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2F5"/>
          </a:solidFill>
        </a:fill>
      </a:tcStyle>
    </a:wholeTbl>
    <a:band2H>
      <a:tcTxStyle b="def" i="def"/>
      <a:tcStyle>
        <a:tcBdr/>
        <a:fill>
          <a:solidFill>
            <a:srgbClr val="E7F1FA"/>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DF0"/>
          </a:solidFill>
        </a:fill>
      </a:tcStyle>
    </a:wholeTbl>
    <a:band2H>
      <a:tcTxStyle b="def" i="def"/>
      <a:tcStyle>
        <a:tcBdr/>
        <a:fill>
          <a:solidFill>
            <a:srgbClr val="E7F6F8"/>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0DF"/>
          </a:solidFill>
        </a:fill>
      </a:tcStyle>
    </a:wholeTbl>
    <a:band2H>
      <a:tcTxStyle b="def" i="def"/>
      <a:tcStyle>
        <a:tcBdr/>
        <a:fill>
          <a:solidFill>
            <a:srgbClr val="EAF0EF"/>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6" name="Shape 146"/>
          <p:cNvSpPr/>
          <p:nvPr>
            <p:ph type="sldImg"/>
          </p:nvPr>
        </p:nvSpPr>
        <p:spPr>
          <a:xfrm>
            <a:off x="1143000" y="685800"/>
            <a:ext cx="4572000" cy="3429000"/>
          </a:xfrm>
          <a:prstGeom prst="rect">
            <a:avLst/>
          </a:prstGeom>
        </p:spPr>
        <p:txBody>
          <a:bodyPr/>
          <a:lstStyle/>
          <a:p>
            <a:pPr/>
          </a:p>
        </p:txBody>
      </p:sp>
      <p:sp>
        <p:nvSpPr>
          <p:cNvPr id="147" name="Shape 14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0" y="2201159"/>
            <a:ext cx="12192000" cy="1463041"/>
          </a:xfrm>
          <a:prstGeom prst="rect">
            <a:avLst/>
          </a:prstGeom>
        </p:spPr>
        <p:txBody>
          <a:bodyPr/>
          <a:lstStyle>
            <a:lvl1pPr algn="ctr">
              <a:defRPr spc="200">
                <a:solidFill>
                  <a:srgbClr val="0D0D0D"/>
                </a:solidFill>
              </a:defRPr>
            </a:lvl1pPr>
          </a:lstStyle>
          <a:p>
            <a:pPr/>
            <a:r>
              <a:t>Title Text</a:t>
            </a:r>
          </a:p>
        </p:txBody>
      </p:sp>
      <p:sp>
        <p:nvSpPr>
          <p:cNvPr id="13" name="Body Level One…"/>
          <p:cNvSpPr txBox="1"/>
          <p:nvPr>
            <p:ph type="body" sz="quarter" idx="1"/>
          </p:nvPr>
        </p:nvSpPr>
        <p:spPr>
          <a:xfrm>
            <a:off x="0" y="641335"/>
            <a:ext cx="12192000" cy="859787"/>
          </a:xfrm>
          <a:prstGeom prst="rect">
            <a:avLst/>
          </a:prstGeom>
        </p:spPr>
        <p:txBody>
          <a:bodyPr anchor="ctr"/>
          <a:lstStyle>
            <a:lvl1pPr marL="0" indent="0" algn="ctr">
              <a:lnSpc>
                <a:spcPct val="100000"/>
              </a:lnSpc>
              <a:spcBef>
                <a:spcPts val="200"/>
              </a:spcBef>
              <a:buClrTx/>
              <a:buSzTx/>
              <a:buFontTx/>
              <a:buNone/>
              <a:defRPr sz="2800">
                <a:solidFill>
                  <a:srgbClr val="0D0D0D"/>
                </a:solidFill>
                <a:latin typeface="Helvetica Neue Thin"/>
                <a:ea typeface="Helvetica Neue Thin"/>
                <a:cs typeface="Helvetica Neue Thin"/>
                <a:sym typeface="Helvetica Neue Thin"/>
              </a:defRPr>
            </a:lvl1pPr>
            <a:lvl2pPr marL="0" indent="457200" algn="ctr">
              <a:lnSpc>
                <a:spcPct val="100000"/>
              </a:lnSpc>
              <a:spcBef>
                <a:spcPts val="200"/>
              </a:spcBef>
              <a:buClrTx/>
              <a:buSzTx/>
              <a:buFontTx/>
              <a:buNone/>
              <a:defRPr sz="2800">
                <a:solidFill>
                  <a:srgbClr val="0D0D0D"/>
                </a:solidFill>
                <a:latin typeface="Helvetica Neue Thin"/>
                <a:ea typeface="Helvetica Neue Thin"/>
                <a:cs typeface="Helvetica Neue Thin"/>
                <a:sym typeface="Helvetica Neue Thin"/>
              </a:defRPr>
            </a:lvl2pPr>
            <a:lvl3pPr marL="0" indent="914400" algn="ctr">
              <a:lnSpc>
                <a:spcPct val="100000"/>
              </a:lnSpc>
              <a:spcBef>
                <a:spcPts val="200"/>
              </a:spcBef>
              <a:buClrTx/>
              <a:buSzTx/>
              <a:buFontTx/>
              <a:buNone/>
              <a:defRPr sz="2800">
                <a:solidFill>
                  <a:srgbClr val="0D0D0D"/>
                </a:solidFill>
                <a:latin typeface="Helvetica Neue Thin"/>
                <a:ea typeface="Helvetica Neue Thin"/>
                <a:cs typeface="Helvetica Neue Thin"/>
                <a:sym typeface="Helvetica Neue Thin"/>
              </a:defRPr>
            </a:lvl3pPr>
            <a:lvl4pPr marL="0" indent="1371600" algn="ctr">
              <a:lnSpc>
                <a:spcPct val="100000"/>
              </a:lnSpc>
              <a:spcBef>
                <a:spcPts val="200"/>
              </a:spcBef>
              <a:buClrTx/>
              <a:buSzTx/>
              <a:buFontTx/>
              <a:buNone/>
              <a:defRPr sz="2800">
                <a:solidFill>
                  <a:srgbClr val="0D0D0D"/>
                </a:solidFill>
                <a:latin typeface="Helvetica Neue Thin"/>
                <a:ea typeface="Helvetica Neue Thin"/>
                <a:cs typeface="Helvetica Neue Thin"/>
                <a:sym typeface="Helvetica Neue Thin"/>
              </a:defRPr>
            </a:lvl4pPr>
            <a:lvl5pPr marL="0" indent="1828800" algn="ctr">
              <a:lnSpc>
                <a:spcPct val="100000"/>
              </a:lnSpc>
              <a:spcBef>
                <a:spcPts val="200"/>
              </a:spcBef>
              <a:buClrTx/>
              <a:buSzTx/>
              <a:buFontTx/>
              <a:buNone/>
              <a:defRPr sz="2800">
                <a:solidFill>
                  <a:srgbClr val="0D0D0D"/>
                </a:solidFill>
                <a:latin typeface="Helvetica Neue Thin"/>
                <a:ea typeface="Helvetica Neue Thin"/>
                <a:cs typeface="Helvetica Neue Thin"/>
                <a:sym typeface="Helvetica Neue Thin"/>
              </a:defRPr>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ustom Layout">
    <p:spTree>
      <p:nvGrpSpPr>
        <p:cNvPr id="1" name=""/>
        <p:cNvGrpSpPr/>
        <p:nvPr/>
      </p:nvGrpSpPr>
      <p:grpSpPr>
        <a:xfrm>
          <a:off x="0" y="0"/>
          <a:ext cx="0" cy="0"/>
          <a:chOff x="0" y="0"/>
          <a:chExt cx="0" cy="0"/>
        </a:xfrm>
      </p:grpSpPr>
      <p:sp>
        <p:nvSpPr>
          <p:cNvPr id="114" name="Rectangle 13"/>
          <p:cNvSpPr/>
          <p:nvPr/>
        </p:nvSpPr>
        <p:spPr>
          <a:xfrm>
            <a:off x="272954" y="0"/>
            <a:ext cx="423083" cy="1562319"/>
          </a:xfrm>
          <a:prstGeom prst="rect">
            <a:avLst/>
          </a:prstGeom>
          <a:solidFill>
            <a:srgbClr val="FFFFFF"/>
          </a:solidFill>
          <a:ln w="12700">
            <a:miter lim="400000"/>
          </a:ln>
        </p:spPr>
        <p:txBody>
          <a:bodyPr lIns="45719" rIns="45719" anchor="ctr"/>
          <a:lstStyle/>
          <a:p>
            <a:pPr algn="ctr">
              <a:defRPr sz="2400">
                <a:solidFill>
                  <a:srgbClr val="FFFFFF"/>
                </a:solidFill>
              </a:defRPr>
            </a:pPr>
          </a:p>
        </p:txBody>
      </p:sp>
      <p:sp>
        <p:nvSpPr>
          <p:cNvPr id="115" name="Slide Number"/>
          <p:cNvSpPr txBox="1"/>
          <p:nvPr>
            <p:ph type="sldNum" sz="quarter" idx="2"/>
          </p:nvPr>
        </p:nvSpPr>
        <p:spPr>
          <a:prstGeom prst="rect">
            <a:avLst/>
          </a:prstGeom>
        </p:spPr>
        <p:txBody>
          <a:bodyPr/>
          <a:lstStyle/>
          <a:p>
            <a:pPr/>
            <a:fld id="{86CB4B4D-7CA3-9044-876B-883B54F8677D}" type="slidenum"/>
          </a:p>
        </p:txBody>
      </p:sp>
      <p:sp>
        <p:nvSpPr>
          <p:cNvPr id="116" name="Straight Connector 15"/>
          <p:cNvSpPr/>
          <p:nvPr/>
        </p:nvSpPr>
        <p:spPr>
          <a:xfrm>
            <a:off x="61415" y="753975"/>
            <a:ext cx="12008609" cy="1"/>
          </a:xfrm>
          <a:prstGeom prst="line">
            <a:avLst/>
          </a:prstGeom>
          <a:ln>
            <a:solidFill>
              <a:srgbClr val="D8D8D8"/>
            </a:solidFill>
          </a:ln>
        </p:spPr>
        <p:txBody>
          <a:bodyPr lIns="45719" rIns="45719"/>
          <a:lstStyle/>
          <a:p>
            <a:pPr algn="ctr">
              <a:defRPr sz="2400"/>
            </a:pPr>
          </a:p>
        </p:txBody>
      </p:sp>
      <p:sp>
        <p:nvSpPr>
          <p:cNvPr id="117" name="Title Text"/>
          <p:cNvSpPr txBox="1"/>
          <p:nvPr>
            <p:ph type="title"/>
          </p:nvPr>
        </p:nvSpPr>
        <p:spPr>
          <a:xfrm>
            <a:off x="1428133" y="263276"/>
            <a:ext cx="10334365" cy="1014668"/>
          </a:xfrm>
          <a:prstGeom prst="rect">
            <a:avLst/>
          </a:prstGeom>
          <a:solidFill>
            <a:srgbClr val="FFFFFF"/>
          </a:solidFill>
        </p:spPr>
        <p:txBody>
          <a:bodyPr/>
          <a:lstStyle/>
          <a:p>
            <a:pPr/>
            <a:r>
              <a:t>Title Text</a:t>
            </a:r>
          </a:p>
        </p:txBody>
      </p:sp>
      <p:grpSp>
        <p:nvGrpSpPr>
          <p:cNvPr id="124" name="Group 12"/>
          <p:cNvGrpSpPr/>
          <p:nvPr/>
        </p:nvGrpSpPr>
        <p:grpSpPr>
          <a:xfrm>
            <a:off x="575239" y="475150"/>
            <a:ext cx="631299" cy="631299"/>
            <a:chOff x="0" y="0"/>
            <a:chExt cx="631297" cy="631297"/>
          </a:xfrm>
        </p:grpSpPr>
        <p:sp>
          <p:nvSpPr>
            <p:cNvPr id="118" name="Oval 6"/>
            <p:cNvSpPr/>
            <p:nvPr/>
          </p:nvSpPr>
          <p:spPr>
            <a:xfrm>
              <a:off x="0" y="0"/>
              <a:ext cx="631298" cy="631298"/>
            </a:xfrm>
            <a:prstGeom prst="ellipse">
              <a:avLst/>
            </a:prstGeom>
            <a:solidFill>
              <a:srgbClr val="B6A479"/>
            </a:solidFill>
            <a:ln w="12700" cap="flat">
              <a:noFill/>
              <a:miter lim="400000"/>
            </a:ln>
            <a:effectLst/>
          </p:spPr>
          <p:txBody>
            <a:bodyPr wrap="square" lIns="45719" tIns="45719" rIns="45719" bIns="45719" numCol="1" anchor="ctr">
              <a:noAutofit/>
            </a:bodyPr>
            <a:lstStyle/>
            <a:p>
              <a:pPr algn="ctr">
                <a:defRPr sz="2400">
                  <a:solidFill>
                    <a:srgbClr val="FFFFFF"/>
                  </a:solidFill>
                </a:defRPr>
              </a:pPr>
            </a:p>
          </p:txBody>
        </p:sp>
        <p:grpSp>
          <p:nvGrpSpPr>
            <p:cNvPr id="123" name="Shape 490"/>
            <p:cNvGrpSpPr/>
            <p:nvPr/>
          </p:nvGrpSpPr>
          <p:grpSpPr>
            <a:xfrm>
              <a:off x="130917" y="130896"/>
              <a:ext cx="369484" cy="369506"/>
              <a:chOff x="21" y="0"/>
              <a:chExt cx="369483" cy="369504"/>
            </a:xfrm>
          </p:grpSpPr>
          <p:sp>
            <p:nvSpPr>
              <p:cNvPr id="119" name="Shape 491"/>
              <p:cNvSpPr/>
              <p:nvPr/>
            </p:nvSpPr>
            <p:spPr>
              <a:xfrm>
                <a:off x="21" y="211364"/>
                <a:ext cx="158120" cy="1581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197" y="0"/>
                    </a:moveTo>
                    <a:lnTo>
                      <a:pt x="1539" y="18454"/>
                    </a:lnTo>
                    <a:lnTo>
                      <a:pt x="0" y="21600"/>
                    </a:lnTo>
                    <a:lnTo>
                      <a:pt x="3146" y="20062"/>
                    </a:lnTo>
                    <a:lnTo>
                      <a:pt x="21600" y="4403"/>
                    </a:lnTo>
                    <a:lnTo>
                      <a:pt x="17197" y="0"/>
                    </a:lnTo>
                    <a:close/>
                  </a:path>
                </a:pathLst>
              </a:custGeom>
              <a:noFill/>
              <a:ln w="952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120" name="Shape 492"/>
              <p:cNvSpPr/>
              <p:nvPr/>
            </p:nvSpPr>
            <p:spPr>
              <a:xfrm>
                <a:off x="221597" y="0"/>
                <a:ext cx="147909" cy="147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22" y="8298"/>
                    </a:moveTo>
                    <a:lnTo>
                      <a:pt x="13306" y="20778"/>
                    </a:lnTo>
                    <a:lnTo>
                      <a:pt x="14275" y="21226"/>
                    </a:lnTo>
                    <a:lnTo>
                      <a:pt x="15322" y="21526"/>
                    </a:lnTo>
                    <a:lnTo>
                      <a:pt x="16294" y="21600"/>
                    </a:lnTo>
                    <a:lnTo>
                      <a:pt x="17341" y="21600"/>
                    </a:lnTo>
                    <a:lnTo>
                      <a:pt x="18387" y="21376"/>
                    </a:lnTo>
                    <a:lnTo>
                      <a:pt x="19357" y="21002"/>
                    </a:lnTo>
                    <a:lnTo>
                      <a:pt x="19805" y="20704"/>
                    </a:lnTo>
                    <a:lnTo>
                      <a:pt x="20256" y="20480"/>
                    </a:lnTo>
                    <a:lnTo>
                      <a:pt x="21152" y="19731"/>
                    </a:lnTo>
                    <a:lnTo>
                      <a:pt x="21302" y="19507"/>
                    </a:lnTo>
                    <a:lnTo>
                      <a:pt x="21526" y="19210"/>
                    </a:lnTo>
                    <a:lnTo>
                      <a:pt x="21600" y="18835"/>
                    </a:lnTo>
                    <a:lnTo>
                      <a:pt x="21600" y="18237"/>
                    </a:lnTo>
                    <a:lnTo>
                      <a:pt x="21526" y="17939"/>
                    </a:lnTo>
                    <a:lnTo>
                      <a:pt x="21302" y="17638"/>
                    </a:lnTo>
                    <a:lnTo>
                      <a:pt x="21152" y="17341"/>
                    </a:lnTo>
                    <a:lnTo>
                      <a:pt x="4262" y="451"/>
                    </a:lnTo>
                    <a:lnTo>
                      <a:pt x="3962" y="301"/>
                    </a:lnTo>
                    <a:lnTo>
                      <a:pt x="3664" y="77"/>
                    </a:lnTo>
                    <a:lnTo>
                      <a:pt x="3363" y="0"/>
                    </a:lnTo>
                    <a:lnTo>
                      <a:pt x="2768" y="0"/>
                    </a:lnTo>
                    <a:lnTo>
                      <a:pt x="2394" y="77"/>
                    </a:lnTo>
                    <a:lnTo>
                      <a:pt x="2093" y="301"/>
                    </a:lnTo>
                    <a:lnTo>
                      <a:pt x="1869" y="451"/>
                    </a:lnTo>
                    <a:lnTo>
                      <a:pt x="1494" y="899"/>
                    </a:lnTo>
                    <a:lnTo>
                      <a:pt x="1123" y="1347"/>
                    </a:lnTo>
                    <a:lnTo>
                      <a:pt x="899" y="1795"/>
                    </a:lnTo>
                    <a:lnTo>
                      <a:pt x="598" y="2243"/>
                    </a:lnTo>
                    <a:lnTo>
                      <a:pt x="224" y="3216"/>
                    </a:lnTo>
                    <a:lnTo>
                      <a:pt x="0" y="4262"/>
                    </a:lnTo>
                    <a:lnTo>
                      <a:pt x="0" y="5309"/>
                    </a:lnTo>
                    <a:lnTo>
                      <a:pt x="77" y="6278"/>
                    </a:lnTo>
                    <a:lnTo>
                      <a:pt x="374" y="7325"/>
                    </a:lnTo>
                    <a:lnTo>
                      <a:pt x="822" y="8298"/>
                    </a:lnTo>
                    <a:close/>
                  </a:path>
                </a:pathLst>
              </a:custGeom>
              <a:noFill/>
              <a:ln w="952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121" name="Shape 493"/>
              <p:cNvSpPr/>
              <p:nvPr/>
            </p:nvSpPr>
            <p:spPr>
              <a:xfrm>
                <a:off x="57847" y="56817"/>
                <a:ext cx="254862" cy="2548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313" y="0"/>
                    </a:moveTo>
                    <a:lnTo>
                      <a:pt x="8675" y="5681"/>
                    </a:lnTo>
                    <a:lnTo>
                      <a:pt x="8240" y="5508"/>
                    </a:lnTo>
                    <a:lnTo>
                      <a:pt x="7807" y="5335"/>
                    </a:lnTo>
                    <a:lnTo>
                      <a:pt x="7285" y="5161"/>
                    </a:lnTo>
                    <a:lnTo>
                      <a:pt x="6765" y="5074"/>
                    </a:lnTo>
                    <a:lnTo>
                      <a:pt x="6203" y="4944"/>
                    </a:lnTo>
                    <a:lnTo>
                      <a:pt x="5638" y="4858"/>
                    </a:lnTo>
                    <a:lnTo>
                      <a:pt x="5074" y="4814"/>
                    </a:lnTo>
                    <a:lnTo>
                      <a:pt x="3989" y="4814"/>
                    </a:lnTo>
                    <a:lnTo>
                      <a:pt x="3469" y="4858"/>
                    </a:lnTo>
                    <a:lnTo>
                      <a:pt x="2906" y="4944"/>
                    </a:lnTo>
                    <a:lnTo>
                      <a:pt x="2342" y="5074"/>
                    </a:lnTo>
                    <a:lnTo>
                      <a:pt x="1777" y="5291"/>
                    </a:lnTo>
                    <a:lnTo>
                      <a:pt x="1257" y="5508"/>
                    </a:lnTo>
                    <a:lnTo>
                      <a:pt x="737" y="5855"/>
                    </a:lnTo>
                    <a:lnTo>
                      <a:pt x="260" y="6245"/>
                    </a:lnTo>
                    <a:lnTo>
                      <a:pt x="130" y="6375"/>
                    </a:lnTo>
                    <a:lnTo>
                      <a:pt x="43" y="6548"/>
                    </a:lnTo>
                    <a:lnTo>
                      <a:pt x="0" y="6723"/>
                    </a:lnTo>
                    <a:lnTo>
                      <a:pt x="0" y="7113"/>
                    </a:lnTo>
                    <a:lnTo>
                      <a:pt x="43" y="7287"/>
                    </a:lnTo>
                    <a:lnTo>
                      <a:pt x="130" y="7460"/>
                    </a:lnTo>
                    <a:lnTo>
                      <a:pt x="260" y="7633"/>
                    </a:lnTo>
                    <a:lnTo>
                      <a:pt x="13965" y="21340"/>
                    </a:lnTo>
                    <a:lnTo>
                      <a:pt x="14140" y="21470"/>
                    </a:lnTo>
                    <a:lnTo>
                      <a:pt x="14313" y="21555"/>
                    </a:lnTo>
                    <a:lnTo>
                      <a:pt x="14485" y="21600"/>
                    </a:lnTo>
                    <a:lnTo>
                      <a:pt x="14877" y="21600"/>
                    </a:lnTo>
                    <a:lnTo>
                      <a:pt x="15050" y="21555"/>
                    </a:lnTo>
                    <a:lnTo>
                      <a:pt x="15223" y="21470"/>
                    </a:lnTo>
                    <a:lnTo>
                      <a:pt x="15353" y="21340"/>
                    </a:lnTo>
                    <a:lnTo>
                      <a:pt x="15745" y="20863"/>
                    </a:lnTo>
                    <a:lnTo>
                      <a:pt x="16090" y="20341"/>
                    </a:lnTo>
                    <a:lnTo>
                      <a:pt x="16307" y="19821"/>
                    </a:lnTo>
                    <a:lnTo>
                      <a:pt x="16525" y="19256"/>
                    </a:lnTo>
                    <a:lnTo>
                      <a:pt x="16655" y="18694"/>
                    </a:lnTo>
                    <a:lnTo>
                      <a:pt x="16742" y="18129"/>
                    </a:lnTo>
                    <a:lnTo>
                      <a:pt x="16785" y="17609"/>
                    </a:lnTo>
                    <a:lnTo>
                      <a:pt x="16785" y="16525"/>
                    </a:lnTo>
                    <a:lnTo>
                      <a:pt x="16742" y="15962"/>
                    </a:lnTo>
                    <a:lnTo>
                      <a:pt x="16655" y="15397"/>
                    </a:lnTo>
                    <a:lnTo>
                      <a:pt x="16525" y="14833"/>
                    </a:lnTo>
                    <a:lnTo>
                      <a:pt x="16437" y="14313"/>
                    </a:lnTo>
                    <a:lnTo>
                      <a:pt x="16265" y="13793"/>
                    </a:lnTo>
                    <a:lnTo>
                      <a:pt x="16090" y="13358"/>
                    </a:lnTo>
                    <a:lnTo>
                      <a:pt x="15917" y="12925"/>
                    </a:lnTo>
                    <a:lnTo>
                      <a:pt x="21600" y="7287"/>
                    </a:lnTo>
                  </a:path>
                </a:pathLst>
              </a:custGeom>
              <a:noFill/>
              <a:ln w="952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122" name="Shape 494"/>
              <p:cNvSpPr/>
              <p:nvPr/>
            </p:nvSpPr>
            <p:spPr>
              <a:xfrm flipV="1">
                <a:off x="174529" y="91614"/>
                <a:ext cx="41963" cy="41963"/>
              </a:xfrm>
              <a:prstGeom prst="line">
                <a:avLst/>
              </a:prstGeom>
              <a:noFill/>
              <a:ln w="9525" cap="rnd">
                <a:solidFill>
                  <a:srgbClr val="000000"/>
                </a:solidFill>
                <a:prstDash val="solid"/>
                <a:round/>
              </a:ln>
              <a:effectLst/>
            </p:spPr>
            <p:txBody>
              <a:bodyPr wrap="square" lIns="45719" tIns="45719" rIns="45719" bIns="45719" numCol="1" anchor="t">
                <a:noAutofit/>
              </a:bodyPr>
              <a:lstStyle/>
              <a:p>
                <a:pPr algn="ctr">
                  <a:defRPr sz="2400"/>
                </a:pPr>
              </a:p>
            </p:txBody>
          </p:sp>
        </p:grpSp>
      </p:grpSp>
      <p:sp>
        <p:nvSpPr>
          <p:cNvPr id="125" name="Body Level One…"/>
          <p:cNvSpPr txBox="1"/>
          <p:nvPr>
            <p:ph type="body" idx="1"/>
          </p:nvPr>
        </p:nvSpPr>
        <p:spPr>
          <a:xfrm>
            <a:off x="1428133" y="1463856"/>
            <a:ext cx="10334365" cy="4845505"/>
          </a:xfrm>
          <a:prstGeom prst="rect">
            <a:avLst/>
          </a:prstGeom>
        </p:spPr>
        <p:txBody>
          <a:bodyPr/>
          <a:lstStyle>
            <a:lvl1pPr marL="91439" indent="-91439">
              <a:buClr>
                <a:srgbClr val="4C3282"/>
              </a:buClr>
              <a:buFont typeface="Helvetica"/>
              <a:buChar char="-"/>
              <a:defRPr sz="2200">
                <a:latin typeface="Helvetica Neue Thin"/>
                <a:ea typeface="Helvetica Neue Thin"/>
                <a:cs typeface="Helvetica Neue Thin"/>
                <a:sym typeface="Helvetica Neue Thin"/>
              </a:defRPr>
            </a:lvl1pPr>
            <a:lvl2pPr>
              <a:buClr>
                <a:srgbClr val="4C3282"/>
              </a:buClr>
              <a:buFont typeface="Helvetica"/>
              <a:defRPr sz="2200">
                <a:latin typeface="Helvetica Neue Thin"/>
                <a:ea typeface="Helvetica Neue Thin"/>
                <a:cs typeface="Helvetica Neue Thin"/>
                <a:sym typeface="Helvetica Neue Thin"/>
              </a:defRPr>
            </a:lvl2pPr>
            <a:lvl3pPr>
              <a:buClr>
                <a:srgbClr val="4C3282"/>
              </a:buClr>
              <a:buFont typeface="Helvetica"/>
              <a:defRPr sz="2200">
                <a:latin typeface="Helvetica Neue Thin"/>
                <a:ea typeface="Helvetica Neue Thin"/>
                <a:cs typeface="Helvetica Neue Thin"/>
                <a:sym typeface="Helvetica Neue Thin"/>
              </a:defRPr>
            </a:lvl3pPr>
            <a:lvl4pPr>
              <a:buClr>
                <a:srgbClr val="4C3282"/>
              </a:buClr>
              <a:buFont typeface="Helvetica"/>
              <a:defRPr sz="2200">
                <a:latin typeface="Helvetica Neue Thin"/>
                <a:ea typeface="Helvetica Neue Thin"/>
                <a:cs typeface="Helvetica Neue Thin"/>
                <a:sym typeface="Helvetica Neue Thin"/>
              </a:defRPr>
            </a:lvl4pPr>
            <a:lvl5pPr>
              <a:buClr>
                <a:srgbClr val="4C3282"/>
              </a:buClr>
              <a:buFont typeface="Helvetica"/>
              <a:defRPr sz="2200">
                <a:latin typeface="Helvetica Neue Thin"/>
                <a:ea typeface="Helvetica Neue Thin"/>
                <a:cs typeface="Helvetica Neue Thin"/>
                <a:sym typeface="Helvetica Neue Thin"/>
              </a:defRPr>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Custom Layout">
    <p:spTree>
      <p:nvGrpSpPr>
        <p:cNvPr id="1" name=""/>
        <p:cNvGrpSpPr/>
        <p:nvPr/>
      </p:nvGrpSpPr>
      <p:grpSpPr>
        <a:xfrm>
          <a:off x="0" y="0"/>
          <a:ext cx="0" cy="0"/>
          <a:chOff x="0" y="0"/>
          <a:chExt cx="0" cy="0"/>
        </a:xfrm>
      </p:grpSpPr>
      <p:sp>
        <p:nvSpPr>
          <p:cNvPr id="132" name="Straight Connector 5"/>
          <p:cNvSpPr/>
          <p:nvPr/>
        </p:nvSpPr>
        <p:spPr>
          <a:xfrm>
            <a:off x="127668" y="3557887"/>
            <a:ext cx="11914497" cy="1"/>
          </a:xfrm>
          <a:prstGeom prst="line">
            <a:avLst/>
          </a:prstGeom>
          <a:ln w="19050">
            <a:solidFill>
              <a:srgbClr val="D8D8D8"/>
            </a:solidFill>
          </a:ln>
        </p:spPr>
        <p:txBody>
          <a:bodyPr lIns="45719" rIns="45719"/>
          <a:lstStyle/>
          <a:p>
            <a:pPr algn="ctr">
              <a:defRPr sz="2400"/>
            </a:pPr>
          </a:p>
        </p:txBody>
      </p:sp>
      <p:sp>
        <p:nvSpPr>
          <p:cNvPr id="133" name="Title Text"/>
          <p:cNvSpPr txBox="1"/>
          <p:nvPr>
            <p:ph type="title"/>
          </p:nvPr>
        </p:nvSpPr>
        <p:spPr>
          <a:xfrm>
            <a:off x="1902774" y="3262679"/>
            <a:ext cx="6504163" cy="590416"/>
          </a:xfrm>
          <a:prstGeom prst="rect">
            <a:avLst/>
          </a:prstGeom>
          <a:solidFill>
            <a:srgbClr val="FFFFFF"/>
          </a:solidFill>
        </p:spPr>
        <p:txBody>
          <a:bodyPr/>
          <a:lstStyle>
            <a:lvl1pPr>
              <a:defRPr b="1" spc="100" sz="3200">
                <a:solidFill>
                  <a:srgbClr val="0D0D0D"/>
                </a:solidFill>
              </a:defRPr>
            </a:lvl1pPr>
          </a:lstStyle>
          <a:p>
            <a:pPr/>
            <a:r>
              <a:t>Title Text</a:t>
            </a:r>
          </a:p>
        </p:txBody>
      </p:sp>
      <p:sp>
        <p:nvSpPr>
          <p:cNvPr id="134" name="Slide Number"/>
          <p:cNvSpPr txBox="1"/>
          <p:nvPr>
            <p:ph type="sldNum" sz="quarter" idx="2"/>
          </p:nvPr>
        </p:nvSpPr>
        <p:spPr>
          <a:prstGeom prst="rect">
            <a:avLst/>
          </a:prstGeom>
        </p:spPr>
        <p:txBody>
          <a:bodyPr/>
          <a:lstStyle/>
          <a:p>
            <a:pPr/>
            <a:fld id="{86CB4B4D-7CA3-9044-876B-883B54F8677D}" type="slidenum"/>
          </a:p>
        </p:txBody>
      </p:sp>
      <p:sp>
        <p:nvSpPr>
          <p:cNvPr id="135" name="Oval 6"/>
          <p:cNvSpPr/>
          <p:nvPr/>
        </p:nvSpPr>
        <p:spPr>
          <a:xfrm>
            <a:off x="743453" y="3050553"/>
            <a:ext cx="897777" cy="897777"/>
          </a:xfrm>
          <a:prstGeom prst="ellipse">
            <a:avLst/>
          </a:prstGeom>
          <a:solidFill>
            <a:srgbClr val="B6A479"/>
          </a:solidFill>
          <a:ln w="12700">
            <a:miter lim="400000"/>
          </a:ln>
        </p:spPr>
        <p:txBody>
          <a:bodyPr lIns="45719" rIns="45719" anchor="ctr"/>
          <a:lstStyle/>
          <a:p>
            <a:pPr algn="ctr">
              <a:defRPr sz="2400">
                <a:solidFill>
                  <a:srgbClr val="FFFFFF"/>
                </a:solidFill>
              </a:defRPr>
            </a:pPr>
          </a:p>
        </p:txBody>
      </p:sp>
      <p:sp>
        <p:nvSpPr>
          <p:cNvPr id="136" name="Rectangle 8"/>
          <p:cNvSpPr/>
          <p:nvPr/>
        </p:nvSpPr>
        <p:spPr>
          <a:xfrm>
            <a:off x="321425" y="60959"/>
            <a:ext cx="171798" cy="1474123"/>
          </a:xfrm>
          <a:prstGeom prst="rect">
            <a:avLst/>
          </a:prstGeom>
          <a:solidFill>
            <a:srgbClr val="FFFFFF"/>
          </a:solidFill>
          <a:ln w="12700">
            <a:miter lim="400000"/>
          </a:ln>
        </p:spPr>
        <p:txBody>
          <a:bodyPr lIns="45719" rIns="45719" anchor="ctr"/>
          <a:lstStyle/>
          <a:p>
            <a:pPr algn="ctr">
              <a:defRPr sz="2400">
                <a:solidFill>
                  <a:srgbClr val="FFFFFF"/>
                </a:solidFill>
              </a:defRPr>
            </a:pPr>
          </a:p>
        </p:txBody>
      </p:sp>
      <p:grpSp>
        <p:nvGrpSpPr>
          <p:cNvPr id="139" name="Shape 496"/>
          <p:cNvGrpSpPr/>
          <p:nvPr/>
        </p:nvGrpSpPr>
        <p:grpSpPr>
          <a:xfrm>
            <a:off x="1042404" y="3287057"/>
            <a:ext cx="299891" cy="424769"/>
            <a:chOff x="21" y="0"/>
            <a:chExt cx="299890" cy="424768"/>
          </a:xfrm>
        </p:grpSpPr>
        <p:sp>
          <p:nvSpPr>
            <p:cNvPr id="137" name="Shape 497"/>
            <p:cNvSpPr/>
            <p:nvPr/>
          </p:nvSpPr>
          <p:spPr>
            <a:xfrm>
              <a:off x="21" y="3067"/>
              <a:ext cx="37340" cy="421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420"/>
                  </a:lnTo>
                  <a:lnTo>
                    <a:pt x="21017" y="315"/>
                  </a:lnTo>
                  <a:lnTo>
                    <a:pt x="20713" y="237"/>
                  </a:lnTo>
                  <a:lnTo>
                    <a:pt x="18938" y="80"/>
                  </a:lnTo>
                  <a:lnTo>
                    <a:pt x="18051" y="27"/>
                  </a:lnTo>
                  <a:lnTo>
                    <a:pt x="16872" y="0"/>
                  </a:lnTo>
                  <a:lnTo>
                    <a:pt x="4728" y="0"/>
                  </a:lnTo>
                  <a:lnTo>
                    <a:pt x="3549" y="27"/>
                  </a:lnTo>
                  <a:lnTo>
                    <a:pt x="2662" y="80"/>
                  </a:lnTo>
                  <a:lnTo>
                    <a:pt x="1775" y="158"/>
                  </a:lnTo>
                  <a:lnTo>
                    <a:pt x="583" y="315"/>
                  </a:lnTo>
                  <a:lnTo>
                    <a:pt x="292" y="420"/>
                  </a:lnTo>
                  <a:lnTo>
                    <a:pt x="0" y="525"/>
                  </a:lnTo>
                  <a:lnTo>
                    <a:pt x="0" y="21600"/>
                  </a:lnTo>
                  <a:lnTo>
                    <a:pt x="21600" y="21600"/>
                  </a:lnTo>
                  <a:close/>
                </a:path>
              </a:pathLst>
            </a:custGeom>
            <a:noFill/>
            <a:ln w="952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138" name="Shape 498"/>
            <p:cNvSpPr/>
            <p:nvPr/>
          </p:nvSpPr>
          <p:spPr>
            <a:xfrm>
              <a:off x="48118" y="0"/>
              <a:ext cx="251794" cy="192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9819"/>
                  </a:moveTo>
                  <a:lnTo>
                    <a:pt x="658" y="19303"/>
                  </a:lnTo>
                  <a:lnTo>
                    <a:pt x="1318" y="18899"/>
                  </a:lnTo>
                  <a:lnTo>
                    <a:pt x="1976" y="18555"/>
                  </a:lnTo>
                  <a:lnTo>
                    <a:pt x="2590" y="18326"/>
                  </a:lnTo>
                  <a:lnTo>
                    <a:pt x="3248" y="18152"/>
                  </a:lnTo>
                  <a:lnTo>
                    <a:pt x="3906" y="18095"/>
                  </a:lnTo>
                  <a:lnTo>
                    <a:pt x="4566" y="18039"/>
                  </a:lnTo>
                  <a:lnTo>
                    <a:pt x="5181" y="18095"/>
                  </a:lnTo>
                  <a:lnTo>
                    <a:pt x="5838" y="18152"/>
                  </a:lnTo>
                  <a:lnTo>
                    <a:pt x="6496" y="18267"/>
                  </a:lnTo>
                  <a:lnTo>
                    <a:pt x="7156" y="18439"/>
                  </a:lnTo>
                  <a:lnTo>
                    <a:pt x="7771" y="18612"/>
                  </a:lnTo>
                  <a:lnTo>
                    <a:pt x="9087" y="19131"/>
                  </a:lnTo>
                  <a:lnTo>
                    <a:pt x="10361" y="19647"/>
                  </a:lnTo>
                  <a:lnTo>
                    <a:pt x="11677" y="20164"/>
                  </a:lnTo>
                  <a:lnTo>
                    <a:pt x="12951" y="20680"/>
                  </a:lnTo>
                  <a:lnTo>
                    <a:pt x="14267" y="21140"/>
                  </a:lnTo>
                  <a:lnTo>
                    <a:pt x="14927" y="21312"/>
                  </a:lnTo>
                  <a:lnTo>
                    <a:pt x="15542" y="21428"/>
                  </a:lnTo>
                  <a:lnTo>
                    <a:pt x="16200" y="21541"/>
                  </a:lnTo>
                  <a:lnTo>
                    <a:pt x="16857" y="21600"/>
                  </a:lnTo>
                  <a:lnTo>
                    <a:pt x="17517" y="21541"/>
                  </a:lnTo>
                  <a:lnTo>
                    <a:pt x="18130" y="21484"/>
                  </a:lnTo>
                  <a:lnTo>
                    <a:pt x="18790" y="21369"/>
                  </a:lnTo>
                  <a:lnTo>
                    <a:pt x="19448" y="21140"/>
                  </a:lnTo>
                  <a:lnTo>
                    <a:pt x="20106" y="20852"/>
                  </a:lnTo>
                  <a:lnTo>
                    <a:pt x="20720" y="20451"/>
                  </a:lnTo>
                  <a:lnTo>
                    <a:pt x="21029" y="20220"/>
                  </a:lnTo>
                  <a:lnTo>
                    <a:pt x="21249" y="19991"/>
                  </a:lnTo>
                  <a:lnTo>
                    <a:pt x="21512" y="19416"/>
                  </a:lnTo>
                  <a:lnTo>
                    <a:pt x="21600" y="19131"/>
                  </a:lnTo>
                  <a:lnTo>
                    <a:pt x="21600" y="18843"/>
                  </a:lnTo>
                  <a:lnTo>
                    <a:pt x="21512" y="18612"/>
                  </a:lnTo>
                  <a:lnTo>
                    <a:pt x="21423" y="18383"/>
                  </a:lnTo>
                  <a:lnTo>
                    <a:pt x="20720" y="17463"/>
                  </a:lnTo>
                  <a:lnTo>
                    <a:pt x="20019" y="16371"/>
                  </a:lnTo>
                  <a:lnTo>
                    <a:pt x="19359" y="15222"/>
                  </a:lnTo>
                  <a:lnTo>
                    <a:pt x="18658" y="14017"/>
                  </a:lnTo>
                  <a:lnTo>
                    <a:pt x="18527" y="13673"/>
                  </a:lnTo>
                  <a:lnTo>
                    <a:pt x="18438" y="13328"/>
                  </a:lnTo>
                  <a:lnTo>
                    <a:pt x="18395" y="12925"/>
                  </a:lnTo>
                  <a:lnTo>
                    <a:pt x="18350" y="12465"/>
                  </a:lnTo>
                  <a:lnTo>
                    <a:pt x="18395" y="12064"/>
                  </a:lnTo>
                  <a:lnTo>
                    <a:pt x="18438" y="11661"/>
                  </a:lnTo>
                  <a:lnTo>
                    <a:pt x="18527" y="11260"/>
                  </a:lnTo>
                  <a:lnTo>
                    <a:pt x="18658" y="10857"/>
                  </a:lnTo>
                  <a:lnTo>
                    <a:pt x="19359" y="9135"/>
                  </a:lnTo>
                  <a:lnTo>
                    <a:pt x="20019" y="7354"/>
                  </a:lnTo>
                  <a:lnTo>
                    <a:pt x="20720" y="5514"/>
                  </a:lnTo>
                  <a:lnTo>
                    <a:pt x="21423" y="3505"/>
                  </a:lnTo>
                  <a:lnTo>
                    <a:pt x="21555" y="3102"/>
                  </a:lnTo>
                  <a:lnTo>
                    <a:pt x="21600" y="2757"/>
                  </a:lnTo>
                  <a:lnTo>
                    <a:pt x="21600" y="2472"/>
                  </a:lnTo>
                  <a:lnTo>
                    <a:pt x="21512" y="2300"/>
                  </a:lnTo>
                  <a:lnTo>
                    <a:pt x="21380" y="2241"/>
                  </a:lnTo>
                  <a:lnTo>
                    <a:pt x="21249" y="2184"/>
                  </a:lnTo>
                  <a:lnTo>
                    <a:pt x="21029" y="2300"/>
                  </a:lnTo>
                  <a:lnTo>
                    <a:pt x="20720" y="2413"/>
                  </a:lnTo>
                  <a:lnTo>
                    <a:pt x="20106" y="2816"/>
                  </a:lnTo>
                  <a:lnTo>
                    <a:pt x="19448" y="3102"/>
                  </a:lnTo>
                  <a:lnTo>
                    <a:pt x="18790" y="3333"/>
                  </a:lnTo>
                  <a:lnTo>
                    <a:pt x="18130" y="3448"/>
                  </a:lnTo>
                  <a:lnTo>
                    <a:pt x="17517" y="3561"/>
                  </a:lnTo>
                  <a:lnTo>
                    <a:pt x="16857" y="3561"/>
                  </a:lnTo>
                  <a:lnTo>
                    <a:pt x="15542" y="3448"/>
                  </a:lnTo>
                  <a:lnTo>
                    <a:pt x="14927" y="3276"/>
                  </a:lnTo>
                  <a:lnTo>
                    <a:pt x="14267" y="3102"/>
                  </a:lnTo>
                  <a:lnTo>
                    <a:pt x="12951" y="2701"/>
                  </a:lnTo>
                  <a:lnTo>
                    <a:pt x="11677" y="2184"/>
                  </a:lnTo>
                  <a:lnTo>
                    <a:pt x="10361" y="1609"/>
                  </a:lnTo>
                  <a:lnTo>
                    <a:pt x="9087" y="1092"/>
                  </a:lnTo>
                  <a:lnTo>
                    <a:pt x="7771" y="632"/>
                  </a:lnTo>
                  <a:lnTo>
                    <a:pt x="7156" y="403"/>
                  </a:lnTo>
                  <a:lnTo>
                    <a:pt x="6496" y="231"/>
                  </a:lnTo>
                  <a:lnTo>
                    <a:pt x="5838" y="116"/>
                  </a:lnTo>
                  <a:lnTo>
                    <a:pt x="5181" y="59"/>
                  </a:lnTo>
                  <a:lnTo>
                    <a:pt x="4566" y="0"/>
                  </a:lnTo>
                  <a:lnTo>
                    <a:pt x="3906" y="59"/>
                  </a:lnTo>
                  <a:lnTo>
                    <a:pt x="3248" y="172"/>
                  </a:lnTo>
                  <a:lnTo>
                    <a:pt x="2590" y="288"/>
                  </a:lnTo>
                  <a:lnTo>
                    <a:pt x="1976" y="575"/>
                  </a:lnTo>
                  <a:lnTo>
                    <a:pt x="1318" y="863"/>
                  </a:lnTo>
                  <a:lnTo>
                    <a:pt x="658" y="1264"/>
                  </a:lnTo>
                  <a:lnTo>
                    <a:pt x="0" y="1781"/>
                  </a:lnTo>
                </a:path>
              </a:pathLst>
            </a:custGeom>
            <a:noFill/>
            <a:ln w="9525" cap="rnd">
              <a:solidFill>
                <a:srgbClr val="000000"/>
              </a:solidFill>
              <a:prstDash val="solid"/>
              <a:round/>
            </a:ln>
            <a:effectLst/>
          </p:spPr>
          <p:txBody>
            <a:bodyPr wrap="square" lIns="45719" tIns="45719" rIns="45719" bIns="45719" numCol="1" anchor="ctr">
              <a:noAutofit/>
            </a:bodyPr>
            <a:lstStyle/>
            <a:p>
              <a:pPr algn="ctr">
                <a:defRPr sz="2400"/>
              </a:pPr>
            </a:p>
          </p:txBody>
        </p:sp>
      </p:grpSp>
      <p:sp>
        <p:nvSpPr>
          <p:cNvPr id="140" name="Body Level One…"/>
          <p:cNvSpPr txBox="1"/>
          <p:nvPr>
            <p:ph type="body" sz="quarter" idx="1"/>
          </p:nvPr>
        </p:nvSpPr>
        <p:spPr>
          <a:xfrm>
            <a:off x="1902774" y="3931492"/>
            <a:ext cx="6504163" cy="506284"/>
          </a:xfrm>
          <a:prstGeom prst="rect">
            <a:avLst/>
          </a:prstGeom>
        </p:spPr>
        <p:txBody>
          <a:bodyP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Title Text"/>
          <p:cNvSpPr txBox="1"/>
          <p:nvPr>
            <p:ph type="title"/>
          </p:nvPr>
        </p:nvSpPr>
        <p:spPr>
          <a:prstGeom prst="rect">
            <a:avLst/>
          </a:prstGeom>
        </p:spPr>
        <p:txBody>
          <a:bodyPr/>
          <a:lstStyle/>
          <a:p>
            <a:pPr/>
            <a:r>
              <a:t>Title Text</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sp>
        <p:nvSpPr>
          <p:cNvPr id="30" name="Rectangle 8"/>
          <p:cNvSpPr/>
          <p:nvPr/>
        </p:nvSpPr>
        <p:spPr>
          <a:xfrm>
            <a:off x="0" y="-1"/>
            <a:ext cx="12192000" cy="4572003"/>
          </a:xfrm>
          <a:prstGeom prst="rect">
            <a:avLst/>
          </a:prstGeom>
          <a:solidFill>
            <a:srgbClr val="1D9AA1"/>
          </a:solidFill>
          <a:ln w="12700">
            <a:miter lim="400000"/>
          </a:ln>
        </p:spPr>
        <p:txBody>
          <a:bodyPr lIns="45719" rIns="45719"/>
          <a:lstStyle/>
          <a:p>
            <a:pPr algn="ctr">
              <a:defRPr sz="2400"/>
            </a:pPr>
          </a:p>
        </p:txBody>
      </p:sp>
      <p:sp>
        <p:nvSpPr>
          <p:cNvPr id="31"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pPr algn="ctr">
              <a:defRPr sz="2400"/>
            </a:pPr>
          </a:p>
        </p:txBody>
      </p:sp>
      <p:sp>
        <p:nvSpPr>
          <p:cNvPr id="32" name="Title Text"/>
          <p:cNvSpPr txBox="1"/>
          <p:nvPr>
            <p:ph type="title"/>
          </p:nvPr>
        </p:nvSpPr>
        <p:spPr>
          <a:xfrm>
            <a:off x="457200" y="4960137"/>
            <a:ext cx="7772400" cy="1463041"/>
          </a:xfrm>
          <a:prstGeom prst="rect">
            <a:avLst/>
          </a:prstGeom>
        </p:spPr>
        <p:txBody>
          <a:bodyPr/>
          <a:lstStyle>
            <a:lvl1pPr algn="r">
              <a:defRPr spc="200">
                <a:solidFill>
                  <a:srgbClr val="0D0D0D"/>
                </a:solidFill>
              </a:defRPr>
            </a:lvl1pPr>
          </a:lstStyle>
          <a:p>
            <a:pPr/>
            <a:r>
              <a:t>Title Text</a:t>
            </a:r>
          </a:p>
        </p:txBody>
      </p:sp>
      <p:sp>
        <p:nvSpPr>
          <p:cNvPr id="33"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1pPr>
            <a:lvl2pPr marL="0" indent="4572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2pPr>
            <a:lvl3pPr marL="0" indent="9144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3pPr>
            <a:lvl4pPr marL="0" indent="13716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4pPr>
            <a:lvl5pPr marL="0" indent="18288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5pPr>
          </a:lstStyle>
          <a:p>
            <a:pPr/>
            <a:r>
              <a:t>Body Level One</a:t>
            </a:r>
          </a:p>
          <a:p>
            <a:pPr lvl="1"/>
            <a:r>
              <a:t>Body Level Two</a:t>
            </a:r>
          </a:p>
          <a:p>
            <a:pPr lvl="2"/>
            <a:r>
              <a:t>Body Level Three</a:t>
            </a:r>
          </a:p>
          <a:p>
            <a:pPr lvl="3"/>
            <a:r>
              <a:t>Body Level Four</a:t>
            </a:r>
          </a:p>
          <a:p>
            <a:pPr lvl="4"/>
            <a:r>
              <a:t>Body Level Five</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
        <p:nvSpPr>
          <p:cNvPr id="35" name="Straight Connector 7"/>
          <p:cNvSpPr/>
          <p:nvPr/>
        </p:nvSpPr>
        <p:spPr>
          <a:xfrm flipV="1">
            <a:off x="8386843" y="5264105"/>
            <a:ext cx="1" cy="914401"/>
          </a:xfrm>
          <a:prstGeom prst="line">
            <a:avLst/>
          </a:prstGeom>
          <a:ln w="19050">
            <a:solidFill>
              <a:srgbClr val="4C3282"/>
            </a:solidFill>
          </a:ln>
        </p:spPr>
        <p:txBody>
          <a:bodyPr lIns="45719" rIns="45719"/>
          <a:lstStyle/>
          <a:p>
            <a:pPr algn="ctr">
              <a:defRPr sz="2400"/>
            </a:pPr>
          </a:p>
        </p:txBody>
      </p:sp>
      <p:pic>
        <p:nvPicPr>
          <p:cNvPr id="36" name="Picture 2" descr="Picture 2"/>
          <p:cNvPicPr>
            <a:picLocks noChangeAspect="1"/>
          </p:cNvPicPr>
          <p:nvPr/>
        </p:nvPicPr>
        <p:blipFill>
          <a:blip r:embed="rId2">
            <a:extLst/>
          </a:blip>
          <a:srcRect l="0" t="38185" r="0" b="5565"/>
          <a:stretch>
            <a:fillRect/>
          </a:stretch>
        </p:blipFill>
        <p:spPr>
          <a:xfrm>
            <a:off x="2" y="0"/>
            <a:ext cx="12191998" cy="4572002"/>
          </a:xfrm>
          <a:prstGeom prst="rect">
            <a:avLst/>
          </a:prstGeom>
          <a:ln w="12700">
            <a:miter lim="400000"/>
          </a:ln>
        </p:spPr>
      </p:pic>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3" name="Body Level One…"/>
          <p:cNvSpPr txBox="1"/>
          <p:nvPr>
            <p:ph type="body" sz="half" idx="1"/>
          </p:nvPr>
        </p:nvSpPr>
        <p:spPr>
          <a:xfrm>
            <a:off x="634619" y="1512984"/>
            <a:ext cx="5397691" cy="4796377"/>
          </a:xfrm>
          <a:prstGeom prst="rect">
            <a:avLst/>
          </a:prstGeom>
        </p:spPr>
        <p:txBody>
          <a:bodyPr/>
          <a:lstStyle>
            <a:lvl1pPr marL="124690" indent="-124690"/>
            <a:lvl2pPr marL="356615" indent="-228600"/>
            <a:lvl3pPr marL="604810" indent="-293914"/>
            <a:lvl4pPr marL="751114" indent="-293914"/>
            <a:lvl5pPr marL="933994" indent="-293914"/>
          </a:lstStyle>
          <a:p>
            <a:pPr/>
            <a:r>
              <a:t>Body Level One</a:t>
            </a:r>
          </a:p>
          <a:p>
            <a:pPr lvl="1"/>
            <a:r>
              <a:t>Body Level Two</a:t>
            </a:r>
          </a:p>
          <a:p>
            <a:pPr lvl="2"/>
            <a:r>
              <a:t>Body Level Three</a:t>
            </a:r>
          </a:p>
          <a:p>
            <a:pPr lvl="3"/>
            <a:r>
              <a:t>Body Level Four</a:t>
            </a:r>
          </a:p>
          <a:p>
            <a:pPr lvl="4"/>
            <a:r>
              <a:t>Body Level Five</a:t>
            </a:r>
          </a:p>
        </p:txBody>
      </p:sp>
      <p:sp>
        <p:nvSpPr>
          <p:cNvPr id="44" name="Slide Number"/>
          <p:cNvSpPr txBox="1"/>
          <p:nvPr>
            <p:ph type="sldNum" sz="quarter" idx="2"/>
          </p:nvPr>
        </p:nvSpPr>
        <p:spPr>
          <a:prstGeom prst="rect">
            <a:avLst/>
          </a:prstGeom>
        </p:spPr>
        <p:txBody>
          <a:bodyPr/>
          <a:lstStyle/>
          <a:p>
            <a:pPr/>
            <a:fld id="{86CB4B4D-7CA3-9044-876B-883B54F8677D}" type="slidenum"/>
          </a:p>
        </p:txBody>
      </p:sp>
      <p:sp>
        <p:nvSpPr>
          <p:cNvPr id="45" name="Title Text"/>
          <p:cNvSpPr txBox="1"/>
          <p:nvPr>
            <p:ph type="title"/>
          </p:nvPr>
        </p:nvSpPr>
        <p:spPr>
          <a:prstGeom prst="rect">
            <a:avLst/>
          </a:prstGeom>
        </p:spPr>
        <p:txBody>
          <a:bodyPr/>
          <a:lstStyle/>
          <a:p>
            <a:pPr/>
            <a:r>
              <a:t>Title Text</a:t>
            </a:r>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2" name="Title Text"/>
          <p:cNvSpPr txBox="1"/>
          <p:nvPr>
            <p:ph type="title"/>
          </p:nvPr>
        </p:nvSpPr>
        <p:spPr>
          <a:prstGeom prst="rect">
            <a:avLst/>
          </a:prstGeom>
        </p:spPr>
        <p:txBody>
          <a:bodyPr/>
          <a:lstStyle/>
          <a:p>
            <a:pPr/>
            <a:r>
              <a:t>Title Text</a:t>
            </a:r>
          </a:p>
        </p:txBody>
      </p:sp>
      <p:sp>
        <p:nvSpPr>
          <p:cNvPr id="53" name="Body Level One…"/>
          <p:cNvSpPr txBox="1"/>
          <p:nvPr>
            <p:ph type="body" sz="quarter" idx="1"/>
          </p:nvPr>
        </p:nvSpPr>
        <p:spPr>
          <a:xfrm>
            <a:off x="575239" y="1531279"/>
            <a:ext cx="5397688" cy="447646"/>
          </a:xfrm>
          <a:prstGeom prst="rect">
            <a:avLst/>
          </a:prstGeom>
        </p:spPr>
        <p:txBody>
          <a:bodyPr anchor="ctr"/>
          <a:lstStyle>
            <a:lvl1pPr marL="0" indent="0">
              <a:spcBef>
                <a:spcPts val="1800"/>
              </a:spcBef>
              <a:buClrTx/>
              <a:buSzTx/>
              <a:buFontTx/>
              <a:buNone/>
              <a:defRPr cap="all" sz="1800">
                <a:solidFill>
                  <a:srgbClr val="4C3282"/>
                </a:solidFill>
                <a:latin typeface="Helvetica Neue"/>
                <a:ea typeface="Helvetica Neue"/>
                <a:cs typeface="Helvetica Neue"/>
                <a:sym typeface="Helvetica Neue"/>
              </a:defRPr>
            </a:lvl1pPr>
            <a:lvl2pPr marL="0" indent="457200">
              <a:spcBef>
                <a:spcPts val="1800"/>
              </a:spcBef>
              <a:buClrTx/>
              <a:buSzTx/>
              <a:buFontTx/>
              <a:buNone/>
              <a:defRPr cap="all" sz="1800">
                <a:solidFill>
                  <a:srgbClr val="4C3282"/>
                </a:solidFill>
                <a:latin typeface="Helvetica Neue"/>
                <a:ea typeface="Helvetica Neue"/>
                <a:cs typeface="Helvetica Neue"/>
                <a:sym typeface="Helvetica Neue"/>
              </a:defRPr>
            </a:lvl2pPr>
            <a:lvl3pPr marL="0" indent="914400">
              <a:spcBef>
                <a:spcPts val="1800"/>
              </a:spcBef>
              <a:buClrTx/>
              <a:buSzTx/>
              <a:buFontTx/>
              <a:buNone/>
              <a:defRPr cap="all" sz="1800">
                <a:solidFill>
                  <a:srgbClr val="4C3282"/>
                </a:solidFill>
                <a:latin typeface="Helvetica Neue"/>
                <a:ea typeface="Helvetica Neue"/>
                <a:cs typeface="Helvetica Neue"/>
                <a:sym typeface="Helvetica Neue"/>
              </a:defRPr>
            </a:lvl3pPr>
            <a:lvl4pPr marL="0" indent="1371600">
              <a:spcBef>
                <a:spcPts val="1800"/>
              </a:spcBef>
              <a:buClrTx/>
              <a:buSzTx/>
              <a:buFontTx/>
              <a:buNone/>
              <a:defRPr cap="all" sz="1800">
                <a:solidFill>
                  <a:srgbClr val="4C3282"/>
                </a:solidFill>
                <a:latin typeface="Helvetica Neue"/>
                <a:ea typeface="Helvetica Neue"/>
                <a:cs typeface="Helvetica Neue"/>
                <a:sym typeface="Helvetica Neue"/>
              </a:defRPr>
            </a:lvl4pPr>
            <a:lvl5pPr marL="0" indent="1828800">
              <a:spcBef>
                <a:spcPts val="1800"/>
              </a:spcBef>
              <a:buClrTx/>
              <a:buSzTx/>
              <a:buFontTx/>
              <a:buNone/>
              <a:defRPr cap="all" sz="1800">
                <a:solidFill>
                  <a:srgbClr val="4C3282"/>
                </a:solidFill>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
        <p:nvSpPr>
          <p:cNvPr id="55" name="Text Placeholder 2"/>
          <p:cNvSpPr/>
          <p:nvPr>
            <p:ph type="body" sz="quarter" idx="13"/>
          </p:nvPr>
        </p:nvSpPr>
        <p:spPr>
          <a:xfrm>
            <a:off x="6355829" y="1531279"/>
            <a:ext cx="5397689" cy="447646"/>
          </a:xfrm>
          <a:prstGeom prst="rect">
            <a:avLst/>
          </a:prstGeom>
        </p:spPr>
        <p:txBody>
          <a:bodyPr anchor="ctr"/>
          <a:lstStyle/>
          <a:p>
            <a:pPr marL="0" indent="0" algn="ctr">
              <a:spcBef>
                <a:spcPts val="1800"/>
              </a:spcBef>
              <a:buClrTx/>
              <a:buSzTx/>
              <a:buFontTx/>
              <a:buNone/>
              <a:defRPr cap="all" sz="2400">
                <a:solidFill>
                  <a:srgbClr val="4C328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2" name="Title Text"/>
          <p:cNvSpPr txBox="1"/>
          <p:nvPr>
            <p:ph type="title"/>
          </p:nvPr>
        </p:nvSpPr>
        <p:spPr>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77" name="Title Text"/>
          <p:cNvSpPr txBox="1"/>
          <p:nvPr>
            <p:ph type="title"/>
          </p:nvPr>
        </p:nvSpPr>
        <p:spPr>
          <a:xfrm>
            <a:off x="457200" y="4960137"/>
            <a:ext cx="7772400" cy="1463041"/>
          </a:xfrm>
          <a:prstGeom prst="rect">
            <a:avLst/>
          </a:prstGeom>
        </p:spPr>
        <p:txBody>
          <a:bodyPr/>
          <a:lstStyle>
            <a:lvl1pPr algn="r">
              <a:defRPr spc="200">
                <a:solidFill>
                  <a:srgbClr val="0D0D0D"/>
                </a:solidFill>
              </a:defRPr>
            </a:lvl1pPr>
          </a:lstStyle>
          <a:p>
            <a:pPr/>
            <a:r>
              <a:t>Title Text</a:t>
            </a:r>
          </a:p>
        </p:txBody>
      </p:sp>
      <p:sp>
        <p:nvSpPr>
          <p:cNvPr id="78" name="Picture Placeholder 2"/>
          <p:cNvSpPr/>
          <p:nvPr>
            <p:ph type="pic" idx="13"/>
          </p:nvPr>
        </p:nvSpPr>
        <p:spPr>
          <a:xfrm>
            <a:off x="0" y="-2"/>
            <a:ext cx="12188953" cy="4572001"/>
          </a:xfrm>
          <a:prstGeom prst="rect">
            <a:avLst/>
          </a:prstGeom>
        </p:spPr>
        <p:txBody>
          <a:bodyPr lIns="91439" rIns="91439">
            <a:noAutofit/>
          </a:bodyPr>
          <a:lstStyle/>
          <a:p>
            <a:pPr/>
          </a:p>
        </p:txBody>
      </p:sp>
      <p:sp>
        <p:nvSpPr>
          <p:cNvPr id="79"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1pPr>
            <a:lvl2pPr marL="0" indent="4572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2pPr>
            <a:lvl3pPr marL="0" indent="9144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3pPr>
            <a:lvl4pPr marL="0" indent="13716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4pPr>
            <a:lvl5pPr marL="0" indent="18288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5pPr>
          </a:lstStyle>
          <a:p>
            <a:pPr/>
            <a:r>
              <a:t>Body Level One</a:t>
            </a:r>
          </a:p>
          <a:p>
            <a:pPr lvl="1"/>
            <a:r>
              <a:t>Body Level Two</a:t>
            </a:r>
          </a:p>
          <a:p>
            <a:pPr lvl="2"/>
            <a:r>
              <a:t>Body Level Three</a:t>
            </a:r>
          </a:p>
          <a:p>
            <a:pPr lvl="3"/>
            <a:r>
              <a:t>Body Level Four</a:t>
            </a:r>
          </a:p>
          <a:p>
            <a:pPr lvl="4"/>
            <a:r>
              <a:t>Body Level Five</a:t>
            </a:r>
          </a:p>
        </p:txBody>
      </p:sp>
      <p:sp>
        <p:nvSpPr>
          <p:cNvPr id="80" name="Slide Number"/>
          <p:cNvSpPr txBox="1"/>
          <p:nvPr>
            <p:ph type="sldNum" sz="quarter" idx="2"/>
          </p:nvPr>
        </p:nvSpPr>
        <p:spPr>
          <a:prstGeom prst="rect">
            <a:avLst/>
          </a:prstGeom>
        </p:spPr>
        <p:txBody>
          <a:bodyPr/>
          <a:lstStyle/>
          <a:p>
            <a:pPr/>
            <a:fld id="{86CB4B4D-7CA3-9044-876B-883B54F8677D}" type="slidenum"/>
          </a:p>
        </p:txBody>
      </p:sp>
      <p:sp>
        <p:nvSpPr>
          <p:cNvPr id="81" name="Straight Connector 7"/>
          <p:cNvSpPr/>
          <p:nvPr/>
        </p:nvSpPr>
        <p:spPr>
          <a:xfrm flipV="1">
            <a:off x="8386843" y="5264105"/>
            <a:ext cx="1" cy="914401"/>
          </a:xfrm>
          <a:prstGeom prst="line">
            <a:avLst/>
          </a:prstGeom>
          <a:ln w="19050">
            <a:solidFill>
              <a:srgbClr val="4C3282"/>
            </a:solidFill>
          </a:ln>
        </p:spPr>
        <p:txBody>
          <a:bodyPr lIns="45719" rIns="45719"/>
          <a:lstStyle/>
          <a:p>
            <a:pPr algn="ctr">
              <a:defRPr sz="2400"/>
            </a:pPr>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ustom Layout">
    <p:spTree>
      <p:nvGrpSpPr>
        <p:cNvPr id="1" name=""/>
        <p:cNvGrpSpPr/>
        <p:nvPr/>
      </p:nvGrpSpPr>
      <p:grpSpPr>
        <a:xfrm>
          <a:off x="0" y="0"/>
          <a:ext cx="0" cy="0"/>
          <a:chOff x="0" y="0"/>
          <a:chExt cx="0" cy="0"/>
        </a:xfrm>
      </p:grpSpPr>
      <p:sp>
        <p:nvSpPr>
          <p:cNvPr id="88" name="Title Text"/>
          <p:cNvSpPr txBox="1"/>
          <p:nvPr>
            <p:ph type="title"/>
          </p:nvPr>
        </p:nvSpPr>
        <p:spPr>
          <a:xfrm>
            <a:off x="3315880" y="3446572"/>
            <a:ext cx="5590284" cy="1014668"/>
          </a:xfrm>
          <a:prstGeom prst="rect">
            <a:avLst/>
          </a:prstGeom>
        </p:spPr>
        <p:txBody>
          <a:bodyPr/>
          <a:lstStyle>
            <a:lvl1pPr algn="ctr">
              <a:defRPr spc="100" sz="4400">
                <a:solidFill>
                  <a:srgbClr val="0D0D0D"/>
                </a:solidFill>
              </a:defRPr>
            </a:lvl1pPr>
          </a:lstStyle>
          <a:p>
            <a:pPr/>
            <a:r>
              <a:t>Title Text</a:t>
            </a:r>
          </a:p>
        </p:txBody>
      </p:sp>
      <p:sp>
        <p:nvSpPr>
          <p:cNvPr id="89" name="Slide Number"/>
          <p:cNvSpPr txBox="1"/>
          <p:nvPr>
            <p:ph type="sldNum" sz="quarter" idx="2"/>
          </p:nvPr>
        </p:nvSpPr>
        <p:spPr>
          <a:prstGeom prst="rect">
            <a:avLst/>
          </a:prstGeom>
        </p:spPr>
        <p:txBody>
          <a:bodyPr/>
          <a:lstStyle/>
          <a:p>
            <a:pPr/>
            <a:fld id="{86CB4B4D-7CA3-9044-876B-883B54F8677D}" type="slidenum"/>
          </a:p>
        </p:txBody>
      </p:sp>
      <p:sp>
        <p:nvSpPr>
          <p:cNvPr id="90" name="Straight Connector 20"/>
          <p:cNvSpPr/>
          <p:nvPr/>
        </p:nvSpPr>
        <p:spPr>
          <a:xfrm>
            <a:off x="138751" y="1917510"/>
            <a:ext cx="11914497" cy="1"/>
          </a:xfrm>
          <a:prstGeom prst="line">
            <a:avLst/>
          </a:prstGeom>
          <a:ln w="19050">
            <a:solidFill>
              <a:srgbClr val="D8D8D8"/>
            </a:solidFill>
          </a:ln>
        </p:spPr>
        <p:txBody>
          <a:bodyPr lIns="45719" rIns="45719"/>
          <a:lstStyle/>
          <a:p>
            <a:pPr algn="ctr">
              <a:defRPr sz="2400"/>
            </a:pPr>
          </a:p>
        </p:txBody>
      </p:sp>
      <p:grpSp>
        <p:nvGrpSpPr>
          <p:cNvPr id="104" name="Group 18"/>
          <p:cNvGrpSpPr/>
          <p:nvPr/>
        </p:nvGrpSpPr>
        <p:grpSpPr>
          <a:xfrm>
            <a:off x="4736398" y="555633"/>
            <a:ext cx="2723752" cy="2723753"/>
            <a:chOff x="0" y="0"/>
            <a:chExt cx="2723751" cy="2723751"/>
          </a:xfrm>
        </p:grpSpPr>
        <p:sp>
          <p:nvSpPr>
            <p:cNvPr id="91" name="Oval 5"/>
            <p:cNvSpPr/>
            <p:nvPr/>
          </p:nvSpPr>
          <p:spPr>
            <a:xfrm>
              <a:off x="-1" y="-1"/>
              <a:ext cx="2723753" cy="2723753"/>
            </a:xfrm>
            <a:prstGeom prst="ellipse">
              <a:avLst/>
            </a:prstGeom>
            <a:solidFill>
              <a:srgbClr val="B6A479"/>
            </a:solidFill>
            <a:ln w="12700" cap="flat">
              <a:noFill/>
              <a:miter lim="400000"/>
            </a:ln>
            <a:effectLst/>
          </p:spPr>
          <p:txBody>
            <a:bodyPr wrap="square" lIns="45719" tIns="45719" rIns="45719" bIns="45719" numCol="1" anchor="ctr">
              <a:noAutofit/>
            </a:bodyPr>
            <a:lstStyle/>
            <a:p>
              <a:pPr algn="ctr">
                <a:defRPr sz="2400">
                  <a:solidFill>
                    <a:srgbClr val="FFFFFF"/>
                  </a:solidFill>
                </a:defRPr>
              </a:pPr>
            </a:p>
          </p:txBody>
        </p:sp>
        <p:grpSp>
          <p:nvGrpSpPr>
            <p:cNvPr id="103" name="Shape 822"/>
            <p:cNvGrpSpPr/>
            <p:nvPr/>
          </p:nvGrpSpPr>
          <p:grpSpPr>
            <a:xfrm>
              <a:off x="421928" y="460213"/>
              <a:ext cx="1879808" cy="1803236"/>
              <a:chOff x="0" y="0"/>
              <a:chExt cx="1879806" cy="1803234"/>
            </a:xfrm>
          </p:grpSpPr>
          <p:sp>
            <p:nvSpPr>
              <p:cNvPr id="92" name="Shape 823"/>
              <p:cNvSpPr/>
              <p:nvPr/>
            </p:nvSpPr>
            <p:spPr>
              <a:xfrm>
                <a:off x="1411993" y="0"/>
                <a:ext cx="312575" cy="3126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172" y="20569"/>
                    </a:moveTo>
                    <a:lnTo>
                      <a:pt x="7198" y="21009"/>
                    </a:lnTo>
                    <a:lnTo>
                      <a:pt x="8375" y="21304"/>
                    </a:lnTo>
                    <a:lnTo>
                      <a:pt x="9551" y="21449"/>
                    </a:lnTo>
                    <a:lnTo>
                      <a:pt x="10728" y="21600"/>
                    </a:lnTo>
                    <a:lnTo>
                      <a:pt x="11904" y="21449"/>
                    </a:lnTo>
                    <a:lnTo>
                      <a:pt x="12930" y="21304"/>
                    </a:lnTo>
                    <a:lnTo>
                      <a:pt x="13962" y="21160"/>
                    </a:lnTo>
                    <a:lnTo>
                      <a:pt x="14987" y="20719"/>
                    </a:lnTo>
                    <a:lnTo>
                      <a:pt x="15868" y="20273"/>
                    </a:lnTo>
                    <a:lnTo>
                      <a:pt x="16749" y="19688"/>
                    </a:lnTo>
                    <a:lnTo>
                      <a:pt x="17636" y="19103"/>
                    </a:lnTo>
                    <a:lnTo>
                      <a:pt x="18366" y="18367"/>
                    </a:lnTo>
                    <a:lnTo>
                      <a:pt x="19102" y="17631"/>
                    </a:lnTo>
                    <a:lnTo>
                      <a:pt x="19693" y="16895"/>
                    </a:lnTo>
                    <a:lnTo>
                      <a:pt x="20279" y="15870"/>
                    </a:lnTo>
                    <a:lnTo>
                      <a:pt x="20719" y="14989"/>
                    </a:lnTo>
                    <a:lnTo>
                      <a:pt x="21015" y="13958"/>
                    </a:lnTo>
                    <a:lnTo>
                      <a:pt x="21304" y="12932"/>
                    </a:lnTo>
                    <a:lnTo>
                      <a:pt x="21455" y="11901"/>
                    </a:lnTo>
                    <a:lnTo>
                      <a:pt x="21600" y="10875"/>
                    </a:lnTo>
                    <a:lnTo>
                      <a:pt x="21455" y="9699"/>
                    </a:lnTo>
                    <a:lnTo>
                      <a:pt x="21304" y="8668"/>
                    </a:lnTo>
                    <a:lnTo>
                      <a:pt x="21015" y="7642"/>
                    </a:lnTo>
                    <a:lnTo>
                      <a:pt x="20719" y="6611"/>
                    </a:lnTo>
                    <a:lnTo>
                      <a:pt x="20279" y="5730"/>
                    </a:lnTo>
                    <a:lnTo>
                      <a:pt x="19693" y="4850"/>
                    </a:lnTo>
                    <a:lnTo>
                      <a:pt x="19102" y="3969"/>
                    </a:lnTo>
                    <a:lnTo>
                      <a:pt x="18366" y="3233"/>
                    </a:lnTo>
                    <a:lnTo>
                      <a:pt x="17636" y="2497"/>
                    </a:lnTo>
                    <a:lnTo>
                      <a:pt x="16749" y="1912"/>
                    </a:lnTo>
                    <a:lnTo>
                      <a:pt x="15868" y="1327"/>
                    </a:lnTo>
                    <a:lnTo>
                      <a:pt x="14987" y="887"/>
                    </a:lnTo>
                    <a:lnTo>
                      <a:pt x="13962" y="591"/>
                    </a:lnTo>
                    <a:lnTo>
                      <a:pt x="12930" y="296"/>
                    </a:lnTo>
                    <a:lnTo>
                      <a:pt x="11904" y="151"/>
                    </a:lnTo>
                    <a:lnTo>
                      <a:pt x="10728" y="0"/>
                    </a:lnTo>
                    <a:lnTo>
                      <a:pt x="9696" y="151"/>
                    </a:lnTo>
                    <a:lnTo>
                      <a:pt x="8670" y="296"/>
                    </a:lnTo>
                    <a:lnTo>
                      <a:pt x="7638" y="591"/>
                    </a:lnTo>
                    <a:lnTo>
                      <a:pt x="6613" y="887"/>
                    </a:lnTo>
                    <a:lnTo>
                      <a:pt x="5581" y="1327"/>
                    </a:lnTo>
                    <a:lnTo>
                      <a:pt x="4700" y="1912"/>
                    </a:lnTo>
                    <a:lnTo>
                      <a:pt x="3970" y="2497"/>
                    </a:lnTo>
                    <a:lnTo>
                      <a:pt x="2498" y="3969"/>
                    </a:lnTo>
                    <a:lnTo>
                      <a:pt x="1913" y="4850"/>
                    </a:lnTo>
                    <a:lnTo>
                      <a:pt x="1321" y="5730"/>
                    </a:lnTo>
                    <a:lnTo>
                      <a:pt x="881" y="6611"/>
                    </a:lnTo>
                    <a:lnTo>
                      <a:pt x="440" y="7642"/>
                    </a:lnTo>
                    <a:lnTo>
                      <a:pt x="296" y="8668"/>
                    </a:lnTo>
                    <a:lnTo>
                      <a:pt x="145" y="9699"/>
                    </a:lnTo>
                    <a:lnTo>
                      <a:pt x="0" y="10875"/>
                    </a:lnTo>
                    <a:lnTo>
                      <a:pt x="145" y="12492"/>
                    </a:lnTo>
                    <a:lnTo>
                      <a:pt x="585" y="14108"/>
                    </a:lnTo>
                    <a:lnTo>
                      <a:pt x="1177" y="15574"/>
                    </a:lnTo>
                    <a:lnTo>
                      <a:pt x="1913" y="16895"/>
                    </a:lnTo>
                  </a:path>
                </a:pathLst>
              </a:custGeom>
              <a:noFill/>
              <a:ln w="2857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93" name="Shape 824"/>
              <p:cNvSpPr/>
              <p:nvPr/>
            </p:nvSpPr>
            <p:spPr>
              <a:xfrm>
                <a:off x="312660" y="91501"/>
                <a:ext cx="310392" cy="3104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82" y="17306"/>
                    </a:moveTo>
                    <a:lnTo>
                      <a:pt x="20124" y="16273"/>
                    </a:lnTo>
                    <a:lnTo>
                      <a:pt x="20713" y="15234"/>
                    </a:lnTo>
                    <a:lnTo>
                      <a:pt x="21156" y="14050"/>
                    </a:lnTo>
                    <a:lnTo>
                      <a:pt x="21454" y="12719"/>
                    </a:lnTo>
                    <a:lnTo>
                      <a:pt x="21600" y="11687"/>
                    </a:lnTo>
                    <a:lnTo>
                      <a:pt x="21600" y="9464"/>
                    </a:lnTo>
                    <a:lnTo>
                      <a:pt x="21308" y="8431"/>
                    </a:lnTo>
                    <a:lnTo>
                      <a:pt x="21011" y="7392"/>
                    </a:lnTo>
                    <a:lnTo>
                      <a:pt x="20713" y="6506"/>
                    </a:lnTo>
                    <a:lnTo>
                      <a:pt x="20269" y="5473"/>
                    </a:lnTo>
                    <a:lnTo>
                      <a:pt x="19680" y="4586"/>
                    </a:lnTo>
                    <a:lnTo>
                      <a:pt x="19085" y="3845"/>
                    </a:lnTo>
                    <a:lnTo>
                      <a:pt x="18349" y="3104"/>
                    </a:lnTo>
                    <a:lnTo>
                      <a:pt x="17608" y="2363"/>
                    </a:lnTo>
                    <a:lnTo>
                      <a:pt x="16721" y="1774"/>
                    </a:lnTo>
                    <a:lnTo>
                      <a:pt x="15828" y="1184"/>
                    </a:lnTo>
                    <a:lnTo>
                      <a:pt x="14795" y="735"/>
                    </a:lnTo>
                    <a:lnTo>
                      <a:pt x="13762" y="443"/>
                    </a:lnTo>
                    <a:lnTo>
                      <a:pt x="12723" y="146"/>
                    </a:lnTo>
                    <a:lnTo>
                      <a:pt x="11690" y="0"/>
                    </a:lnTo>
                    <a:lnTo>
                      <a:pt x="9466" y="0"/>
                    </a:lnTo>
                    <a:lnTo>
                      <a:pt x="8433" y="146"/>
                    </a:lnTo>
                    <a:lnTo>
                      <a:pt x="7394" y="443"/>
                    </a:lnTo>
                    <a:lnTo>
                      <a:pt x="6507" y="887"/>
                    </a:lnTo>
                    <a:lnTo>
                      <a:pt x="5474" y="1330"/>
                    </a:lnTo>
                    <a:lnTo>
                      <a:pt x="4587" y="1919"/>
                    </a:lnTo>
                    <a:lnTo>
                      <a:pt x="3846" y="2515"/>
                    </a:lnTo>
                    <a:lnTo>
                      <a:pt x="3105" y="3256"/>
                    </a:lnTo>
                    <a:lnTo>
                      <a:pt x="2364" y="3991"/>
                    </a:lnTo>
                    <a:lnTo>
                      <a:pt x="1774" y="4878"/>
                    </a:lnTo>
                    <a:lnTo>
                      <a:pt x="1179" y="5771"/>
                    </a:lnTo>
                    <a:lnTo>
                      <a:pt x="735" y="6657"/>
                    </a:lnTo>
                    <a:lnTo>
                      <a:pt x="444" y="7690"/>
                    </a:lnTo>
                    <a:lnTo>
                      <a:pt x="146" y="8874"/>
                    </a:lnTo>
                    <a:lnTo>
                      <a:pt x="0" y="9913"/>
                    </a:lnTo>
                    <a:lnTo>
                      <a:pt x="0" y="12130"/>
                    </a:lnTo>
                    <a:lnTo>
                      <a:pt x="146" y="13163"/>
                    </a:lnTo>
                    <a:lnTo>
                      <a:pt x="444" y="14202"/>
                    </a:lnTo>
                    <a:lnTo>
                      <a:pt x="887" y="15088"/>
                    </a:lnTo>
                    <a:lnTo>
                      <a:pt x="1331" y="16121"/>
                    </a:lnTo>
                    <a:lnTo>
                      <a:pt x="1920" y="16862"/>
                    </a:lnTo>
                    <a:lnTo>
                      <a:pt x="2515" y="17749"/>
                    </a:lnTo>
                    <a:lnTo>
                      <a:pt x="3251" y="18490"/>
                    </a:lnTo>
                    <a:lnTo>
                      <a:pt x="3992" y="19231"/>
                    </a:lnTo>
                    <a:lnTo>
                      <a:pt x="4879" y="19820"/>
                    </a:lnTo>
                    <a:lnTo>
                      <a:pt x="5766" y="20416"/>
                    </a:lnTo>
                    <a:lnTo>
                      <a:pt x="6653" y="20859"/>
                    </a:lnTo>
                    <a:lnTo>
                      <a:pt x="7692" y="21151"/>
                    </a:lnTo>
                    <a:lnTo>
                      <a:pt x="8877" y="21448"/>
                    </a:lnTo>
                    <a:lnTo>
                      <a:pt x="10353" y="21600"/>
                    </a:lnTo>
                    <a:lnTo>
                      <a:pt x="11982" y="21600"/>
                    </a:lnTo>
                    <a:lnTo>
                      <a:pt x="13464" y="21302"/>
                    </a:lnTo>
                    <a:lnTo>
                      <a:pt x="14941" y="20859"/>
                    </a:lnTo>
                  </a:path>
                </a:pathLst>
              </a:custGeom>
              <a:noFill/>
              <a:ln w="2857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94" name="Shape 825"/>
              <p:cNvSpPr/>
              <p:nvPr/>
            </p:nvSpPr>
            <p:spPr>
              <a:xfrm>
                <a:off x="0" y="1050525"/>
                <a:ext cx="312661" cy="312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92" y="4260"/>
                    </a:moveTo>
                    <a:lnTo>
                      <a:pt x="17191" y="2057"/>
                    </a:lnTo>
                    <a:lnTo>
                      <a:pt x="16159" y="1466"/>
                    </a:lnTo>
                    <a:lnTo>
                      <a:pt x="15279" y="1026"/>
                    </a:lnTo>
                    <a:lnTo>
                      <a:pt x="14253" y="585"/>
                    </a:lnTo>
                    <a:lnTo>
                      <a:pt x="13222" y="296"/>
                    </a:lnTo>
                    <a:lnTo>
                      <a:pt x="12196" y="145"/>
                    </a:lnTo>
                    <a:lnTo>
                      <a:pt x="11165" y="0"/>
                    </a:lnTo>
                    <a:lnTo>
                      <a:pt x="10140" y="145"/>
                    </a:lnTo>
                    <a:lnTo>
                      <a:pt x="9108" y="145"/>
                    </a:lnTo>
                    <a:lnTo>
                      <a:pt x="8083" y="440"/>
                    </a:lnTo>
                    <a:lnTo>
                      <a:pt x="7051" y="736"/>
                    </a:lnTo>
                    <a:lnTo>
                      <a:pt x="5290" y="1617"/>
                    </a:lnTo>
                    <a:lnTo>
                      <a:pt x="4409" y="2202"/>
                    </a:lnTo>
                    <a:lnTo>
                      <a:pt x="3529" y="2938"/>
                    </a:lnTo>
                    <a:lnTo>
                      <a:pt x="2793" y="3674"/>
                    </a:lnTo>
                    <a:lnTo>
                      <a:pt x="2057" y="4404"/>
                    </a:lnTo>
                    <a:lnTo>
                      <a:pt x="1472" y="5436"/>
                    </a:lnTo>
                    <a:lnTo>
                      <a:pt x="1031" y="6317"/>
                    </a:lnTo>
                    <a:lnTo>
                      <a:pt x="591" y="7349"/>
                    </a:lnTo>
                    <a:lnTo>
                      <a:pt x="296" y="8375"/>
                    </a:lnTo>
                    <a:lnTo>
                      <a:pt x="151" y="9406"/>
                    </a:lnTo>
                    <a:lnTo>
                      <a:pt x="0" y="10432"/>
                    </a:lnTo>
                    <a:lnTo>
                      <a:pt x="0" y="11458"/>
                    </a:lnTo>
                    <a:lnTo>
                      <a:pt x="151" y="12489"/>
                    </a:lnTo>
                    <a:lnTo>
                      <a:pt x="440" y="13515"/>
                    </a:lnTo>
                    <a:lnTo>
                      <a:pt x="736" y="14547"/>
                    </a:lnTo>
                    <a:lnTo>
                      <a:pt x="1176" y="15428"/>
                    </a:lnTo>
                    <a:lnTo>
                      <a:pt x="1617" y="16459"/>
                    </a:lnTo>
                    <a:lnTo>
                      <a:pt x="2208" y="17189"/>
                    </a:lnTo>
                    <a:lnTo>
                      <a:pt x="2793" y="18070"/>
                    </a:lnTo>
                    <a:lnTo>
                      <a:pt x="3673" y="18806"/>
                    </a:lnTo>
                    <a:lnTo>
                      <a:pt x="4409" y="19543"/>
                    </a:lnTo>
                    <a:lnTo>
                      <a:pt x="5435" y="20128"/>
                    </a:lnTo>
                    <a:lnTo>
                      <a:pt x="6321" y="20568"/>
                    </a:lnTo>
                    <a:lnTo>
                      <a:pt x="7347" y="21015"/>
                    </a:lnTo>
                    <a:lnTo>
                      <a:pt x="8378" y="21304"/>
                    </a:lnTo>
                    <a:lnTo>
                      <a:pt x="9404" y="21455"/>
                    </a:lnTo>
                    <a:lnTo>
                      <a:pt x="10435" y="21600"/>
                    </a:lnTo>
                    <a:lnTo>
                      <a:pt x="11460" y="21600"/>
                    </a:lnTo>
                    <a:lnTo>
                      <a:pt x="12492" y="21455"/>
                    </a:lnTo>
                    <a:lnTo>
                      <a:pt x="14543" y="20864"/>
                    </a:lnTo>
                    <a:lnTo>
                      <a:pt x="15429" y="20568"/>
                    </a:lnTo>
                    <a:lnTo>
                      <a:pt x="17191" y="19398"/>
                    </a:lnTo>
                    <a:lnTo>
                      <a:pt x="18071" y="18806"/>
                    </a:lnTo>
                    <a:lnTo>
                      <a:pt x="18807" y="18070"/>
                    </a:lnTo>
                    <a:lnTo>
                      <a:pt x="19543" y="17189"/>
                    </a:lnTo>
                    <a:lnTo>
                      <a:pt x="20128" y="16309"/>
                    </a:lnTo>
                    <a:lnTo>
                      <a:pt x="20864" y="14547"/>
                    </a:lnTo>
                    <a:lnTo>
                      <a:pt x="21304" y="12930"/>
                    </a:lnTo>
                    <a:lnTo>
                      <a:pt x="21600" y="11168"/>
                    </a:lnTo>
                    <a:lnTo>
                      <a:pt x="21449" y="9406"/>
                    </a:lnTo>
                  </a:path>
                </a:pathLst>
              </a:custGeom>
              <a:noFill/>
              <a:ln w="2857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95" name="Shape 826"/>
              <p:cNvSpPr/>
              <p:nvPr/>
            </p:nvSpPr>
            <p:spPr>
              <a:xfrm>
                <a:off x="767638" y="1494938"/>
                <a:ext cx="310479" cy="3082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437" y="0"/>
                    </a:moveTo>
                    <a:lnTo>
                      <a:pt x="7253" y="300"/>
                    </a:lnTo>
                    <a:lnTo>
                      <a:pt x="6068" y="893"/>
                    </a:lnTo>
                    <a:lnTo>
                      <a:pt x="4884" y="1493"/>
                    </a:lnTo>
                    <a:lnTo>
                      <a:pt x="3851" y="2233"/>
                    </a:lnTo>
                    <a:lnTo>
                      <a:pt x="2964" y="2979"/>
                    </a:lnTo>
                    <a:lnTo>
                      <a:pt x="2369" y="3872"/>
                    </a:lnTo>
                    <a:lnTo>
                      <a:pt x="1628" y="4765"/>
                    </a:lnTo>
                    <a:lnTo>
                      <a:pt x="1184" y="5658"/>
                    </a:lnTo>
                    <a:lnTo>
                      <a:pt x="741" y="6558"/>
                    </a:lnTo>
                    <a:lnTo>
                      <a:pt x="449" y="7598"/>
                    </a:lnTo>
                    <a:lnTo>
                      <a:pt x="152" y="8644"/>
                    </a:lnTo>
                    <a:lnTo>
                      <a:pt x="0" y="9684"/>
                    </a:lnTo>
                    <a:lnTo>
                      <a:pt x="0" y="11770"/>
                    </a:lnTo>
                    <a:lnTo>
                      <a:pt x="152" y="12816"/>
                    </a:lnTo>
                    <a:lnTo>
                      <a:pt x="449" y="13856"/>
                    </a:lnTo>
                    <a:lnTo>
                      <a:pt x="741" y="14749"/>
                    </a:lnTo>
                    <a:lnTo>
                      <a:pt x="1184" y="15795"/>
                    </a:lnTo>
                    <a:lnTo>
                      <a:pt x="1780" y="16688"/>
                    </a:lnTo>
                    <a:lnTo>
                      <a:pt x="2521" y="17581"/>
                    </a:lnTo>
                    <a:lnTo>
                      <a:pt x="3256" y="18474"/>
                    </a:lnTo>
                    <a:lnTo>
                      <a:pt x="3997" y="19220"/>
                    </a:lnTo>
                    <a:lnTo>
                      <a:pt x="4884" y="19814"/>
                    </a:lnTo>
                    <a:lnTo>
                      <a:pt x="5771" y="20260"/>
                    </a:lnTo>
                    <a:lnTo>
                      <a:pt x="6809" y="20707"/>
                    </a:lnTo>
                    <a:lnTo>
                      <a:pt x="7696" y="21153"/>
                    </a:lnTo>
                    <a:lnTo>
                      <a:pt x="8729" y="21306"/>
                    </a:lnTo>
                    <a:lnTo>
                      <a:pt x="9767" y="21453"/>
                    </a:lnTo>
                    <a:lnTo>
                      <a:pt x="10800" y="21600"/>
                    </a:lnTo>
                    <a:lnTo>
                      <a:pt x="11839" y="21453"/>
                    </a:lnTo>
                    <a:lnTo>
                      <a:pt x="12871" y="21306"/>
                    </a:lnTo>
                    <a:lnTo>
                      <a:pt x="13910" y="21007"/>
                    </a:lnTo>
                    <a:lnTo>
                      <a:pt x="14943" y="20707"/>
                    </a:lnTo>
                    <a:lnTo>
                      <a:pt x="15829" y="20260"/>
                    </a:lnTo>
                    <a:lnTo>
                      <a:pt x="16868" y="19667"/>
                    </a:lnTo>
                    <a:lnTo>
                      <a:pt x="17755" y="19067"/>
                    </a:lnTo>
                    <a:lnTo>
                      <a:pt x="18496" y="18327"/>
                    </a:lnTo>
                    <a:lnTo>
                      <a:pt x="19237" y="17434"/>
                    </a:lnTo>
                    <a:lnTo>
                      <a:pt x="19826" y="16535"/>
                    </a:lnTo>
                    <a:lnTo>
                      <a:pt x="20416" y="15642"/>
                    </a:lnTo>
                    <a:lnTo>
                      <a:pt x="20865" y="14749"/>
                    </a:lnTo>
                    <a:lnTo>
                      <a:pt x="21157" y="13709"/>
                    </a:lnTo>
                    <a:lnTo>
                      <a:pt x="21454" y="12663"/>
                    </a:lnTo>
                    <a:lnTo>
                      <a:pt x="21600" y="11623"/>
                    </a:lnTo>
                    <a:lnTo>
                      <a:pt x="21600" y="9537"/>
                    </a:lnTo>
                    <a:lnTo>
                      <a:pt x="21454" y="8491"/>
                    </a:lnTo>
                    <a:lnTo>
                      <a:pt x="21157" y="7451"/>
                    </a:lnTo>
                    <a:lnTo>
                      <a:pt x="20713" y="6405"/>
                    </a:lnTo>
                    <a:lnTo>
                      <a:pt x="19826" y="4619"/>
                    </a:lnTo>
                    <a:lnTo>
                      <a:pt x="19085" y="3725"/>
                    </a:lnTo>
                    <a:lnTo>
                      <a:pt x="18053" y="2533"/>
                    </a:lnTo>
                    <a:lnTo>
                      <a:pt x="16722" y="1493"/>
                    </a:lnTo>
                    <a:lnTo>
                      <a:pt x="15386" y="746"/>
                    </a:lnTo>
                    <a:lnTo>
                      <a:pt x="14056" y="300"/>
                    </a:lnTo>
                  </a:path>
                </a:pathLst>
              </a:custGeom>
              <a:noFill/>
              <a:ln w="2857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96" name="Shape 827"/>
              <p:cNvSpPr/>
              <p:nvPr/>
            </p:nvSpPr>
            <p:spPr>
              <a:xfrm>
                <a:off x="1569328" y="818715"/>
                <a:ext cx="310479" cy="312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200"/>
                    </a:moveTo>
                    <a:lnTo>
                      <a:pt x="152" y="13370"/>
                    </a:lnTo>
                    <a:lnTo>
                      <a:pt x="595" y="14547"/>
                    </a:lnTo>
                    <a:lnTo>
                      <a:pt x="1039" y="15428"/>
                    </a:lnTo>
                    <a:lnTo>
                      <a:pt x="1482" y="16459"/>
                    </a:lnTo>
                    <a:lnTo>
                      <a:pt x="2071" y="17340"/>
                    </a:lnTo>
                    <a:lnTo>
                      <a:pt x="3553" y="18813"/>
                    </a:lnTo>
                    <a:lnTo>
                      <a:pt x="4294" y="19543"/>
                    </a:lnTo>
                    <a:lnTo>
                      <a:pt x="5181" y="20134"/>
                    </a:lnTo>
                    <a:lnTo>
                      <a:pt x="6068" y="20574"/>
                    </a:lnTo>
                    <a:lnTo>
                      <a:pt x="7101" y="21015"/>
                    </a:lnTo>
                    <a:lnTo>
                      <a:pt x="8139" y="21310"/>
                    </a:lnTo>
                    <a:lnTo>
                      <a:pt x="9172" y="21455"/>
                    </a:lnTo>
                    <a:lnTo>
                      <a:pt x="10211" y="21600"/>
                    </a:lnTo>
                    <a:lnTo>
                      <a:pt x="11243" y="21600"/>
                    </a:lnTo>
                    <a:lnTo>
                      <a:pt x="12282" y="21455"/>
                    </a:lnTo>
                    <a:lnTo>
                      <a:pt x="13315" y="21310"/>
                    </a:lnTo>
                    <a:lnTo>
                      <a:pt x="14353" y="20870"/>
                    </a:lnTo>
                    <a:lnTo>
                      <a:pt x="15386" y="20574"/>
                    </a:lnTo>
                    <a:lnTo>
                      <a:pt x="16425" y="19983"/>
                    </a:lnTo>
                    <a:lnTo>
                      <a:pt x="17312" y="19398"/>
                    </a:lnTo>
                    <a:lnTo>
                      <a:pt x="18053" y="18662"/>
                    </a:lnTo>
                    <a:lnTo>
                      <a:pt x="18788" y="17926"/>
                    </a:lnTo>
                    <a:lnTo>
                      <a:pt x="19529" y="17196"/>
                    </a:lnTo>
                    <a:lnTo>
                      <a:pt x="19972" y="16315"/>
                    </a:lnTo>
                    <a:lnTo>
                      <a:pt x="20567" y="15428"/>
                    </a:lnTo>
                    <a:lnTo>
                      <a:pt x="20859" y="14402"/>
                    </a:lnTo>
                    <a:lnTo>
                      <a:pt x="21157" y="13370"/>
                    </a:lnTo>
                    <a:lnTo>
                      <a:pt x="21454" y="12489"/>
                    </a:lnTo>
                    <a:lnTo>
                      <a:pt x="21600" y="11313"/>
                    </a:lnTo>
                    <a:lnTo>
                      <a:pt x="21600" y="10287"/>
                    </a:lnTo>
                    <a:lnTo>
                      <a:pt x="21454" y="9255"/>
                    </a:lnTo>
                    <a:lnTo>
                      <a:pt x="21302" y="8230"/>
                    </a:lnTo>
                    <a:lnTo>
                      <a:pt x="20859" y="7204"/>
                    </a:lnTo>
                    <a:lnTo>
                      <a:pt x="20416" y="6172"/>
                    </a:lnTo>
                    <a:lnTo>
                      <a:pt x="19972" y="5147"/>
                    </a:lnTo>
                    <a:lnTo>
                      <a:pt x="19383" y="4260"/>
                    </a:lnTo>
                    <a:lnTo>
                      <a:pt x="18642" y="3530"/>
                    </a:lnTo>
                    <a:lnTo>
                      <a:pt x="17160" y="2057"/>
                    </a:lnTo>
                    <a:lnTo>
                      <a:pt x="16273" y="1617"/>
                    </a:lnTo>
                    <a:lnTo>
                      <a:pt x="15386" y="1032"/>
                    </a:lnTo>
                    <a:lnTo>
                      <a:pt x="14353" y="736"/>
                    </a:lnTo>
                    <a:lnTo>
                      <a:pt x="13315" y="440"/>
                    </a:lnTo>
                    <a:lnTo>
                      <a:pt x="12282" y="145"/>
                    </a:lnTo>
                    <a:lnTo>
                      <a:pt x="11243" y="145"/>
                    </a:lnTo>
                    <a:lnTo>
                      <a:pt x="10211" y="0"/>
                    </a:lnTo>
                    <a:lnTo>
                      <a:pt x="9172" y="145"/>
                    </a:lnTo>
                    <a:lnTo>
                      <a:pt x="8139" y="440"/>
                    </a:lnTo>
                    <a:lnTo>
                      <a:pt x="7101" y="736"/>
                    </a:lnTo>
                    <a:lnTo>
                      <a:pt x="5916" y="1177"/>
                    </a:lnTo>
                    <a:lnTo>
                      <a:pt x="4884" y="1762"/>
                    </a:lnTo>
                    <a:lnTo>
                      <a:pt x="3997" y="2353"/>
                    </a:lnTo>
                    <a:lnTo>
                      <a:pt x="3110" y="3089"/>
                    </a:lnTo>
                    <a:lnTo>
                      <a:pt x="2369" y="3970"/>
                    </a:lnTo>
                    <a:lnTo>
                      <a:pt x="1780" y="4851"/>
                    </a:lnTo>
                    <a:lnTo>
                      <a:pt x="1184" y="5732"/>
                    </a:lnTo>
                    <a:lnTo>
                      <a:pt x="741" y="6758"/>
                    </a:lnTo>
                  </a:path>
                </a:pathLst>
              </a:custGeom>
              <a:noFill/>
              <a:ln w="2857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97" name="Shape 828"/>
              <p:cNvSpPr/>
              <p:nvPr/>
            </p:nvSpPr>
            <p:spPr>
              <a:xfrm>
                <a:off x="623051" y="546566"/>
                <a:ext cx="659199" cy="6612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766"/>
                    </a:moveTo>
                    <a:lnTo>
                      <a:pt x="72" y="9722"/>
                    </a:lnTo>
                    <a:lnTo>
                      <a:pt x="209" y="8613"/>
                    </a:lnTo>
                    <a:lnTo>
                      <a:pt x="489" y="7569"/>
                    </a:lnTo>
                    <a:lnTo>
                      <a:pt x="838" y="6596"/>
                    </a:lnTo>
                    <a:lnTo>
                      <a:pt x="1325" y="5624"/>
                    </a:lnTo>
                    <a:lnTo>
                      <a:pt x="1882" y="4791"/>
                    </a:lnTo>
                    <a:lnTo>
                      <a:pt x="2509" y="3958"/>
                    </a:lnTo>
                    <a:lnTo>
                      <a:pt x="3207" y="3194"/>
                    </a:lnTo>
                    <a:lnTo>
                      <a:pt x="3974" y="2498"/>
                    </a:lnTo>
                    <a:lnTo>
                      <a:pt x="4738" y="1874"/>
                    </a:lnTo>
                    <a:lnTo>
                      <a:pt x="5645" y="1318"/>
                    </a:lnTo>
                    <a:lnTo>
                      <a:pt x="6620" y="833"/>
                    </a:lnTo>
                    <a:lnTo>
                      <a:pt x="7596" y="485"/>
                    </a:lnTo>
                    <a:lnTo>
                      <a:pt x="8640" y="208"/>
                    </a:lnTo>
                    <a:lnTo>
                      <a:pt x="9687" y="68"/>
                    </a:lnTo>
                    <a:lnTo>
                      <a:pt x="10800" y="0"/>
                    </a:lnTo>
                    <a:lnTo>
                      <a:pt x="11916" y="68"/>
                    </a:lnTo>
                    <a:lnTo>
                      <a:pt x="13032" y="208"/>
                    </a:lnTo>
                    <a:lnTo>
                      <a:pt x="14007" y="485"/>
                    </a:lnTo>
                    <a:lnTo>
                      <a:pt x="15051" y="833"/>
                    </a:lnTo>
                    <a:lnTo>
                      <a:pt x="15958" y="1318"/>
                    </a:lnTo>
                    <a:lnTo>
                      <a:pt x="16862" y="1874"/>
                    </a:lnTo>
                    <a:lnTo>
                      <a:pt x="17698" y="2498"/>
                    </a:lnTo>
                    <a:lnTo>
                      <a:pt x="18464" y="3194"/>
                    </a:lnTo>
                    <a:lnTo>
                      <a:pt x="19162" y="3958"/>
                    </a:lnTo>
                    <a:lnTo>
                      <a:pt x="19789" y="4791"/>
                    </a:lnTo>
                    <a:lnTo>
                      <a:pt x="20347" y="5624"/>
                    </a:lnTo>
                    <a:lnTo>
                      <a:pt x="21182" y="7569"/>
                    </a:lnTo>
                    <a:lnTo>
                      <a:pt x="21391" y="8613"/>
                    </a:lnTo>
                    <a:lnTo>
                      <a:pt x="21600" y="9722"/>
                    </a:lnTo>
                    <a:lnTo>
                      <a:pt x="21600" y="11875"/>
                    </a:lnTo>
                    <a:lnTo>
                      <a:pt x="21391" y="12987"/>
                    </a:lnTo>
                    <a:lnTo>
                      <a:pt x="21182" y="14028"/>
                    </a:lnTo>
                    <a:lnTo>
                      <a:pt x="20765" y="15001"/>
                    </a:lnTo>
                    <a:lnTo>
                      <a:pt x="20347" y="15905"/>
                    </a:lnTo>
                    <a:lnTo>
                      <a:pt x="19789" y="16809"/>
                    </a:lnTo>
                    <a:lnTo>
                      <a:pt x="19162" y="17642"/>
                    </a:lnTo>
                    <a:lnTo>
                      <a:pt x="18464" y="18406"/>
                    </a:lnTo>
                    <a:lnTo>
                      <a:pt x="17698" y="19099"/>
                    </a:lnTo>
                    <a:lnTo>
                      <a:pt x="16862" y="19723"/>
                    </a:lnTo>
                    <a:lnTo>
                      <a:pt x="15958" y="20280"/>
                    </a:lnTo>
                    <a:lnTo>
                      <a:pt x="15051" y="20696"/>
                    </a:lnTo>
                    <a:lnTo>
                      <a:pt x="14007" y="21115"/>
                    </a:lnTo>
                    <a:lnTo>
                      <a:pt x="13032" y="21323"/>
                    </a:lnTo>
                    <a:lnTo>
                      <a:pt x="11916" y="21532"/>
                    </a:lnTo>
                    <a:lnTo>
                      <a:pt x="10800" y="21600"/>
                    </a:lnTo>
                    <a:lnTo>
                      <a:pt x="9687" y="21532"/>
                    </a:lnTo>
                    <a:lnTo>
                      <a:pt x="8640" y="21323"/>
                    </a:lnTo>
                    <a:lnTo>
                      <a:pt x="7596" y="21115"/>
                    </a:lnTo>
                    <a:lnTo>
                      <a:pt x="6620" y="20696"/>
                    </a:lnTo>
                    <a:lnTo>
                      <a:pt x="5645" y="20280"/>
                    </a:lnTo>
                    <a:lnTo>
                      <a:pt x="4738" y="19723"/>
                    </a:lnTo>
                    <a:lnTo>
                      <a:pt x="3974" y="19099"/>
                    </a:lnTo>
                    <a:lnTo>
                      <a:pt x="3207" y="18406"/>
                    </a:lnTo>
                    <a:lnTo>
                      <a:pt x="2509" y="17642"/>
                    </a:lnTo>
                    <a:lnTo>
                      <a:pt x="1882" y="16809"/>
                    </a:lnTo>
                    <a:lnTo>
                      <a:pt x="1325" y="15905"/>
                    </a:lnTo>
                    <a:lnTo>
                      <a:pt x="838" y="15001"/>
                    </a:lnTo>
                    <a:lnTo>
                      <a:pt x="489" y="14028"/>
                    </a:lnTo>
                    <a:lnTo>
                      <a:pt x="209" y="12987"/>
                    </a:lnTo>
                    <a:lnTo>
                      <a:pt x="72" y="11875"/>
                    </a:lnTo>
                    <a:lnTo>
                      <a:pt x="0" y="10766"/>
                    </a:lnTo>
                    <a:close/>
                  </a:path>
                </a:pathLst>
              </a:custGeom>
              <a:noFill/>
              <a:ln w="28575" cap="rnd">
                <a:solidFill>
                  <a:srgbClr val="000000"/>
                </a:solidFill>
                <a:prstDash val="solid"/>
                <a:round/>
              </a:ln>
              <a:effectLst/>
            </p:spPr>
            <p:txBody>
              <a:bodyPr wrap="square" lIns="45719" tIns="45719" rIns="45719" bIns="45719" numCol="1" anchor="ctr">
                <a:noAutofit/>
              </a:bodyPr>
              <a:lstStyle/>
              <a:p>
                <a:pPr algn="ctr">
                  <a:defRPr sz="2400"/>
                </a:pPr>
              </a:p>
            </p:txBody>
          </p:sp>
          <p:sp>
            <p:nvSpPr>
              <p:cNvPr id="98" name="Shape 829"/>
              <p:cNvSpPr/>
              <p:nvPr/>
            </p:nvSpPr>
            <p:spPr>
              <a:xfrm>
                <a:off x="467812" y="246740"/>
                <a:ext cx="284984" cy="369938"/>
              </a:xfrm>
              <a:prstGeom prst="line">
                <a:avLst/>
              </a:prstGeom>
              <a:noFill/>
              <a:ln w="28575" cap="rnd">
                <a:solidFill>
                  <a:srgbClr val="000000"/>
                </a:solidFill>
                <a:prstDash val="solid"/>
                <a:round/>
              </a:ln>
              <a:effectLst/>
            </p:spPr>
            <p:txBody>
              <a:bodyPr wrap="square" lIns="45719" tIns="45719" rIns="45719" bIns="45719" numCol="1" anchor="t">
                <a:noAutofit/>
              </a:bodyPr>
              <a:lstStyle/>
              <a:p>
                <a:pPr algn="ctr">
                  <a:defRPr sz="2400"/>
                </a:pPr>
              </a:p>
            </p:txBody>
          </p:sp>
          <p:sp>
            <p:nvSpPr>
              <p:cNvPr id="99" name="Shape 830"/>
              <p:cNvSpPr/>
              <p:nvPr/>
            </p:nvSpPr>
            <p:spPr>
              <a:xfrm flipV="1">
                <a:off x="1167435" y="157421"/>
                <a:ext cx="401894" cy="467814"/>
              </a:xfrm>
              <a:prstGeom prst="line">
                <a:avLst/>
              </a:prstGeom>
              <a:noFill/>
              <a:ln w="28575" cap="rnd">
                <a:solidFill>
                  <a:srgbClr val="000000"/>
                </a:solidFill>
                <a:prstDash val="solid"/>
                <a:round/>
              </a:ln>
              <a:effectLst/>
            </p:spPr>
            <p:txBody>
              <a:bodyPr wrap="square" lIns="45719" tIns="45719" rIns="45719" bIns="45719" numCol="1" anchor="t">
                <a:noAutofit/>
              </a:bodyPr>
              <a:lstStyle/>
              <a:p>
                <a:pPr algn="ctr">
                  <a:defRPr sz="2400"/>
                </a:pPr>
              </a:p>
            </p:txBody>
          </p:sp>
          <p:sp>
            <p:nvSpPr>
              <p:cNvPr id="100" name="Shape 831"/>
              <p:cNvSpPr/>
              <p:nvPr/>
            </p:nvSpPr>
            <p:spPr>
              <a:xfrm flipH="1" flipV="1">
                <a:off x="1280154" y="918686"/>
                <a:ext cx="444414" cy="57364"/>
              </a:xfrm>
              <a:prstGeom prst="line">
                <a:avLst/>
              </a:prstGeom>
              <a:noFill/>
              <a:ln w="28575" cap="rnd">
                <a:solidFill>
                  <a:srgbClr val="000000"/>
                </a:solidFill>
                <a:prstDash val="solid"/>
                <a:round/>
              </a:ln>
              <a:effectLst/>
            </p:spPr>
            <p:txBody>
              <a:bodyPr wrap="square" lIns="45719" tIns="45719" rIns="45719" bIns="45719" numCol="1" anchor="t">
                <a:noAutofit/>
              </a:bodyPr>
              <a:lstStyle/>
              <a:p>
                <a:pPr algn="ctr">
                  <a:defRPr sz="2400"/>
                </a:pPr>
              </a:p>
            </p:txBody>
          </p:sp>
          <p:sp>
            <p:nvSpPr>
              <p:cNvPr id="101" name="Shape 832"/>
              <p:cNvSpPr/>
              <p:nvPr/>
            </p:nvSpPr>
            <p:spPr>
              <a:xfrm flipV="1">
                <a:off x="922877" y="1205764"/>
                <a:ext cx="17027" cy="442319"/>
              </a:xfrm>
              <a:prstGeom prst="line">
                <a:avLst/>
              </a:prstGeom>
              <a:noFill/>
              <a:ln w="28575" cap="rnd">
                <a:solidFill>
                  <a:srgbClr val="000000"/>
                </a:solidFill>
                <a:prstDash val="solid"/>
                <a:round/>
              </a:ln>
              <a:effectLst/>
            </p:spPr>
            <p:txBody>
              <a:bodyPr wrap="square" lIns="45719" tIns="45719" rIns="45719" bIns="45719" numCol="1" anchor="t">
                <a:noAutofit/>
              </a:bodyPr>
              <a:lstStyle/>
              <a:p>
                <a:pPr algn="ctr">
                  <a:defRPr sz="2400"/>
                </a:pPr>
              </a:p>
            </p:txBody>
          </p:sp>
          <p:sp>
            <p:nvSpPr>
              <p:cNvPr id="102" name="Shape 833"/>
              <p:cNvSpPr/>
              <p:nvPr/>
            </p:nvSpPr>
            <p:spPr>
              <a:xfrm flipV="1">
                <a:off x="155238" y="1003727"/>
                <a:ext cx="493396" cy="204134"/>
              </a:xfrm>
              <a:prstGeom prst="line">
                <a:avLst/>
              </a:prstGeom>
              <a:noFill/>
              <a:ln w="28575" cap="rnd">
                <a:solidFill>
                  <a:srgbClr val="000000"/>
                </a:solidFill>
                <a:prstDash val="solid"/>
                <a:round/>
              </a:ln>
              <a:effectLst/>
            </p:spPr>
            <p:txBody>
              <a:bodyPr wrap="square" lIns="45719" tIns="45719" rIns="45719" bIns="45719" numCol="1" anchor="t">
                <a:noAutofit/>
              </a:bodyPr>
              <a:lstStyle/>
              <a:p>
                <a:pPr algn="ctr">
                  <a:defRPr sz="2400"/>
                </a:pPr>
              </a:p>
            </p:txBody>
          </p:sp>
        </p:grpSp>
      </p:grpSp>
      <p:sp>
        <p:nvSpPr>
          <p:cNvPr id="105" name="Body Level One…"/>
          <p:cNvSpPr txBox="1"/>
          <p:nvPr>
            <p:ph type="body" sz="quarter" idx="1"/>
          </p:nvPr>
        </p:nvSpPr>
        <p:spPr>
          <a:xfrm>
            <a:off x="3315880" y="4628427"/>
            <a:ext cx="5590283" cy="1463041"/>
          </a:xfrm>
          <a:prstGeom prst="rect">
            <a:avLst/>
          </a:prstGeom>
        </p:spPr>
        <p:txBody>
          <a:bodyPr/>
          <a:lstStyle>
            <a:lvl1pPr marL="0" indent="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1pPr>
            <a:lvl2pPr marL="0" indent="4572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2pPr>
            <a:lvl3pPr marL="0" indent="9144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3pPr>
            <a:lvl4pPr marL="0" indent="13716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4pPr>
            <a:lvl5pPr marL="0" indent="1828800">
              <a:lnSpc>
                <a:spcPct val="100000"/>
              </a:lnSpc>
              <a:spcBef>
                <a:spcPts val="200"/>
              </a:spcBef>
              <a:buClrTx/>
              <a:buSzTx/>
              <a:buFontTx/>
              <a:buNone/>
              <a:defRPr sz="1800">
                <a:solidFill>
                  <a:srgbClr val="0D0D0D"/>
                </a:solidFill>
                <a:latin typeface="Helvetica Neue Thin"/>
                <a:ea typeface="Helvetica Neue Thin"/>
                <a:cs typeface="Helvetica Neue Thin"/>
                <a:sym typeface="Helvetica Neue Thin"/>
              </a:defRPr>
            </a:lvl5pPr>
          </a:lstStyle>
          <a:p>
            <a:pPr/>
            <a:r>
              <a:t>Body Level One</a:t>
            </a:r>
          </a:p>
          <a:p>
            <a:pPr lvl="1"/>
            <a:r>
              <a:t>Body Level Two</a:t>
            </a:r>
          </a:p>
          <a:p>
            <a:pPr lvl="2"/>
            <a:r>
              <a:t>Body Level Three</a:t>
            </a:r>
          </a:p>
          <a:p>
            <a:pPr lvl="3"/>
            <a:r>
              <a:t>Body Level Four</a:t>
            </a:r>
          </a:p>
          <a:p>
            <a:pPr lvl="4"/>
            <a:r>
              <a:t>Body Level Five</a:t>
            </a:r>
          </a:p>
        </p:txBody>
      </p:sp>
      <p:sp>
        <p:nvSpPr>
          <p:cNvPr id="106" name="Rectangle 23"/>
          <p:cNvSpPr/>
          <p:nvPr/>
        </p:nvSpPr>
        <p:spPr>
          <a:xfrm>
            <a:off x="272954" y="0"/>
            <a:ext cx="423083" cy="1562319"/>
          </a:xfrm>
          <a:prstGeom prst="rect">
            <a:avLst/>
          </a:prstGeom>
          <a:solidFill>
            <a:srgbClr val="FFFFFF"/>
          </a:solidFill>
          <a:ln w="12700">
            <a:miter lim="400000"/>
          </a:ln>
        </p:spPr>
        <p:txBody>
          <a:bodyPr lIns="45719" rIns="45719" anchor="ctr"/>
          <a:lstStyle/>
          <a:p>
            <a:pPr algn="ctr">
              <a:defRPr sz="2400">
                <a:solidFill>
                  <a:srgbClr val="FFFFFF"/>
                </a:solidFill>
              </a:defRPr>
            </a:pPr>
          </a:p>
        </p:txBody>
      </p:sp>
      <p:sp>
        <p:nvSpPr>
          <p:cNvPr id="107" name="Straight Connector 24"/>
          <p:cNvSpPr/>
          <p:nvPr/>
        </p:nvSpPr>
        <p:spPr>
          <a:xfrm>
            <a:off x="3315880" y="4545974"/>
            <a:ext cx="5590283" cy="1"/>
          </a:xfrm>
          <a:prstGeom prst="line">
            <a:avLst/>
          </a:prstGeom>
          <a:ln w="19050">
            <a:solidFill>
              <a:srgbClr val="4C3282"/>
            </a:solidFill>
          </a:ln>
        </p:spPr>
        <p:txBody>
          <a:bodyPr lIns="45719" rIns="45719"/>
          <a:lstStyle/>
          <a:p>
            <a:pPr algn="ctr">
              <a:defRPr sz="2400"/>
            </a:pP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traight Connector 6"/>
          <p:cNvSpPr/>
          <p:nvPr/>
        </p:nvSpPr>
        <p:spPr>
          <a:xfrm flipV="1">
            <a:off x="429490" y="172389"/>
            <a:ext cx="1" cy="1196440"/>
          </a:xfrm>
          <a:prstGeom prst="line">
            <a:avLst/>
          </a:prstGeom>
          <a:ln w="19050">
            <a:solidFill>
              <a:srgbClr val="4C3282"/>
            </a:solidFill>
          </a:ln>
        </p:spPr>
        <p:txBody>
          <a:bodyPr lIns="45719" rIns="45719"/>
          <a:lstStyle/>
          <a:p>
            <a:pPr algn="ctr">
              <a:defRPr sz="2400"/>
            </a:pPr>
          </a:p>
        </p:txBody>
      </p:sp>
      <p:sp>
        <p:nvSpPr>
          <p:cNvPr id="3" name="Body Level One…"/>
          <p:cNvSpPr txBox="1"/>
          <p:nvPr>
            <p:ph type="body" idx="1"/>
          </p:nvPr>
        </p:nvSpPr>
        <p:spPr>
          <a:xfrm>
            <a:off x="575239" y="1463856"/>
            <a:ext cx="11187260" cy="484550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2pPr marL="295655" indent="-167639"/>
            <a:lvl3pPr marL="526433" indent="-215537"/>
            <a:lvl4pPr marL="672737" indent="-215537"/>
            <a:lvl5pPr marL="855617" indent="-215537"/>
          </a:lstStyle>
          <a:p>
            <a:pPr/>
            <a:r>
              <a:t>Body Level One</a:t>
            </a:r>
          </a:p>
          <a:p>
            <a:pPr lvl="1"/>
            <a:r>
              <a:t>Body Level Two</a:t>
            </a:r>
          </a:p>
          <a:p>
            <a:pPr lvl="2"/>
            <a:r>
              <a:t>Body Level Three</a:t>
            </a:r>
          </a:p>
          <a:p>
            <a:pPr lvl="3"/>
            <a:r>
              <a:t>Body Level Four</a:t>
            </a:r>
          </a:p>
          <a:p>
            <a:pPr lvl="4"/>
            <a:r>
              <a:t>Body Level Five</a:t>
            </a:r>
          </a:p>
        </p:txBody>
      </p:sp>
      <p:sp>
        <p:nvSpPr>
          <p:cNvPr id="4" name="Title Text"/>
          <p:cNvSpPr txBox="1"/>
          <p:nvPr>
            <p:ph type="title"/>
          </p:nvPr>
        </p:nvSpPr>
        <p:spPr>
          <a:xfrm>
            <a:off x="575239" y="263276"/>
            <a:ext cx="11187260" cy="1014668"/>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5" name="Slide Number"/>
          <p:cNvSpPr txBox="1"/>
          <p:nvPr>
            <p:ph type="sldNum" sz="quarter" idx="2"/>
          </p:nvPr>
        </p:nvSpPr>
        <p:spPr>
          <a:xfrm>
            <a:off x="11858229" y="6538108"/>
            <a:ext cx="245365" cy="240157"/>
          </a:xfrm>
          <a:prstGeom prst="rect">
            <a:avLst/>
          </a:prstGeom>
          <a:ln w="12700">
            <a:miter lim="400000"/>
          </a:ln>
        </p:spPr>
        <p:txBody>
          <a:bodyPr wrap="none" lIns="45719" rIns="45719" anchor="ctr">
            <a:spAutoFit/>
          </a:bodyPr>
          <a:lstStyle>
            <a:lvl1pPr algn="r">
              <a:defRPr sz="1000">
                <a:solidFill>
                  <a:srgbClr val="0D0D0D"/>
                </a:solidFill>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1pPr>
      <a:lvl2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2pPr>
      <a:lvl3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3pPr>
      <a:lvl4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4pPr>
      <a:lvl5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5pPr>
      <a:lvl6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6pPr>
      <a:lvl7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7pPr>
      <a:lvl8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8pPr>
      <a:lvl9pPr marL="0" marR="0" indent="0" algn="l" defTabSz="914400" rtl="0" latinLnBrk="0">
        <a:lnSpc>
          <a:spcPct val="80000"/>
        </a:lnSpc>
        <a:spcBef>
          <a:spcPts val="0"/>
        </a:spcBef>
        <a:spcAft>
          <a:spcPts val="0"/>
        </a:spcAft>
        <a:buClrTx/>
        <a:buSzTx/>
        <a:buFontTx/>
        <a:buNone/>
        <a:tabLst/>
        <a:defRPr b="0" baseline="0" cap="none" i="0" spc="113" strike="noStrike" sz="5000" u="none">
          <a:ln>
            <a:noFill/>
          </a:ln>
          <a:solidFill>
            <a:srgbClr val="4C3282"/>
          </a:solidFill>
          <a:uFillTx/>
          <a:latin typeface="Helvetica Neue"/>
          <a:ea typeface="Helvetica Neue"/>
          <a:cs typeface="Helvetica Neue"/>
          <a:sym typeface="Helvetica Neue"/>
        </a:defRPr>
      </a:lvl9pPr>
    </p:titleStyle>
    <p:bodyStyle>
      <a:lvl1pPr marL="91440" marR="0" indent="-91440" algn="l" defTabSz="914400" rtl="0" latinLnBrk="0">
        <a:lnSpc>
          <a:spcPct val="90000"/>
        </a:lnSpc>
        <a:spcBef>
          <a:spcPts val="1200"/>
        </a:spcBef>
        <a:spcAft>
          <a:spcPts val="0"/>
        </a:spcAft>
        <a:buClr>
          <a:schemeClr val="accent1"/>
        </a:buClr>
        <a:buSzPct val="100000"/>
        <a:buFont typeface="Tw Cen MT"/>
        <a:buChar char=" "/>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1pPr>
      <a:lvl2pPr marL="356615" marR="0" indent="-228600"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2pPr>
      <a:lvl3pPr marL="604810"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3pPr>
      <a:lvl4pPr marL="751114"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4pPr>
      <a:lvl5pPr marL="933994"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5pPr>
      <a:lvl6pPr marL="1071154"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6pPr>
      <a:lvl7pPr marL="1217458"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7pPr>
      <a:lvl8pPr marL="1372906"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8pPr>
      <a:lvl9pPr marL="1519210" marR="0" indent="-293914"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3000" u="none">
          <a:ln>
            <a:noFill/>
          </a:ln>
          <a:solidFill>
            <a:srgbClr val="000000"/>
          </a:solidFill>
          <a:uFillTx/>
          <a:latin typeface="Helvetica Neue Light"/>
          <a:ea typeface="Helvetica Neue Light"/>
          <a:cs typeface="Helvetica Neue Light"/>
          <a:sym typeface="Helvetica Neue Light"/>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shri@cs.washington.edu" TargetMode="External"/><Relationship Id="rId3"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Title 1"/>
          <p:cNvSpPr txBox="1"/>
          <p:nvPr>
            <p:ph type="ctrTitle"/>
          </p:nvPr>
        </p:nvSpPr>
        <p:spPr>
          <a:xfrm>
            <a:off x="4123183" y="1662506"/>
            <a:ext cx="8068817" cy="1463041"/>
          </a:xfrm>
          <a:prstGeom prst="rect">
            <a:avLst/>
          </a:prstGeom>
        </p:spPr>
        <p:txBody>
          <a:bodyPr/>
          <a:lstStyle>
            <a:lvl1pPr>
              <a:defRPr>
                <a:solidFill>
                  <a:srgbClr val="4C3282"/>
                </a:solidFill>
              </a:defRPr>
            </a:lvl1pPr>
          </a:lstStyle>
          <a:p>
            <a:pPr/>
            <a:r>
              <a:t>Binary Heaps</a:t>
            </a:r>
          </a:p>
        </p:txBody>
      </p:sp>
      <p:sp>
        <p:nvSpPr>
          <p:cNvPr id="150" name="Subtitle 2"/>
          <p:cNvSpPr txBox="1"/>
          <p:nvPr>
            <p:ph type="subTitle" sz="quarter" idx="1"/>
          </p:nvPr>
        </p:nvSpPr>
        <p:spPr>
          <a:xfrm>
            <a:off x="4123183" y="641335"/>
            <a:ext cx="8068817" cy="859787"/>
          </a:xfrm>
          <a:prstGeom prst="rect">
            <a:avLst/>
          </a:prstGeom>
        </p:spPr>
        <p:txBody>
          <a:bodyPr/>
          <a:lstStyle>
            <a:lvl1pPr>
              <a:defRPr>
                <a:solidFill>
                  <a:srgbClr val="B6A479"/>
                </a:solidFill>
              </a:defRPr>
            </a:lvl1pPr>
          </a:lstStyle>
          <a:p>
            <a:pPr/>
            <a:r>
              <a:t>CSE 373: Data Structures and Algorithms</a:t>
            </a:r>
          </a:p>
        </p:txBody>
      </p:sp>
      <p:sp>
        <p:nvSpPr>
          <p:cNvPr id="151" name="Rectangle 4"/>
          <p:cNvSpPr txBox="1"/>
          <p:nvPr/>
        </p:nvSpPr>
        <p:spPr>
          <a:xfrm>
            <a:off x="405300" y="5918763"/>
            <a:ext cx="11381400" cy="64361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Helvetica Neue Light"/>
                <a:ea typeface="Helvetica Neue Light"/>
                <a:cs typeface="Helvetica Neue Light"/>
                <a:sym typeface="Helvetica Neue Light"/>
              </a:defRPr>
            </a:lvl1pPr>
          </a:lstStyle>
          <a:p>
            <a:pPr/>
            <a:r>
              <a:t>Thanks to Kasey Champion, Ben Jones, Adam Blank, Michael Lee, Evan McCarty, Robbie Weber, Whitaker Brand, Zora Fung, Stuart Reges, Justin Hsia, Ruth Anderson, and many others for sample slides and materials ...</a:t>
            </a:r>
          </a:p>
        </p:txBody>
      </p:sp>
      <p:sp>
        <p:nvSpPr>
          <p:cNvPr id="152" name="Subtitle 2"/>
          <p:cNvSpPr txBox="1"/>
          <p:nvPr/>
        </p:nvSpPr>
        <p:spPr>
          <a:xfrm>
            <a:off x="4123183" y="3286929"/>
            <a:ext cx="8068817" cy="219644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lgn="ctr" defTabSz="914400">
              <a:spcBef>
                <a:spcPts val="200"/>
              </a:spcBef>
              <a:defRPr sz="3200">
                <a:solidFill>
                  <a:srgbClr val="808080"/>
                </a:solidFill>
                <a:latin typeface="Helvetica Neue Thin"/>
                <a:ea typeface="Helvetica Neue Thin"/>
                <a:cs typeface="Helvetica Neue Thin"/>
                <a:sym typeface="Helvetica Neue Thin"/>
              </a:defRPr>
            </a:pPr>
            <a:r>
              <a:t>Autumn 2018</a:t>
            </a:r>
            <a:endParaRPr>
              <a:solidFill>
                <a:srgbClr val="0D0D0D"/>
              </a:solidFill>
            </a:endParaRPr>
          </a:p>
          <a:p>
            <a:pPr algn="ctr" defTabSz="914400">
              <a:spcBef>
                <a:spcPts val="200"/>
              </a:spcBef>
              <a:defRPr sz="3200">
                <a:solidFill>
                  <a:srgbClr val="808080"/>
                </a:solidFill>
                <a:latin typeface="Helvetica Neue Thin"/>
                <a:ea typeface="Helvetica Neue Thin"/>
                <a:cs typeface="Helvetica Neue Thin"/>
                <a:sym typeface="Helvetica Neue Thin"/>
              </a:defRPr>
            </a:pPr>
          </a:p>
          <a:p>
            <a:pPr algn="ctr" defTabSz="914400">
              <a:spcBef>
                <a:spcPts val="200"/>
              </a:spcBef>
              <a:defRPr sz="3200">
                <a:solidFill>
                  <a:srgbClr val="808080"/>
                </a:solidFill>
                <a:latin typeface="Helvetica Neue Thin"/>
                <a:ea typeface="Helvetica Neue Thin"/>
                <a:cs typeface="Helvetica Neue Thin"/>
                <a:sym typeface="Helvetica Neue Thin"/>
              </a:defRPr>
            </a:pPr>
            <a:r>
              <a:t>Shrirang (Shri) Mare</a:t>
            </a:r>
            <a:endParaRPr>
              <a:solidFill>
                <a:srgbClr val="0D0D0D"/>
              </a:solidFill>
            </a:endParaRPr>
          </a:p>
          <a:p>
            <a:pPr algn="ctr" defTabSz="914400">
              <a:spcBef>
                <a:spcPts val="200"/>
              </a:spcBef>
              <a:defRPr sz="3200">
                <a:solidFill>
                  <a:srgbClr val="808080"/>
                </a:solidFill>
                <a:latin typeface="Helvetica Neue Thin"/>
                <a:ea typeface="Helvetica Neue Thin"/>
                <a:cs typeface="Helvetica Neue Thin"/>
                <a:sym typeface="Helvetica Neue Thin"/>
              </a:defRPr>
            </a:pPr>
            <a:r>
              <a:rPr u="sng">
                <a:solidFill>
                  <a:srgbClr val="33006F"/>
                </a:solidFill>
                <a:uFill>
                  <a:solidFill>
                    <a:srgbClr val="33006F"/>
                  </a:solidFill>
                </a:uFill>
                <a:hlinkClick r:id="rId2" invalidUrl="" action="" tgtFrame="" tooltip="" history="1" highlightClick="0" endSnd="0"/>
              </a:rPr>
              <a:t>shri@cs.washington.edu</a:t>
            </a:r>
          </a:p>
        </p:txBody>
      </p:sp>
      <p:pic>
        <p:nvPicPr>
          <p:cNvPr id="153" name="tree.png" descr="tree.png"/>
          <p:cNvPicPr>
            <a:picLocks noChangeAspect="1"/>
          </p:cNvPicPr>
          <p:nvPr/>
        </p:nvPicPr>
        <p:blipFill>
          <a:blip r:embed="rId3">
            <a:extLst/>
          </a:blip>
          <a:stretch>
            <a:fillRect/>
          </a:stretch>
        </p:blipFill>
        <p:spPr>
          <a:xfrm>
            <a:off x="8185" y="1433030"/>
            <a:ext cx="5498702" cy="399194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Complete binary tree"/>
          <p:cNvSpPr txBox="1"/>
          <p:nvPr>
            <p:ph type="title"/>
          </p:nvPr>
        </p:nvSpPr>
        <p:spPr>
          <a:prstGeom prst="rect">
            <a:avLst/>
          </a:prstGeom>
        </p:spPr>
        <p:txBody>
          <a:bodyPr/>
          <a:lstStyle/>
          <a:p>
            <a:pPr/>
            <a:r>
              <a:t>Complete binary tree</a:t>
            </a:r>
          </a:p>
        </p:txBody>
      </p:sp>
      <p:sp>
        <p:nvSpPr>
          <p:cNvPr id="18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9" name="1"/>
          <p:cNvSpPr/>
          <p:nvPr/>
        </p:nvSpPr>
        <p:spPr>
          <a:xfrm>
            <a:off x="3409187" y="2166846"/>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190" name="3"/>
          <p:cNvSpPr/>
          <p:nvPr/>
        </p:nvSpPr>
        <p:spPr>
          <a:xfrm>
            <a:off x="4116499" y="2895907"/>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191" name="Connection Line"/>
          <p:cNvCxnSpPr>
            <a:stCxn id="189" idx="0"/>
            <a:endCxn id="190" idx="0"/>
          </p:cNvCxnSpPr>
          <p:nvPr/>
        </p:nvCxnSpPr>
        <p:spPr>
          <a:xfrm>
            <a:off x="3656763" y="2414422"/>
            <a:ext cx="707313" cy="729062"/>
          </a:xfrm>
          <a:prstGeom prst="straightConnector1">
            <a:avLst/>
          </a:prstGeom>
          <a:ln w="15875">
            <a:solidFill>
              <a:schemeClr val="accent1"/>
            </a:solidFill>
            <a:miter lim="400000"/>
            <a:tailEnd type="triangle"/>
          </a:ln>
        </p:spPr>
      </p:cxnSp>
      <p:sp>
        <p:nvSpPr>
          <p:cNvPr id="192" name="2"/>
          <p:cNvSpPr/>
          <p:nvPr/>
        </p:nvSpPr>
        <p:spPr>
          <a:xfrm>
            <a:off x="2564971" y="2895907"/>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193" name="Connection Line"/>
          <p:cNvCxnSpPr>
            <a:stCxn id="189" idx="0"/>
            <a:endCxn id="192" idx="0"/>
          </p:cNvCxnSpPr>
          <p:nvPr/>
        </p:nvCxnSpPr>
        <p:spPr>
          <a:xfrm flipH="1">
            <a:off x="2812547" y="2414422"/>
            <a:ext cx="844217" cy="729062"/>
          </a:xfrm>
          <a:prstGeom prst="straightConnector1">
            <a:avLst/>
          </a:prstGeom>
          <a:ln w="15875">
            <a:solidFill>
              <a:schemeClr val="accent1"/>
            </a:solidFill>
            <a:tailEnd type="triangle"/>
          </a:ln>
        </p:spPr>
      </p:cxnSp>
      <p:sp>
        <p:nvSpPr>
          <p:cNvPr id="194" name="7"/>
          <p:cNvSpPr/>
          <p:nvPr/>
        </p:nvSpPr>
        <p:spPr>
          <a:xfrm>
            <a:off x="2800888" y="3939080"/>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195" name="Connection Line"/>
          <p:cNvCxnSpPr>
            <a:stCxn id="192" idx="0"/>
            <a:endCxn id="194" idx="0"/>
          </p:cNvCxnSpPr>
          <p:nvPr/>
        </p:nvCxnSpPr>
        <p:spPr>
          <a:xfrm>
            <a:off x="2812547" y="3143483"/>
            <a:ext cx="235918" cy="1043173"/>
          </a:xfrm>
          <a:prstGeom prst="straightConnector1">
            <a:avLst/>
          </a:prstGeom>
          <a:ln w="15875">
            <a:solidFill>
              <a:schemeClr val="accent1"/>
            </a:solidFill>
            <a:miter lim="400000"/>
            <a:tailEnd type="triangle"/>
          </a:ln>
        </p:spPr>
      </p:cxnSp>
      <p:sp>
        <p:nvSpPr>
          <p:cNvPr id="196" name="4"/>
          <p:cNvSpPr/>
          <p:nvPr/>
        </p:nvSpPr>
        <p:spPr>
          <a:xfrm>
            <a:off x="1972865" y="3939080"/>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197" name="Connection Line"/>
          <p:cNvCxnSpPr>
            <a:stCxn id="192" idx="0"/>
            <a:endCxn id="196" idx="0"/>
          </p:cNvCxnSpPr>
          <p:nvPr/>
        </p:nvCxnSpPr>
        <p:spPr>
          <a:xfrm flipH="1">
            <a:off x="2220440" y="3143483"/>
            <a:ext cx="592108" cy="1043173"/>
          </a:xfrm>
          <a:prstGeom prst="straightConnector1">
            <a:avLst/>
          </a:prstGeom>
          <a:ln w="15875">
            <a:solidFill>
              <a:schemeClr val="accent1"/>
            </a:solidFill>
            <a:tailEnd type="triangle"/>
          </a:ln>
        </p:spPr>
      </p:cxnSp>
      <p:sp>
        <p:nvSpPr>
          <p:cNvPr id="198" name="5"/>
          <p:cNvSpPr/>
          <p:nvPr/>
        </p:nvSpPr>
        <p:spPr>
          <a:xfrm>
            <a:off x="4622234" y="3939080"/>
            <a:ext cx="495153"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199" name="Connection Line"/>
          <p:cNvCxnSpPr>
            <a:stCxn id="190" idx="0"/>
            <a:endCxn id="198" idx="0"/>
          </p:cNvCxnSpPr>
          <p:nvPr/>
        </p:nvCxnSpPr>
        <p:spPr>
          <a:xfrm>
            <a:off x="4364075" y="3143483"/>
            <a:ext cx="505736" cy="1043173"/>
          </a:xfrm>
          <a:prstGeom prst="straightConnector1">
            <a:avLst/>
          </a:prstGeom>
          <a:ln w="15875">
            <a:solidFill>
              <a:schemeClr val="accent1"/>
            </a:solidFill>
            <a:miter lim="400000"/>
            <a:tailEnd type="triangle"/>
          </a:ln>
        </p:spPr>
      </p:cxnSp>
      <p:sp>
        <p:nvSpPr>
          <p:cNvPr id="200" name="6"/>
          <p:cNvSpPr/>
          <p:nvPr/>
        </p:nvSpPr>
        <p:spPr>
          <a:xfrm>
            <a:off x="3628912" y="3939080"/>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201" name="Connection Line"/>
          <p:cNvCxnSpPr>
            <a:stCxn id="190" idx="0"/>
            <a:endCxn id="200" idx="0"/>
          </p:cNvCxnSpPr>
          <p:nvPr/>
        </p:nvCxnSpPr>
        <p:spPr>
          <a:xfrm flipH="1">
            <a:off x="3876487" y="3143483"/>
            <a:ext cx="487589" cy="1043173"/>
          </a:xfrm>
          <a:prstGeom prst="straightConnector1">
            <a:avLst/>
          </a:prstGeom>
          <a:ln w="15875">
            <a:solidFill>
              <a:schemeClr val="accent1"/>
            </a:solidFill>
            <a:tailEnd type="triangle"/>
          </a:ln>
        </p:spPr>
      </p:cxnSp>
      <p:sp>
        <p:nvSpPr>
          <p:cNvPr id="202" name="9"/>
          <p:cNvSpPr/>
          <p:nvPr/>
        </p:nvSpPr>
        <p:spPr>
          <a:xfrm>
            <a:off x="1560809" y="4836931"/>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203" name="Connection Line"/>
          <p:cNvCxnSpPr>
            <a:stCxn id="196" idx="0"/>
            <a:endCxn id="202" idx="0"/>
          </p:cNvCxnSpPr>
          <p:nvPr/>
        </p:nvCxnSpPr>
        <p:spPr>
          <a:xfrm flipH="1">
            <a:off x="1808384" y="4186655"/>
            <a:ext cx="412057" cy="897853"/>
          </a:xfrm>
          <a:prstGeom prst="straightConnector1">
            <a:avLst/>
          </a:prstGeom>
          <a:ln w="15875">
            <a:solidFill>
              <a:schemeClr val="accent1"/>
            </a:solidFill>
            <a:tailEnd type="triangle"/>
          </a:ln>
        </p:spPr>
      </p:cxnSp>
      <p:sp>
        <p:nvSpPr>
          <p:cNvPr id="204" name="depth 0"/>
          <p:cNvSpPr txBox="1"/>
          <p:nvPr/>
        </p:nvSpPr>
        <p:spPr>
          <a:xfrm>
            <a:off x="209279" y="2248052"/>
            <a:ext cx="82197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depth 0</a:t>
            </a:r>
          </a:p>
        </p:txBody>
      </p:sp>
      <p:sp>
        <p:nvSpPr>
          <p:cNvPr id="205" name="depth 1"/>
          <p:cNvSpPr txBox="1"/>
          <p:nvPr/>
        </p:nvSpPr>
        <p:spPr>
          <a:xfrm>
            <a:off x="209279" y="2977113"/>
            <a:ext cx="82197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depth 1</a:t>
            </a:r>
          </a:p>
        </p:txBody>
      </p:sp>
      <p:sp>
        <p:nvSpPr>
          <p:cNvPr id="206" name="depth 2"/>
          <p:cNvSpPr txBox="1"/>
          <p:nvPr/>
        </p:nvSpPr>
        <p:spPr>
          <a:xfrm>
            <a:off x="209279" y="4020285"/>
            <a:ext cx="82197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depth 2</a:t>
            </a:r>
          </a:p>
        </p:txBody>
      </p:sp>
      <p:sp>
        <p:nvSpPr>
          <p:cNvPr id="207" name="depth 3"/>
          <p:cNvSpPr txBox="1"/>
          <p:nvPr/>
        </p:nvSpPr>
        <p:spPr>
          <a:xfrm>
            <a:off x="209279" y="4918137"/>
            <a:ext cx="82197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depth 3</a:t>
            </a:r>
          </a:p>
        </p:txBody>
      </p:sp>
      <p:grpSp>
        <p:nvGrpSpPr>
          <p:cNvPr id="221" name="Group"/>
          <p:cNvGrpSpPr/>
          <p:nvPr/>
        </p:nvGrpSpPr>
        <p:grpSpPr>
          <a:xfrm>
            <a:off x="8584705" y="489912"/>
            <a:ext cx="2963094" cy="2637057"/>
            <a:chOff x="0" y="0"/>
            <a:chExt cx="2963093" cy="2637055"/>
          </a:xfrm>
        </p:grpSpPr>
        <p:sp>
          <p:nvSpPr>
            <p:cNvPr id="208" name="1"/>
            <p:cNvSpPr/>
            <p:nvPr/>
          </p:nvSpPr>
          <p:spPr>
            <a:xfrm>
              <a:off x="1539940" y="0"/>
              <a:ext cx="412527" cy="412526"/>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1</a:t>
              </a:r>
            </a:p>
          </p:txBody>
        </p:sp>
        <p:sp>
          <p:nvSpPr>
            <p:cNvPr id="209" name="3"/>
            <p:cNvSpPr/>
            <p:nvPr/>
          </p:nvSpPr>
          <p:spPr>
            <a:xfrm>
              <a:off x="2129224" y="607403"/>
              <a:ext cx="412526" cy="412527"/>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3</a:t>
              </a:r>
            </a:p>
          </p:txBody>
        </p:sp>
        <p:cxnSp>
          <p:nvCxnSpPr>
            <p:cNvPr id="210" name="Connection Line"/>
            <p:cNvCxnSpPr>
              <a:stCxn id="208" idx="0"/>
              <a:endCxn id="209" idx="0"/>
            </p:cNvCxnSpPr>
            <p:nvPr/>
          </p:nvCxnSpPr>
          <p:spPr>
            <a:xfrm>
              <a:off x="1746203" y="206262"/>
              <a:ext cx="589284" cy="607405"/>
            </a:xfrm>
            <a:prstGeom prst="straightConnector1">
              <a:avLst/>
            </a:prstGeom>
            <a:ln w="15875" cap="flat">
              <a:solidFill>
                <a:schemeClr val="accent1"/>
              </a:solidFill>
              <a:prstDash val="solid"/>
              <a:miter lim="400000"/>
              <a:tailEnd type="triangle" w="med" len="med"/>
            </a:ln>
            <a:effectLst/>
          </p:spPr>
        </p:cxnSp>
        <p:sp>
          <p:nvSpPr>
            <p:cNvPr id="211" name="2"/>
            <p:cNvSpPr/>
            <p:nvPr/>
          </p:nvSpPr>
          <p:spPr>
            <a:xfrm>
              <a:off x="836598" y="607403"/>
              <a:ext cx="412527" cy="412527"/>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2</a:t>
              </a:r>
            </a:p>
          </p:txBody>
        </p:sp>
        <p:cxnSp>
          <p:nvCxnSpPr>
            <p:cNvPr id="212" name="Connection Line"/>
            <p:cNvCxnSpPr>
              <a:stCxn id="208" idx="0"/>
              <a:endCxn id="211" idx="0"/>
            </p:cNvCxnSpPr>
            <p:nvPr/>
          </p:nvCxnSpPr>
          <p:spPr>
            <a:xfrm flipH="1">
              <a:off x="1042861" y="206262"/>
              <a:ext cx="703343" cy="607405"/>
            </a:xfrm>
            <a:prstGeom prst="straightConnector1">
              <a:avLst/>
            </a:prstGeom>
            <a:ln w="15875" cap="flat">
              <a:solidFill>
                <a:schemeClr val="accent1"/>
              </a:solidFill>
              <a:prstDash val="solid"/>
              <a:round/>
              <a:tailEnd type="triangle" w="med" len="med"/>
            </a:ln>
            <a:effectLst/>
          </p:spPr>
        </p:cxnSp>
        <p:sp>
          <p:nvSpPr>
            <p:cNvPr id="213" name="7"/>
            <p:cNvSpPr/>
            <p:nvPr/>
          </p:nvSpPr>
          <p:spPr>
            <a:xfrm>
              <a:off x="1033147" y="1476502"/>
              <a:ext cx="412527" cy="412526"/>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7</a:t>
              </a:r>
            </a:p>
          </p:txBody>
        </p:sp>
        <p:cxnSp>
          <p:nvCxnSpPr>
            <p:cNvPr id="214" name="Connection Line"/>
            <p:cNvCxnSpPr>
              <a:stCxn id="211" idx="0"/>
              <a:endCxn id="213" idx="0"/>
            </p:cNvCxnSpPr>
            <p:nvPr/>
          </p:nvCxnSpPr>
          <p:spPr>
            <a:xfrm>
              <a:off x="1042861" y="813666"/>
              <a:ext cx="196550" cy="869100"/>
            </a:xfrm>
            <a:prstGeom prst="straightConnector1">
              <a:avLst/>
            </a:prstGeom>
            <a:ln w="15875" cap="flat">
              <a:solidFill>
                <a:schemeClr val="accent1"/>
              </a:solidFill>
              <a:prstDash val="solid"/>
              <a:miter lim="400000"/>
              <a:tailEnd type="triangle" w="med" len="med"/>
            </a:ln>
            <a:effectLst/>
          </p:spPr>
        </p:cxnSp>
        <p:sp>
          <p:nvSpPr>
            <p:cNvPr id="215" name="4"/>
            <p:cNvSpPr/>
            <p:nvPr/>
          </p:nvSpPr>
          <p:spPr>
            <a:xfrm>
              <a:off x="343296" y="1476502"/>
              <a:ext cx="412526" cy="412526"/>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4</a:t>
              </a:r>
            </a:p>
          </p:txBody>
        </p:sp>
        <p:cxnSp>
          <p:nvCxnSpPr>
            <p:cNvPr id="216" name="Connection Line"/>
            <p:cNvCxnSpPr>
              <a:stCxn id="211" idx="0"/>
              <a:endCxn id="215" idx="0"/>
            </p:cNvCxnSpPr>
            <p:nvPr/>
          </p:nvCxnSpPr>
          <p:spPr>
            <a:xfrm flipH="1">
              <a:off x="549558" y="813666"/>
              <a:ext cx="493304" cy="869100"/>
            </a:xfrm>
            <a:prstGeom prst="straightConnector1">
              <a:avLst/>
            </a:prstGeom>
            <a:ln w="15875" cap="flat">
              <a:solidFill>
                <a:schemeClr val="accent1"/>
              </a:solidFill>
              <a:prstDash val="solid"/>
              <a:round/>
              <a:tailEnd type="triangle" w="med" len="med"/>
            </a:ln>
            <a:effectLst/>
          </p:spPr>
        </p:cxnSp>
        <p:sp>
          <p:nvSpPr>
            <p:cNvPr id="217" name="5"/>
            <p:cNvSpPr/>
            <p:nvPr/>
          </p:nvSpPr>
          <p:spPr>
            <a:xfrm>
              <a:off x="2550567" y="1476502"/>
              <a:ext cx="412527" cy="412526"/>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5</a:t>
              </a:r>
            </a:p>
          </p:txBody>
        </p:sp>
        <p:cxnSp>
          <p:nvCxnSpPr>
            <p:cNvPr id="218" name="Connection Line"/>
            <p:cNvCxnSpPr>
              <a:stCxn id="209" idx="0"/>
              <a:endCxn id="217" idx="0"/>
            </p:cNvCxnSpPr>
            <p:nvPr/>
          </p:nvCxnSpPr>
          <p:spPr>
            <a:xfrm>
              <a:off x="2335486" y="813666"/>
              <a:ext cx="421345" cy="869100"/>
            </a:xfrm>
            <a:prstGeom prst="straightConnector1">
              <a:avLst/>
            </a:prstGeom>
            <a:ln w="15875" cap="flat">
              <a:solidFill>
                <a:schemeClr val="accent1"/>
              </a:solidFill>
              <a:prstDash val="solid"/>
              <a:miter lim="400000"/>
              <a:tailEnd type="triangle" w="med" len="med"/>
            </a:ln>
            <a:effectLst/>
          </p:spPr>
        </p:cxnSp>
        <p:sp>
          <p:nvSpPr>
            <p:cNvPr id="219" name="9"/>
            <p:cNvSpPr/>
            <p:nvPr/>
          </p:nvSpPr>
          <p:spPr>
            <a:xfrm>
              <a:off x="0" y="2224530"/>
              <a:ext cx="412526" cy="412526"/>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9</a:t>
              </a:r>
            </a:p>
          </p:txBody>
        </p:sp>
        <p:cxnSp>
          <p:nvCxnSpPr>
            <p:cNvPr id="220" name="Connection Line"/>
            <p:cNvCxnSpPr>
              <a:stCxn id="215" idx="0"/>
              <a:endCxn id="219" idx="0"/>
            </p:cNvCxnSpPr>
            <p:nvPr/>
          </p:nvCxnSpPr>
          <p:spPr>
            <a:xfrm flipH="1">
              <a:off x="206262" y="1682765"/>
              <a:ext cx="343297" cy="748029"/>
            </a:xfrm>
            <a:prstGeom prst="straightConnector1">
              <a:avLst/>
            </a:prstGeom>
            <a:ln w="15875" cap="flat">
              <a:solidFill>
                <a:schemeClr val="accent1"/>
              </a:solidFill>
              <a:prstDash val="solid"/>
              <a:round/>
              <a:tailEnd type="triangle" w="med" len="med"/>
            </a:ln>
            <a:effectLst/>
          </p:spPr>
        </p:cxnSp>
      </p:grpSp>
      <p:grpSp>
        <p:nvGrpSpPr>
          <p:cNvPr id="237" name="Group"/>
          <p:cNvGrpSpPr/>
          <p:nvPr/>
        </p:nvGrpSpPr>
        <p:grpSpPr>
          <a:xfrm>
            <a:off x="9029179" y="3201345"/>
            <a:ext cx="2661874" cy="2637057"/>
            <a:chOff x="0" y="0"/>
            <a:chExt cx="2661873" cy="2637055"/>
          </a:xfrm>
        </p:grpSpPr>
        <p:sp>
          <p:nvSpPr>
            <p:cNvPr id="222" name="1"/>
            <p:cNvSpPr/>
            <p:nvPr/>
          </p:nvSpPr>
          <p:spPr>
            <a:xfrm>
              <a:off x="1215863" y="0"/>
              <a:ext cx="419152" cy="419152"/>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1</a:t>
              </a:r>
            </a:p>
          </p:txBody>
        </p:sp>
        <p:sp>
          <p:nvSpPr>
            <p:cNvPr id="223" name="3"/>
            <p:cNvSpPr/>
            <p:nvPr/>
          </p:nvSpPr>
          <p:spPr>
            <a:xfrm>
              <a:off x="1814611" y="617158"/>
              <a:ext cx="419152" cy="419153"/>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3</a:t>
              </a:r>
            </a:p>
          </p:txBody>
        </p:sp>
        <p:cxnSp>
          <p:nvCxnSpPr>
            <p:cNvPr id="224" name="Connection Line"/>
            <p:cNvCxnSpPr>
              <a:stCxn id="222" idx="0"/>
              <a:endCxn id="223" idx="0"/>
            </p:cNvCxnSpPr>
            <p:nvPr/>
          </p:nvCxnSpPr>
          <p:spPr>
            <a:xfrm>
              <a:off x="1425439" y="209575"/>
              <a:ext cx="598748" cy="617160"/>
            </a:xfrm>
            <a:prstGeom prst="straightConnector1">
              <a:avLst/>
            </a:prstGeom>
            <a:ln w="15875" cap="flat">
              <a:solidFill>
                <a:schemeClr val="accent1"/>
              </a:solidFill>
              <a:prstDash val="solid"/>
              <a:miter lim="400000"/>
              <a:tailEnd type="triangle" w="med" len="med"/>
            </a:ln>
            <a:effectLst/>
          </p:spPr>
        </p:cxnSp>
        <p:sp>
          <p:nvSpPr>
            <p:cNvPr id="225" name="2"/>
            <p:cNvSpPr/>
            <p:nvPr/>
          </p:nvSpPr>
          <p:spPr>
            <a:xfrm>
              <a:off x="501225" y="617158"/>
              <a:ext cx="419152" cy="419153"/>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2</a:t>
              </a:r>
            </a:p>
          </p:txBody>
        </p:sp>
        <p:cxnSp>
          <p:nvCxnSpPr>
            <p:cNvPr id="226" name="Connection Line"/>
            <p:cNvCxnSpPr>
              <a:stCxn id="222" idx="0"/>
              <a:endCxn id="225" idx="0"/>
            </p:cNvCxnSpPr>
            <p:nvPr/>
          </p:nvCxnSpPr>
          <p:spPr>
            <a:xfrm flipH="1">
              <a:off x="710800" y="209575"/>
              <a:ext cx="714640" cy="617160"/>
            </a:xfrm>
            <a:prstGeom prst="straightConnector1">
              <a:avLst/>
            </a:prstGeom>
            <a:ln w="15875" cap="flat">
              <a:solidFill>
                <a:schemeClr val="accent1"/>
              </a:solidFill>
              <a:prstDash val="solid"/>
              <a:round/>
              <a:tailEnd type="triangle" w="med" len="med"/>
            </a:ln>
            <a:effectLst/>
          </p:spPr>
        </p:cxnSp>
        <p:sp>
          <p:nvSpPr>
            <p:cNvPr id="227" name="7"/>
            <p:cNvSpPr/>
            <p:nvPr/>
          </p:nvSpPr>
          <p:spPr>
            <a:xfrm>
              <a:off x="700931" y="1500216"/>
              <a:ext cx="419152" cy="419152"/>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7</a:t>
              </a:r>
            </a:p>
          </p:txBody>
        </p:sp>
        <p:cxnSp>
          <p:nvCxnSpPr>
            <p:cNvPr id="228" name="Connection Line"/>
            <p:cNvCxnSpPr>
              <a:stCxn id="225" idx="0"/>
              <a:endCxn id="227" idx="0"/>
            </p:cNvCxnSpPr>
            <p:nvPr/>
          </p:nvCxnSpPr>
          <p:spPr>
            <a:xfrm>
              <a:off x="710800" y="826734"/>
              <a:ext cx="199707" cy="883058"/>
            </a:xfrm>
            <a:prstGeom prst="straightConnector1">
              <a:avLst/>
            </a:prstGeom>
            <a:ln w="15875" cap="flat">
              <a:solidFill>
                <a:schemeClr val="accent1"/>
              </a:solidFill>
              <a:prstDash val="solid"/>
              <a:miter lim="400000"/>
              <a:tailEnd type="triangle" w="med" len="med"/>
            </a:ln>
            <a:effectLst/>
          </p:spPr>
        </p:cxnSp>
        <p:sp>
          <p:nvSpPr>
            <p:cNvPr id="229" name="4"/>
            <p:cNvSpPr/>
            <p:nvPr/>
          </p:nvSpPr>
          <p:spPr>
            <a:xfrm>
              <a:off x="0" y="1500216"/>
              <a:ext cx="419152" cy="419152"/>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4</a:t>
              </a:r>
            </a:p>
          </p:txBody>
        </p:sp>
        <p:cxnSp>
          <p:nvCxnSpPr>
            <p:cNvPr id="230" name="Connection Line"/>
            <p:cNvCxnSpPr>
              <a:stCxn id="225" idx="0"/>
              <a:endCxn id="229" idx="0"/>
            </p:cNvCxnSpPr>
            <p:nvPr/>
          </p:nvCxnSpPr>
          <p:spPr>
            <a:xfrm flipH="1">
              <a:off x="209575" y="826734"/>
              <a:ext cx="501226" cy="883058"/>
            </a:xfrm>
            <a:prstGeom prst="straightConnector1">
              <a:avLst/>
            </a:prstGeom>
            <a:ln w="15875" cap="flat">
              <a:solidFill>
                <a:schemeClr val="accent1"/>
              </a:solidFill>
              <a:prstDash val="solid"/>
              <a:round/>
              <a:tailEnd type="triangle" w="med" len="med"/>
            </a:ln>
            <a:effectLst/>
          </p:spPr>
        </p:cxnSp>
        <p:sp>
          <p:nvSpPr>
            <p:cNvPr id="231" name="5"/>
            <p:cNvSpPr/>
            <p:nvPr/>
          </p:nvSpPr>
          <p:spPr>
            <a:xfrm>
              <a:off x="2242721" y="1500216"/>
              <a:ext cx="419153" cy="419152"/>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5</a:t>
              </a:r>
            </a:p>
          </p:txBody>
        </p:sp>
        <p:cxnSp>
          <p:nvCxnSpPr>
            <p:cNvPr id="232" name="Connection Line"/>
            <p:cNvCxnSpPr>
              <a:stCxn id="223" idx="0"/>
              <a:endCxn id="231" idx="0"/>
            </p:cNvCxnSpPr>
            <p:nvPr/>
          </p:nvCxnSpPr>
          <p:spPr>
            <a:xfrm>
              <a:off x="2024186" y="826734"/>
              <a:ext cx="428112" cy="883058"/>
            </a:xfrm>
            <a:prstGeom prst="straightConnector1">
              <a:avLst/>
            </a:prstGeom>
            <a:ln w="15875" cap="flat">
              <a:solidFill>
                <a:schemeClr val="accent1"/>
              </a:solidFill>
              <a:prstDash val="solid"/>
              <a:miter lim="400000"/>
              <a:tailEnd type="triangle" w="med" len="med"/>
            </a:ln>
            <a:effectLst/>
          </p:spPr>
        </p:cxnSp>
        <p:sp>
          <p:nvSpPr>
            <p:cNvPr id="233" name="6"/>
            <p:cNvSpPr/>
            <p:nvPr/>
          </p:nvSpPr>
          <p:spPr>
            <a:xfrm>
              <a:off x="1401862" y="1500216"/>
              <a:ext cx="419153" cy="419152"/>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6</a:t>
              </a:r>
            </a:p>
          </p:txBody>
        </p:sp>
        <p:cxnSp>
          <p:nvCxnSpPr>
            <p:cNvPr id="234" name="Connection Line"/>
            <p:cNvCxnSpPr>
              <a:stCxn id="223" idx="0"/>
              <a:endCxn id="233" idx="0"/>
            </p:cNvCxnSpPr>
            <p:nvPr/>
          </p:nvCxnSpPr>
          <p:spPr>
            <a:xfrm flipH="1">
              <a:off x="1611438" y="826734"/>
              <a:ext cx="412749" cy="883058"/>
            </a:xfrm>
            <a:prstGeom prst="straightConnector1">
              <a:avLst/>
            </a:prstGeom>
            <a:ln w="15875" cap="flat">
              <a:solidFill>
                <a:schemeClr val="accent1"/>
              </a:solidFill>
              <a:prstDash val="solid"/>
              <a:round/>
              <a:tailEnd type="triangle" w="med" len="med"/>
            </a:ln>
            <a:effectLst/>
          </p:spPr>
        </p:cxnSp>
        <p:sp>
          <p:nvSpPr>
            <p:cNvPr id="235" name="9"/>
            <p:cNvSpPr/>
            <p:nvPr/>
          </p:nvSpPr>
          <p:spPr>
            <a:xfrm>
              <a:off x="888977" y="2217904"/>
              <a:ext cx="419152" cy="419152"/>
            </a:xfrm>
            <a:prstGeom prst="ellipse">
              <a:avLst/>
            </a:prstGeom>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2400"/>
              </a:lvl1pPr>
            </a:lstStyle>
            <a:p>
              <a:pPr/>
              <a:r>
                <a:t>9</a:t>
              </a:r>
            </a:p>
          </p:txBody>
        </p:sp>
        <p:cxnSp>
          <p:nvCxnSpPr>
            <p:cNvPr id="236" name="Connection Line"/>
            <p:cNvCxnSpPr>
              <a:stCxn id="227" idx="0"/>
              <a:endCxn id="235" idx="0"/>
            </p:cNvCxnSpPr>
            <p:nvPr/>
          </p:nvCxnSpPr>
          <p:spPr>
            <a:xfrm>
              <a:off x="910506" y="1709791"/>
              <a:ext cx="188047" cy="717690"/>
            </a:xfrm>
            <a:prstGeom prst="straightConnector1">
              <a:avLst/>
            </a:prstGeom>
            <a:ln w="15875" cap="flat">
              <a:solidFill>
                <a:schemeClr val="accent1"/>
              </a:solidFill>
              <a:prstDash val="solid"/>
              <a:round/>
              <a:tailEnd type="triangle" w="med" len="med"/>
            </a:ln>
            <a:effectLst/>
          </p:spPr>
        </p:cxnSp>
      </p:grpSp>
      <p:sp>
        <p:nvSpPr>
          <p:cNvPr id="238" name="Complete binary tree"/>
          <p:cNvSpPr txBox="1"/>
          <p:nvPr/>
        </p:nvSpPr>
        <p:spPr>
          <a:xfrm>
            <a:off x="2625999" y="1642070"/>
            <a:ext cx="2316471" cy="370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2000"/>
            </a:lvl1pPr>
          </a:lstStyle>
          <a:p>
            <a:pPr/>
            <a:r>
              <a:t>Complete binary tree</a:t>
            </a:r>
          </a:p>
        </p:txBody>
      </p:sp>
      <p:sp>
        <p:nvSpPr>
          <p:cNvPr id="239" name="There as not complete binary trees"/>
          <p:cNvSpPr txBox="1"/>
          <p:nvPr/>
        </p:nvSpPr>
        <p:spPr>
          <a:xfrm>
            <a:off x="7780976" y="6060066"/>
            <a:ext cx="3744601" cy="370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2000"/>
            </a:lvl1pPr>
          </a:lstStyle>
          <a:p>
            <a:pPr/>
            <a:r>
              <a:t>There as not complete binary trees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Question: Valid min-heap?"/>
          <p:cNvSpPr txBox="1"/>
          <p:nvPr>
            <p:ph type="title"/>
          </p:nvPr>
        </p:nvSpPr>
        <p:spPr>
          <a:prstGeom prst="rect">
            <a:avLst/>
          </a:prstGeom>
        </p:spPr>
        <p:txBody>
          <a:bodyPr/>
          <a:lstStyle/>
          <a:p>
            <a:pPr/>
            <a:r>
              <a:t>Question: Valid min-heap?</a:t>
            </a:r>
          </a:p>
        </p:txBody>
      </p:sp>
      <p:sp>
        <p:nvSpPr>
          <p:cNvPr id="2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3" name="1"/>
          <p:cNvSpPr/>
          <p:nvPr/>
        </p:nvSpPr>
        <p:spPr>
          <a:xfrm>
            <a:off x="3048534" y="2001547"/>
            <a:ext cx="495153"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244" name="3"/>
          <p:cNvSpPr/>
          <p:nvPr/>
        </p:nvSpPr>
        <p:spPr>
          <a:xfrm>
            <a:off x="3755846"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245" name="Connection Line"/>
          <p:cNvCxnSpPr>
            <a:stCxn id="243" idx="0"/>
            <a:endCxn id="244" idx="0"/>
          </p:cNvCxnSpPr>
          <p:nvPr/>
        </p:nvCxnSpPr>
        <p:spPr>
          <a:xfrm>
            <a:off x="3296110" y="2249122"/>
            <a:ext cx="707313" cy="729063"/>
          </a:xfrm>
          <a:prstGeom prst="straightConnector1">
            <a:avLst/>
          </a:prstGeom>
          <a:ln w="15875">
            <a:solidFill>
              <a:schemeClr val="accent1"/>
            </a:solidFill>
            <a:miter lim="400000"/>
            <a:tailEnd type="triangle"/>
          </a:ln>
        </p:spPr>
      </p:cxnSp>
      <p:sp>
        <p:nvSpPr>
          <p:cNvPr id="246" name="2"/>
          <p:cNvSpPr/>
          <p:nvPr/>
        </p:nvSpPr>
        <p:spPr>
          <a:xfrm>
            <a:off x="2204318"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247" name="Connection Line"/>
          <p:cNvCxnSpPr>
            <a:stCxn id="243" idx="0"/>
            <a:endCxn id="246" idx="0"/>
          </p:cNvCxnSpPr>
          <p:nvPr/>
        </p:nvCxnSpPr>
        <p:spPr>
          <a:xfrm flipH="1">
            <a:off x="2451894" y="2249122"/>
            <a:ext cx="844217" cy="729063"/>
          </a:xfrm>
          <a:prstGeom prst="straightConnector1">
            <a:avLst/>
          </a:prstGeom>
          <a:ln w="15875">
            <a:solidFill>
              <a:schemeClr val="accent1"/>
            </a:solidFill>
            <a:tailEnd type="triangle"/>
          </a:ln>
        </p:spPr>
      </p:cxnSp>
      <p:sp>
        <p:nvSpPr>
          <p:cNvPr id="248" name="7"/>
          <p:cNvSpPr/>
          <p:nvPr/>
        </p:nvSpPr>
        <p:spPr>
          <a:xfrm>
            <a:off x="2440235" y="3773780"/>
            <a:ext cx="495153"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249" name="Connection Line"/>
          <p:cNvCxnSpPr>
            <a:stCxn id="246" idx="0"/>
            <a:endCxn id="248" idx="0"/>
          </p:cNvCxnSpPr>
          <p:nvPr/>
        </p:nvCxnSpPr>
        <p:spPr>
          <a:xfrm>
            <a:off x="2451894" y="2978184"/>
            <a:ext cx="235918" cy="1043173"/>
          </a:xfrm>
          <a:prstGeom prst="straightConnector1">
            <a:avLst/>
          </a:prstGeom>
          <a:ln w="15875">
            <a:solidFill>
              <a:schemeClr val="accent1"/>
            </a:solidFill>
            <a:miter lim="400000"/>
            <a:tailEnd type="triangle"/>
          </a:ln>
        </p:spPr>
      </p:cxnSp>
      <p:sp>
        <p:nvSpPr>
          <p:cNvPr id="250" name="4"/>
          <p:cNvSpPr/>
          <p:nvPr/>
        </p:nvSpPr>
        <p:spPr>
          <a:xfrm>
            <a:off x="161221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251" name="Connection Line"/>
          <p:cNvCxnSpPr>
            <a:stCxn id="246" idx="0"/>
            <a:endCxn id="250" idx="0"/>
          </p:cNvCxnSpPr>
          <p:nvPr/>
        </p:nvCxnSpPr>
        <p:spPr>
          <a:xfrm flipH="1">
            <a:off x="1859787" y="2978184"/>
            <a:ext cx="592108" cy="1043173"/>
          </a:xfrm>
          <a:prstGeom prst="straightConnector1">
            <a:avLst/>
          </a:prstGeom>
          <a:ln w="15875">
            <a:solidFill>
              <a:schemeClr val="accent1"/>
            </a:solidFill>
            <a:tailEnd type="triangle"/>
          </a:ln>
        </p:spPr>
      </p:cxnSp>
      <p:sp>
        <p:nvSpPr>
          <p:cNvPr id="252" name="5"/>
          <p:cNvSpPr/>
          <p:nvPr/>
        </p:nvSpPr>
        <p:spPr>
          <a:xfrm>
            <a:off x="426158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253" name="Connection Line"/>
          <p:cNvCxnSpPr>
            <a:stCxn id="244" idx="0"/>
            <a:endCxn id="252" idx="0"/>
          </p:cNvCxnSpPr>
          <p:nvPr/>
        </p:nvCxnSpPr>
        <p:spPr>
          <a:xfrm>
            <a:off x="4003422" y="2978184"/>
            <a:ext cx="505736" cy="1043173"/>
          </a:xfrm>
          <a:prstGeom prst="straightConnector1">
            <a:avLst/>
          </a:prstGeom>
          <a:ln w="15875">
            <a:solidFill>
              <a:schemeClr val="accent1"/>
            </a:solidFill>
            <a:miter lim="400000"/>
            <a:tailEnd type="triangle"/>
          </a:ln>
        </p:spPr>
      </p:cxnSp>
      <p:sp>
        <p:nvSpPr>
          <p:cNvPr id="254" name="6"/>
          <p:cNvSpPr/>
          <p:nvPr/>
        </p:nvSpPr>
        <p:spPr>
          <a:xfrm>
            <a:off x="3268259"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255" name="Connection Line"/>
          <p:cNvCxnSpPr>
            <a:stCxn id="244" idx="0"/>
            <a:endCxn id="254" idx="0"/>
          </p:cNvCxnSpPr>
          <p:nvPr/>
        </p:nvCxnSpPr>
        <p:spPr>
          <a:xfrm flipH="1">
            <a:off x="3515835" y="2978184"/>
            <a:ext cx="487588" cy="1043173"/>
          </a:xfrm>
          <a:prstGeom prst="straightConnector1">
            <a:avLst/>
          </a:prstGeom>
          <a:ln w="15875">
            <a:solidFill>
              <a:schemeClr val="accent1"/>
            </a:solidFill>
            <a:tailEnd type="triangle"/>
          </a:ln>
        </p:spPr>
      </p:cxnSp>
      <p:sp>
        <p:nvSpPr>
          <p:cNvPr id="256" name="9"/>
          <p:cNvSpPr/>
          <p:nvPr/>
        </p:nvSpPr>
        <p:spPr>
          <a:xfrm>
            <a:off x="1200156" y="4671632"/>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257" name="Connection Line"/>
          <p:cNvCxnSpPr>
            <a:stCxn id="250" idx="0"/>
            <a:endCxn id="256" idx="0"/>
          </p:cNvCxnSpPr>
          <p:nvPr/>
        </p:nvCxnSpPr>
        <p:spPr>
          <a:xfrm flipH="1">
            <a:off x="1447732" y="4021356"/>
            <a:ext cx="412056" cy="897853"/>
          </a:xfrm>
          <a:prstGeom prst="straightConnector1">
            <a:avLst/>
          </a:prstGeom>
          <a:ln w="15875">
            <a:solidFill>
              <a:schemeClr val="accent1"/>
            </a:solidFill>
            <a:tailEnd type="triangle"/>
          </a:ln>
        </p:spPr>
      </p:cxnSp>
      <p:sp>
        <p:nvSpPr>
          <p:cNvPr id="258" name="Complete binary tree?…"/>
          <p:cNvSpPr txBox="1"/>
          <p:nvPr/>
        </p:nvSpPr>
        <p:spPr>
          <a:xfrm>
            <a:off x="5755959" y="1889493"/>
            <a:ext cx="4288664" cy="9951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latin typeface="Helvetica Neue"/>
                <a:ea typeface="Helvetica Neue"/>
                <a:cs typeface="Helvetica Neue"/>
                <a:sym typeface="Helvetica Neue"/>
              </a:defRPr>
            </a:pPr>
            <a:r>
              <a:t>Complete binary tree? </a:t>
            </a:r>
          </a:p>
          <a:p>
            <a:pPr>
              <a:defRPr sz="3000">
                <a:latin typeface="Helvetica Neue"/>
                <a:ea typeface="Helvetica Neue"/>
                <a:cs typeface="Helvetica Neue"/>
                <a:sym typeface="Helvetica Neue"/>
              </a:defRPr>
            </a:pPr>
            <a:r>
              <a:t>Heap property satisfied?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Question: Valid min-heap?"/>
          <p:cNvSpPr txBox="1"/>
          <p:nvPr>
            <p:ph type="title"/>
          </p:nvPr>
        </p:nvSpPr>
        <p:spPr>
          <a:prstGeom prst="rect">
            <a:avLst/>
          </a:prstGeom>
        </p:spPr>
        <p:txBody>
          <a:bodyPr/>
          <a:lstStyle/>
          <a:p>
            <a:pPr/>
            <a:r>
              <a:t>Question: Valid min-heap?</a:t>
            </a:r>
          </a:p>
        </p:txBody>
      </p:sp>
      <p:sp>
        <p:nvSpPr>
          <p:cNvPr id="26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1"/>
          <p:cNvSpPr/>
          <p:nvPr/>
        </p:nvSpPr>
        <p:spPr>
          <a:xfrm>
            <a:off x="3048534" y="2001547"/>
            <a:ext cx="495153"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263" name="3"/>
          <p:cNvSpPr/>
          <p:nvPr/>
        </p:nvSpPr>
        <p:spPr>
          <a:xfrm>
            <a:off x="3755846"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264" name="Connection Line"/>
          <p:cNvCxnSpPr>
            <a:stCxn id="262" idx="0"/>
            <a:endCxn id="263" idx="0"/>
          </p:cNvCxnSpPr>
          <p:nvPr/>
        </p:nvCxnSpPr>
        <p:spPr>
          <a:xfrm>
            <a:off x="3296110" y="2249122"/>
            <a:ext cx="707313" cy="729063"/>
          </a:xfrm>
          <a:prstGeom prst="straightConnector1">
            <a:avLst/>
          </a:prstGeom>
          <a:ln w="15875">
            <a:solidFill>
              <a:schemeClr val="accent1"/>
            </a:solidFill>
            <a:miter lim="400000"/>
            <a:tailEnd type="triangle"/>
          </a:ln>
        </p:spPr>
      </p:cxnSp>
      <p:sp>
        <p:nvSpPr>
          <p:cNvPr id="265" name="2"/>
          <p:cNvSpPr/>
          <p:nvPr/>
        </p:nvSpPr>
        <p:spPr>
          <a:xfrm>
            <a:off x="2204318"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266" name="Connection Line"/>
          <p:cNvCxnSpPr>
            <a:stCxn id="262" idx="0"/>
            <a:endCxn id="265" idx="0"/>
          </p:cNvCxnSpPr>
          <p:nvPr/>
        </p:nvCxnSpPr>
        <p:spPr>
          <a:xfrm flipH="1">
            <a:off x="2451894" y="2249122"/>
            <a:ext cx="844217" cy="729063"/>
          </a:xfrm>
          <a:prstGeom prst="straightConnector1">
            <a:avLst/>
          </a:prstGeom>
          <a:ln w="15875">
            <a:solidFill>
              <a:schemeClr val="accent1"/>
            </a:solidFill>
            <a:tailEnd type="triangle"/>
          </a:ln>
        </p:spPr>
      </p:cxnSp>
      <p:sp>
        <p:nvSpPr>
          <p:cNvPr id="267" name="7"/>
          <p:cNvSpPr/>
          <p:nvPr/>
        </p:nvSpPr>
        <p:spPr>
          <a:xfrm>
            <a:off x="2440235" y="3773780"/>
            <a:ext cx="495153"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268" name="Connection Line"/>
          <p:cNvCxnSpPr>
            <a:stCxn id="265" idx="0"/>
            <a:endCxn id="267" idx="0"/>
          </p:cNvCxnSpPr>
          <p:nvPr/>
        </p:nvCxnSpPr>
        <p:spPr>
          <a:xfrm>
            <a:off x="2451894" y="2978184"/>
            <a:ext cx="235918" cy="1043173"/>
          </a:xfrm>
          <a:prstGeom prst="straightConnector1">
            <a:avLst/>
          </a:prstGeom>
          <a:ln w="15875">
            <a:solidFill>
              <a:schemeClr val="accent1"/>
            </a:solidFill>
            <a:miter lim="400000"/>
            <a:tailEnd type="triangle"/>
          </a:ln>
        </p:spPr>
      </p:cxnSp>
      <p:sp>
        <p:nvSpPr>
          <p:cNvPr id="269" name="4"/>
          <p:cNvSpPr/>
          <p:nvPr/>
        </p:nvSpPr>
        <p:spPr>
          <a:xfrm>
            <a:off x="161221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270" name="Connection Line"/>
          <p:cNvCxnSpPr>
            <a:stCxn id="265" idx="0"/>
            <a:endCxn id="269" idx="0"/>
          </p:cNvCxnSpPr>
          <p:nvPr/>
        </p:nvCxnSpPr>
        <p:spPr>
          <a:xfrm flipH="1">
            <a:off x="1859787" y="2978184"/>
            <a:ext cx="592108" cy="1043173"/>
          </a:xfrm>
          <a:prstGeom prst="straightConnector1">
            <a:avLst/>
          </a:prstGeom>
          <a:ln w="15875">
            <a:solidFill>
              <a:schemeClr val="accent1"/>
            </a:solidFill>
            <a:tailEnd type="triangle"/>
          </a:ln>
        </p:spPr>
      </p:cxnSp>
      <p:sp>
        <p:nvSpPr>
          <p:cNvPr id="271" name="5"/>
          <p:cNvSpPr/>
          <p:nvPr/>
        </p:nvSpPr>
        <p:spPr>
          <a:xfrm>
            <a:off x="426158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272" name="Connection Line"/>
          <p:cNvCxnSpPr>
            <a:stCxn id="263" idx="0"/>
            <a:endCxn id="271" idx="0"/>
          </p:cNvCxnSpPr>
          <p:nvPr/>
        </p:nvCxnSpPr>
        <p:spPr>
          <a:xfrm>
            <a:off x="4003422" y="2978184"/>
            <a:ext cx="505736" cy="1043173"/>
          </a:xfrm>
          <a:prstGeom prst="straightConnector1">
            <a:avLst/>
          </a:prstGeom>
          <a:ln w="15875">
            <a:solidFill>
              <a:schemeClr val="accent1"/>
            </a:solidFill>
            <a:miter lim="400000"/>
            <a:tailEnd type="triangle"/>
          </a:ln>
        </p:spPr>
      </p:cxnSp>
      <p:sp>
        <p:nvSpPr>
          <p:cNvPr id="273" name="6"/>
          <p:cNvSpPr/>
          <p:nvPr/>
        </p:nvSpPr>
        <p:spPr>
          <a:xfrm>
            <a:off x="3268259"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274" name="Connection Line"/>
          <p:cNvCxnSpPr>
            <a:stCxn id="263" idx="0"/>
            <a:endCxn id="273" idx="0"/>
          </p:cNvCxnSpPr>
          <p:nvPr/>
        </p:nvCxnSpPr>
        <p:spPr>
          <a:xfrm flipH="1">
            <a:off x="3515835" y="2978184"/>
            <a:ext cx="487588" cy="1043173"/>
          </a:xfrm>
          <a:prstGeom prst="straightConnector1">
            <a:avLst/>
          </a:prstGeom>
          <a:ln w="15875">
            <a:solidFill>
              <a:schemeClr val="accent1"/>
            </a:solidFill>
            <a:tailEnd type="triangle"/>
          </a:ln>
        </p:spPr>
      </p:cxnSp>
      <p:sp>
        <p:nvSpPr>
          <p:cNvPr id="275" name="9"/>
          <p:cNvSpPr/>
          <p:nvPr/>
        </p:nvSpPr>
        <p:spPr>
          <a:xfrm>
            <a:off x="1200156" y="4671632"/>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276" name="Connection Line"/>
          <p:cNvCxnSpPr>
            <a:stCxn id="269" idx="0"/>
            <a:endCxn id="275" idx="0"/>
          </p:cNvCxnSpPr>
          <p:nvPr/>
        </p:nvCxnSpPr>
        <p:spPr>
          <a:xfrm flipH="1">
            <a:off x="1447732" y="4021356"/>
            <a:ext cx="412056" cy="897853"/>
          </a:xfrm>
          <a:prstGeom prst="straightConnector1">
            <a:avLst/>
          </a:prstGeom>
          <a:ln w="15875">
            <a:solidFill>
              <a:schemeClr val="accent1"/>
            </a:solidFill>
            <a:tailEnd type="triangle"/>
          </a:ln>
        </p:spPr>
      </p:cxnSp>
      <p:sp>
        <p:nvSpPr>
          <p:cNvPr id="277" name="Complete binary tree?…"/>
          <p:cNvSpPr txBox="1"/>
          <p:nvPr/>
        </p:nvSpPr>
        <p:spPr>
          <a:xfrm>
            <a:off x="5755959" y="1889493"/>
            <a:ext cx="4288664" cy="9951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latin typeface="Helvetica Neue"/>
                <a:ea typeface="Helvetica Neue"/>
                <a:cs typeface="Helvetica Neue"/>
                <a:sym typeface="Helvetica Neue"/>
              </a:defRPr>
            </a:pPr>
            <a:r>
              <a:t>Complete binary tree?</a:t>
            </a:r>
          </a:p>
          <a:p>
            <a:pPr>
              <a:defRPr sz="3000">
                <a:latin typeface="Helvetica Neue"/>
                <a:ea typeface="Helvetica Neue"/>
                <a:cs typeface="Helvetica Neue"/>
                <a:sym typeface="Helvetica Neue"/>
              </a:defRPr>
            </a:pPr>
            <a:r>
              <a:t>Heap property satisfied?</a:t>
            </a:r>
          </a:p>
        </p:txBody>
      </p:sp>
      <p:sp>
        <p:nvSpPr>
          <p:cNvPr id="278" name="Yes!…"/>
          <p:cNvSpPr txBox="1"/>
          <p:nvPr/>
        </p:nvSpPr>
        <p:spPr>
          <a:xfrm>
            <a:off x="10219037" y="1889493"/>
            <a:ext cx="908432" cy="9951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solidFill>
                  <a:srgbClr val="B6A479"/>
                </a:solidFill>
                <a:latin typeface="Helvetica Neue"/>
                <a:ea typeface="Helvetica Neue"/>
                <a:cs typeface="Helvetica Neue"/>
                <a:sym typeface="Helvetica Neue"/>
              </a:defRPr>
            </a:pPr>
            <a:r>
              <a:t>Yes!</a:t>
            </a:r>
          </a:p>
          <a:p>
            <a:pPr>
              <a:defRPr sz="3000">
                <a:solidFill>
                  <a:srgbClr val="B6A479"/>
                </a:solidFill>
                <a:latin typeface="Helvetica Neue"/>
                <a:ea typeface="Helvetica Neue"/>
                <a:cs typeface="Helvetica Neue"/>
                <a:sym typeface="Helvetica Neue"/>
              </a:defRPr>
            </a:pPr>
            <a:r>
              <a:t>Yes!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Question: Valid min-heap?"/>
          <p:cNvSpPr txBox="1"/>
          <p:nvPr>
            <p:ph type="title"/>
          </p:nvPr>
        </p:nvSpPr>
        <p:spPr>
          <a:prstGeom prst="rect">
            <a:avLst/>
          </a:prstGeom>
        </p:spPr>
        <p:txBody>
          <a:bodyPr/>
          <a:lstStyle/>
          <a:p>
            <a:pPr/>
            <a:r>
              <a:t>Question: Valid min-heap?</a:t>
            </a:r>
          </a:p>
        </p:txBody>
      </p:sp>
      <p:sp>
        <p:nvSpPr>
          <p:cNvPr id="28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2" name="1"/>
          <p:cNvSpPr/>
          <p:nvPr/>
        </p:nvSpPr>
        <p:spPr>
          <a:xfrm>
            <a:off x="3048534" y="2001547"/>
            <a:ext cx="495153"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283" name="8"/>
          <p:cNvSpPr/>
          <p:nvPr/>
        </p:nvSpPr>
        <p:spPr>
          <a:xfrm>
            <a:off x="3755846"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8</a:t>
            </a:r>
          </a:p>
        </p:txBody>
      </p:sp>
      <p:cxnSp>
        <p:nvCxnSpPr>
          <p:cNvPr id="284" name="Connection Line"/>
          <p:cNvCxnSpPr>
            <a:stCxn id="282" idx="0"/>
            <a:endCxn id="283" idx="0"/>
          </p:cNvCxnSpPr>
          <p:nvPr/>
        </p:nvCxnSpPr>
        <p:spPr>
          <a:xfrm>
            <a:off x="3296110" y="2249122"/>
            <a:ext cx="707313" cy="729063"/>
          </a:xfrm>
          <a:prstGeom prst="straightConnector1">
            <a:avLst/>
          </a:prstGeom>
          <a:ln w="15875">
            <a:solidFill>
              <a:schemeClr val="accent1"/>
            </a:solidFill>
            <a:miter lim="400000"/>
            <a:tailEnd type="triangle"/>
          </a:ln>
        </p:spPr>
      </p:cxnSp>
      <p:sp>
        <p:nvSpPr>
          <p:cNvPr id="285" name="2"/>
          <p:cNvSpPr/>
          <p:nvPr/>
        </p:nvSpPr>
        <p:spPr>
          <a:xfrm>
            <a:off x="2204318"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286" name="Connection Line"/>
          <p:cNvCxnSpPr>
            <a:stCxn id="282" idx="0"/>
            <a:endCxn id="285" idx="0"/>
          </p:cNvCxnSpPr>
          <p:nvPr/>
        </p:nvCxnSpPr>
        <p:spPr>
          <a:xfrm flipH="1">
            <a:off x="2451894" y="2249122"/>
            <a:ext cx="844217" cy="729063"/>
          </a:xfrm>
          <a:prstGeom prst="straightConnector1">
            <a:avLst/>
          </a:prstGeom>
          <a:ln w="15875">
            <a:solidFill>
              <a:schemeClr val="accent1"/>
            </a:solidFill>
            <a:tailEnd type="triangle"/>
          </a:ln>
        </p:spPr>
      </p:cxnSp>
      <p:sp>
        <p:nvSpPr>
          <p:cNvPr id="287" name="7"/>
          <p:cNvSpPr/>
          <p:nvPr/>
        </p:nvSpPr>
        <p:spPr>
          <a:xfrm>
            <a:off x="2440235" y="3773780"/>
            <a:ext cx="495153"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288" name="Connection Line"/>
          <p:cNvCxnSpPr>
            <a:stCxn id="285" idx="0"/>
            <a:endCxn id="287" idx="0"/>
          </p:cNvCxnSpPr>
          <p:nvPr/>
        </p:nvCxnSpPr>
        <p:spPr>
          <a:xfrm>
            <a:off x="2451894" y="2978184"/>
            <a:ext cx="235918" cy="1043173"/>
          </a:xfrm>
          <a:prstGeom prst="straightConnector1">
            <a:avLst/>
          </a:prstGeom>
          <a:ln w="15875">
            <a:solidFill>
              <a:schemeClr val="accent1"/>
            </a:solidFill>
            <a:miter lim="400000"/>
            <a:tailEnd type="triangle"/>
          </a:ln>
        </p:spPr>
      </p:cxnSp>
      <p:sp>
        <p:nvSpPr>
          <p:cNvPr id="289" name="4"/>
          <p:cNvSpPr/>
          <p:nvPr/>
        </p:nvSpPr>
        <p:spPr>
          <a:xfrm>
            <a:off x="161221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290" name="Connection Line"/>
          <p:cNvCxnSpPr>
            <a:stCxn id="285" idx="0"/>
            <a:endCxn id="289" idx="0"/>
          </p:cNvCxnSpPr>
          <p:nvPr/>
        </p:nvCxnSpPr>
        <p:spPr>
          <a:xfrm flipH="1">
            <a:off x="1859787" y="2978184"/>
            <a:ext cx="592108" cy="1043173"/>
          </a:xfrm>
          <a:prstGeom prst="straightConnector1">
            <a:avLst/>
          </a:prstGeom>
          <a:ln w="15875">
            <a:solidFill>
              <a:schemeClr val="accent1"/>
            </a:solidFill>
            <a:tailEnd type="triangle"/>
          </a:ln>
        </p:spPr>
      </p:cxnSp>
      <p:sp>
        <p:nvSpPr>
          <p:cNvPr id="291" name="5"/>
          <p:cNvSpPr/>
          <p:nvPr/>
        </p:nvSpPr>
        <p:spPr>
          <a:xfrm>
            <a:off x="426158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292" name="Connection Line"/>
          <p:cNvCxnSpPr>
            <a:stCxn id="283" idx="0"/>
            <a:endCxn id="291" idx="0"/>
          </p:cNvCxnSpPr>
          <p:nvPr/>
        </p:nvCxnSpPr>
        <p:spPr>
          <a:xfrm>
            <a:off x="4003422" y="2978184"/>
            <a:ext cx="505736" cy="1043173"/>
          </a:xfrm>
          <a:prstGeom prst="straightConnector1">
            <a:avLst/>
          </a:prstGeom>
          <a:ln w="15875">
            <a:solidFill>
              <a:schemeClr val="accent1"/>
            </a:solidFill>
            <a:miter lim="400000"/>
            <a:tailEnd type="triangle"/>
          </a:ln>
        </p:spPr>
      </p:cxnSp>
      <p:sp>
        <p:nvSpPr>
          <p:cNvPr id="293" name="6"/>
          <p:cNvSpPr/>
          <p:nvPr/>
        </p:nvSpPr>
        <p:spPr>
          <a:xfrm>
            <a:off x="3268259"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294" name="Connection Line"/>
          <p:cNvCxnSpPr>
            <a:stCxn id="283" idx="0"/>
            <a:endCxn id="293" idx="0"/>
          </p:cNvCxnSpPr>
          <p:nvPr/>
        </p:nvCxnSpPr>
        <p:spPr>
          <a:xfrm flipH="1">
            <a:off x="3515835" y="2978184"/>
            <a:ext cx="487588" cy="1043173"/>
          </a:xfrm>
          <a:prstGeom prst="straightConnector1">
            <a:avLst/>
          </a:prstGeom>
          <a:ln w="15875">
            <a:solidFill>
              <a:schemeClr val="accent1"/>
            </a:solidFill>
            <a:tailEnd type="triangle"/>
          </a:ln>
        </p:spPr>
      </p:cxnSp>
      <p:sp>
        <p:nvSpPr>
          <p:cNvPr id="295" name="9"/>
          <p:cNvSpPr/>
          <p:nvPr/>
        </p:nvSpPr>
        <p:spPr>
          <a:xfrm>
            <a:off x="4699000" y="4699000"/>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296" name="Connection Line"/>
          <p:cNvCxnSpPr>
            <a:stCxn id="291" idx="0"/>
            <a:endCxn id="295" idx="0"/>
          </p:cNvCxnSpPr>
          <p:nvPr/>
        </p:nvCxnSpPr>
        <p:spPr>
          <a:xfrm>
            <a:off x="4509157" y="4021356"/>
            <a:ext cx="437419" cy="925220"/>
          </a:xfrm>
          <a:prstGeom prst="straightConnector1">
            <a:avLst/>
          </a:prstGeom>
          <a:ln w="15875">
            <a:solidFill>
              <a:schemeClr val="accent1"/>
            </a:solidFill>
            <a:tailEnd type="triangle"/>
          </a:ln>
        </p:spPr>
      </p:cxnSp>
      <p:sp>
        <p:nvSpPr>
          <p:cNvPr id="297" name="Complete binary tree?…"/>
          <p:cNvSpPr txBox="1"/>
          <p:nvPr/>
        </p:nvSpPr>
        <p:spPr>
          <a:xfrm>
            <a:off x="5755959" y="1889493"/>
            <a:ext cx="4288664" cy="9951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latin typeface="Helvetica Neue"/>
                <a:ea typeface="Helvetica Neue"/>
                <a:cs typeface="Helvetica Neue"/>
                <a:sym typeface="Helvetica Neue"/>
              </a:defRPr>
            </a:pPr>
            <a:r>
              <a:t>Complete binary tree? </a:t>
            </a:r>
          </a:p>
          <a:p>
            <a:pPr>
              <a:defRPr sz="3000">
                <a:latin typeface="Helvetica Neue"/>
                <a:ea typeface="Helvetica Neue"/>
                <a:cs typeface="Helvetica Neue"/>
                <a:sym typeface="Helvetica Neue"/>
              </a:defRPr>
            </a:pPr>
            <a:r>
              <a:t>Heap property satisfied?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Question: Valid min-heap?"/>
          <p:cNvSpPr txBox="1"/>
          <p:nvPr>
            <p:ph type="title"/>
          </p:nvPr>
        </p:nvSpPr>
        <p:spPr>
          <a:prstGeom prst="rect">
            <a:avLst/>
          </a:prstGeom>
        </p:spPr>
        <p:txBody>
          <a:bodyPr/>
          <a:lstStyle/>
          <a:p>
            <a:pPr/>
            <a:r>
              <a:t>Question: Valid min-heap?</a:t>
            </a:r>
          </a:p>
        </p:txBody>
      </p:sp>
      <p:sp>
        <p:nvSpPr>
          <p:cNvPr id="30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1" name="1"/>
          <p:cNvSpPr/>
          <p:nvPr/>
        </p:nvSpPr>
        <p:spPr>
          <a:xfrm>
            <a:off x="3048534" y="2001547"/>
            <a:ext cx="495153"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302" name="8"/>
          <p:cNvSpPr/>
          <p:nvPr/>
        </p:nvSpPr>
        <p:spPr>
          <a:xfrm>
            <a:off x="3755846" y="2730608"/>
            <a:ext cx="495152" cy="495152"/>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8</a:t>
            </a:r>
          </a:p>
        </p:txBody>
      </p:sp>
      <p:cxnSp>
        <p:nvCxnSpPr>
          <p:cNvPr id="303" name="Connection Line"/>
          <p:cNvCxnSpPr>
            <a:stCxn id="301" idx="0"/>
            <a:endCxn id="302" idx="0"/>
          </p:cNvCxnSpPr>
          <p:nvPr/>
        </p:nvCxnSpPr>
        <p:spPr>
          <a:xfrm>
            <a:off x="3296110" y="2249122"/>
            <a:ext cx="707313" cy="729063"/>
          </a:xfrm>
          <a:prstGeom prst="straightConnector1">
            <a:avLst/>
          </a:prstGeom>
          <a:ln w="15875">
            <a:solidFill>
              <a:schemeClr val="accent1"/>
            </a:solidFill>
            <a:miter lim="400000"/>
            <a:tailEnd type="triangle"/>
          </a:ln>
        </p:spPr>
      </p:cxnSp>
      <p:sp>
        <p:nvSpPr>
          <p:cNvPr id="304" name="2"/>
          <p:cNvSpPr/>
          <p:nvPr/>
        </p:nvSpPr>
        <p:spPr>
          <a:xfrm>
            <a:off x="2204318" y="2730608"/>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305" name="Connection Line"/>
          <p:cNvCxnSpPr>
            <a:stCxn id="301" idx="0"/>
            <a:endCxn id="304" idx="0"/>
          </p:cNvCxnSpPr>
          <p:nvPr/>
        </p:nvCxnSpPr>
        <p:spPr>
          <a:xfrm flipH="1">
            <a:off x="2451894" y="2249122"/>
            <a:ext cx="844217" cy="729063"/>
          </a:xfrm>
          <a:prstGeom prst="straightConnector1">
            <a:avLst/>
          </a:prstGeom>
          <a:ln w="15875">
            <a:solidFill>
              <a:schemeClr val="accent1"/>
            </a:solidFill>
            <a:tailEnd type="triangle"/>
          </a:ln>
        </p:spPr>
      </p:cxnSp>
      <p:sp>
        <p:nvSpPr>
          <p:cNvPr id="306" name="7"/>
          <p:cNvSpPr/>
          <p:nvPr/>
        </p:nvSpPr>
        <p:spPr>
          <a:xfrm>
            <a:off x="2440235" y="3773780"/>
            <a:ext cx="495153"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307" name="Connection Line"/>
          <p:cNvCxnSpPr>
            <a:stCxn id="304" idx="0"/>
            <a:endCxn id="306" idx="0"/>
          </p:cNvCxnSpPr>
          <p:nvPr/>
        </p:nvCxnSpPr>
        <p:spPr>
          <a:xfrm>
            <a:off x="2451894" y="2978184"/>
            <a:ext cx="235918" cy="1043173"/>
          </a:xfrm>
          <a:prstGeom prst="straightConnector1">
            <a:avLst/>
          </a:prstGeom>
          <a:ln w="15875">
            <a:solidFill>
              <a:schemeClr val="accent1"/>
            </a:solidFill>
            <a:miter lim="400000"/>
            <a:tailEnd type="triangle"/>
          </a:ln>
        </p:spPr>
      </p:cxnSp>
      <p:sp>
        <p:nvSpPr>
          <p:cNvPr id="308" name="4"/>
          <p:cNvSpPr/>
          <p:nvPr/>
        </p:nvSpPr>
        <p:spPr>
          <a:xfrm>
            <a:off x="161221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309" name="Connection Line"/>
          <p:cNvCxnSpPr>
            <a:stCxn id="304" idx="0"/>
            <a:endCxn id="308" idx="0"/>
          </p:cNvCxnSpPr>
          <p:nvPr/>
        </p:nvCxnSpPr>
        <p:spPr>
          <a:xfrm flipH="1">
            <a:off x="1859787" y="2978184"/>
            <a:ext cx="592108" cy="1043173"/>
          </a:xfrm>
          <a:prstGeom prst="straightConnector1">
            <a:avLst/>
          </a:prstGeom>
          <a:ln w="15875">
            <a:solidFill>
              <a:schemeClr val="accent1"/>
            </a:solidFill>
            <a:tailEnd type="triangle"/>
          </a:ln>
        </p:spPr>
      </p:cxnSp>
      <p:sp>
        <p:nvSpPr>
          <p:cNvPr id="310" name="5"/>
          <p:cNvSpPr/>
          <p:nvPr/>
        </p:nvSpPr>
        <p:spPr>
          <a:xfrm>
            <a:off x="4261582"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311" name="Connection Line"/>
          <p:cNvCxnSpPr>
            <a:stCxn id="302" idx="0"/>
            <a:endCxn id="310" idx="0"/>
          </p:cNvCxnSpPr>
          <p:nvPr/>
        </p:nvCxnSpPr>
        <p:spPr>
          <a:xfrm>
            <a:off x="4003422" y="2978184"/>
            <a:ext cx="505736" cy="1043173"/>
          </a:xfrm>
          <a:prstGeom prst="straightConnector1">
            <a:avLst/>
          </a:prstGeom>
          <a:ln w="15875">
            <a:solidFill>
              <a:schemeClr val="accent1"/>
            </a:solidFill>
            <a:miter lim="400000"/>
            <a:tailEnd type="triangle"/>
          </a:ln>
        </p:spPr>
      </p:cxnSp>
      <p:sp>
        <p:nvSpPr>
          <p:cNvPr id="312" name="6"/>
          <p:cNvSpPr/>
          <p:nvPr/>
        </p:nvSpPr>
        <p:spPr>
          <a:xfrm>
            <a:off x="3268259" y="3773780"/>
            <a:ext cx="495152" cy="495153"/>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313" name="Connection Line"/>
          <p:cNvCxnSpPr>
            <a:stCxn id="302" idx="0"/>
            <a:endCxn id="312" idx="0"/>
          </p:cNvCxnSpPr>
          <p:nvPr/>
        </p:nvCxnSpPr>
        <p:spPr>
          <a:xfrm flipH="1">
            <a:off x="3515835" y="2978184"/>
            <a:ext cx="487588" cy="1043173"/>
          </a:xfrm>
          <a:prstGeom prst="straightConnector1">
            <a:avLst/>
          </a:prstGeom>
          <a:ln w="15875">
            <a:solidFill>
              <a:schemeClr val="accent1"/>
            </a:solidFill>
            <a:tailEnd type="triangle"/>
          </a:ln>
        </p:spPr>
      </p:cxnSp>
      <p:sp>
        <p:nvSpPr>
          <p:cNvPr id="314" name="9"/>
          <p:cNvSpPr/>
          <p:nvPr/>
        </p:nvSpPr>
        <p:spPr>
          <a:xfrm>
            <a:off x="4699000" y="4701390"/>
            <a:ext cx="495152" cy="495152"/>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315" name="Connection Line"/>
          <p:cNvCxnSpPr>
            <a:stCxn id="310" idx="0"/>
            <a:endCxn id="314" idx="0"/>
          </p:cNvCxnSpPr>
          <p:nvPr/>
        </p:nvCxnSpPr>
        <p:spPr>
          <a:xfrm>
            <a:off x="4509157" y="4021356"/>
            <a:ext cx="437419" cy="927610"/>
          </a:xfrm>
          <a:prstGeom prst="straightConnector1">
            <a:avLst/>
          </a:prstGeom>
          <a:ln w="15875">
            <a:solidFill>
              <a:schemeClr val="accent1"/>
            </a:solidFill>
            <a:tailEnd type="triangle"/>
          </a:ln>
        </p:spPr>
      </p:cxnSp>
      <p:sp>
        <p:nvSpPr>
          <p:cNvPr id="316" name="Complete binary tree?…"/>
          <p:cNvSpPr txBox="1"/>
          <p:nvPr/>
        </p:nvSpPr>
        <p:spPr>
          <a:xfrm>
            <a:off x="5755959" y="1889493"/>
            <a:ext cx="4288664" cy="9951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latin typeface="Helvetica Neue"/>
                <a:ea typeface="Helvetica Neue"/>
                <a:cs typeface="Helvetica Neue"/>
                <a:sym typeface="Helvetica Neue"/>
              </a:defRPr>
            </a:pPr>
            <a:r>
              <a:t>Complete binary tree?</a:t>
            </a:r>
          </a:p>
          <a:p>
            <a:pPr>
              <a:defRPr sz="3000">
                <a:latin typeface="Helvetica Neue"/>
                <a:ea typeface="Helvetica Neue"/>
                <a:cs typeface="Helvetica Neue"/>
                <a:sym typeface="Helvetica Neue"/>
              </a:defRPr>
            </a:pPr>
            <a:r>
              <a:t>Heap property satisfied?</a:t>
            </a:r>
          </a:p>
        </p:txBody>
      </p:sp>
      <p:sp>
        <p:nvSpPr>
          <p:cNvPr id="317" name="No!…"/>
          <p:cNvSpPr txBox="1"/>
          <p:nvPr/>
        </p:nvSpPr>
        <p:spPr>
          <a:xfrm>
            <a:off x="10294173" y="1889493"/>
            <a:ext cx="802514" cy="9951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solidFill>
                  <a:srgbClr val="B6A479"/>
                </a:solidFill>
                <a:latin typeface="Helvetica Neue"/>
                <a:ea typeface="Helvetica Neue"/>
                <a:cs typeface="Helvetica Neue"/>
                <a:sym typeface="Helvetica Neue"/>
              </a:defRPr>
            </a:pPr>
            <a:r>
              <a:t>No!</a:t>
            </a:r>
          </a:p>
          <a:p>
            <a:pPr>
              <a:defRPr sz="3000">
                <a:solidFill>
                  <a:srgbClr val="B6A479"/>
                </a:solidFill>
                <a:latin typeface="Helvetica Neue"/>
                <a:ea typeface="Helvetica Neue"/>
                <a:cs typeface="Helvetica Neue"/>
                <a:sym typeface="Helvetica Neue"/>
              </a:defRPr>
            </a:pPr>
            <a:r>
              <a:t>No!</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9" name="Binary heap insert"/>
          <p:cNvSpPr txBox="1"/>
          <p:nvPr>
            <p:ph type="title"/>
          </p:nvPr>
        </p:nvSpPr>
        <p:spPr>
          <a:prstGeom prst="rect">
            <a:avLst/>
          </a:prstGeom>
        </p:spPr>
        <p:txBody>
          <a:bodyPr/>
          <a:lstStyle/>
          <a:p>
            <a:pPr/>
            <a:r>
              <a:t>Binary heap insert</a:t>
            </a:r>
          </a:p>
        </p:txBody>
      </p:sp>
      <p:sp>
        <p:nvSpPr>
          <p:cNvPr id="3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1"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322"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323" name="Connection Line"/>
          <p:cNvCxnSpPr>
            <a:stCxn id="321" idx="0"/>
            <a:endCxn id="322"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324"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325" name="Connection Line"/>
          <p:cNvCxnSpPr>
            <a:stCxn id="321" idx="0"/>
            <a:endCxn id="324" idx="0"/>
          </p:cNvCxnSpPr>
          <p:nvPr/>
        </p:nvCxnSpPr>
        <p:spPr>
          <a:xfrm flipH="1">
            <a:off x="4049456" y="1729897"/>
            <a:ext cx="1529998" cy="871868"/>
          </a:xfrm>
          <a:prstGeom prst="straightConnector1">
            <a:avLst/>
          </a:prstGeom>
          <a:ln w="15875">
            <a:solidFill>
              <a:schemeClr val="accent1"/>
            </a:solidFill>
            <a:tailEnd type="triangle"/>
          </a:ln>
        </p:spPr>
      </p:cxnSp>
      <p:sp>
        <p:nvSpPr>
          <p:cNvPr id="326" name="1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327" name="Connection Line"/>
          <p:cNvCxnSpPr>
            <a:stCxn id="324" idx="0"/>
            <a:endCxn id="326"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328"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329" name="Connection Line"/>
          <p:cNvCxnSpPr>
            <a:stCxn id="324" idx="0"/>
            <a:endCxn id="328" idx="0"/>
          </p:cNvCxnSpPr>
          <p:nvPr/>
        </p:nvCxnSpPr>
        <p:spPr>
          <a:xfrm flipH="1">
            <a:off x="2834233" y="2601764"/>
            <a:ext cx="1215224" cy="1183241"/>
          </a:xfrm>
          <a:prstGeom prst="straightConnector1">
            <a:avLst/>
          </a:prstGeom>
          <a:ln w="15875">
            <a:solidFill>
              <a:schemeClr val="accent1"/>
            </a:solidFill>
            <a:tailEnd type="triangle"/>
          </a:ln>
        </p:spPr>
      </p:cxnSp>
      <p:sp>
        <p:nvSpPr>
          <p:cNvPr id="330"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331" name="Connection Line"/>
          <p:cNvCxnSpPr>
            <a:stCxn id="322" idx="0"/>
            <a:endCxn id="330"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332"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333" name="Connection Line"/>
          <p:cNvCxnSpPr>
            <a:stCxn id="322" idx="0"/>
            <a:endCxn id="332" idx="0"/>
          </p:cNvCxnSpPr>
          <p:nvPr/>
        </p:nvCxnSpPr>
        <p:spPr>
          <a:xfrm flipH="1">
            <a:off x="6346855" y="2466940"/>
            <a:ext cx="1023376" cy="1318065"/>
          </a:xfrm>
          <a:prstGeom prst="straightConnector1">
            <a:avLst/>
          </a:prstGeom>
          <a:ln w="15875">
            <a:solidFill>
              <a:schemeClr val="accent1"/>
            </a:solidFill>
            <a:tailEnd type="triangle"/>
          </a:ln>
        </p:spPr>
      </p:cxnSp>
      <p:sp>
        <p:nvSpPr>
          <p:cNvPr id="334"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335" name="Connection Line"/>
          <p:cNvCxnSpPr>
            <a:stCxn id="328" idx="0"/>
            <a:endCxn id="334" idx="0"/>
          </p:cNvCxnSpPr>
          <p:nvPr/>
        </p:nvCxnSpPr>
        <p:spPr>
          <a:xfrm flipH="1">
            <a:off x="1864180" y="3785004"/>
            <a:ext cx="970054" cy="1027528"/>
          </a:xfrm>
          <a:prstGeom prst="straightConnector1">
            <a:avLst/>
          </a:prstGeom>
          <a:ln w="15875">
            <a:solidFill>
              <a:schemeClr val="accent1"/>
            </a:solidFill>
            <a:tailEnd type="triangle"/>
          </a:ln>
        </p:spPr>
      </p:cxnSp>
      <p:sp>
        <p:nvSpPr>
          <p:cNvPr id="336"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8" name="Binary heap insert"/>
          <p:cNvSpPr txBox="1"/>
          <p:nvPr>
            <p:ph type="title"/>
          </p:nvPr>
        </p:nvSpPr>
        <p:spPr>
          <a:prstGeom prst="rect">
            <a:avLst/>
          </a:prstGeom>
        </p:spPr>
        <p:txBody>
          <a:bodyPr/>
          <a:lstStyle/>
          <a:p>
            <a:pPr/>
            <a:r>
              <a:t>Binary heap insert</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40"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341"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342" name="Connection Line"/>
          <p:cNvCxnSpPr>
            <a:stCxn id="340" idx="0"/>
            <a:endCxn id="341"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343"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344" name="Connection Line"/>
          <p:cNvCxnSpPr>
            <a:stCxn id="340" idx="0"/>
            <a:endCxn id="343" idx="0"/>
          </p:cNvCxnSpPr>
          <p:nvPr/>
        </p:nvCxnSpPr>
        <p:spPr>
          <a:xfrm flipH="1">
            <a:off x="4049456" y="1729897"/>
            <a:ext cx="1529998" cy="871868"/>
          </a:xfrm>
          <a:prstGeom prst="straightConnector1">
            <a:avLst/>
          </a:prstGeom>
          <a:ln w="15875">
            <a:solidFill>
              <a:schemeClr val="accent1"/>
            </a:solidFill>
            <a:tailEnd type="triangle"/>
          </a:ln>
        </p:spPr>
      </p:cxnSp>
      <p:sp>
        <p:nvSpPr>
          <p:cNvPr id="345" name="1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346" name="Connection Line"/>
          <p:cNvCxnSpPr>
            <a:stCxn id="343" idx="0"/>
            <a:endCxn id="345"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347"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348" name="Connection Line"/>
          <p:cNvCxnSpPr>
            <a:stCxn id="343" idx="0"/>
            <a:endCxn id="347" idx="0"/>
          </p:cNvCxnSpPr>
          <p:nvPr/>
        </p:nvCxnSpPr>
        <p:spPr>
          <a:xfrm flipH="1">
            <a:off x="2834233" y="2601764"/>
            <a:ext cx="1215224" cy="1183241"/>
          </a:xfrm>
          <a:prstGeom prst="straightConnector1">
            <a:avLst/>
          </a:prstGeom>
          <a:ln w="15875">
            <a:solidFill>
              <a:schemeClr val="accent1"/>
            </a:solidFill>
            <a:tailEnd type="triangle"/>
          </a:ln>
        </p:spPr>
      </p:cxnSp>
      <p:sp>
        <p:nvSpPr>
          <p:cNvPr id="349"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350" name="Connection Line"/>
          <p:cNvCxnSpPr>
            <a:stCxn id="341" idx="0"/>
            <a:endCxn id="349"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351"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352" name="Connection Line"/>
          <p:cNvCxnSpPr>
            <a:stCxn id="341" idx="0"/>
            <a:endCxn id="351" idx="0"/>
          </p:cNvCxnSpPr>
          <p:nvPr/>
        </p:nvCxnSpPr>
        <p:spPr>
          <a:xfrm flipH="1">
            <a:off x="6346855" y="2466940"/>
            <a:ext cx="1023376" cy="1318065"/>
          </a:xfrm>
          <a:prstGeom prst="straightConnector1">
            <a:avLst/>
          </a:prstGeom>
          <a:ln w="15875">
            <a:solidFill>
              <a:schemeClr val="accent1"/>
            </a:solidFill>
            <a:tailEnd type="triangle"/>
          </a:ln>
        </p:spPr>
      </p:cxnSp>
      <p:sp>
        <p:nvSpPr>
          <p:cNvPr id="353"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354" name="Connection Line"/>
          <p:cNvCxnSpPr>
            <a:stCxn id="347" idx="0"/>
            <a:endCxn id="353" idx="0"/>
          </p:cNvCxnSpPr>
          <p:nvPr/>
        </p:nvCxnSpPr>
        <p:spPr>
          <a:xfrm flipH="1">
            <a:off x="1864180" y="3785004"/>
            <a:ext cx="970054" cy="1027528"/>
          </a:xfrm>
          <a:prstGeom prst="straightConnector1">
            <a:avLst/>
          </a:prstGeom>
          <a:ln w="15875">
            <a:solidFill>
              <a:schemeClr val="accent1"/>
            </a:solidFill>
            <a:tailEnd type="triangle"/>
          </a:ln>
        </p:spPr>
      </p:cxnSp>
      <p:sp>
        <p:nvSpPr>
          <p:cNvPr id="355"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356"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357" name="Connection Line"/>
          <p:cNvCxnSpPr>
            <a:stCxn id="347" idx="0"/>
            <a:endCxn id="356" idx="0"/>
          </p:cNvCxnSpPr>
          <p:nvPr/>
        </p:nvCxnSpPr>
        <p:spPr>
          <a:xfrm>
            <a:off x="2834233" y="3785004"/>
            <a:ext cx="614586" cy="1027528"/>
          </a:xfrm>
          <a:prstGeom prst="straightConnector1">
            <a:avLst/>
          </a:prstGeom>
          <a:ln w="15875">
            <a:solidFill>
              <a:schemeClr val="accent1"/>
            </a:solidFill>
            <a:tailEnd type="triangle"/>
          </a:ln>
        </p:spPr>
      </p:cxn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9" name="Binary heap insert"/>
          <p:cNvSpPr txBox="1"/>
          <p:nvPr>
            <p:ph type="title"/>
          </p:nvPr>
        </p:nvSpPr>
        <p:spPr>
          <a:prstGeom prst="rect">
            <a:avLst/>
          </a:prstGeom>
        </p:spPr>
        <p:txBody>
          <a:bodyPr/>
          <a:lstStyle/>
          <a:p>
            <a:pPr/>
            <a:r>
              <a:t>Binary heap insert</a:t>
            </a:r>
          </a:p>
        </p:txBody>
      </p:sp>
      <p:sp>
        <p:nvSpPr>
          <p:cNvPr id="3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61"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362"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363" name="Connection Line"/>
          <p:cNvCxnSpPr>
            <a:stCxn id="361" idx="0"/>
            <a:endCxn id="362"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364"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365" name="Connection Line"/>
          <p:cNvCxnSpPr>
            <a:stCxn id="361" idx="0"/>
            <a:endCxn id="364" idx="0"/>
          </p:cNvCxnSpPr>
          <p:nvPr/>
        </p:nvCxnSpPr>
        <p:spPr>
          <a:xfrm flipH="1">
            <a:off x="4049456" y="1729897"/>
            <a:ext cx="1529998" cy="871868"/>
          </a:xfrm>
          <a:prstGeom prst="straightConnector1">
            <a:avLst/>
          </a:prstGeom>
          <a:ln w="15875">
            <a:solidFill>
              <a:schemeClr val="accent1"/>
            </a:solidFill>
            <a:tailEnd type="triangle"/>
          </a:ln>
        </p:spPr>
      </p:cxnSp>
      <p:sp>
        <p:nvSpPr>
          <p:cNvPr id="366" name="1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367" name="Connection Line"/>
          <p:cNvCxnSpPr>
            <a:stCxn id="364" idx="0"/>
            <a:endCxn id="366"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368"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369" name="Connection Line"/>
          <p:cNvCxnSpPr>
            <a:stCxn id="364" idx="0"/>
            <a:endCxn id="368" idx="0"/>
          </p:cNvCxnSpPr>
          <p:nvPr/>
        </p:nvCxnSpPr>
        <p:spPr>
          <a:xfrm flipH="1">
            <a:off x="2834233" y="2601764"/>
            <a:ext cx="1215224" cy="1183241"/>
          </a:xfrm>
          <a:prstGeom prst="straightConnector1">
            <a:avLst/>
          </a:prstGeom>
          <a:ln w="15875">
            <a:solidFill>
              <a:schemeClr val="accent1"/>
            </a:solidFill>
            <a:tailEnd type="triangle"/>
          </a:ln>
        </p:spPr>
      </p:cxnSp>
      <p:sp>
        <p:nvSpPr>
          <p:cNvPr id="370"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371" name="Connection Line"/>
          <p:cNvCxnSpPr>
            <a:stCxn id="362" idx="0"/>
            <a:endCxn id="370"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372"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373" name="Connection Line"/>
          <p:cNvCxnSpPr>
            <a:stCxn id="362" idx="0"/>
            <a:endCxn id="372" idx="0"/>
          </p:cNvCxnSpPr>
          <p:nvPr/>
        </p:nvCxnSpPr>
        <p:spPr>
          <a:xfrm flipH="1">
            <a:off x="6346855" y="2466940"/>
            <a:ext cx="1023376" cy="1318065"/>
          </a:xfrm>
          <a:prstGeom prst="straightConnector1">
            <a:avLst/>
          </a:prstGeom>
          <a:ln w="15875">
            <a:solidFill>
              <a:schemeClr val="accent1"/>
            </a:solidFill>
            <a:tailEnd type="triangle"/>
          </a:ln>
        </p:spPr>
      </p:cxnSp>
      <p:sp>
        <p:nvSpPr>
          <p:cNvPr id="374"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375" name="Connection Line"/>
          <p:cNvCxnSpPr>
            <a:stCxn id="368" idx="0"/>
            <a:endCxn id="374" idx="0"/>
          </p:cNvCxnSpPr>
          <p:nvPr/>
        </p:nvCxnSpPr>
        <p:spPr>
          <a:xfrm flipH="1">
            <a:off x="1864180" y="3785004"/>
            <a:ext cx="970054" cy="1027528"/>
          </a:xfrm>
          <a:prstGeom prst="straightConnector1">
            <a:avLst/>
          </a:prstGeom>
          <a:ln w="15875">
            <a:solidFill>
              <a:schemeClr val="accent1"/>
            </a:solidFill>
            <a:tailEnd type="triangle"/>
          </a:ln>
        </p:spPr>
      </p:cxnSp>
      <p:sp>
        <p:nvSpPr>
          <p:cNvPr id="376"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377"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378" name="Connection Line"/>
          <p:cNvCxnSpPr>
            <a:stCxn id="368" idx="0"/>
            <a:endCxn id="377" idx="0"/>
          </p:cNvCxnSpPr>
          <p:nvPr/>
        </p:nvCxnSpPr>
        <p:spPr>
          <a:xfrm>
            <a:off x="2834233" y="3785004"/>
            <a:ext cx="614586" cy="1027528"/>
          </a:xfrm>
          <a:prstGeom prst="straightConnector1">
            <a:avLst/>
          </a:prstGeom>
          <a:ln w="15875">
            <a:solidFill>
              <a:schemeClr val="accent1"/>
            </a:solidFill>
            <a:tailEnd type="triangle"/>
          </a:ln>
        </p:spPr>
      </p:cxnSp>
      <p:sp>
        <p:nvSpPr>
          <p:cNvPr id="379"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1" name="Binary heap insert"/>
          <p:cNvSpPr txBox="1"/>
          <p:nvPr>
            <p:ph type="title"/>
          </p:nvPr>
        </p:nvSpPr>
        <p:spPr>
          <a:prstGeom prst="rect">
            <a:avLst/>
          </a:prstGeom>
        </p:spPr>
        <p:txBody>
          <a:bodyPr/>
          <a:lstStyle/>
          <a:p>
            <a:pPr/>
            <a:r>
              <a:t>Binary heap insert</a:t>
            </a:r>
          </a:p>
        </p:txBody>
      </p:sp>
      <p:sp>
        <p:nvSpPr>
          <p:cNvPr id="38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83"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384"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385" name="Connection Line"/>
          <p:cNvCxnSpPr>
            <a:stCxn id="383" idx="0"/>
            <a:endCxn id="384"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386"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387" name="Connection Line"/>
          <p:cNvCxnSpPr>
            <a:stCxn id="383" idx="0"/>
            <a:endCxn id="386" idx="0"/>
          </p:cNvCxnSpPr>
          <p:nvPr/>
        </p:nvCxnSpPr>
        <p:spPr>
          <a:xfrm flipH="1">
            <a:off x="4049456" y="1729897"/>
            <a:ext cx="1529998" cy="871868"/>
          </a:xfrm>
          <a:prstGeom prst="straightConnector1">
            <a:avLst/>
          </a:prstGeom>
          <a:ln w="15875">
            <a:solidFill>
              <a:schemeClr val="accent1"/>
            </a:solidFill>
            <a:tailEnd type="triangle"/>
          </a:ln>
        </p:spPr>
      </p:cxnSp>
      <p:sp>
        <p:nvSpPr>
          <p:cNvPr id="388" name="1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389" name="Connection Line"/>
          <p:cNvCxnSpPr>
            <a:stCxn id="386" idx="0"/>
            <a:endCxn id="388"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390"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391" name="Connection Line"/>
          <p:cNvCxnSpPr>
            <a:stCxn id="386" idx="0"/>
            <a:endCxn id="390" idx="0"/>
          </p:cNvCxnSpPr>
          <p:nvPr/>
        </p:nvCxnSpPr>
        <p:spPr>
          <a:xfrm flipH="1">
            <a:off x="2834233" y="2601764"/>
            <a:ext cx="1215224" cy="1183241"/>
          </a:xfrm>
          <a:prstGeom prst="straightConnector1">
            <a:avLst/>
          </a:prstGeom>
          <a:ln w="15875">
            <a:solidFill>
              <a:schemeClr val="accent1"/>
            </a:solidFill>
            <a:tailEnd type="triangle"/>
          </a:ln>
        </p:spPr>
      </p:cxnSp>
      <p:sp>
        <p:nvSpPr>
          <p:cNvPr id="392"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393" name="Connection Line"/>
          <p:cNvCxnSpPr>
            <a:stCxn id="384" idx="0"/>
            <a:endCxn id="392"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394"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395" name="Connection Line"/>
          <p:cNvCxnSpPr>
            <a:stCxn id="384" idx="0"/>
            <a:endCxn id="394" idx="0"/>
          </p:cNvCxnSpPr>
          <p:nvPr/>
        </p:nvCxnSpPr>
        <p:spPr>
          <a:xfrm flipH="1">
            <a:off x="6346855" y="2466940"/>
            <a:ext cx="1023376" cy="1318065"/>
          </a:xfrm>
          <a:prstGeom prst="straightConnector1">
            <a:avLst/>
          </a:prstGeom>
          <a:ln w="15875">
            <a:solidFill>
              <a:schemeClr val="accent1"/>
            </a:solidFill>
            <a:tailEnd type="triangle"/>
          </a:ln>
        </p:spPr>
      </p:cxnSp>
      <p:sp>
        <p:nvSpPr>
          <p:cNvPr id="396"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397" name="Connection Line"/>
          <p:cNvCxnSpPr>
            <a:stCxn id="390" idx="0"/>
            <a:endCxn id="396" idx="0"/>
          </p:cNvCxnSpPr>
          <p:nvPr/>
        </p:nvCxnSpPr>
        <p:spPr>
          <a:xfrm flipH="1">
            <a:off x="1864180" y="3785004"/>
            <a:ext cx="970054" cy="1027528"/>
          </a:xfrm>
          <a:prstGeom prst="straightConnector1">
            <a:avLst/>
          </a:prstGeom>
          <a:ln w="15875">
            <a:solidFill>
              <a:schemeClr val="accent1"/>
            </a:solidFill>
            <a:tailEnd type="triangle"/>
          </a:ln>
        </p:spPr>
      </p:cxnSp>
      <p:sp>
        <p:nvSpPr>
          <p:cNvPr id="398"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399"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400" name="Connection Line"/>
          <p:cNvCxnSpPr>
            <a:stCxn id="390" idx="0"/>
            <a:endCxn id="399" idx="0"/>
          </p:cNvCxnSpPr>
          <p:nvPr/>
        </p:nvCxnSpPr>
        <p:spPr>
          <a:xfrm>
            <a:off x="2834233" y="3785004"/>
            <a:ext cx="614586" cy="1027528"/>
          </a:xfrm>
          <a:prstGeom prst="straightConnector1">
            <a:avLst/>
          </a:prstGeom>
          <a:ln w="15875">
            <a:solidFill>
              <a:schemeClr val="accent1"/>
            </a:solidFill>
            <a:tailEnd type="triangle"/>
          </a:ln>
        </p:spPr>
      </p:cxnSp>
      <p:sp>
        <p:nvSpPr>
          <p:cNvPr id="401"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402" name="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403" name="Connection Line"/>
          <p:cNvCxnSpPr>
            <a:stCxn id="388" idx="0"/>
            <a:endCxn id="402" idx="0"/>
          </p:cNvCxnSpPr>
          <p:nvPr/>
        </p:nvCxnSpPr>
        <p:spPr>
          <a:xfrm flipH="1">
            <a:off x="4236674" y="3785004"/>
            <a:ext cx="353871" cy="1027528"/>
          </a:xfrm>
          <a:prstGeom prst="straightConnector1">
            <a:avLst/>
          </a:prstGeom>
          <a:ln w="15875">
            <a:solidFill>
              <a:schemeClr val="accent1"/>
            </a:solidFill>
            <a:tailEnd type="triangle"/>
          </a:ln>
        </p:spPr>
      </p:cxn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Binary heap insert"/>
          <p:cNvSpPr txBox="1"/>
          <p:nvPr>
            <p:ph type="title"/>
          </p:nvPr>
        </p:nvSpPr>
        <p:spPr>
          <a:prstGeom prst="rect">
            <a:avLst/>
          </a:prstGeom>
        </p:spPr>
        <p:txBody>
          <a:bodyPr/>
          <a:lstStyle/>
          <a:p>
            <a:pPr/>
            <a:r>
              <a:t>Binary heap insert</a:t>
            </a:r>
          </a:p>
        </p:txBody>
      </p:sp>
      <p:sp>
        <p:nvSpPr>
          <p:cNvPr id="40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07"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408"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409" name="Connection Line"/>
          <p:cNvCxnSpPr>
            <a:stCxn id="407" idx="0"/>
            <a:endCxn id="408"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410"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411" name="Connection Line"/>
          <p:cNvCxnSpPr>
            <a:stCxn id="407" idx="0"/>
            <a:endCxn id="410" idx="0"/>
          </p:cNvCxnSpPr>
          <p:nvPr/>
        </p:nvCxnSpPr>
        <p:spPr>
          <a:xfrm flipH="1">
            <a:off x="4049456" y="1729897"/>
            <a:ext cx="1529998" cy="871868"/>
          </a:xfrm>
          <a:prstGeom prst="straightConnector1">
            <a:avLst/>
          </a:prstGeom>
          <a:ln w="15875">
            <a:solidFill>
              <a:schemeClr val="accent1"/>
            </a:solidFill>
            <a:tailEnd type="triangle"/>
          </a:ln>
        </p:spPr>
      </p:cxnSp>
      <p:sp>
        <p:nvSpPr>
          <p:cNvPr id="412" name="1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413" name="Connection Line"/>
          <p:cNvCxnSpPr>
            <a:stCxn id="410" idx="0"/>
            <a:endCxn id="412"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414"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415" name="Connection Line"/>
          <p:cNvCxnSpPr>
            <a:stCxn id="410" idx="0"/>
            <a:endCxn id="414" idx="0"/>
          </p:cNvCxnSpPr>
          <p:nvPr/>
        </p:nvCxnSpPr>
        <p:spPr>
          <a:xfrm flipH="1">
            <a:off x="2834233" y="2601764"/>
            <a:ext cx="1215224" cy="1183241"/>
          </a:xfrm>
          <a:prstGeom prst="straightConnector1">
            <a:avLst/>
          </a:prstGeom>
          <a:ln w="15875">
            <a:solidFill>
              <a:schemeClr val="accent1"/>
            </a:solidFill>
            <a:tailEnd type="triangle"/>
          </a:ln>
        </p:spPr>
      </p:cxnSp>
      <p:sp>
        <p:nvSpPr>
          <p:cNvPr id="416"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417" name="Connection Line"/>
          <p:cNvCxnSpPr>
            <a:stCxn id="408" idx="0"/>
            <a:endCxn id="416"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418"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419" name="Connection Line"/>
          <p:cNvCxnSpPr>
            <a:stCxn id="408" idx="0"/>
            <a:endCxn id="418" idx="0"/>
          </p:cNvCxnSpPr>
          <p:nvPr/>
        </p:nvCxnSpPr>
        <p:spPr>
          <a:xfrm flipH="1">
            <a:off x="6346855" y="2466940"/>
            <a:ext cx="1023376" cy="1318065"/>
          </a:xfrm>
          <a:prstGeom prst="straightConnector1">
            <a:avLst/>
          </a:prstGeom>
          <a:ln w="15875">
            <a:solidFill>
              <a:schemeClr val="accent1"/>
            </a:solidFill>
            <a:tailEnd type="triangle"/>
          </a:ln>
        </p:spPr>
      </p:cxnSp>
      <p:sp>
        <p:nvSpPr>
          <p:cNvPr id="420"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421" name="Connection Line"/>
          <p:cNvCxnSpPr>
            <a:stCxn id="414" idx="0"/>
            <a:endCxn id="420" idx="0"/>
          </p:cNvCxnSpPr>
          <p:nvPr/>
        </p:nvCxnSpPr>
        <p:spPr>
          <a:xfrm flipH="1">
            <a:off x="1864180" y="3785004"/>
            <a:ext cx="970054" cy="1027528"/>
          </a:xfrm>
          <a:prstGeom prst="straightConnector1">
            <a:avLst/>
          </a:prstGeom>
          <a:ln w="15875">
            <a:solidFill>
              <a:schemeClr val="accent1"/>
            </a:solidFill>
            <a:tailEnd type="triangle"/>
          </a:ln>
        </p:spPr>
      </p:cxnSp>
      <p:sp>
        <p:nvSpPr>
          <p:cNvPr id="422"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423"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424" name="Connection Line"/>
          <p:cNvCxnSpPr>
            <a:stCxn id="414" idx="0"/>
            <a:endCxn id="423" idx="0"/>
          </p:cNvCxnSpPr>
          <p:nvPr/>
        </p:nvCxnSpPr>
        <p:spPr>
          <a:xfrm>
            <a:off x="2834233" y="3785004"/>
            <a:ext cx="614586" cy="1027528"/>
          </a:xfrm>
          <a:prstGeom prst="straightConnector1">
            <a:avLst/>
          </a:prstGeom>
          <a:ln w="15875">
            <a:solidFill>
              <a:schemeClr val="accent1"/>
            </a:solidFill>
            <a:tailEnd type="triangle"/>
          </a:ln>
        </p:spPr>
      </p:cxnSp>
      <p:sp>
        <p:nvSpPr>
          <p:cNvPr id="425"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426" name="7"/>
          <p:cNvSpPr/>
          <p:nvPr/>
        </p:nvSpPr>
        <p:spPr>
          <a:xfrm>
            <a:off x="3920192" y="4496049"/>
            <a:ext cx="632965" cy="632965"/>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427" name="Connection Line"/>
          <p:cNvCxnSpPr>
            <a:stCxn id="412" idx="0"/>
            <a:endCxn id="426" idx="0"/>
          </p:cNvCxnSpPr>
          <p:nvPr/>
        </p:nvCxnSpPr>
        <p:spPr>
          <a:xfrm flipH="1">
            <a:off x="4236674" y="3785004"/>
            <a:ext cx="353871" cy="1027528"/>
          </a:xfrm>
          <a:prstGeom prst="straightConnector1">
            <a:avLst/>
          </a:prstGeom>
          <a:ln w="15875">
            <a:solidFill>
              <a:schemeClr val="accent1"/>
            </a:solidFill>
            <a:tailEnd type="triangle"/>
          </a:ln>
        </p:spPr>
      </p:cxnSp>
      <p:sp>
        <p:nvSpPr>
          <p:cNvPr id="428"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Problems"/>
          <p:cNvSpPr txBox="1"/>
          <p:nvPr>
            <p:ph type="title"/>
          </p:nvPr>
        </p:nvSpPr>
        <p:spPr>
          <a:prstGeom prst="rect">
            <a:avLst/>
          </a:prstGeom>
        </p:spPr>
        <p:txBody>
          <a:bodyPr/>
          <a:lstStyle/>
          <a:p>
            <a:pPr/>
            <a:r>
              <a:t>Problems</a:t>
            </a:r>
          </a:p>
        </p:txBody>
      </p:sp>
      <p:sp>
        <p:nvSpPr>
          <p:cNvPr id="156"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7" name="1. Merging multiple sorted arrays…"/>
          <p:cNvSpPr txBox="1"/>
          <p:nvPr>
            <p:ph type="body" idx="1"/>
          </p:nvPr>
        </p:nvSpPr>
        <p:spPr>
          <a:prstGeom prst="rect">
            <a:avLst/>
          </a:prstGeom>
        </p:spPr>
        <p:txBody>
          <a:bodyPr/>
          <a:lstStyle/>
          <a:p>
            <a:pPr marL="87782" indent="-87782" defTabSz="877823">
              <a:spcBef>
                <a:spcPts val="1100"/>
              </a:spcBef>
              <a:defRPr sz="2880"/>
            </a:pPr>
            <a:r>
              <a:t>1. Merging multiple sorted arrays</a:t>
            </a:r>
          </a:p>
          <a:p>
            <a:pPr lvl="1" marL="283829" indent="-160934" defTabSz="877823">
              <a:spcBef>
                <a:spcPts val="1100"/>
              </a:spcBef>
              <a:buClr>
                <a:srgbClr val="B6A479"/>
              </a:buClr>
              <a:defRPr sz="1727">
                <a:latin typeface="Inconsolata"/>
                <a:ea typeface="Inconsolata"/>
                <a:cs typeface="Inconsolata"/>
                <a:sym typeface="Inconsolata"/>
              </a:defRPr>
            </a:pPr>
            <a:r>
              <a:t>OutArray[k] = min(Array1[i1], Array2[i2])                           // for 2 sorted arrays</a:t>
            </a:r>
          </a:p>
          <a:p>
            <a:pPr lvl="1" marL="283829" indent="-160934" defTabSz="877823">
              <a:spcBef>
                <a:spcPts val="1100"/>
              </a:spcBef>
              <a:buClr>
                <a:srgbClr val="B6A479"/>
              </a:buClr>
              <a:defRPr sz="1727">
                <a:latin typeface="Inconsolata"/>
                <a:ea typeface="Inconsolata"/>
                <a:cs typeface="Inconsolata"/>
                <a:sym typeface="Inconsolata"/>
              </a:defRPr>
            </a:pPr>
            <a:r>
              <a:t>OutArray[k] = min(Array1[i1], Array2[i2], …, Arrayk[ik])            // for k sorted arrays</a:t>
            </a:r>
          </a:p>
          <a:p>
            <a:pPr marL="87782" indent="-87782" defTabSz="877823">
              <a:spcBef>
                <a:spcPts val="1100"/>
              </a:spcBef>
              <a:defRPr sz="2880"/>
            </a:pPr>
            <a:r>
              <a:t>2. Given </a:t>
            </a:r>
            <a:r>
              <a:rPr>
                <a:latin typeface="Inconsolata"/>
                <a:ea typeface="Inconsolata"/>
                <a:cs typeface="Inconsolata"/>
                <a:sym typeface="Inconsolata"/>
              </a:rPr>
              <a:t>n</a:t>
            </a:r>
            <a:r>
              <a:t> 2D points, find </a:t>
            </a:r>
            <a:r>
              <a:rPr>
                <a:latin typeface="Inconsolata"/>
                <a:ea typeface="Inconsolata"/>
                <a:cs typeface="Inconsolata"/>
                <a:sym typeface="Inconsolata"/>
              </a:rPr>
              <a:t>k</a:t>
            </a:r>
            <a:r>
              <a:t> points which are closest to point P(x, y)</a:t>
            </a:r>
          </a:p>
          <a:p>
            <a:pPr lvl="1" marL="0" indent="219455" defTabSz="877823">
              <a:lnSpc>
                <a:spcPct val="100000"/>
              </a:lnSpc>
              <a:spcBef>
                <a:spcPts val="0"/>
              </a:spcBef>
              <a:buClrTx/>
              <a:buSzTx/>
              <a:buFontTx/>
              <a:buNone/>
              <a:defRPr sz="1727">
                <a:latin typeface="Inconsolata"/>
                <a:ea typeface="Inconsolata"/>
                <a:cs typeface="Inconsolata"/>
                <a:sym typeface="Inconsolata"/>
              </a:defRPr>
            </a:pPr>
            <a:r>
              <a:t>S = Set of k distances</a:t>
            </a:r>
          </a:p>
          <a:p>
            <a:pPr lvl="1" marL="0" indent="219455" defTabSz="877823">
              <a:lnSpc>
                <a:spcPct val="100000"/>
              </a:lnSpc>
              <a:spcBef>
                <a:spcPts val="0"/>
              </a:spcBef>
              <a:buClrTx/>
              <a:buSzTx/>
              <a:buFontTx/>
              <a:buNone/>
              <a:defRPr sz="1727">
                <a:latin typeface="Inconsolata"/>
                <a:ea typeface="Inconsolata"/>
                <a:cs typeface="Inconsolata"/>
                <a:sym typeface="Inconsolata"/>
              </a:defRPr>
            </a:pPr>
            <a:r>
              <a:t>For each point Q in the remaining points:</a:t>
            </a:r>
          </a:p>
          <a:p>
            <a:pPr lvl="2" marL="0" indent="438911" defTabSz="877823">
              <a:lnSpc>
                <a:spcPct val="100000"/>
              </a:lnSpc>
              <a:spcBef>
                <a:spcPts val="0"/>
              </a:spcBef>
              <a:buClrTx/>
              <a:buSzTx/>
              <a:buFontTx/>
              <a:buNone/>
              <a:defRPr sz="1727">
                <a:latin typeface="Inconsolata"/>
                <a:ea typeface="Inconsolata"/>
                <a:cs typeface="Inconsolata"/>
                <a:sym typeface="Inconsolata"/>
              </a:defRPr>
            </a:pPr>
            <a:r>
              <a:t>if dist(P, Q) is less than max(S)</a:t>
            </a:r>
          </a:p>
          <a:p>
            <a:pPr lvl="3" marL="0" indent="658368" defTabSz="877823">
              <a:lnSpc>
                <a:spcPct val="100000"/>
              </a:lnSpc>
              <a:spcBef>
                <a:spcPts val="0"/>
              </a:spcBef>
              <a:buClrTx/>
              <a:buSzTx/>
              <a:buFontTx/>
              <a:buNone/>
              <a:defRPr sz="1727">
                <a:latin typeface="Inconsolata"/>
                <a:ea typeface="Inconsolata"/>
                <a:cs typeface="Inconsolata"/>
                <a:sym typeface="Inconsolata"/>
              </a:defRPr>
            </a:pPr>
            <a:r>
              <a:t>removeMax from S</a:t>
            </a:r>
          </a:p>
          <a:p>
            <a:pPr lvl="3" marL="0" indent="658368" defTabSz="877823">
              <a:lnSpc>
                <a:spcPct val="100000"/>
              </a:lnSpc>
              <a:spcBef>
                <a:spcPts val="0"/>
              </a:spcBef>
              <a:buClrTx/>
              <a:buSzTx/>
              <a:buFontTx/>
              <a:buNone/>
              <a:defRPr sz="1727">
                <a:latin typeface="Inconsolata"/>
                <a:ea typeface="Inconsolata"/>
                <a:cs typeface="Inconsolata"/>
                <a:sym typeface="Inconsolata"/>
              </a:defRPr>
            </a:pPr>
            <a:r>
              <a:t>Insert dist(P, Q) in S</a:t>
            </a:r>
          </a:p>
          <a:p>
            <a:pPr lvl="3" marL="0" indent="658368" defTabSz="877823">
              <a:lnSpc>
                <a:spcPct val="100000"/>
              </a:lnSpc>
              <a:spcBef>
                <a:spcPts val="0"/>
              </a:spcBef>
              <a:buClrTx/>
              <a:buSzTx/>
              <a:buFontTx/>
              <a:buNone/>
              <a:defRPr sz="1727">
                <a:latin typeface="Inconsolata"/>
                <a:ea typeface="Inconsolata"/>
                <a:cs typeface="Inconsolata"/>
                <a:sym typeface="Inconsolata"/>
              </a:defRPr>
            </a:pPr>
          </a:p>
          <a:p>
            <a:pPr marL="87782" indent="-87782" defTabSz="877823">
              <a:spcBef>
                <a:spcPts val="1100"/>
              </a:spcBef>
              <a:defRPr sz="2880"/>
            </a:pPr>
            <a:r>
              <a:t>3. Priority queues: Job schedulers</a:t>
            </a:r>
          </a:p>
          <a:p>
            <a:pPr lvl="1" marL="283829" indent="-160934" defTabSz="877823">
              <a:spcBef>
                <a:spcPts val="1100"/>
              </a:spcBef>
              <a:buClr>
                <a:srgbClr val="B6A479"/>
              </a:buClr>
              <a:defRPr sz="1727">
                <a:latin typeface="Inconsolata"/>
                <a:ea typeface="Inconsolata"/>
                <a:cs typeface="Inconsolata"/>
                <a:sym typeface="Inconsolata"/>
              </a:defRPr>
            </a:pPr>
            <a:r>
              <a:t>Among all the job in a queue, get the job with the highest priority: removeMax(Priority Queue)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0" name="Binary heap insert"/>
          <p:cNvSpPr txBox="1"/>
          <p:nvPr>
            <p:ph type="title"/>
          </p:nvPr>
        </p:nvSpPr>
        <p:spPr>
          <a:prstGeom prst="rect">
            <a:avLst/>
          </a:prstGeom>
        </p:spPr>
        <p:txBody>
          <a:bodyPr/>
          <a:lstStyle/>
          <a:p>
            <a:pPr/>
            <a:r>
              <a:t>Binary heap insert</a:t>
            </a:r>
          </a:p>
        </p:txBody>
      </p:sp>
      <p:sp>
        <p:nvSpPr>
          <p:cNvPr id="43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32"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433"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434" name="Connection Line"/>
          <p:cNvCxnSpPr>
            <a:stCxn id="432" idx="0"/>
            <a:endCxn id="433"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435"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436" name="Connection Line"/>
          <p:cNvCxnSpPr>
            <a:stCxn id="432" idx="0"/>
            <a:endCxn id="435" idx="0"/>
          </p:cNvCxnSpPr>
          <p:nvPr/>
        </p:nvCxnSpPr>
        <p:spPr>
          <a:xfrm flipH="1">
            <a:off x="4049456" y="1729897"/>
            <a:ext cx="1529998" cy="871868"/>
          </a:xfrm>
          <a:prstGeom prst="straightConnector1">
            <a:avLst/>
          </a:prstGeom>
          <a:ln w="15875">
            <a:solidFill>
              <a:schemeClr val="accent1"/>
            </a:solidFill>
            <a:tailEnd type="triangle"/>
          </a:ln>
        </p:spPr>
      </p:cxnSp>
      <p:sp>
        <p:nvSpPr>
          <p:cNvPr id="437" name="7"/>
          <p:cNvSpPr/>
          <p:nvPr/>
        </p:nvSpPr>
        <p:spPr>
          <a:xfrm>
            <a:off x="4274063" y="3468522"/>
            <a:ext cx="632964" cy="632964"/>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438" name="Connection Line"/>
          <p:cNvCxnSpPr>
            <a:stCxn id="435" idx="0"/>
            <a:endCxn id="437"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439"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440" name="Connection Line"/>
          <p:cNvCxnSpPr>
            <a:stCxn id="435" idx="0"/>
            <a:endCxn id="439" idx="0"/>
          </p:cNvCxnSpPr>
          <p:nvPr/>
        </p:nvCxnSpPr>
        <p:spPr>
          <a:xfrm flipH="1">
            <a:off x="2834233" y="2601764"/>
            <a:ext cx="1215224" cy="1183241"/>
          </a:xfrm>
          <a:prstGeom prst="straightConnector1">
            <a:avLst/>
          </a:prstGeom>
          <a:ln w="15875">
            <a:solidFill>
              <a:schemeClr val="accent1"/>
            </a:solidFill>
            <a:tailEnd type="triangle"/>
          </a:ln>
        </p:spPr>
      </p:cxnSp>
      <p:sp>
        <p:nvSpPr>
          <p:cNvPr id="441"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442" name="Connection Line"/>
          <p:cNvCxnSpPr>
            <a:stCxn id="433" idx="0"/>
            <a:endCxn id="441"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443"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444" name="Connection Line"/>
          <p:cNvCxnSpPr>
            <a:stCxn id="433" idx="0"/>
            <a:endCxn id="443" idx="0"/>
          </p:cNvCxnSpPr>
          <p:nvPr/>
        </p:nvCxnSpPr>
        <p:spPr>
          <a:xfrm flipH="1">
            <a:off x="6346855" y="2466940"/>
            <a:ext cx="1023376" cy="1318065"/>
          </a:xfrm>
          <a:prstGeom prst="straightConnector1">
            <a:avLst/>
          </a:prstGeom>
          <a:ln w="15875">
            <a:solidFill>
              <a:schemeClr val="accent1"/>
            </a:solidFill>
            <a:tailEnd type="triangle"/>
          </a:ln>
        </p:spPr>
      </p:cxnSp>
      <p:sp>
        <p:nvSpPr>
          <p:cNvPr id="445"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446" name="Connection Line"/>
          <p:cNvCxnSpPr>
            <a:stCxn id="439" idx="0"/>
            <a:endCxn id="445" idx="0"/>
          </p:cNvCxnSpPr>
          <p:nvPr/>
        </p:nvCxnSpPr>
        <p:spPr>
          <a:xfrm flipH="1">
            <a:off x="1864180" y="3785004"/>
            <a:ext cx="970054" cy="1027528"/>
          </a:xfrm>
          <a:prstGeom prst="straightConnector1">
            <a:avLst/>
          </a:prstGeom>
          <a:ln w="15875">
            <a:solidFill>
              <a:schemeClr val="accent1"/>
            </a:solidFill>
            <a:tailEnd type="triangle"/>
          </a:ln>
        </p:spPr>
      </p:cxnSp>
      <p:sp>
        <p:nvSpPr>
          <p:cNvPr id="447"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448"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449" name="Connection Line"/>
          <p:cNvCxnSpPr>
            <a:stCxn id="439" idx="0"/>
            <a:endCxn id="448" idx="0"/>
          </p:cNvCxnSpPr>
          <p:nvPr/>
        </p:nvCxnSpPr>
        <p:spPr>
          <a:xfrm>
            <a:off x="2834233" y="3785004"/>
            <a:ext cx="614586" cy="1027528"/>
          </a:xfrm>
          <a:prstGeom prst="straightConnector1">
            <a:avLst/>
          </a:prstGeom>
          <a:ln w="15875">
            <a:solidFill>
              <a:schemeClr val="accent1"/>
            </a:solidFill>
            <a:tailEnd type="triangle"/>
          </a:ln>
        </p:spPr>
      </p:cxnSp>
      <p:sp>
        <p:nvSpPr>
          <p:cNvPr id="450"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451"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452" name="Connection Line"/>
          <p:cNvCxnSpPr>
            <a:stCxn id="437" idx="0"/>
            <a:endCxn id="451" idx="0"/>
          </p:cNvCxnSpPr>
          <p:nvPr/>
        </p:nvCxnSpPr>
        <p:spPr>
          <a:xfrm flipH="1">
            <a:off x="4236674" y="3785004"/>
            <a:ext cx="353871" cy="1027528"/>
          </a:xfrm>
          <a:prstGeom prst="straightConnector1">
            <a:avLst/>
          </a:prstGeom>
          <a:ln w="15875">
            <a:solidFill>
              <a:schemeClr val="accent1"/>
            </a:solidFill>
            <a:tailEnd type="triangle"/>
          </a:ln>
        </p:spPr>
      </p:cxnSp>
      <p:sp>
        <p:nvSpPr>
          <p:cNvPr id="453"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5" name="Binary heap insert"/>
          <p:cNvSpPr txBox="1"/>
          <p:nvPr>
            <p:ph type="title"/>
          </p:nvPr>
        </p:nvSpPr>
        <p:spPr>
          <a:prstGeom prst="rect">
            <a:avLst/>
          </a:prstGeom>
        </p:spPr>
        <p:txBody>
          <a:bodyPr/>
          <a:lstStyle/>
          <a:p>
            <a:pPr/>
            <a:r>
              <a:t>Binary heap insert</a:t>
            </a:r>
          </a:p>
        </p:txBody>
      </p:sp>
      <p:sp>
        <p:nvSpPr>
          <p:cNvPr id="45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57"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458"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459" name="Connection Line"/>
          <p:cNvCxnSpPr>
            <a:stCxn id="457" idx="0"/>
            <a:endCxn id="458"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460"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461" name="Connection Line"/>
          <p:cNvCxnSpPr>
            <a:stCxn id="457" idx="0"/>
            <a:endCxn id="460" idx="0"/>
          </p:cNvCxnSpPr>
          <p:nvPr/>
        </p:nvCxnSpPr>
        <p:spPr>
          <a:xfrm flipH="1">
            <a:off x="4049456" y="1729897"/>
            <a:ext cx="1529998" cy="871868"/>
          </a:xfrm>
          <a:prstGeom prst="straightConnector1">
            <a:avLst/>
          </a:prstGeom>
          <a:ln w="15875">
            <a:solidFill>
              <a:schemeClr val="accent1"/>
            </a:solidFill>
            <a:tailEnd type="triangle"/>
          </a:ln>
        </p:spPr>
      </p:cxnSp>
      <p:sp>
        <p:nvSpPr>
          <p:cNvPr id="462" name="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463" name="Connection Line"/>
          <p:cNvCxnSpPr>
            <a:stCxn id="460" idx="0"/>
            <a:endCxn id="462"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464"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465" name="Connection Line"/>
          <p:cNvCxnSpPr>
            <a:stCxn id="460" idx="0"/>
            <a:endCxn id="464" idx="0"/>
          </p:cNvCxnSpPr>
          <p:nvPr/>
        </p:nvCxnSpPr>
        <p:spPr>
          <a:xfrm flipH="1">
            <a:off x="2834233" y="2601764"/>
            <a:ext cx="1215224" cy="1183241"/>
          </a:xfrm>
          <a:prstGeom prst="straightConnector1">
            <a:avLst/>
          </a:prstGeom>
          <a:ln w="15875">
            <a:solidFill>
              <a:schemeClr val="accent1"/>
            </a:solidFill>
            <a:tailEnd type="triangle"/>
          </a:ln>
        </p:spPr>
      </p:cxnSp>
      <p:sp>
        <p:nvSpPr>
          <p:cNvPr id="466"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467" name="Connection Line"/>
          <p:cNvCxnSpPr>
            <a:stCxn id="458" idx="0"/>
            <a:endCxn id="466"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468"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469" name="Connection Line"/>
          <p:cNvCxnSpPr>
            <a:stCxn id="458" idx="0"/>
            <a:endCxn id="468" idx="0"/>
          </p:cNvCxnSpPr>
          <p:nvPr/>
        </p:nvCxnSpPr>
        <p:spPr>
          <a:xfrm flipH="1">
            <a:off x="6346855" y="2466940"/>
            <a:ext cx="1023376" cy="1318065"/>
          </a:xfrm>
          <a:prstGeom prst="straightConnector1">
            <a:avLst/>
          </a:prstGeom>
          <a:ln w="15875">
            <a:solidFill>
              <a:schemeClr val="accent1"/>
            </a:solidFill>
            <a:tailEnd type="triangle"/>
          </a:ln>
        </p:spPr>
      </p:cxnSp>
      <p:sp>
        <p:nvSpPr>
          <p:cNvPr id="470"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471" name="Connection Line"/>
          <p:cNvCxnSpPr>
            <a:stCxn id="464" idx="0"/>
            <a:endCxn id="470" idx="0"/>
          </p:cNvCxnSpPr>
          <p:nvPr/>
        </p:nvCxnSpPr>
        <p:spPr>
          <a:xfrm flipH="1">
            <a:off x="1864180" y="3785004"/>
            <a:ext cx="970054" cy="1027528"/>
          </a:xfrm>
          <a:prstGeom prst="straightConnector1">
            <a:avLst/>
          </a:prstGeom>
          <a:ln w="15875">
            <a:solidFill>
              <a:schemeClr val="accent1"/>
            </a:solidFill>
            <a:tailEnd type="triangle"/>
          </a:ln>
        </p:spPr>
      </p:cxnSp>
      <p:sp>
        <p:nvSpPr>
          <p:cNvPr id="472"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473"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474" name="Connection Line"/>
          <p:cNvCxnSpPr>
            <a:stCxn id="464" idx="0"/>
            <a:endCxn id="473" idx="0"/>
          </p:cNvCxnSpPr>
          <p:nvPr/>
        </p:nvCxnSpPr>
        <p:spPr>
          <a:xfrm>
            <a:off x="2834233" y="3785004"/>
            <a:ext cx="614586" cy="1027528"/>
          </a:xfrm>
          <a:prstGeom prst="straightConnector1">
            <a:avLst/>
          </a:prstGeom>
          <a:ln w="15875">
            <a:solidFill>
              <a:schemeClr val="accent1"/>
            </a:solidFill>
            <a:tailEnd type="triangle"/>
          </a:ln>
        </p:spPr>
      </p:cxnSp>
      <p:sp>
        <p:nvSpPr>
          <p:cNvPr id="475"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476"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477" name="Connection Line"/>
          <p:cNvCxnSpPr>
            <a:stCxn id="462" idx="0"/>
            <a:endCxn id="476" idx="0"/>
          </p:cNvCxnSpPr>
          <p:nvPr/>
        </p:nvCxnSpPr>
        <p:spPr>
          <a:xfrm flipH="1">
            <a:off x="4236674" y="3785004"/>
            <a:ext cx="353871" cy="1027528"/>
          </a:xfrm>
          <a:prstGeom prst="straightConnector1">
            <a:avLst/>
          </a:prstGeom>
          <a:ln w="15875">
            <a:solidFill>
              <a:schemeClr val="accent1"/>
            </a:solidFill>
            <a:tailEnd type="triangle"/>
          </a:ln>
        </p:spPr>
      </p:cxn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9" name="Binary heap insert"/>
          <p:cNvSpPr txBox="1"/>
          <p:nvPr>
            <p:ph type="title"/>
          </p:nvPr>
        </p:nvSpPr>
        <p:spPr>
          <a:prstGeom prst="rect">
            <a:avLst/>
          </a:prstGeom>
        </p:spPr>
        <p:txBody>
          <a:bodyPr/>
          <a:lstStyle/>
          <a:p>
            <a:pPr/>
            <a:r>
              <a:t>Binary heap insert</a:t>
            </a:r>
          </a:p>
        </p:txBody>
      </p:sp>
      <p:sp>
        <p:nvSpPr>
          <p:cNvPr id="48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81"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482"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483" name="Connection Line"/>
          <p:cNvCxnSpPr>
            <a:stCxn id="481" idx="0"/>
            <a:endCxn id="482"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484"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485" name="Connection Line"/>
          <p:cNvCxnSpPr>
            <a:stCxn id="481" idx="0"/>
            <a:endCxn id="484" idx="0"/>
          </p:cNvCxnSpPr>
          <p:nvPr/>
        </p:nvCxnSpPr>
        <p:spPr>
          <a:xfrm flipH="1">
            <a:off x="4049456" y="1729897"/>
            <a:ext cx="1529998" cy="871868"/>
          </a:xfrm>
          <a:prstGeom prst="straightConnector1">
            <a:avLst/>
          </a:prstGeom>
          <a:ln w="15875">
            <a:solidFill>
              <a:schemeClr val="accent1"/>
            </a:solidFill>
            <a:tailEnd type="triangle"/>
          </a:ln>
        </p:spPr>
      </p:cxnSp>
      <p:sp>
        <p:nvSpPr>
          <p:cNvPr id="486" name="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487" name="Connection Line"/>
          <p:cNvCxnSpPr>
            <a:stCxn id="484" idx="0"/>
            <a:endCxn id="486"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488"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489" name="Connection Line"/>
          <p:cNvCxnSpPr>
            <a:stCxn id="484" idx="0"/>
            <a:endCxn id="488" idx="0"/>
          </p:cNvCxnSpPr>
          <p:nvPr/>
        </p:nvCxnSpPr>
        <p:spPr>
          <a:xfrm flipH="1">
            <a:off x="2834233" y="2601764"/>
            <a:ext cx="1215224" cy="1183241"/>
          </a:xfrm>
          <a:prstGeom prst="straightConnector1">
            <a:avLst/>
          </a:prstGeom>
          <a:ln w="15875">
            <a:solidFill>
              <a:schemeClr val="accent1"/>
            </a:solidFill>
            <a:tailEnd type="triangle"/>
          </a:ln>
        </p:spPr>
      </p:cxnSp>
      <p:sp>
        <p:nvSpPr>
          <p:cNvPr id="490"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491" name="Connection Line"/>
          <p:cNvCxnSpPr>
            <a:stCxn id="482" idx="0"/>
            <a:endCxn id="490"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492"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493" name="Connection Line"/>
          <p:cNvCxnSpPr>
            <a:stCxn id="482" idx="0"/>
            <a:endCxn id="492" idx="0"/>
          </p:cNvCxnSpPr>
          <p:nvPr/>
        </p:nvCxnSpPr>
        <p:spPr>
          <a:xfrm flipH="1">
            <a:off x="6346855" y="2466940"/>
            <a:ext cx="1023376" cy="1318065"/>
          </a:xfrm>
          <a:prstGeom prst="straightConnector1">
            <a:avLst/>
          </a:prstGeom>
          <a:ln w="15875">
            <a:solidFill>
              <a:schemeClr val="accent1"/>
            </a:solidFill>
            <a:tailEnd type="triangle"/>
          </a:ln>
        </p:spPr>
      </p:cxnSp>
      <p:sp>
        <p:nvSpPr>
          <p:cNvPr id="494"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495" name="Connection Line"/>
          <p:cNvCxnSpPr>
            <a:stCxn id="488" idx="0"/>
            <a:endCxn id="494" idx="0"/>
          </p:cNvCxnSpPr>
          <p:nvPr/>
        </p:nvCxnSpPr>
        <p:spPr>
          <a:xfrm flipH="1">
            <a:off x="1864180" y="3785004"/>
            <a:ext cx="970054" cy="1027528"/>
          </a:xfrm>
          <a:prstGeom prst="straightConnector1">
            <a:avLst/>
          </a:prstGeom>
          <a:ln w="15875">
            <a:solidFill>
              <a:schemeClr val="accent1"/>
            </a:solidFill>
            <a:tailEnd type="triangle"/>
          </a:ln>
        </p:spPr>
      </p:cxnSp>
      <p:sp>
        <p:nvSpPr>
          <p:cNvPr id="496"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497"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498" name="Connection Line"/>
          <p:cNvCxnSpPr>
            <a:stCxn id="488" idx="0"/>
            <a:endCxn id="497" idx="0"/>
          </p:cNvCxnSpPr>
          <p:nvPr/>
        </p:nvCxnSpPr>
        <p:spPr>
          <a:xfrm>
            <a:off x="2834233" y="3785004"/>
            <a:ext cx="614586" cy="1027528"/>
          </a:xfrm>
          <a:prstGeom prst="straightConnector1">
            <a:avLst/>
          </a:prstGeom>
          <a:ln w="15875">
            <a:solidFill>
              <a:schemeClr val="accent1"/>
            </a:solidFill>
            <a:tailEnd type="triangle"/>
          </a:ln>
        </p:spPr>
      </p:cxnSp>
      <p:sp>
        <p:nvSpPr>
          <p:cNvPr id="499"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500"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501" name="Connection Line"/>
          <p:cNvCxnSpPr>
            <a:stCxn id="486" idx="0"/>
            <a:endCxn id="500" idx="0"/>
          </p:cNvCxnSpPr>
          <p:nvPr/>
        </p:nvCxnSpPr>
        <p:spPr>
          <a:xfrm flipH="1">
            <a:off x="4236674" y="3785004"/>
            <a:ext cx="353871" cy="1027528"/>
          </a:xfrm>
          <a:prstGeom prst="straightConnector1">
            <a:avLst/>
          </a:prstGeom>
          <a:ln w="15875">
            <a:solidFill>
              <a:schemeClr val="accent1"/>
            </a:solidFill>
            <a:tailEnd type="triangle"/>
          </a:ln>
        </p:spPr>
      </p:cxnSp>
      <p:sp>
        <p:nvSpPr>
          <p:cNvPr id="502"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4" name="Binary heap insert"/>
          <p:cNvSpPr txBox="1"/>
          <p:nvPr>
            <p:ph type="title"/>
          </p:nvPr>
        </p:nvSpPr>
        <p:spPr>
          <a:prstGeom prst="rect">
            <a:avLst/>
          </a:prstGeom>
        </p:spPr>
        <p:txBody>
          <a:bodyPr/>
          <a:lstStyle/>
          <a:p>
            <a:pPr/>
            <a:r>
              <a:t>Binary heap insert</a:t>
            </a:r>
          </a:p>
        </p:txBody>
      </p:sp>
      <p:sp>
        <p:nvSpPr>
          <p:cNvPr id="5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06"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507"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508" name="Connection Line"/>
          <p:cNvCxnSpPr>
            <a:stCxn id="506" idx="0"/>
            <a:endCxn id="507"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509"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510" name="Connection Line"/>
          <p:cNvCxnSpPr>
            <a:stCxn id="506" idx="0"/>
            <a:endCxn id="509" idx="0"/>
          </p:cNvCxnSpPr>
          <p:nvPr/>
        </p:nvCxnSpPr>
        <p:spPr>
          <a:xfrm flipH="1">
            <a:off x="4049456" y="1729897"/>
            <a:ext cx="1529998" cy="871868"/>
          </a:xfrm>
          <a:prstGeom prst="straightConnector1">
            <a:avLst/>
          </a:prstGeom>
          <a:ln w="15875">
            <a:solidFill>
              <a:schemeClr val="accent1"/>
            </a:solidFill>
            <a:tailEnd type="triangle"/>
          </a:ln>
        </p:spPr>
      </p:cxnSp>
      <p:sp>
        <p:nvSpPr>
          <p:cNvPr id="511" name="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512" name="Connection Line"/>
          <p:cNvCxnSpPr>
            <a:stCxn id="509" idx="0"/>
            <a:endCxn id="511"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513"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514" name="Connection Line"/>
          <p:cNvCxnSpPr>
            <a:stCxn id="509" idx="0"/>
            <a:endCxn id="513" idx="0"/>
          </p:cNvCxnSpPr>
          <p:nvPr/>
        </p:nvCxnSpPr>
        <p:spPr>
          <a:xfrm flipH="1">
            <a:off x="2834233" y="2601764"/>
            <a:ext cx="1215224" cy="1183241"/>
          </a:xfrm>
          <a:prstGeom prst="straightConnector1">
            <a:avLst/>
          </a:prstGeom>
          <a:ln w="15875">
            <a:solidFill>
              <a:schemeClr val="accent1"/>
            </a:solidFill>
            <a:tailEnd type="triangle"/>
          </a:ln>
        </p:spPr>
      </p:cxnSp>
      <p:sp>
        <p:nvSpPr>
          <p:cNvPr id="515"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516" name="Connection Line"/>
          <p:cNvCxnSpPr>
            <a:stCxn id="507" idx="0"/>
            <a:endCxn id="515"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517"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518" name="Connection Line"/>
          <p:cNvCxnSpPr>
            <a:stCxn id="507" idx="0"/>
            <a:endCxn id="517" idx="0"/>
          </p:cNvCxnSpPr>
          <p:nvPr/>
        </p:nvCxnSpPr>
        <p:spPr>
          <a:xfrm flipH="1">
            <a:off x="6346855" y="2466940"/>
            <a:ext cx="1023376" cy="1318065"/>
          </a:xfrm>
          <a:prstGeom prst="straightConnector1">
            <a:avLst/>
          </a:prstGeom>
          <a:ln w="15875">
            <a:solidFill>
              <a:schemeClr val="accent1"/>
            </a:solidFill>
            <a:tailEnd type="triangle"/>
          </a:ln>
        </p:spPr>
      </p:cxnSp>
      <p:sp>
        <p:nvSpPr>
          <p:cNvPr id="519"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520" name="Connection Line"/>
          <p:cNvCxnSpPr>
            <a:stCxn id="513" idx="0"/>
            <a:endCxn id="519" idx="0"/>
          </p:cNvCxnSpPr>
          <p:nvPr/>
        </p:nvCxnSpPr>
        <p:spPr>
          <a:xfrm flipH="1">
            <a:off x="1864180" y="3785004"/>
            <a:ext cx="970054" cy="1027528"/>
          </a:xfrm>
          <a:prstGeom prst="straightConnector1">
            <a:avLst/>
          </a:prstGeom>
          <a:ln w="15875">
            <a:solidFill>
              <a:schemeClr val="accent1"/>
            </a:solidFill>
            <a:tailEnd type="triangle"/>
          </a:ln>
        </p:spPr>
      </p:cxnSp>
      <p:sp>
        <p:nvSpPr>
          <p:cNvPr id="521"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522"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523" name="Connection Line"/>
          <p:cNvCxnSpPr>
            <a:stCxn id="513" idx="0"/>
            <a:endCxn id="522" idx="0"/>
          </p:cNvCxnSpPr>
          <p:nvPr/>
        </p:nvCxnSpPr>
        <p:spPr>
          <a:xfrm>
            <a:off x="2834233" y="3785004"/>
            <a:ext cx="614586" cy="1027528"/>
          </a:xfrm>
          <a:prstGeom prst="straightConnector1">
            <a:avLst/>
          </a:prstGeom>
          <a:ln w="15875">
            <a:solidFill>
              <a:schemeClr val="accent1"/>
            </a:solidFill>
            <a:tailEnd type="triangle"/>
          </a:ln>
        </p:spPr>
      </p:cxnSp>
      <p:sp>
        <p:nvSpPr>
          <p:cNvPr id="524"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525"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526" name="Connection Line"/>
          <p:cNvCxnSpPr>
            <a:stCxn id="511" idx="0"/>
            <a:endCxn id="525" idx="0"/>
          </p:cNvCxnSpPr>
          <p:nvPr/>
        </p:nvCxnSpPr>
        <p:spPr>
          <a:xfrm flipH="1">
            <a:off x="4236674" y="3785004"/>
            <a:ext cx="353871" cy="1027528"/>
          </a:xfrm>
          <a:prstGeom prst="straightConnector1">
            <a:avLst/>
          </a:prstGeom>
          <a:ln w="15875">
            <a:solidFill>
              <a:schemeClr val="accent1"/>
            </a:solidFill>
            <a:tailEnd type="triangle"/>
          </a:ln>
        </p:spPr>
      </p:cxnSp>
      <p:sp>
        <p:nvSpPr>
          <p:cNvPr id="527"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528" name="1"/>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cxnSp>
        <p:nvCxnSpPr>
          <p:cNvPr id="529" name="Connection Line"/>
          <p:cNvCxnSpPr>
            <a:stCxn id="511" idx="0"/>
            <a:endCxn id="528" idx="0"/>
          </p:cNvCxnSpPr>
          <p:nvPr/>
        </p:nvCxnSpPr>
        <p:spPr>
          <a:xfrm>
            <a:off x="4590544" y="3785004"/>
            <a:ext cx="442913" cy="1027528"/>
          </a:xfrm>
          <a:prstGeom prst="straightConnector1">
            <a:avLst/>
          </a:prstGeom>
          <a:ln w="15875">
            <a:solidFill>
              <a:schemeClr val="accent1"/>
            </a:solidFill>
            <a:tailEnd type="triangle"/>
          </a:ln>
        </p:spPr>
      </p:cxn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1" name="Binary heap insert"/>
          <p:cNvSpPr txBox="1"/>
          <p:nvPr>
            <p:ph type="title"/>
          </p:nvPr>
        </p:nvSpPr>
        <p:spPr>
          <a:prstGeom prst="rect">
            <a:avLst/>
          </a:prstGeom>
        </p:spPr>
        <p:txBody>
          <a:bodyPr/>
          <a:lstStyle/>
          <a:p>
            <a:pPr/>
            <a:r>
              <a:t>Binary heap insert</a:t>
            </a:r>
          </a:p>
        </p:txBody>
      </p:sp>
      <p:sp>
        <p:nvSpPr>
          <p:cNvPr id="5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3"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534"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535" name="Connection Line"/>
          <p:cNvCxnSpPr>
            <a:stCxn id="533" idx="0"/>
            <a:endCxn id="534"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536"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537" name="Connection Line"/>
          <p:cNvCxnSpPr>
            <a:stCxn id="533" idx="0"/>
            <a:endCxn id="536" idx="0"/>
          </p:cNvCxnSpPr>
          <p:nvPr/>
        </p:nvCxnSpPr>
        <p:spPr>
          <a:xfrm flipH="1">
            <a:off x="4049456" y="1729897"/>
            <a:ext cx="1529998" cy="871868"/>
          </a:xfrm>
          <a:prstGeom prst="straightConnector1">
            <a:avLst/>
          </a:prstGeom>
          <a:ln w="15875">
            <a:solidFill>
              <a:schemeClr val="accent1"/>
            </a:solidFill>
            <a:tailEnd type="triangle"/>
          </a:ln>
        </p:spPr>
      </p:cxnSp>
      <p:sp>
        <p:nvSpPr>
          <p:cNvPr id="538" name="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539" name="Connection Line"/>
          <p:cNvCxnSpPr>
            <a:stCxn id="536" idx="0"/>
            <a:endCxn id="538"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540"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541" name="Connection Line"/>
          <p:cNvCxnSpPr>
            <a:stCxn id="536" idx="0"/>
            <a:endCxn id="540" idx="0"/>
          </p:cNvCxnSpPr>
          <p:nvPr/>
        </p:nvCxnSpPr>
        <p:spPr>
          <a:xfrm flipH="1">
            <a:off x="2834233" y="2601764"/>
            <a:ext cx="1215224" cy="1183241"/>
          </a:xfrm>
          <a:prstGeom prst="straightConnector1">
            <a:avLst/>
          </a:prstGeom>
          <a:ln w="15875">
            <a:solidFill>
              <a:schemeClr val="accent1"/>
            </a:solidFill>
            <a:tailEnd type="triangle"/>
          </a:ln>
        </p:spPr>
      </p:cxnSp>
      <p:sp>
        <p:nvSpPr>
          <p:cNvPr id="542"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543" name="Connection Line"/>
          <p:cNvCxnSpPr>
            <a:stCxn id="534" idx="0"/>
            <a:endCxn id="542"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544"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545" name="Connection Line"/>
          <p:cNvCxnSpPr>
            <a:stCxn id="534" idx="0"/>
            <a:endCxn id="544" idx="0"/>
          </p:cNvCxnSpPr>
          <p:nvPr/>
        </p:nvCxnSpPr>
        <p:spPr>
          <a:xfrm flipH="1">
            <a:off x="6346855" y="2466940"/>
            <a:ext cx="1023376" cy="1318065"/>
          </a:xfrm>
          <a:prstGeom prst="straightConnector1">
            <a:avLst/>
          </a:prstGeom>
          <a:ln w="15875">
            <a:solidFill>
              <a:schemeClr val="accent1"/>
            </a:solidFill>
            <a:tailEnd type="triangle"/>
          </a:ln>
        </p:spPr>
      </p:cxnSp>
      <p:sp>
        <p:nvSpPr>
          <p:cNvPr id="546"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547" name="Connection Line"/>
          <p:cNvCxnSpPr>
            <a:stCxn id="540" idx="0"/>
            <a:endCxn id="546" idx="0"/>
          </p:cNvCxnSpPr>
          <p:nvPr/>
        </p:nvCxnSpPr>
        <p:spPr>
          <a:xfrm flipH="1">
            <a:off x="1864180" y="3785004"/>
            <a:ext cx="970054" cy="1027528"/>
          </a:xfrm>
          <a:prstGeom prst="straightConnector1">
            <a:avLst/>
          </a:prstGeom>
          <a:ln w="15875">
            <a:solidFill>
              <a:schemeClr val="accent1"/>
            </a:solidFill>
            <a:tailEnd type="triangle"/>
          </a:ln>
        </p:spPr>
      </p:cxnSp>
      <p:sp>
        <p:nvSpPr>
          <p:cNvPr id="548"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549"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550" name="Connection Line"/>
          <p:cNvCxnSpPr>
            <a:stCxn id="540" idx="0"/>
            <a:endCxn id="549" idx="0"/>
          </p:cNvCxnSpPr>
          <p:nvPr/>
        </p:nvCxnSpPr>
        <p:spPr>
          <a:xfrm>
            <a:off x="2834233" y="3785004"/>
            <a:ext cx="614586" cy="1027528"/>
          </a:xfrm>
          <a:prstGeom prst="straightConnector1">
            <a:avLst/>
          </a:prstGeom>
          <a:ln w="15875">
            <a:solidFill>
              <a:schemeClr val="accent1"/>
            </a:solidFill>
            <a:tailEnd type="triangle"/>
          </a:ln>
        </p:spPr>
      </p:cxnSp>
      <p:sp>
        <p:nvSpPr>
          <p:cNvPr id="551"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552"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553" name="Connection Line"/>
          <p:cNvCxnSpPr>
            <a:stCxn id="538" idx="0"/>
            <a:endCxn id="552" idx="0"/>
          </p:cNvCxnSpPr>
          <p:nvPr/>
        </p:nvCxnSpPr>
        <p:spPr>
          <a:xfrm flipH="1">
            <a:off x="4236674" y="3785004"/>
            <a:ext cx="353871" cy="1027528"/>
          </a:xfrm>
          <a:prstGeom prst="straightConnector1">
            <a:avLst/>
          </a:prstGeom>
          <a:ln w="15875">
            <a:solidFill>
              <a:schemeClr val="accent1"/>
            </a:solidFill>
            <a:tailEnd type="triangle"/>
          </a:ln>
        </p:spPr>
      </p:cxnSp>
      <p:sp>
        <p:nvSpPr>
          <p:cNvPr id="554"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555" name="1"/>
          <p:cNvSpPr/>
          <p:nvPr/>
        </p:nvSpPr>
        <p:spPr>
          <a:xfrm>
            <a:off x="4716975" y="4496049"/>
            <a:ext cx="632964" cy="632965"/>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cxnSp>
        <p:nvCxnSpPr>
          <p:cNvPr id="556" name="Connection Line"/>
          <p:cNvCxnSpPr>
            <a:stCxn id="538" idx="0"/>
            <a:endCxn id="555" idx="0"/>
          </p:cNvCxnSpPr>
          <p:nvPr/>
        </p:nvCxnSpPr>
        <p:spPr>
          <a:xfrm>
            <a:off x="4590544" y="3785004"/>
            <a:ext cx="442913" cy="1027528"/>
          </a:xfrm>
          <a:prstGeom prst="straightConnector1">
            <a:avLst/>
          </a:prstGeom>
          <a:ln w="15875">
            <a:solidFill>
              <a:schemeClr val="accent1"/>
            </a:solidFill>
            <a:tailEnd type="triangle"/>
          </a:ln>
        </p:spPr>
      </p:cxnSp>
      <p:sp>
        <p:nvSpPr>
          <p:cNvPr id="557"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9" name="Binary heap insert"/>
          <p:cNvSpPr txBox="1"/>
          <p:nvPr>
            <p:ph type="title"/>
          </p:nvPr>
        </p:nvSpPr>
        <p:spPr>
          <a:prstGeom prst="rect">
            <a:avLst/>
          </a:prstGeom>
        </p:spPr>
        <p:txBody>
          <a:bodyPr/>
          <a:lstStyle/>
          <a:p>
            <a:pPr/>
            <a:r>
              <a:t>Binary heap insert</a:t>
            </a:r>
          </a:p>
        </p:txBody>
      </p:sp>
      <p:sp>
        <p:nvSpPr>
          <p:cNvPr id="5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61"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562"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563" name="Connection Line"/>
          <p:cNvCxnSpPr>
            <a:stCxn id="561" idx="0"/>
            <a:endCxn id="562"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564"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565" name="Connection Line"/>
          <p:cNvCxnSpPr>
            <a:stCxn id="561" idx="0"/>
            <a:endCxn id="564" idx="0"/>
          </p:cNvCxnSpPr>
          <p:nvPr/>
        </p:nvCxnSpPr>
        <p:spPr>
          <a:xfrm flipH="1">
            <a:off x="4049456" y="1729897"/>
            <a:ext cx="1529998" cy="871868"/>
          </a:xfrm>
          <a:prstGeom prst="straightConnector1">
            <a:avLst/>
          </a:prstGeom>
          <a:ln w="15875">
            <a:solidFill>
              <a:schemeClr val="accent1"/>
            </a:solidFill>
            <a:tailEnd type="triangle"/>
          </a:ln>
        </p:spPr>
      </p:cxnSp>
      <p:sp>
        <p:nvSpPr>
          <p:cNvPr id="566" name="1"/>
          <p:cNvSpPr/>
          <p:nvPr/>
        </p:nvSpPr>
        <p:spPr>
          <a:xfrm>
            <a:off x="4274063" y="3468522"/>
            <a:ext cx="632964" cy="632964"/>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cxnSp>
        <p:nvCxnSpPr>
          <p:cNvPr id="567" name="Connection Line"/>
          <p:cNvCxnSpPr>
            <a:stCxn id="564" idx="0"/>
            <a:endCxn id="566"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568"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569" name="Connection Line"/>
          <p:cNvCxnSpPr>
            <a:stCxn id="564" idx="0"/>
            <a:endCxn id="568" idx="0"/>
          </p:cNvCxnSpPr>
          <p:nvPr/>
        </p:nvCxnSpPr>
        <p:spPr>
          <a:xfrm flipH="1">
            <a:off x="2834233" y="2601764"/>
            <a:ext cx="1215224" cy="1183241"/>
          </a:xfrm>
          <a:prstGeom prst="straightConnector1">
            <a:avLst/>
          </a:prstGeom>
          <a:ln w="15875">
            <a:solidFill>
              <a:schemeClr val="accent1"/>
            </a:solidFill>
            <a:tailEnd type="triangle"/>
          </a:ln>
        </p:spPr>
      </p:cxnSp>
      <p:sp>
        <p:nvSpPr>
          <p:cNvPr id="570"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571" name="Connection Line"/>
          <p:cNvCxnSpPr>
            <a:stCxn id="562" idx="0"/>
            <a:endCxn id="570"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572"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573" name="Connection Line"/>
          <p:cNvCxnSpPr>
            <a:stCxn id="562" idx="0"/>
            <a:endCxn id="572" idx="0"/>
          </p:cNvCxnSpPr>
          <p:nvPr/>
        </p:nvCxnSpPr>
        <p:spPr>
          <a:xfrm flipH="1">
            <a:off x="6346855" y="2466940"/>
            <a:ext cx="1023376" cy="1318065"/>
          </a:xfrm>
          <a:prstGeom prst="straightConnector1">
            <a:avLst/>
          </a:prstGeom>
          <a:ln w="15875">
            <a:solidFill>
              <a:schemeClr val="accent1"/>
            </a:solidFill>
            <a:tailEnd type="triangle"/>
          </a:ln>
        </p:spPr>
      </p:cxnSp>
      <p:sp>
        <p:nvSpPr>
          <p:cNvPr id="574"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575" name="Connection Line"/>
          <p:cNvCxnSpPr>
            <a:stCxn id="568" idx="0"/>
            <a:endCxn id="574" idx="0"/>
          </p:cNvCxnSpPr>
          <p:nvPr/>
        </p:nvCxnSpPr>
        <p:spPr>
          <a:xfrm flipH="1">
            <a:off x="1864180" y="3785004"/>
            <a:ext cx="970054" cy="1027528"/>
          </a:xfrm>
          <a:prstGeom prst="straightConnector1">
            <a:avLst/>
          </a:prstGeom>
          <a:ln w="15875">
            <a:solidFill>
              <a:schemeClr val="accent1"/>
            </a:solidFill>
            <a:tailEnd type="triangle"/>
          </a:ln>
        </p:spPr>
      </p:cxnSp>
      <p:sp>
        <p:nvSpPr>
          <p:cNvPr id="576"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577"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578" name="Connection Line"/>
          <p:cNvCxnSpPr>
            <a:stCxn id="568" idx="0"/>
            <a:endCxn id="577" idx="0"/>
          </p:cNvCxnSpPr>
          <p:nvPr/>
        </p:nvCxnSpPr>
        <p:spPr>
          <a:xfrm>
            <a:off x="2834233" y="3785004"/>
            <a:ext cx="614586" cy="1027528"/>
          </a:xfrm>
          <a:prstGeom prst="straightConnector1">
            <a:avLst/>
          </a:prstGeom>
          <a:ln w="15875">
            <a:solidFill>
              <a:schemeClr val="accent1"/>
            </a:solidFill>
            <a:tailEnd type="triangle"/>
          </a:ln>
        </p:spPr>
      </p:cxnSp>
      <p:sp>
        <p:nvSpPr>
          <p:cNvPr id="579"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580"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581" name="Connection Line"/>
          <p:cNvCxnSpPr>
            <a:stCxn id="566" idx="0"/>
            <a:endCxn id="580" idx="0"/>
          </p:cNvCxnSpPr>
          <p:nvPr/>
        </p:nvCxnSpPr>
        <p:spPr>
          <a:xfrm flipH="1">
            <a:off x="4236674" y="3785004"/>
            <a:ext cx="353871" cy="1027528"/>
          </a:xfrm>
          <a:prstGeom prst="straightConnector1">
            <a:avLst/>
          </a:prstGeom>
          <a:ln w="15875">
            <a:solidFill>
              <a:schemeClr val="accent1"/>
            </a:solidFill>
            <a:tailEnd type="triangle"/>
          </a:ln>
        </p:spPr>
      </p:cxnSp>
      <p:sp>
        <p:nvSpPr>
          <p:cNvPr id="582"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583"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584" name="Connection Line"/>
          <p:cNvCxnSpPr>
            <a:stCxn id="566" idx="0"/>
            <a:endCxn id="583" idx="0"/>
          </p:cNvCxnSpPr>
          <p:nvPr/>
        </p:nvCxnSpPr>
        <p:spPr>
          <a:xfrm>
            <a:off x="4590544" y="3785004"/>
            <a:ext cx="442913" cy="1027528"/>
          </a:xfrm>
          <a:prstGeom prst="straightConnector1">
            <a:avLst/>
          </a:prstGeom>
          <a:ln w="15875">
            <a:solidFill>
              <a:schemeClr val="accent1"/>
            </a:solidFill>
            <a:tailEnd type="triangle"/>
          </a:ln>
        </p:spPr>
      </p:cxnSp>
      <p:sp>
        <p:nvSpPr>
          <p:cNvPr id="585"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7" name="Binary heap insert"/>
          <p:cNvSpPr txBox="1"/>
          <p:nvPr>
            <p:ph type="title"/>
          </p:nvPr>
        </p:nvSpPr>
        <p:spPr>
          <a:prstGeom prst="rect">
            <a:avLst/>
          </a:prstGeom>
        </p:spPr>
        <p:txBody>
          <a:bodyPr/>
          <a:lstStyle/>
          <a:p>
            <a:pPr/>
            <a:r>
              <a:t>Binary heap insert</a:t>
            </a:r>
          </a:p>
        </p:txBody>
      </p:sp>
      <p:sp>
        <p:nvSpPr>
          <p:cNvPr id="58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9"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590"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591" name="Connection Line"/>
          <p:cNvCxnSpPr>
            <a:stCxn id="589" idx="0"/>
            <a:endCxn id="590"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592" name="1"/>
          <p:cNvSpPr/>
          <p:nvPr/>
        </p:nvSpPr>
        <p:spPr>
          <a:xfrm>
            <a:off x="3732974" y="2285282"/>
            <a:ext cx="632964" cy="632965"/>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cxnSp>
        <p:nvCxnSpPr>
          <p:cNvPr id="593" name="Connection Line"/>
          <p:cNvCxnSpPr>
            <a:stCxn id="589" idx="0"/>
            <a:endCxn id="592" idx="0"/>
          </p:cNvCxnSpPr>
          <p:nvPr/>
        </p:nvCxnSpPr>
        <p:spPr>
          <a:xfrm flipH="1">
            <a:off x="4049456" y="1729897"/>
            <a:ext cx="1529998" cy="871868"/>
          </a:xfrm>
          <a:prstGeom prst="straightConnector1">
            <a:avLst/>
          </a:prstGeom>
          <a:ln w="15875">
            <a:solidFill>
              <a:schemeClr val="accent1"/>
            </a:solidFill>
            <a:tailEnd type="triangle"/>
          </a:ln>
        </p:spPr>
      </p:cxnSp>
      <p:sp>
        <p:nvSpPr>
          <p:cNvPr id="594"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595" name="Connection Line"/>
          <p:cNvCxnSpPr>
            <a:stCxn id="592" idx="0"/>
            <a:endCxn id="594"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596"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597" name="Connection Line"/>
          <p:cNvCxnSpPr>
            <a:stCxn id="592" idx="0"/>
            <a:endCxn id="596" idx="0"/>
          </p:cNvCxnSpPr>
          <p:nvPr/>
        </p:nvCxnSpPr>
        <p:spPr>
          <a:xfrm flipH="1">
            <a:off x="2834233" y="2601764"/>
            <a:ext cx="1215224" cy="1183241"/>
          </a:xfrm>
          <a:prstGeom prst="straightConnector1">
            <a:avLst/>
          </a:prstGeom>
          <a:ln w="15875">
            <a:solidFill>
              <a:schemeClr val="accent1"/>
            </a:solidFill>
            <a:tailEnd type="triangle"/>
          </a:ln>
        </p:spPr>
      </p:cxnSp>
      <p:sp>
        <p:nvSpPr>
          <p:cNvPr id="598"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599" name="Connection Line"/>
          <p:cNvCxnSpPr>
            <a:stCxn id="590" idx="0"/>
            <a:endCxn id="598"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600"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601" name="Connection Line"/>
          <p:cNvCxnSpPr>
            <a:stCxn id="590" idx="0"/>
            <a:endCxn id="600" idx="0"/>
          </p:cNvCxnSpPr>
          <p:nvPr/>
        </p:nvCxnSpPr>
        <p:spPr>
          <a:xfrm flipH="1">
            <a:off x="6346855" y="2466940"/>
            <a:ext cx="1023376" cy="1318065"/>
          </a:xfrm>
          <a:prstGeom prst="straightConnector1">
            <a:avLst/>
          </a:prstGeom>
          <a:ln w="15875">
            <a:solidFill>
              <a:schemeClr val="accent1"/>
            </a:solidFill>
            <a:tailEnd type="triangle"/>
          </a:ln>
        </p:spPr>
      </p:cxnSp>
      <p:sp>
        <p:nvSpPr>
          <p:cNvPr id="602"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603" name="Connection Line"/>
          <p:cNvCxnSpPr>
            <a:stCxn id="596" idx="0"/>
            <a:endCxn id="602" idx="0"/>
          </p:cNvCxnSpPr>
          <p:nvPr/>
        </p:nvCxnSpPr>
        <p:spPr>
          <a:xfrm flipH="1">
            <a:off x="1864180" y="3785004"/>
            <a:ext cx="970054" cy="1027528"/>
          </a:xfrm>
          <a:prstGeom prst="straightConnector1">
            <a:avLst/>
          </a:prstGeom>
          <a:ln w="15875">
            <a:solidFill>
              <a:schemeClr val="accent1"/>
            </a:solidFill>
            <a:tailEnd type="triangle"/>
          </a:ln>
        </p:spPr>
      </p:cxnSp>
      <p:sp>
        <p:nvSpPr>
          <p:cNvPr id="604"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605"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606" name="Connection Line"/>
          <p:cNvCxnSpPr>
            <a:stCxn id="596" idx="0"/>
            <a:endCxn id="605" idx="0"/>
          </p:cNvCxnSpPr>
          <p:nvPr/>
        </p:nvCxnSpPr>
        <p:spPr>
          <a:xfrm>
            <a:off x="2834233" y="3785004"/>
            <a:ext cx="614586" cy="1027528"/>
          </a:xfrm>
          <a:prstGeom prst="straightConnector1">
            <a:avLst/>
          </a:prstGeom>
          <a:ln w="15875">
            <a:solidFill>
              <a:schemeClr val="accent1"/>
            </a:solidFill>
            <a:tailEnd type="triangle"/>
          </a:ln>
        </p:spPr>
      </p:cxnSp>
      <p:sp>
        <p:nvSpPr>
          <p:cNvPr id="607"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608"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609" name="Connection Line"/>
          <p:cNvCxnSpPr>
            <a:stCxn id="594" idx="0"/>
            <a:endCxn id="608" idx="0"/>
          </p:cNvCxnSpPr>
          <p:nvPr/>
        </p:nvCxnSpPr>
        <p:spPr>
          <a:xfrm flipH="1">
            <a:off x="4236674" y="3785004"/>
            <a:ext cx="353871" cy="1027528"/>
          </a:xfrm>
          <a:prstGeom prst="straightConnector1">
            <a:avLst/>
          </a:prstGeom>
          <a:ln w="15875">
            <a:solidFill>
              <a:schemeClr val="accent1"/>
            </a:solidFill>
            <a:tailEnd type="triangle"/>
          </a:ln>
        </p:spPr>
      </p:cxnSp>
      <p:sp>
        <p:nvSpPr>
          <p:cNvPr id="610"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611"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612" name="Connection Line"/>
          <p:cNvCxnSpPr>
            <a:stCxn id="594" idx="0"/>
            <a:endCxn id="611" idx="0"/>
          </p:cNvCxnSpPr>
          <p:nvPr/>
        </p:nvCxnSpPr>
        <p:spPr>
          <a:xfrm>
            <a:off x="4590544" y="3785004"/>
            <a:ext cx="442913" cy="1027528"/>
          </a:xfrm>
          <a:prstGeom prst="straightConnector1">
            <a:avLst/>
          </a:prstGeom>
          <a:ln w="15875">
            <a:solidFill>
              <a:schemeClr val="accent1"/>
            </a:solidFill>
            <a:tailEnd type="triangle"/>
          </a:ln>
        </p:spPr>
      </p:cxnSp>
      <p:sp>
        <p:nvSpPr>
          <p:cNvPr id="613"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5" name="Binary heap insert"/>
          <p:cNvSpPr txBox="1"/>
          <p:nvPr>
            <p:ph type="title"/>
          </p:nvPr>
        </p:nvSpPr>
        <p:spPr>
          <a:prstGeom prst="rect">
            <a:avLst/>
          </a:prstGeom>
        </p:spPr>
        <p:txBody>
          <a:bodyPr/>
          <a:lstStyle/>
          <a:p>
            <a:pPr/>
            <a:r>
              <a:t>Binary heap insert</a:t>
            </a:r>
          </a:p>
        </p:txBody>
      </p:sp>
      <p:sp>
        <p:nvSpPr>
          <p:cNvPr id="61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7" name="1"/>
          <p:cNvSpPr/>
          <p:nvPr/>
        </p:nvSpPr>
        <p:spPr>
          <a:xfrm>
            <a:off x="5262971" y="1413415"/>
            <a:ext cx="632965" cy="632964"/>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618"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619" name="Connection Line"/>
          <p:cNvCxnSpPr>
            <a:stCxn id="617" idx="0"/>
            <a:endCxn id="618"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620"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621" name="Connection Line"/>
          <p:cNvCxnSpPr>
            <a:stCxn id="617" idx="0"/>
            <a:endCxn id="620" idx="0"/>
          </p:cNvCxnSpPr>
          <p:nvPr/>
        </p:nvCxnSpPr>
        <p:spPr>
          <a:xfrm flipH="1">
            <a:off x="4049456" y="1729897"/>
            <a:ext cx="1529998" cy="871868"/>
          </a:xfrm>
          <a:prstGeom prst="straightConnector1">
            <a:avLst/>
          </a:prstGeom>
          <a:ln w="15875">
            <a:solidFill>
              <a:schemeClr val="accent1"/>
            </a:solidFill>
            <a:tailEnd type="triangle"/>
          </a:ln>
        </p:spPr>
      </p:cxnSp>
      <p:sp>
        <p:nvSpPr>
          <p:cNvPr id="622"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623" name="Connection Line"/>
          <p:cNvCxnSpPr>
            <a:stCxn id="620" idx="0"/>
            <a:endCxn id="622"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624"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625" name="Connection Line"/>
          <p:cNvCxnSpPr>
            <a:stCxn id="620" idx="0"/>
            <a:endCxn id="624" idx="0"/>
          </p:cNvCxnSpPr>
          <p:nvPr/>
        </p:nvCxnSpPr>
        <p:spPr>
          <a:xfrm flipH="1">
            <a:off x="2834233" y="2601764"/>
            <a:ext cx="1215224" cy="1183241"/>
          </a:xfrm>
          <a:prstGeom prst="straightConnector1">
            <a:avLst/>
          </a:prstGeom>
          <a:ln w="15875">
            <a:solidFill>
              <a:schemeClr val="accent1"/>
            </a:solidFill>
            <a:tailEnd type="triangle"/>
          </a:ln>
        </p:spPr>
      </p:cxnSp>
      <p:sp>
        <p:nvSpPr>
          <p:cNvPr id="626"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627" name="Connection Line"/>
          <p:cNvCxnSpPr>
            <a:stCxn id="618" idx="0"/>
            <a:endCxn id="626"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628"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629" name="Connection Line"/>
          <p:cNvCxnSpPr>
            <a:stCxn id="618" idx="0"/>
            <a:endCxn id="628" idx="0"/>
          </p:cNvCxnSpPr>
          <p:nvPr/>
        </p:nvCxnSpPr>
        <p:spPr>
          <a:xfrm flipH="1">
            <a:off x="6346855" y="2466940"/>
            <a:ext cx="1023376" cy="1318065"/>
          </a:xfrm>
          <a:prstGeom prst="straightConnector1">
            <a:avLst/>
          </a:prstGeom>
          <a:ln w="15875">
            <a:solidFill>
              <a:schemeClr val="accent1"/>
            </a:solidFill>
            <a:tailEnd type="triangle"/>
          </a:ln>
        </p:spPr>
      </p:cxnSp>
      <p:sp>
        <p:nvSpPr>
          <p:cNvPr id="630"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631" name="Connection Line"/>
          <p:cNvCxnSpPr>
            <a:stCxn id="624" idx="0"/>
            <a:endCxn id="630" idx="0"/>
          </p:cNvCxnSpPr>
          <p:nvPr/>
        </p:nvCxnSpPr>
        <p:spPr>
          <a:xfrm flipH="1">
            <a:off x="1864180" y="3785004"/>
            <a:ext cx="970054" cy="1027528"/>
          </a:xfrm>
          <a:prstGeom prst="straightConnector1">
            <a:avLst/>
          </a:prstGeom>
          <a:ln w="15875">
            <a:solidFill>
              <a:schemeClr val="accent1"/>
            </a:solidFill>
            <a:tailEnd type="triangle"/>
          </a:ln>
        </p:spPr>
      </p:cxnSp>
      <p:sp>
        <p:nvSpPr>
          <p:cNvPr id="632"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633"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634" name="Connection Line"/>
          <p:cNvCxnSpPr>
            <a:stCxn id="624" idx="0"/>
            <a:endCxn id="633" idx="0"/>
          </p:cNvCxnSpPr>
          <p:nvPr/>
        </p:nvCxnSpPr>
        <p:spPr>
          <a:xfrm>
            <a:off x="2834233" y="3785004"/>
            <a:ext cx="614586" cy="1027528"/>
          </a:xfrm>
          <a:prstGeom prst="straightConnector1">
            <a:avLst/>
          </a:prstGeom>
          <a:ln w="15875">
            <a:solidFill>
              <a:schemeClr val="accent1"/>
            </a:solidFill>
            <a:tailEnd type="triangle"/>
          </a:ln>
        </p:spPr>
      </p:cxnSp>
      <p:sp>
        <p:nvSpPr>
          <p:cNvPr id="635"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636"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637" name="Connection Line"/>
          <p:cNvCxnSpPr>
            <a:stCxn id="622" idx="0"/>
            <a:endCxn id="636" idx="0"/>
          </p:cNvCxnSpPr>
          <p:nvPr/>
        </p:nvCxnSpPr>
        <p:spPr>
          <a:xfrm flipH="1">
            <a:off x="4236674" y="3785004"/>
            <a:ext cx="353871" cy="1027528"/>
          </a:xfrm>
          <a:prstGeom prst="straightConnector1">
            <a:avLst/>
          </a:prstGeom>
          <a:ln w="15875">
            <a:solidFill>
              <a:schemeClr val="accent1"/>
            </a:solidFill>
            <a:tailEnd type="triangle"/>
          </a:ln>
        </p:spPr>
      </p:cxnSp>
      <p:sp>
        <p:nvSpPr>
          <p:cNvPr id="638"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639"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640" name="Connection Line"/>
          <p:cNvCxnSpPr>
            <a:stCxn id="622" idx="0"/>
            <a:endCxn id="639" idx="0"/>
          </p:cNvCxnSpPr>
          <p:nvPr/>
        </p:nvCxnSpPr>
        <p:spPr>
          <a:xfrm>
            <a:off x="4590544" y="3785004"/>
            <a:ext cx="442913" cy="1027528"/>
          </a:xfrm>
          <a:prstGeom prst="straightConnector1">
            <a:avLst/>
          </a:prstGeom>
          <a:ln w="15875">
            <a:solidFill>
              <a:schemeClr val="accent1"/>
            </a:solidFill>
            <a:tailEnd type="triangle"/>
          </a:ln>
        </p:spPr>
      </p:cxnSp>
      <p:sp>
        <p:nvSpPr>
          <p:cNvPr id="641"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3" name="Binary heap insert"/>
          <p:cNvSpPr txBox="1"/>
          <p:nvPr>
            <p:ph type="title"/>
          </p:nvPr>
        </p:nvSpPr>
        <p:spPr>
          <a:prstGeom prst="rect">
            <a:avLst/>
          </a:prstGeom>
        </p:spPr>
        <p:txBody>
          <a:bodyPr/>
          <a:lstStyle/>
          <a:p>
            <a:pPr/>
            <a:r>
              <a:t>Binary heap insert</a:t>
            </a:r>
          </a:p>
        </p:txBody>
      </p:sp>
      <p:sp>
        <p:nvSpPr>
          <p:cNvPr id="64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5" name="1"/>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646"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647" name="Connection Line"/>
          <p:cNvCxnSpPr>
            <a:stCxn id="645" idx="0"/>
            <a:endCxn id="646"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648"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649" name="Connection Line"/>
          <p:cNvCxnSpPr>
            <a:stCxn id="645" idx="0"/>
            <a:endCxn id="648" idx="0"/>
          </p:cNvCxnSpPr>
          <p:nvPr/>
        </p:nvCxnSpPr>
        <p:spPr>
          <a:xfrm flipH="1">
            <a:off x="4049456" y="1729897"/>
            <a:ext cx="1529998" cy="871868"/>
          </a:xfrm>
          <a:prstGeom prst="straightConnector1">
            <a:avLst/>
          </a:prstGeom>
          <a:ln w="15875">
            <a:solidFill>
              <a:schemeClr val="accent1"/>
            </a:solidFill>
            <a:tailEnd type="triangle"/>
          </a:ln>
        </p:spPr>
      </p:cxnSp>
      <p:sp>
        <p:nvSpPr>
          <p:cNvPr id="650"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651" name="Connection Line"/>
          <p:cNvCxnSpPr>
            <a:stCxn id="648" idx="0"/>
            <a:endCxn id="650"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652"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653" name="Connection Line"/>
          <p:cNvCxnSpPr>
            <a:stCxn id="648" idx="0"/>
            <a:endCxn id="652" idx="0"/>
          </p:cNvCxnSpPr>
          <p:nvPr/>
        </p:nvCxnSpPr>
        <p:spPr>
          <a:xfrm flipH="1">
            <a:off x="2834233" y="2601764"/>
            <a:ext cx="1215224" cy="1183241"/>
          </a:xfrm>
          <a:prstGeom prst="straightConnector1">
            <a:avLst/>
          </a:prstGeom>
          <a:ln w="15875">
            <a:solidFill>
              <a:schemeClr val="accent1"/>
            </a:solidFill>
            <a:tailEnd type="triangle"/>
          </a:ln>
        </p:spPr>
      </p:cxnSp>
      <p:sp>
        <p:nvSpPr>
          <p:cNvPr id="654"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655" name="Connection Line"/>
          <p:cNvCxnSpPr>
            <a:stCxn id="646" idx="0"/>
            <a:endCxn id="654"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656"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657" name="Connection Line"/>
          <p:cNvCxnSpPr>
            <a:stCxn id="646" idx="0"/>
            <a:endCxn id="656" idx="0"/>
          </p:cNvCxnSpPr>
          <p:nvPr/>
        </p:nvCxnSpPr>
        <p:spPr>
          <a:xfrm flipH="1">
            <a:off x="6346855" y="2466940"/>
            <a:ext cx="1023376" cy="1318065"/>
          </a:xfrm>
          <a:prstGeom prst="straightConnector1">
            <a:avLst/>
          </a:prstGeom>
          <a:ln w="15875">
            <a:solidFill>
              <a:schemeClr val="accent1"/>
            </a:solidFill>
            <a:tailEnd type="triangle"/>
          </a:ln>
        </p:spPr>
      </p:cxnSp>
      <p:sp>
        <p:nvSpPr>
          <p:cNvPr id="658"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659" name="Connection Line"/>
          <p:cNvCxnSpPr>
            <a:stCxn id="652" idx="0"/>
            <a:endCxn id="658" idx="0"/>
          </p:cNvCxnSpPr>
          <p:nvPr/>
        </p:nvCxnSpPr>
        <p:spPr>
          <a:xfrm flipH="1">
            <a:off x="1864180" y="3785004"/>
            <a:ext cx="970054" cy="1027528"/>
          </a:xfrm>
          <a:prstGeom prst="straightConnector1">
            <a:avLst/>
          </a:prstGeom>
          <a:ln w="15875">
            <a:solidFill>
              <a:schemeClr val="accent1"/>
            </a:solidFill>
            <a:tailEnd type="triangle"/>
          </a:ln>
        </p:spPr>
      </p:cxnSp>
      <p:sp>
        <p:nvSpPr>
          <p:cNvPr id="660"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661"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662" name="Connection Line"/>
          <p:cNvCxnSpPr>
            <a:stCxn id="652" idx="0"/>
            <a:endCxn id="661" idx="0"/>
          </p:cNvCxnSpPr>
          <p:nvPr/>
        </p:nvCxnSpPr>
        <p:spPr>
          <a:xfrm>
            <a:off x="2834233" y="3785004"/>
            <a:ext cx="614586" cy="1027528"/>
          </a:xfrm>
          <a:prstGeom prst="straightConnector1">
            <a:avLst/>
          </a:prstGeom>
          <a:ln w="15875">
            <a:solidFill>
              <a:schemeClr val="accent1"/>
            </a:solidFill>
            <a:tailEnd type="triangle"/>
          </a:ln>
        </p:spPr>
      </p:cxnSp>
      <p:sp>
        <p:nvSpPr>
          <p:cNvPr id="663"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664"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665" name="Connection Line"/>
          <p:cNvCxnSpPr>
            <a:stCxn id="650" idx="0"/>
            <a:endCxn id="664" idx="0"/>
          </p:cNvCxnSpPr>
          <p:nvPr/>
        </p:nvCxnSpPr>
        <p:spPr>
          <a:xfrm flipH="1">
            <a:off x="4236674" y="3785004"/>
            <a:ext cx="353871" cy="1027528"/>
          </a:xfrm>
          <a:prstGeom prst="straightConnector1">
            <a:avLst/>
          </a:prstGeom>
          <a:ln w="15875">
            <a:solidFill>
              <a:schemeClr val="accent1"/>
            </a:solidFill>
            <a:tailEnd type="triangle"/>
          </a:ln>
        </p:spPr>
      </p:cxnSp>
      <p:sp>
        <p:nvSpPr>
          <p:cNvPr id="666"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667"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668" name="Connection Line"/>
          <p:cNvCxnSpPr>
            <a:stCxn id="650" idx="0"/>
            <a:endCxn id="667" idx="0"/>
          </p:cNvCxnSpPr>
          <p:nvPr/>
        </p:nvCxnSpPr>
        <p:spPr>
          <a:xfrm>
            <a:off x="4590544" y="3785004"/>
            <a:ext cx="442913" cy="1027528"/>
          </a:xfrm>
          <a:prstGeom prst="straightConnector1">
            <a:avLst/>
          </a:prstGeom>
          <a:ln w="15875">
            <a:solidFill>
              <a:schemeClr val="accent1"/>
            </a:solidFill>
            <a:tailEnd type="triangle"/>
          </a:ln>
        </p:spPr>
      </p:cxn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0" name="Binary heap insert"/>
          <p:cNvSpPr txBox="1"/>
          <p:nvPr>
            <p:ph type="title"/>
          </p:nvPr>
        </p:nvSpPr>
        <p:spPr>
          <a:prstGeom prst="rect">
            <a:avLst/>
          </a:prstGeom>
        </p:spPr>
        <p:txBody>
          <a:bodyPr/>
          <a:lstStyle/>
          <a:p>
            <a:pPr/>
            <a:r>
              <a:t>Binary heap insert</a:t>
            </a:r>
          </a:p>
        </p:txBody>
      </p:sp>
      <p:sp>
        <p:nvSpPr>
          <p:cNvPr id="67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2" name="1"/>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673"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674" name="Connection Line"/>
          <p:cNvCxnSpPr>
            <a:stCxn id="672" idx="0"/>
            <a:endCxn id="673"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675"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676" name="Connection Line"/>
          <p:cNvCxnSpPr>
            <a:stCxn id="672" idx="0"/>
            <a:endCxn id="675" idx="0"/>
          </p:cNvCxnSpPr>
          <p:nvPr/>
        </p:nvCxnSpPr>
        <p:spPr>
          <a:xfrm flipH="1">
            <a:off x="4049456" y="1729897"/>
            <a:ext cx="1529998" cy="871868"/>
          </a:xfrm>
          <a:prstGeom prst="straightConnector1">
            <a:avLst/>
          </a:prstGeom>
          <a:ln w="15875">
            <a:solidFill>
              <a:schemeClr val="accent1"/>
            </a:solidFill>
            <a:tailEnd type="triangle"/>
          </a:ln>
        </p:spPr>
      </p:cxnSp>
      <p:sp>
        <p:nvSpPr>
          <p:cNvPr id="677"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678" name="Connection Line"/>
          <p:cNvCxnSpPr>
            <a:stCxn id="675" idx="0"/>
            <a:endCxn id="677"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679"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680" name="Connection Line"/>
          <p:cNvCxnSpPr>
            <a:stCxn id="675" idx="0"/>
            <a:endCxn id="679" idx="0"/>
          </p:cNvCxnSpPr>
          <p:nvPr/>
        </p:nvCxnSpPr>
        <p:spPr>
          <a:xfrm flipH="1">
            <a:off x="2834233" y="2601764"/>
            <a:ext cx="1215224" cy="1183241"/>
          </a:xfrm>
          <a:prstGeom prst="straightConnector1">
            <a:avLst/>
          </a:prstGeom>
          <a:ln w="15875">
            <a:solidFill>
              <a:schemeClr val="accent1"/>
            </a:solidFill>
            <a:tailEnd type="triangle"/>
          </a:ln>
        </p:spPr>
      </p:cxnSp>
      <p:sp>
        <p:nvSpPr>
          <p:cNvPr id="681"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682" name="Connection Line"/>
          <p:cNvCxnSpPr>
            <a:stCxn id="673" idx="0"/>
            <a:endCxn id="681"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683"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684" name="Connection Line"/>
          <p:cNvCxnSpPr>
            <a:stCxn id="673" idx="0"/>
            <a:endCxn id="683" idx="0"/>
          </p:cNvCxnSpPr>
          <p:nvPr/>
        </p:nvCxnSpPr>
        <p:spPr>
          <a:xfrm flipH="1">
            <a:off x="6346855" y="2466940"/>
            <a:ext cx="1023376" cy="1318065"/>
          </a:xfrm>
          <a:prstGeom prst="straightConnector1">
            <a:avLst/>
          </a:prstGeom>
          <a:ln w="15875">
            <a:solidFill>
              <a:schemeClr val="accent1"/>
            </a:solidFill>
            <a:tailEnd type="triangle"/>
          </a:ln>
        </p:spPr>
      </p:cxnSp>
      <p:sp>
        <p:nvSpPr>
          <p:cNvPr id="685"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686" name="Connection Line"/>
          <p:cNvCxnSpPr>
            <a:stCxn id="679" idx="0"/>
            <a:endCxn id="685" idx="0"/>
          </p:cNvCxnSpPr>
          <p:nvPr/>
        </p:nvCxnSpPr>
        <p:spPr>
          <a:xfrm flipH="1">
            <a:off x="1864180" y="3785004"/>
            <a:ext cx="970054" cy="1027528"/>
          </a:xfrm>
          <a:prstGeom prst="straightConnector1">
            <a:avLst/>
          </a:prstGeom>
          <a:ln w="15875">
            <a:solidFill>
              <a:schemeClr val="accent1"/>
            </a:solidFill>
            <a:tailEnd type="triangle"/>
          </a:ln>
        </p:spPr>
      </p:cxnSp>
      <p:sp>
        <p:nvSpPr>
          <p:cNvPr id="687" name="insert(12)"/>
          <p:cNvSpPr txBox="1"/>
          <p:nvPr/>
        </p:nvSpPr>
        <p:spPr>
          <a:xfrm>
            <a:off x="466386" y="1623635"/>
            <a:ext cx="20091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insert(12)</a:t>
            </a:r>
          </a:p>
        </p:txBody>
      </p:sp>
      <p:sp>
        <p:nvSpPr>
          <p:cNvPr id="688"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689" name="Connection Line"/>
          <p:cNvCxnSpPr>
            <a:stCxn id="679" idx="0"/>
            <a:endCxn id="688" idx="0"/>
          </p:cNvCxnSpPr>
          <p:nvPr/>
        </p:nvCxnSpPr>
        <p:spPr>
          <a:xfrm>
            <a:off x="2834233" y="3785004"/>
            <a:ext cx="614586" cy="1027528"/>
          </a:xfrm>
          <a:prstGeom prst="straightConnector1">
            <a:avLst/>
          </a:prstGeom>
          <a:ln w="15875">
            <a:solidFill>
              <a:schemeClr val="accent1"/>
            </a:solidFill>
            <a:tailEnd type="triangle"/>
          </a:ln>
        </p:spPr>
      </p:cxnSp>
      <p:sp>
        <p:nvSpPr>
          <p:cNvPr id="690" name="insert(7)"/>
          <p:cNvSpPr txBox="1"/>
          <p:nvPr/>
        </p:nvSpPr>
        <p:spPr>
          <a:xfrm>
            <a:off x="466386" y="2231506"/>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insert(7)</a:t>
            </a:r>
          </a:p>
        </p:txBody>
      </p:sp>
      <p:sp>
        <p:nvSpPr>
          <p:cNvPr id="691"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692" name="Connection Line"/>
          <p:cNvCxnSpPr>
            <a:stCxn id="677" idx="0"/>
            <a:endCxn id="691" idx="0"/>
          </p:cNvCxnSpPr>
          <p:nvPr/>
        </p:nvCxnSpPr>
        <p:spPr>
          <a:xfrm flipH="1">
            <a:off x="4236674" y="3785004"/>
            <a:ext cx="353871" cy="1027528"/>
          </a:xfrm>
          <a:prstGeom prst="straightConnector1">
            <a:avLst/>
          </a:prstGeom>
          <a:ln w="15875">
            <a:solidFill>
              <a:schemeClr val="accent1"/>
            </a:solidFill>
            <a:tailEnd type="triangle"/>
          </a:ln>
        </p:spPr>
      </p:cxnSp>
      <p:sp>
        <p:nvSpPr>
          <p:cNvPr id="693" name="insert(1)"/>
          <p:cNvSpPr txBox="1"/>
          <p:nvPr/>
        </p:nvSpPr>
        <p:spPr>
          <a:xfrm>
            <a:off x="466386" y="2835291"/>
            <a:ext cx="1818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insert(1)</a:t>
            </a:r>
          </a:p>
        </p:txBody>
      </p:sp>
      <p:sp>
        <p:nvSpPr>
          <p:cNvPr id="694"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695" name="Connection Line"/>
          <p:cNvCxnSpPr>
            <a:stCxn id="677" idx="0"/>
            <a:endCxn id="694" idx="0"/>
          </p:cNvCxnSpPr>
          <p:nvPr/>
        </p:nvCxnSpPr>
        <p:spPr>
          <a:xfrm>
            <a:off x="4590544" y="3785004"/>
            <a:ext cx="442913" cy="1027528"/>
          </a:xfrm>
          <a:prstGeom prst="straightConnector1">
            <a:avLst/>
          </a:prstGeom>
          <a:ln w="15875">
            <a:solidFill>
              <a:schemeClr val="accent1"/>
            </a:solidFill>
            <a:tailEnd type="triangle"/>
          </a:ln>
        </p:spPr>
      </p:cxnSp>
      <p:sp>
        <p:nvSpPr>
          <p:cNvPr id="696" name="percolateUp"/>
          <p:cNvSpPr txBox="1"/>
          <p:nvPr/>
        </p:nvSpPr>
        <p:spPr>
          <a:xfrm>
            <a:off x="6699790" y="1104934"/>
            <a:ext cx="2192783" cy="5379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solidFill>
                  <a:srgbClr val="B6A479"/>
                </a:solidFill>
                <a:latin typeface="Helvetica Neue"/>
                <a:ea typeface="Helvetica Neue"/>
                <a:cs typeface="Helvetica Neue"/>
                <a:sym typeface="Helvetica Neue"/>
              </a:defRPr>
            </a:lvl1pPr>
          </a:lstStyle>
          <a:p>
            <a:pPr/>
            <a:r>
              <a:t>percolateUp</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Problems"/>
          <p:cNvSpPr txBox="1"/>
          <p:nvPr>
            <p:ph type="title"/>
          </p:nvPr>
        </p:nvSpPr>
        <p:spPr>
          <a:prstGeom prst="rect">
            <a:avLst/>
          </a:prstGeom>
        </p:spPr>
        <p:txBody>
          <a:bodyPr/>
          <a:lstStyle/>
          <a:p>
            <a:pPr/>
            <a:r>
              <a:t>Problems</a:t>
            </a:r>
          </a:p>
        </p:txBody>
      </p:sp>
      <p:sp>
        <p:nvSpPr>
          <p:cNvPr id="160"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1" name="1. Merging multiple sorted arrays…"/>
          <p:cNvSpPr txBox="1"/>
          <p:nvPr>
            <p:ph type="body" idx="1"/>
          </p:nvPr>
        </p:nvSpPr>
        <p:spPr>
          <a:prstGeom prst="rect">
            <a:avLst/>
          </a:prstGeom>
        </p:spPr>
        <p:txBody>
          <a:bodyPr/>
          <a:lstStyle/>
          <a:p>
            <a:pPr marL="87782" indent="-87782" defTabSz="877823">
              <a:spcBef>
                <a:spcPts val="1100"/>
              </a:spcBef>
              <a:defRPr sz="2880">
                <a:solidFill>
                  <a:srgbClr val="DDDDDD"/>
                </a:solidFill>
              </a:defRPr>
            </a:pPr>
            <a:r>
              <a:t>1. Merging multiple sorted arrays</a:t>
            </a:r>
          </a:p>
          <a:p>
            <a:pPr lvl="1" marL="283829" indent="-160934" defTabSz="877823">
              <a:spcBef>
                <a:spcPts val="1100"/>
              </a:spcBef>
              <a:buClr>
                <a:srgbClr val="B6A479"/>
              </a:buClr>
              <a:defRPr sz="1727">
                <a:solidFill>
                  <a:srgbClr val="DDDDDD"/>
                </a:solidFill>
                <a:latin typeface="Inconsolata"/>
                <a:ea typeface="Inconsolata"/>
                <a:cs typeface="Inconsolata"/>
                <a:sym typeface="Inconsolata"/>
              </a:defRPr>
            </a:pPr>
            <a:r>
              <a:t>OutArray[k] = min(Array1[i1], Array2[i2])                           // for 2 sorted arrays</a:t>
            </a:r>
          </a:p>
          <a:p>
            <a:pPr lvl="1" marL="283829" indent="-160934" defTabSz="877823">
              <a:spcBef>
                <a:spcPts val="1100"/>
              </a:spcBef>
              <a:buClr>
                <a:srgbClr val="B6A479"/>
              </a:buClr>
              <a:defRPr sz="1727">
                <a:solidFill>
                  <a:srgbClr val="DDDDDD"/>
                </a:solidFill>
                <a:latin typeface="Inconsolata"/>
                <a:ea typeface="Inconsolata"/>
                <a:cs typeface="Inconsolata"/>
                <a:sym typeface="Inconsolata"/>
              </a:defRPr>
            </a:pPr>
            <a:r>
              <a:t>OutArray[k] = </a:t>
            </a:r>
            <a:r>
              <a:rPr>
                <a:solidFill>
                  <a:srgbClr val="000000"/>
                </a:solidFill>
              </a:rPr>
              <a:t>min</a:t>
            </a:r>
            <a:r>
              <a:t>(Array1[i1], Array2[i2], …, Arrayk[ik])            // for k sorted arrays</a:t>
            </a:r>
          </a:p>
          <a:p>
            <a:pPr marL="87782" indent="-87782" defTabSz="877823">
              <a:spcBef>
                <a:spcPts val="1100"/>
              </a:spcBef>
              <a:defRPr sz="2880">
                <a:solidFill>
                  <a:srgbClr val="DDDDDD"/>
                </a:solidFill>
              </a:defRPr>
            </a:pPr>
            <a:r>
              <a:t>2. Given </a:t>
            </a:r>
            <a:r>
              <a:rPr>
                <a:latin typeface="Inconsolata"/>
                <a:ea typeface="Inconsolata"/>
                <a:cs typeface="Inconsolata"/>
                <a:sym typeface="Inconsolata"/>
              </a:rPr>
              <a:t>n</a:t>
            </a:r>
            <a:r>
              <a:t> 2D points, find </a:t>
            </a:r>
            <a:r>
              <a:rPr>
                <a:latin typeface="Inconsolata"/>
                <a:ea typeface="Inconsolata"/>
                <a:cs typeface="Inconsolata"/>
                <a:sym typeface="Inconsolata"/>
              </a:rPr>
              <a:t>k</a:t>
            </a:r>
            <a:r>
              <a:t> points which are closest to point P(x, y)</a:t>
            </a:r>
          </a:p>
          <a:p>
            <a:pPr lvl="1" marL="0" indent="219455"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S = Set of k distances</a:t>
            </a:r>
          </a:p>
          <a:p>
            <a:pPr lvl="1" marL="0" indent="219455"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For each point Q in the remaining points:</a:t>
            </a:r>
          </a:p>
          <a:p>
            <a:pPr lvl="2" marL="0" indent="438911"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if dist(P, Q) is less than </a:t>
            </a:r>
            <a:r>
              <a:rPr>
                <a:solidFill>
                  <a:srgbClr val="000000"/>
                </a:solidFill>
              </a:rPr>
              <a:t>max(S)</a:t>
            </a:r>
            <a:endParaRPr>
              <a:solidFill>
                <a:srgbClr val="000000"/>
              </a:solidFill>
            </a:endParaRPr>
          </a:p>
          <a:p>
            <a:pPr lvl="3" marL="0" indent="658368" defTabSz="877823">
              <a:lnSpc>
                <a:spcPct val="100000"/>
              </a:lnSpc>
              <a:spcBef>
                <a:spcPts val="0"/>
              </a:spcBef>
              <a:buClrTx/>
              <a:buSzTx/>
              <a:buFontTx/>
              <a:buNone/>
              <a:defRPr sz="1727">
                <a:latin typeface="Inconsolata"/>
                <a:ea typeface="Inconsolata"/>
                <a:cs typeface="Inconsolata"/>
                <a:sym typeface="Inconsolata"/>
              </a:defRPr>
            </a:pPr>
            <a:r>
              <a:t>removeMax from S</a:t>
            </a:r>
          </a:p>
          <a:p>
            <a:pPr lvl="3" marL="0" indent="658368"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Insert dist(P, Q) in S</a:t>
            </a:r>
          </a:p>
          <a:p>
            <a:pPr lvl="3" marL="0" indent="658368"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p>
          <a:p>
            <a:pPr marL="87782" indent="-87782" defTabSz="877823">
              <a:spcBef>
                <a:spcPts val="1100"/>
              </a:spcBef>
              <a:defRPr sz="2880">
                <a:solidFill>
                  <a:srgbClr val="DDDDDD"/>
                </a:solidFill>
              </a:defRPr>
            </a:pPr>
            <a:r>
              <a:t>3. Priority queues: Job schedulers</a:t>
            </a:r>
          </a:p>
          <a:p>
            <a:pPr lvl="1" marL="283829" indent="-160934" defTabSz="877823">
              <a:spcBef>
                <a:spcPts val="1100"/>
              </a:spcBef>
              <a:buClr>
                <a:srgbClr val="B6A479"/>
              </a:buClr>
              <a:defRPr sz="1727">
                <a:solidFill>
                  <a:srgbClr val="DDDDDD"/>
                </a:solidFill>
                <a:latin typeface="Inconsolata"/>
                <a:ea typeface="Inconsolata"/>
                <a:cs typeface="Inconsolata"/>
                <a:sym typeface="Inconsolata"/>
              </a:defRPr>
            </a:pPr>
            <a:r>
              <a:t>Among all the job in a queue, get the job with the highest priority: </a:t>
            </a:r>
            <a:r>
              <a:rPr>
                <a:solidFill>
                  <a:srgbClr val="000000"/>
                </a:solidFill>
              </a:rPr>
              <a:t>removeMax(Priority Queue)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8" name="Binary heap removeMin"/>
          <p:cNvSpPr txBox="1"/>
          <p:nvPr>
            <p:ph type="title"/>
          </p:nvPr>
        </p:nvSpPr>
        <p:spPr>
          <a:prstGeom prst="rect">
            <a:avLst/>
          </a:prstGeom>
        </p:spPr>
        <p:txBody>
          <a:bodyPr/>
          <a:lstStyle/>
          <a:p>
            <a:pPr/>
            <a:r>
              <a:t>Binary heap removeMin</a:t>
            </a:r>
          </a:p>
        </p:txBody>
      </p:sp>
      <p:sp>
        <p:nvSpPr>
          <p:cNvPr id="69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00" name="1"/>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701"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702" name="Connection Line"/>
          <p:cNvCxnSpPr>
            <a:stCxn id="700" idx="0"/>
            <a:endCxn id="701"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703"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704" name="Connection Line"/>
          <p:cNvCxnSpPr>
            <a:stCxn id="700" idx="0"/>
            <a:endCxn id="703" idx="0"/>
          </p:cNvCxnSpPr>
          <p:nvPr/>
        </p:nvCxnSpPr>
        <p:spPr>
          <a:xfrm flipH="1">
            <a:off x="4049456" y="1729897"/>
            <a:ext cx="1529998" cy="871868"/>
          </a:xfrm>
          <a:prstGeom prst="straightConnector1">
            <a:avLst/>
          </a:prstGeom>
          <a:ln w="15875">
            <a:solidFill>
              <a:schemeClr val="accent1"/>
            </a:solidFill>
            <a:tailEnd type="triangle"/>
          </a:ln>
        </p:spPr>
      </p:cxnSp>
      <p:sp>
        <p:nvSpPr>
          <p:cNvPr id="705"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706" name="Connection Line"/>
          <p:cNvCxnSpPr>
            <a:stCxn id="703" idx="0"/>
            <a:endCxn id="705"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707"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708" name="Connection Line"/>
          <p:cNvCxnSpPr>
            <a:stCxn id="703" idx="0"/>
            <a:endCxn id="707" idx="0"/>
          </p:cNvCxnSpPr>
          <p:nvPr/>
        </p:nvCxnSpPr>
        <p:spPr>
          <a:xfrm flipH="1">
            <a:off x="2834233" y="2601764"/>
            <a:ext cx="1215224" cy="1183241"/>
          </a:xfrm>
          <a:prstGeom prst="straightConnector1">
            <a:avLst/>
          </a:prstGeom>
          <a:ln w="15875">
            <a:solidFill>
              <a:schemeClr val="accent1"/>
            </a:solidFill>
            <a:tailEnd type="triangle"/>
          </a:ln>
        </p:spPr>
      </p:cxnSp>
      <p:sp>
        <p:nvSpPr>
          <p:cNvPr id="709"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710" name="Connection Line"/>
          <p:cNvCxnSpPr>
            <a:stCxn id="701" idx="0"/>
            <a:endCxn id="709"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711"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712" name="Connection Line"/>
          <p:cNvCxnSpPr>
            <a:stCxn id="701" idx="0"/>
            <a:endCxn id="711" idx="0"/>
          </p:cNvCxnSpPr>
          <p:nvPr/>
        </p:nvCxnSpPr>
        <p:spPr>
          <a:xfrm flipH="1">
            <a:off x="6346855" y="2466940"/>
            <a:ext cx="1023376" cy="1318065"/>
          </a:xfrm>
          <a:prstGeom prst="straightConnector1">
            <a:avLst/>
          </a:prstGeom>
          <a:ln w="15875">
            <a:solidFill>
              <a:schemeClr val="accent1"/>
            </a:solidFill>
            <a:tailEnd type="triangle"/>
          </a:ln>
        </p:spPr>
      </p:cxnSp>
      <p:sp>
        <p:nvSpPr>
          <p:cNvPr id="713"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714" name="Connection Line"/>
          <p:cNvCxnSpPr>
            <a:stCxn id="707" idx="0"/>
            <a:endCxn id="713" idx="0"/>
          </p:cNvCxnSpPr>
          <p:nvPr/>
        </p:nvCxnSpPr>
        <p:spPr>
          <a:xfrm flipH="1">
            <a:off x="1864180" y="3785004"/>
            <a:ext cx="970054" cy="1027528"/>
          </a:xfrm>
          <a:prstGeom prst="straightConnector1">
            <a:avLst/>
          </a:prstGeom>
          <a:ln w="15875">
            <a:solidFill>
              <a:schemeClr val="accent1"/>
            </a:solidFill>
            <a:tailEnd type="triangle"/>
          </a:ln>
        </p:spPr>
      </p:cxnSp>
      <p:sp>
        <p:nvSpPr>
          <p:cNvPr id="715"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716"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717" name="Connection Line"/>
          <p:cNvCxnSpPr>
            <a:stCxn id="707" idx="0"/>
            <a:endCxn id="716" idx="0"/>
          </p:cNvCxnSpPr>
          <p:nvPr/>
        </p:nvCxnSpPr>
        <p:spPr>
          <a:xfrm>
            <a:off x="2834233" y="3785004"/>
            <a:ext cx="614586" cy="1027528"/>
          </a:xfrm>
          <a:prstGeom prst="straightConnector1">
            <a:avLst/>
          </a:prstGeom>
          <a:ln w="15875">
            <a:solidFill>
              <a:schemeClr val="accent1"/>
            </a:solidFill>
            <a:tailEnd type="triangle"/>
          </a:ln>
        </p:spPr>
      </p:cxnSp>
      <p:sp>
        <p:nvSpPr>
          <p:cNvPr id="718"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719" name="Connection Line"/>
          <p:cNvCxnSpPr>
            <a:stCxn id="705" idx="0"/>
            <a:endCxn id="718" idx="0"/>
          </p:cNvCxnSpPr>
          <p:nvPr/>
        </p:nvCxnSpPr>
        <p:spPr>
          <a:xfrm flipH="1">
            <a:off x="4236674" y="3785004"/>
            <a:ext cx="353871" cy="1027528"/>
          </a:xfrm>
          <a:prstGeom prst="straightConnector1">
            <a:avLst/>
          </a:prstGeom>
          <a:ln w="15875">
            <a:solidFill>
              <a:schemeClr val="accent1"/>
            </a:solidFill>
            <a:tailEnd type="triangle"/>
          </a:ln>
        </p:spPr>
      </p:cxnSp>
      <p:sp>
        <p:nvSpPr>
          <p:cNvPr id="720"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721" name="Connection Line"/>
          <p:cNvCxnSpPr>
            <a:stCxn id="705" idx="0"/>
            <a:endCxn id="720" idx="0"/>
          </p:cNvCxnSpPr>
          <p:nvPr/>
        </p:nvCxnSpPr>
        <p:spPr>
          <a:xfrm>
            <a:off x="4590544" y="3785004"/>
            <a:ext cx="442913" cy="1027528"/>
          </a:xfrm>
          <a:prstGeom prst="straightConnector1">
            <a:avLst/>
          </a:prstGeom>
          <a:ln w="15875">
            <a:solidFill>
              <a:schemeClr val="accent1"/>
            </a:solidFill>
            <a:tailEnd type="triangle"/>
          </a:ln>
        </p:spPr>
      </p:cxn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3" name="Binary heap removeMin"/>
          <p:cNvSpPr txBox="1"/>
          <p:nvPr>
            <p:ph type="title"/>
          </p:nvPr>
        </p:nvSpPr>
        <p:spPr>
          <a:prstGeom prst="rect">
            <a:avLst/>
          </a:prstGeom>
        </p:spPr>
        <p:txBody>
          <a:bodyPr/>
          <a:lstStyle/>
          <a:p>
            <a:pPr/>
            <a:r>
              <a:t>Binary heap removeMin</a:t>
            </a:r>
          </a:p>
        </p:txBody>
      </p:sp>
      <p:sp>
        <p:nvSpPr>
          <p:cNvPr id="72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25" name="Circle"/>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p:spPr>
        <p:txBody>
          <a:bodyPr lIns="45719" rIns="45719" anchor="ctr"/>
          <a:lstStyle/>
          <a:p>
            <a:pPr algn="ctr">
              <a:defRPr sz="2400"/>
            </a:pPr>
          </a:p>
        </p:txBody>
      </p:sp>
      <p:sp>
        <p:nvSpPr>
          <p:cNvPr id="726"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727" name="Connection Line"/>
          <p:cNvCxnSpPr>
            <a:stCxn id="725" idx="0"/>
            <a:endCxn id="726"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728"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729" name="Connection Line"/>
          <p:cNvCxnSpPr>
            <a:stCxn id="725" idx="0"/>
            <a:endCxn id="728" idx="0"/>
          </p:cNvCxnSpPr>
          <p:nvPr/>
        </p:nvCxnSpPr>
        <p:spPr>
          <a:xfrm flipH="1">
            <a:off x="4049456" y="1729897"/>
            <a:ext cx="1529998" cy="871868"/>
          </a:xfrm>
          <a:prstGeom prst="straightConnector1">
            <a:avLst/>
          </a:prstGeom>
          <a:ln w="15875">
            <a:solidFill>
              <a:schemeClr val="accent1"/>
            </a:solidFill>
            <a:tailEnd type="triangle"/>
          </a:ln>
        </p:spPr>
      </p:cxnSp>
      <p:sp>
        <p:nvSpPr>
          <p:cNvPr id="730"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731" name="Connection Line"/>
          <p:cNvCxnSpPr>
            <a:stCxn id="728" idx="0"/>
            <a:endCxn id="730"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732"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733" name="Connection Line"/>
          <p:cNvCxnSpPr>
            <a:stCxn id="728" idx="0"/>
            <a:endCxn id="732" idx="0"/>
          </p:cNvCxnSpPr>
          <p:nvPr/>
        </p:nvCxnSpPr>
        <p:spPr>
          <a:xfrm flipH="1">
            <a:off x="2834233" y="2601764"/>
            <a:ext cx="1215224" cy="1183241"/>
          </a:xfrm>
          <a:prstGeom prst="straightConnector1">
            <a:avLst/>
          </a:prstGeom>
          <a:ln w="15875">
            <a:solidFill>
              <a:schemeClr val="accent1"/>
            </a:solidFill>
            <a:tailEnd type="triangle"/>
          </a:ln>
        </p:spPr>
      </p:cxnSp>
      <p:sp>
        <p:nvSpPr>
          <p:cNvPr id="734"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735" name="Connection Line"/>
          <p:cNvCxnSpPr>
            <a:stCxn id="726" idx="0"/>
            <a:endCxn id="734"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736"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737" name="Connection Line"/>
          <p:cNvCxnSpPr>
            <a:stCxn id="726" idx="0"/>
            <a:endCxn id="736" idx="0"/>
          </p:cNvCxnSpPr>
          <p:nvPr/>
        </p:nvCxnSpPr>
        <p:spPr>
          <a:xfrm flipH="1">
            <a:off x="6346855" y="2466940"/>
            <a:ext cx="1023376" cy="1318065"/>
          </a:xfrm>
          <a:prstGeom prst="straightConnector1">
            <a:avLst/>
          </a:prstGeom>
          <a:ln w="15875">
            <a:solidFill>
              <a:schemeClr val="accent1"/>
            </a:solidFill>
            <a:tailEnd type="triangle"/>
          </a:ln>
        </p:spPr>
      </p:cxnSp>
      <p:sp>
        <p:nvSpPr>
          <p:cNvPr id="738"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739" name="Connection Line"/>
          <p:cNvCxnSpPr>
            <a:stCxn id="732" idx="0"/>
            <a:endCxn id="738" idx="0"/>
          </p:cNvCxnSpPr>
          <p:nvPr/>
        </p:nvCxnSpPr>
        <p:spPr>
          <a:xfrm flipH="1">
            <a:off x="1864180" y="3785004"/>
            <a:ext cx="970054" cy="1027528"/>
          </a:xfrm>
          <a:prstGeom prst="straightConnector1">
            <a:avLst/>
          </a:prstGeom>
          <a:ln w="15875">
            <a:solidFill>
              <a:schemeClr val="accent1"/>
            </a:solidFill>
            <a:tailEnd type="triangle"/>
          </a:ln>
        </p:spPr>
      </p:cxnSp>
      <p:sp>
        <p:nvSpPr>
          <p:cNvPr id="740"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741"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742" name="Connection Line"/>
          <p:cNvCxnSpPr>
            <a:stCxn id="732" idx="0"/>
            <a:endCxn id="741" idx="0"/>
          </p:cNvCxnSpPr>
          <p:nvPr/>
        </p:nvCxnSpPr>
        <p:spPr>
          <a:xfrm>
            <a:off x="2834233" y="3785004"/>
            <a:ext cx="614586" cy="1027528"/>
          </a:xfrm>
          <a:prstGeom prst="straightConnector1">
            <a:avLst/>
          </a:prstGeom>
          <a:ln w="15875">
            <a:solidFill>
              <a:schemeClr val="accent1"/>
            </a:solidFill>
            <a:tailEnd type="triangle"/>
          </a:ln>
        </p:spPr>
      </p:cxnSp>
      <p:sp>
        <p:nvSpPr>
          <p:cNvPr id="743"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744" name="Connection Line"/>
          <p:cNvCxnSpPr>
            <a:stCxn id="730" idx="0"/>
            <a:endCxn id="743" idx="0"/>
          </p:cNvCxnSpPr>
          <p:nvPr/>
        </p:nvCxnSpPr>
        <p:spPr>
          <a:xfrm flipH="1">
            <a:off x="4236674" y="3785004"/>
            <a:ext cx="353871" cy="1027528"/>
          </a:xfrm>
          <a:prstGeom prst="straightConnector1">
            <a:avLst/>
          </a:prstGeom>
          <a:ln w="15875">
            <a:solidFill>
              <a:schemeClr val="accent1"/>
            </a:solidFill>
            <a:tailEnd type="triangle"/>
          </a:ln>
        </p:spPr>
      </p:cxnSp>
      <p:sp>
        <p:nvSpPr>
          <p:cNvPr id="745" name="7"/>
          <p:cNvSpPr/>
          <p:nvPr/>
        </p:nvSpPr>
        <p:spPr>
          <a:xfrm>
            <a:off x="4716975"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746" name="Connection Line"/>
          <p:cNvCxnSpPr>
            <a:stCxn id="730" idx="0"/>
            <a:endCxn id="745" idx="0"/>
          </p:cNvCxnSpPr>
          <p:nvPr/>
        </p:nvCxnSpPr>
        <p:spPr>
          <a:xfrm>
            <a:off x="4590544" y="3785004"/>
            <a:ext cx="442913" cy="1027528"/>
          </a:xfrm>
          <a:prstGeom prst="straightConnector1">
            <a:avLst/>
          </a:prstGeom>
          <a:ln w="15875">
            <a:solidFill>
              <a:schemeClr val="accent1"/>
            </a:solidFill>
            <a:tailEnd type="triangle"/>
          </a:ln>
        </p:spPr>
      </p:cxn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8" name="Binary heap removeMin"/>
          <p:cNvSpPr txBox="1"/>
          <p:nvPr>
            <p:ph type="title"/>
          </p:nvPr>
        </p:nvSpPr>
        <p:spPr>
          <a:prstGeom prst="rect">
            <a:avLst/>
          </a:prstGeom>
        </p:spPr>
        <p:txBody>
          <a:bodyPr/>
          <a:lstStyle/>
          <a:p>
            <a:pPr/>
            <a:r>
              <a:t>Binary heap removeMin</a:t>
            </a:r>
          </a:p>
        </p:txBody>
      </p:sp>
      <p:sp>
        <p:nvSpPr>
          <p:cNvPr id="7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50" name="7"/>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751"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752" name="Connection Line"/>
          <p:cNvCxnSpPr>
            <a:stCxn id="750" idx="0"/>
            <a:endCxn id="751"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753"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754" name="Connection Line"/>
          <p:cNvCxnSpPr>
            <a:stCxn id="750" idx="0"/>
            <a:endCxn id="753" idx="0"/>
          </p:cNvCxnSpPr>
          <p:nvPr/>
        </p:nvCxnSpPr>
        <p:spPr>
          <a:xfrm flipH="1">
            <a:off x="4049456" y="1729897"/>
            <a:ext cx="1529998" cy="871868"/>
          </a:xfrm>
          <a:prstGeom prst="straightConnector1">
            <a:avLst/>
          </a:prstGeom>
          <a:ln w="15875">
            <a:solidFill>
              <a:schemeClr val="accent1"/>
            </a:solidFill>
            <a:tailEnd type="triangle"/>
          </a:ln>
        </p:spPr>
      </p:cxnSp>
      <p:sp>
        <p:nvSpPr>
          <p:cNvPr id="755"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756" name="Connection Line"/>
          <p:cNvCxnSpPr>
            <a:stCxn id="753" idx="0"/>
            <a:endCxn id="755"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757"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758" name="Connection Line"/>
          <p:cNvCxnSpPr>
            <a:stCxn id="753" idx="0"/>
            <a:endCxn id="757" idx="0"/>
          </p:cNvCxnSpPr>
          <p:nvPr/>
        </p:nvCxnSpPr>
        <p:spPr>
          <a:xfrm flipH="1">
            <a:off x="2834233" y="2601764"/>
            <a:ext cx="1215224" cy="1183241"/>
          </a:xfrm>
          <a:prstGeom prst="straightConnector1">
            <a:avLst/>
          </a:prstGeom>
          <a:ln w="15875">
            <a:solidFill>
              <a:schemeClr val="accent1"/>
            </a:solidFill>
            <a:tailEnd type="triangle"/>
          </a:ln>
        </p:spPr>
      </p:cxnSp>
      <p:sp>
        <p:nvSpPr>
          <p:cNvPr id="759"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760" name="Connection Line"/>
          <p:cNvCxnSpPr>
            <a:stCxn id="751" idx="0"/>
            <a:endCxn id="759"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761"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762" name="Connection Line"/>
          <p:cNvCxnSpPr>
            <a:stCxn id="751" idx="0"/>
            <a:endCxn id="761" idx="0"/>
          </p:cNvCxnSpPr>
          <p:nvPr/>
        </p:nvCxnSpPr>
        <p:spPr>
          <a:xfrm flipH="1">
            <a:off x="6346855" y="2466940"/>
            <a:ext cx="1023376" cy="1318065"/>
          </a:xfrm>
          <a:prstGeom prst="straightConnector1">
            <a:avLst/>
          </a:prstGeom>
          <a:ln w="15875">
            <a:solidFill>
              <a:schemeClr val="accent1"/>
            </a:solidFill>
            <a:tailEnd type="triangle"/>
          </a:ln>
        </p:spPr>
      </p:cxnSp>
      <p:sp>
        <p:nvSpPr>
          <p:cNvPr id="763"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764" name="Connection Line"/>
          <p:cNvCxnSpPr>
            <a:stCxn id="757" idx="0"/>
            <a:endCxn id="763" idx="0"/>
          </p:cNvCxnSpPr>
          <p:nvPr/>
        </p:nvCxnSpPr>
        <p:spPr>
          <a:xfrm flipH="1">
            <a:off x="1864180" y="3785004"/>
            <a:ext cx="970054" cy="1027528"/>
          </a:xfrm>
          <a:prstGeom prst="straightConnector1">
            <a:avLst/>
          </a:prstGeom>
          <a:ln w="15875">
            <a:solidFill>
              <a:schemeClr val="accent1"/>
            </a:solidFill>
            <a:tailEnd type="triangle"/>
          </a:ln>
        </p:spPr>
      </p:cxnSp>
      <p:sp>
        <p:nvSpPr>
          <p:cNvPr id="765"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766"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767" name="Connection Line"/>
          <p:cNvCxnSpPr>
            <a:stCxn id="757" idx="0"/>
            <a:endCxn id="766" idx="0"/>
          </p:cNvCxnSpPr>
          <p:nvPr/>
        </p:nvCxnSpPr>
        <p:spPr>
          <a:xfrm>
            <a:off x="2834233" y="3785004"/>
            <a:ext cx="614586" cy="1027528"/>
          </a:xfrm>
          <a:prstGeom prst="straightConnector1">
            <a:avLst/>
          </a:prstGeom>
          <a:ln w="15875">
            <a:solidFill>
              <a:schemeClr val="accent1"/>
            </a:solidFill>
            <a:tailEnd type="triangle"/>
          </a:ln>
        </p:spPr>
      </p:cxnSp>
      <p:sp>
        <p:nvSpPr>
          <p:cNvPr id="768"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769" name="Connection Line"/>
          <p:cNvCxnSpPr>
            <a:stCxn id="755" idx="0"/>
            <a:endCxn id="768" idx="0"/>
          </p:cNvCxnSpPr>
          <p:nvPr/>
        </p:nvCxnSpPr>
        <p:spPr>
          <a:xfrm flipH="1">
            <a:off x="4236674" y="3785004"/>
            <a:ext cx="353871" cy="1027528"/>
          </a:xfrm>
          <a:prstGeom prst="straightConnector1">
            <a:avLst/>
          </a:prstGeom>
          <a:ln w="15875">
            <a:solidFill>
              <a:schemeClr val="accent1"/>
            </a:solidFill>
            <a:tailEnd type="triangle"/>
          </a:ln>
        </p:spPr>
      </p:cxn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1" name="Binary heap removeMin"/>
          <p:cNvSpPr txBox="1"/>
          <p:nvPr>
            <p:ph type="title"/>
          </p:nvPr>
        </p:nvSpPr>
        <p:spPr>
          <a:prstGeom prst="rect">
            <a:avLst/>
          </a:prstGeom>
        </p:spPr>
        <p:txBody>
          <a:bodyPr/>
          <a:lstStyle/>
          <a:p>
            <a:pPr/>
            <a:r>
              <a:t>Binary heap removeMin</a:t>
            </a:r>
          </a:p>
        </p:txBody>
      </p:sp>
      <p:sp>
        <p:nvSpPr>
          <p:cNvPr id="77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73" name="7"/>
          <p:cNvSpPr/>
          <p:nvPr/>
        </p:nvSpPr>
        <p:spPr>
          <a:xfrm>
            <a:off x="5262971" y="1413415"/>
            <a:ext cx="632965" cy="632964"/>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774"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775" name="Connection Line"/>
          <p:cNvCxnSpPr>
            <a:stCxn id="773" idx="0"/>
            <a:endCxn id="774"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776"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777" name="Connection Line"/>
          <p:cNvCxnSpPr>
            <a:stCxn id="773" idx="0"/>
            <a:endCxn id="776" idx="0"/>
          </p:cNvCxnSpPr>
          <p:nvPr/>
        </p:nvCxnSpPr>
        <p:spPr>
          <a:xfrm flipH="1">
            <a:off x="4049456" y="1729897"/>
            <a:ext cx="1529998" cy="871868"/>
          </a:xfrm>
          <a:prstGeom prst="straightConnector1">
            <a:avLst/>
          </a:prstGeom>
          <a:ln w="15875">
            <a:solidFill>
              <a:schemeClr val="accent1"/>
            </a:solidFill>
            <a:tailEnd type="triangle"/>
          </a:ln>
        </p:spPr>
      </p:cxnSp>
      <p:sp>
        <p:nvSpPr>
          <p:cNvPr id="778"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779" name="Connection Line"/>
          <p:cNvCxnSpPr>
            <a:stCxn id="776" idx="0"/>
            <a:endCxn id="778"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780"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781" name="Connection Line"/>
          <p:cNvCxnSpPr>
            <a:stCxn id="776" idx="0"/>
            <a:endCxn id="780" idx="0"/>
          </p:cNvCxnSpPr>
          <p:nvPr/>
        </p:nvCxnSpPr>
        <p:spPr>
          <a:xfrm flipH="1">
            <a:off x="2834233" y="2601764"/>
            <a:ext cx="1215224" cy="1183241"/>
          </a:xfrm>
          <a:prstGeom prst="straightConnector1">
            <a:avLst/>
          </a:prstGeom>
          <a:ln w="15875">
            <a:solidFill>
              <a:schemeClr val="accent1"/>
            </a:solidFill>
            <a:tailEnd type="triangle"/>
          </a:ln>
        </p:spPr>
      </p:cxnSp>
      <p:sp>
        <p:nvSpPr>
          <p:cNvPr id="782"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783" name="Connection Line"/>
          <p:cNvCxnSpPr>
            <a:stCxn id="774" idx="0"/>
            <a:endCxn id="782"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784"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785" name="Connection Line"/>
          <p:cNvCxnSpPr>
            <a:stCxn id="774" idx="0"/>
            <a:endCxn id="784" idx="0"/>
          </p:cNvCxnSpPr>
          <p:nvPr/>
        </p:nvCxnSpPr>
        <p:spPr>
          <a:xfrm flipH="1">
            <a:off x="6346855" y="2466940"/>
            <a:ext cx="1023376" cy="1318065"/>
          </a:xfrm>
          <a:prstGeom prst="straightConnector1">
            <a:avLst/>
          </a:prstGeom>
          <a:ln w="15875">
            <a:solidFill>
              <a:schemeClr val="accent1"/>
            </a:solidFill>
            <a:tailEnd type="triangle"/>
          </a:ln>
        </p:spPr>
      </p:cxnSp>
      <p:sp>
        <p:nvSpPr>
          <p:cNvPr id="786"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787" name="Connection Line"/>
          <p:cNvCxnSpPr>
            <a:stCxn id="780" idx="0"/>
            <a:endCxn id="786" idx="0"/>
          </p:cNvCxnSpPr>
          <p:nvPr/>
        </p:nvCxnSpPr>
        <p:spPr>
          <a:xfrm flipH="1">
            <a:off x="1864180" y="3785004"/>
            <a:ext cx="970054" cy="1027528"/>
          </a:xfrm>
          <a:prstGeom prst="straightConnector1">
            <a:avLst/>
          </a:prstGeom>
          <a:ln w="15875">
            <a:solidFill>
              <a:schemeClr val="accent1"/>
            </a:solidFill>
            <a:tailEnd type="triangle"/>
          </a:ln>
        </p:spPr>
      </p:cxnSp>
      <p:sp>
        <p:nvSpPr>
          <p:cNvPr id="788"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789"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790" name="Connection Line"/>
          <p:cNvCxnSpPr>
            <a:stCxn id="780" idx="0"/>
            <a:endCxn id="789" idx="0"/>
          </p:cNvCxnSpPr>
          <p:nvPr/>
        </p:nvCxnSpPr>
        <p:spPr>
          <a:xfrm>
            <a:off x="2834233" y="3785004"/>
            <a:ext cx="614586" cy="1027528"/>
          </a:xfrm>
          <a:prstGeom prst="straightConnector1">
            <a:avLst/>
          </a:prstGeom>
          <a:ln w="15875">
            <a:solidFill>
              <a:schemeClr val="accent1"/>
            </a:solidFill>
            <a:tailEnd type="triangle"/>
          </a:ln>
        </p:spPr>
      </p:cxnSp>
      <p:sp>
        <p:nvSpPr>
          <p:cNvPr id="791"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792" name="Connection Line"/>
          <p:cNvCxnSpPr>
            <a:stCxn id="778" idx="0"/>
            <a:endCxn id="791" idx="0"/>
          </p:cNvCxnSpPr>
          <p:nvPr/>
        </p:nvCxnSpPr>
        <p:spPr>
          <a:xfrm flipH="1">
            <a:off x="4236674" y="3785004"/>
            <a:ext cx="353871" cy="1027528"/>
          </a:xfrm>
          <a:prstGeom prst="straightConnector1">
            <a:avLst/>
          </a:prstGeom>
          <a:ln w="15875">
            <a:solidFill>
              <a:schemeClr val="accent1"/>
            </a:solidFill>
            <a:tailEnd type="triangle"/>
          </a:ln>
        </p:spPr>
      </p:cxnSp>
      <p:sp>
        <p:nvSpPr>
          <p:cNvPr id="793"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95" name="Binary heap removeMin"/>
          <p:cNvSpPr txBox="1"/>
          <p:nvPr>
            <p:ph type="title"/>
          </p:nvPr>
        </p:nvSpPr>
        <p:spPr>
          <a:prstGeom prst="rect">
            <a:avLst/>
          </a:prstGeom>
        </p:spPr>
        <p:txBody>
          <a:bodyPr/>
          <a:lstStyle/>
          <a:p>
            <a:pPr/>
            <a:r>
              <a:t>Binary heap removeMin</a:t>
            </a:r>
          </a:p>
        </p:txBody>
      </p:sp>
      <p:sp>
        <p:nvSpPr>
          <p:cNvPr id="7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97" name="7"/>
          <p:cNvSpPr/>
          <p:nvPr/>
        </p:nvSpPr>
        <p:spPr>
          <a:xfrm>
            <a:off x="5262971" y="1413415"/>
            <a:ext cx="632965" cy="632964"/>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798"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799" name="Connection Line"/>
          <p:cNvCxnSpPr>
            <a:stCxn id="797" idx="0"/>
            <a:endCxn id="798"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800" name="2"/>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801" name="Connection Line"/>
          <p:cNvCxnSpPr>
            <a:stCxn id="797" idx="0"/>
            <a:endCxn id="800" idx="0"/>
          </p:cNvCxnSpPr>
          <p:nvPr/>
        </p:nvCxnSpPr>
        <p:spPr>
          <a:xfrm flipH="1">
            <a:off x="4049456" y="1729897"/>
            <a:ext cx="1529998" cy="871868"/>
          </a:xfrm>
          <a:prstGeom prst="straightConnector1">
            <a:avLst/>
          </a:prstGeom>
          <a:ln w="15875">
            <a:solidFill>
              <a:schemeClr val="accent1"/>
            </a:solidFill>
            <a:tailEnd type="triangle"/>
          </a:ln>
        </p:spPr>
      </p:cxnSp>
      <p:sp>
        <p:nvSpPr>
          <p:cNvPr id="802"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803" name="Connection Line"/>
          <p:cNvCxnSpPr>
            <a:stCxn id="800" idx="0"/>
            <a:endCxn id="802"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804"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805" name="Connection Line"/>
          <p:cNvCxnSpPr>
            <a:stCxn id="800" idx="0"/>
            <a:endCxn id="804" idx="0"/>
          </p:cNvCxnSpPr>
          <p:nvPr/>
        </p:nvCxnSpPr>
        <p:spPr>
          <a:xfrm flipH="1">
            <a:off x="2834233" y="2601764"/>
            <a:ext cx="1215224" cy="1183241"/>
          </a:xfrm>
          <a:prstGeom prst="straightConnector1">
            <a:avLst/>
          </a:prstGeom>
          <a:ln w="15875">
            <a:solidFill>
              <a:schemeClr val="accent1"/>
            </a:solidFill>
            <a:tailEnd type="triangle"/>
          </a:ln>
        </p:spPr>
      </p:cxnSp>
      <p:sp>
        <p:nvSpPr>
          <p:cNvPr id="806"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807" name="Connection Line"/>
          <p:cNvCxnSpPr>
            <a:stCxn id="798" idx="0"/>
            <a:endCxn id="806"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808"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809" name="Connection Line"/>
          <p:cNvCxnSpPr>
            <a:stCxn id="798" idx="0"/>
            <a:endCxn id="808" idx="0"/>
          </p:cNvCxnSpPr>
          <p:nvPr/>
        </p:nvCxnSpPr>
        <p:spPr>
          <a:xfrm flipH="1">
            <a:off x="6346855" y="2466940"/>
            <a:ext cx="1023376" cy="1318065"/>
          </a:xfrm>
          <a:prstGeom prst="straightConnector1">
            <a:avLst/>
          </a:prstGeom>
          <a:ln w="15875">
            <a:solidFill>
              <a:schemeClr val="accent1"/>
            </a:solidFill>
            <a:tailEnd type="triangle"/>
          </a:ln>
        </p:spPr>
      </p:cxnSp>
      <p:sp>
        <p:nvSpPr>
          <p:cNvPr id="810"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811" name="Connection Line"/>
          <p:cNvCxnSpPr>
            <a:stCxn id="804" idx="0"/>
            <a:endCxn id="810" idx="0"/>
          </p:cNvCxnSpPr>
          <p:nvPr/>
        </p:nvCxnSpPr>
        <p:spPr>
          <a:xfrm flipH="1">
            <a:off x="1864180" y="3785004"/>
            <a:ext cx="970054" cy="1027528"/>
          </a:xfrm>
          <a:prstGeom prst="straightConnector1">
            <a:avLst/>
          </a:prstGeom>
          <a:ln w="15875">
            <a:solidFill>
              <a:schemeClr val="accent1"/>
            </a:solidFill>
            <a:tailEnd type="triangle"/>
          </a:ln>
        </p:spPr>
      </p:cxnSp>
      <p:sp>
        <p:nvSpPr>
          <p:cNvPr id="812"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813"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814" name="Connection Line"/>
          <p:cNvCxnSpPr>
            <a:stCxn id="804" idx="0"/>
            <a:endCxn id="813" idx="0"/>
          </p:cNvCxnSpPr>
          <p:nvPr/>
        </p:nvCxnSpPr>
        <p:spPr>
          <a:xfrm>
            <a:off x="2834233" y="3785004"/>
            <a:ext cx="614586" cy="1027528"/>
          </a:xfrm>
          <a:prstGeom prst="straightConnector1">
            <a:avLst/>
          </a:prstGeom>
          <a:ln w="15875">
            <a:solidFill>
              <a:schemeClr val="accent1"/>
            </a:solidFill>
            <a:tailEnd type="triangle"/>
          </a:ln>
        </p:spPr>
      </p:cxnSp>
      <p:sp>
        <p:nvSpPr>
          <p:cNvPr id="815"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816" name="Connection Line"/>
          <p:cNvCxnSpPr>
            <a:stCxn id="802" idx="0"/>
            <a:endCxn id="815" idx="0"/>
          </p:cNvCxnSpPr>
          <p:nvPr/>
        </p:nvCxnSpPr>
        <p:spPr>
          <a:xfrm flipH="1">
            <a:off x="4236674" y="3785004"/>
            <a:ext cx="353871" cy="1027528"/>
          </a:xfrm>
          <a:prstGeom prst="straightConnector1">
            <a:avLst/>
          </a:prstGeom>
          <a:ln w="15875">
            <a:solidFill>
              <a:schemeClr val="accent1"/>
            </a:solidFill>
            <a:tailEnd type="triangle"/>
          </a:ln>
        </p:spPr>
      </p:cxnSp>
      <p:sp>
        <p:nvSpPr>
          <p:cNvPr id="817"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
        <p:nvSpPr>
          <p:cNvPr id="818" name="percolateDown"/>
          <p:cNvSpPr txBox="1"/>
          <p:nvPr/>
        </p:nvSpPr>
        <p:spPr>
          <a:xfrm>
            <a:off x="7871911" y="1225151"/>
            <a:ext cx="2679320" cy="5379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solidFill>
                  <a:srgbClr val="B6A479"/>
                </a:solidFill>
                <a:latin typeface="Helvetica Neue"/>
                <a:ea typeface="Helvetica Neue"/>
                <a:cs typeface="Helvetica Neue"/>
                <a:sym typeface="Helvetica Neue"/>
              </a:defRPr>
            </a:lvl1pPr>
          </a:lstStyle>
          <a:p>
            <a:pPr/>
            <a:r>
              <a:t>percolateDown</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0" name="Binary heap removeMin"/>
          <p:cNvSpPr txBox="1"/>
          <p:nvPr>
            <p:ph type="title"/>
          </p:nvPr>
        </p:nvSpPr>
        <p:spPr>
          <a:prstGeom prst="rect">
            <a:avLst/>
          </a:prstGeom>
        </p:spPr>
        <p:txBody>
          <a:bodyPr/>
          <a:lstStyle/>
          <a:p>
            <a:pPr/>
            <a:r>
              <a:t>Binary heap removeMin</a:t>
            </a:r>
          </a:p>
        </p:txBody>
      </p:sp>
      <p:sp>
        <p:nvSpPr>
          <p:cNvPr id="8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22"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823"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824" name="Connection Line"/>
          <p:cNvCxnSpPr>
            <a:stCxn id="822" idx="0"/>
            <a:endCxn id="823"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825" name="7"/>
          <p:cNvSpPr/>
          <p:nvPr/>
        </p:nvSpPr>
        <p:spPr>
          <a:xfrm>
            <a:off x="3732974" y="2285282"/>
            <a:ext cx="632964" cy="632965"/>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826" name="Connection Line"/>
          <p:cNvCxnSpPr>
            <a:stCxn id="822" idx="0"/>
            <a:endCxn id="825" idx="0"/>
          </p:cNvCxnSpPr>
          <p:nvPr/>
        </p:nvCxnSpPr>
        <p:spPr>
          <a:xfrm flipH="1">
            <a:off x="4049456" y="1729897"/>
            <a:ext cx="1529998" cy="871868"/>
          </a:xfrm>
          <a:prstGeom prst="straightConnector1">
            <a:avLst/>
          </a:prstGeom>
          <a:ln w="15875">
            <a:solidFill>
              <a:schemeClr val="accent1"/>
            </a:solidFill>
            <a:tailEnd type="triangle"/>
          </a:ln>
        </p:spPr>
      </p:cxnSp>
      <p:sp>
        <p:nvSpPr>
          <p:cNvPr id="827" name="3"/>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828" name="Connection Line"/>
          <p:cNvCxnSpPr>
            <a:stCxn id="825" idx="0"/>
            <a:endCxn id="827"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829"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830" name="Connection Line"/>
          <p:cNvCxnSpPr>
            <a:stCxn id="825" idx="0"/>
            <a:endCxn id="829" idx="0"/>
          </p:cNvCxnSpPr>
          <p:nvPr/>
        </p:nvCxnSpPr>
        <p:spPr>
          <a:xfrm flipH="1">
            <a:off x="2834233" y="2601764"/>
            <a:ext cx="1215224" cy="1183241"/>
          </a:xfrm>
          <a:prstGeom prst="straightConnector1">
            <a:avLst/>
          </a:prstGeom>
          <a:ln w="15875">
            <a:solidFill>
              <a:schemeClr val="accent1"/>
            </a:solidFill>
            <a:tailEnd type="triangle"/>
          </a:ln>
        </p:spPr>
      </p:cxnSp>
      <p:sp>
        <p:nvSpPr>
          <p:cNvPr id="831"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832" name="Connection Line"/>
          <p:cNvCxnSpPr>
            <a:stCxn id="823" idx="0"/>
            <a:endCxn id="831"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833"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834" name="Connection Line"/>
          <p:cNvCxnSpPr>
            <a:stCxn id="823" idx="0"/>
            <a:endCxn id="833" idx="0"/>
          </p:cNvCxnSpPr>
          <p:nvPr/>
        </p:nvCxnSpPr>
        <p:spPr>
          <a:xfrm flipH="1">
            <a:off x="6346855" y="2466940"/>
            <a:ext cx="1023376" cy="1318065"/>
          </a:xfrm>
          <a:prstGeom prst="straightConnector1">
            <a:avLst/>
          </a:prstGeom>
          <a:ln w="15875">
            <a:solidFill>
              <a:schemeClr val="accent1"/>
            </a:solidFill>
            <a:tailEnd type="triangle"/>
          </a:ln>
        </p:spPr>
      </p:cxnSp>
      <p:sp>
        <p:nvSpPr>
          <p:cNvPr id="835"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836" name="Connection Line"/>
          <p:cNvCxnSpPr>
            <a:stCxn id="829" idx="0"/>
            <a:endCxn id="835" idx="0"/>
          </p:cNvCxnSpPr>
          <p:nvPr/>
        </p:nvCxnSpPr>
        <p:spPr>
          <a:xfrm flipH="1">
            <a:off x="1864180" y="3785004"/>
            <a:ext cx="970054" cy="1027528"/>
          </a:xfrm>
          <a:prstGeom prst="straightConnector1">
            <a:avLst/>
          </a:prstGeom>
          <a:ln w="15875">
            <a:solidFill>
              <a:schemeClr val="accent1"/>
            </a:solidFill>
            <a:tailEnd type="triangle"/>
          </a:ln>
        </p:spPr>
      </p:cxnSp>
      <p:sp>
        <p:nvSpPr>
          <p:cNvPr id="837"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838"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839" name="Connection Line"/>
          <p:cNvCxnSpPr>
            <a:stCxn id="829" idx="0"/>
            <a:endCxn id="838" idx="0"/>
          </p:cNvCxnSpPr>
          <p:nvPr/>
        </p:nvCxnSpPr>
        <p:spPr>
          <a:xfrm>
            <a:off x="2834233" y="3785004"/>
            <a:ext cx="614586" cy="1027528"/>
          </a:xfrm>
          <a:prstGeom prst="straightConnector1">
            <a:avLst/>
          </a:prstGeom>
          <a:ln w="15875">
            <a:solidFill>
              <a:schemeClr val="accent1"/>
            </a:solidFill>
            <a:tailEnd type="triangle"/>
          </a:ln>
        </p:spPr>
      </p:cxnSp>
      <p:sp>
        <p:nvSpPr>
          <p:cNvPr id="840"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841" name="Connection Line"/>
          <p:cNvCxnSpPr>
            <a:stCxn id="827" idx="0"/>
            <a:endCxn id="840" idx="0"/>
          </p:cNvCxnSpPr>
          <p:nvPr/>
        </p:nvCxnSpPr>
        <p:spPr>
          <a:xfrm flipH="1">
            <a:off x="4236674" y="3785004"/>
            <a:ext cx="353871" cy="1027528"/>
          </a:xfrm>
          <a:prstGeom prst="straightConnector1">
            <a:avLst/>
          </a:prstGeom>
          <a:ln w="15875">
            <a:solidFill>
              <a:schemeClr val="accent1"/>
            </a:solidFill>
            <a:tailEnd type="triangle"/>
          </a:ln>
        </p:spPr>
      </p:cxnSp>
      <p:sp>
        <p:nvSpPr>
          <p:cNvPr id="842"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
        <p:nvSpPr>
          <p:cNvPr id="843" name="percolateDown"/>
          <p:cNvSpPr txBox="1"/>
          <p:nvPr/>
        </p:nvSpPr>
        <p:spPr>
          <a:xfrm>
            <a:off x="7871911" y="1225151"/>
            <a:ext cx="2679320" cy="5379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solidFill>
                  <a:srgbClr val="B6A479"/>
                </a:solidFill>
                <a:latin typeface="Helvetica Neue"/>
                <a:ea typeface="Helvetica Neue"/>
                <a:cs typeface="Helvetica Neue"/>
                <a:sym typeface="Helvetica Neue"/>
              </a:defRPr>
            </a:lvl1pPr>
          </a:lstStyle>
          <a:p>
            <a:pPr/>
            <a:r>
              <a:t>percolateDown</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5" name="Binary heap removeMin"/>
          <p:cNvSpPr txBox="1"/>
          <p:nvPr>
            <p:ph type="title"/>
          </p:nvPr>
        </p:nvSpPr>
        <p:spPr>
          <a:prstGeom prst="rect">
            <a:avLst/>
          </a:prstGeom>
        </p:spPr>
        <p:txBody>
          <a:bodyPr/>
          <a:lstStyle/>
          <a:p>
            <a:pPr/>
            <a:r>
              <a:t>Binary heap removeMin</a:t>
            </a:r>
          </a:p>
        </p:txBody>
      </p:sp>
      <p:sp>
        <p:nvSpPr>
          <p:cNvPr id="84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47"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848"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849" name="Connection Line"/>
          <p:cNvCxnSpPr>
            <a:stCxn id="847" idx="0"/>
            <a:endCxn id="848"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850"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851" name="Connection Line"/>
          <p:cNvCxnSpPr>
            <a:stCxn id="847" idx="0"/>
            <a:endCxn id="850" idx="0"/>
          </p:cNvCxnSpPr>
          <p:nvPr/>
        </p:nvCxnSpPr>
        <p:spPr>
          <a:xfrm flipH="1">
            <a:off x="4049456" y="1729897"/>
            <a:ext cx="1529998" cy="871868"/>
          </a:xfrm>
          <a:prstGeom prst="straightConnector1">
            <a:avLst/>
          </a:prstGeom>
          <a:ln w="15875">
            <a:solidFill>
              <a:schemeClr val="accent1"/>
            </a:solidFill>
            <a:tailEnd type="triangle"/>
          </a:ln>
        </p:spPr>
      </p:cxnSp>
      <p:sp>
        <p:nvSpPr>
          <p:cNvPr id="852" name="7"/>
          <p:cNvSpPr/>
          <p:nvPr/>
        </p:nvSpPr>
        <p:spPr>
          <a:xfrm>
            <a:off x="4274063" y="3468522"/>
            <a:ext cx="632964" cy="632964"/>
          </a:xfrm>
          <a:prstGeom prst="ellipse">
            <a:avLst/>
          </a:prstGeom>
          <a:solidFill>
            <a:srgbClr val="ED2324"/>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853" name="Connection Line"/>
          <p:cNvCxnSpPr>
            <a:stCxn id="850" idx="0"/>
            <a:endCxn id="852"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854"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855" name="Connection Line"/>
          <p:cNvCxnSpPr>
            <a:stCxn id="850" idx="0"/>
            <a:endCxn id="854" idx="0"/>
          </p:cNvCxnSpPr>
          <p:nvPr/>
        </p:nvCxnSpPr>
        <p:spPr>
          <a:xfrm flipH="1">
            <a:off x="2834233" y="2601764"/>
            <a:ext cx="1215224" cy="1183241"/>
          </a:xfrm>
          <a:prstGeom prst="straightConnector1">
            <a:avLst/>
          </a:prstGeom>
          <a:ln w="15875">
            <a:solidFill>
              <a:schemeClr val="accent1"/>
            </a:solidFill>
            <a:tailEnd type="triangle"/>
          </a:ln>
        </p:spPr>
      </p:cxnSp>
      <p:sp>
        <p:nvSpPr>
          <p:cNvPr id="856"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857" name="Connection Line"/>
          <p:cNvCxnSpPr>
            <a:stCxn id="848" idx="0"/>
            <a:endCxn id="856"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858"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859" name="Connection Line"/>
          <p:cNvCxnSpPr>
            <a:stCxn id="848" idx="0"/>
            <a:endCxn id="858" idx="0"/>
          </p:cNvCxnSpPr>
          <p:nvPr/>
        </p:nvCxnSpPr>
        <p:spPr>
          <a:xfrm flipH="1">
            <a:off x="6346855" y="2466940"/>
            <a:ext cx="1023376" cy="1318065"/>
          </a:xfrm>
          <a:prstGeom prst="straightConnector1">
            <a:avLst/>
          </a:prstGeom>
          <a:ln w="15875">
            <a:solidFill>
              <a:schemeClr val="accent1"/>
            </a:solidFill>
            <a:tailEnd type="triangle"/>
          </a:ln>
        </p:spPr>
      </p:cxnSp>
      <p:sp>
        <p:nvSpPr>
          <p:cNvPr id="860"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861" name="Connection Line"/>
          <p:cNvCxnSpPr>
            <a:stCxn id="854" idx="0"/>
            <a:endCxn id="860" idx="0"/>
          </p:cNvCxnSpPr>
          <p:nvPr/>
        </p:nvCxnSpPr>
        <p:spPr>
          <a:xfrm flipH="1">
            <a:off x="1864180" y="3785004"/>
            <a:ext cx="970054" cy="1027528"/>
          </a:xfrm>
          <a:prstGeom prst="straightConnector1">
            <a:avLst/>
          </a:prstGeom>
          <a:ln w="15875">
            <a:solidFill>
              <a:schemeClr val="accent1"/>
            </a:solidFill>
            <a:tailEnd type="triangle"/>
          </a:ln>
        </p:spPr>
      </p:cxnSp>
      <p:sp>
        <p:nvSpPr>
          <p:cNvPr id="862"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863"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864" name="Connection Line"/>
          <p:cNvCxnSpPr>
            <a:stCxn id="854" idx="0"/>
            <a:endCxn id="863" idx="0"/>
          </p:cNvCxnSpPr>
          <p:nvPr/>
        </p:nvCxnSpPr>
        <p:spPr>
          <a:xfrm>
            <a:off x="2834233" y="3785004"/>
            <a:ext cx="614586" cy="1027528"/>
          </a:xfrm>
          <a:prstGeom prst="straightConnector1">
            <a:avLst/>
          </a:prstGeom>
          <a:ln w="15875">
            <a:solidFill>
              <a:schemeClr val="accent1"/>
            </a:solidFill>
            <a:tailEnd type="triangle"/>
          </a:ln>
        </p:spPr>
      </p:cxnSp>
      <p:sp>
        <p:nvSpPr>
          <p:cNvPr id="865"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866" name="Connection Line"/>
          <p:cNvCxnSpPr>
            <a:stCxn id="852" idx="0"/>
            <a:endCxn id="865" idx="0"/>
          </p:cNvCxnSpPr>
          <p:nvPr/>
        </p:nvCxnSpPr>
        <p:spPr>
          <a:xfrm flipH="1">
            <a:off x="4236674" y="3785004"/>
            <a:ext cx="353871" cy="1027528"/>
          </a:xfrm>
          <a:prstGeom prst="straightConnector1">
            <a:avLst/>
          </a:prstGeom>
          <a:ln w="15875">
            <a:solidFill>
              <a:schemeClr val="accent1"/>
            </a:solidFill>
            <a:tailEnd type="triangle"/>
          </a:ln>
        </p:spPr>
      </p:cxnSp>
      <p:sp>
        <p:nvSpPr>
          <p:cNvPr id="867" name="Heap broken"/>
          <p:cNvSpPr txBox="1"/>
          <p:nvPr/>
        </p:nvSpPr>
        <p:spPr>
          <a:xfrm>
            <a:off x="3681224" y="5695966"/>
            <a:ext cx="208690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vl1pPr>
          </a:lstStyle>
          <a:p>
            <a:pPr/>
            <a:r>
              <a:t>Heap broken</a:t>
            </a:r>
          </a:p>
        </p:txBody>
      </p:sp>
      <p:sp>
        <p:nvSpPr>
          <p:cNvPr id="868" name="percolateDown"/>
          <p:cNvSpPr txBox="1"/>
          <p:nvPr/>
        </p:nvSpPr>
        <p:spPr>
          <a:xfrm>
            <a:off x="7871911" y="1225151"/>
            <a:ext cx="2679320" cy="5379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solidFill>
                  <a:srgbClr val="B6A479"/>
                </a:solidFill>
                <a:latin typeface="Helvetica Neue"/>
                <a:ea typeface="Helvetica Neue"/>
                <a:cs typeface="Helvetica Neue"/>
                <a:sym typeface="Helvetica Neue"/>
              </a:defRPr>
            </a:lvl1pPr>
          </a:lstStyle>
          <a:p>
            <a:pPr/>
            <a:r>
              <a:t>percolateDown</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0" name="Binary heap removeMin"/>
          <p:cNvSpPr txBox="1"/>
          <p:nvPr>
            <p:ph type="title"/>
          </p:nvPr>
        </p:nvSpPr>
        <p:spPr>
          <a:prstGeom prst="rect">
            <a:avLst/>
          </a:prstGeom>
        </p:spPr>
        <p:txBody>
          <a:bodyPr/>
          <a:lstStyle/>
          <a:p>
            <a:pPr/>
            <a:r>
              <a:t>Binary heap removeMin</a:t>
            </a:r>
          </a:p>
        </p:txBody>
      </p:sp>
      <p:sp>
        <p:nvSpPr>
          <p:cNvPr id="87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72" name="2"/>
          <p:cNvSpPr/>
          <p:nvPr/>
        </p:nvSpPr>
        <p:spPr>
          <a:xfrm>
            <a:off x="5262971" y="1413415"/>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873" name="5"/>
          <p:cNvSpPr/>
          <p:nvPr/>
        </p:nvSpPr>
        <p:spPr>
          <a:xfrm>
            <a:off x="7053749" y="2150459"/>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cxnSp>
        <p:nvCxnSpPr>
          <p:cNvPr id="874" name="Connection Line"/>
          <p:cNvCxnSpPr>
            <a:stCxn id="872" idx="0"/>
            <a:endCxn id="873" idx="0"/>
          </p:cNvCxnSpPr>
          <p:nvPr/>
        </p:nvCxnSpPr>
        <p:spPr>
          <a:xfrm>
            <a:off x="5579453" y="1729897"/>
            <a:ext cx="1790778" cy="737044"/>
          </a:xfrm>
          <a:prstGeom prst="straightConnector1">
            <a:avLst/>
          </a:prstGeom>
          <a:ln w="15875">
            <a:solidFill>
              <a:schemeClr val="accent1"/>
            </a:solidFill>
            <a:miter lim="400000"/>
            <a:tailEnd type="triangle"/>
          </a:ln>
        </p:spPr>
      </p:cxnSp>
      <p:sp>
        <p:nvSpPr>
          <p:cNvPr id="875" name="3"/>
          <p:cNvSpPr/>
          <p:nvPr/>
        </p:nvSpPr>
        <p:spPr>
          <a:xfrm>
            <a:off x="3732974" y="2285282"/>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876" name="Connection Line"/>
          <p:cNvCxnSpPr>
            <a:stCxn id="872" idx="0"/>
            <a:endCxn id="875" idx="0"/>
          </p:cNvCxnSpPr>
          <p:nvPr/>
        </p:nvCxnSpPr>
        <p:spPr>
          <a:xfrm flipH="1">
            <a:off x="4049456" y="1729897"/>
            <a:ext cx="1529998" cy="871868"/>
          </a:xfrm>
          <a:prstGeom prst="straightConnector1">
            <a:avLst/>
          </a:prstGeom>
          <a:ln w="15875">
            <a:solidFill>
              <a:schemeClr val="accent1"/>
            </a:solidFill>
            <a:tailEnd type="triangle"/>
          </a:ln>
        </p:spPr>
      </p:cxnSp>
      <p:sp>
        <p:nvSpPr>
          <p:cNvPr id="877" name="7"/>
          <p:cNvSpPr/>
          <p:nvPr/>
        </p:nvSpPr>
        <p:spPr>
          <a:xfrm>
            <a:off x="4274063"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878" name="Connection Line"/>
          <p:cNvCxnSpPr>
            <a:stCxn id="875" idx="0"/>
            <a:endCxn id="877" idx="0"/>
          </p:cNvCxnSpPr>
          <p:nvPr/>
        </p:nvCxnSpPr>
        <p:spPr>
          <a:xfrm>
            <a:off x="4049456" y="2601764"/>
            <a:ext cx="541089" cy="1183241"/>
          </a:xfrm>
          <a:prstGeom prst="straightConnector1">
            <a:avLst/>
          </a:prstGeom>
          <a:ln w="15875">
            <a:solidFill>
              <a:schemeClr val="accent1"/>
            </a:solidFill>
            <a:miter lim="400000"/>
            <a:tailEnd type="triangle"/>
          </a:ln>
        </p:spPr>
      </p:cxnSp>
      <p:sp>
        <p:nvSpPr>
          <p:cNvPr id="879" name="4"/>
          <p:cNvSpPr/>
          <p:nvPr/>
        </p:nvSpPr>
        <p:spPr>
          <a:xfrm>
            <a:off x="2517752"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880" name="Connection Line"/>
          <p:cNvCxnSpPr>
            <a:stCxn id="875" idx="0"/>
            <a:endCxn id="879" idx="0"/>
          </p:cNvCxnSpPr>
          <p:nvPr/>
        </p:nvCxnSpPr>
        <p:spPr>
          <a:xfrm flipH="1">
            <a:off x="2834233" y="2601764"/>
            <a:ext cx="1215224" cy="1183241"/>
          </a:xfrm>
          <a:prstGeom prst="straightConnector1">
            <a:avLst/>
          </a:prstGeom>
          <a:ln w="15875">
            <a:solidFill>
              <a:schemeClr val="accent1"/>
            </a:solidFill>
            <a:tailEnd type="triangle"/>
          </a:ln>
        </p:spPr>
      </p:cxnSp>
      <p:sp>
        <p:nvSpPr>
          <p:cNvPr id="881" name="13"/>
          <p:cNvSpPr/>
          <p:nvPr/>
        </p:nvSpPr>
        <p:spPr>
          <a:xfrm>
            <a:off x="8316358" y="3468522"/>
            <a:ext cx="632964"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882" name="Connection Line"/>
          <p:cNvCxnSpPr>
            <a:stCxn id="873" idx="0"/>
            <a:endCxn id="881" idx="0"/>
          </p:cNvCxnSpPr>
          <p:nvPr/>
        </p:nvCxnSpPr>
        <p:spPr>
          <a:xfrm>
            <a:off x="7370230" y="2466940"/>
            <a:ext cx="1262610" cy="1318065"/>
          </a:xfrm>
          <a:prstGeom prst="straightConnector1">
            <a:avLst/>
          </a:prstGeom>
          <a:ln w="15875">
            <a:solidFill>
              <a:schemeClr val="accent1"/>
            </a:solidFill>
            <a:miter lim="400000"/>
            <a:tailEnd type="triangle"/>
          </a:ln>
        </p:spPr>
      </p:cxnSp>
      <p:sp>
        <p:nvSpPr>
          <p:cNvPr id="883" name="6"/>
          <p:cNvSpPr/>
          <p:nvPr/>
        </p:nvSpPr>
        <p:spPr>
          <a:xfrm>
            <a:off x="6030373" y="3468522"/>
            <a:ext cx="632965" cy="632964"/>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884" name="Connection Line"/>
          <p:cNvCxnSpPr>
            <a:stCxn id="873" idx="0"/>
            <a:endCxn id="883" idx="0"/>
          </p:cNvCxnSpPr>
          <p:nvPr/>
        </p:nvCxnSpPr>
        <p:spPr>
          <a:xfrm flipH="1">
            <a:off x="6346855" y="2466940"/>
            <a:ext cx="1023376" cy="1318065"/>
          </a:xfrm>
          <a:prstGeom prst="straightConnector1">
            <a:avLst/>
          </a:prstGeom>
          <a:ln w="15875">
            <a:solidFill>
              <a:schemeClr val="accent1"/>
            </a:solidFill>
            <a:tailEnd type="triangle"/>
          </a:ln>
        </p:spPr>
      </p:cxnSp>
      <p:sp>
        <p:nvSpPr>
          <p:cNvPr id="885" name="9"/>
          <p:cNvSpPr/>
          <p:nvPr/>
        </p:nvSpPr>
        <p:spPr>
          <a:xfrm>
            <a:off x="1547698"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886" name="Connection Line"/>
          <p:cNvCxnSpPr>
            <a:stCxn id="879" idx="0"/>
            <a:endCxn id="885" idx="0"/>
          </p:cNvCxnSpPr>
          <p:nvPr/>
        </p:nvCxnSpPr>
        <p:spPr>
          <a:xfrm flipH="1">
            <a:off x="1864180" y="3785004"/>
            <a:ext cx="970054" cy="1027528"/>
          </a:xfrm>
          <a:prstGeom prst="straightConnector1">
            <a:avLst/>
          </a:prstGeom>
          <a:ln w="15875">
            <a:solidFill>
              <a:schemeClr val="accent1"/>
            </a:solidFill>
            <a:tailEnd type="triangle"/>
          </a:ln>
        </p:spPr>
      </p:cxnSp>
      <p:sp>
        <p:nvSpPr>
          <p:cNvPr id="887" name="removeMin()"/>
          <p:cNvSpPr txBox="1"/>
          <p:nvPr/>
        </p:nvSpPr>
        <p:spPr>
          <a:xfrm>
            <a:off x="466386" y="1623635"/>
            <a:ext cx="2199641" cy="4762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latin typeface="Inconsolata"/>
                <a:ea typeface="Inconsolata"/>
                <a:cs typeface="Inconsolata"/>
                <a:sym typeface="Inconsolata"/>
              </a:defRPr>
            </a:lvl1pPr>
          </a:lstStyle>
          <a:p>
            <a:pPr/>
            <a:r>
              <a:t>removeMin()</a:t>
            </a:r>
          </a:p>
        </p:txBody>
      </p:sp>
      <p:sp>
        <p:nvSpPr>
          <p:cNvPr id="888" name="12"/>
          <p:cNvSpPr/>
          <p:nvPr/>
        </p:nvSpPr>
        <p:spPr>
          <a:xfrm>
            <a:off x="3132337" y="4496049"/>
            <a:ext cx="632964"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889" name="Connection Line"/>
          <p:cNvCxnSpPr>
            <a:stCxn id="879" idx="0"/>
            <a:endCxn id="888" idx="0"/>
          </p:cNvCxnSpPr>
          <p:nvPr/>
        </p:nvCxnSpPr>
        <p:spPr>
          <a:xfrm>
            <a:off x="2834233" y="3785004"/>
            <a:ext cx="614586" cy="1027528"/>
          </a:xfrm>
          <a:prstGeom prst="straightConnector1">
            <a:avLst/>
          </a:prstGeom>
          <a:ln w="15875">
            <a:solidFill>
              <a:schemeClr val="accent1"/>
            </a:solidFill>
            <a:tailEnd type="triangle"/>
          </a:ln>
        </p:spPr>
      </p:cxnSp>
      <p:sp>
        <p:nvSpPr>
          <p:cNvPr id="890" name="17"/>
          <p:cNvSpPr/>
          <p:nvPr/>
        </p:nvSpPr>
        <p:spPr>
          <a:xfrm>
            <a:off x="3920192" y="4496049"/>
            <a:ext cx="632965" cy="63296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891" name="Connection Line"/>
          <p:cNvCxnSpPr>
            <a:stCxn id="877" idx="0"/>
            <a:endCxn id="890" idx="0"/>
          </p:cNvCxnSpPr>
          <p:nvPr/>
        </p:nvCxnSpPr>
        <p:spPr>
          <a:xfrm flipH="1">
            <a:off x="4236674" y="3785004"/>
            <a:ext cx="353871" cy="1027528"/>
          </a:xfrm>
          <a:prstGeom prst="straightConnector1">
            <a:avLst/>
          </a:prstGeom>
          <a:ln w="15875">
            <a:solidFill>
              <a:schemeClr val="accent1"/>
            </a:solidFill>
            <a:tailEnd type="triangle"/>
          </a:ln>
        </p:spPr>
      </p:cxnSp>
      <p:sp>
        <p:nvSpPr>
          <p:cNvPr id="892" name="percolateDown"/>
          <p:cNvSpPr txBox="1"/>
          <p:nvPr/>
        </p:nvSpPr>
        <p:spPr>
          <a:xfrm>
            <a:off x="7871911" y="1225151"/>
            <a:ext cx="2679320" cy="53797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solidFill>
                  <a:srgbClr val="B6A479"/>
                </a:solidFill>
                <a:latin typeface="Helvetica Neue"/>
                <a:ea typeface="Helvetica Neue"/>
                <a:cs typeface="Helvetica Neue"/>
                <a:sym typeface="Helvetica Neue"/>
              </a:defRPr>
            </a:lvl1pPr>
          </a:lstStyle>
          <a:p>
            <a:pPr/>
            <a:r>
              <a:t>percolateDown</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4" name="findLastNodeTime + removeRootTime + numOfSwaps * swapTime…"/>
          <p:cNvSpPr txBox="1"/>
          <p:nvPr>
            <p:ph type="body" idx="1"/>
          </p:nvPr>
        </p:nvSpPr>
        <p:spPr>
          <a:prstGeom prst="rect">
            <a:avLst/>
          </a:prstGeom>
        </p:spPr>
        <p:txBody>
          <a:bodyPr/>
          <a:lstStyle/>
          <a:p>
            <a:pPr/>
          </a:p>
          <a:p>
            <a:pPr/>
            <a:r>
              <a:t>findLastNodeTime + removeRootTime + numOfSwaps * swapTime</a:t>
            </a:r>
          </a:p>
          <a:p>
            <a:pPr/>
          </a:p>
          <a:p>
            <a:pPr/>
            <a:r>
              <a:t>            n + 1 + log(n) * 1 = O (n)</a:t>
            </a:r>
          </a:p>
          <a:p>
            <a:pPr/>
          </a:p>
          <a:p>
            <a:pPr/>
            <a:r>
              <a:t>How can we do better?  </a:t>
            </a:r>
          </a:p>
          <a:p>
            <a:pPr/>
            <a:r>
              <a:t>What do we make efficient in the above expression?</a:t>
            </a:r>
          </a:p>
        </p:txBody>
      </p:sp>
      <p:sp>
        <p:nvSpPr>
          <p:cNvPr id="895" name="Binary heap: removeMin() runTime"/>
          <p:cNvSpPr txBox="1"/>
          <p:nvPr>
            <p:ph type="title"/>
          </p:nvPr>
        </p:nvSpPr>
        <p:spPr>
          <a:prstGeom prst="rect">
            <a:avLst/>
          </a:prstGeom>
        </p:spPr>
        <p:txBody>
          <a:bodyPr/>
          <a:lstStyle/>
          <a:p>
            <a:pPr/>
            <a:r>
              <a:t>Binary heap: removeMin() runTime</a:t>
            </a:r>
          </a:p>
        </p:txBody>
      </p:sp>
      <p:sp>
        <p:nvSpPr>
          <p:cNvPr id="8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9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894">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1" fill="hold">
                                  <p:stCondLst>
                                    <p:cond delay="0"/>
                                  </p:stCondLst>
                                  <p:iterate type="el" backwards="0">
                                    <p:tmAbs val="0"/>
                                  </p:iterate>
                                  <p:childTnLst>
                                    <p:set>
                                      <p:cBhvr>
                                        <p:cTn id="11" fill="hold"/>
                                        <p:tgtEl>
                                          <p:spTgt spid="89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0" presetID="1" grpId="1" fill="hold">
                                  <p:stCondLst>
                                    <p:cond delay="0"/>
                                  </p:stCondLst>
                                  <p:iterate type="el" backwards="0">
                                    <p:tmAbs val="0"/>
                                  </p:iterate>
                                  <p:childTnLst>
                                    <p:set>
                                      <p:cBhvr>
                                        <p:cTn id="15" fill="hold"/>
                                        <p:tgtEl>
                                          <p:spTgt spid="894">
                                            <p:txEl>
                                              <p:pRg st="2" end="2"/>
                                            </p:txEl>
                                          </p:spTgt>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1" fill="hold">
                                  <p:stCondLst>
                                    <p:cond delay="0"/>
                                  </p:stCondLst>
                                  <p:iterate type="el" backwards="0">
                                    <p:tmAbs val="0"/>
                                  </p:iterate>
                                  <p:childTnLst>
                                    <p:set>
                                      <p:cBhvr>
                                        <p:cTn id="18" fill="hold"/>
                                        <p:tgtEl>
                                          <p:spTgt spid="8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894">
                                            <p:txEl>
                                              <p:pRg st="4" end="4"/>
                                            </p:txEl>
                                          </p:spTgt>
                                        </p:tgtEl>
                                        <p:attrNameLst>
                                          <p:attrName>style.visibility</p:attrName>
                                        </p:attrNameLst>
                                      </p:cBhvr>
                                      <p:to>
                                        <p:strVal val="visible"/>
                                      </p:to>
                                    </p:set>
                                  </p:childTnLst>
                                </p:cTn>
                              </p:par>
                            </p:childTnLst>
                          </p:cTn>
                        </p:par>
                        <p:par>
                          <p:cTn id="23" fill="hold">
                            <p:stCondLst>
                              <p:cond delay="0"/>
                            </p:stCondLst>
                            <p:childTnLst>
                              <p:par>
                                <p:cTn id="24" presetClass="entr" nodeType="afterEffect" presetSubtype="0" presetID="1" grpId="1" fill="hold">
                                  <p:stCondLst>
                                    <p:cond delay="0"/>
                                  </p:stCondLst>
                                  <p:iterate type="el" backwards="0">
                                    <p:tmAbs val="0"/>
                                  </p:iterate>
                                  <p:childTnLst>
                                    <p:set>
                                      <p:cBhvr>
                                        <p:cTn id="25" fill="hold"/>
                                        <p:tgtEl>
                                          <p:spTgt spid="894">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0" presetID="1" grpId="1" fill="hold">
                                  <p:stCondLst>
                                    <p:cond delay="0"/>
                                  </p:stCondLst>
                                  <p:iterate type="el" backwards="0">
                                    <p:tmAbs val="0"/>
                                  </p:iterate>
                                  <p:childTnLst>
                                    <p:set>
                                      <p:cBhvr>
                                        <p:cTn id="29" fill="hold"/>
                                        <p:tgtEl>
                                          <p:spTgt spid="894">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94" grpId="1"/>
    </p:bldLst>
  </p:timing>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8" name="Array implementation of a complete binary tree"/>
          <p:cNvSpPr txBox="1"/>
          <p:nvPr>
            <p:ph type="title"/>
          </p:nvPr>
        </p:nvSpPr>
        <p:spPr>
          <a:prstGeom prst="rect">
            <a:avLst/>
          </a:prstGeom>
        </p:spPr>
        <p:txBody>
          <a:bodyPr/>
          <a:lstStyle>
            <a:lvl1pPr defTabSz="722376">
              <a:defRPr spc="89" sz="3950"/>
            </a:lvl1pPr>
          </a:lstStyle>
          <a:p>
            <a:pPr/>
            <a:r>
              <a:t>Array implementation of a complete binary tree</a:t>
            </a:r>
          </a:p>
        </p:txBody>
      </p:sp>
      <p:sp>
        <p:nvSpPr>
          <p:cNvPr id="89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00" name="1"/>
          <p:cNvSpPr/>
          <p:nvPr/>
        </p:nvSpPr>
        <p:spPr>
          <a:xfrm>
            <a:off x="4521200" y="2362200"/>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901" name="3"/>
          <p:cNvSpPr/>
          <p:nvPr/>
        </p:nvSpPr>
        <p:spPr>
          <a:xfrm>
            <a:off x="5273593" y="3181424"/>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902" name="Connection Line"/>
          <p:cNvCxnSpPr>
            <a:stCxn id="900" idx="0"/>
            <a:endCxn id="901" idx="0"/>
          </p:cNvCxnSpPr>
          <p:nvPr/>
        </p:nvCxnSpPr>
        <p:spPr>
          <a:xfrm>
            <a:off x="4768775" y="2609775"/>
            <a:ext cx="752395" cy="819225"/>
          </a:xfrm>
          <a:prstGeom prst="straightConnector1">
            <a:avLst/>
          </a:prstGeom>
          <a:ln w="15875">
            <a:solidFill>
              <a:schemeClr val="accent1"/>
            </a:solidFill>
            <a:miter lim="400000"/>
            <a:tailEnd type="triangle"/>
          </a:ln>
        </p:spPr>
      </p:cxnSp>
      <p:sp>
        <p:nvSpPr>
          <p:cNvPr id="903" name="2"/>
          <p:cNvSpPr/>
          <p:nvPr/>
        </p:nvSpPr>
        <p:spPr>
          <a:xfrm>
            <a:off x="3571793" y="3181424"/>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cxnSp>
        <p:nvCxnSpPr>
          <p:cNvPr id="904" name="Connection Line"/>
          <p:cNvCxnSpPr>
            <a:stCxn id="900" idx="0"/>
            <a:endCxn id="903" idx="0"/>
          </p:cNvCxnSpPr>
          <p:nvPr/>
        </p:nvCxnSpPr>
        <p:spPr>
          <a:xfrm flipH="1">
            <a:off x="3819369" y="2609775"/>
            <a:ext cx="949407" cy="819225"/>
          </a:xfrm>
          <a:prstGeom prst="straightConnector1">
            <a:avLst/>
          </a:prstGeom>
          <a:ln w="15875">
            <a:solidFill>
              <a:schemeClr val="accent1"/>
            </a:solidFill>
            <a:tailEnd type="triangle"/>
          </a:ln>
        </p:spPr>
      </p:cxnSp>
      <p:sp>
        <p:nvSpPr>
          <p:cNvPr id="905" name="Square"/>
          <p:cNvSpPr/>
          <p:nvPr/>
        </p:nvSpPr>
        <p:spPr>
          <a:xfrm>
            <a:off x="1943328"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06" name="Square"/>
          <p:cNvSpPr/>
          <p:nvPr/>
        </p:nvSpPr>
        <p:spPr>
          <a:xfrm>
            <a:off x="2571790"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07" name="Square"/>
          <p:cNvSpPr/>
          <p:nvPr/>
        </p:nvSpPr>
        <p:spPr>
          <a:xfrm>
            <a:off x="3207942"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08" name="Square"/>
          <p:cNvSpPr/>
          <p:nvPr/>
        </p:nvSpPr>
        <p:spPr>
          <a:xfrm>
            <a:off x="3832541"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Desired behavior: Get extreme values (min or max)"/>
          <p:cNvSpPr txBox="1"/>
          <p:nvPr>
            <p:ph type="title"/>
          </p:nvPr>
        </p:nvSpPr>
        <p:spPr>
          <a:prstGeom prst="rect">
            <a:avLst/>
          </a:prstGeom>
        </p:spPr>
        <p:txBody>
          <a:bodyPr/>
          <a:lstStyle>
            <a:lvl1pPr defTabSz="667512">
              <a:defRPr spc="82" sz="3650"/>
            </a:lvl1pPr>
          </a:lstStyle>
          <a:p>
            <a:pPr/>
            <a:r>
              <a:t>Desired behavior: Get extreme values (min or max)</a:t>
            </a:r>
          </a:p>
        </p:txBody>
      </p:sp>
      <p:sp>
        <p:nvSpPr>
          <p:cNvPr id="164"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5" name="1. Merging multiple sorted arrays…"/>
          <p:cNvSpPr txBox="1"/>
          <p:nvPr>
            <p:ph type="body" idx="1"/>
          </p:nvPr>
        </p:nvSpPr>
        <p:spPr>
          <a:prstGeom prst="rect">
            <a:avLst/>
          </a:prstGeom>
        </p:spPr>
        <p:txBody>
          <a:bodyPr/>
          <a:lstStyle/>
          <a:p>
            <a:pPr marL="87782" indent="-87782" defTabSz="877823">
              <a:spcBef>
                <a:spcPts val="1100"/>
              </a:spcBef>
              <a:defRPr sz="2880">
                <a:solidFill>
                  <a:srgbClr val="DDDDDD"/>
                </a:solidFill>
              </a:defRPr>
            </a:pPr>
            <a:r>
              <a:t>1. Merging multiple sorted arrays</a:t>
            </a:r>
          </a:p>
          <a:p>
            <a:pPr lvl="1" marL="283829" indent="-160934" defTabSz="877823">
              <a:spcBef>
                <a:spcPts val="1100"/>
              </a:spcBef>
              <a:buClr>
                <a:srgbClr val="B6A479"/>
              </a:buClr>
              <a:defRPr sz="1727">
                <a:solidFill>
                  <a:srgbClr val="DDDDDD"/>
                </a:solidFill>
                <a:latin typeface="Inconsolata"/>
                <a:ea typeface="Inconsolata"/>
                <a:cs typeface="Inconsolata"/>
                <a:sym typeface="Inconsolata"/>
              </a:defRPr>
            </a:pPr>
            <a:r>
              <a:t>OutArray[k] = min(Array1[i1], Array2[i2])                           // for 2 sorted arrays</a:t>
            </a:r>
          </a:p>
          <a:p>
            <a:pPr lvl="1" marL="283829" indent="-160934" defTabSz="877823">
              <a:spcBef>
                <a:spcPts val="1100"/>
              </a:spcBef>
              <a:buClr>
                <a:srgbClr val="B6A479"/>
              </a:buClr>
              <a:defRPr sz="1727">
                <a:solidFill>
                  <a:srgbClr val="DDDDDD"/>
                </a:solidFill>
                <a:latin typeface="Inconsolata"/>
                <a:ea typeface="Inconsolata"/>
                <a:cs typeface="Inconsolata"/>
                <a:sym typeface="Inconsolata"/>
              </a:defRPr>
            </a:pPr>
            <a:r>
              <a:t>OutArray[k] = </a:t>
            </a:r>
            <a:r>
              <a:rPr>
                <a:solidFill>
                  <a:srgbClr val="000000"/>
                </a:solidFill>
              </a:rPr>
              <a:t>min</a:t>
            </a:r>
            <a:r>
              <a:t>(Array1[i1], Array2[i2], …, Arrayk[ik])            // for k sorted arrays</a:t>
            </a:r>
          </a:p>
          <a:p>
            <a:pPr marL="87782" indent="-87782" defTabSz="877823">
              <a:spcBef>
                <a:spcPts val="1100"/>
              </a:spcBef>
              <a:defRPr sz="2880">
                <a:solidFill>
                  <a:srgbClr val="DDDDDD"/>
                </a:solidFill>
              </a:defRPr>
            </a:pPr>
            <a:r>
              <a:t>2. Given </a:t>
            </a:r>
            <a:r>
              <a:rPr>
                <a:latin typeface="Inconsolata"/>
                <a:ea typeface="Inconsolata"/>
                <a:cs typeface="Inconsolata"/>
                <a:sym typeface="Inconsolata"/>
              </a:rPr>
              <a:t>n</a:t>
            </a:r>
            <a:r>
              <a:t> 2D points, find </a:t>
            </a:r>
            <a:r>
              <a:rPr>
                <a:latin typeface="Inconsolata"/>
                <a:ea typeface="Inconsolata"/>
                <a:cs typeface="Inconsolata"/>
                <a:sym typeface="Inconsolata"/>
              </a:rPr>
              <a:t>k</a:t>
            </a:r>
            <a:r>
              <a:t> points which are closest to point P(x, y)</a:t>
            </a:r>
          </a:p>
          <a:p>
            <a:pPr lvl="1" marL="0" indent="219455"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S = Set of k distances</a:t>
            </a:r>
          </a:p>
          <a:p>
            <a:pPr lvl="1" marL="0" indent="219455"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For each point Q in the remaining points:</a:t>
            </a:r>
          </a:p>
          <a:p>
            <a:pPr lvl="2" marL="0" indent="438911"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if dist(P, Q) is less than </a:t>
            </a:r>
            <a:r>
              <a:rPr>
                <a:solidFill>
                  <a:srgbClr val="000000"/>
                </a:solidFill>
              </a:rPr>
              <a:t>max(S)</a:t>
            </a:r>
            <a:endParaRPr>
              <a:solidFill>
                <a:srgbClr val="000000"/>
              </a:solidFill>
            </a:endParaRPr>
          </a:p>
          <a:p>
            <a:pPr lvl="3" marL="0" indent="658368" defTabSz="877823">
              <a:lnSpc>
                <a:spcPct val="100000"/>
              </a:lnSpc>
              <a:spcBef>
                <a:spcPts val="0"/>
              </a:spcBef>
              <a:buClrTx/>
              <a:buSzTx/>
              <a:buFontTx/>
              <a:buNone/>
              <a:defRPr sz="1727">
                <a:latin typeface="Inconsolata"/>
                <a:ea typeface="Inconsolata"/>
                <a:cs typeface="Inconsolata"/>
                <a:sym typeface="Inconsolata"/>
              </a:defRPr>
            </a:pPr>
            <a:r>
              <a:t>removeMax from S</a:t>
            </a:r>
          </a:p>
          <a:p>
            <a:pPr lvl="3" marL="0" indent="658368"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r>
              <a:t>Insert dist(P, Q) in S</a:t>
            </a:r>
          </a:p>
          <a:p>
            <a:pPr lvl="3" marL="0" indent="658368" defTabSz="877823">
              <a:lnSpc>
                <a:spcPct val="100000"/>
              </a:lnSpc>
              <a:spcBef>
                <a:spcPts val="0"/>
              </a:spcBef>
              <a:buClrTx/>
              <a:buSzTx/>
              <a:buFontTx/>
              <a:buNone/>
              <a:defRPr sz="1727">
                <a:solidFill>
                  <a:srgbClr val="DDDDDD"/>
                </a:solidFill>
                <a:latin typeface="Inconsolata"/>
                <a:ea typeface="Inconsolata"/>
                <a:cs typeface="Inconsolata"/>
                <a:sym typeface="Inconsolata"/>
              </a:defRPr>
            </a:pPr>
          </a:p>
          <a:p>
            <a:pPr marL="87782" indent="-87782" defTabSz="877823">
              <a:spcBef>
                <a:spcPts val="1100"/>
              </a:spcBef>
              <a:defRPr sz="2880">
                <a:solidFill>
                  <a:srgbClr val="DDDDDD"/>
                </a:solidFill>
              </a:defRPr>
            </a:pPr>
            <a:r>
              <a:t>3. Priority queues: Job schedulers</a:t>
            </a:r>
          </a:p>
          <a:p>
            <a:pPr lvl="1" marL="283829" indent="-160934" defTabSz="877823">
              <a:spcBef>
                <a:spcPts val="1100"/>
              </a:spcBef>
              <a:buClr>
                <a:srgbClr val="B6A479"/>
              </a:buClr>
              <a:defRPr sz="1727">
                <a:solidFill>
                  <a:srgbClr val="DDDDDD"/>
                </a:solidFill>
                <a:latin typeface="Inconsolata"/>
                <a:ea typeface="Inconsolata"/>
                <a:cs typeface="Inconsolata"/>
                <a:sym typeface="Inconsolata"/>
              </a:defRPr>
            </a:pPr>
            <a:r>
              <a:t>Among all the job in a queue, get the job with the highest priority: </a:t>
            </a:r>
            <a:r>
              <a:rPr>
                <a:solidFill>
                  <a:srgbClr val="000000"/>
                </a:solidFill>
              </a:rPr>
              <a:t>removeMax(Priority Queue)</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0" name="Square"/>
          <p:cNvSpPr/>
          <p:nvPr/>
        </p:nvSpPr>
        <p:spPr>
          <a:xfrm>
            <a:off x="1943328"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11" name="Square"/>
          <p:cNvSpPr/>
          <p:nvPr/>
        </p:nvSpPr>
        <p:spPr>
          <a:xfrm>
            <a:off x="2571790"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12" name="Square"/>
          <p:cNvSpPr/>
          <p:nvPr/>
        </p:nvSpPr>
        <p:spPr>
          <a:xfrm>
            <a:off x="3207942"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13" name="Square"/>
          <p:cNvSpPr/>
          <p:nvPr/>
        </p:nvSpPr>
        <p:spPr>
          <a:xfrm>
            <a:off x="3832541" y="5207862"/>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14" name="Array implementation of a complete binary tree"/>
          <p:cNvSpPr txBox="1"/>
          <p:nvPr>
            <p:ph type="title"/>
          </p:nvPr>
        </p:nvSpPr>
        <p:spPr>
          <a:prstGeom prst="rect">
            <a:avLst/>
          </a:prstGeom>
        </p:spPr>
        <p:txBody>
          <a:bodyPr/>
          <a:lstStyle>
            <a:lvl1pPr defTabSz="722376">
              <a:defRPr spc="89" sz="3950"/>
            </a:lvl1pPr>
          </a:lstStyle>
          <a:p>
            <a:pPr/>
            <a:r>
              <a:t>Array implementation of a complete binary tree</a:t>
            </a:r>
          </a:p>
        </p:txBody>
      </p:sp>
      <p:sp>
        <p:nvSpPr>
          <p:cNvPr id="91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16" name="1"/>
          <p:cNvSpPr/>
          <p:nvPr/>
        </p:nvSpPr>
        <p:spPr>
          <a:xfrm>
            <a:off x="2641714" y="5277787"/>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a:t>
            </a:r>
          </a:p>
        </p:txBody>
      </p:sp>
      <p:sp>
        <p:nvSpPr>
          <p:cNvPr id="917" name="3"/>
          <p:cNvSpPr/>
          <p:nvPr/>
        </p:nvSpPr>
        <p:spPr>
          <a:xfrm>
            <a:off x="3902466" y="5277787"/>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sp>
        <p:nvSpPr>
          <p:cNvPr id="918" name="2"/>
          <p:cNvSpPr/>
          <p:nvPr/>
        </p:nvSpPr>
        <p:spPr>
          <a:xfrm>
            <a:off x="3272090" y="5277787"/>
            <a:ext cx="495152" cy="495152"/>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0" name="Square"/>
          <p:cNvSpPr/>
          <p:nvPr/>
        </p:nvSpPr>
        <p:spPr>
          <a:xfrm>
            <a:off x="111780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1" name="Square"/>
          <p:cNvSpPr/>
          <p:nvPr/>
        </p:nvSpPr>
        <p:spPr>
          <a:xfrm>
            <a:off x="174626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2" name="Square"/>
          <p:cNvSpPr/>
          <p:nvPr/>
        </p:nvSpPr>
        <p:spPr>
          <a:xfrm>
            <a:off x="2382415"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3" name="Square"/>
          <p:cNvSpPr/>
          <p:nvPr/>
        </p:nvSpPr>
        <p:spPr>
          <a:xfrm>
            <a:off x="300701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4" name="Square"/>
          <p:cNvSpPr/>
          <p:nvPr/>
        </p:nvSpPr>
        <p:spPr>
          <a:xfrm>
            <a:off x="3643167"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5" name="Square"/>
          <p:cNvSpPr/>
          <p:nvPr/>
        </p:nvSpPr>
        <p:spPr>
          <a:xfrm>
            <a:off x="4271628"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6" name="Square"/>
          <p:cNvSpPr/>
          <p:nvPr/>
        </p:nvSpPr>
        <p:spPr>
          <a:xfrm>
            <a:off x="490778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7" name="Square"/>
          <p:cNvSpPr/>
          <p:nvPr/>
        </p:nvSpPr>
        <p:spPr>
          <a:xfrm>
            <a:off x="5532380"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8" name="Square"/>
          <p:cNvSpPr/>
          <p:nvPr/>
        </p:nvSpPr>
        <p:spPr>
          <a:xfrm>
            <a:off x="6168532"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29" name="Square"/>
          <p:cNvSpPr/>
          <p:nvPr/>
        </p:nvSpPr>
        <p:spPr>
          <a:xfrm>
            <a:off x="680468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30" name="Square"/>
          <p:cNvSpPr/>
          <p:nvPr/>
        </p:nvSpPr>
        <p:spPr>
          <a:xfrm>
            <a:off x="742928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31" name="Binary heap: Array implementation"/>
          <p:cNvSpPr txBox="1"/>
          <p:nvPr>
            <p:ph type="title"/>
          </p:nvPr>
        </p:nvSpPr>
        <p:spPr>
          <a:prstGeom prst="rect">
            <a:avLst/>
          </a:prstGeom>
        </p:spPr>
        <p:txBody>
          <a:bodyPr/>
          <a:lstStyle/>
          <a:p>
            <a:pPr/>
            <a:r>
              <a:t>Binary heap: Array implementation</a:t>
            </a:r>
          </a:p>
        </p:txBody>
      </p:sp>
      <p:sp>
        <p:nvSpPr>
          <p:cNvPr id="9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33" name="2"/>
          <p:cNvSpPr/>
          <p:nvPr/>
        </p:nvSpPr>
        <p:spPr>
          <a:xfrm>
            <a:off x="5479150" y="1413415"/>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934" name="11"/>
          <p:cNvSpPr/>
          <p:nvPr/>
        </p:nvSpPr>
        <p:spPr>
          <a:xfrm>
            <a:off x="7164911" y="2107236"/>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11</a:t>
            </a:r>
          </a:p>
        </p:txBody>
      </p:sp>
      <p:cxnSp>
        <p:nvCxnSpPr>
          <p:cNvPr id="935" name="Connection Line"/>
          <p:cNvCxnSpPr>
            <a:stCxn id="933" idx="0"/>
            <a:endCxn id="934" idx="0"/>
          </p:cNvCxnSpPr>
          <p:nvPr/>
        </p:nvCxnSpPr>
        <p:spPr>
          <a:xfrm>
            <a:off x="5777073" y="1711337"/>
            <a:ext cx="1685761" cy="693822"/>
          </a:xfrm>
          <a:prstGeom prst="straightConnector1">
            <a:avLst/>
          </a:prstGeom>
          <a:ln w="15875">
            <a:solidFill>
              <a:schemeClr val="accent1"/>
            </a:solidFill>
            <a:miter lim="400000"/>
            <a:tailEnd type="triangle"/>
          </a:ln>
        </p:spPr>
      </p:cxnSp>
      <p:sp>
        <p:nvSpPr>
          <p:cNvPr id="936" name="3"/>
          <p:cNvSpPr/>
          <p:nvPr/>
        </p:nvSpPr>
        <p:spPr>
          <a:xfrm>
            <a:off x="4038877" y="2234153"/>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cxnSp>
        <p:nvCxnSpPr>
          <p:cNvPr id="937" name="Connection Line"/>
          <p:cNvCxnSpPr>
            <a:stCxn id="933" idx="0"/>
            <a:endCxn id="936" idx="0"/>
          </p:cNvCxnSpPr>
          <p:nvPr/>
        </p:nvCxnSpPr>
        <p:spPr>
          <a:xfrm flipH="1">
            <a:off x="4336799" y="1711337"/>
            <a:ext cx="1440275" cy="820740"/>
          </a:xfrm>
          <a:prstGeom prst="straightConnector1">
            <a:avLst/>
          </a:prstGeom>
          <a:ln w="15875">
            <a:solidFill>
              <a:schemeClr val="accent1"/>
            </a:solidFill>
            <a:tailEnd type="triangle"/>
          </a:ln>
        </p:spPr>
      </p:cxnSp>
      <p:sp>
        <p:nvSpPr>
          <p:cNvPr id="938" name="7"/>
          <p:cNvSpPr/>
          <p:nvPr/>
        </p:nvSpPr>
        <p:spPr>
          <a:xfrm>
            <a:off x="4548234" y="334800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939" name="Connection Line"/>
          <p:cNvCxnSpPr>
            <a:stCxn id="936" idx="0"/>
            <a:endCxn id="938" idx="0"/>
          </p:cNvCxnSpPr>
          <p:nvPr/>
        </p:nvCxnSpPr>
        <p:spPr>
          <a:xfrm>
            <a:off x="4336799" y="2532076"/>
            <a:ext cx="509358" cy="1113851"/>
          </a:xfrm>
          <a:prstGeom prst="straightConnector1">
            <a:avLst/>
          </a:prstGeom>
          <a:ln w="15875">
            <a:solidFill>
              <a:schemeClr val="accent1"/>
            </a:solidFill>
            <a:miter lim="400000"/>
            <a:tailEnd type="triangle"/>
          </a:ln>
        </p:spPr>
      </p:cxnSp>
      <p:sp>
        <p:nvSpPr>
          <p:cNvPr id="940" name="4"/>
          <p:cNvSpPr/>
          <p:nvPr/>
        </p:nvSpPr>
        <p:spPr>
          <a:xfrm>
            <a:off x="2894919" y="334800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941" name="Connection Line"/>
          <p:cNvCxnSpPr>
            <a:stCxn id="936" idx="0"/>
            <a:endCxn id="940" idx="0"/>
          </p:cNvCxnSpPr>
          <p:nvPr/>
        </p:nvCxnSpPr>
        <p:spPr>
          <a:xfrm flipH="1">
            <a:off x="3192841" y="2532076"/>
            <a:ext cx="1143959" cy="1113851"/>
          </a:xfrm>
          <a:prstGeom prst="straightConnector1">
            <a:avLst/>
          </a:prstGeom>
          <a:ln w="15875">
            <a:solidFill>
              <a:schemeClr val="accent1"/>
            </a:solidFill>
            <a:tailEnd type="triangle"/>
          </a:ln>
        </p:spPr>
      </p:cxnSp>
      <p:sp>
        <p:nvSpPr>
          <p:cNvPr id="942" name="13"/>
          <p:cNvSpPr/>
          <p:nvPr/>
        </p:nvSpPr>
        <p:spPr>
          <a:xfrm>
            <a:off x="8353477" y="334800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943" name="Connection Line"/>
          <p:cNvCxnSpPr>
            <a:stCxn id="934" idx="0"/>
            <a:endCxn id="942" idx="0"/>
          </p:cNvCxnSpPr>
          <p:nvPr/>
        </p:nvCxnSpPr>
        <p:spPr>
          <a:xfrm>
            <a:off x="7462833" y="2405158"/>
            <a:ext cx="1188567" cy="1240769"/>
          </a:xfrm>
          <a:prstGeom prst="straightConnector1">
            <a:avLst/>
          </a:prstGeom>
          <a:ln w="15875">
            <a:solidFill>
              <a:schemeClr val="accent1"/>
            </a:solidFill>
            <a:miter lim="400000"/>
            <a:tailEnd type="triangle"/>
          </a:ln>
        </p:spPr>
      </p:cxnSp>
      <p:sp>
        <p:nvSpPr>
          <p:cNvPr id="944" name="6"/>
          <p:cNvSpPr/>
          <p:nvPr/>
        </p:nvSpPr>
        <p:spPr>
          <a:xfrm>
            <a:off x="6201550" y="334800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945" name="Connection Line"/>
          <p:cNvCxnSpPr>
            <a:stCxn id="934" idx="0"/>
            <a:endCxn id="944" idx="0"/>
          </p:cNvCxnSpPr>
          <p:nvPr/>
        </p:nvCxnSpPr>
        <p:spPr>
          <a:xfrm flipH="1">
            <a:off x="6499472" y="2405158"/>
            <a:ext cx="963362" cy="1240769"/>
          </a:xfrm>
          <a:prstGeom prst="straightConnector1">
            <a:avLst/>
          </a:prstGeom>
          <a:ln w="15875">
            <a:solidFill>
              <a:schemeClr val="accent1"/>
            </a:solidFill>
            <a:tailEnd type="triangle"/>
          </a:ln>
        </p:spPr>
      </p:cxnSp>
      <p:sp>
        <p:nvSpPr>
          <p:cNvPr id="946" name="9"/>
          <p:cNvSpPr/>
          <p:nvPr/>
        </p:nvSpPr>
        <p:spPr>
          <a:xfrm>
            <a:off x="198175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947" name="Connection Line"/>
          <p:cNvCxnSpPr>
            <a:stCxn id="940" idx="0"/>
            <a:endCxn id="946" idx="0"/>
          </p:cNvCxnSpPr>
          <p:nvPr/>
        </p:nvCxnSpPr>
        <p:spPr>
          <a:xfrm flipH="1">
            <a:off x="2279675" y="3645926"/>
            <a:ext cx="913167" cy="967271"/>
          </a:xfrm>
          <a:prstGeom prst="straightConnector1">
            <a:avLst/>
          </a:prstGeom>
          <a:ln w="15875">
            <a:solidFill>
              <a:schemeClr val="accent1"/>
            </a:solidFill>
            <a:tailEnd type="triangle"/>
          </a:ln>
        </p:spPr>
      </p:cxnSp>
      <p:sp>
        <p:nvSpPr>
          <p:cNvPr id="948" name="12"/>
          <p:cNvSpPr/>
          <p:nvPr/>
        </p:nvSpPr>
        <p:spPr>
          <a:xfrm>
            <a:off x="347346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949" name="Connection Line"/>
          <p:cNvCxnSpPr>
            <a:stCxn id="940" idx="0"/>
            <a:endCxn id="948" idx="0"/>
          </p:cNvCxnSpPr>
          <p:nvPr/>
        </p:nvCxnSpPr>
        <p:spPr>
          <a:xfrm>
            <a:off x="3192841" y="3645926"/>
            <a:ext cx="578545" cy="967271"/>
          </a:xfrm>
          <a:prstGeom prst="straightConnector1">
            <a:avLst/>
          </a:prstGeom>
          <a:ln w="15875">
            <a:solidFill>
              <a:schemeClr val="accent1"/>
            </a:solidFill>
            <a:tailEnd type="triangle"/>
          </a:ln>
        </p:spPr>
      </p:cxnSp>
      <p:sp>
        <p:nvSpPr>
          <p:cNvPr id="950" name="17"/>
          <p:cNvSpPr/>
          <p:nvPr/>
        </p:nvSpPr>
        <p:spPr>
          <a:xfrm>
            <a:off x="4215116" y="431527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951" name="Connection Line"/>
          <p:cNvCxnSpPr>
            <a:stCxn id="938" idx="0"/>
            <a:endCxn id="950" idx="0"/>
          </p:cNvCxnSpPr>
          <p:nvPr/>
        </p:nvCxnSpPr>
        <p:spPr>
          <a:xfrm flipH="1">
            <a:off x="4513038" y="3645926"/>
            <a:ext cx="333119" cy="967271"/>
          </a:xfrm>
          <a:prstGeom prst="straightConnector1">
            <a:avLst/>
          </a:prstGeom>
          <a:ln w="15875">
            <a:solidFill>
              <a:schemeClr val="accent1"/>
            </a:solidFill>
            <a:tailEnd type="triangle"/>
          </a:ln>
        </p:spPr>
      </p:cxnSp>
      <p:sp>
        <p:nvSpPr>
          <p:cNvPr id="952" name="Indices"/>
          <p:cNvSpPr txBox="1"/>
          <p:nvPr/>
        </p:nvSpPr>
        <p:spPr>
          <a:xfrm>
            <a:off x="74983" y="6397776"/>
            <a:ext cx="70901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Indices</a:t>
            </a:r>
          </a:p>
        </p:txBody>
      </p:sp>
      <p:sp>
        <p:nvSpPr>
          <p:cNvPr id="953" name="0"/>
          <p:cNvSpPr txBox="1"/>
          <p:nvPr/>
        </p:nvSpPr>
        <p:spPr>
          <a:xfrm>
            <a:off x="132016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0</a:t>
            </a:r>
          </a:p>
        </p:txBody>
      </p:sp>
      <p:sp>
        <p:nvSpPr>
          <p:cNvPr id="954" name="1"/>
          <p:cNvSpPr txBox="1"/>
          <p:nvPr/>
        </p:nvSpPr>
        <p:spPr>
          <a:xfrm>
            <a:off x="194862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a:t>
            </a:r>
          </a:p>
        </p:txBody>
      </p:sp>
      <p:sp>
        <p:nvSpPr>
          <p:cNvPr id="955" name="2"/>
          <p:cNvSpPr txBox="1"/>
          <p:nvPr/>
        </p:nvSpPr>
        <p:spPr>
          <a:xfrm>
            <a:off x="2577089"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a:t>
            </a:r>
          </a:p>
        </p:txBody>
      </p:sp>
      <p:sp>
        <p:nvSpPr>
          <p:cNvPr id="956" name="3"/>
          <p:cNvSpPr txBox="1"/>
          <p:nvPr/>
        </p:nvSpPr>
        <p:spPr>
          <a:xfrm>
            <a:off x="320937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3</a:t>
            </a:r>
          </a:p>
        </p:txBody>
      </p:sp>
      <p:sp>
        <p:nvSpPr>
          <p:cNvPr id="957" name="4"/>
          <p:cNvSpPr txBox="1"/>
          <p:nvPr/>
        </p:nvSpPr>
        <p:spPr>
          <a:xfrm>
            <a:off x="384166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4</a:t>
            </a:r>
          </a:p>
        </p:txBody>
      </p:sp>
      <p:sp>
        <p:nvSpPr>
          <p:cNvPr id="958" name="5"/>
          <p:cNvSpPr txBox="1"/>
          <p:nvPr/>
        </p:nvSpPr>
        <p:spPr>
          <a:xfrm>
            <a:off x="447540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5</a:t>
            </a:r>
          </a:p>
        </p:txBody>
      </p:sp>
      <p:sp>
        <p:nvSpPr>
          <p:cNvPr id="959" name="6"/>
          <p:cNvSpPr txBox="1"/>
          <p:nvPr/>
        </p:nvSpPr>
        <p:spPr>
          <a:xfrm>
            <a:off x="5098592"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6</a:t>
            </a:r>
          </a:p>
        </p:txBody>
      </p:sp>
      <p:sp>
        <p:nvSpPr>
          <p:cNvPr id="960" name="7"/>
          <p:cNvSpPr txBox="1"/>
          <p:nvPr/>
        </p:nvSpPr>
        <p:spPr>
          <a:xfrm>
            <a:off x="573998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7</a:t>
            </a:r>
          </a:p>
        </p:txBody>
      </p:sp>
      <p:sp>
        <p:nvSpPr>
          <p:cNvPr id="961" name="8"/>
          <p:cNvSpPr txBox="1"/>
          <p:nvPr/>
        </p:nvSpPr>
        <p:spPr>
          <a:xfrm>
            <a:off x="634685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8</a:t>
            </a:r>
          </a:p>
        </p:txBody>
      </p:sp>
      <p:sp>
        <p:nvSpPr>
          <p:cNvPr id="962" name="9"/>
          <p:cNvSpPr txBox="1"/>
          <p:nvPr/>
        </p:nvSpPr>
        <p:spPr>
          <a:xfrm>
            <a:off x="7007049" y="6397776"/>
            <a:ext cx="230272"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9</a:t>
            </a:r>
          </a:p>
        </p:txBody>
      </p:sp>
      <p:sp>
        <p:nvSpPr>
          <p:cNvPr id="963" name="10"/>
          <p:cNvSpPr txBox="1"/>
          <p:nvPr/>
        </p:nvSpPr>
        <p:spPr>
          <a:xfrm>
            <a:off x="7595118"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10</a:t>
            </a:r>
          </a:p>
        </p:txBody>
      </p:sp>
      <p:sp>
        <p:nvSpPr>
          <p:cNvPr id="964" name="Square"/>
          <p:cNvSpPr/>
          <p:nvPr/>
        </p:nvSpPr>
        <p:spPr>
          <a:xfrm>
            <a:off x="8065436"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65" name="Square"/>
          <p:cNvSpPr/>
          <p:nvPr/>
        </p:nvSpPr>
        <p:spPr>
          <a:xfrm>
            <a:off x="8701588"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66" name="11"/>
          <p:cNvSpPr txBox="1"/>
          <p:nvPr/>
        </p:nvSpPr>
        <p:spPr>
          <a:xfrm>
            <a:off x="8204734" y="6397776"/>
            <a:ext cx="356404"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11</a:t>
            </a:r>
          </a:p>
        </p:txBody>
      </p:sp>
      <p:sp>
        <p:nvSpPr>
          <p:cNvPr id="967" name="12"/>
          <p:cNvSpPr txBox="1"/>
          <p:nvPr/>
        </p:nvSpPr>
        <p:spPr>
          <a:xfrm>
            <a:off x="8814349"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12</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9" name="Square"/>
          <p:cNvSpPr/>
          <p:nvPr/>
        </p:nvSpPr>
        <p:spPr>
          <a:xfrm>
            <a:off x="111780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0" name="Square"/>
          <p:cNvSpPr/>
          <p:nvPr/>
        </p:nvSpPr>
        <p:spPr>
          <a:xfrm>
            <a:off x="174626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1" name="Square"/>
          <p:cNvSpPr/>
          <p:nvPr/>
        </p:nvSpPr>
        <p:spPr>
          <a:xfrm>
            <a:off x="2382415"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2" name="Square"/>
          <p:cNvSpPr/>
          <p:nvPr/>
        </p:nvSpPr>
        <p:spPr>
          <a:xfrm>
            <a:off x="300701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3" name="Square"/>
          <p:cNvSpPr/>
          <p:nvPr/>
        </p:nvSpPr>
        <p:spPr>
          <a:xfrm>
            <a:off x="3643167"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4" name="Square"/>
          <p:cNvSpPr/>
          <p:nvPr/>
        </p:nvSpPr>
        <p:spPr>
          <a:xfrm>
            <a:off x="4271628"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5" name="Square"/>
          <p:cNvSpPr/>
          <p:nvPr/>
        </p:nvSpPr>
        <p:spPr>
          <a:xfrm>
            <a:off x="490778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6" name="Square"/>
          <p:cNvSpPr/>
          <p:nvPr/>
        </p:nvSpPr>
        <p:spPr>
          <a:xfrm>
            <a:off x="5532380"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7" name="Square"/>
          <p:cNvSpPr/>
          <p:nvPr/>
        </p:nvSpPr>
        <p:spPr>
          <a:xfrm>
            <a:off x="6168532"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8" name="Square"/>
          <p:cNvSpPr/>
          <p:nvPr/>
        </p:nvSpPr>
        <p:spPr>
          <a:xfrm>
            <a:off x="680468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79" name="Square"/>
          <p:cNvSpPr/>
          <p:nvPr/>
        </p:nvSpPr>
        <p:spPr>
          <a:xfrm>
            <a:off x="742928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980" name="Binary heap: Array implementation"/>
          <p:cNvSpPr txBox="1"/>
          <p:nvPr>
            <p:ph type="title"/>
          </p:nvPr>
        </p:nvSpPr>
        <p:spPr>
          <a:prstGeom prst="rect">
            <a:avLst/>
          </a:prstGeom>
        </p:spPr>
        <p:txBody>
          <a:bodyPr/>
          <a:lstStyle/>
          <a:p>
            <a:pPr/>
            <a:r>
              <a:t>Binary heap: Array implementation</a:t>
            </a:r>
          </a:p>
        </p:txBody>
      </p:sp>
      <p:sp>
        <p:nvSpPr>
          <p:cNvPr id="98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82" name="2"/>
          <p:cNvSpPr/>
          <p:nvPr/>
        </p:nvSpPr>
        <p:spPr>
          <a:xfrm>
            <a:off x="176584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983" name="5"/>
          <p:cNvSpPr/>
          <p:nvPr/>
        </p:nvSpPr>
        <p:spPr>
          <a:xfrm>
            <a:off x="7164911" y="2107236"/>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sp>
        <p:nvSpPr>
          <p:cNvPr id="1017" name="Connection Line"/>
          <p:cNvSpPr/>
          <p:nvPr/>
        </p:nvSpPr>
        <p:spPr>
          <a:xfrm>
            <a:off x="6380759" y="1866506"/>
            <a:ext cx="808129" cy="402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15875">
            <a:solidFill>
              <a:schemeClr val="accent1"/>
            </a:solidFill>
            <a:miter lim="400000"/>
            <a:tailEnd type="triangle"/>
          </a:ln>
        </p:spPr>
        <p:txBody>
          <a:bodyPr/>
          <a:lstStyle/>
          <a:p>
            <a:pPr/>
          </a:p>
        </p:txBody>
      </p:sp>
      <p:sp>
        <p:nvSpPr>
          <p:cNvPr id="985" name="3"/>
          <p:cNvSpPr/>
          <p:nvPr/>
        </p:nvSpPr>
        <p:spPr>
          <a:xfrm>
            <a:off x="4038877" y="2234153"/>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sp>
        <p:nvSpPr>
          <p:cNvPr id="1018" name="Connection Line"/>
          <p:cNvSpPr/>
          <p:nvPr/>
        </p:nvSpPr>
        <p:spPr>
          <a:xfrm>
            <a:off x="4589675" y="1882049"/>
            <a:ext cx="701781" cy="4778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21600"/>
                </a:lnTo>
              </a:path>
            </a:pathLst>
          </a:custGeom>
          <a:ln w="15875">
            <a:solidFill>
              <a:schemeClr val="accent1"/>
            </a:solidFill>
            <a:tailEnd type="triangle"/>
          </a:ln>
        </p:spPr>
        <p:txBody>
          <a:bodyPr/>
          <a:lstStyle/>
          <a:p>
            <a:pPr/>
          </a:p>
        </p:txBody>
      </p:sp>
      <p:sp>
        <p:nvSpPr>
          <p:cNvPr id="987" name="7"/>
          <p:cNvSpPr/>
          <p:nvPr/>
        </p:nvSpPr>
        <p:spPr>
          <a:xfrm>
            <a:off x="4548234" y="334800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cxnSp>
        <p:nvCxnSpPr>
          <p:cNvPr id="988" name="Connection Line"/>
          <p:cNvCxnSpPr>
            <a:stCxn id="985" idx="0"/>
            <a:endCxn id="987" idx="0"/>
          </p:cNvCxnSpPr>
          <p:nvPr/>
        </p:nvCxnSpPr>
        <p:spPr>
          <a:xfrm>
            <a:off x="4336799" y="2532076"/>
            <a:ext cx="509358" cy="1113851"/>
          </a:xfrm>
          <a:prstGeom prst="straightConnector1">
            <a:avLst/>
          </a:prstGeom>
          <a:ln w="15875">
            <a:solidFill>
              <a:schemeClr val="accent1"/>
            </a:solidFill>
            <a:miter lim="400000"/>
            <a:tailEnd type="triangle"/>
          </a:ln>
        </p:spPr>
      </p:cxnSp>
      <p:sp>
        <p:nvSpPr>
          <p:cNvPr id="989" name="4"/>
          <p:cNvSpPr/>
          <p:nvPr/>
        </p:nvSpPr>
        <p:spPr>
          <a:xfrm>
            <a:off x="2894919" y="334800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cxnSp>
        <p:nvCxnSpPr>
          <p:cNvPr id="990" name="Connection Line"/>
          <p:cNvCxnSpPr>
            <a:stCxn id="985" idx="0"/>
            <a:endCxn id="989" idx="0"/>
          </p:cNvCxnSpPr>
          <p:nvPr/>
        </p:nvCxnSpPr>
        <p:spPr>
          <a:xfrm flipH="1">
            <a:off x="3192841" y="2532076"/>
            <a:ext cx="1143959" cy="1113851"/>
          </a:xfrm>
          <a:prstGeom prst="straightConnector1">
            <a:avLst/>
          </a:prstGeom>
          <a:ln w="15875">
            <a:solidFill>
              <a:schemeClr val="accent1"/>
            </a:solidFill>
            <a:tailEnd type="triangle"/>
          </a:ln>
        </p:spPr>
      </p:cxnSp>
      <p:sp>
        <p:nvSpPr>
          <p:cNvPr id="991" name="13"/>
          <p:cNvSpPr/>
          <p:nvPr/>
        </p:nvSpPr>
        <p:spPr>
          <a:xfrm>
            <a:off x="8353477" y="334800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cxnSp>
        <p:nvCxnSpPr>
          <p:cNvPr id="992" name="Connection Line"/>
          <p:cNvCxnSpPr>
            <a:stCxn id="983" idx="0"/>
            <a:endCxn id="991" idx="0"/>
          </p:cNvCxnSpPr>
          <p:nvPr/>
        </p:nvCxnSpPr>
        <p:spPr>
          <a:xfrm>
            <a:off x="7462833" y="2405158"/>
            <a:ext cx="1188567" cy="1240769"/>
          </a:xfrm>
          <a:prstGeom prst="straightConnector1">
            <a:avLst/>
          </a:prstGeom>
          <a:ln w="15875">
            <a:solidFill>
              <a:schemeClr val="accent1"/>
            </a:solidFill>
            <a:miter lim="400000"/>
            <a:tailEnd type="triangle"/>
          </a:ln>
        </p:spPr>
      </p:cxnSp>
      <p:sp>
        <p:nvSpPr>
          <p:cNvPr id="993" name="6"/>
          <p:cNvSpPr/>
          <p:nvPr/>
        </p:nvSpPr>
        <p:spPr>
          <a:xfrm>
            <a:off x="6201550" y="334800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cxnSp>
        <p:nvCxnSpPr>
          <p:cNvPr id="994" name="Connection Line"/>
          <p:cNvCxnSpPr>
            <a:stCxn id="983" idx="0"/>
            <a:endCxn id="993" idx="0"/>
          </p:cNvCxnSpPr>
          <p:nvPr/>
        </p:nvCxnSpPr>
        <p:spPr>
          <a:xfrm flipH="1">
            <a:off x="6499472" y="2405158"/>
            <a:ext cx="963362" cy="1240769"/>
          </a:xfrm>
          <a:prstGeom prst="straightConnector1">
            <a:avLst/>
          </a:prstGeom>
          <a:ln w="15875">
            <a:solidFill>
              <a:schemeClr val="accent1"/>
            </a:solidFill>
            <a:tailEnd type="triangle"/>
          </a:ln>
        </p:spPr>
      </p:cxnSp>
      <p:sp>
        <p:nvSpPr>
          <p:cNvPr id="995" name="9"/>
          <p:cNvSpPr/>
          <p:nvPr/>
        </p:nvSpPr>
        <p:spPr>
          <a:xfrm>
            <a:off x="198175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996" name="Connection Line"/>
          <p:cNvCxnSpPr>
            <a:stCxn id="989" idx="0"/>
            <a:endCxn id="995" idx="0"/>
          </p:cNvCxnSpPr>
          <p:nvPr/>
        </p:nvCxnSpPr>
        <p:spPr>
          <a:xfrm flipH="1">
            <a:off x="2279675" y="3645926"/>
            <a:ext cx="913167" cy="967271"/>
          </a:xfrm>
          <a:prstGeom prst="straightConnector1">
            <a:avLst/>
          </a:prstGeom>
          <a:ln w="15875">
            <a:solidFill>
              <a:schemeClr val="accent1"/>
            </a:solidFill>
            <a:tailEnd type="triangle"/>
          </a:ln>
        </p:spPr>
      </p:cxnSp>
      <p:sp>
        <p:nvSpPr>
          <p:cNvPr id="997" name="12"/>
          <p:cNvSpPr/>
          <p:nvPr/>
        </p:nvSpPr>
        <p:spPr>
          <a:xfrm>
            <a:off x="347346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998" name="Connection Line"/>
          <p:cNvCxnSpPr>
            <a:stCxn id="989" idx="0"/>
            <a:endCxn id="997" idx="0"/>
          </p:cNvCxnSpPr>
          <p:nvPr/>
        </p:nvCxnSpPr>
        <p:spPr>
          <a:xfrm>
            <a:off x="3192841" y="3645926"/>
            <a:ext cx="578545" cy="967271"/>
          </a:xfrm>
          <a:prstGeom prst="straightConnector1">
            <a:avLst/>
          </a:prstGeom>
          <a:ln w="15875">
            <a:solidFill>
              <a:schemeClr val="accent1"/>
            </a:solidFill>
            <a:tailEnd type="triangle"/>
          </a:ln>
        </p:spPr>
      </p:cxnSp>
      <p:sp>
        <p:nvSpPr>
          <p:cNvPr id="999" name="17"/>
          <p:cNvSpPr/>
          <p:nvPr/>
        </p:nvSpPr>
        <p:spPr>
          <a:xfrm>
            <a:off x="4215116" y="431527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1000" name="Connection Line"/>
          <p:cNvCxnSpPr>
            <a:stCxn id="987" idx="0"/>
            <a:endCxn id="999" idx="0"/>
          </p:cNvCxnSpPr>
          <p:nvPr/>
        </p:nvCxnSpPr>
        <p:spPr>
          <a:xfrm flipH="1">
            <a:off x="4513038" y="3645926"/>
            <a:ext cx="333119" cy="967271"/>
          </a:xfrm>
          <a:prstGeom prst="straightConnector1">
            <a:avLst/>
          </a:prstGeom>
          <a:ln w="15875">
            <a:solidFill>
              <a:schemeClr val="accent1"/>
            </a:solidFill>
            <a:tailEnd type="triangle"/>
          </a:ln>
        </p:spPr>
      </p:cxnSp>
      <p:sp>
        <p:nvSpPr>
          <p:cNvPr id="1001" name="Indices"/>
          <p:cNvSpPr txBox="1"/>
          <p:nvPr/>
        </p:nvSpPr>
        <p:spPr>
          <a:xfrm>
            <a:off x="74983" y="6397776"/>
            <a:ext cx="70901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Indices</a:t>
            </a:r>
          </a:p>
        </p:txBody>
      </p:sp>
      <p:sp>
        <p:nvSpPr>
          <p:cNvPr id="1002" name="0"/>
          <p:cNvSpPr txBox="1"/>
          <p:nvPr/>
        </p:nvSpPr>
        <p:spPr>
          <a:xfrm>
            <a:off x="132016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0</a:t>
            </a:r>
          </a:p>
        </p:txBody>
      </p:sp>
      <p:sp>
        <p:nvSpPr>
          <p:cNvPr id="1003" name="1"/>
          <p:cNvSpPr txBox="1"/>
          <p:nvPr/>
        </p:nvSpPr>
        <p:spPr>
          <a:xfrm>
            <a:off x="194862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a:t>
            </a:r>
          </a:p>
        </p:txBody>
      </p:sp>
      <p:sp>
        <p:nvSpPr>
          <p:cNvPr id="1004" name="2"/>
          <p:cNvSpPr txBox="1"/>
          <p:nvPr/>
        </p:nvSpPr>
        <p:spPr>
          <a:xfrm>
            <a:off x="2577089"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a:t>
            </a:r>
          </a:p>
        </p:txBody>
      </p:sp>
      <p:sp>
        <p:nvSpPr>
          <p:cNvPr id="1005" name="3"/>
          <p:cNvSpPr txBox="1"/>
          <p:nvPr/>
        </p:nvSpPr>
        <p:spPr>
          <a:xfrm>
            <a:off x="320937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3</a:t>
            </a:r>
          </a:p>
        </p:txBody>
      </p:sp>
      <p:sp>
        <p:nvSpPr>
          <p:cNvPr id="1006" name="4"/>
          <p:cNvSpPr txBox="1"/>
          <p:nvPr/>
        </p:nvSpPr>
        <p:spPr>
          <a:xfrm>
            <a:off x="384166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4</a:t>
            </a:r>
          </a:p>
        </p:txBody>
      </p:sp>
      <p:sp>
        <p:nvSpPr>
          <p:cNvPr id="1007" name="5"/>
          <p:cNvSpPr txBox="1"/>
          <p:nvPr/>
        </p:nvSpPr>
        <p:spPr>
          <a:xfrm>
            <a:off x="447540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5</a:t>
            </a:r>
          </a:p>
        </p:txBody>
      </p:sp>
      <p:sp>
        <p:nvSpPr>
          <p:cNvPr id="1008" name="6"/>
          <p:cNvSpPr txBox="1"/>
          <p:nvPr/>
        </p:nvSpPr>
        <p:spPr>
          <a:xfrm>
            <a:off x="5098592"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6</a:t>
            </a:r>
          </a:p>
        </p:txBody>
      </p:sp>
      <p:sp>
        <p:nvSpPr>
          <p:cNvPr id="1009" name="7"/>
          <p:cNvSpPr txBox="1"/>
          <p:nvPr/>
        </p:nvSpPr>
        <p:spPr>
          <a:xfrm>
            <a:off x="573998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7</a:t>
            </a:r>
          </a:p>
        </p:txBody>
      </p:sp>
      <p:sp>
        <p:nvSpPr>
          <p:cNvPr id="1010" name="8"/>
          <p:cNvSpPr txBox="1"/>
          <p:nvPr/>
        </p:nvSpPr>
        <p:spPr>
          <a:xfrm>
            <a:off x="634685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8</a:t>
            </a:r>
          </a:p>
        </p:txBody>
      </p:sp>
      <p:sp>
        <p:nvSpPr>
          <p:cNvPr id="1011" name="9"/>
          <p:cNvSpPr txBox="1"/>
          <p:nvPr/>
        </p:nvSpPr>
        <p:spPr>
          <a:xfrm>
            <a:off x="7007049" y="6397776"/>
            <a:ext cx="230272"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9</a:t>
            </a:r>
          </a:p>
        </p:txBody>
      </p:sp>
      <p:sp>
        <p:nvSpPr>
          <p:cNvPr id="1012" name="10"/>
          <p:cNvSpPr txBox="1"/>
          <p:nvPr/>
        </p:nvSpPr>
        <p:spPr>
          <a:xfrm>
            <a:off x="7595118"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10</a:t>
            </a:r>
          </a:p>
        </p:txBody>
      </p:sp>
      <p:sp>
        <p:nvSpPr>
          <p:cNvPr id="1013" name="Square"/>
          <p:cNvSpPr/>
          <p:nvPr/>
        </p:nvSpPr>
        <p:spPr>
          <a:xfrm>
            <a:off x="8065436"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14" name="Square"/>
          <p:cNvSpPr/>
          <p:nvPr/>
        </p:nvSpPr>
        <p:spPr>
          <a:xfrm>
            <a:off x="8701588"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15" name="11"/>
          <p:cNvSpPr txBox="1"/>
          <p:nvPr/>
        </p:nvSpPr>
        <p:spPr>
          <a:xfrm>
            <a:off x="8204734" y="6397776"/>
            <a:ext cx="356404"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11</a:t>
            </a:r>
          </a:p>
        </p:txBody>
      </p:sp>
      <p:sp>
        <p:nvSpPr>
          <p:cNvPr id="1016" name="12"/>
          <p:cNvSpPr txBox="1"/>
          <p:nvPr/>
        </p:nvSpPr>
        <p:spPr>
          <a:xfrm>
            <a:off x="8814349"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0" name="Square"/>
          <p:cNvSpPr/>
          <p:nvPr/>
        </p:nvSpPr>
        <p:spPr>
          <a:xfrm>
            <a:off x="111780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1" name="Square"/>
          <p:cNvSpPr/>
          <p:nvPr/>
        </p:nvSpPr>
        <p:spPr>
          <a:xfrm>
            <a:off x="174626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2" name="Square"/>
          <p:cNvSpPr/>
          <p:nvPr/>
        </p:nvSpPr>
        <p:spPr>
          <a:xfrm>
            <a:off x="2382415"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3" name="Square"/>
          <p:cNvSpPr/>
          <p:nvPr/>
        </p:nvSpPr>
        <p:spPr>
          <a:xfrm>
            <a:off x="300701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4" name="Square"/>
          <p:cNvSpPr/>
          <p:nvPr/>
        </p:nvSpPr>
        <p:spPr>
          <a:xfrm>
            <a:off x="3643167"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5" name="Square"/>
          <p:cNvSpPr/>
          <p:nvPr/>
        </p:nvSpPr>
        <p:spPr>
          <a:xfrm>
            <a:off x="4271628"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6" name="Square"/>
          <p:cNvSpPr/>
          <p:nvPr/>
        </p:nvSpPr>
        <p:spPr>
          <a:xfrm>
            <a:off x="490778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7" name="Square"/>
          <p:cNvSpPr/>
          <p:nvPr/>
        </p:nvSpPr>
        <p:spPr>
          <a:xfrm>
            <a:off x="5532380"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8" name="Square"/>
          <p:cNvSpPr/>
          <p:nvPr/>
        </p:nvSpPr>
        <p:spPr>
          <a:xfrm>
            <a:off x="6168532"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29" name="Square"/>
          <p:cNvSpPr/>
          <p:nvPr/>
        </p:nvSpPr>
        <p:spPr>
          <a:xfrm>
            <a:off x="680468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30" name="Square"/>
          <p:cNvSpPr/>
          <p:nvPr/>
        </p:nvSpPr>
        <p:spPr>
          <a:xfrm>
            <a:off x="742928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31" name="Binary heap: Array implementation"/>
          <p:cNvSpPr txBox="1"/>
          <p:nvPr>
            <p:ph type="title"/>
          </p:nvPr>
        </p:nvSpPr>
        <p:spPr>
          <a:prstGeom prst="rect">
            <a:avLst/>
          </a:prstGeom>
        </p:spPr>
        <p:txBody>
          <a:bodyPr/>
          <a:lstStyle/>
          <a:p>
            <a:pPr/>
            <a:r>
              <a:t>Binary heap: Array implementation</a:t>
            </a:r>
          </a:p>
        </p:txBody>
      </p:sp>
      <p:sp>
        <p:nvSpPr>
          <p:cNvPr id="10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33" name="2"/>
          <p:cNvSpPr/>
          <p:nvPr/>
        </p:nvSpPr>
        <p:spPr>
          <a:xfrm>
            <a:off x="176584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1034" name="5"/>
          <p:cNvSpPr/>
          <p:nvPr/>
        </p:nvSpPr>
        <p:spPr>
          <a:xfrm>
            <a:off x="3014797"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sp>
        <p:nvSpPr>
          <p:cNvPr id="1035" name="3"/>
          <p:cNvSpPr/>
          <p:nvPr/>
        </p:nvSpPr>
        <p:spPr>
          <a:xfrm>
            <a:off x="2386427"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sp>
        <p:nvSpPr>
          <p:cNvPr id="1036" name="7"/>
          <p:cNvSpPr/>
          <p:nvPr/>
        </p:nvSpPr>
        <p:spPr>
          <a:xfrm>
            <a:off x="4548234" y="334800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1037" name="4"/>
          <p:cNvSpPr/>
          <p:nvPr/>
        </p:nvSpPr>
        <p:spPr>
          <a:xfrm>
            <a:off x="2894919" y="334800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sp>
        <p:nvSpPr>
          <p:cNvPr id="1038" name="13"/>
          <p:cNvSpPr/>
          <p:nvPr/>
        </p:nvSpPr>
        <p:spPr>
          <a:xfrm>
            <a:off x="8353477" y="334800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sp>
        <p:nvSpPr>
          <p:cNvPr id="1039" name="6"/>
          <p:cNvSpPr/>
          <p:nvPr/>
        </p:nvSpPr>
        <p:spPr>
          <a:xfrm>
            <a:off x="6201550" y="334800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sp>
        <p:nvSpPr>
          <p:cNvPr id="1040" name="9"/>
          <p:cNvSpPr/>
          <p:nvPr/>
        </p:nvSpPr>
        <p:spPr>
          <a:xfrm>
            <a:off x="198175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cxnSp>
        <p:nvCxnSpPr>
          <p:cNvPr id="1041" name="Connection Line"/>
          <p:cNvCxnSpPr>
            <a:stCxn id="1037" idx="0"/>
            <a:endCxn id="1040" idx="0"/>
          </p:cNvCxnSpPr>
          <p:nvPr/>
        </p:nvCxnSpPr>
        <p:spPr>
          <a:xfrm flipH="1">
            <a:off x="2279675" y="3645926"/>
            <a:ext cx="913167" cy="967271"/>
          </a:xfrm>
          <a:prstGeom prst="straightConnector1">
            <a:avLst/>
          </a:prstGeom>
          <a:ln w="15875">
            <a:solidFill>
              <a:schemeClr val="accent1"/>
            </a:solidFill>
            <a:tailEnd type="triangle"/>
          </a:ln>
        </p:spPr>
      </p:cxnSp>
      <p:sp>
        <p:nvSpPr>
          <p:cNvPr id="1042" name="12"/>
          <p:cNvSpPr/>
          <p:nvPr/>
        </p:nvSpPr>
        <p:spPr>
          <a:xfrm>
            <a:off x="347346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cxnSp>
        <p:nvCxnSpPr>
          <p:cNvPr id="1043" name="Connection Line"/>
          <p:cNvCxnSpPr>
            <a:stCxn id="1037" idx="0"/>
            <a:endCxn id="1042" idx="0"/>
          </p:cNvCxnSpPr>
          <p:nvPr/>
        </p:nvCxnSpPr>
        <p:spPr>
          <a:xfrm>
            <a:off x="3192841" y="3645926"/>
            <a:ext cx="578545" cy="967271"/>
          </a:xfrm>
          <a:prstGeom prst="straightConnector1">
            <a:avLst/>
          </a:prstGeom>
          <a:ln w="15875">
            <a:solidFill>
              <a:schemeClr val="accent1"/>
            </a:solidFill>
            <a:tailEnd type="triangle"/>
          </a:ln>
        </p:spPr>
      </p:cxnSp>
      <p:sp>
        <p:nvSpPr>
          <p:cNvPr id="1044" name="17"/>
          <p:cNvSpPr/>
          <p:nvPr/>
        </p:nvSpPr>
        <p:spPr>
          <a:xfrm>
            <a:off x="4215116" y="431527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cxnSp>
        <p:nvCxnSpPr>
          <p:cNvPr id="1045" name="Connection Line"/>
          <p:cNvCxnSpPr>
            <a:stCxn id="1036" idx="0"/>
            <a:endCxn id="1044" idx="0"/>
          </p:cNvCxnSpPr>
          <p:nvPr/>
        </p:nvCxnSpPr>
        <p:spPr>
          <a:xfrm flipH="1">
            <a:off x="4513038" y="3645926"/>
            <a:ext cx="333119" cy="967271"/>
          </a:xfrm>
          <a:prstGeom prst="straightConnector1">
            <a:avLst/>
          </a:prstGeom>
          <a:ln w="15875">
            <a:solidFill>
              <a:schemeClr val="accent1"/>
            </a:solidFill>
            <a:tailEnd type="triangle"/>
          </a:ln>
        </p:spPr>
      </p:cxnSp>
      <p:sp>
        <p:nvSpPr>
          <p:cNvPr id="1046" name="Indices"/>
          <p:cNvSpPr txBox="1"/>
          <p:nvPr/>
        </p:nvSpPr>
        <p:spPr>
          <a:xfrm>
            <a:off x="74983" y="6397776"/>
            <a:ext cx="70901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Indices</a:t>
            </a:r>
          </a:p>
        </p:txBody>
      </p:sp>
      <p:sp>
        <p:nvSpPr>
          <p:cNvPr id="1047" name="0"/>
          <p:cNvSpPr txBox="1"/>
          <p:nvPr/>
        </p:nvSpPr>
        <p:spPr>
          <a:xfrm>
            <a:off x="132016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0</a:t>
            </a:r>
          </a:p>
        </p:txBody>
      </p:sp>
      <p:sp>
        <p:nvSpPr>
          <p:cNvPr id="1048" name="1"/>
          <p:cNvSpPr txBox="1"/>
          <p:nvPr/>
        </p:nvSpPr>
        <p:spPr>
          <a:xfrm>
            <a:off x="194862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a:t>
            </a:r>
          </a:p>
        </p:txBody>
      </p:sp>
      <p:sp>
        <p:nvSpPr>
          <p:cNvPr id="1049" name="2"/>
          <p:cNvSpPr txBox="1"/>
          <p:nvPr/>
        </p:nvSpPr>
        <p:spPr>
          <a:xfrm>
            <a:off x="2577089"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a:t>
            </a:r>
          </a:p>
        </p:txBody>
      </p:sp>
      <p:sp>
        <p:nvSpPr>
          <p:cNvPr id="1050" name="3"/>
          <p:cNvSpPr txBox="1"/>
          <p:nvPr/>
        </p:nvSpPr>
        <p:spPr>
          <a:xfrm>
            <a:off x="320937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3</a:t>
            </a:r>
          </a:p>
        </p:txBody>
      </p:sp>
      <p:sp>
        <p:nvSpPr>
          <p:cNvPr id="1051" name="4"/>
          <p:cNvSpPr txBox="1"/>
          <p:nvPr/>
        </p:nvSpPr>
        <p:spPr>
          <a:xfrm>
            <a:off x="384166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4</a:t>
            </a:r>
          </a:p>
        </p:txBody>
      </p:sp>
      <p:sp>
        <p:nvSpPr>
          <p:cNvPr id="1052" name="5"/>
          <p:cNvSpPr txBox="1"/>
          <p:nvPr/>
        </p:nvSpPr>
        <p:spPr>
          <a:xfrm>
            <a:off x="447540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5</a:t>
            </a:r>
          </a:p>
        </p:txBody>
      </p:sp>
      <p:sp>
        <p:nvSpPr>
          <p:cNvPr id="1053" name="6"/>
          <p:cNvSpPr txBox="1"/>
          <p:nvPr/>
        </p:nvSpPr>
        <p:spPr>
          <a:xfrm>
            <a:off x="5098592"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6</a:t>
            </a:r>
          </a:p>
        </p:txBody>
      </p:sp>
      <p:sp>
        <p:nvSpPr>
          <p:cNvPr id="1054" name="7"/>
          <p:cNvSpPr txBox="1"/>
          <p:nvPr/>
        </p:nvSpPr>
        <p:spPr>
          <a:xfrm>
            <a:off x="573998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7</a:t>
            </a:r>
          </a:p>
        </p:txBody>
      </p:sp>
      <p:sp>
        <p:nvSpPr>
          <p:cNvPr id="1055" name="8"/>
          <p:cNvSpPr txBox="1"/>
          <p:nvPr/>
        </p:nvSpPr>
        <p:spPr>
          <a:xfrm>
            <a:off x="634685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8</a:t>
            </a:r>
          </a:p>
        </p:txBody>
      </p:sp>
      <p:sp>
        <p:nvSpPr>
          <p:cNvPr id="1056" name="9"/>
          <p:cNvSpPr txBox="1"/>
          <p:nvPr/>
        </p:nvSpPr>
        <p:spPr>
          <a:xfrm>
            <a:off x="7007049" y="6397776"/>
            <a:ext cx="230272"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9</a:t>
            </a:r>
          </a:p>
        </p:txBody>
      </p:sp>
      <p:sp>
        <p:nvSpPr>
          <p:cNvPr id="1057" name="10"/>
          <p:cNvSpPr txBox="1"/>
          <p:nvPr/>
        </p:nvSpPr>
        <p:spPr>
          <a:xfrm>
            <a:off x="7595118"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10</a:t>
            </a:r>
          </a:p>
        </p:txBody>
      </p:sp>
      <p:sp>
        <p:nvSpPr>
          <p:cNvPr id="1058" name="Square"/>
          <p:cNvSpPr/>
          <p:nvPr/>
        </p:nvSpPr>
        <p:spPr>
          <a:xfrm>
            <a:off x="8065436"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59" name="Square"/>
          <p:cNvSpPr/>
          <p:nvPr/>
        </p:nvSpPr>
        <p:spPr>
          <a:xfrm>
            <a:off x="8701588"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0" name="11"/>
          <p:cNvSpPr txBox="1"/>
          <p:nvPr/>
        </p:nvSpPr>
        <p:spPr>
          <a:xfrm>
            <a:off x="8204734" y="6397776"/>
            <a:ext cx="356404"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11</a:t>
            </a:r>
          </a:p>
        </p:txBody>
      </p:sp>
      <p:sp>
        <p:nvSpPr>
          <p:cNvPr id="1061" name="12"/>
          <p:cNvSpPr txBox="1"/>
          <p:nvPr/>
        </p:nvSpPr>
        <p:spPr>
          <a:xfrm>
            <a:off x="8814349"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3" name="Square"/>
          <p:cNvSpPr/>
          <p:nvPr/>
        </p:nvSpPr>
        <p:spPr>
          <a:xfrm>
            <a:off x="111780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4" name="Square"/>
          <p:cNvSpPr/>
          <p:nvPr/>
        </p:nvSpPr>
        <p:spPr>
          <a:xfrm>
            <a:off x="174626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5" name="Square"/>
          <p:cNvSpPr/>
          <p:nvPr/>
        </p:nvSpPr>
        <p:spPr>
          <a:xfrm>
            <a:off x="2382415"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6" name="Square"/>
          <p:cNvSpPr/>
          <p:nvPr/>
        </p:nvSpPr>
        <p:spPr>
          <a:xfrm>
            <a:off x="300701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7" name="Square"/>
          <p:cNvSpPr/>
          <p:nvPr/>
        </p:nvSpPr>
        <p:spPr>
          <a:xfrm>
            <a:off x="3643167"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8" name="Square"/>
          <p:cNvSpPr/>
          <p:nvPr/>
        </p:nvSpPr>
        <p:spPr>
          <a:xfrm>
            <a:off x="4271628"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69" name="Square"/>
          <p:cNvSpPr/>
          <p:nvPr/>
        </p:nvSpPr>
        <p:spPr>
          <a:xfrm>
            <a:off x="490778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70" name="Square"/>
          <p:cNvSpPr/>
          <p:nvPr/>
        </p:nvSpPr>
        <p:spPr>
          <a:xfrm>
            <a:off x="5532380"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71" name="Square"/>
          <p:cNvSpPr/>
          <p:nvPr/>
        </p:nvSpPr>
        <p:spPr>
          <a:xfrm>
            <a:off x="6168532"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72" name="Square"/>
          <p:cNvSpPr/>
          <p:nvPr/>
        </p:nvSpPr>
        <p:spPr>
          <a:xfrm>
            <a:off x="680468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73" name="Square"/>
          <p:cNvSpPr/>
          <p:nvPr/>
        </p:nvSpPr>
        <p:spPr>
          <a:xfrm>
            <a:off x="742928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74" name="Binary heap: Array implementation"/>
          <p:cNvSpPr txBox="1"/>
          <p:nvPr>
            <p:ph type="title"/>
          </p:nvPr>
        </p:nvSpPr>
        <p:spPr>
          <a:prstGeom prst="rect">
            <a:avLst/>
          </a:prstGeom>
        </p:spPr>
        <p:txBody>
          <a:bodyPr/>
          <a:lstStyle/>
          <a:p>
            <a:pPr/>
            <a:r>
              <a:t>Binary heap: Array implementation</a:t>
            </a:r>
          </a:p>
        </p:txBody>
      </p:sp>
      <p:sp>
        <p:nvSpPr>
          <p:cNvPr id="10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76" name="2"/>
          <p:cNvSpPr/>
          <p:nvPr/>
        </p:nvSpPr>
        <p:spPr>
          <a:xfrm>
            <a:off x="176584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1077" name="5"/>
          <p:cNvSpPr/>
          <p:nvPr/>
        </p:nvSpPr>
        <p:spPr>
          <a:xfrm>
            <a:off x="3014797"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sp>
        <p:nvSpPr>
          <p:cNvPr id="1078" name="3"/>
          <p:cNvSpPr/>
          <p:nvPr/>
        </p:nvSpPr>
        <p:spPr>
          <a:xfrm>
            <a:off x="2386427"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sp>
        <p:nvSpPr>
          <p:cNvPr id="1079" name="7"/>
          <p:cNvSpPr/>
          <p:nvPr/>
        </p:nvSpPr>
        <p:spPr>
          <a:xfrm>
            <a:off x="4286680"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1080" name="4"/>
          <p:cNvSpPr/>
          <p:nvPr/>
        </p:nvSpPr>
        <p:spPr>
          <a:xfrm>
            <a:off x="367496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sp>
        <p:nvSpPr>
          <p:cNvPr id="1081" name="13"/>
          <p:cNvSpPr/>
          <p:nvPr/>
        </p:nvSpPr>
        <p:spPr>
          <a:xfrm>
            <a:off x="5558656"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sp>
        <p:nvSpPr>
          <p:cNvPr id="1082" name="6"/>
          <p:cNvSpPr/>
          <p:nvPr/>
        </p:nvSpPr>
        <p:spPr>
          <a:xfrm>
            <a:off x="4927358"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sp>
        <p:nvSpPr>
          <p:cNvPr id="1083" name="9"/>
          <p:cNvSpPr/>
          <p:nvPr/>
        </p:nvSpPr>
        <p:spPr>
          <a:xfrm>
            <a:off x="198175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sp>
        <p:nvSpPr>
          <p:cNvPr id="1084" name="12"/>
          <p:cNvSpPr/>
          <p:nvPr/>
        </p:nvSpPr>
        <p:spPr>
          <a:xfrm>
            <a:off x="3473463" y="4315274"/>
            <a:ext cx="595845"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sp>
        <p:nvSpPr>
          <p:cNvPr id="1085" name="17"/>
          <p:cNvSpPr/>
          <p:nvPr/>
        </p:nvSpPr>
        <p:spPr>
          <a:xfrm>
            <a:off x="4215116" y="4315274"/>
            <a:ext cx="595846" cy="595845"/>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sp>
        <p:nvSpPr>
          <p:cNvPr id="1086" name="Indices"/>
          <p:cNvSpPr txBox="1"/>
          <p:nvPr/>
        </p:nvSpPr>
        <p:spPr>
          <a:xfrm>
            <a:off x="74983" y="6397776"/>
            <a:ext cx="70901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Indices</a:t>
            </a:r>
          </a:p>
        </p:txBody>
      </p:sp>
      <p:sp>
        <p:nvSpPr>
          <p:cNvPr id="1087" name="0"/>
          <p:cNvSpPr txBox="1"/>
          <p:nvPr/>
        </p:nvSpPr>
        <p:spPr>
          <a:xfrm>
            <a:off x="132016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0</a:t>
            </a:r>
          </a:p>
        </p:txBody>
      </p:sp>
      <p:sp>
        <p:nvSpPr>
          <p:cNvPr id="1088" name="1"/>
          <p:cNvSpPr txBox="1"/>
          <p:nvPr/>
        </p:nvSpPr>
        <p:spPr>
          <a:xfrm>
            <a:off x="194862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a:t>
            </a:r>
          </a:p>
        </p:txBody>
      </p:sp>
      <p:sp>
        <p:nvSpPr>
          <p:cNvPr id="1089" name="2"/>
          <p:cNvSpPr txBox="1"/>
          <p:nvPr/>
        </p:nvSpPr>
        <p:spPr>
          <a:xfrm>
            <a:off x="2577089"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a:t>
            </a:r>
          </a:p>
        </p:txBody>
      </p:sp>
      <p:sp>
        <p:nvSpPr>
          <p:cNvPr id="1090" name="3"/>
          <p:cNvSpPr txBox="1"/>
          <p:nvPr/>
        </p:nvSpPr>
        <p:spPr>
          <a:xfrm>
            <a:off x="320937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3</a:t>
            </a:r>
          </a:p>
        </p:txBody>
      </p:sp>
      <p:sp>
        <p:nvSpPr>
          <p:cNvPr id="1091" name="4"/>
          <p:cNvSpPr txBox="1"/>
          <p:nvPr/>
        </p:nvSpPr>
        <p:spPr>
          <a:xfrm>
            <a:off x="384166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4</a:t>
            </a:r>
          </a:p>
        </p:txBody>
      </p:sp>
      <p:sp>
        <p:nvSpPr>
          <p:cNvPr id="1092" name="5"/>
          <p:cNvSpPr txBox="1"/>
          <p:nvPr/>
        </p:nvSpPr>
        <p:spPr>
          <a:xfrm>
            <a:off x="447540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5</a:t>
            </a:r>
          </a:p>
        </p:txBody>
      </p:sp>
      <p:sp>
        <p:nvSpPr>
          <p:cNvPr id="1093" name="6"/>
          <p:cNvSpPr txBox="1"/>
          <p:nvPr/>
        </p:nvSpPr>
        <p:spPr>
          <a:xfrm>
            <a:off x="5098592"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6</a:t>
            </a:r>
          </a:p>
        </p:txBody>
      </p:sp>
      <p:sp>
        <p:nvSpPr>
          <p:cNvPr id="1094" name="7"/>
          <p:cNvSpPr txBox="1"/>
          <p:nvPr/>
        </p:nvSpPr>
        <p:spPr>
          <a:xfrm>
            <a:off x="573998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7</a:t>
            </a:r>
          </a:p>
        </p:txBody>
      </p:sp>
      <p:sp>
        <p:nvSpPr>
          <p:cNvPr id="1095" name="8"/>
          <p:cNvSpPr txBox="1"/>
          <p:nvPr/>
        </p:nvSpPr>
        <p:spPr>
          <a:xfrm>
            <a:off x="634685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8</a:t>
            </a:r>
          </a:p>
        </p:txBody>
      </p:sp>
      <p:sp>
        <p:nvSpPr>
          <p:cNvPr id="1096" name="9"/>
          <p:cNvSpPr txBox="1"/>
          <p:nvPr/>
        </p:nvSpPr>
        <p:spPr>
          <a:xfrm>
            <a:off x="7007049" y="6397776"/>
            <a:ext cx="230272"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9</a:t>
            </a:r>
          </a:p>
        </p:txBody>
      </p:sp>
      <p:sp>
        <p:nvSpPr>
          <p:cNvPr id="1097" name="10"/>
          <p:cNvSpPr txBox="1"/>
          <p:nvPr/>
        </p:nvSpPr>
        <p:spPr>
          <a:xfrm>
            <a:off x="7595118"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10</a:t>
            </a:r>
          </a:p>
        </p:txBody>
      </p:sp>
      <p:sp>
        <p:nvSpPr>
          <p:cNvPr id="1098" name="Square"/>
          <p:cNvSpPr/>
          <p:nvPr/>
        </p:nvSpPr>
        <p:spPr>
          <a:xfrm>
            <a:off x="8065436"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099" name="Square"/>
          <p:cNvSpPr/>
          <p:nvPr/>
        </p:nvSpPr>
        <p:spPr>
          <a:xfrm>
            <a:off x="8701588"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0" name="11"/>
          <p:cNvSpPr txBox="1"/>
          <p:nvPr/>
        </p:nvSpPr>
        <p:spPr>
          <a:xfrm>
            <a:off x="8204734" y="6397776"/>
            <a:ext cx="356404"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11</a:t>
            </a:r>
          </a:p>
        </p:txBody>
      </p:sp>
      <p:sp>
        <p:nvSpPr>
          <p:cNvPr id="1101" name="12"/>
          <p:cNvSpPr txBox="1"/>
          <p:nvPr/>
        </p:nvSpPr>
        <p:spPr>
          <a:xfrm>
            <a:off x="8814349"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3" name="Square"/>
          <p:cNvSpPr/>
          <p:nvPr/>
        </p:nvSpPr>
        <p:spPr>
          <a:xfrm>
            <a:off x="111780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4" name="Square"/>
          <p:cNvSpPr/>
          <p:nvPr/>
        </p:nvSpPr>
        <p:spPr>
          <a:xfrm>
            <a:off x="174626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5" name="Square"/>
          <p:cNvSpPr/>
          <p:nvPr/>
        </p:nvSpPr>
        <p:spPr>
          <a:xfrm>
            <a:off x="2382415"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6" name="Square"/>
          <p:cNvSpPr/>
          <p:nvPr/>
        </p:nvSpPr>
        <p:spPr>
          <a:xfrm>
            <a:off x="300701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7" name="Square"/>
          <p:cNvSpPr/>
          <p:nvPr/>
        </p:nvSpPr>
        <p:spPr>
          <a:xfrm>
            <a:off x="3643167"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8" name="Square"/>
          <p:cNvSpPr/>
          <p:nvPr/>
        </p:nvSpPr>
        <p:spPr>
          <a:xfrm>
            <a:off x="4271628"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09" name="Square"/>
          <p:cNvSpPr/>
          <p:nvPr/>
        </p:nvSpPr>
        <p:spPr>
          <a:xfrm>
            <a:off x="490778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10" name="Square"/>
          <p:cNvSpPr/>
          <p:nvPr/>
        </p:nvSpPr>
        <p:spPr>
          <a:xfrm>
            <a:off x="5532380"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11" name="Square"/>
          <p:cNvSpPr/>
          <p:nvPr/>
        </p:nvSpPr>
        <p:spPr>
          <a:xfrm>
            <a:off x="6168532"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12" name="Square"/>
          <p:cNvSpPr/>
          <p:nvPr/>
        </p:nvSpPr>
        <p:spPr>
          <a:xfrm>
            <a:off x="680468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13" name="Square"/>
          <p:cNvSpPr/>
          <p:nvPr/>
        </p:nvSpPr>
        <p:spPr>
          <a:xfrm>
            <a:off x="742928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14" name="Binary heap: Array implementation"/>
          <p:cNvSpPr txBox="1"/>
          <p:nvPr>
            <p:ph type="title"/>
          </p:nvPr>
        </p:nvSpPr>
        <p:spPr>
          <a:prstGeom prst="rect">
            <a:avLst/>
          </a:prstGeom>
        </p:spPr>
        <p:txBody>
          <a:bodyPr/>
          <a:lstStyle/>
          <a:p>
            <a:pPr/>
            <a:r>
              <a:t>Binary heap: Array implementation</a:t>
            </a:r>
          </a:p>
        </p:txBody>
      </p:sp>
      <p:sp>
        <p:nvSpPr>
          <p:cNvPr id="111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16" name="2"/>
          <p:cNvSpPr/>
          <p:nvPr/>
        </p:nvSpPr>
        <p:spPr>
          <a:xfrm>
            <a:off x="176584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1117" name="5"/>
          <p:cNvSpPr/>
          <p:nvPr/>
        </p:nvSpPr>
        <p:spPr>
          <a:xfrm>
            <a:off x="3014797"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sp>
        <p:nvSpPr>
          <p:cNvPr id="1118" name="3"/>
          <p:cNvSpPr/>
          <p:nvPr/>
        </p:nvSpPr>
        <p:spPr>
          <a:xfrm>
            <a:off x="2386427"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sp>
        <p:nvSpPr>
          <p:cNvPr id="1119" name="7"/>
          <p:cNvSpPr/>
          <p:nvPr/>
        </p:nvSpPr>
        <p:spPr>
          <a:xfrm>
            <a:off x="4286680"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1120" name="4"/>
          <p:cNvSpPr/>
          <p:nvPr/>
        </p:nvSpPr>
        <p:spPr>
          <a:xfrm>
            <a:off x="367496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sp>
        <p:nvSpPr>
          <p:cNvPr id="1121" name="13"/>
          <p:cNvSpPr/>
          <p:nvPr/>
        </p:nvSpPr>
        <p:spPr>
          <a:xfrm>
            <a:off x="5558656"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sp>
        <p:nvSpPr>
          <p:cNvPr id="1122" name="6"/>
          <p:cNvSpPr/>
          <p:nvPr/>
        </p:nvSpPr>
        <p:spPr>
          <a:xfrm>
            <a:off x="4927358"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sp>
        <p:nvSpPr>
          <p:cNvPr id="1123" name="9"/>
          <p:cNvSpPr/>
          <p:nvPr/>
        </p:nvSpPr>
        <p:spPr>
          <a:xfrm>
            <a:off x="6181670"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sp>
        <p:nvSpPr>
          <p:cNvPr id="1124" name="12"/>
          <p:cNvSpPr/>
          <p:nvPr/>
        </p:nvSpPr>
        <p:spPr>
          <a:xfrm>
            <a:off x="6824262"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sp>
        <p:nvSpPr>
          <p:cNvPr id="1125" name="17"/>
          <p:cNvSpPr/>
          <p:nvPr/>
        </p:nvSpPr>
        <p:spPr>
          <a:xfrm>
            <a:off x="7453387"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sp>
        <p:nvSpPr>
          <p:cNvPr id="1126" name="Indices"/>
          <p:cNvSpPr txBox="1"/>
          <p:nvPr/>
        </p:nvSpPr>
        <p:spPr>
          <a:xfrm>
            <a:off x="74983" y="6397776"/>
            <a:ext cx="70901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Indices</a:t>
            </a:r>
          </a:p>
        </p:txBody>
      </p:sp>
      <p:sp>
        <p:nvSpPr>
          <p:cNvPr id="1127" name="0"/>
          <p:cNvSpPr txBox="1"/>
          <p:nvPr/>
        </p:nvSpPr>
        <p:spPr>
          <a:xfrm>
            <a:off x="132016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0</a:t>
            </a:r>
          </a:p>
        </p:txBody>
      </p:sp>
      <p:sp>
        <p:nvSpPr>
          <p:cNvPr id="1128" name="1"/>
          <p:cNvSpPr txBox="1"/>
          <p:nvPr/>
        </p:nvSpPr>
        <p:spPr>
          <a:xfrm>
            <a:off x="194862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a:t>
            </a:r>
          </a:p>
        </p:txBody>
      </p:sp>
      <p:sp>
        <p:nvSpPr>
          <p:cNvPr id="1129" name="2"/>
          <p:cNvSpPr txBox="1"/>
          <p:nvPr/>
        </p:nvSpPr>
        <p:spPr>
          <a:xfrm>
            <a:off x="2577089"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a:t>
            </a:r>
          </a:p>
        </p:txBody>
      </p:sp>
      <p:sp>
        <p:nvSpPr>
          <p:cNvPr id="1130" name="3"/>
          <p:cNvSpPr txBox="1"/>
          <p:nvPr/>
        </p:nvSpPr>
        <p:spPr>
          <a:xfrm>
            <a:off x="320937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3</a:t>
            </a:r>
          </a:p>
        </p:txBody>
      </p:sp>
      <p:sp>
        <p:nvSpPr>
          <p:cNvPr id="1131" name="4"/>
          <p:cNvSpPr txBox="1"/>
          <p:nvPr/>
        </p:nvSpPr>
        <p:spPr>
          <a:xfrm>
            <a:off x="384166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4</a:t>
            </a:r>
          </a:p>
        </p:txBody>
      </p:sp>
      <p:sp>
        <p:nvSpPr>
          <p:cNvPr id="1132" name="5"/>
          <p:cNvSpPr txBox="1"/>
          <p:nvPr/>
        </p:nvSpPr>
        <p:spPr>
          <a:xfrm>
            <a:off x="447540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5</a:t>
            </a:r>
          </a:p>
        </p:txBody>
      </p:sp>
      <p:sp>
        <p:nvSpPr>
          <p:cNvPr id="1133" name="6"/>
          <p:cNvSpPr txBox="1"/>
          <p:nvPr/>
        </p:nvSpPr>
        <p:spPr>
          <a:xfrm>
            <a:off x="5098592"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6</a:t>
            </a:r>
          </a:p>
        </p:txBody>
      </p:sp>
      <p:sp>
        <p:nvSpPr>
          <p:cNvPr id="1134" name="7"/>
          <p:cNvSpPr txBox="1"/>
          <p:nvPr/>
        </p:nvSpPr>
        <p:spPr>
          <a:xfrm>
            <a:off x="573998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7</a:t>
            </a:r>
          </a:p>
        </p:txBody>
      </p:sp>
      <p:sp>
        <p:nvSpPr>
          <p:cNvPr id="1135" name="8"/>
          <p:cNvSpPr txBox="1"/>
          <p:nvPr/>
        </p:nvSpPr>
        <p:spPr>
          <a:xfrm>
            <a:off x="634685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8</a:t>
            </a:r>
          </a:p>
        </p:txBody>
      </p:sp>
      <p:sp>
        <p:nvSpPr>
          <p:cNvPr id="1136" name="9"/>
          <p:cNvSpPr txBox="1"/>
          <p:nvPr/>
        </p:nvSpPr>
        <p:spPr>
          <a:xfrm>
            <a:off x="7007049" y="6397776"/>
            <a:ext cx="230272"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9</a:t>
            </a:r>
          </a:p>
        </p:txBody>
      </p:sp>
      <p:sp>
        <p:nvSpPr>
          <p:cNvPr id="1137" name="10"/>
          <p:cNvSpPr txBox="1"/>
          <p:nvPr/>
        </p:nvSpPr>
        <p:spPr>
          <a:xfrm>
            <a:off x="7595118"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10</a:t>
            </a:r>
          </a:p>
        </p:txBody>
      </p:sp>
      <p:sp>
        <p:nvSpPr>
          <p:cNvPr id="1138" name="Square"/>
          <p:cNvSpPr/>
          <p:nvPr/>
        </p:nvSpPr>
        <p:spPr>
          <a:xfrm>
            <a:off x="8065436"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39" name="Square"/>
          <p:cNvSpPr/>
          <p:nvPr/>
        </p:nvSpPr>
        <p:spPr>
          <a:xfrm>
            <a:off x="8701588"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40" name="11"/>
          <p:cNvSpPr txBox="1"/>
          <p:nvPr/>
        </p:nvSpPr>
        <p:spPr>
          <a:xfrm>
            <a:off x="8204734" y="6397776"/>
            <a:ext cx="356404"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11</a:t>
            </a:r>
          </a:p>
        </p:txBody>
      </p:sp>
      <p:sp>
        <p:nvSpPr>
          <p:cNvPr id="1141" name="12"/>
          <p:cNvSpPr txBox="1"/>
          <p:nvPr/>
        </p:nvSpPr>
        <p:spPr>
          <a:xfrm>
            <a:off x="8814349"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3" name="leftChild(i) = 2i…"/>
          <p:cNvSpPr txBox="1"/>
          <p:nvPr>
            <p:ph type="body" idx="1"/>
          </p:nvPr>
        </p:nvSpPr>
        <p:spPr>
          <a:xfrm>
            <a:off x="575239" y="1792740"/>
            <a:ext cx="11187259" cy="3033161"/>
          </a:xfrm>
          <a:prstGeom prst="rect">
            <a:avLst/>
          </a:prstGeom>
        </p:spPr>
        <p:txBody>
          <a:bodyPr/>
          <a:lstStyle/>
          <a:p>
            <a:pPr>
              <a:defRPr>
                <a:latin typeface="Inconsolata"/>
                <a:ea typeface="Inconsolata"/>
                <a:cs typeface="Inconsolata"/>
                <a:sym typeface="Inconsolata"/>
              </a:defRPr>
            </a:pPr>
            <a:r>
              <a:t>leftChild(i) = 2i</a:t>
            </a:r>
          </a:p>
          <a:p>
            <a:pPr>
              <a:defRPr>
                <a:latin typeface="Inconsolata"/>
                <a:ea typeface="Inconsolata"/>
                <a:cs typeface="Inconsolata"/>
                <a:sym typeface="Inconsolata"/>
              </a:defRPr>
            </a:pPr>
          </a:p>
          <a:p>
            <a:pPr>
              <a:defRPr>
                <a:latin typeface="Inconsolata"/>
                <a:ea typeface="Inconsolata"/>
                <a:cs typeface="Inconsolata"/>
                <a:sym typeface="Inconsolata"/>
              </a:defRPr>
            </a:pPr>
            <a:r>
              <a:t>rightChild(i) = 2i + 1</a:t>
            </a:r>
          </a:p>
          <a:p>
            <a:pPr>
              <a:defRPr>
                <a:latin typeface="Inconsolata"/>
                <a:ea typeface="Inconsolata"/>
                <a:cs typeface="Inconsolata"/>
                <a:sym typeface="Inconsolata"/>
              </a:defRPr>
            </a:pPr>
          </a:p>
          <a:p>
            <a:pPr>
              <a:defRPr>
                <a:latin typeface="Inconsolata"/>
                <a:ea typeface="Inconsolata"/>
                <a:cs typeface="Inconsolata"/>
                <a:sym typeface="Inconsolata"/>
              </a:defRPr>
            </a:pPr>
            <a:r>
              <a:t>parent(i) = i / 2</a:t>
            </a:r>
          </a:p>
        </p:txBody>
      </p:sp>
      <p:sp>
        <p:nvSpPr>
          <p:cNvPr id="1144" name="Square"/>
          <p:cNvSpPr/>
          <p:nvPr/>
        </p:nvSpPr>
        <p:spPr>
          <a:xfrm>
            <a:off x="111780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45" name="Square"/>
          <p:cNvSpPr/>
          <p:nvPr/>
        </p:nvSpPr>
        <p:spPr>
          <a:xfrm>
            <a:off x="174626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46" name="Square"/>
          <p:cNvSpPr/>
          <p:nvPr/>
        </p:nvSpPr>
        <p:spPr>
          <a:xfrm>
            <a:off x="2382415"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47" name="Square"/>
          <p:cNvSpPr/>
          <p:nvPr/>
        </p:nvSpPr>
        <p:spPr>
          <a:xfrm>
            <a:off x="300701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48" name="Square"/>
          <p:cNvSpPr/>
          <p:nvPr/>
        </p:nvSpPr>
        <p:spPr>
          <a:xfrm>
            <a:off x="3643167"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49" name="Square"/>
          <p:cNvSpPr/>
          <p:nvPr/>
        </p:nvSpPr>
        <p:spPr>
          <a:xfrm>
            <a:off x="4271628"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50" name="Square"/>
          <p:cNvSpPr/>
          <p:nvPr/>
        </p:nvSpPr>
        <p:spPr>
          <a:xfrm>
            <a:off x="4907781"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51" name="Square"/>
          <p:cNvSpPr/>
          <p:nvPr/>
        </p:nvSpPr>
        <p:spPr>
          <a:xfrm>
            <a:off x="5532380"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52" name="Square"/>
          <p:cNvSpPr/>
          <p:nvPr/>
        </p:nvSpPr>
        <p:spPr>
          <a:xfrm>
            <a:off x="6168532"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53" name="Square"/>
          <p:cNvSpPr/>
          <p:nvPr/>
        </p:nvSpPr>
        <p:spPr>
          <a:xfrm>
            <a:off x="6804684"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54" name="Square"/>
          <p:cNvSpPr/>
          <p:nvPr/>
        </p:nvSpPr>
        <p:spPr>
          <a:xfrm>
            <a:off x="7429283" y="5671641"/>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55" name="Binary heap: Array implementation"/>
          <p:cNvSpPr txBox="1"/>
          <p:nvPr>
            <p:ph type="title"/>
          </p:nvPr>
        </p:nvSpPr>
        <p:spPr>
          <a:prstGeom prst="rect">
            <a:avLst/>
          </a:prstGeom>
        </p:spPr>
        <p:txBody>
          <a:bodyPr/>
          <a:lstStyle/>
          <a:p>
            <a:pPr/>
            <a:r>
              <a:t>Binary heap: Array implementation</a:t>
            </a:r>
          </a:p>
        </p:txBody>
      </p:sp>
      <p:sp>
        <p:nvSpPr>
          <p:cNvPr id="115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57" name="2"/>
          <p:cNvSpPr/>
          <p:nvPr/>
        </p:nvSpPr>
        <p:spPr>
          <a:xfrm>
            <a:off x="176584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2</a:t>
            </a:r>
          </a:p>
        </p:txBody>
      </p:sp>
      <p:sp>
        <p:nvSpPr>
          <p:cNvPr id="1158" name="5"/>
          <p:cNvSpPr/>
          <p:nvPr/>
        </p:nvSpPr>
        <p:spPr>
          <a:xfrm>
            <a:off x="3014797"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5</a:t>
            </a:r>
          </a:p>
        </p:txBody>
      </p:sp>
      <p:sp>
        <p:nvSpPr>
          <p:cNvPr id="1159" name="3"/>
          <p:cNvSpPr/>
          <p:nvPr/>
        </p:nvSpPr>
        <p:spPr>
          <a:xfrm>
            <a:off x="2386427"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3</a:t>
            </a:r>
          </a:p>
        </p:txBody>
      </p:sp>
      <p:sp>
        <p:nvSpPr>
          <p:cNvPr id="1160" name="7"/>
          <p:cNvSpPr/>
          <p:nvPr/>
        </p:nvSpPr>
        <p:spPr>
          <a:xfrm>
            <a:off x="4286680"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7</a:t>
            </a:r>
          </a:p>
        </p:txBody>
      </p:sp>
      <p:sp>
        <p:nvSpPr>
          <p:cNvPr id="1161" name="4"/>
          <p:cNvSpPr/>
          <p:nvPr/>
        </p:nvSpPr>
        <p:spPr>
          <a:xfrm>
            <a:off x="3674961"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4</a:t>
            </a:r>
          </a:p>
        </p:txBody>
      </p:sp>
      <p:sp>
        <p:nvSpPr>
          <p:cNvPr id="1162" name="13"/>
          <p:cNvSpPr/>
          <p:nvPr/>
        </p:nvSpPr>
        <p:spPr>
          <a:xfrm>
            <a:off x="5558656"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13</a:t>
            </a:r>
          </a:p>
        </p:txBody>
      </p:sp>
      <p:sp>
        <p:nvSpPr>
          <p:cNvPr id="1163" name="6"/>
          <p:cNvSpPr/>
          <p:nvPr/>
        </p:nvSpPr>
        <p:spPr>
          <a:xfrm>
            <a:off x="4927358"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6</a:t>
            </a:r>
          </a:p>
        </p:txBody>
      </p:sp>
      <p:sp>
        <p:nvSpPr>
          <p:cNvPr id="1164" name="9"/>
          <p:cNvSpPr/>
          <p:nvPr/>
        </p:nvSpPr>
        <p:spPr>
          <a:xfrm>
            <a:off x="6181670"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9</a:t>
            </a:r>
          </a:p>
        </p:txBody>
      </p:sp>
      <p:sp>
        <p:nvSpPr>
          <p:cNvPr id="1165" name="12"/>
          <p:cNvSpPr/>
          <p:nvPr/>
        </p:nvSpPr>
        <p:spPr>
          <a:xfrm>
            <a:off x="6824262" y="5691219"/>
            <a:ext cx="595845"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12</a:t>
            </a:r>
          </a:p>
        </p:txBody>
      </p:sp>
      <p:sp>
        <p:nvSpPr>
          <p:cNvPr id="1166" name="17"/>
          <p:cNvSpPr/>
          <p:nvPr/>
        </p:nvSpPr>
        <p:spPr>
          <a:xfrm>
            <a:off x="7453387" y="5691219"/>
            <a:ext cx="595846" cy="595846"/>
          </a:xfrm>
          <a:prstGeom prst="ellipse">
            <a:avLst/>
          </a:prstGeom>
          <a:solidFill>
            <a:srgbClr val="FFFFFF"/>
          </a:solidFill>
          <a:ln w="15875">
            <a:solidFill>
              <a:schemeClr val="accent1"/>
            </a:solidFill>
          </a:ln>
          <a:effectLst>
            <a:outerShdw sx="100000" sy="100000" kx="0" ky="0" algn="b" rotWithShape="0" blurRad="50800" dist="12700" dir="5400000">
              <a:srgbClr val="000000">
                <a:alpha val="50000"/>
              </a:srgbClr>
            </a:outerShdw>
          </a:effectLst>
          <a:extLst>
            <a:ext uri="{C572A759-6A51-4108-AA02-DFA0A04FC94B}">
              <ma14:wrappingTextBoxFlag xmlns:ma14="http://schemas.microsoft.com/office/mac/drawingml/2011/main" val="1"/>
            </a:ext>
          </a:extLst>
        </p:spPr>
        <p:txBody>
          <a:bodyPr lIns="45719" rIns="45719" anchor="ctr"/>
          <a:lstStyle>
            <a:lvl1pPr algn="ctr">
              <a:defRPr sz="2400"/>
            </a:lvl1pPr>
          </a:lstStyle>
          <a:p>
            <a:pPr/>
            <a:r>
              <a:t>17</a:t>
            </a:r>
          </a:p>
        </p:txBody>
      </p:sp>
      <p:sp>
        <p:nvSpPr>
          <p:cNvPr id="1167" name="Indices"/>
          <p:cNvSpPr txBox="1"/>
          <p:nvPr/>
        </p:nvSpPr>
        <p:spPr>
          <a:xfrm>
            <a:off x="74983" y="6397776"/>
            <a:ext cx="709016"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Indices</a:t>
            </a:r>
          </a:p>
        </p:txBody>
      </p:sp>
      <p:sp>
        <p:nvSpPr>
          <p:cNvPr id="1168" name="0"/>
          <p:cNvSpPr txBox="1"/>
          <p:nvPr/>
        </p:nvSpPr>
        <p:spPr>
          <a:xfrm>
            <a:off x="132016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0</a:t>
            </a:r>
          </a:p>
        </p:txBody>
      </p:sp>
      <p:sp>
        <p:nvSpPr>
          <p:cNvPr id="1169" name="1"/>
          <p:cNvSpPr txBox="1"/>
          <p:nvPr/>
        </p:nvSpPr>
        <p:spPr>
          <a:xfrm>
            <a:off x="194862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a:t>
            </a:r>
          </a:p>
        </p:txBody>
      </p:sp>
      <p:sp>
        <p:nvSpPr>
          <p:cNvPr id="1170" name="2"/>
          <p:cNvSpPr txBox="1"/>
          <p:nvPr/>
        </p:nvSpPr>
        <p:spPr>
          <a:xfrm>
            <a:off x="2577089"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a:t>
            </a:r>
          </a:p>
        </p:txBody>
      </p:sp>
      <p:sp>
        <p:nvSpPr>
          <p:cNvPr id="1171" name="3"/>
          <p:cNvSpPr txBox="1"/>
          <p:nvPr/>
        </p:nvSpPr>
        <p:spPr>
          <a:xfrm>
            <a:off x="320937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3</a:t>
            </a:r>
          </a:p>
        </p:txBody>
      </p:sp>
      <p:sp>
        <p:nvSpPr>
          <p:cNvPr id="1172" name="4"/>
          <p:cNvSpPr txBox="1"/>
          <p:nvPr/>
        </p:nvSpPr>
        <p:spPr>
          <a:xfrm>
            <a:off x="384166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4</a:t>
            </a:r>
          </a:p>
        </p:txBody>
      </p:sp>
      <p:sp>
        <p:nvSpPr>
          <p:cNvPr id="1173" name="5"/>
          <p:cNvSpPr txBox="1"/>
          <p:nvPr/>
        </p:nvSpPr>
        <p:spPr>
          <a:xfrm>
            <a:off x="4475408"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5</a:t>
            </a:r>
          </a:p>
        </p:txBody>
      </p:sp>
      <p:sp>
        <p:nvSpPr>
          <p:cNvPr id="1174" name="6"/>
          <p:cNvSpPr txBox="1"/>
          <p:nvPr/>
        </p:nvSpPr>
        <p:spPr>
          <a:xfrm>
            <a:off x="5098592"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6</a:t>
            </a:r>
          </a:p>
        </p:txBody>
      </p:sp>
      <p:sp>
        <p:nvSpPr>
          <p:cNvPr id="1175" name="7"/>
          <p:cNvSpPr txBox="1"/>
          <p:nvPr/>
        </p:nvSpPr>
        <p:spPr>
          <a:xfrm>
            <a:off x="5739987"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7</a:t>
            </a:r>
          </a:p>
        </p:txBody>
      </p:sp>
      <p:sp>
        <p:nvSpPr>
          <p:cNvPr id="1176" name="8"/>
          <p:cNvSpPr txBox="1"/>
          <p:nvPr/>
        </p:nvSpPr>
        <p:spPr>
          <a:xfrm>
            <a:off x="6346855" y="6397776"/>
            <a:ext cx="230273"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8</a:t>
            </a:r>
          </a:p>
        </p:txBody>
      </p:sp>
      <p:sp>
        <p:nvSpPr>
          <p:cNvPr id="1177" name="9"/>
          <p:cNvSpPr txBox="1"/>
          <p:nvPr/>
        </p:nvSpPr>
        <p:spPr>
          <a:xfrm>
            <a:off x="7007049" y="6397776"/>
            <a:ext cx="230272"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9</a:t>
            </a:r>
          </a:p>
        </p:txBody>
      </p:sp>
      <p:sp>
        <p:nvSpPr>
          <p:cNvPr id="1178" name="10"/>
          <p:cNvSpPr txBox="1"/>
          <p:nvPr/>
        </p:nvSpPr>
        <p:spPr>
          <a:xfrm>
            <a:off x="7595118"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10</a:t>
            </a:r>
          </a:p>
        </p:txBody>
      </p:sp>
      <p:sp>
        <p:nvSpPr>
          <p:cNvPr id="1179" name="Square"/>
          <p:cNvSpPr/>
          <p:nvPr/>
        </p:nvSpPr>
        <p:spPr>
          <a:xfrm>
            <a:off x="8065436"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80" name="Square"/>
          <p:cNvSpPr/>
          <p:nvPr/>
        </p:nvSpPr>
        <p:spPr>
          <a:xfrm>
            <a:off x="8701588" y="5666354"/>
            <a:ext cx="635001" cy="635001"/>
          </a:xfrm>
          <a:prstGeom prst="rect">
            <a:avLst/>
          </a:prstGeom>
          <a:solidFill>
            <a:srgbClr val="FFFFFF"/>
          </a:solidFill>
          <a:ln w="15875">
            <a:solidFill>
              <a:schemeClr val="accent1"/>
            </a:solidFill>
          </a:ln>
        </p:spPr>
        <p:txBody>
          <a:bodyPr lIns="45719" rIns="45719" anchor="ctr"/>
          <a:lstStyle/>
          <a:p>
            <a:pPr algn="ctr">
              <a:defRPr sz="2400"/>
            </a:pPr>
          </a:p>
        </p:txBody>
      </p:sp>
      <p:sp>
        <p:nvSpPr>
          <p:cNvPr id="1181" name="11"/>
          <p:cNvSpPr txBox="1"/>
          <p:nvPr/>
        </p:nvSpPr>
        <p:spPr>
          <a:xfrm>
            <a:off x="8204734" y="6397776"/>
            <a:ext cx="356404"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11</a:t>
            </a:r>
          </a:p>
        </p:txBody>
      </p:sp>
      <p:sp>
        <p:nvSpPr>
          <p:cNvPr id="1182" name="12"/>
          <p:cNvSpPr txBox="1"/>
          <p:nvPr/>
        </p:nvSpPr>
        <p:spPr>
          <a:xfrm>
            <a:off x="8814349" y="6397776"/>
            <a:ext cx="356405"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 Collection where elements ordered based on priority.…"/>
          <p:cNvSpPr txBox="1"/>
          <p:nvPr>
            <p:ph type="body" idx="1"/>
          </p:nvPr>
        </p:nvSpPr>
        <p:spPr>
          <a:prstGeom prst="rect">
            <a:avLst/>
          </a:prstGeom>
        </p:spPr>
        <p:txBody>
          <a:bodyPr/>
          <a:lstStyle/>
          <a:p>
            <a:pPr marL="78638" indent="-78638" defTabSz="786384">
              <a:spcBef>
                <a:spcPts val="1000"/>
              </a:spcBef>
              <a:defRPr sz="2580"/>
            </a:pPr>
            <a:r>
              <a:t>- Collection where elements ordered based on priority.</a:t>
            </a:r>
          </a:p>
          <a:p>
            <a:pPr marL="78638" indent="-78638" defTabSz="786384">
              <a:spcBef>
                <a:spcPts val="1000"/>
              </a:spcBef>
              <a:defRPr sz="2580"/>
            </a:pPr>
          </a:p>
          <a:p>
            <a:pPr marL="78638" indent="-78638" defTabSz="786384">
              <a:spcBef>
                <a:spcPts val="1000"/>
              </a:spcBef>
              <a:defRPr sz="2580"/>
            </a:pPr>
            <a:r>
              <a:t>- Behavior:</a:t>
            </a:r>
          </a:p>
          <a:p>
            <a:pPr marL="78638" indent="-78638" defTabSz="786384">
              <a:lnSpc>
                <a:spcPct val="100000"/>
              </a:lnSpc>
              <a:spcBef>
                <a:spcPts val="800"/>
              </a:spcBef>
              <a:defRPr sz="2580"/>
            </a:pPr>
            <a:r>
              <a:t>- </a:t>
            </a:r>
            <a:r>
              <a:rPr b="1" sz="2408">
                <a:solidFill>
                  <a:srgbClr val="B6A479"/>
                </a:solidFill>
                <a:latin typeface="Inconsolata"/>
                <a:ea typeface="Inconsolata"/>
                <a:cs typeface="Inconsolata"/>
                <a:sym typeface="Inconsolata"/>
              </a:rPr>
              <a:t>removeMin():</a:t>
            </a:r>
            <a:r>
              <a:rPr sz="2408"/>
              <a:t> return element with smallest priority, removes element     </a:t>
            </a:r>
            <a:endParaRPr sz="2408"/>
          </a:p>
          <a:p>
            <a:pPr marL="73395" indent="-73395" defTabSz="786384">
              <a:lnSpc>
                <a:spcPct val="100000"/>
              </a:lnSpc>
              <a:spcBef>
                <a:spcPts val="800"/>
              </a:spcBef>
              <a:defRPr sz="2580"/>
            </a:pPr>
            <a:r>
              <a:rPr sz="2408"/>
              <a:t>                         from collection</a:t>
            </a:r>
            <a:endParaRPr sz="2408"/>
          </a:p>
          <a:p>
            <a:pPr marL="78638" indent="-78638" defTabSz="786384">
              <a:lnSpc>
                <a:spcPct val="100000"/>
              </a:lnSpc>
              <a:spcBef>
                <a:spcPts val="800"/>
              </a:spcBef>
              <a:defRPr sz="2408"/>
            </a:pPr>
            <a:r>
              <a:t>- </a:t>
            </a:r>
            <a:r>
              <a:rPr>
                <a:solidFill>
                  <a:srgbClr val="B6A479"/>
                </a:solidFill>
                <a:latin typeface="Inconsolata"/>
                <a:ea typeface="Inconsolata"/>
                <a:cs typeface="Inconsolata"/>
                <a:sym typeface="Inconsolata"/>
              </a:rPr>
              <a:t>peekMin():</a:t>
            </a:r>
            <a:r>
              <a:t> find, but do not remove, the element with smallest priority </a:t>
            </a:r>
          </a:p>
          <a:p>
            <a:pPr marL="78638" indent="-78638" defTabSz="786384">
              <a:lnSpc>
                <a:spcPct val="100000"/>
              </a:lnSpc>
              <a:spcBef>
                <a:spcPts val="800"/>
              </a:spcBef>
              <a:defRPr sz="2408"/>
            </a:pPr>
            <a:r>
              <a:t>- </a:t>
            </a:r>
            <a:r>
              <a:rPr b="1">
                <a:solidFill>
                  <a:srgbClr val="B6A479"/>
                </a:solidFill>
                <a:latin typeface="Inconsolata"/>
                <a:ea typeface="Inconsolata"/>
                <a:cs typeface="Inconsolata"/>
                <a:sym typeface="Inconsolata"/>
              </a:rPr>
              <a:t>insert(element)</a:t>
            </a:r>
            <a:r>
              <a:rPr b="1">
                <a:latin typeface="Inconsolata"/>
                <a:ea typeface="Inconsolata"/>
                <a:cs typeface="Inconsolata"/>
                <a:sym typeface="Inconsolata"/>
              </a:rPr>
              <a:t>:</a:t>
            </a:r>
            <a:r>
              <a:t> add element to the collection</a:t>
            </a:r>
          </a:p>
          <a:p>
            <a:pPr marL="78638" indent="-78638" defTabSz="786384">
              <a:lnSpc>
                <a:spcPct val="100000"/>
              </a:lnSpc>
              <a:spcBef>
                <a:spcPts val="800"/>
              </a:spcBef>
              <a:defRPr sz="2408"/>
            </a:pPr>
          </a:p>
          <a:p>
            <a:pPr marL="78638" indent="-78638" defTabSz="786384">
              <a:lnSpc>
                <a:spcPct val="100000"/>
              </a:lnSpc>
              <a:spcBef>
                <a:spcPts val="800"/>
              </a:spcBef>
              <a:defRPr sz="2408"/>
            </a:pPr>
            <a:r>
              <a:t>- Max Priority Queue ADT: </a:t>
            </a:r>
          </a:p>
          <a:p>
            <a:pPr lvl="1" marL="188732" indent="-78638" defTabSz="786384">
              <a:lnSpc>
                <a:spcPct val="100000"/>
              </a:lnSpc>
              <a:spcBef>
                <a:spcPts val="800"/>
              </a:spcBef>
              <a:buChar char=" "/>
              <a:defRPr sz="2408"/>
            </a:pPr>
            <a:r>
              <a:t>- Same as Min Priority Queue ADT, just returns the largest instead of the smallest</a:t>
            </a:r>
          </a:p>
        </p:txBody>
      </p:sp>
      <p:sp>
        <p:nvSpPr>
          <p:cNvPr id="168" name="Min Priority Queue ADT"/>
          <p:cNvSpPr txBox="1"/>
          <p:nvPr>
            <p:ph type="title"/>
          </p:nvPr>
        </p:nvSpPr>
        <p:spPr>
          <a:prstGeom prst="rect">
            <a:avLst/>
          </a:prstGeom>
        </p:spPr>
        <p:txBody>
          <a:bodyPr/>
          <a:lstStyle/>
          <a:p>
            <a:pPr/>
            <a:r>
              <a:t>Min Priority Queue ADT</a:t>
            </a:r>
          </a:p>
        </p:txBody>
      </p:sp>
      <p:sp>
        <p:nvSpPr>
          <p:cNvPr id="169"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 Invented in 1964 for sorting…"/>
          <p:cNvSpPr txBox="1"/>
          <p:nvPr>
            <p:ph type="body" idx="1"/>
          </p:nvPr>
        </p:nvSpPr>
        <p:spPr>
          <a:prstGeom prst="rect">
            <a:avLst/>
          </a:prstGeom>
        </p:spPr>
        <p:txBody>
          <a:bodyPr/>
          <a:lstStyle/>
          <a:p>
            <a:pPr/>
            <a:r>
              <a:t>- Invented in 1964 for sorting</a:t>
            </a:r>
          </a:p>
          <a:p>
            <a:pPr/>
            <a:r>
              <a:t>- Priority Queues is one of the main applications for binary heaps</a:t>
            </a:r>
          </a:p>
          <a:p>
            <a:pPr/>
            <a:r>
              <a:t>- Lots of other applications: greedy algorithms, shortest path</a:t>
            </a:r>
          </a:p>
          <a:p>
            <a:pPr/>
          </a:p>
          <a:p>
            <a:pPr/>
            <a:r>
              <a:t>- Basically, min-heap (or max-heap) is ideal when you want to maintain a collection of elements where you need to add arbitrary values but need an efficient removeMin (or removeMax).</a:t>
            </a:r>
          </a:p>
        </p:txBody>
      </p:sp>
      <p:sp>
        <p:nvSpPr>
          <p:cNvPr id="172" name="Binary heap data structure"/>
          <p:cNvSpPr txBox="1"/>
          <p:nvPr>
            <p:ph type="title"/>
          </p:nvPr>
        </p:nvSpPr>
        <p:spPr>
          <a:prstGeom prst="rect">
            <a:avLst/>
          </a:prstGeom>
        </p:spPr>
        <p:txBody>
          <a:bodyPr/>
          <a:lstStyle/>
          <a:p>
            <a:pPr/>
            <a:r>
              <a:t>Binary heap data structure</a:t>
            </a:r>
          </a:p>
        </p:txBody>
      </p:sp>
      <p:sp>
        <p:nvSpPr>
          <p:cNvPr id="173"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Binary heap is a…"/>
          <p:cNvSpPr txBox="1"/>
          <p:nvPr>
            <p:ph type="body" idx="1"/>
          </p:nvPr>
        </p:nvSpPr>
        <p:spPr>
          <a:prstGeom prst="rect">
            <a:avLst/>
          </a:prstGeom>
        </p:spPr>
        <p:txBody>
          <a:bodyPr/>
          <a:lstStyle/>
          <a:p>
            <a:pPr/>
            <a:r>
              <a:t>Binary heap is a </a:t>
            </a:r>
          </a:p>
          <a:p>
            <a:pPr/>
          </a:p>
          <a:p>
            <a:pPr/>
            <a:r>
              <a:t>1. binary tree</a:t>
            </a:r>
          </a:p>
          <a:p>
            <a:pPr/>
            <a:r>
              <a:t>2. that satisfies the heap property, and</a:t>
            </a:r>
          </a:p>
          <a:p>
            <a:pPr/>
            <a:r>
              <a:t>3. where every heap is a “complete” tree</a:t>
            </a:r>
          </a:p>
        </p:txBody>
      </p:sp>
      <p:sp>
        <p:nvSpPr>
          <p:cNvPr id="176" name="Binary heap"/>
          <p:cNvSpPr txBox="1"/>
          <p:nvPr>
            <p:ph type="title"/>
          </p:nvPr>
        </p:nvSpPr>
        <p:spPr>
          <a:prstGeom prst="rect">
            <a:avLst/>
          </a:prstGeom>
        </p:spPr>
        <p:txBody>
          <a:bodyPr/>
          <a:lstStyle/>
          <a:p>
            <a:pPr/>
            <a:r>
              <a:t>Binary heap</a:t>
            </a:r>
          </a:p>
        </p:txBody>
      </p:sp>
      <p:sp>
        <p:nvSpPr>
          <p:cNvPr id="177"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max-heap: Every node is larger than (or equal to) its children…"/>
          <p:cNvSpPr txBox="1"/>
          <p:nvPr>
            <p:ph type="body" sz="quarter" idx="1"/>
          </p:nvPr>
        </p:nvSpPr>
        <p:spPr>
          <a:xfrm>
            <a:off x="575239" y="1463856"/>
            <a:ext cx="11187260" cy="1494206"/>
          </a:xfrm>
          <a:prstGeom prst="rect">
            <a:avLst/>
          </a:prstGeom>
        </p:spPr>
        <p:txBody>
          <a:bodyPr/>
          <a:lstStyle/>
          <a:p>
            <a:pPr>
              <a:lnSpc>
                <a:spcPct val="100000"/>
              </a:lnSpc>
            </a:pPr>
            <a:r>
              <a:rPr i="1">
                <a:latin typeface="Helvetica Neue"/>
                <a:ea typeface="Helvetica Neue"/>
                <a:cs typeface="Helvetica Neue"/>
                <a:sym typeface="Helvetica Neue"/>
              </a:rPr>
              <a:t>max-heap: </a:t>
            </a:r>
            <a:r>
              <a:t>Every node is larger than (or equal to) its children </a:t>
            </a:r>
          </a:p>
          <a:p>
            <a:pPr>
              <a:lnSpc>
                <a:spcPct val="100000"/>
              </a:lnSpc>
            </a:pPr>
            <a:r>
              <a:rPr i="1">
                <a:latin typeface="Helvetica Neue"/>
                <a:ea typeface="Helvetica Neue"/>
                <a:cs typeface="Helvetica Neue"/>
                <a:sym typeface="Helvetica Neue"/>
              </a:rPr>
              <a:t>min-heap: </a:t>
            </a:r>
            <a:r>
              <a:t>Every node is smaller than (or equal to) its children</a:t>
            </a:r>
          </a:p>
        </p:txBody>
      </p:sp>
      <p:sp>
        <p:nvSpPr>
          <p:cNvPr id="180" name="Binary heap: Heap property"/>
          <p:cNvSpPr txBox="1"/>
          <p:nvPr>
            <p:ph type="title"/>
          </p:nvPr>
        </p:nvSpPr>
        <p:spPr>
          <a:prstGeom prst="rect">
            <a:avLst/>
          </a:prstGeom>
        </p:spPr>
        <p:txBody>
          <a:bodyPr/>
          <a:lstStyle/>
          <a:p>
            <a:pPr/>
            <a:r>
              <a:t>Binary heap: Heap property</a:t>
            </a:r>
          </a:p>
        </p:txBody>
      </p:sp>
      <p:sp>
        <p:nvSpPr>
          <p:cNvPr id="181"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9">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9"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A complete binary tree is a binary tree in which every level, except possibly the last, is completely filled, and all nodes are as far left as possible.…"/>
          <p:cNvSpPr txBox="1"/>
          <p:nvPr>
            <p:ph type="body" idx="1"/>
          </p:nvPr>
        </p:nvSpPr>
        <p:spPr>
          <a:prstGeom prst="rect">
            <a:avLst/>
          </a:prstGeom>
        </p:spPr>
        <p:txBody>
          <a:bodyPr/>
          <a:lstStyle/>
          <a:p>
            <a:pPr/>
            <a:r>
              <a:t>A complete binary tree is a binary tree in which every level, except possibly the last, is completely filled, and all nodes are as far left as possible.</a:t>
            </a:r>
          </a:p>
          <a:p>
            <a:pPr/>
          </a:p>
          <a:p>
            <a:pPr/>
            <a:r>
              <a:t>There are no “gaps” in a complete tree.</a:t>
            </a:r>
          </a:p>
        </p:txBody>
      </p:sp>
      <p:sp>
        <p:nvSpPr>
          <p:cNvPr id="184" name="Binary heap: Complete binary tree"/>
          <p:cNvSpPr txBox="1"/>
          <p:nvPr>
            <p:ph type="title"/>
          </p:nvPr>
        </p:nvSpPr>
        <p:spPr>
          <a:prstGeom prst="rect">
            <a:avLst/>
          </a:prstGeom>
        </p:spPr>
        <p:txBody>
          <a:bodyPr/>
          <a:lstStyle/>
          <a:p>
            <a:pPr/>
            <a:r>
              <a:t>Binary heap: Complete binary tree</a:t>
            </a:r>
          </a:p>
        </p:txBody>
      </p:sp>
      <p:sp>
        <p:nvSpPr>
          <p:cNvPr id="185" name="Slide Number"/>
          <p:cNvSpPr txBox="1"/>
          <p:nvPr>
            <p:ph type="sldNum" sz="quarter" idx="2"/>
          </p:nvPr>
        </p:nvSpPr>
        <p:spPr>
          <a:xfrm>
            <a:off x="11928840" y="6538108"/>
            <a:ext cx="174753" cy="24015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Calibri"/>
        <a:ea typeface="Calibri"/>
        <a:cs typeface="Calibri"/>
      </a:majorFont>
      <a:minorFont>
        <a:latin typeface="Helvetica"/>
        <a:ea typeface="Helvetica"/>
        <a:cs typeface="Helvetica"/>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5400000">
              <a:srgbClr val="000000">
                <a:alpha val="50000"/>
              </a:srgbClr>
            </a:outerShdw>
          </a:effectLst>
        </a:effectStyle>
        <a:effectStyle>
          <a:effectLst>
            <a:outerShdw sx="100000" sy="100000" kx="0" ky="0" algn="b" rotWithShape="0" blurRad="50800" dist="127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ctr" defTabSz="457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Calibri"/>
        <a:ea typeface="Calibri"/>
        <a:cs typeface="Calibri"/>
      </a:majorFont>
      <a:minorFont>
        <a:latin typeface="Helvetica"/>
        <a:ea typeface="Helvetica"/>
        <a:cs typeface="Helvetica"/>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5400000">
              <a:srgbClr val="000000">
                <a:alpha val="50000"/>
              </a:srgbClr>
            </a:outerShdw>
          </a:effectLst>
        </a:effectStyle>
        <a:effectStyle>
          <a:effectLst>
            <a:outerShdw sx="100000" sy="100000" kx="0" ky="0" algn="b" rotWithShape="0" blurRad="50800" dist="127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ctr" defTabSz="457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