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97" r:id="rId2"/>
    <p:sldId id="381" r:id="rId3"/>
    <p:sldId id="408" r:id="rId4"/>
    <p:sldId id="349" r:id="rId5"/>
    <p:sldId id="395" r:id="rId6"/>
    <p:sldId id="409" r:id="rId7"/>
    <p:sldId id="418" r:id="rId8"/>
    <p:sldId id="414" r:id="rId9"/>
    <p:sldId id="416" r:id="rId10"/>
    <p:sldId id="419" r:id="rId11"/>
    <p:sldId id="420" r:id="rId12"/>
    <p:sldId id="415" r:id="rId13"/>
    <p:sldId id="413" r:id="rId14"/>
    <p:sldId id="423" r:id="rId15"/>
    <p:sldId id="421" r:id="rId16"/>
    <p:sldId id="422" r:id="rId17"/>
    <p:sldId id="278" r:id="rId18"/>
    <p:sldId id="268" r:id="rId19"/>
    <p:sldId id="269" r:id="rId20"/>
    <p:sldId id="270" r:id="rId21"/>
    <p:sldId id="271" r:id="rId22"/>
    <p:sldId id="264" r:id="rId23"/>
    <p:sldId id="274" r:id="rId24"/>
    <p:sldId id="425"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6" autoAdjust="0"/>
    <p:restoredTop sz="61344" autoAdjust="0"/>
  </p:normalViewPr>
  <p:slideViewPr>
    <p:cSldViewPr snapToGrid="0">
      <p:cViewPr varScale="1">
        <p:scale>
          <a:sx n="84" d="100"/>
          <a:sy n="84" d="100"/>
        </p:scale>
        <p:origin x="184" y="3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37" d="100"/>
          <a:sy n="137" d="100"/>
        </p:scale>
        <p:origin x="474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66AD0-111E-2F48-BC51-EC4E84E1DE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C7D159-4E1C-8448-BD9B-B83A2D5F50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C0B6F-1112-B64A-B223-2C6050629445}" type="datetimeFigureOut">
              <a:rPr lang="en-US" smtClean="0"/>
              <a:t>11/1/18</a:t>
            </a:fld>
            <a:endParaRPr lang="en-US"/>
          </a:p>
        </p:txBody>
      </p:sp>
      <p:sp>
        <p:nvSpPr>
          <p:cNvPr id="4" name="Footer Placeholder 3">
            <a:extLst>
              <a:ext uri="{FF2B5EF4-FFF2-40B4-BE49-F238E27FC236}">
                <a16:creationId xmlns:a16="http://schemas.microsoft.com/office/drawing/2014/main" id="{C70C7381-D439-8C45-B33C-9DFF19849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733CE-0079-6A46-974E-D22DB50D0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7F5AEF-92BD-B14B-8708-547047FF8A05}" type="slidenum">
              <a:rPr lang="en-US" smtClean="0"/>
              <a:t>‹#›</a:t>
            </a:fld>
            <a:endParaRPr lang="en-US"/>
          </a:p>
        </p:txBody>
      </p:sp>
    </p:spTree>
    <p:extLst>
      <p:ext uri="{BB962C8B-B14F-4D97-AF65-F5344CB8AC3E}">
        <p14:creationId xmlns:p14="http://schemas.microsoft.com/office/powerpoint/2010/main" val="1177546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86212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406782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01159"/>
            <a:ext cx="12191999" cy="1463040"/>
          </a:xfrm>
        </p:spPr>
        <p:txBody>
          <a:bodyPr anchor="ctr">
            <a:normAutofit/>
          </a:bodyPr>
          <a:lstStyle>
            <a:lvl1pPr algn="ctr">
              <a:defRPr sz="5000" spc="200" baseline="0"/>
            </a:lvl1pPr>
          </a:lstStyle>
          <a:p>
            <a:r>
              <a:rPr lang="en-US" dirty="0"/>
              <a:t>Click to edit Master title style</a:t>
            </a:r>
          </a:p>
        </p:txBody>
      </p:sp>
      <p:sp>
        <p:nvSpPr>
          <p:cNvPr id="3" name="Subtitle 2"/>
          <p:cNvSpPr>
            <a:spLocks noGrp="1"/>
          </p:cNvSpPr>
          <p:nvPr>
            <p:ph type="subTitle" idx="1"/>
          </p:nvPr>
        </p:nvSpPr>
        <p:spPr>
          <a:xfrm>
            <a:off x="0" y="641336"/>
            <a:ext cx="12192000" cy="859786"/>
          </a:xfrm>
        </p:spPr>
        <p:txBody>
          <a:bodyPr lIns="91440" rIns="91440" anchor="ctr">
            <a:normAutofit/>
          </a:bodyPr>
          <a:lstStyle>
            <a:lvl1pPr marL="0" indent="0" algn="ctr">
              <a:lnSpc>
                <a:spcPct val="100000"/>
              </a:lnSpc>
              <a:spcBef>
                <a:spcPts val="0"/>
              </a:spcBef>
              <a:buNone/>
              <a:defRPr sz="2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r>
              <a:rPr lang="en-US"/>
              <a:t>10/3/18</a:t>
            </a:r>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lvl1pPr>
              <a:defRPr>
                <a:solidFill>
                  <a:srgbClr val="4C3282"/>
                </a:solidFill>
              </a:defRPr>
            </a:lvl1p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p:cNvSpPr>
            <a:spLocks noGrp="1"/>
          </p:cNvSpPr>
          <p:nvPr>
            <p:ph type="ftr" sz="quarter" idx="11"/>
          </p:nvPr>
        </p:nvSpPr>
        <p:spPr>
          <a:xfrm>
            <a:off x="6053328" y="6519672"/>
            <a:ext cx="5486400" cy="274320"/>
          </a:xfrm>
        </p:spPr>
        <p:txBody>
          <a:bodyPr/>
          <a:lstStyle>
            <a:lvl1pPr algn="r">
              <a:defRPr/>
            </a:lvl1pPr>
          </a:lstStyle>
          <a:p>
            <a:r>
              <a:rPr lang="en-US" dirty="0"/>
              <a:t>CSE 373 AU 18 </a:t>
            </a:r>
            <a:r>
              <a:rPr lang="mr-IN" dirty="0"/>
              <a:t>–</a:t>
            </a:r>
            <a:r>
              <a:rPr lang="en-US" dirty="0"/>
              <a:t> Shri mare</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r>
              <a:rPr lang="en-US"/>
              <a:t>10/3/18</a:t>
            </a:r>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3" name="Footer Placeholder 4"/>
          <p:cNvSpPr>
            <a:spLocks noGrp="1"/>
          </p:cNvSpPr>
          <p:nvPr>
            <p:ph type="ftr" sz="quarter" idx="11"/>
          </p:nvPr>
        </p:nvSpPr>
        <p:spPr>
          <a:xfrm>
            <a:off x="6053328" y="6519672"/>
            <a:ext cx="5486400" cy="274320"/>
          </a:xfrm>
        </p:spPr>
        <p:txBody>
          <a:bodyPr/>
          <a:lstStyle>
            <a:lvl1pPr algn="r">
              <a:defRPr/>
            </a:lvl1pPr>
          </a:lstStyle>
          <a:p>
            <a:r>
              <a:rPr lang="en-US" dirty="0"/>
              <a:t>CSE 373 AU 18 </a:t>
            </a:r>
            <a:r>
              <a:rPr lang="mr-IN" dirty="0"/>
              <a:t>–</a:t>
            </a:r>
            <a:r>
              <a:rPr lang="en-US" dirty="0"/>
              <a:t> Shri mare</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F6B9617F-2464-0D46-9C0D-736D194748B7}"/>
              </a:ext>
            </a:extLst>
          </p:cNvPr>
          <p:cNvSpPr>
            <a:spLocks noGrp="1"/>
          </p:cNvSpPr>
          <p:nvPr>
            <p:ph type="dt" sz="half" idx="10"/>
          </p:nvPr>
        </p:nvSpPr>
        <p:spPr/>
        <p:txBody>
          <a:bodyPr/>
          <a:lstStyle/>
          <a:p>
            <a:r>
              <a:rPr lang="en-US"/>
              <a:t>10/3/18</a:t>
            </a:r>
          </a:p>
        </p:txBody>
      </p:sp>
      <p:sp>
        <p:nvSpPr>
          <p:cNvPr id="9" name="Footer Placeholder 8">
            <a:extLst>
              <a:ext uri="{FF2B5EF4-FFF2-40B4-BE49-F238E27FC236}">
                <a16:creationId xmlns:a16="http://schemas.microsoft.com/office/drawing/2014/main" id="{140C74B9-726F-C345-ADD5-1B5AD28B5E3C}"/>
              </a:ext>
            </a:extLst>
          </p:cNvPr>
          <p:cNvSpPr>
            <a:spLocks noGrp="1"/>
          </p:cNvSpPr>
          <p:nvPr>
            <p:ph type="ftr" sz="quarter" idx="11"/>
          </p:nvPr>
        </p:nvSpPr>
        <p:spPr>
          <a:xfrm>
            <a:off x="6053328" y="6521027"/>
            <a:ext cx="5486400" cy="274320"/>
          </a:xfrm>
        </p:spPr>
        <p:txBody>
          <a:bodyPr/>
          <a:lstStyle>
            <a:lvl1pPr algn="r">
              <a:defRPr/>
            </a:lvl1pPr>
          </a:lstStyle>
          <a:p>
            <a:r>
              <a:rPr lang="en-US" dirty="0"/>
              <a:t>CSE 373 AU 18 </a:t>
            </a:r>
            <a:r>
              <a:rPr lang="mr-IN" dirty="0"/>
              <a:t>–</a:t>
            </a:r>
            <a:r>
              <a:rPr lang="en-US" dirty="0"/>
              <a:t> Shri mare</a:t>
            </a:r>
          </a:p>
        </p:txBody>
      </p:sp>
      <p:sp>
        <p:nvSpPr>
          <p:cNvPr id="10" name="Slide Number Placeholder 9">
            <a:extLst>
              <a:ext uri="{FF2B5EF4-FFF2-40B4-BE49-F238E27FC236}">
                <a16:creationId xmlns:a16="http://schemas.microsoft.com/office/drawing/2014/main" id="{C9832065-FB26-3944-BB0D-825F13826A83}"/>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6503916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10/3/18</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6045347" y="6521027"/>
            <a:ext cx="5486400" cy="274320"/>
          </a:xfrm>
        </p:spPr>
        <p:txBody>
          <a:bodyPr/>
          <a:lstStyle>
            <a:lvl1pPr algn="r">
              <a:defRPr/>
            </a:lvl1pPr>
          </a:lstStyle>
          <a:p>
            <a:r>
              <a:rPr lang="en-US" dirty="0"/>
              <a:t>CSE 373 AU 18 </a:t>
            </a:r>
            <a:r>
              <a:rPr lang="mr-IN" dirty="0"/>
              <a:t>–</a:t>
            </a:r>
            <a:r>
              <a:rPr lang="en-US" dirty="0"/>
              <a:t> SHRI mare</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10/3/18</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9" name="Footer Placeholder 4"/>
          <p:cNvSpPr>
            <a:spLocks noGrp="1"/>
          </p:cNvSpPr>
          <p:nvPr>
            <p:ph type="ftr" sz="quarter" idx="11"/>
          </p:nvPr>
        </p:nvSpPr>
        <p:spPr>
          <a:xfrm>
            <a:off x="6053328" y="6519672"/>
            <a:ext cx="5486400" cy="27432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a:solidFill>
                  <a:prstClr val="black">
                    <a:lumMod val="95000"/>
                    <a:lumOff val="5000"/>
                  </a:prstClr>
                </a:solidFill>
              </a:rPr>
              <a:t>CSE 373 AU 18 </a:t>
            </a:r>
            <a:r>
              <a:rPr lang="mr-IN" dirty="0">
                <a:solidFill>
                  <a:prstClr val="black">
                    <a:lumMod val="95000"/>
                    <a:lumOff val="5000"/>
                  </a:prstClr>
                </a:solidFill>
              </a:rPr>
              <a:t>–</a:t>
            </a:r>
            <a:r>
              <a:rPr lang="en-US" dirty="0">
                <a:solidFill>
                  <a:prstClr val="black">
                    <a:lumMod val="95000"/>
                    <a:lumOff val="5000"/>
                  </a:prstClr>
                </a:solidFill>
              </a:rPr>
              <a:t> Shri mare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r>
              <a:rPr lang="en-US"/>
              <a:t>10/3/18</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1"/>
          </p:nvPr>
        </p:nvSpPr>
        <p:spPr>
          <a:xfrm>
            <a:off x="6053328" y="6519672"/>
            <a:ext cx="5486400" cy="27432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a:solidFill>
                  <a:prstClr val="black">
                    <a:lumMod val="95000"/>
                    <a:lumOff val="5000"/>
                  </a:prstClr>
                </a:solidFill>
              </a:rPr>
              <a:t>CSE 373 AU 18 </a:t>
            </a:r>
            <a:r>
              <a:rPr lang="mr-IN" dirty="0">
                <a:solidFill>
                  <a:prstClr val="black">
                    <a:lumMod val="95000"/>
                    <a:lumOff val="5000"/>
                  </a:prstClr>
                </a:solidFill>
              </a:rPr>
              <a:t>–</a:t>
            </a:r>
            <a:r>
              <a:rPr lang="en-US" dirty="0">
                <a:solidFill>
                  <a:prstClr val="black">
                    <a:lumMod val="95000"/>
                    <a:lumOff val="5000"/>
                  </a:prstClr>
                </a:solidFill>
              </a:rPr>
              <a:t> Shri mare</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10/3/18</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p:cNvSpPr>
            <a:spLocks noGrp="1"/>
          </p:cNvSpPr>
          <p:nvPr>
            <p:ph type="ftr" sz="quarter" idx="11"/>
          </p:nvPr>
        </p:nvSpPr>
        <p:spPr>
          <a:xfrm>
            <a:off x="6053328" y="6519672"/>
            <a:ext cx="5486400" cy="27432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dirty="0">
                <a:solidFill>
                  <a:prstClr val="black">
                    <a:lumMod val="95000"/>
                    <a:lumOff val="5000"/>
                  </a:prstClr>
                </a:solidFill>
              </a:rPr>
              <a:t>CSE 373 AU 18 </a:t>
            </a:r>
            <a:r>
              <a:rPr lang="mr-IN" dirty="0">
                <a:solidFill>
                  <a:prstClr val="black">
                    <a:lumMod val="95000"/>
                    <a:lumOff val="5000"/>
                  </a:prstClr>
                </a:solidFill>
              </a:rPr>
              <a:t>–</a:t>
            </a:r>
            <a:r>
              <a:rPr lang="en-US" dirty="0">
                <a:solidFill>
                  <a:prstClr val="black">
                    <a:lumMod val="95000"/>
                    <a:lumOff val="5000"/>
                  </a:prstClr>
                </a:solidFill>
              </a:rPr>
              <a:t> Shri mare</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10/3/18</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p:cNvSpPr>
            <a:spLocks noGrp="1"/>
          </p:cNvSpPr>
          <p:nvPr>
            <p:ph type="ftr" sz="quarter" idx="11"/>
          </p:nvPr>
        </p:nvSpPr>
        <p:spPr>
          <a:xfrm>
            <a:off x="6053327" y="6519672"/>
            <a:ext cx="5486400" cy="274320"/>
          </a:xfrm>
        </p:spPr>
        <p:txBody>
          <a:bodyPr/>
          <a:lstStyle>
            <a:lvl1pPr algn="r">
              <a:defRPr/>
            </a:lvl1pPr>
          </a:lstStyle>
          <a:p>
            <a:r>
              <a:rPr lang="en-US" dirty="0"/>
              <a:t>CSE 373 AU 18 </a:t>
            </a:r>
            <a:r>
              <a:rPr lang="mr-IN" dirty="0"/>
              <a:t>–</a:t>
            </a:r>
            <a:r>
              <a:rPr lang="en-US" dirty="0"/>
              <a:t> Shri mare</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10/3/18</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11"/>
          </p:nvPr>
        </p:nvSpPr>
        <p:spPr>
          <a:xfrm>
            <a:off x="6053328" y="6519672"/>
            <a:ext cx="5486400" cy="274320"/>
          </a:xfrm>
        </p:spPr>
        <p:txBody>
          <a:bodyPr/>
          <a:lstStyle>
            <a:lvl1pPr algn="r">
              <a:defRPr/>
            </a:lvl1pPr>
          </a:lstStyle>
          <a:p>
            <a:r>
              <a:rPr lang="en-US" dirty="0"/>
              <a:t>CSE 373 AU 18 </a:t>
            </a:r>
            <a:r>
              <a:rPr lang="mr-IN" dirty="0"/>
              <a:t>–</a:t>
            </a:r>
            <a:r>
              <a:rPr lang="en-US" dirty="0"/>
              <a:t> Shri mare</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r>
              <a:rPr lang="en-US"/>
              <a:t>10/3/18</a:t>
            </a:r>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26" name="Footer Placeholder 4"/>
          <p:cNvSpPr>
            <a:spLocks noGrp="1"/>
          </p:cNvSpPr>
          <p:nvPr>
            <p:ph type="ftr" sz="quarter" idx="11"/>
          </p:nvPr>
        </p:nvSpPr>
        <p:spPr>
          <a:xfrm>
            <a:off x="6053328" y="6519672"/>
            <a:ext cx="5486400" cy="274320"/>
          </a:xfrm>
        </p:spPr>
        <p:txBody>
          <a:bodyPr/>
          <a:lstStyle>
            <a:lvl1pPr algn="r">
              <a:defRPr/>
            </a:lvl1pPr>
          </a:lstStyle>
          <a:p>
            <a:r>
              <a:rPr lang="en-US" dirty="0"/>
              <a:t>CSE 373 AU 18 </a:t>
            </a:r>
            <a:r>
              <a:rPr lang="mr-IN" dirty="0"/>
              <a:t>–</a:t>
            </a:r>
            <a:r>
              <a:rPr lang="en-US" dirty="0"/>
              <a:t> Shri mare</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10/3/18</a:t>
            </a:r>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AU 18</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ri@cs.washingt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73/18au/exam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urses.cs.washington.edu/courses/cse373/18au/exam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62506"/>
            <a:ext cx="12192000" cy="1463040"/>
          </a:xfrm>
        </p:spPr>
        <p:txBody>
          <a:bodyPr>
            <a:normAutofit/>
          </a:bodyPr>
          <a:lstStyle/>
          <a:p>
            <a:r>
              <a:rPr lang="en-US" dirty="0">
                <a:solidFill>
                  <a:srgbClr val="4C3282"/>
                </a:solidFill>
              </a:rPr>
              <a:t>More on Hashing</a:t>
            </a:r>
            <a:endParaRPr lang="en-US" sz="5000" dirty="0">
              <a:solidFill>
                <a:srgbClr val="4C3282"/>
              </a:solidFill>
            </a:endParaRPr>
          </a:p>
        </p:txBody>
      </p:sp>
      <p:sp>
        <p:nvSpPr>
          <p:cNvPr id="3" name="Subtitle 2"/>
          <p:cNvSpPr>
            <a:spLocks noGrp="1"/>
          </p:cNvSpPr>
          <p:nvPr>
            <p:ph type="subTitle" idx="1"/>
          </p:nvPr>
        </p:nvSpPr>
        <p:spPr/>
        <p:txBody>
          <a:bodyPr/>
          <a:lstStyle/>
          <a:p>
            <a:r>
              <a:rPr lang="en-US" dirty="0">
                <a:solidFill>
                  <a:srgbClr val="B6A479"/>
                </a:solidFill>
              </a:rPr>
              <a:t>CSE 373: Data Structures and Algorithms</a:t>
            </a:r>
          </a:p>
        </p:txBody>
      </p:sp>
      <p:sp>
        <p:nvSpPr>
          <p:cNvPr id="5" name="Rectangle 4">
            <a:extLst>
              <a:ext uri="{FF2B5EF4-FFF2-40B4-BE49-F238E27FC236}">
                <a16:creationId xmlns:a16="http://schemas.microsoft.com/office/drawing/2014/main" id="{0C7E81C8-54FA-814C-9464-335D39131796}"/>
              </a:ext>
            </a:extLst>
          </p:cNvPr>
          <p:cNvSpPr/>
          <p:nvPr/>
        </p:nvSpPr>
        <p:spPr>
          <a:xfrm>
            <a:off x="405300" y="5918764"/>
            <a:ext cx="11381400" cy="646331"/>
          </a:xfrm>
          <a:prstGeom prst="rect">
            <a:avLst/>
          </a:prstGeom>
        </p:spPr>
        <p:txBody>
          <a:bodyPr wrap="square">
            <a:spAutoFit/>
          </a:bodyPr>
          <a:lstStyle/>
          <a:p>
            <a:r>
              <a:rPr lang="en-US" dirty="0">
                <a:latin typeface="Helvetica Neue Light" charset="0"/>
                <a:ea typeface="Helvetica Neue Light" charset="0"/>
                <a:cs typeface="Helvetica Neue Light" charset="0"/>
              </a:rPr>
              <a:t>Thanks to Kasey Champion, Ben Jones, Adam Blank, Michael Lee, Evan McCarty, Robbie Weber, Whitaker Brand, Zora Fung, Stuart </a:t>
            </a:r>
            <a:r>
              <a:rPr lang="en-US" dirty="0" err="1">
                <a:latin typeface="Helvetica Neue Light" charset="0"/>
                <a:ea typeface="Helvetica Neue Light" charset="0"/>
                <a:cs typeface="Helvetica Neue Light" charset="0"/>
              </a:rPr>
              <a:t>Reges</a:t>
            </a:r>
            <a:r>
              <a:rPr lang="en-US" dirty="0">
                <a:latin typeface="Helvetica Neue Light" charset="0"/>
                <a:ea typeface="Helvetica Neue Light" charset="0"/>
                <a:cs typeface="Helvetica Neue Light" charset="0"/>
              </a:rPr>
              <a:t>, Justin Hsia, Ruth Anderson, and many others for sample slides and materials ...</a:t>
            </a:r>
          </a:p>
        </p:txBody>
      </p:sp>
      <p:sp>
        <p:nvSpPr>
          <p:cNvPr id="6" name="Subtitle 2"/>
          <p:cNvSpPr txBox="1">
            <a:spLocks/>
          </p:cNvSpPr>
          <p:nvPr/>
        </p:nvSpPr>
        <p:spPr>
          <a:xfrm>
            <a:off x="0" y="3286930"/>
            <a:ext cx="12192000" cy="2196444"/>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3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dirty="0">
                <a:solidFill>
                  <a:schemeClr val="tx1">
                    <a:lumMod val="50000"/>
                    <a:lumOff val="50000"/>
                  </a:schemeClr>
                </a:solidFill>
              </a:rPr>
              <a:t>Autumn 2018</a:t>
            </a:r>
          </a:p>
          <a:p>
            <a:endParaRPr lang="en-US" dirty="0">
              <a:solidFill>
                <a:schemeClr val="tx1">
                  <a:lumMod val="50000"/>
                  <a:lumOff val="50000"/>
                </a:schemeClr>
              </a:solidFill>
            </a:endParaRPr>
          </a:p>
          <a:p>
            <a:r>
              <a:rPr lang="en-US" dirty="0">
                <a:solidFill>
                  <a:schemeClr val="tx1">
                    <a:lumMod val="50000"/>
                    <a:lumOff val="50000"/>
                  </a:schemeClr>
                </a:solidFill>
              </a:rPr>
              <a:t>Shrirang (Shri) Mare</a:t>
            </a:r>
          </a:p>
          <a:p>
            <a:r>
              <a:rPr lang="en-US" dirty="0">
                <a:solidFill>
                  <a:schemeClr val="tx1">
                    <a:lumMod val="50000"/>
                    <a:lumOff val="50000"/>
                  </a:schemeClr>
                </a:solidFill>
                <a:hlinkClick r:id="rId3"/>
              </a:rPr>
              <a:t>shri@cs.washington.edu</a:t>
            </a:r>
            <a:endParaRPr lang="en-US" dirty="0">
              <a:solidFill>
                <a:schemeClr val="tx1">
                  <a:lumMod val="50000"/>
                  <a:lumOff val="50000"/>
                </a:schemeClr>
              </a:solidFill>
            </a:endParaRPr>
          </a:p>
        </p:txBody>
      </p:sp>
      <p:sp>
        <p:nvSpPr>
          <p:cNvPr id="4" name="TextBox 3"/>
          <p:cNvSpPr txBox="1"/>
          <p:nvPr/>
        </p:nvSpPr>
        <p:spPr>
          <a:xfrm>
            <a:off x="-1500188" y="225742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1975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F5BE2C-DCED-3143-B909-4C400CF36163}"/>
              </a:ext>
            </a:extLst>
          </p:cNvPr>
          <p:cNvSpPr>
            <a:spLocks noGrp="1"/>
          </p:cNvSpPr>
          <p:nvPr>
            <p:ph idx="1"/>
          </p:nvPr>
        </p:nvSpPr>
        <p:spPr/>
        <p:txBody>
          <a:bodyPr/>
          <a:lstStyle/>
          <a:p>
            <a:r>
              <a:rPr lang="en-US" dirty="0"/>
              <a:t>A. 10 – all keys hash to either 0 or 5 (collisions!)</a:t>
            </a:r>
          </a:p>
          <a:p>
            <a:r>
              <a:rPr lang="en-US" dirty="0"/>
              <a:t>B. 15 – all keys hash to 0 (lots of collisions!!)</a:t>
            </a:r>
          </a:p>
          <a:p>
            <a:r>
              <a:rPr lang="en-US" dirty="0"/>
              <a:t>C. 7 – Fewer collisions but wasted table size </a:t>
            </a:r>
          </a:p>
          <a:p>
            <a:r>
              <a:rPr lang="en-US" dirty="0"/>
              <a:t>D. 9 – Fewer collisions, but one wasted space </a:t>
            </a:r>
          </a:p>
          <a:p>
            <a:r>
              <a:rPr lang="en-US" dirty="0"/>
              <a:t>E. 11 – Fewer collisions, no wasted space.   </a:t>
            </a:r>
            <a:r>
              <a:rPr lang="en-US" b="1" dirty="0"/>
              <a:t>(answer)</a:t>
            </a:r>
          </a:p>
        </p:txBody>
      </p:sp>
      <p:sp>
        <p:nvSpPr>
          <p:cNvPr id="3" name="Title 2">
            <a:extLst>
              <a:ext uri="{FF2B5EF4-FFF2-40B4-BE49-F238E27FC236}">
                <a16:creationId xmlns:a16="http://schemas.microsoft.com/office/drawing/2014/main" id="{D7350792-15A7-A24D-933E-27379FA92492}"/>
              </a:ext>
            </a:extLst>
          </p:cNvPr>
          <p:cNvSpPr>
            <a:spLocks noGrp="1"/>
          </p:cNvSpPr>
          <p:nvPr>
            <p:ph type="title"/>
          </p:nvPr>
        </p:nvSpPr>
        <p:spPr/>
        <p:txBody>
          <a:bodyPr/>
          <a:lstStyle/>
          <a:p>
            <a:r>
              <a:rPr lang="en-US" dirty="0"/>
              <a:t>Worksheet Q3</a:t>
            </a:r>
          </a:p>
        </p:txBody>
      </p:sp>
      <p:sp>
        <p:nvSpPr>
          <p:cNvPr id="4" name="Footer Placeholder 3">
            <a:extLst>
              <a:ext uri="{FF2B5EF4-FFF2-40B4-BE49-F238E27FC236}">
                <a16:creationId xmlns:a16="http://schemas.microsoft.com/office/drawing/2014/main" id="{98B8BA1F-3997-3C4B-8EFF-6B89B2FA1EA9}"/>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583A0EC9-D2EA-434B-9A45-62FD44DE4D8C}"/>
              </a:ext>
            </a:extLst>
          </p:cNvPr>
          <p:cNvSpPr>
            <a:spLocks noGrp="1"/>
          </p:cNvSpPr>
          <p:nvPr>
            <p:ph type="sldNum" sz="quarter" idx="12"/>
          </p:nvPr>
        </p:nvSpPr>
        <p:spPr/>
        <p:txBody>
          <a:bodyPr/>
          <a:lstStyle/>
          <a:p>
            <a:fld id="{659665DE-58FC-41F4-AC58-2C90A5E00527}" type="slidenum">
              <a:rPr lang="en-US" smtClean="0"/>
              <a:pPr/>
              <a:t>10</a:t>
            </a:fld>
            <a:endParaRPr lang="en-US"/>
          </a:p>
        </p:txBody>
      </p:sp>
    </p:spTree>
    <p:extLst>
      <p:ext uri="{BB962C8B-B14F-4D97-AF65-F5344CB8AC3E}">
        <p14:creationId xmlns:p14="http://schemas.microsoft.com/office/powerpoint/2010/main" val="122263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9C20EA-A2EC-A54F-B3B5-C6CA91DC7F63}"/>
              </a:ext>
            </a:extLst>
          </p:cNvPr>
          <p:cNvSpPr>
            <a:spLocks noGrp="1"/>
          </p:cNvSpPr>
          <p:nvPr>
            <p:ph idx="1"/>
          </p:nvPr>
        </p:nvSpPr>
        <p:spPr/>
        <p:txBody>
          <a:bodyPr/>
          <a:lstStyle/>
          <a:p>
            <a:r>
              <a:rPr lang="en-US" dirty="0"/>
              <a:t>Do mod by </a:t>
            </a:r>
            <a:r>
              <a:rPr lang="en-US" dirty="0" err="1"/>
              <a:t>TableSize</a:t>
            </a:r>
            <a:endParaRPr lang="en-US" dirty="0"/>
          </a:p>
        </p:txBody>
      </p:sp>
      <p:sp>
        <p:nvSpPr>
          <p:cNvPr id="3" name="Title 2">
            <a:extLst>
              <a:ext uri="{FF2B5EF4-FFF2-40B4-BE49-F238E27FC236}">
                <a16:creationId xmlns:a16="http://schemas.microsoft.com/office/drawing/2014/main" id="{D57BA972-F728-8847-A9B2-5A20F7EC9A8A}"/>
              </a:ext>
            </a:extLst>
          </p:cNvPr>
          <p:cNvSpPr>
            <a:spLocks noGrp="1"/>
          </p:cNvSpPr>
          <p:nvPr>
            <p:ph type="title"/>
          </p:nvPr>
        </p:nvSpPr>
        <p:spPr/>
        <p:txBody>
          <a:bodyPr/>
          <a:lstStyle/>
          <a:p>
            <a:r>
              <a:rPr lang="en-US" dirty="0"/>
              <a:t>Worksheet Q4</a:t>
            </a:r>
          </a:p>
        </p:txBody>
      </p:sp>
      <p:sp>
        <p:nvSpPr>
          <p:cNvPr id="4" name="Footer Placeholder 3">
            <a:extLst>
              <a:ext uri="{FF2B5EF4-FFF2-40B4-BE49-F238E27FC236}">
                <a16:creationId xmlns:a16="http://schemas.microsoft.com/office/drawing/2014/main" id="{2AEF1145-9C97-DF4B-9B4E-9F5A073A9631}"/>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10C81F0D-B68C-8D4E-8771-7AB0B239C16F}"/>
              </a:ext>
            </a:extLst>
          </p:cNvPr>
          <p:cNvSpPr>
            <a:spLocks noGrp="1"/>
          </p:cNvSpPr>
          <p:nvPr>
            <p:ph type="sldNum" sz="quarter" idx="12"/>
          </p:nvPr>
        </p:nvSpPr>
        <p:spPr/>
        <p:txBody>
          <a:bodyPr/>
          <a:lstStyle/>
          <a:p>
            <a:fld id="{659665DE-58FC-41F4-AC58-2C90A5E00527}" type="slidenum">
              <a:rPr lang="en-US" smtClean="0"/>
              <a:pPr/>
              <a:t>11</a:t>
            </a:fld>
            <a:endParaRPr lang="en-US"/>
          </a:p>
        </p:txBody>
      </p:sp>
      <p:pic>
        <p:nvPicPr>
          <p:cNvPr id="7" name="Picture 6">
            <a:extLst>
              <a:ext uri="{FF2B5EF4-FFF2-40B4-BE49-F238E27FC236}">
                <a16:creationId xmlns:a16="http://schemas.microsoft.com/office/drawing/2014/main" id="{79021EBD-3A61-5C44-A3C7-79DF910B0B51}"/>
              </a:ext>
            </a:extLst>
          </p:cNvPr>
          <p:cNvPicPr>
            <a:picLocks noChangeAspect="1"/>
          </p:cNvPicPr>
          <p:nvPr/>
        </p:nvPicPr>
        <p:blipFill>
          <a:blip r:embed="rId2"/>
          <a:stretch>
            <a:fillRect/>
          </a:stretch>
        </p:blipFill>
        <p:spPr>
          <a:xfrm>
            <a:off x="2603156" y="2843771"/>
            <a:ext cx="5181600" cy="330200"/>
          </a:xfrm>
          <a:prstGeom prst="rect">
            <a:avLst/>
          </a:prstGeom>
        </p:spPr>
      </p:pic>
    </p:spTree>
    <p:extLst>
      <p:ext uri="{BB962C8B-B14F-4D97-AF65-F5344CB8AC3E}">
        <p14:creationId xmlns:p14="http://schemas.microsoft.com/office/powerpoint/2010/main" val="8785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B13CE-03FF-434A-A2C8-398723121B65}"/>
              </a:ext>
            </a:extLst>
          </p:cNvPr>
          <p:cNvSpPr>
            <a:spLocks noGrp="1"/>
          </p:cNvSpPr>
          <p:nvPr>
            <p:ph type="title"/>
          </p:nvPr>
        </p:nvSpPr>
        <p:spPr/>
        <p:txBody>
          <a:bodyPr/>
          <a:lstStyle/>
          <a:p>
            <a:r>
              <a:rPr lang="en-US" dirty="0"/>
              <a:t>Hash function with collision resolution</a:t>
            </a:r>
          </a:p>
        </p:txBody>
      </p:sp>
      <p:sp>
        <p:nvSpPr>
          <p:cNvPr id="4" name="Footer Placeholder 3">
            <a:extLst>
              <a:ext uri="{FF2B5EF4-FFF2-40B4-BE49-F238E27FC236}">
                <a16:creationId xmlns:a16="http://schemas.microsoft.com/office/drawing/2014/main" id="{511D69F0-72AF-8344-AE8E-57A8E3E8D63E}"/>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45FD6D80-88EF-954D-A9D8-AE68778B980E}"/>
              </a:ext>
            </a:extLst>
          </p:cNvPr>
          <p:cNvSpPr>
            <a:spLocks noGrp="1"/>
          </p:cNvSpPr>
          <p:nvPr>
            <p:ph type="sldNum" sz="quarter" idx="12"/>
          </p:nvPr>
        </p:nvSpPr>
        <p:spPr/>
        <p:txBody>
          <a:bodyPr/>
          <a:lstStyle/>
          <a:p>
            <a:fld id="{659665DE-58FC-41F4-AC58-2C90A5E00527}" type="slidenum">
              <a:rPr lang="en-US" smtClean="0"/>
              <a:pPr/>
              <a:t>12</a:t>
            </a:fld>
            <a:endParaRPr lang="en-US"/>
          </a:p>
        </p:txBody>
      </p:sp>
      <p:pic>
        <p:nvPicPr>
          <p:cNvPr id="24" name="Picture 23">
            <a:extLst>
              <a:ext uri="{FF2B5EF4-FFF2-40B4-BE49-F238E27FC236}">
                <a16:creationId xmlns:a16="http://schemas.microsoft.com/office/drawing/2014/main" id="{B2B8D9E4-D39D-D04B-B3B1-E9CF0AB0EABF}"/>
              </a:ext>
            </a:extLst>
          </p:cNvPr>
          <p:cNvPicPr>
            <a:picLocks noChangeAspect="1"/>
          </p:cNvPicPr>
          <p:nvPr/>
        </p:nvPicPr>
        <p:blipFill>
          <a:blip r:embed="rId2"/>
          <a:stretch>
            <a:fillRect/>
          </a:stretch>
        </p:blipFill>
        <p:spPr>
          <a:xfrm>
            <a:off x="2668029" y="2084646"/>
            <a:ext cx="4953000" cy="1485900"/>
          </a:xfrm>
          <a:prstGeom prst="rect">
            <a:avLst/>
          </a:prstGeom>
        </p:spPr>
      </p:pic>
      <p:pic>
        <p:nvPicPr>
          <p:cNvPr id="25" name="Picture 24">
            <a:extLst>
              <a:ext uri="{FF2B5EF4-FFF2-40B4-BE49-F238E27FC236}">
                <a16:creationId xmlns:a16="http://schemas.microsoft.com/office/drawing/2014/main" id="{B3400A65-A93B-2D41-AB42-3D086313BBC2}"/>
              </a:ext>
            </a:extLst>
          </p:cNvPr>
          <p:cNvPicPr>
            <a:picLocks noChangeAspect="1"/>
          </p:cNvPicPr>
          <p:nvPr/>
        </p:nvPicPr>
        <p:blipFill>
          <a:blip r:embed="rId3"/>
          <a:stretch>
            <a:fillRect/>
          </a:stretch>
        </p:blipFill>
        <p:spPr>
          <a:xfrm>
            <a:off x="858279" y="1516194"/>
            <a:ext cx="8572500" cy="330200"/>
          </a:xfrm>
          <a:prstGeom prst="rect">
            <a:avLst/>
          </a:prstGeom>
        </p:spPr>
      </p:pic>
      <p:pic>
        <p:nvPicPr>
          <p:cNvPr id="27" name="Picture 26">
            <a:extLst>
              <a:ext uri="{FF2B5EF4-FFF2-40B4-BE49-F238E27FC236}">
                <a16:creationId xmlns:a16="http://schemas.microsoft.com/office/drawing/2014/main" id="{A28389B0-A56E-4D4B-AA5E-3E9C0831130C}"/>
              </a:ext>
            </a:extLst>
          </p:cNvPr>
          <p:cNvPicPr>
            <a:picLocks noChangeAspect="1"/>
          </p:cNvPicPr>
          <p:nvPr/>
        </p:nvPicPr>
        <p:blipFill>
          <a:blip r:embed="rId4"/>
          <a:stretch>
            <a:fillRect/>
          </a:stretch>
        </p:blipFill>
        <p:spPr>
          <a:xfrm>
            <a:off x="575239" y="3978997"/>
            <a:ext cx="5626100" cy="2311400"/>
          </a:xfrm>
          <a:prstGeom prst="rect">
            <a:avLst/>
          </a:prstGeom>
        </p:spPr>
      </p:pic>
      <p:sp>
        <p:nvSpPr>
          <p:cNvPr id="2" name="Rectangle 1">
            <a:extLst>
              <a:ext uri="{FF2B5EF4-FFF2-40B4-BE49-F238E27FC236}">
                <a16:creationId xmlns:a16="http://schemas.microsoft.com/office/drawing/2014/main" id="{5BE5E4BD-4F2A-6249-8F8F-0D9D2A072D24}"/>
              </a:ext>
            </a:extLst>
          </p:cNvPr>
          <p:cNvSpPr/>
          <p:nvPr/>
        </p:nvSpPr>
        <p:spPr>
          <a:xfrm>
            <a:off x="308919" y="5857103"/>
            <a:ext cx="6647935" cy="66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11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B13CE-03FF-434A-A2C8-398723121B65}"/>
              </a:ext>
            </a:extLst>
          </p:cNvPr>
          <p:cNvSpPr>
            <a:spLocks noGrp="1"/>
          </p:cNvSpPr>
          <p:nvPr>
            <p:ph type="title"/>
          </p:nvPr>
        </p:nvSpPr>
        <p:spPr/>
        <p:txBody>
          <a:bodyPr/>
          <a:lstStyle/>
          <a:p>
            <a:r>
              <a:rPr lang="en-US" dirty="0"/>
              <a:t>Hash function with collision resolution</a:t>
            </a:r>
          </a:p>
        </p:txBody>
      </p:sp>
      <p:sp>
        <p:nvSpPr>
          <p:cNvPr id="4" name="Footer Placeholder 3">
            <a:extLst>
              <a:ext uri="{FF2B5EF4-FFF2-40B4-BE49-F238E27FC236}">
                <a16:creationId xmlns:a16="http://schemas.microsoft.com/office/drawing/2014/main" id="{511D69F0-72AF-8344-AE8E-57A8E3E8D63E}"/>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45FD6D80-88EF-954D-A9D8-AE68778B980E}"/>
              </a:ext>
            </a:extLst>
          </p:cNvPr>
          <p:cNvSpPr>
            <a:spLocks noGrp="1"/>
          </p:cNvSpPr>
          <p:nvPr>
            <p:ph type="sldNum" sz="quarter" idx="12"/>
          </p:nvPr>
        </p:nvSpPr>
        <p:spPr/>
        <p:txBody>
          <a:bodyPr/>
          <a:lstStyle/>
          <a:p>
            <a:fld id="{659665DE-58FC-41F4-AC58-2C90A5E00527}" type="slidenum">
              <a:rPr lang="en-US" smtClean="0"/>
              <a:pPr/>
              <a:t>13</a:t>
            </a:fld>
            <a:endParaRPr lang="en-US"/>
          </a:p>
        </p:txBody>
      </p:sp>
      <p:pic>
        <p:nvPicPr>
          <p:cNvPr id="24" name="Picture 23">
            <a:extLst>
              <a:ext uri="{FF2B5EF4-FFF2-40B4-BE49-F238E27FC236}">
                <a16:creationId xmlns:a16="http://schemas.microsoft.com/office/drawing/2014/main" id="{B2B8D9E4-D39D-D04B-B3B1-E9CF0AB0EABF}"/>
              </a:ext>
            </a:extLst>
          </p:cNvPr>
          <p:cNvPicPr>
            <a:picLocks noChangeAspect="1"/>
          </p:cNvPicPr>
          <p:nvPr/>
        </p:nvPicPr>
        <p:blipFill>
          <a:blip r:embed="rId2"/>
          <a:stretch>
            <a:fillRect/>
          </a:stretch>
        </p:blipFill>
        <p:spPr>
          <a:xfrm>
            <a:off x="2668029" y="2084646"/>
            <a:ext cx="4953000" cy="1485900"/>
          </a:xfrm>
          <a:prstGeom prst="rect">
            <a:avLst/>
          </a:prstGeom>
        </p:spPr>
      </p:pic>
      <p:pic>
        <p:nvPicPr>
          <p:cNvPr id="25" name="Picture 24">
            <a:extLst>
              <a:ext uri="{FF2B5EF4-FFF2-40B4-BE49-F238E27FC236}">
                <a16:creationId xmlns:a16="http://schemas.microsoft.com/office/drawing/2014/main" id="{B3400A65-A93B-2D41-AB42-3D086313BBC2}"/>
              </a:ext>
            </a:extLst>
          </p:cNvPr>
          <p:cNvPicPr>
            <a:picLocks noChangeAspect="1"/>
          </p:cNvPicPr>
          <p:nvPr/>
        </p:nvPicPr>
        <p:blipFill>
          <a:blip r:embed="rId3"/>
          <a:stretch>
            <a:fillRect/>
          </a:stretch>
        </p:blipFill>
        <p:spPr>
          <a:xfrm>
            <a:off x="858279" y="1516194"/>
            <a:ext cx="8572500" cy="330200"/>
          </a:xfrm>
          <a:prstGeom prst="rect">
            <a:avLst/>
          </a:prstGeom>
        </p:spPr>
      </p:pic>
      <p:pic>
        <p:nvPicPr>
          <p:cNvPr id="27" name="Picture 26">
            <a:extLst>
              <a:ext uri="{FF2B5EF4-FFF2-40B4-BE49-F238E27FC236}">
                <a16:creationId xmlns:a16="http://schemas.microsoft.com/office/drawing/2014/main" id="{A28389B0-A56E-4D4B-AA5E-3E9C0831130C}"/>
              </a:ext>
            </a:extLst>
          </p:cNvPr>
          <p:cNvPicPr>
            <a:picLocks noChangeAspect="1"/>
          </p:cNvPicPr>
          <p:nvPr/>
        </p:nvPicPr>
        <p:blipFill>
          <a:blip r:embed="rId4"/>
          <a:stretch>
            <a:fillRect/>
          </a:stretch>
        </p:blipFill>
        <p:spPr>
          <a:xfrm>
            <a:off x="575239" y="3978997"/>
            <a:ext cx="5626100" cy="2311400"/>
          </a:xfrm>
          <a:prstGeom prst="rect">
            <a:avLst/>
          </a:prstGeom>
        </p:spPr>
      </p:pic>
      <p:pic>
        <p:nvPicPr>
          <p:cNvPr id="29" name="Picture 28">
            <a:extLst>
              <a:ext uri="{FF2B5EF4-FFF2-40B4-BE49-F238E27FC236}">
                <a16:creationId xmlns:a16="http://schemas.microsoft.com/office/drawing/2014/main" id="{CE6ED478-1453-C944-8A07-25C26E1BE900}"/>
              </a:ext>
            </a:extLst>
          </p:cNvPr>
          <p:cNvPicPr>
            <a:picLocks noChangeAspect="1"/>
          </p:cNvPicPr>
          <p:nvPr/>
        </p:nvPicPr>
        <p:blipFill>
          <a:blip r:embed="rId5"/>
          <a:stretch>
            <a:fillRect/>
          </a:stretch>
        </p:blipFill>
        <p:spPr>
          <a:xfrm>
            <a:off x="6535928" y="5948512"/>
            <a:ext cx="5003800" cy="304800"/>
          </a:xfrm>
          <a:prstGeom prst="rect">
            <a:avLst/>
          </a:prstGeom>
        </p:spPr>
      </p:pic>
    </p:spTree>
    <p:extLst>
      <p:ext uri="{BB962C8B-B14F-4D97-AF65-F5344CB8AC3E}">
        <p14:creationId xmlns:p14="http://schemas.microsoft.com/office/powerpoint/2010/main" val="194346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F66BB-3235-EC4E-AE47-6CE2A2E88F9D}"/>
              </a:ext>
            </a:extLst>
          </p:cNvPr>
          <p:cNvSpPr>
            <a:spLocks noGrp="1"/>
          </p:cNvSpPr>
          <p:nvPr>
            <p:ph type="title"/>
          </p:nvPr>
        </p:nvSpPr>
        <p:spPr/>
        <p:txBody>
          <a:bodyPr>
            <a:normAutofit fontScale="90000"/>
          </a:bodyPr>
          <a:lstStyle/>
          <a:p>
            <a:r>
              <a:rPr lang="en-US" dirty="0"/>
              <a:t>Clustering: Disadvantage of open addressing</a:t>
            </a:r>
          </a:p>
        </p:txBody>
      </p:sp>
      <p:sp>
        <p:nvSpPr>
          <p:cNvPr id="4" name="Footer Placeholder 3">
            <a:extLst>
              <a:ext uri="{FF2B5EF4-FFF2-40B4-BE49-F238E27FC236}">
                <a16:creationId xmlns:a16="http://schemas.microsoft.com/office/drawing/2014/main" id="{15B8CE47-9206-2B4F-AA3D-E108D3333F8C}"/>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1DEA3171-DE40-4242-8C39-F61FB2725AF9}"/>
              </a:ext>
            </a:extLst>
          </p:cNvPr>
          <p:cNvSpPr>
            <a:spLocks noGrp="1"/>
          </p:cNvSpPr>
          <p:nvPr>
            <p:ph type="sldNum" sz="quarter" idx="12"/>
          </p:nvPr>
        </p:nvSpPr>
        <p:spPr/>
        <p:txBody>
          <a:bodyPr/>
          <a:lstStyle/>
          <a:p>
            <a:fld id="{659665DE-58FC-41F4-AC58-2C90A5E00527}" type="slidenum">
              <a:rPr lang="en-US" smtClean="0"/>
              <a:pPr/>
              <a:t>14</a:t>
            </a:fld>
            <a:endParaRPr lang="en-US"/>
          </a:p>
        </p:txBody>
      </p:sp>
      <p:pic>
        <p:nvPicPr>
          <p:cNvPr id="2" name="Picture 1">
            <a:extLst>
              <a:ext uri="{FF2B5EF4-FFF2-40B4-BE49-F238E27FC236}">
                <a16:creationId xmlns:a16="http://schemas.microsoft.com/office/drawing/2014/main" id="{E5E4813C-2752-6145-AD2E-D9CC97905910}"/>
              </a:ext>
            </a:extLst>
          </p:cNvPr>
          <p:cNvPicPr>
            <a:picLocks noChangeAspect="1"/>
          </p:cNvPicPr>
          <p:nvPr/>
        </p:nvPicPr>
        <p:blipFill rotWithShape="1">
          <a:blip r:embed="rId2"/>
          <a:srcRect l="40892" r="-8098" b="-84"/>
          <a:stretch/>
        </p:blipFill>
        <p:spPr>
          <a:xfrm>
            <a:off x="2209382" y="2300072"/>
            <a:ext cx="7315200" cy="2916936"/>
          </a:xfrm>
          <a:prstGeom prst="rect">
            <a:avLst/>
          </a:prstGeom>
        </p:spPr>
      </p:pic>
      <p:sp>
        <p:nvSpPr>
          <p:cNvPr id="7" name="TextBox 6">
            <a:extLst>
              <a:ext uri="{FF2B5EF4-FFF2-40B4-BE49-F238E27FC236}">
                <a16:creationId xmlns:a16="http://schemas.microsoft.com/office/drawing/2014/main" id="{FF0E9CF4-2DFC-B041-940A-53FAB6FE59D2}"/>
              </a:ext>
            </a:extLst>
          </p:cNvPr>
          <p:cNvSpPr txBox="1"/>
          <p:nvPr/>
        </p:nvSpPr>
        <p:spPr>
          <a:xfrm>
            <a:off x="2539287" y="1604341"/>
            <a:ext cx="1516954" cy="369332"/>
          </a:xfrm>
          <a:prstGeom prst="rect">
            <a:avLst/>
          </a:prstGeom>
          <a:noFill/>
        </p:spPr>
        <p:txBody>
          <a:bodyPr wrap="none" rtlCol="0">
            <a:spAutoFit/>
          </a:bodyPr>
          <a:lstStyle/>
          <a:p>
            <a:r>
              <a:rPr lang="en-US" dirty="0"/>
              <a:t>Linear Probing</a:t>
            </a:r>
          </a:p>
        </p:txBody>
      </p:sp>
      <p:sp>
        <p:nvSpPr>
          <p:cNvPr id="8" name="TextBox 7">
            <a:extLst>
              <a:ext uri="{FF2B5EF4-FFF2-40B4-BE49-F238E27FC236}">
                <a16:creationId xmlns:a16="http://schemas.microsoft.com/office/drawing/2014/main" id="{F509C1FB-34D0-3743-8096-B1F4C1A93C9B}"/>
              </a:ext>
            </a:extLst>
          </p:cNvPr>
          <p:cNvSpPr txBox="1"/>
          <p:nvPr/>
        </p:nvSpPr>
        <p:spPr>
          <a:xfrm>
            <a:off x="6765298" y="1654198"/>
            <a:ext cx="1893019" cy="369332"/>
          </a:xfrm>
          <a:prstGeom prst="rect">
            <a:avLst/>
          </a:prstGeom>
          <a:noFill/>
        </p:spPr>
        <p:txBody>
          <a:bodyPr wrap="none" rtlCol="0">
            <a:spAutoFit/>
          </a:bodyPr>
          <a:lstStyle/>
          <a:p>
            <a:r>
              <a:rPr lang="en-US" dirty="0"/>
              <a:t>Quadratic Probing</a:t>
            </a:r>
          </a:p>
        </p:txBody>
      </p:sp>
      <p:sp>
        <p:nvSpPr>
          <p:cNvPr id="6" name="TextBox 5">
            <a:extLst>
              <a:ext uri="{FF2B5EF4-FFF2-40B4-BE49-F238E27FC236}">
                <a16:creationId xmlns:a16="http://schemas.microsoft.com/office/drawing/2014/main" id="{A23CA724-66E0-0947-916E-A92AC1F929A5}"/>
              </a:ext>
            </a:extLst>
          </p:cNvPr>
          <p:cNvSpPr txBox="1"/>
          <p:nvPr/>
        </p:nvSpPr>
        <p:spPr>
          <a:xfrm>
            <a:off x="575239" y="5543407"/>
            <a:ext cx="4027256" cy="369332"/>
          </a:xfrm>
          <a:prstGeom prst="rect">
            <a:avLst/>
          </a:prstGeom>
          <a:noFill/>
        </p:spPr>
        <p:txBody>
          <a:bodyPr wrap="none" rtlCol="0">
            <a:spAutoFit/>
          </a:bodyPr>
          <a:lstStyle/>
          <a:p>
            <a:r>
              <a:rPr lang="en-US" dirty="0"/>
              <a:t>Linear probing leads to primary clustering</a:t>
            </a:r>
          </a:p>
        </p:txBody>
      </p:sp>
    </p:spTree>
    <p:extLst>
      <p:ext uri="{BB962C8B-B14F-4D97-AF65-F5344CB8AC3E}">
        <p14:creationId xmlns:p14="http://schemas.microsoft.com/office/powerpoint/2010/main" val="292491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1195B-A270-7B46-B456-5AEF91520E82}"/>
              </a:ext>
            </a:extLst>
          </p:cNvPr>
          <p:cNvSpPr>
            <a:spLocks noGrp="1"/>
          </p:cNvSpPr>
          <p:nvPr>
            <p:ph type="title"/>
          </p:nvPr>
        </p:nvSpPr>
        <p:spPr>
          <a:xfrm>
            <a:off x="575239" y="263276"/>
            <a:ext cx="11187259" cy="1014667"/>
          </a:xfrm>
        </p:spPr>
        <p:txBody>
          <a:bodyPr/>
          <a:lstStyle/>
          <a:p>
            <a:r>
              <a:rPr lang="en-US" dirty="0"/>
              <a:t>How find works</a:t>
            </a:r>
          </a:p>
        </p:txBody>
      </p:sp>
      <p:sp>
        <p:nvSpPr>
          <p:cNvPr id="4" name="Footer Placeholder 3">
            <a:extLst>
              <a:ext uri="{FF2B5EF4-FFF2-40B4-BE49-F238E27FC236}">
                <a16:creationId xmlns:a16="http://schemas.microsoft.com/office/drawing/2014/main" id="{8980AEAC-2D6E-6D4C-8436-4831FBB45C49}"/>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BE9D013D-B3AD-D048-A6E0-4CF56C7149CA}"/>
              </a:ext>
            </a:extLst>
          </p:cNvPr>
          <p:cNvSpPr>
            <a:spLocks noGrp="1"/>
          </p:cNvSpPr>
          <p:nvPr>
            <p:ph type="sldNum" sz="quarter" idx="12"/>
          </p:nvPr>
        </p:nvSpPr>
        <p:spPr/>
        <p:txBody>
          <a:bodyPr/>
          <a:lstStyle/>
          <a:p>
            <a:fld id="{659665DE-58FC-41F4-AC58-2C90A5E00527}" type="slidenum">
              <a:rPr lang="en-US" smtClean="0"/>
              <a:pPr/>
              <a:t>15</a:t>
            </a:fld>
            <a:endParaRPr lang="en-US"/>
          </a:p>
        </p:txBody>
      </p:sp>
      <p:pic>
        <p:nvPicPr>
          <p:cNvPr id="7" name="Picture 6">
            <a:extLst>
              <a:ext uri="{FF2B5EF4-FFF2-40B4-BE49-F238E27FC236}">
                <a16:creationId xmlns:a16="http://schemas.microsoft.com/office/drawing/2014/main" id="{D77AEAB2-EB58-EA47-83B0-77774B3EE4E6}"/>
              </a:ext>
            </a:extLst>
          </p:cNvPr>
          <p:cNvPicPr>
            <a:picLocks noChangeAspect="1"/>
          </p:cNvPicPr>
          <p:nvPr/>
        </p:nvPicPr>
        <p:blipFill>
          <a:blip r:embed="rId2"/>
          <a:stretch>
            <a:fillRect/>
          </a:stretch>
        </p:blipFill>
        <p:spPr>
          <a:xfrm>
            <a:off x="303389" y="2300072"/>
            <a:ext cx="10884687" cy="2914479"/>
          </a:xfrm>
          <a:prstGeom prst="rect">
            <a:avLst/>
          </a:prstGeom>
        </p:spPr>
      </p:pic>
      <p:sp>
        <p:nvSpPr>
          <p:cNvPr id="8" name="TextBox 7">
            <a:extLst>
              <a:ext uri="{FF2B5EF4-FFF2-40B4-BE49-F238E27FC236}">
                <a16:creationId xmlns:a16="http://schemas.microsoft.com/office/drawing/2014/main" id="{A3C8578A-3FE1-154A-ADA1-0A5B053CD1B7}"/>
              </a:ext>
            </a:extLst>
          </p:cNvPr>
          <p:cNvSpPr txBox="1"/>
          <p:nvPr/>
        </p:nvSpPr>
        <p:spPr>
          <a:xfrm>
            <a:off x="629576" y="1811880"/>
            <a:ext cx="1868397" cy="369332"/>
          </a:xfrm>
          <a:prstGeom prst="rect">
            <a:avLst/>
          </a:prstGeom>
          <a:noFill/>
        </p:spPr>
        <p:txBody>
          <a:bodyPr wrap="none" rtlCol="0">
            <a:spAutoFit/>
          </a:bodyPr>
          <a:lstStyle/>
          <a:p>
            <a:r>
              <a:rPr lang="en-US" dirty="0"/>
              <a:t>Separate chaining</a:t>
            </a:r>
          </a:p>
        </p:txBody>
      </p:sp>
      <p:sp>
        <p:nvSpPr>
          <p:cNvPr id="9" name="TextBox 8">
            <a:extLst>
              <a:ext uri="{FF2B5EF4-FFF2-40B4-BE49-F238E27FC236}">
                <a16:creationId xmlns:a16="http://schemas.microsoft.com/office/drawing/2014/main" id="{64DA0235-15A4-B246-83EC-2C8B3F5FDAF7}"/>
              </a:ext>
            </a:extLst>
          </p:cNvPr>
          <p:cNvSpPr txBox="1"/>
          <p:nvPr/>
        </p:nvSpPr>
        <p:spPr>
          <a:xfrm>
            <a:off x="4998290" y="1765409"/>
            <a:ext cx="1516954" cy="369332"/>
          </a:xfrm>
          <a:prstGeom prst="rect">
            <a:avLst/>
          </a:prstGeom>
          <a:noFill/>
        </p:spPr>
        <p:txBody>
          <a:bodyPr wrap="none" rtlCol="0">
            <a:spAutoFit/>
          </a:bodyPr>
          <a:lstStyle/>
          <a:p>
            <a:r>
              <a:rPr lang="en-US" dirty="0"/>
              <a:t>Linear Probing</a:t>
            </a:r>
          </a:p>
        </p:txBody>
      </p:sp>
      <p:sp>
        <p:nvSpPr>
          <p:cNvPr id="10" name="TextBox 9">
            <a:extLst>
              <a:ext uri="{FF2B5EF4-FFF2-40B4-BE49-F238E27FC236}">
                <a16:creationId xmlns:a16="http://schemas.microsoft.com/office/drawing/2014/main" id="{01F8FAA1-DCB6-C949-8AB8-CFD5996AD338}"/>
              </a:ext>
            </a:extLst>
          </p:cNvPr>
          <p:cNvSpPr txBox="1"/>
          <p:nvPr/>
        </p:nvSpPr>
        <p:spPr>
          <a:xfrm>
            <a:off x="9298441" y="1740696"/>
            <a:ext cx="1893019" cy="369332"/>
          </a:xfrm>
          <a:prstGeom prst="rect">
            <a:avLst/>
          </a:prstGeom>
          <a:noFill/>
        </p:spPr>
        <p:txBody>
          <a:bodyPr wrap="none" rtlCol="0">
            <a:spAutoFit/>
          </a:bodyPr>
          <a:lstStyle/>
          <a:p>
            <a:r>
              <a:rPr lang="en-US" dirty="0"/>
              <a:t>Quadratic Probing</a:t>
            </a:r>
          </a:p>
        </p:txBody>
      </p:sp>
    </p:spTree>
    <p:extLst>
      <p:ext uri="{BB962C8B-B14F-4D97-AF65-F5344CB8AC3E}">
        <p14:creationId xmlns:p14="http://schemas.microsoft.com/office/powerpoint/2010/main" val="93235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1195B-A270-7B46-B456-5AEF91520E82}"/>
              </a:ext>
            </a:extLst>
          </p:cNvPr>
          <p:cNvSpPr>
            <a:spLocks noGrp="1"/>
          </p:cNvSpPr>
          <p:nvPr>
            <p:ph type="title"/>
          </p:nvPr>
        </p:nvSpPr>
        <p:spPr/>
        <p:txBody>
          <a:bodyPr/>
          <a:lstStyle/>
          <a:p>
            <a:r>
              <a:rPr lang="en-US" dirty="0"/>
              <a:t>How delete works</a:t>
            </a:r>
          </a:p>
        </p:txBody>
      </p:sp>
      <p:sp>
        <p:nvSpPr>
          <p:cNvPr id="4" name="Footer Placeholder 3">
            <a:extLst>
              <a:ext uri="{FF2B5EF4-FFF2-40B4-BE49-F238E27FC236}">
                <a16:creationId xmlns:a16="http://schemas.microsoft.com/office/drawing/2014/main" id="{8980AEAC-2D6E-6D4C-8436-4831FBB45C49}"/>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BE9D013D-B3AD-D048-A6E0-4CF56C7149CA}"/>
              </a:ext>
            </a:extLst>
          </p:cNvPr>
          <p:cNvSpPr>
            <a:spLocks noGrp="1"/>
          </p:cNvSpPr>
          <p:nvPr>
            <p:ph type="sldNum" sz="quarter" idx="12"/>
          </p:nvPr>
        </p:nvSpPr>
        <p:spPr/>
        <p:txBody>
          <a:bodyPr/>
          <a:lstStyle/>
          <a:p>
            <a:fld id="{659665DE-58FC-41F4-AC58-2C90A5E00527}" type="slidenum">
              <a:rPr lang="en-US" smtClean="0"/>
              <a:pPr/>
              <a:t>16</a:t>
            </a:fld>
            <a:endParaRPr lang="en-US"/>
          </a:p>
        </p:txBody>
      </p:sp>
      <p:pic>
        <p:nvPicPr>
          <p:cNvPr id="6" name="Picture 5">
            <a:extLst>
              <a:ext uri="{FF2B5EF4-FFF2-40B4-BE49-F238E27FC236}">
                <a16:creationId xmlns:a16="http://schemas.microsoft.com/office/drawing/2014/main" id="{84719C63-C202-1A4E-9401-7A8EAD1E53CD}"/>
              </a:ext>
            </a:extLst>
          </p:cNvPr>
          <p:cNvPicPr>
            <a:picLocks noChangeAspect="1"/>
          </p:cNvPicPr>
          <p:nvPr/>
        </p:nvPicPr>
        <p:blipFill>
          <a:blip r:embed="rId2"/>
          <a:stretch>
            <a:fillRect/>
          </a:stretch>
        </p:blipFill>
        <p:spPr>
          <a:xfrm>
            <a:off x="303389" y="2300072"/>
            <a:ext cx="10884687" cy="2914479"/>
          </a:xfrm>
          <a:prstGeom prst="rect">
            <a:avLst/>
          </a:prstGeom>
        </p:spPr>
      </p:pic>
      <p:sp>
        <p:nvSpPr>
          <p:cNvPr id="7" name="TextBox 6">
            <a:extLst>
              <a:ext uri="{FF2B5EF4-FFF2-40B4-BE49-F238E27FC236}">
                <a16:creationId xmlns:a16="http://schemas.microsoft.com/office/drawing/2014/main" id="{6EB87403-9032-6144-BDB1-2A6B9A1F2293}"/>
              </a:ext>
            </a:extLst>
          </p:cNvPr>
          <p:cNvSpPr txBox="1"/>
          <p:nvPr/>
        </p:nvSpPr>
        <p:spPr>
          <a:xfrm>
            <a:off x="506007" y="1873659"/>
            <a:ext cx="1868397" cy="369332"/>
          </a:xfrm>
          <a:prstGeom prst="rect">
            <a:avLst/>
          </a:prstGeom>
          <a:noFill/>
        </p:spPr>
        <p:txBody>
          <a:bodyPr wrap="none" rtlCol="0">
            <a:spAutoFit/>
          </a:bodyPr>
          <a:lstStyle/>
          <a:p>
            <a:r>
              <a:rPr lang="en-US" dirty="0"/>
              <a:t>Separate chaining</a:t>
            </a:r>
          </a:p>
        </p:txBody>
      </p:sp>
      <p:sp>
        <p:nvSpPr>
          <p:cNvPr id="8" name="TextBox 7">
            <a:extLst>
              <a:ext uri="{FF2B5EF4-FFF2-40B4-BE49-F238E27FC236}">
                <a16:creationId xmlns:a16="http://schemas.microsoft.com/office/drawing/2014/main" id="{136AB421-799E-C845-B139-80143745BD9E}"/>
              </a:ext>
            </a:extLst>
          </p:cNvPr>
          <p:cNvSpPr txBox="1"/>
          <p:nvPr/>
        </p:nvSpPr>
        <p:spPr>
          <a:xfrm>
            <a:off x="4874721" y="1827188"/>
            <a:ext cx="1516954" cy="369332"/>
          </a:xfrm>
          <a:prstGeom prst="rect">
            <a:avLst/>
          </a:prstGeom>
          <a:noFill/>
        </p:spPr>
        <p:txBody>
          <a:bodyPr wrap="none" rtlCol="0">
            <a:spAutoFit/>
          </a:bodyPr>
          <a:lstStyle/>
          <a:p>
            <a:r>
              <a:rPr lang="en-US" dirty="0"/>
              <a:t>Linear Probing</a:t>
            </a:r>
          </a:p>
        </p:txBody>
      </p:sp>
      <p:sp>
        <p:nvSpPr>
          <p:cNvPr id="9" name="TextBox 8">
            <a:extLst>
              <a:ext uri="{FF2B5EF4-FFF2-40B4-BE49-F238E27FC236}">
                <a16:creationId xmlns:a16="http://schemas.microsoft.com/office/drawing/2014/main" id="{FAB3C5A5-DAC2-ED41-AF4E-1F853DB17297}"/>
              </a:ext>
            </a:extLst>
          </p:cNvPr>
          <p:cNvSpPr txBox="1"/>
          <p:nvPr/>
        </p:nvSpPr>
        <p:spPr>
          <a:xfrm>
            <a:off x="9174872" y="1802475"/>
            <a:ext cx="1893019" cy="369332"/>
          </a:xfrm>
          <a:prstGeom prst="rect">
            <a:avLst/>
          </a:prstGeom>
          <a:noFill/>
        </p:spPr>
        <p:txBody>
          <a:bodyPr wrap="none" rtlCol="0">
            <a:spAutoFit/>
          </a:bodyPr>
          <a:lstStyle/>
          <a:p>
            <a:r>
              <a:rPr lang="en-US" dirty="0"/>
              <a:t>Quadratic Probing</a:t>
            </a:r>
          </a:p>
        </p:txBody>
      </p:sp>
    </p:spTree>
    <p:extLst>
      <p:ext uri="{BB962C8B-B14F-4D97-AF65-F5344CB8AC3E}">
        <p14:creationId xmlns:p14="http://schemas.microsoft.com/office/powerpoint/2010/main" val="190225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Resizing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How do we resize?</a:t>
                </a:r>
              </a:p>
              <a:p>
                <a:pPr lvl="1"/>
                <a:r>
                  <a:rPr lang="en-US" sz="2400" dirty="0"/>
                  <a:t>Remake the table</a:t>
                </a:r>
              </a:p>
              <a:p>
                <a:pPr lvl="1"/>
                <a:r>
                  <a:rPr lang="en-US" sz="2400" dirty="0"/>
                  <a:t>Evaluate the hash function over again.</a:t>
                </a:r>
              </a:p>
              <a:p>
                <a:pPr lvl="1"/>
                <a:r>
                  <a:rPr lang="en-US" sz="2400" dirty="0"/>
                  <a:t>Re-insert.</a:t>
                </a:r>
              </a:p>
              <a:p>
                <a:pPr marL="0" indent="0">
                  <a:buNone/>
                </a:pPr>
                <a:endParaRPr lang="en-US" sz="2800" dirty="0"/>
              </a:p>
              <a:p>
                <a:pPr marL="0" indent="0">
                  <a:buNone/>
                </a:pPr>
                <a:r>
                  <a:rPr lang="en-US" sz="2800" dirty="0"/>
                  <a:t>When to resize?</a:t>
                </a:r>
              </a:p>
              <a:p>
                <a:pPr lvl="1"/>
                <a:r>
                  <a:rPr lang="en-US" sz="2400" dirty="0"/>
                  <a:t>Depending on our load factor </a:t>
                </a:r>
                <a14:m>
                  <m:oMath xmlns:m="http://schemas.openxmlformats.org/officeDocument/2006/math">
                    <m:r>
                      <a:rPr lang="en-US" sz="2400" b="0" i="1" smtClean="0">
                        <a:latin typeface="Cambria Math" panose="02040503050406030204" pitchFamily="18" charset="0"/>
                      </a:rPr>
                      <m:t>𝜆</m:t>
                    </m:r>
                  </m:oMath>
                </a14:m>
                <a:endParaRPr lang="en-US" sz="2400" b="0" dirty="0"/>
              </a:p>
              <a:p>
                <a:pPr lvl="1"/>
                <a:r>
                  <a:rPr lang="en-US" sz="2800" dirty="0"/>
                  <a:t>Heuristic: </a:t>
                </a:r>
              </a:p>
              <a:p>
                <a:pPr lvl="2"/>
                <a:r>
                  <a:rPr lang="en-US" sz="2400" dirty="0"/>
                  <a:t>for separate chaining </a:t>
                </a:r>
                <a14:m>
                  <m:oMath xmlns:m="http://schemas.openxmlformats.org/officeDocument/2006/math">
                    <m:r>
                      <a:rPr lang="en-US" sz="2400" b="0" i="1" smtClean="0">
                        <a:latin typeface="Cambria Math" panose="02040503050406030204" pitchFamily="18" charset="0"/>
                      </a:rPr>
                      <m:t>𝜆</m:t>
                    </m:r>
                    <m:r>
                      <a:rPr lang="en-US" sz="2400" b="0" i="1" smtClean="0">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1</m:t>
                    </m:r>
                  </m:oMath>
                </a14:m>
                <a:r>
                  <a:rPr lang="en-US" sz="2400" dirty="0"/>
                  <a:t> and </a:t>
                </a:r>
                <a14:m>
                  <m:oMath xmlns:m="http://schemas.openxmlformats.org/officeDocument/2006/math">
                    <m:r>
                      <a:rPr lang="en-US" sz="2400" b="0" i="1" smtClean="0">
                        <a:latin typeface="Cambria Math" panose="02040503050406030204" pitchFamily="18" charset="0"/>
                      </a:rPr>
                      <m:t>3</m:t>
                    </m:r>
                  </m:oMath>
                </a14:m>
                <a:r>
                  <a:rPr lang="en-US" sz="2400" dirty="0"/>
                  <a:t> is a good time to resize.</a:t>
                </a:r>
              </a:p>
              <a:p>
                <a:pPr lvl="2"/>
                <a:r>
                  <a:rPr lang="en-US" sz="2400" dirty="0"/>
                  <a:t>For open addressing </a:t>
                </a:r>
                <a14:m>
                  <m:oMath xmlns:m="http://schemas.openxmlformats.org/officeDocument/2006/math">
                    <m:r>
                      <a:rPr lang="en-US" sz="2400" i="1">
                        <a:latin typeface="Cambria Math" panose="02040503050406030204" pitchFamily="18" charset="0"/>
                      </a:rPr>
                      <m:t>𝜆</m:t>
                    </m:r>
                    <m:r>
                      <a:rPr lang="en-US" sz="2400" i="1">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0.5</m:t>
                    </m:r>
                  </m:oMath>
                </a14:m>
                <a:r>
                  <a:rPr lang="en-US" sz="2400" dirty="0"/>
                  <a:t> and </a:t>
                </a:r>
                <a14:m>
                  <m:oMath xmlns:m="http://schemas.openxmlformats.org/officeDocument/2006/math">
                    <m:r>
                      <a:rPr lang="en-US" sz="2400" b="0" i="0" smtClean="0">
                        <a:latin typeface="Cambria Math" panose="02040503050406030204" pitchFamily="18" charset="0"/>
                      </a:rPr>
                      <m:t>1</m:t>
                    </m:r>
                  </m:oMath>
                </a14:m>
                <a:r>
                  <a:rPr lang="en-US" sz="2400" dirty="0"/>
                  <a:t> is a good time to resize.</a:t>
                </a:r>
              </a:p>
              <a:p>
                <a:pPr lvl="2"/>
                <a:endParaRPr lang="en-US" sz="2400" dirty="0"/>
              </a:p>
              <a:p>
                <a:pPr lvl="1"/>
                <a:endParaRPr lang="en-US" sz="2800" dirty="0"/>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74" t="-1828"/>
                </a:stretch>
              </a:blipFill>
            </p:spPr>
            <p:txBody>
              <a:bodyPr/>
              <a:lstStyle/>
              <a:p>
                <a:r>
                  <a:rPr lang="en-US">
                    <a:noFill/>
                  </a:rPr>
                  <a:t> </a:t>
                </a:r>
              </a:p>
            </p:txBody>
          </p:sp>
        </mc:Fallback>
      </mc:AlternateContent>
    </p:spTree>
    <p:extLst>
      <p:ext uri="{BB962C8B-B14F-4D97-AF65-F5344CB8AC3E}">
        <p14:creationId xmlns:p14="http://schemas.microsoft.com/office/powerpoint/2010/main" val="77799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800" dirty="0"/>
                  <a:t>What are the running times for: </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insert</a:t>
                </a:r>
              </a:p>
              <a:p>
                <a:pPr marL="0" indent="0">
                  <a:buNone/>
                </a:pPr>
                <a:r>
                  <a:rPr lang="en-US" sz="2400" dirty="0">
                    <a:latin typeface="+mn-lt"/>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r>
                  <a:rPr lang="en-US" sz="2600" dirty="0">
                    <a:latin typeface="+mn-lt"/>
                    <a:cs typeface="Courier New" panose="02070309020205020404" pitchFamily="49" charset="0"/>
                  </a:rPr>
                  <a:t> </a:t>
                </a:r>
                <a:r>
                  <a:rPr lang="en-US" dirty="0">
                    <a:latin typeface="Segoe UI" panose="020B0502040204020203" pitchFamily="34" charset="0"/>
                    <a:cs typeface="Segoe UI" panose="020B0502040204020203" pitchFamily="34" charset="0"/>
                  </a:rPr>
                  <a:t>(if insertions are always at the end of the linked list)</a:t>
                </a:r>
              </a:p>
              <a:p>
                <a:r>
                  <a:rPr lang="en-US" sz="2800" dirty="0">
                    <a:latin typeface="Courier New" panose="02070309020205020404" pitchFamily="49" charset="0"/>
                    <a:cs typeface="Courier New" panose="02070309020205020404" pitchFamily="49" charset="0"/>
                  </a:rPr>
                  <a:t>find</a:t>
                </a:r>
              </a:p>
              <a:p>
                <a:pPr marL="0" indent="0">
                  <a:buNone/>
                </a:pPr>
                <a:r>
                  <a:rPr lang="en-US" sz="2600" dirty="0">
                    <a:latin typeface="+mn-lt"/>
                    <a:cs typeface="Courier New" panose="02070309020205020404" pitchFamily="49" charset="0"/>
                  </a:rPr>
                  <a:t>	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delete </a:t>
                </a:r>
              </a:p>
              <a:p>
                <a:pPr marL="0" indent="0">
                  <a:buNone/>
                </a:pPr>
                <a:r>
                  <a:rPr lang="en-US" sz="2800" dirty="0">
                    <a:latin typeface="Courier New" panose="02070309020205020404" pitchFamily="49" charset="0"/>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128016" lvl="1"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4" t="-261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Separate chaining: Running Times</a:t>
            </a:r>
          </a:p>
        </p:txBody>
      </p:sp>
      <p:sp>
        <p:nvSpPr>
          <p:cNvPr id="5" name="Footer Placeholder 3">
            <a:extLst>
              <a:ext uri="{FF2B5EF4-FFF2-40B4-BE49-F238E27FC236}">
                <a16:creationId xmlns:a16="http://schemas.microsoft.com/office/drawing/2014/main" id="{F01335D7-9A1E-BF42-A1A5-B6467B5440AE}"/>
              </a:ext>
            </a:extLst>
          </p:cNvPr>
          <p:cNvSpPr>
            <a:spLocks noGrp="1"/>
          </p:cNvSpPr>
          <p:nvPr>
            <p:ph type="ftr" sz="quarter" idx="11"/>
          </p:nvPr>
        </p:nvSpPr>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243959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chaining: Average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What about on average?</a:t>
                </a:r>
                <a:br>
                  <a:rPr lang="en-US" sz="2800" dirty="0"/>
                </a:br>
                <a:r>
                  <a:rPr lang="en-US" sz="2800" dirty="0"/>
                  <a:t>Let’s </a:t>
                </a:r>
                <a:r>
                  <a:rPr lang="en-US" sz="2800" b="1" dirty="0">
                    <a:solidFill>
                      <a:srgbClr val="FF0000"/>
                    </a:solidFill>
                  </a:rPr>
                  <a:t>             </a:t>
                </a:r>
                <a:r>
                  <a:rPr lang="en-US" sz="2800" dirty="0"/>
                  <a:t>that the keys are randomly distributed</a:t>
                </a:r>
              </a:p>
              <a:p>
                <a:endParaRPr lang="en-US" sz="2800" b="1" dirty="0"/>
              </a:p>
              <a:p>
                <a:r>
                  <a:rPr lang="en-US" sz="2800" dirty="0"/>
                  <a:t>What is the average running time if the size of the table </a:t>
                </a:r>
                <a14:m>
                  <m:oMath xmlns:m="http://schemas.openxmlformats.org/officeDocument/2006/math">
                    <m:r>
                      <a:rPr lang="en-US" sz="2800" b="0" i="1" smtClean="0">
                        <a:latin typeface="Cambria Math" panose="02040503050406030204" pitchFamily="18" charset="0"/>
                      </a:rPr>
                      <m:t>𝑇𝑎𝑏𝑙𝑒𝑆𝑖𝑧𝑒</m:t>
                    </m:r>
                    <m:r>
                      <a:rPr lang="en-US" sz="2800" b="0" i="1" smtClean="0">
                        <a:latin typeface="Cambria Math" panose="02040503050406030204" pitchFamily="18" charset="0"/>
                      </a:rPr>
                      <m:t> </m:t>
                    </m:r>
                  </m:oMath>
                </a14:m>
                <a:r>
                  <a:rPr lang="en-US" sz="2800" dirty="0"/>
                  <a:t>and we’ve inserted </a:t>
                </a:r>
                <a14:m>
                  <m:oMath xmlns:m="http://schemas.openxmlformats.org/officeDocument/2006/math">
                    <m:r>
                      <a:rPr lang="en-US" sz="2800" b="0" i="1" smtClean="0">
                        <a:latin typeface="Cambria Math" panose="02040503050406030204" pitchFamily="18" charset="0"/>
                      </a:rPr>
                      <m:t>𝑛</m:t>
                    </m:r>
                  </m:oMath>
                </a14:m>
                <a:r>
                  <a:rPr lang="en-US" sz="2800" dirty="0"/>
                  <a:t> keys? </a:t>
                </a:r>
              </a:p>
              <a:p>
                <a:r>
                  <a:rPr lang="en-US" sz="2800" dirty="0">
                    <a:latin typeface="Courier New" panose="02070309020205020404" pitchFamily="49" charset="0"/>
                    <a:cs typeface="Courier New" panose="02070309020205020404" pitchFamily="49" charset="0"/>
                  </a:rPr>
                  <a:t>insert</a:t>
                </a:r>
              </a:p>
              <a:p>
                <a:r>
                  <a:rPr lang="en-US" sz="2800" dirty="0">
                    <a:latin typeface="Courier New" panose="02070309020205020404" pitchFamily="49" charset="0"/>
                    <a:cs typeface="Courier New" panose="02070309020205020404" pitchFamily="49" charset="0"/>
                  </a:rPr>
                  <a:t>find</a:t>
                </a:r>
              </a:p>
              <a:p>
                <a:r>
                  <a:rPr lang="en-US" sz="2800" dirty="0">
                    <a:latin typeface="Courier New" panose="02070309020205020404" pitchFamily="49" charset="0"/>
                    <a:cs typeface="Courier New" panose="02070309020205020404" pitchFamily="49" charset="0"/>
                  </a:rPr>
                  <a:t>delete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r="-163"/>
                </a:stretch>
              </a:blipFill>
            </p:spPr>
            <p:txBody>
              <a:bodyPr/>
              <a:lstStyle/>
              <a:p>
                <a:r>
                  <a:rPr lang="en-US">
                    <a:noFill/>
                  </a:rPr>
                  <a:t> </a:t>
                </a:r>
              </a:p>
            </p:txBody>
          </p:sp>
        </mc:Fallback>
      </mc:AlternateContent>
      <p:sp>
        <p:nvSpPr>
          <p:cNvPr id="4" name="TextBox 3"/>
          <p:cNvSpPr txBox="1"/>
          <p:nvPr/>
        </p:nvSpPr>
        <p:spPr>
          <a:xfrm>
            <a:off x="1390261" y="1800808"/>
            <a:ext cx="1338828" cy="523220"/>
          </a:xfrm>
          <a:prstGeom prst="rect">
            <a:avLst/>
          </a:prstGeom>
          <a:noFill/>
        </p:spPr>
        <p:txBody>
          <a:bodyPr wrap="none" rtlCol="0">
            <a:spAutoFit/>
          </a:bodyPr>
          <a:lstStyle/>
          <a:p>
            <a:r>
              <a:rPr lang="en-US" sz="2800" b="1" dirty="0">
                <a:solidFill>
                  <a:srgbClr val="FF0000"/>
                </a:solidFill>
              </a:rPr>
              <a:t>assume</a:t>
            </a:r>
          </a:p>
        </p:txBody>
      </p:sp>
      <p:sp>
        <p:nvSpPr>
          <p:cNvPr id="5" name="Footer Placeholder 3">
            <a:extLst>
              <a:ext uri="{FF2B5EF4-FFF2-40B4-BE49-F238E27FC236}">
                <a16:creationId xmlns:a16="http://schemas.microsoft.com/office/drawing/2014/main" id="{79E5B21A-BE01-6041-9076-63DF65B89AFC}"/>
              </a:ext>
            </a:extLst>
          </p:cNvPr>
          <p:cNvSpPr>
            <a:spLocks noGrp="1"/>
          </p:cNvSpPr>
          <p:nvPr>
            <p:ph type="ftr" sz="quarter" idx="11"/>
          </p:nvPr>
        </p:nvSpPr>
        <p:spPr>
          <a:xfrm>
            <a:off x="6053328" y="6521027"/>
            <a:ext cx="5486400" cy="274320"/>
          </a:xfrm>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41711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39CA4E-1F5A-7747-960D-D5BAE3B58DC2}"/>
              </a:ext>
            </a:extLst>
          </p:cNvPr>
          <p:cNvSpPr>
            <a:spLocks noGrp="1"/>
          </p:cNvSpPr>
          <p:nvPr>
            <p:ph idx="1"/>
          </p:nvPr>
        </p:nvSpPr>
        <p:spPr/>
        <p:txBody>
          <a:bodyPr/>
          <a:lstStyle/>
          <a:p>
            <a:r>
              <a:rPr lang="en-US" dirty="0"/>
              <a:t>- Midterm info and practice material (past quarter midterms) are online.</a:t>
            </a:r>
          </a:p>
          <a:p>
            <a:pPr lvl="1"/>
            <a:r>
              <a:rPr lang="en-US" dirty="0">
                <a:hlinkClick r:id="rId3"/>
              </a:rPr>
              <a:t>https://courses.cs.washington.edu/courses/cse373/18au/exams.html</a:t>
            </a:r>
            <a:endParaRPr lang="en-US" dirty="0"/>
          </a:p>
          <a:p>
            <a:r>
              <a:rPr lang="en-US" dirty="0"/>
              <a:t>- Midterm review sessions: 10/31 lecture and Section 05 (11/01)</a:t>
            </a:r>
          </a:p>
          <a:p>
            <a:r>
              <a:rPr lang="en-US" dirty="0"/>
              <a:t>- Thoughts on in-class feedback collected last Friday</a:t>
            </a:r>
          </a:p>
        </p:txBody>
      </p:sp>
      <p:sp>
        <p:nvSpPr>
          <p:cNvPr id="3" name="Title 2">
            <a:extLst>
              <a:ext uri="{FF2B5EF4-FFF2-40B4-BE49-F238E27FC236}">
                <a16:creationId xmlns:a16="http://schemas.microsoft.com/office/drawing/2014/main" id="{B7FA37E2-DCC9-654B-84EC-A608C5F54F8F}"/>
              </a:ext>
            </a:extLst>
          </p:cNvPr>
          <p:cNvSpPr>
            <a:spLocks noGrp="1"/>
          </p:cNvSpPr>
          <p:nvPr>
            <p:ph type="title"/>
          </p:nvPr>
        </p:nvSpPr>
        <p:spPr/>
        <p:txBody>
          <a:bodyPr/>
          <a:lstStyle/>
          <a:p>
            <a:r>
              <a:rPr lang="en-US" dirty="0"/>
              <a:t>Announcements</a:t>
            </a:r>
          </a:p>
        </p:txBody>
      </p:sp>
      <p:sp>
        <p:nvSpPr>
          <p:cNvPr id="4" name="Footer Placeholder 3">
            <a:extLst>
              <a:ext uri="{FF2B5EF4-FFF2-40B4-BE49-F238E27FC236}">
                <a16:creationId xmlns:a16="http://schemas.microsoft.com/office/drawing/2014/main" id="{619C2D10-E3A6-2441-8845-FCB5C23933EC}"/>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427B2F10-F33A-2A4F-B2C2-471324163D65}"/>
              </a:ext>
            </a:extLst>
          </p:cNvPr>
          <p:cNvSpPr>
            <a:spLocks noGrp="1"/>
          </p:cNvSpPr>
          <p:nvPr>
            <p:ph type="sldNum" sz="quarter" idx="12"/>
          </p:nvPr>
        </p:nvSpPr>
        <p:spPr/>
        <p:txBody>
          <a:bodyPr/>
          <a:lstStyle/>
          <a:p>
            <a:fld id="{659665DE-58FC-41F4-AC58-2C90A5E00527}" type="slidenum">
              <a:rPr lang="en-US" smtClean="0"/>
              <a:pPr/>
              <a:t>2</a:t>
            </a:fld>
            <a:endParaRPr lang="en-US"/>
          </a:p>
        </p:txBody>
      </p:sp>
    </p:spTree>
    <p:extLst>
      <p:ext uri="{BB962C8B-B14F-4D97-AF65-F5344CB8AC3E}">
        <p14:creationId xmlns:p14="http://schemas.microsoft.com/office/powerpoint/2010/main" val="245448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chaining: Average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What about on average?</a:t>
                </a:r>
                <a:br>
                  <a:rPr lang="en-US" sz="2800" dirty="0"/>
                </a:br>
                <a:r>
                  <a:rPr lang="en-US" sz="2800" dirty="0"/>
                  <a:t>Let’s </a:t>
                </a:r>
                <a:r>
                  <a:rPr lang="en-US" sz="2800" b="1" dirty="0">
                    <a:solidFill>
                      <a:srgbClr val="FF0000"/>
                    </a:solidFill>
                  </a:rPr>
                  <a:t>             </a:t>
                </a:r>
                <a:r>
                  <a:rPr lang="en-US" sz="2800" dirty="0"/>
                  <a:t>that the keys are randomly distributed</a:t>
                </a:r>
              </a:p>
              <a:p>
                <a:endParaRPr lang="en-US" sz="2800" b="1" dirty="0"/>
              </a:p>
              <a:p>
                <a:r>
                  <a:rPr lang="en-US" sz="2800" dirty="0"/>
                  <a:t>What is the average running time if the size of the table </a:t>
                </a:r>
                <a14:m>
                  <m:oMath xmlns:m="http://schemas.openxmlformats.org/officeDocument/2006/math">
                    <m:r>
                      <a:rPr lang="en-US" sz="2800" b="0" i="1" smtClean="0">
                        <a:latin typeface="Cambria Math" panose="02040503050406030204" pitchFamily="18" charset="0"/>
                      </a:rPr>
                      <m:t>𝑇𝑎𝑏𝑙𝑒𝑆𝑖𝑧𝑒</m:t>
                    </m:r>
                    <m:r>
                      <a:rPr lang="en-US" sz="2800" b="0" i="1" smtClean="0">
                        <a:latin typeface="Cambria Math" panose="02040503050406030204" pitchFamily="18" charset="0"/>
                      </a:rPr>
                      <m:t> </m:t>
                    </m:r>
                  </m:oMath>
                </a14:m>
                <a:r>
                  <a:rPr lang="en-US" sz="2800" dirty="0"/>
                  <a:t>and we’ve inserted </a:t>
                </a:r>
                <a14:m>
                  <m:oMath xmlns:m="http://schemas.openxmlformats.org/officeDocument/2006/math">
                    <m:r>
                      <a:rPr lang="en-US" sz="2800" b="0" i="1" smtClean="0">
                        <a:latin typeface="Cambria Math" panose="02040503050406030204" pitchFamily="18" charset="0"/>
                      </a:rPr>
                      <m:t>𝑛</m:t>
                    </m:r>
                  </m:oMath>
                </a14:m>
                <a:r>
                  <a:rPr lang="en-US" sz="2800" dirty="0"/>
                  <a:t> keys? </a:t>
                </a:r>
              </a:p>
              <a:p>
                <a:r>
                  <a:rPr lang="en-US" sz="2800" dirty="0">
                    <a:latin typeface="Courier New" panose="02070309020205020404" pitchFamily="49" charset="0"/>
                    <a:cs typeface="Courier New" panose="02070309020205020404" pitchFamily="49" charset="0"/>
                  </a:rPr>
                  <a:t>insert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(1)</m:t>
                    </m:r>
                  </m:oMath>
                </a14:m>
                <a:r>
                  <a:rPr lang="en-US" sz="2800" dirty="0">
                    <a:latin typeface="Courier New" panose="02070309020205020404" pitchFamily="49" charset="0"/>
                    <a:cs typeface="Courier New" panose="02070309020205020404" pitchFamily="49" charset="0"/>
                  </a:rPr>
                  <a:t> </a:t>
                </a:r>
              </a:p>
              <a:p>
                <a:r>
                  <a:rPr lang="en-US" sz="2800" dirty="0">
                    <a:latin typeface="Courier New" panose="02070309020205020404" pitchFamily="49" charset="0"/>
                    <a:cs typeface="Courier New" panose="02070309020205020404" pitchFamily="49" charset="0"/>
                  </a:rPr>
                  <a:t>find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d>
                      <m:dPr>
                        <m:ctrlPr>
                          <a:rPr lang="en-US" sz="2800" b="0" i="1" smtClean="0">
                            <a:latin typeface="Cambria Math" panose="02040503050406030204" pitchFamily="18" charset="0"/>
                            <a:cs typeface="Courier New" panose="02070309020205020404" pitchFamily="49" charset="0"/>
                          </a:rPr>
                        </m:ctrlPr>
                      </m:dPr>
                      <m:e>
                        <m:r>
                          <a:rPr lang="en-US" sz="2800" b="0" i="1" smtClean="0">
                            <a:latin typeface="Cambria Math" panose="02040503050406030204" pitchFamily="18" charset="0"/>
                            <a:cs typeface="Courier New" panose="02070309020205020404" pitchFamily="49" charset="0"/>
                          </a:rPr>
                          <m:t>1+ </m:t>
                        </m:r>
                        <m:f>
                          <m:fPr>
                            <m:ctrlPr>
                              <a:rPr lang="en-US" sz="2800" b="0" i="1" smtClean="0">
                                <a:latin typeface="Cambria Math" panose="02040503050406030204" pitchFamily="18" charset="0"/>
                                <a:cs typeface="Courier New" panose="02070309020205020404" pitchFamily="49" charset="0"/>
                              </a:rPr>
                            </m:ctrlPr>
                          </m:fPr>
                          <m:num>
                            <m:r>
                              <a:rPr lang="en-US" sz="2800" b="0" i="1" smtClean="0">
                                <a:latin typeface="Cambria Math" panose="02040503050406030204" pitchFamily="18" charset="0"/>
                                <a:cs typeface="Courier New" panose="02070309020205020404" pitchFamily="49" charset="0"/>
                              </a:rPr>
                              <m:t>𝑛</m:t>
                            </m:r>
                          </m:num>
                          <m:den>
                            <m:r>
                              <a:rPr lang="en-US" sz="2800" b="0" i="1" smtClean="0">
                                <a:latin typeface="Cambria Math" panose="02040503050406030204" pitchFamily="18" charset="0"/>
                                <a:cs typeface="Courier New" panose="02070309020205020404" pitchFamily="49" charset="0"/>
                              </a:rPr>
                              <m:t>𝑇𝑎𝑏𝑙𝑒𝑆𝑖𝑧𝑒</m:t>
                            </m:r>
                          </m:den>
                        </m:f>
                      </m:e>
                    </m:d>
                  </m:oMath>
                </a14:m>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delete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d>
                      <m:dPr>
                        <m:ctrlPr>
                          <a:rPr lang="en-US" sz="2800" b="0" i="1" smtClean="0">
                            <a:latin typeface="Cambria Math" panose="02040503050406030204" pitchFamily="18" charset="0"/>
                            <a:cs typeface="Courier New" panose="02070309020205020404" pitchFamily="49" charset="0"/>
                          </a:rPr>
                        </m:ctrlPr>
                      </m:dPr>
                      <m:e>
                        <m:r>
                          <a:rPr lang="en-US" sz="2800" b="0" i="1" smtClean="0">
                            <a:latin typeface="Cambria Math" panose="02040503050406030204" pitchFamily="18" charset="0"/>
                            <a:cs typeface="Courier New" panose="02070309020205020404" pitchFamily="49" charset="0"/>
                          </a:rPr>
                          <m:t>1+ </m:t>
                        </m:r>
                        <m:f>
                          <m:fPr>
                            <m:ctrlPr>
                              <a:rPr lang="en-US" sz="2800" b="0" i="1" smtClean="0">
                                <a:latin typeface="Cambria Math" panose="02040503050406030204" pitchFamily="18" charset="0"/>
                                <a:cs typeface="Courier New" panose="02070309020205020404" pitchFamily="49" charset="0"/>
                              </a:rPr>
                            </m:ctrlPr>
                          </m:fPr>
                          <m:num>
                            <m:r>
                              <a:rPr lang="en-US" sz="2800" b="0" i="1" smtClean="0">
                                <a:latin typeface="Cambria Math" panose="02040503050406030204" pitchFamily="18" charset="0"/>
                                <a:cs typeface="Courier New" panose="02070309020205020404" pitchFamily="49" charset="0"/>
                              </a:rPr>
                              <m:t>𝑛</m:t>
                            </m:r>
                          </m:num>
                          <m:den>
                            <m:r>
                              <a:rPr lang="en-US" sz="2800" b="0" i="1" smtClean="0">
                                <a:latin typeface="Cambria Math" panose="02040503050406030204" pitchFamily="18" charset="0"/>
                                <a:cs typeface="Courier New" panose="02070309020205020404" pitchFamily="49" charset="0"/>
                              </a:rPr>
                              <m:t>𝑇𝑎𝑏𝑙𝑒𝑆𝑖𝑧𝑒</m:t>
                            </m:r>
                          </m:den>
                        </m:f>
                      </m:e>
                    </m:d>
                  </m:oMath>
                </a14:m>
                <a:r>
                  <a:rPr lang="en-US" sz="2800" dirty="0">
                    <a:latin typeface="Courier New" panose="02070309020205020404" pitchFamily="49" charset="0"/>
                    <a:cs typeface="Courier New" panose="02070309020205020404" pitchFamily="49"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r="-163"/>
                </a:stretch>
              </a:blipFill>
            </p:spPr>
            <p:txBody>
              <a:bodyPr/>
              <a:lstStyle/>
              <a:p>
                <a:r>
                  <a:rPr lang="en-US">
                    <a:noFill/>
                  </a:rPr>
                  <a:t> </a:t>
                </a:r>
              </a:p>
            </p:txBody>
          </p:sp>
        </mc:Fallback>
      </mc:AlternateContent>
      <p:sp>
        <p:nvSpPr>
          <p:cNvPr id="4" name="TextBox 3"/>
          <p:cNvSpPr txBox="1"/>
          <p:nvPr/>
        </p:nvSpPr>
        <p:spPr>
          <a:xfrm>
            <a:off x="1390261" y="1800808"/>
            <a:ext cx="1338828" cy="523220"/>
          </a:xfrm>
          <a:prstGeom prst="rect">
            <a:avLst/>
          </a:prstGeom>
          <a:noFill/>
        </p:spPr>
        <p:txBody>
          <a:bodyPr wrap="none" rtlCol="0">
            <a:spAutoFit/>
          </a:bodyPr>
          <a:lstStyle/>
          <a:p>
            <a:r>
              <a:rPr lang="en-US" sz="2800" b="1" dirty="0">
                <a:solidFill>
                  <a:srgbClr val="FF0000"/>
                </a:solidFill>
              </a:rPr>
              <a:t>assume</a:t>
            </a:r>
          </a:p>
        </p:txBody>
      </p:sp>
      <p:sp>
        <p:nvSpPr>
          <p:cNvPr id="5" name="Footer Placeholder 3">
            <a:extLst>
              <a:ext uri="{FF2B5EF4-FFF2-40B4-BE49-F238E27FC236}">
                <a16:creationId xmlns:a16="http://schemas.microsoft.com/office/drawing/2014/main" id="{F7B9C9A5-7B27-1F41-9BBD-87B923B5B60E}"/>
              </a:ext>
            </a:extLst>
          </p:cNvPr>
          <p:cNvSpPr>
            <a:spLocks noGrp="1"/>
          </p:cNvSpPr>
          <p:nvPr>
            <p:ph type="ftr" sz="quarter" idx="11"/>
          </p:nvPr>
        </p:nvSpPr>
        <p:spPr>
          <a:xfrm>
            <a:off x="6053328" y="6521027"/>
            <a:ext cx="5486400" cy="274320"/>
          </a:xfrm>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384602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chaining: Average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What about on average?</a:t>
                </a:r>
                <a:br>
                  <a:rPr lang="en-US" sz="2800" dirty="0"/>
                </a:br>
                <a:r>
                  <a:rPr lang="en-US" sz="2800" dirty="0"/>
                  <a:t>Let’s </a:t>
                </a:r>
                <a:r>
                  <a:rPr lang="en-US" sz="2800" b="1" dirty="0">
                    <a:solidFill>
                      <a:srgbClr val="FF0000"/>
                    </a:solidFill>
                  </a:rPr>
                  <a:t>             </a:t>
                </a:r>
                <a:r>
                  <a:rPr lang="en-US" sz="2800" dirty="0"/>
                  <a:t>that the keys are uniformly distributed</a:t>
                </a:r>
              </a:p>
              <a:p>
                <a:endParaRPr lang="en-US" sz="2800" b="1" dirty="0"/>
              </a:p>
              <a:p>
                <a:r>
                  <a:rPr lang="en-US" sz="2800" dirty="0"/>
                  <a:t>What is the average running time if the size of the table </a:t>
                </a:r>
                <a14:m>
                  <m:oMath xmlns:m="http://schemas.openxmlformats.org/officeDocument/2006/math">
                    <m:r>
                      <a:rPr lang="en-US" sz="2800" b="0" i="1" smtClean="0">
                        <a:latin typeface="Cambria Math" panose="02040503050406030204" pitchFamily="18" charset="0"/>
                      </a:rPr>
                      <m:t>𝑇𝑎𝑏𝑙𝑒𝑆𝑖𝑧𝑒</m:t>
                    </m:r>
                    <m:r>
                      <a:rPr lang="en-US" sz="2800" b="0" i="1" smtClean="0">
                        <a:latin typeface="Cambria Math" panose="02040503050406030204" pitchFamily="18" charset="0"/>
                      </a:rPr>
                      <m:t> </m:t>
                    </m:r>
                  </m:oMath>
                </a14:m>
                <a:r>
                  <a:rPr lang="en-US" sz="2800" dirty="0"/>
                  <a:t>and we’ve inserted </a:t>
                </a:r>
                <a14:m>
                  <m:oMath xmlns:m="http://schemas.openxmlformats.org/officeDocument/2006/math">
                    <m:r>
                      <a:rPr lang="en-US" sz="2800" b="0" i="1" smtClean="0">
                        <a:latin typeface="Cambria Math" panose="02040503050406030204" pitchFamily="18" charset="0"/>
                      </a:rPr>
                      <m:t>𝑛</m:t>
                    </m:r>
                  </m:oMath>
                </a14:m>
                <a:r>
                  <a:rPr lang="en-US" sz="2800" dirty="0"/>
                  <a:t> keys? </a:t>
                </a:r>
              </a:p>
              <a:p>
                <a:r>
                  <a:rPr lang="en-US" sz="2800" dirty="0">
                    <a:latin typeface="Courier New" panose="02070309020205020404" pitchFamily="49" charset="0"/>
                    <a:cs typeface="Courier New" panose="02070309020205020404" pitchFamily="49" charset="0"/>
                  </a:rPr>
                  <a:t>insert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r>
                      <a:rPr lang="en-US" sz="2800" b="0" i="1" smtClean="0">
                        <a:latin typeface="Cambria Math" panose="02040503050406030204" pitchFamily="18" charset="0"/>
                        <a:cs typeface="Courier New" panose="02070309020205020404" pitchFamily="49" charset="0"/>
                      </a:rPr>
                      <m:t>(1)</m:t>
                    </m:r>
                  </m:oMath>
                </a14:m>
                <a:r>
                  <a:rPr lang="en-US" sz="2800" dirty="0">
                    <a:latin typeface="Courier New" panose="02070309020205020404" pitchFamily="49" charset="0"/>
                    <a:cs typeface="Courier New" panose="02070309020205020404" pitchFamily="49" charset="0"/>
                  </a:rPr>
                  <a:t> </a:t>
                </a:r>
              </a:p>
              <a:p>
                <a:r>
                  <a:rPr lang="en-US" sz="2800" dirty="0">
                    <a:latin typeface="Courier New" panose="02070309020205020404" pitchFamily="49" charset="0"/>
                    <a:cs typeface="Courier New" panose="02070309020205020404" pitchFamily="49" charset="0"/>
                  </a:rPr>
                  <a:t>find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d>
                      <m:dPr>
                        <m:ctrlPr>
                          <a:rPr lang="en-US" sz="2800" b="0" i="1" smtClean="0">
                            <a:latin typeface="Cambria Math" panose="02040503050406030204" pitchFamily="18" charset="0"/>
                            <a:cs typeface="Courier New" panose="02070309020205020404" pitchFamily="49" charset="0"/>
                          </a:rPr>
                        </m:ctrlPr>
                      </m:dPr>
                      <m:e>
                        <m:r>
                          <a:rPr lang="en-US" sz="2800" b="0" i="1" smtClean="0">
                            <a:latin typeface="Cambria Math" panose="02040503050406030204" pitchFamily="18" charset="0"/>
                            <a:cs typeface="Courier New" panose="02070309020205020404" pitchFamily="49" charset="0"/>
                          </a:rPr>
                          <m:t>1+</m:t>
                        </m:r>
                        <m:r>
                          <a:rPr lang="en-US" sz="2800" b="0" i="1" smtClean="0">
                            <a:latin typeface="Cambria Math" panose="02040503050406030204" pitchFamily="18" charset="0"/>
                            <a:cs typeface="Courier New" panose="02070309020205020404" pitchFamily="49" charset="0"/>
                          </a:rPr>
                          <m:t>𝜆</m:t>
                        </m:r>
                      </m:e>
                    </m:d>
                  </m:oMath>
                </a14:m>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delete </a:t>
                </a:r>
                <a14:m>
                  <m:oMath xmlns:m="http://schemas.openxmlformats.org/officeDocument/2006/math">
                    <m:r>
                      <a:rPr lang="en-US" sz="2800" b="0" i="1" smtClean="0">
                        <a:latin typeface="Cambria Math" panose="02040503050406030204" pitchFamily="18" charset="0"/>
                        <a:cs typeface="Courier New" panose="02070309020205020404" pitchFamily="49" charset="0"/>
                      </a:rPr>
                      <m:t>𝑂</m:t>
                    </m:r>
                    <m:d>
                      <m:dPr>
                        <m:ctrlPr>
                          <a:rPr lang="en-US" sz="2800" b="0" i="1" smtClean="0">
                            <a:latin typeface="Cambria Math" panose="02040503050406030204" pitchFamily="18" charset="0"/>
                            <a:cs typeface="Courier New" panose="02070309020205020404" pitchFamily="49" charset="0"/>
                          </a:rPr>
                        </m:ctrlPr>
                      </m:dPr>
                      <m:e>
                        <m:r>
                          <a:rPr lang="en-US" sz="2800" b="0" i="1" smtClean="0">
                            <a:latin typeface="Cambria Math" panose="02040503050406030204" pitchFamily="18" charset="0"/>
                            <a:cs typeface="Courier New" panose="02070309020205020404" pitchFamily="49" charset="0"/>
                          </a:rPr>
                          <m:t>1+</m:t>
                        </m:r>
                        <m:r>
                          <a:rPr lang="en-US" sz="2800" b="0" i="1" smtClean="0">
                            <a:latin typeface="Cambria Math" panose="02040503050406030204" pitchFamily="18" charset="0"/>
                            <a:cs typeface="Courier New" panose="02070309020205020404" pitchFamily="49" charset="0"/>
                          </a:rPr>
                          <m:t>𝜆</m:t>
                        </m:r>
                      </m:e>
                    </m:d>
                  </m:oMath>
                </a14:m>
                <a:r>
                  <a:rPr lang="en-US" sz="2800" dirty="0">
                    <a:latin typeface="Courier New" panose="02070309020205020404" pitchFamily="49" charset="0"/>
                    <a:cs typeface="Courier New" panose="02070309020205020404" pitchFamily="49"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r="-163"/>
                </a:stretch>
              </a:blipFill>
            </p:spPr>
            <p:txBody>
              <a:bodyPr/>
              <a:lstStyle/>
              <a:p>
                <a:r>
                  <a:rPr lang="en-US">
                    <a:noFill/>
                  </a:rPr>
                  <a:t> </a:t>
                </a:r>
              </a:p>
            </p:txBody>
          </p:sp>
        </mc:Fallback>
      </mc:AlternateContent>
      <p:sp>
        <p:nvSpPr>
          <p:cNvPr id="4" name="TextBox 3"/>
          <p:cNvSpPr txBox="1"/>
          <p:nvPr/>
        </p:nvSpPr>
        <p:spPr>
          <a:xfrm>
            <a:off x="1390261" y="1800808"/>
            <a:ext cx="1338828" cy="523220"/>
          </a:xfrm>
          <a:prstGeom prst="rect">
            <a:avLst/>
          </a:prstGeom>
          <a:noFill/>
        </p:spPr>
        <p:txBody>
          <a:bodyPr wrap="none" rtlCol="0">
            <a:spAutoFit/>
          </a:bodyPr>
          <a:lstStyle/>
          <a:p>
            <a:r>
              <a:rPr lang="en-US" sz="2800" b="1" dirty="0">
                <a:solidFill>
                  <a:srgbClr val="FF0000"/>
                </a:solidFill>
              </a:rPr>
              <a:t>assume</a:t>
            </a:r>
          </a:p>
        </p:txBody>
      </p:sp>
      <mc:AlternateContent xmlns:mc="http://schemas.openxmlformats.org/markup-compatibility/2006" xmlns:a14="http://schemas.microsoft.com/office/drawing/2010/main">
        <mc:Choice Requires="a14">
          <p:sp>
            <p:nvSpPr>
              <p:cNvPr id="5" name="TextBox 4"/>
              <p:cNvSpPr txBox="1"/>
              <p:nvPr/>
            </p:nvSpPr>
            <p:spPr>
              <a:xfrm>
                <a:off x="4693297" y="4404049"/>
                <a:ext cx="3803926" cy="669350"/>
              </a:xfrm>
              <a:prstGeom prst="rect">
                <a:avLst/>
              </a:prstGeom>
              <a:noFill/>
            </p:spPr>
            <p:txBody>
              <a:bodyPr wrap="none"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𝑇𝑎𝑏𝑙𝑒𝑆𝑖𝑧𝑒</m:t>
                        </m:r>
                      </m:den>
                    </m:f>
                  </m:oMath>
                </a14:m>
                <a:r>
                  <a:rPr lang="en-US" sz="2800" dirty="0"/>
                  <a:t> is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 </m:t>
                    </m:r>
                  </m:oMath>
                </a14:m>
                <a:r>
                  <a:rPr lang="en-US" sz="2800" dirty="0"/>
                  <a:t> load factor</a:t>
                </a:r>
              </a:p>
            </p:txBody>
          </p:sp>
        </mc:Choice>
        <mc:Fallback xmlns="">
          <p:sp>
            <p:nvSpPr>
              <p:cNvPr id="5" name="TextBox 4"/>
              <p:cNvSpPr txBox="1">
                <a:spLocks noRot="1" noChangeAspect="1" noMove="1" noResize="1" noEditPoints="1" noAdjustHandles="1" noChangeArrowheads="1" noChangeShapeType="1" noTextEdit="1"/>
              </p:cNvSpPr>
              <p:nvPr/>
            </p:nvSpPr>
            <p:spPr>
              <a:xfrm>
                <a:off x="4693297" y="4404049"/>
                <a:ext cx="3803926" cy="669350"/>
              </a:xfrm>
              <a:prstGeom prst="rect">
                <a:avLst/>
              </a:prstGeom>
              <a:blipFill>
                <a:blip r:embed="rId3"/>
                <a:stretch>
                  <a:fillRect r="-2333" b="-11321"/>
                </a:stretch>
              </a:blipFill>
            </p:spPr>
            <p:txBody>
              <a:bodyPr/>
              <a:lstStyle/>
              <a:p>
                <a:r>
                  <a:rPr lang="en-US">
                    <a:noFill/>
                  </a:rPr>
                  <a:t> </a:t>
                </a:r>
              </a:p>
            </p:txBody>
          </p:sp>
        </mc:Fallback>
      </mc:AlternateContent>
      <p:sp>
        <p:nvSpPr>
          <p:cNvPr id="6" name="Footer Placeholder 3">
            <a:extLst>
              <a:ext uri="{FF2B5EF4-FFF2-40B4-BE49-F238E27FC236}">
                <a16:creationId xmlns:a16="http://schemas.microsoft.com/office/drawing/2014/main" id="{7739EB0E-4F60-E049-B9ED-CDCC45854363}"/>
              </a:ext>
            </a:extLst>
          </p:cNvPr>
          <p:cNvSpPr>
            <a:spLocks noGrp="1"/>
          </p:cNvSpPr>
          <p:nvPr>
            <p:ph type="ftr" sz="quarter" idx="11"/>
          </p:nvPr>
        </p:nvSpPr>
        <p:spPr>
          <a:xfrm>
            <a:off x="6053328" y="6521027"/>
            <a:ext cx="5486400" cy="274320"/>
          </a:xfrm>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20743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probing: Average-case insert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If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&lt;1</m:t>
                    </m:r>
                  </m:oMath>
                </a14:m>
                <a:r>
                  <a:rPr lang="en-US" sz="2800" dirty="0"/>
                  <a:t> we’ll find a spot eventually.</a:t>
                </a:r>
              </a:p>
              <a:p>
                <a:r>
                  <a:rPr lang="en-US" sz="2800" dirty="0"/>
                  <a:t>What’s the average running time?</a:t>
                </a:r>
              </a:p>
              <a:p>
                <a:endParaRPr lang="en-US" sz="2800" dirty="0"/>
              </a:p>
              <a:p>
                <a:endParaRPr lang="en-US" sz="2800" dirty="0"/>
              </a:p>
              <a:p>
                <a:endParaRPr lang="en-US" sz="2800" dirty="0"/>
              </a:p>
              <a:p>
                <a:r>
                  <a:rPr lang="en-US" sz="2800" dirty="0"/>
                  <a:t>If find is unsuccessful: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𝜆</m:t>
                                    </m:r>
                                  </m:e>
                                </m:d>
                              </m:e>
                              <m:sup>
                                <m:r>
                                  <a:rPr lang="en-US" sz="2800" b="0" i="1" smtClean="0">
                                    <a:latin typeface="Cambria Math" panose="02040503050406030204" pitchFamily="18" charset="0"/>
                                  </a:rPr>
                                  <m:t>2</m:t>
                                </m:r>
                              </m:sup>
                            </m:sSup>
                          </m:den>
                        </m:f>
                      </m:e>
                    </m:d>
                  </m:oMath>
                </a14:m>
                <a:endParaRPr lang="en-US" sz="2800" dirty="0"/>
              </a:p>
              <a:p>
                <a:r>
                  <a:rPr lang="en-US" sz="2800" dirty="0"/>
                  <a:t>If find is successful: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d>
                      <m:dPr>
                        <m:ctrlPr>
                          <a:rPr lang="en-US" sz="2800" i="1">
                            <a:latin typeface="Cambria Math" panose="02040503050406030204" pitchFamily="18" charset="0"/>
                          </a:rPr>
                        </m:ctrlPr>
                      </m:dPr>
                      <m:e>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(1−</m:t>
                            </m:r>
                            <m:r>
                              <a:rPr lang="en-US" sz="2800" b="0" i="1" smtClean="0">
                                <a:latin typeface="Cambria Math" panose="02040503050406030204" pitchFamily="18" charset="0"/>
                              </a:rPr>
                              <m:t>𝜆</m:t>
                            </m:r>
                            <m:r>
                              <a:rPr lang="en-US" sz="2800" b="0" i="1" smtClean="0">
                                <a:latin typeface="Cambria Math" panose="02040503050406030204" pitchFamily="18" charset="0"/>
                              </a:rPr>
                              <m:t>)</m:t>
                            </m:r>
                          </m:den>
                        </m:f>
                      </m:e>
                    </m:d>
                  </m:oMath>
                </a14:m>
                <a:endParaRPr lang="en-US" sz="2800" dirty="0"/>
              </a:p>
              <a:p>
                <a:r>
                  <a:rPr lang="en-US" sz="2800" dirty="0"/>
                  <a:t>We won’t ask you to prove these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2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2331" y="2468623"/>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400" dirty="0"/>
                  <a:t>for any pair of elements x, y </a:t>
                </a:r>
              </a:p>
              <a:p>
                <a:r>
                  <a:rPr lang="en-US" sz="2400" dirty="0"/>
                  <a:t>the probability that h(x) = h(y) is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𝑇𝑎𝑏𝑙𝑒𝑆𝑖𝑧𝑒</m:t>
                        </m:r>
                      </m:den>
                    </m:f>
                  </m:oMath>
                </a14:m>
                <a:r>
                  <a:rPr lang="en-US" sz="24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682331" y="2468623"/>
                <a:ext cx="8072372" cy="1485900"/>
              </a:xfrm>
              <a:prstGeom prst="rect">
                <a:avLst/>
              </a:prstGeom>
              <a:blipFill>
                <a:blip r:embed="rId3"/>
                <a:stretch>
                  <a:fillRect l="-1101"/>
                </a:stretch>
              </a:blipFill>
              <a:ln>
                <a:noFill/>
              </a:ln>
            </p:spPr>
            <p:txBody>
              <a:bodyPr/>
              <a:lstStyle/>
              <a:p>
                <a:r>
                  <a:rPr lang="en-US">
                    <a:noFill/>
                  </a:rPr>
                  <a:t> </a:t>
                </a:r>
              </a:p>
            </p:txBody>
          </p:sp>
        </mc:Fallback>
      </mc:AlternateContent>
      <p:sp>
        <p:nvSpPr>
          <p:cNvPr id="5" name="Rectangle 4"/>
          <p:cNvSpPr/>
          <p:nvPr/>
        </p:nvSpPr>
        <p:spPr>
          <a:xfrm>
            <a:off x="682331" y="2468623"/>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Uniform Hashing Assumption</a:t>
            </a:r>
          </a:p>
        </p:txBody>
      </p:sp>
      <p:sp>
        <p:nvSpPr>
          <p:cNvPr id="6" name="Footer Placeholder 3">
            <a:extLst>
              <a:ext uri="{FF2B5EF4-FFF2-40B4-BE49-F238E27FC236}">
                <a16:creationId xmlns:a16="http://schemas.microsoft.com/office/drawing/2014/main" id="{8BD669EE-EE71-F843-AB60-B61C3E88F761}"/>
              </a:ext>
            </a:extLst>
          </p:cNvPr>
          <p:cNvSpPr>
            <a:spLocks noGrp="1"/>
          </p:cNvSpPr>
          <p:nvPr>
            <p:ph type="ftr" sz="quarter" idx="11"/>
          </p:nvPr>
        </p:nvSpPr>
        <p:spPr>
          <a:xfrm>
            <a:off x="6053328" y="6521027"/>
            <a:ext cx="5486400" cy="274320"/>
          </a:xfrm>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6182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Separate Chaining</a:t>
                </a:r>
              </a:p>
              <a:p>
                <a:pPr lvl="1"/>
                <a:r>
                  <a:rPr lang="en-US" sz="2400" dirty="0"/>
                  <a:t>Easy to implement</a:t>
                </a:r>
              </a:p>
              <a:p>
                <a:pPr lvl="1"/>
                <a:r>
                  <a:rPr lang="en-US" sz="2400" dirty="0"/>
                  <a:t>Running times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(1+</m:t>
                    </m:r>
                    <m:r>
                      <a:rPr lang="en-US" sz="2400" b="0" i="1" smtClean="0">
                        <a:latin typeface="Cambria Math" panose="02040503050406030204" pitchFamily="18" charset="0"/>
                      </a:rPr>
                      <m:t>𝜆</m:t>
                    </m:r>
                    <m:r>
                      <a:rPr lang="en-US" sz="2400" b="0" i="1" smtClean="0">
                        <a:latin typeface="Cambria Math" panose="02040503050406030204" pitchFamily="18" charset="0"/>
                      </a:rPr>
                      <m:t>)</m:t>
                    </m:r>
                  </m:oMath>
                </a14:m>
                <a:endParaRPr lang="en-US" sz="2400" dirty="0"/>
              </a:p>
              <a:p>
                <a:r>
                  <a:rPr lang="en-US" sz="2800" dirty="0"/>
                  <a:t>Open Addressing</a:t>
                </a:r>
              </a:p>
              <a:p>
                <a:pPr lvl="1"/>
                <a:r>
                  <a:rPr lang="en-US" sz="2400" dirty="0"/>
                  <a:t>Uses less memory.</a:t>
                </a:r>
              </a:p>
              <a:p>
                <a:pPr lvl="1"/>
                <a:r>
                  <a:rPr lang="en-US" sz="2400" dirty="0"/>
                  <a:t>Various schemes:</a:t>
                </a:r>
                <a:endParaRPr lang="en-US" sz="2000" dirty="0"/>
              </a:p>
              <a:p>
                <a:pPr lvl="1"/>
                <a:r>
                  <a:rPr lang="en-US" sz="2400" dirty="0"/>
                  <a:t>Linear Probing – easiest, but need to resize most frequently</a:t>
                </a:r>
              </a:p>
              <a:p>
                <a:pPr lvl="1"/>
                <a:r>
                  <a:rPr lang="en-US" sz="2400" dirty="0"/>
                  <a:t>Quadratic Probing – middle ground</a:t>
                </a:r>
              </a:p>
              <a:p>
                <a:pPr lvl="1"/>
                <a:r>
                  <a:rPr lang="en-US" sz="2400" dirty="0"/>
                  <a:t>Double Hashing – need a whole new hash function, but low chance of clustering.</a:t>
                </a:r>
              </a:p>
              <a:p>
                <a:r>
                  <a:rPr lang="en-US" sz="2800" dirty="0"/>
                  <a:t>Which you use depends on your application and what you’re worried about.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335943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930A8-F418-734C-A943-F8FA46CC1363}"/>
              </a:ext>
            </a:extLst>
          </p:cNvPr>
          <p:cNvSpPr>
            <a:spLocks noGrp="1"/>
          </p:cNvSpPr>
          <p:nvPr>
            <p:ph idx="1"/>
          </p:nvPr>
        </p:nvSpPr>
        <p:spPr>
          <a:xfrm>
            <a:off x="575239" y="1463857"/>
            <a:ext cx="11528353" cy="4845504"/>
          </a:xfrm>
        </p:spPr>
        <p:txBody>
          <a:bodyPr>
            <a:normAutofit fontScale="92500" lnSpcReduction="10000"/>
          </a:bodyPr>
          <a:lstStyle/>
          <a:p>
            <a:r>
              <a:rPr lang="en-US" dirty="0"/>
              <a:t>- Cryptographic hash functions: Hash functions with some additional properties</a:t>
            </a:r>
          </a:p>
          <a:p>
            <a:pPr lvl="1"/>
            <a:r>
              <a:rPr lang="en-US" dirty="0"/>
              <a:t>Commonly used in practice: SHA-1, SHA-265</a:t>
            </a:r>
          </a:p>
          <a:p>
            <a:pPr lvl="1"/>
            <a:r>
              <a:rPr lang="en-US" dirty="0"/>
              <a:t>To verify file integrity. When you share a large file with someone, how do you know that the other person got the exact same file? Just compare hash of the file on both ends. Used by file sharing services (Google Drive, Dropbox)</a:t>
            </a:r>
          </a:p>
          <a:p>
            <a:pPr lvl="1"/>
            <a:r>
              <a:rPr lang="en-US" dirty="0"/>
              <a:t>For password verification: Storing passwords in plaintext is insecure. So your passwords are stored as a hash.</a:t>
            </a:r>
          </a:p>
          <a:p>
            <a:pPr lvl="1"/>
            <a:r>
              <a:rPr lang="en-US" dirty="0"/>
              <a:t>For Digital signature</a:t>
            </a:r>
          </a:p>
          <a:p>
            <a:pPr lvl="1"/>
            <a:r>
              <a:rPr lang="en-US" dirty="0"/>
              <a:t>Lots of other crypto applications</a:t>
            </a:r>
          </a:p>
          <a:p>
            <a:r>
              <a:rPr lang="en-US" dirty="0"/>
              <a:t>- Finding similar records: Records with similar but not identical keys</a:t>
            </a:r>
          </a:p>
          <a:p>
            <a:pPr lvl="1"/>
            <a:r>
              <a:rPr lang="en-US" dirty="0"/>
              <a:t>Spelling suggestion/corrector applications</a:t>
            </a:r>
          </a:p>
          <a:p>
            <a:pPr lvl="1"/>
            <a:r>
              <a:rPr lang="en-US" dirty="0"/>
              <a:t>Audio/video fingerprinting</a:t>
            </a:r>
          </a:p>
          <a:p>
            <a:pPr lvl="1"/>
            <a:r>
              <a:rPr lang="en-US" dirty="0"/>
              <a:t>Clustering</a:t>
            </a:r>
          </a:p>
          <a:p>
            <a:r>
              <a:rPr lang="en-US" dirty="0"/>
              <a:t>- Finding similar substrings in a large collection of strings</a:t>
            </a:r>
          </a:p>
          <a:p>
            <a:pPr lvl="1"/>
            <a:r>
              <a:rPr lang="en-US" dirty="0"/>
              <a:t>Genomic databases</a:t>
            </a:r>
          </a:p>
          <a:p>
            <a:pPr lvl="1"/>
            <a:r>
              <a:rPr lang="en-US" dirty="0"/>
              <a:t>Detecting plagiarism</a:t>
            </a:r>
          </a:p>
          <a:p>
            <a:r>
              <a:rPr lang="en-US" dirty="0"/>
              <a:t>- Geometric hashing: Widely used in computer graphics and computational geometry</a:t>
            </a:r>
          </a:p>
        </p:txBody>
      </p:sp>
      <p:sp>
        <p:nvSpPr>
          <p:cNvPr id="3" name="Title 2">
            <a:extLst>
              <a:ext uri="{FF2B5EF4-FFF2-40B4-BE49-F238E27FC236}">
                <a16:creationId xmlns:a16="http://schemas.microsoft.com/office/drawing/2014/main" id="{C7FCEE80-E411-C54F-BEAB-4C757B71C328}"/>
              </a:ext>
            </a:extLst>
          </p:cNvPr>
          <p:cNvSpPr>
            <a:spLocks noGrp="1"/>
          </p:cNvSpPr>
          <p:nvPr>
            <p:ph type="title"/>
          </p:nvPr>
        </p:nvSpPr>
        <p:spPr/>
        <p:txBody>
          <a:bodyPr/>
          <a:lstStyle/>
          <a:p>
            <a:r>
              <a:rPr lang="en-US" dirty="0"/>
              <a:t>Other applications of hashing</a:t>
            </a:r>
          </a:p>
        </p:txBody>
      </p:sp>
      <p:sp>
        <p:nvSpPr>
          <p:cNvPr id="4" name="Footer Placeholder 3">
            <a:extLst>
              <a:ext uri="{FF2B5EF4-FFF2-40B4-BE49-F238E27FC236}">
                <a16:creationId xmlns:a16="http://schemas.microsoft.com/office/drawing/2014/main" id="{B0134E0E-CF3A-0C45-8052-58F8822F316A}"/>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97595C82-5EF6-C84B-AD3F-17D33130637A}"/>
              </a:ext>
            </a:extLst>
          </p:cNvPr>
          <p:cNvSpPr>
            <a:spLocks noGrp="1"/>
          </p:cNvSpPr>
          <p:nvPr>
            <p:ph type="sldNum" sz="quarter" idx="12"/>
          </p:nvPr>
        </p:nvSpPr>
        <p:spPr/>
        <p:txBody>
          <a:bodyPr/>
          <a:lstStyle/>
          <a:p>
            <a:fld id="{659665DE-58FC-41F4-AC58-2C90A5E00527}" type="slidenum">
              <a:rPr lang="en-US" smtClean="0"/>
              <a:pPr/>
              <a:t>24</a:t>
            </a:fld>
            <a:endParaRPr lang="en-US"/>
          </a:p>
        </p:txBody>
      </p:sp>
    </p:spTree>
    <p:extLst>
      <p:ext uri="{BB962C8B-B14F-4D97-AF65-F5344CB8AC3E}">
        <p14:creationId xmlns:p14="http://schemas.microsoft.com/office/powerpoint/2010/main" val="51955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Hash Tables:</a:t>
                </a:r>
              </a:p>
              <a:p>
                <a:pPr lvl="1"/>
                <a:r>
                  <a:rPr lang="en-US" sz="2400" dirty="0"/>
                  <a:t>Efficient find, insert, delete </a:t>
                </a:r>
                <a:r>
                  <a:rPr lang="en-US" sz="2400" b="1" dirty="0"/>
                  <a:t>on average, under some assumptions</a:t>
                </a:r>
                <a:endParaRPr lang="en-US" sz="2400" dirty="0"/>
              </a:p>
              <a:p>
                <a:pPr lvl="1"/>
                <a:r>
                  <a:rPr lang="en-US" sz="2400" dirty="0"/>
                  <a:t>Items not in sorted order</a:t>
                </a:r>
              </a:p>
              <a:p>
                <a:pPr lvl="1"/>
                <a:r>
                  <a:rPr lang="en-US" sz="2400" dirty="0"/>
                  <a:t>Tons of real world uses</a:t>
                </a:r>
              </a:p>
              <a:p>
                <a:pPr lvl="1"/>
                <a:r>
                  <a:rPr lang="en-US" sz="2400" dirty="0"/>
                  <a:t>…and really popular in tech interview questions. </a:t>
                </a:r>
              </a:p>
              <a:p>
                <a:r>
                  <a:rPr lang="en-US" sz="2800" dirty="0"/>
                  <a:t>Need to pick a good hash function.</a:t>
                </a:r>
              </a:p>
              <a:p>
                <a:pPr lvl="1"/>
                <a:r>
                  <a:rPr lang="en-US" sz="2400" dirty="0"/>
                  <a:t>Have someone else do this if possible.</a:t>
                </a:r>
              </a:p>
              <a:p>
                <a:pPr lvl="1"/>
                <a:r>
                  <a:rPr lang="en-US" sz="2400" dirty="0"/>
                  <a:t>Balance getting a good distribution and speed of calculation.</a:t>
                </a:r>
              </a:p>
              <a:p>
                <a:r>
                  <a:rPr lang="en-US" sz="2800" dirty="0"/>
                  <a:t>Resizing:</a:t>
                </a:r>
              </a:p>
              <a:p>
                <a:pPr lvl="1"/>
                <a:r>
                  <a:rPr lang="en-US" sz="2400" dirty="0"/>
                  <a:t>Always make the table size a prime number.</a:t>
                </a:r>
              </a:p>
              <a:p>
                <a:pPr lvl="1"/>
                <a14:m>
                  <m:oMath xmlns:m="http://schemas.openxmlformats.org/officeDocument/2006/math">
                    <m:r>
                      <a:rPr lang="en-US" sz="2400" b="0" i="1" smtClean="0">
                        <a:latin typeface="Cambria Math" panose="02040503050406030204" pitchFamily="18" charset="0"/>
                      </a:rPr>
                      <m:t>𝜆</m:t>
                    </m:r>
                  </m:oMath>
                </a14:m>
                <a:r>
                  <a:rPr lang="en-US" sz="2400" dirty="0"/>
                  <a:t> determines when to resize, but depends on collision resolution strategy.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4"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1759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9A6FC-ADEA-5442-94E1-4D2A21B48D91}"/>
              </a:ext>
            </a:extLst>
          </p:cNvPr>
          <p:cNvSpPr>
            <a:spLocks noGrp="1"/>
          </p:cNvSpPr>
          <p:nvPr>
            <p:ph idx="1"/>
          </p:nvPr>
        </p:nvSpPr>
        <p:spPr>
          <a:xfrm>
            <a:off x="575240" y="1871773"/>
            <a:ext cx="11187258" cy="4623501"/>
          </a:xfrm>
        </p:spPr>
        <p:txBody>
          <a:bodyPr>
            <a:normAutofit lnSpcReduction="10000"/>
          </a:bodyPr>
          <a:lstStyle/>
          <a:p>
            <a:r>
              <a:rPr lang="en-US" dirty="0"/>
              <a:t>ADT and data structures:</a:t>
            </a:r>
          </a:p>
          <a:p>
            <a:pPr lvl="1"/>
            <a:r>
              <a:rPr lang="en-US" dirty="0"/>
              <a:t>Difference between them, runtimes, …</a:t>
            </a:r>
          </a:p>
          <a:p>
            <a:r>
              <a:rPr lang="en-US" dirty="0"/>
              <a:t>Asymptotic analysis:</a:t>
            </a:r>
          </a:p>
          <a:p>
            <a:pPr lvl="1"/>
            <a:r>
              <a:rPr lang="en-US" dirty="0"/>
              <a:t>Finding c and n0, Modeling runtime, looking at a code or a model and giving Big-O runtimes, </a:t>
            </a:r>
          </a:p>
          <a:p>
            <a:pPr lvl="1"/>
            <a:r>
              <a:rPr lang="en-US" dirty="0"/>
              <a:t>Definitions of Big-O, Big-Omega, Big-Theta</a:t>
            </a:r>
          </a:p>
          <a:p>
            <a:r>
              <a:rPr lang="en-US" dirty="0"/>
              <a:t>Trees:</a:t>
            </a:r>
          </a:p>
          <a:p>
            <a:pPr lvl="1"/>
            <a:r>
              <a:rPr lang="en-US" dirty="0"/>
              <a:t>Doing operations on trees, runtimes, AVL rotations</a:t>
            </a:r>
          </a:p>
          <a:p>
            <a:r>
              <a:rPr lang="en-US" dirty="0"/>
              <a:t>Hash tables:</a:t>
            </a:r>
          </a:p>
          <a:p>
            <a:pPr lvl="1"/>
            <a:r>
              <a:rPr lang="en-US" dirty="0"/>
              <a:t>collision strategies, basics of good hash function, doing inserts in a hash table</a:t>
            </a:r>
          </a:p>
          <a:p>
            <a:r>
              <a:rPr lang="en-US" dirty="0"/>
              <a:t>Design decisions and testing:</a:t>
            </a:r>
          </a:p>
          <a:p>
            <a:pPr lvl="1"/>
            <a:r>
              <a:rPr lang="en-US" dirty="0"/>
              <a:t>Given a scenario, choose a data structure and explain your choice.</a:t>
            </a:r>
          </a:p>
          <a:p>
            <a:pPr lvl="1"/>
            <a:r>
              <a:rPr lang="en-US" dirty="0"/>
              <a:t>Pros and cons of different implementation</a:t>
            </a:r>
          </a:p>
          <a:p>
            <a:pPr lvl="1"/>
            <a:r>
              <a:rPr lang="en-US" dirty="0"/>
              <a:t>How to construct different test cases</a:t>
            </a:r>
          </a:p>
        </p:txBody>
      </p:sp>
      <p:sp>
        <p:nvSpPr>
          <p:cNvPr id="3" name="Title 2">
            <a:extLst>
              <a:ext uri="{FF2B5EF4-FFF2-40B4-BE49-F238E27FC236}">
                <a16:creationId xmlns:a16="http://schemas.microsoft.com/office/drawing/2014/main" id="{C8A8C6E0-DA85-7943-A030-FA4F8ED05F8B}"/>
              </a:ext>
            </a:extLst>
          </p:cNvPr>
          <p:cNvSpPr>
            <a:spLocks noGrp="1"/>
          </p:cNvSpPr>
          <p:nvPr>
            <p:ph type="title"/>
          </p:nvPr>
        </p:nvSpPr>
        <p:spPr/>
        <p:txBody>
          <a:bodyPr/>
          <a:lstStyle/>
          <a:p>
            <a:r>
              <a:rPr lang="en-US" dirty="0"/>
              <a:t>Midterm Topics</a:t>
            </a:r>
          </a:p>
        </p:txBody>
      </p:sp>
      <p:sp>
        <p:nvSpPr>
          <p:cNvPr id="4" name="Footer Placeholder 3">
            <a:extLst>
              <a:ext uri="{FF2B5EF4-FFF2-40B4-BE49-F238E27FC236}">
                <a16:creationId xmlns:a16="http://schemas.microsoft.com/office/drawing/2014/main" id="{3A95BFD4-DB6A-3C4B-B7D9-FE1194030F80}"/>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21EEE4A2-09DE-1047-995E-B1E62C76AD64}"/>
              </a:ext>
            </a:extLst>
          </p:cNvPr>
          <p:cNvSpPr>
            <a:spLocks noGrp="1"/>
          </p:cNvSpPr>
          <p:nvPr>
            <p:ph type="sldNum" sz="quarter" idx="12"/>
          </p:nvPr>
        </p:nvSpPr>
        <p:spPr/>
        <p:txBody>
          <a:bodyPr/>
          <a:lstStyle/>
          <a:p>
            <a:fld id="{659665DE-58FC-41F4-AC58-2C90A5E00527}" type="slidenum">
              <a:rPr lang="en-US" smtClean="0"/>
              <a:pPr/>
              <a:t>3</a:t>
            </a:fld>
            <a:endParaRPr lang="en-US"/>
          </a:p>
        </p:txBody>
      </p:sp>
      <p:sp>
        <p:nvSpPr>
          <p:cNvPr id="7" name="TextBox 6">
            <a:extLst>
              <a:ext uri="{FF2B5EF4-FFF2-40B4-BE49-F238E27FC236}">
                <a16:creationId xmlns:a16="http://schemas.microsoft.com/office/drawing/2014/main" id="{F3A3552B-1212-2940-813B-E3DC72E96FBF}"/>
              </a:ext>
            </a:extLst>
          </p:cNvPr>
          <p:cNvSpPr txBox="1"/>
          <p:nvPr/>
        </p:nvSpPr>
        <p:spPr>
          <a:xfrm>
            <a:off x="679622" y="1303696"/>
            <a:ext cx="9568197" cy="646331"/>
          </a:xfrm>
          <a:prstGeom prst="rect">
            <a:avLst/>
          </a:prstGeom>
          <a:noFill/>
        </p:spPr>
        <p:txBody>
          <a:bodyPr wrap="none" rtlCol="0">
            <a:spAutoFit/>
          </a:bodyPr>
          <a:lstStyle/>
          <a:p>
            <a:r>
              <a:rPr lang="en-US" dirty="0"/>
              <a:t>For more info visit course website: </a:t>
            </a:r>
            <a:r>
              <a:rPr lang="en-US" dirty="0">
                <a:hlinkClick r:id="rId2"/>
              </a:rPr>
              <a:t>https://courses.cs.washington.edu/courses/cse373/18au/exams.html</a:t>
            </a:r>
            <a:endParaRPr lang="en-US" dirty="0"/>
          </a:p>
          <a:p>
            <a:endParaRPr lang="en-US" dirty="0"/>
          </a:p>
        </p:txBody>
      </p:sp>
    </p:spTree>
    <p:extLst>
      <p:ext uri="{BB962C8B-B14F-4D97-AF65-F5344CB8AC3E}">
        <p14:creationId xmlns:p14="http://schemas.microsoft.com/office/powerpoint/2010/main" val="178109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E476F4-1D0F-664B-BB60-D2A6A8ED24CF}"/>
              </a:ext>
            </a:extLst>
          </p:cNvPr>
          <p:cNvSpPr>
            <a:spLocks noGrp="1"/>
          </p:cNvSpPr>
          <p:nvPr>
            <p:ph idx="1"/>
          </p:nvPr>
        </p:nvSpPr>
        <p:spPr/>
        <p:txBody>
          <a:bodyPr/>
          <a:lstStyle/>
          <a:p>
            <a:r>
              <a:rPr lang="en-US" dirty="0"/>
              <a:t>- Pros and Cons of different hash collision strategies</a:t>
            </a:r>
          </a:p>
          <a:p>
            <a:r>
              <a:rPr lang="en-US" dirty="0"/>
              <a:t>- Other applications of hashing</a:t>
            </a:r>
          </a:p>
          <a:p>
            <a:r>
              <a:rPr lang="en-US" dirty="0"/>
              <a:t>- Average-case analysis</a:t>
            </a:r>
          </a:p>
        </p:txBody>
      </p:sp>
      <p:sp>
        <p:nvSpPr>
          <p:cNvPr id="3" name="Title 2">
            <a:extLst>
              <a:ext uri="{FF2B5EF4-FFF2-40B4-BE49-F238E27FC236}">
                <a16:creationId xmlns:a16="http://schemas.microsoft.com/office/drawing/2014/main" id="{1C79E1D2-419D-3F44-ABEA-ED43E035BB15}"/>
              </a:ext>
            </a:extLst>
          </p:cNvPr>
          <p:cNvSpPr>
            <a:spLocks noGrp="1"/>
          </p:cNvSpPr>
          <p:nvPr>
            <p:ph type="title"/>
          </p:nvPr>
        </p:nvSpPr>
        <p:spPr/>
        <p:txBody>
          <a:bodyPr/>
          <a:lstStyle/>
          <a:p>
            <a:r>
              <a:rPr lang="en-US" dirty="0"/>
              <a:t>Today</a:t>
            </a:r>
          </a:p>
        </p:txBody>
      </p:sp>
      <p:sp>
        <p:nvSpPr>
          <p:cNvPr id="4" name="Footer Placeholder 3">
            <a:extLst>
              <a:ext uri="{FF2B5EF4-FFF2-40B4-BE49-F238E27FC236}">
                <a16:creationId xmlns:a16="http://schemas.microsoft.com/office/drawing/2014/main" id="{3EB56072-086B-8241-8817-F5D64974CBB4}"/>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C11DCB8E-9B85-BE43-AFE2-DB20286CA444}"/>
              </a:ext>
            </a:extLst>
          </p:cNvPr>
          <p:cNvSpPr>
            <a:spLocks noGrp="1"/>
          </p:cNvSpPr>
          <p:nvPr>
            <p:ph type="sldNum" sz="quarter" idx="12"/>
          </p:nvPr>
        </p:nvSpPr>
        <p:spPr/>
        <p:txBody>
          <a:bodyPr/>
          <a:lstStyle/>
          <a:p>
            <a:fld id="{659665DE-58FC-41F4-AC58-2C90A5E00527}" type="slidenum">
              <a:rPr lang="en-US" smtClean="0"/>
              <a:pPr/>
              <a:t>4</a:t>
            </a:fld>
            <a:endParaRPr lang="en-US"/>
          </a:p>
        </p:txBody>
      </p:sp>
    </p:spTree>
    <p:extLst>
      <p:ext uri="{BB962C8B-B14F-4D97-AF65-F5344CB8AC3E}">
        <p14:creationId xmlns:p14="http://schemas.microsoft.com/office/powerpoint/2010/main" val="56697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777998-C055-2146-A93A-755BE34EDE5C}"/>
              </a:ext>
            </a:extLst>
          </p:cNvPr>
          <p:cNvSpPr>
            <a:spLocks noGrp="1"/>
          </p:cNvSpPr>
          <p:nvPr>
            <p:ph idx="1"/>
          </p:nvPr>
        </p:nvSpPr>
        <p:spPr/>
        <p:txBody>
          <a:bodyPr/>
          <a:lstStyle/>
          <a:p>
            <a:r>
              <a:rPr lang="en-US" dirty="0"/>
              <a:t>- Open addressing is a collision resolution strategy where collisions are resolved by storing the colliding key in a different location when the natural choice is full.</a:t>
            </a:r>
          </a:p>
          <a:p>
            <a:pPr marL="0" indent="0">
              <a:buNone/>
            </a:pPr>
            <a:endParaRPr lang="en-US" dirty="0"/>
          </a:p>
        </p:txBody>
      </p:sp>
      <p:sp>
        <p:nvSpPr>
          <p:cNvPr id="3" name="Title 2">
            <a:extLst>
              <a:ext uri="{FF2B5EF4-FFF2-40B4-BE49-F238E27FC236}">
                <a16:creationId xmlns:a16="http://schemas.microsoft.com/office/drawing/2014/main" id="{374A9BE5-49FA-9149-8DFF-9BFD302A4514}"/>
              </a:ext>
            </a:extLst>
          </p:cNvPr>
          <p:cNvSpPr>
            <a:spLocks noGrp="1"/>
          </p:cNvSpPr>
          <p:nvPr>
            <p:ph type="title"/>
          </p:nvPr>
        </p:nvSpPr>
        <p:spPr/>
        <p:txBody>
          <a:bodyPr/>
          <a:lstStyle/>
          <a:p>
            <a:r>
              <a:rPr lang="en-US" i="1" dirty="0">
                <a:solidFill>
                  <a:srgbClr val="B6A479"/>
                </a:solidFill>
              </a:rPr>
              <a:t>Review:</a:t>
            </a:r>
            <a:r>
              <a:rPr lang="en-US" dirty="0"/>
              <a:t> Open Addressing</a:t>
            </a:r>
          </a:p>
        </p:txBody>
      </p:sp>
      <p:sp>
        <p:nvSpPr>
          <p:cNvPr id="4" name="Footer Placeholder 3">
            <a:extLst>
              <a:ext uri="{FF2B5EF4-FFF2-40B4-BE49-F238E27FC236}">
                <a16:creationId xmlns:a16="http://schemas.microsoft.com/office/drawing/2014/main" id="{A0A500F0-3A49-8042-91F9-AAD01E323FEE}"/>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C0B9B67C-9DD5-364B-9BFE-0A89CF248497}"/>
              </a:ext>
            </a:extLst>
          </p:cNvPr>
          <p:cNvSpPr>
            <a:spLocks noGrp="1"/>
          </p:cNvSpPr>
          <p:nvPr>
            <p:ph type="sldNum" sz="quarter" idx="12"/>
          </p:nvPr>
        </p:nvSpPr>
        <p:spPr/>
        <p:txBody>
          <a:bodyPr/>
          <a:lstStyle/>
          <a:p>
            <a:fld id="{659665DE-58FC-41F4-AC58-2C90A5E00527}" type="slidenum">
              <a:rPr lang="en-US" smtClean="0"/>
              <a:pPr/>
              <a:t>5</a:t>
            </a:fld>
            <a:endParaRPr lang="en-US"/>
          </a:p>
        </p:txBody>
      </p:sp>
      <p:sp>
        <p:nvSpPr>
          <p:cNvPr id="8" name="TextBox 7">
            <a:extLst>
              <a:ext uri="{FF2B5EF4-FFF2-40B4-BE49-F238E27FC236}">
                <a16:creationId xmlns:a16="http://schemas.microsoft.com/office/drawing/2014/main" id="{8CE5CD6D-19A8-5A4D-9D0F-5CA16A469977}"/>
              </a:ext>
            </a:extLst>
          </p:cNvPr>
          <p:cNvSpPr txBox="1"/>
          <p:nvPr/>
        </p:nvSpPr>
        <p:spPr>
          <a:xfrm>
            <a:off x="199520" y="3701942"/>
            <a:ext cx="2031325" cy="369332"/>
          </a:xfrm>
          <a:prstGeom prst="rect">
            <a:avLst/>
          </a:prstGeom>
          <a:noFill/>
        </p:spPr>
        <p:txBody>
          <a:bodyPr wrap="none" rtlCol="0">
            <a:spAutoFit/>
          </a:bodyPr>
          <a:lstStyle/>
          <a:p>
            <a:r>
              <a:rPr lang="en-US" dirty="0">
                <a:latin typeface="Inconsolata" panose="020B0609030003000000" pitchFamily="49" charset="0"/>
              </a:rPr>
              <a:t>put(21, value21)</a:t>
            </a:r>
          </a:p>
        </p:txBody>
      </p:sp>
      <p:pic>
        <p:nvPicPr>
          <p:cNvPr id="11" name="Picture 10">
            <a:extLst>
              <a:ext uri="{FF2B5EF4-FFF2-40B4-BE49-F238E27FC236}">
                <a16:creationId xmlns:a16="http://schemas.microsoft.com/office/drawing/2014/main" id="{DCB7FD06-FE4D-B447-91BB-C7D77291BF13}"/>
              </a:ext>
            </a:extLst>
          </p:cNvPr>
          <p:cNvPicPr>
            <a:picLocks noChangeAspect="1"/>
          </p:cNvPicPr>
          <p:nvPr/>
        </p:nvPicPr>
        <p:blipFill>
          <a:blip r:embed="rId2"/>
          <a:stretch>
            <a:fillRect/>
          </a:stretch>
        </p:blipFill>
        <p:spPr>
          <a:xfrm>
            <a:off x="2121253" y="2834641"/>
            <a:ext cx="2084832" cy="3474720"/>
          </a:xfrm>
          <a:prstGeom prst="rect">
            <a:avLst/>
          </a:prstGeom>
        </p:spPr>
      </p:pic>
      <p:sp>
        <p:nvSpPr>
          <p:cNvPr id="9" name="TextBox 8">
            <a:extLst>
              <a:ext uri="{FF2B5EF4-FFF2-40B4-BE49-F238E27FC236}">
                <a16:creationId xmlns:a16="http://schemas.microsoft.com/office/drawing/2014/main" id="{FA7BCF8E-2512-7749-A950-DE9FACAC6193}"/>
              </a:ext>
            </a:extLst>
          </p:cNvPr>
          <p:cNvSpPr txBox="1"/>
          <p:nvPr/>
        </p:nvSpPr>
        <p:spPr>
          <a:xfrm>
            <a:off x="7327392" y="5663030"/>
            <a:ext cx="4732023" cy="646331"/>
          </a:xfrm>
          <a:prstGeom prst="rect">
            <a:avLst/>
          </a:prstGeom>
          <a:noFill/>
        </p:spPr>
        <p:txBody>
          <a:bodyPr wrap="square" rtlCol="0">
            <a:spAutoFit/>
          </a:bodyPr>
          <a:lstStyle/>
          <a:p>
            <a:r>
              <a:rPr lang="en-US" dirty="0">
                <a:solidFill>
                  <a:srgbClr val="4C3282"/>
                </a:solidFill>
              </a:rPr>
              <a:t>Note: For simplicity, the table shows only keys, but in each slot both, key and value, are stored.</a:t>
            </a:r>
          </a:p>
        </p:txBody>
      </p:sp>
    </p:spTree>
    <p:extLst>
      <p:ext uri="{BB962C8B-B14F-4D97-AF65-F5344CB8AC3E}">
        <p14:creationId xmlns:p14="http://schemas.microsoft.com/office/powerpoint/2010/main" val="134547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B13CE-03FF-434A-A2C8-398723121B65}"/>
              </a:ext>
            </a:extLst>
          </p:cNvPr>
          <p:cNvSpPr>
            <a:spLocks noGrp="1"/>
          </p:cNvSpPr>
          <p:nvPr>
            <p:ph type="title"/>
          </p:nvPr>
        </p:nvSpPr>
        <p:spPr/>
        <p:txBody>
          <a:bodyPr/>
          <a:lstStyle/>
          <a:p>
            <a:r>
              <a:rPr lang="en-US" i="1" dirty="0">
                <a:solidFill>
                  <a:srgbClr val="B6A479"/>
                </a:solidFill>
              </a:rPr>
              <a:t>Review:</a:t>
            </a:r>
            <a:r>
              <a:rPr lang="en-US" dirty="0"/>
              <a:t> Collision avoidance strategies</a:t>
            </a:r>
          </a:p>
        </p:txBody>
      </p:sp>
      <p:sp>
        <p:nvSpPr>
          <p:cNvPr id="4" name="Footer Placeholder 3">
            <a:extLst>
              <a:ext uri="{FF2B5EF4-FFF2-40B4-BE49-F238E27FC236}">
                <a16:creationId xmlns:a16="http://schemas.microsoft.com/office/drawing/2014/main" id="{511D69F0-72AF-8344-AE8E-57A8E3E8D63E}"/>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45FD6D80-88EF-954D-A9D8-AE68778B980E}"/>
              </a:ext>
            </a:extLst>
          </p:cNvPr>
          <p:cNvSpPr>
            <a:spLocks noGrp="1"/>
          </p:cNvSpPr>
          <p:nvPr>
            <p:ph type="sldNum" sz="quarter" idx="12"/>
          </p:nvPr>
        </p:nvSpPr>
        <p:spPr/>
        <p:txBody>
          <a:bodyPr/>
          <a:lstStyle/>
          <a:p>
            <a:fld id="{659665DE-58FC-41F4-AC58-2C90A5E00527}" type="slidenum">
              <a:rPr lang="en-US" smtClean="0"/>
              <a:pPr/>
              <a:t>6</a:t>
            </a:fld>
            <a:endParaRPr lang="en-US"/>
          </a:p>
        </p:txBody>
      </p:sp>
      <p:sp>
        <p:nvSpPr>
          <p:cNvPr id="7" name="TextBox 6">
            <a:extLst>
              <a:ext uri="{FF2B5EF4-FFF2-40B4-BE49-F238E27FC236}">
                <a16:creationId xmlns:a16="http://schemas.microsoft.com/office/drawing/2014/main" id="{1E5854F8-316B-5149-A8A1-6AA8F34F1572}"/>
              </a:ext>
            </a:extLst>
          </p:cNvPr>
          <p:cNvSpPr txBox="1"/>
          <p:nvPr/>
        </p:nvSpPr>
        <p:spPr>
          <a:xfrm>
            <a:off x="261343" y="1526270"/>
            <a:ext cx="1338828" cy="369332"/>
          </a:xfrm>
          <a:prstGeom prst="rect">
            <a:avLst/>
          </a:prstGeom>
          <a:noFill/>
        </p:spPr>
        <p:txBody>
          <a:bodyPr wrap="none" rtlCol="0">
            <a:spAutoFit/>
          </a:bodyPr>
          <a:lstStyle/>
          <a:p>
            <a:r>
              <a:rPr lang="en-US" dirty="0">
                <a:latin typeface="Inconsolata" panose="020B0609030003000000" pitchFamily="49" charset="0"/>
              </a:rPr>
              <a:t>put(42, k)</a:t>
            </a:r>
          </a:p>
        </p:txBody>
      </p:sp>
      <p:sp>
        <p:nvSpPr>
          <p:cNvPr id="11" name="TextBox 10">
            <a:extLst>
              <a:ext uri="{FF2B5EF4-FFF2-40B4-BE49-F238E27FC236}">
                <a16:creationId xmlns:a16="http://schemas.microsoft.com/office/drawing/2014/main" id="{FF56BD74-6129-AF43-AB0F-55DEA035EDB6}"/>
              </a:ext>
            </a:extLst>
          </p:cNvPr>
          <p:cNvSpPr txBox="1"/>
          <p:nvPr/>
        </p:nvSpPr>
        <p:spPr>
          <a:xfrm>
            <a:off x="506007" y="2306152"/>
            <a:ext cx="1868397" cy="369332"/>
          </a:xfrm>
          <a:prstGeom prst="rect">
            <a:avLst/>
          </a:prstGeom>
          <a:noFill/>
        </p:spPr>
        <p:txBody>
          <a:bodyPr wrap="none" rtlCol="0">
            <a:spAutoFit/>
          </a:bodyPr>
          <a:lstStyle/>
          <a:p>
            <a:r>
              <a:rPr lang="en-US" dirty="0"/>
              <a:t>Separate chaining</a:t>
            </a:r>
          </a:p>
        </p:txBody>
      </p:sp>
      <p:sp>
        <p:nvSpPr>
          <p:cNvPr id="13" name="TextBox 12">
            <a:extLst>
              <a:ext uri="{FF2B5EF4-FFF2-40B4-BE49-F238E27FC236}">
                <a16:creationId xmlns:a16="http://schemas.microsoft.com/office/drawing/2014/main" id="{FA762D2A-2C8D-4345-94BC-1C1821C214C9}"/>
              </a:ext>
            </a:extLst>
          </p:cNvPr>
          <p:cNvSpPr txBox="1"/>
          <p:nvPr/>
        </p:nvSpPr>
        <p:spPr>
          <a:xfrm>
            <a:off x="4874721" y="2259681"/>
            <a:ext cx="1516954" cy="369332"/>
          </a:xfrm>
          <a:prstGeom prst="rect">
            <a:avLst/>
          </a:prstGeom>
          <a:noFill/>
        </p:spPr>
        <p:txBody>
          <a:bodyPr wrap="none" rtlCol="0">
            <a:spAutoFit/>
          </a:bodyPr>
          <a:lstStyle/>
          <a:p>
            <a:r>
              <a:rPr lang="en-US" dirty="0"/>
              <a:t>Linear Probing</a:t>
            </a:r>
          </a:p>
        </p:txBody>
      </p:sp>
      <p:sp>
        <p:nvSpPr>
          <p:cNvPr id="14" name="TextBox 13">
            <a:extLst>
              <a:ext uri="{FF2B5EF4-FFF2-40B4-BE49-F238E27FC236}">
                <a16:creationId xmlns:a16="http://schemas.microsoft.com/office/drawing/2014/main" id="{B4E4BE00-8A70-2C46-B80D-8D2AA157350E}"/>
              </a:ext>
            </a:extLst>
          </p:cNvPr>
          <p:cNvSpPr txBox="1"/>
          <p:nvPr/>
        </p:nvSpPr>
        <p:spPr>
          <a:xfrm>
            <a:off x="9174872" y="2234968"/>
            <a:ext cx="1893019" cy="369332"/>
          </a:xfrm>
          <a:prstGeom prst="rect">
            <a:avLst/>
          </a:prstGeom>
          <a:noFill/>
        </p:spPr>
        <p:txBody>
          <a:bodyPr wrap="none" rtlCol="0">
            <a:spAutoFit/>
          </a:bodyPr>
          <a:lstStyle/>
          <a:p>
            <a:r>
              <a:rPr lang="en-US" dirty="0"/>
              <a:t>Quadratic Probing</a:t>
            </a:r>
          </a:p>
        </p:txBody>
      </p:sp>
      <p:pic>
        <p:nvPicPr>
          <p:cNvPr id="15" name="Picture 14">
            <a:extLst>
              <a:ext uri="{FF2B5EF4-FFF2-40B4-BE49-F238E27FC236}">
                <a16:creationId xmlns:a16="http://schemas.microsoft.com/office/drawing/2014/main" id="{A310B1E7-DAB9-3B44-B3EE-B4376F2B3069}"/>
              </a:ext>
            </a:extLst>
          </p:cNvPr>
          <p:cNvPicPr>
            <a:picLocks noChangeAspect="1"/>
          </p:cNvPicPr>
          <p:nvPr/>
        </p:nvPicPr>
        <p:blipFill>
          <a:blip r:embed="rId2"/>
          <a:stretch>
            <a:fillRect/>
          </a:stretch>
        </p:blipFill>
        <p:spPr>
          <a:xfrm>
            <a:off x="274320" y="3037293"/>
            <a:ext cx="10641065" cy="3291840"/>
          </a:xfrm>
          <a:prstGeom prst="rect">
            <a:avLst/>
          </a:prstGeom>
        </p:spPr>
      </p:pic>
    </p:spTree>
    <p:extLst>
      <p:ext uri="{BB962C8B-B14F-4D97-AF65-F5344CB8AC3E}">
        <p14:creationId xmlns:p14="http://schemas.microsoft.com/office/powerpoint/2010/main" val="15629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1E03E0-9170-1246-AF26-994BA6A930DC}"/>
              </a:ext>
            </a:extLst>
          </p:cNvPr>
          <p:cNvSpPr>
            <a:spLocks noGrp="1"/>
          </p:cNvSpPr>
          <p:nvPr>
            <p:ph idx="1"/>
          </p:nvPr>
        </p:nvSpPr>
        <p:spPr/>
        <p:txBody>
          <a:bodyPr/>
          <a:lstStyle/>
          <a:p>
            <a:r>
              <a:rPr lang="en-US" dirty="0"/>
              <a:t>Do worksheet questions Q1-Q4</a:t>
            </a:r>
          </a:p>
        </p:txBody>
      </p:sp>
      <p:sp>
        <p:nvSpPr>
          <p:cNvPr id="3" name="Title 2">
            <a:extLst>
              <a:ext uri="{FF2B5EF4-FFF2-40B4-BE49-F238E27FC236}">
                <a16:creationId xmlns:a16="http://schemas.microsoft.com/office/drawing/2014/main" id="{00B3A054-7E26-6A4C-83EF-B07F369F9976}"/>
              </a:ext>
            </a:extLst>
          </p:cNvPr>
          <p:cNvSpPr>
            <a:spLocks noGrp="1"/>
          </p:cNvSpPr>
          <p:nvPr>
            <p:ph type="title"/>
          </p:nvPr>
        </p:nvSpPr>
        <p:spPr/>
        <p:txBody>
          <a:bodyPr/>
          <a:lstStyle/>
          <a:p>
            <a:r>
              <a:rPr lang="en-US" dirty="0"/>
              <a:t>Worksheet Q1-Q4</a:t>
            </a:r>
          </a:p>
        </p:txBody>
      </p:sp>
      <p:sp>
        <p:nvSpPr>
          <p:cNvPr id="4" name="Footer Placeholder 3">
            <a:extLst>
              <a:ext uri="{FF2B5EF4-FFF2-40B4-BE49-F238E27FC236}">
                <a16:creationId xmlns:a16="http://schemas.microsoft.com/office/drawing/2014/main" id="{F8987B4B-7A5C-F342-BD33-BEBDD2504318}"/>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03F7BFE5-F120-4C4F-9B51-EAB250802E44}"/>
              </a:ext>
            </a:extLst>
          </p:cNvPr>
          <p:cNvSpPr>
            <a:spLocks noGrp="1"/>
          </p:cNvSpPr>
          <p:nvPr>
            <p:ph type="sldNum" sz="quarter" idx="12"/>
          </p:nvPr>
        </p:nvSpPr>
        <p:spPr/>
        <p:txBody>
          <a:bodyPr/>
          <a:lstStyle/>
          <a:p>
            <a:fld id="{659665DE-58FC-41F4-AC58-2C90A5E00527}" type="slidenum">
              <a:rPr lang="en-US" smtClean="0"/>
              <a:pPr/>
              <a:t>7</a:t>
            </a:fld>
            <a:endParaRPr lang="en-US"/>
          </a:p>
        </p:txBody>
      </p:sp>
    </p:spTree>
    <p:extLst>
      <p:ext uri="{BB962C8B-B14F-4D97-AF65-F5344CB8AC3E}">
        <p14:creationId xmlns:p14="http://schemas.microsoft.com/office/powerpoint/2010/main" val="425152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D954FC-8F06-EB4E-B78A-4A4C141F357C}"/>
              </a:ext>
            </a:extLst>
          </p:cNvPr>
          <p:cNvSpPr>
            <a:spLocks noGrp="1"/>
          </p:cNvSpPr>
          <p:nvPr>
            <p:ph type="title"/>
          </p:nvPr>
        </p:nvSpPr>
        <p:spPr/>
        <p:txBody>
          <a:bodyPr/>
          <a:lstStyle/>
          <a:p>
            <a:r>
              <a:rPr lang="en-US" dirty="0"/>
              <a:t>Worksheet Q1</a:t>
            </a:r>
          </a:p>
        </p:txBody>
      </p:sp>
      <p:sp>
        <p:nvSpPr>
          <p:cNvPr id="4" name="Footer Placeholder 3">
            <a:extLst>
              <a:ext uri="{FF2B5EF4-FFF2-40B4-BE49-F238E27FC236}">
                <a16:creationId xmlns:a16="http://schemas.microsoft.com/office/drawing/2014/main" id="{237F6CAB-A297-E540-92AC-EC8BF9309D3C}"/>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CC067245-8DE8-D24F-8657-11B9280FF48D}"/>
              </a:ext>
            </a:extLst>
          </p:cNvPr>
          <p:cNvSpPr>
            <a:spLocks noGrp="1"/>
          </p:cNvSpPr>
          <p:nvPr>
            <p:ph type="sldNum" sz="quarter" idx="12"/>
          </p:nvPr>
        </p:nvSpPr>
        <p:spPr/>
        <p:txBody>
          <a:bodyPr/>
          <a:lstStyle/>
          <a:p>
            <a:fld id="{659665DE-58FC-41F4-AC58-2C90A5E00527}" type="slidenum">
              <a:rPr lang="en-US" smtClean="0"/>
              <a:pPr/>
              <a:t>8</a:t>
            </a:fld>
            <a:endParaRPr lang="en-US"/>
          </a:p>
        </p:txBody>
      </p:sp>
      <p:pic>
        <p:nvPicPr>
          <p:cNvPr id="6" name="Picture 5">
            <a:extLst>
              <a:ext uri="{FF2B5EF4-FFF2-40B4-BE49-F238E27FC236}">
                <a16:creationId xmlns:a16="http://schemas.microsoft.com/office/drawing/2014/main" id="{F5CC7839-573F-1A4E-9CC5-3BE9CB05A033}"/>
              </a:ext>
            </a:extLst>
          </p:cNvPr>
          <p:cNvPicPr>
            <a:picLocks noChangeAspect="1"/>
          </p:cNvPicPr>
          <p:nvPr/>
        </p:nvPicPr>
        <p:blipFill>
          <a:blip r:embed="rId2"/>
          <a:stretch>
            <a:fillRect/>
          </a:stretch>
        </p:blipFill>
        <p:spPr>
          <a:xfrm>
            <a:off x="352817" y="2099889"/>
            <a:ext cx="10847784" cy="2904598"/>
          </a:xfrm>
          <a:prstGeom prst="rect">
            <a:avLst/>
          </a:prstGeom>
        </p:spPr>
      </p:pic>
      <p:sp>
        <p:nvSpPr>
          <p:cNvPr id="13" name="TextBox 12">
            <a:extLst>
              <a:ext uri="{FF2B5EF4-FFF2-40B4-BE49-F238E27FC236}">
                <a16:creationId xmlns:a16="http://schemas.microsoft.com/office/drawing/2014/main" id="{B8D217E6-E78A-154A-94D8-85638600D689}"/>
              </a:ext>
            </a:extLst>
          </p:cNvPr>
          <p:cNvSpPr txBox="1"/>
          <p:nvPr/>
        </p:nvSpPr>
        <p:spPr>
          <a:xfrm>
            <a:off x="506007" y="1465890"/>
            <a:ext cx="1868397" cy="369332"/>
          </a:xfrm>
          <a:prstGeom prst="rect">
            <a:avLst/>
          </a:prstGeom>
          <a:noFill/>
        </p:spPr>
        <p:txBody>
          <a:bodyPr wrap="none" rtlCol="0">
            <a:spAutoFit/>
          </a:bodyPr>
          <a:lstStyle/>
          <a:p>
            <a:r>
              <a:rPr lang="en-US" dirty="0"/>
              <a:t>Separate chaining</a:t>
            </a:r>
          </a:p>
        </p:txBody>
      </p:sp>
      <p:sp>
        <p:nvSpPr>
          <p:cNvPr id="14" name="TextBox 13">
            <a:extLst>
              <a:ext uri="{FF2B5EF4-FFF2-40B4-BE49-F238E27FC236}">
                <a16:creationId xmlns:a16="http://schemas.microsoft.com/office/drawing/2014/main" id="{1112031A-C339-1E4C-8D92-7FAB0A7D92C7}"/>
              </a:ext>
            </a:extLst>
          </p:cNvPr>
          <p:cNvSpPr txBox="1"/>
          <p:nvPr/>
        </p:nvSpPr>
        <p:spPr>
          <a:xfrm>
            <a:off x="4874721" y="1419419"/>
            <a:ext cx="1516954" cy="369332"/>
          </a:xfrm>
          <a:prstGeom prst="rect">
            <a:avLst/>
          </a:prstGeom>
          <a:noFill/>
        </p:spPr>
        <p:txBody>
          <a:bodyPr wrap="none" rtlCol="0">
            <a:spAutoFit/>
          </a:bodyPr>
          <a:lstStyle/>
          <a:p>
            <a:r>
              <a:rPr lang="en-US" dirty="0"/>
              <a:t>Linear Probing</a:t>
            </a:r>
          </a:p>
        </p:txBody>
      </p:sp>
      <p:sp>
        <p:nvSpPr>
          <p:cNvPr id="15" name="TextBox 14">
            <a:extLst>
              <a:ext uri="{FF2B5EF4-FFF2-40B4-BE49-F238E27FC236}">
                <a16:creationId xmlns:a16="http://schemas.microsoft.com/office/drawing/2014/main" id="{FB57F7E3-8DC7-8148-A1E2-009323448A94}"/>
              </a:ext>
            </a:extLst>
          </p:cNvPr>
          <p:cNvSpPr txBox="1"/>
          <p:nvPr/>
        </p:nvSpPr>
        <p:spPr>
          <a:xfrm>
            <a:off x="9174872" y="1394706"/>
            <a:ext cx="1893019" cy="369332"/>
          </a:xfrm>
          <a:prstGeom prst="rect">
            <a:avLst/>
          </a:prstGeom>
          <a:noFill/>
        </p:spPr>
        <p:txBody>
          <a:bodyPr wrap="none" rtlCol="0">
            <a:spAutoFit/>
          </a:bodyPr>
          <a:lstStyle/>
          <a:p>
            <a:r>
              <a:rPr lang="en-US" dirty="0"/>
              <a:t>Quadratic Probing</a:t>
            </a:r>
          </a:p>
        </p:txBody>
      </p:sp>
    </p:spTree>
    <p:extLst>
      <p:ext uri="{BB962C8B-B14F-4D97-AF65-F5344CB8AC3E}">
        <p14:creationId xmlns:p14="http://schemas.microsoft.com/office/powerpoint/2010/main" val="125180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D954FC-8F06-EB4E-B78A-4A4C141F357C}"/>
              </a:ext>
            </a:extLst>
          </p:cNvPr>
          <p:cNvSpPr>
            <a:spLocks noGrp="1"/>
          </p:cNvSpPr>
          <p:nvPr>
            <p:ph type="title"/>
          </p:nvPr>
        </p:nvSpPr>
        <p:spPr/>
        <p:txBody>
          <a:bodyPr/>
          <a:lstStyle/>
          <a:p>
            <a:r>
              <a:rPr lang="en-US" dirty="0"/>
              <a:t>Worksheet Q2</a:t>
            </a:r>
          </a:p>
        </p:txBody>
      </p:sp>
      <p:sp>
        <p:nvSpPr>
          <p:cNvPr id="4" name="Footer Placeholder 3">
            <a:extLst>
              <a:ext uri="{FF2B5EF4-FFF2-40B4-BE49-F238E27FC236}">
                <a16:creationId xmlns:a16="http://schemas.microsoft.com/office/drawing/2014/main" id="{237F6CAB-A297-E540-92AC-EC8BF9309D3C}"/>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CC067245-8DE8-D24F-8657-11B9280FF48D}"/>
              </a:ext>
            </a:extLst>
          </p:cNvPr>
          <p:cNvSpPr>
            <a:spLocks noGrp="1"/>
          </p:cNvSpPr>
          <p:nvPr>
            <p:ph type="sldNum" sz="quarter" idx="12"/>
          </p:nvPr>
        </p:nvSpPr>
        <p:spPr/>
        <p:txBody>
          <a:bodyPr/>
          <a:lstStyle/>
          <a:p>
            <a:fld id="{659665DE-58FC-41F4-AC58-2C90A5E00527}" type="slidenum">
              <a:rPr lang="en-US" smtClean="0"/>
              <a:pPr/>
              <a:t>9</a:t>
            </a:fld>
            <a:endParaRPr lang="en-US"/>
          </a:p>
        </p:txBody>
      </p:sp>
      <p:sp>
        <p:nvSpPr>
          <p:cNvPr id="2" name="Rectangle 1">
            <a:extLst>
              <a:ext uri="{FF2B5EF4-FFF2-40B4-BE49-F238E27FC236}">
                <a16:creationId xmlns:a16="http://schemas.microsoft.com/office/drawing/2014/main" id="{36910E4E-C4EA-4847-A485-6099F84894A0}"/>
              </a:ext>
            </a:extLst>
          </p:cNvPr>
          <p:cNvSpPr/>
          <p:nvPr/>
        </p:nvSpPr>
        <p:spPr>
          <a:xfrm>
            <a:off x="1787609" y="2290290"/>
            <a:ext cx="9055593" cy="369332"/>
          </a:xfrm>
          <a:prstGeom prst="rect">
            <a:avLst/>
          </a:prstGeom>
        </p:spPr>
        <p:txBody>
          <a:bodyPr wrap="square">
            <a:spAutoFit/>
          </a:bodyPr>
          <a:lstStyle/>
          <a:p>
            <a:r>
              <a:rPr lang="en-US" dirty="0">
                <a:solidFill>
                  <a:srgbClr val="000000"/>
                </a:solidFill>
                <a:latin typeface="Helvetica Neue" panose="02000503000000020004" pitchFamily="2" charset="0"/>
              </a:rPr>
              <a:t>16124187,alice12,Alice,Smith,AG,JUNIOR,Electrical Engineering,alice12@uw.edu</a:t>
            </a:r>
            <a:endParaRPr lang="en-US" dirty="0">
              <a:solidFill>
                <a:srgbClr val="000000"/>
              </a:solidFill>
              <a:effectLst/>
              <a:latin typeface="Helvetica Neue" panose="02000503000000020004" pitchFamily="2" charset="0"/>
            </a:endParaRPr>
          </a:p>
        </p:txBody>
      </p:sp>
    </p:spTree>
    <p:extLst>
      <p:ext uri="{BB962C8B-B14F-4D97-AF65-F5344CB8AC3E}">
        <p14:creationId xmlns:p14="http://schemas.microsoft.com/office/powerpoint/2010/main" val="3464384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5778</TotalTime>
  <Words>1142</Words>
  <Application>Microsoft Macintosh PowerPoint</Application>
  <PresentationFormat>Widescreen</PresentationFormat>
  <Paragraphs>209</Paragraphs>
  <Slides>25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Calibri</vt:lpstr>
      <vt:lpstr>Cambria Math</vt:lpstr>
      <vt:lpstr>Courier New</vt:lpstr>
      <vt:lpstr>Helvetica Neue</vt:lpstr>
      <vt:lpstr>Helvetica Neue Light</vt:lpstr>
      <vt:lpstr>Inconsolata</vt:lpstr>
      <vt:lpstr>Segoe UI</vt:lpstr>
      <vt:lpstr>Segoe UI Light</vt:lpstr>
      <vt:lpstr>Segoe UI Semibold</vt:lpstr>
      <vt:lpstr>Segoe UI Semilight</vt:lpstr>
      <vt:lpstr>Tw Cen MT</vt:lpstr>
      <vt:lpstr>Wingdings 3</vt:lpstr>
      <vt:lpstr>Integral</vt:lpstr>
      <vt:lpstr>More on Hashing</vt:lpstr>
      <vt:lpstr>Announcements</vt:lpstr>
      <vt:lpstr>Midterm Topics</vt:lpstr>
      <vt:lpstr>Today</vt:lpstr>
      <vt:lpstr>Review: Open Addressing</vt:lpstr>
      <vt:lpstr>Review: Collision avoidance strategies</vt:lpstr>
      <vt:lpstr>Worksheet Q1-Q4</vt:lpstr>
      <vt:lpstr>Worksheet Q1</vt:lpstr>
      <vt:lpstr>Worksheet Q2</vt:lpstr>
      <vt:lpstr>Worksheet Q3</vt:lpstr>
      <vt:lpstr>Worksheet Q4</vt:lpstr>
      <vt:lpstr>Hash function with collision resolution</vt:lpstr>
      <vt:lpstr>Hash function with collision resolution</vt:lpstr>
      <vt:lpstr>Clustering: Disadvantage of open addressing</vt:lpstr>
      <vt:lpstr>How find works</vt:lpstr>
      <vt:lpstr>How delete works</vt:lpstr>
      <vt:lpstr>Resizing</vt:lpstr>
      <vt:lpstr>Separate chaining: Running Times</vt:lpstr>
      <vt:lpstr>Separate chaining: Average Case</vt:lpstr>
      <vt:lpstr>Separate chaining: Average Case</vt:lpstr>
      <vt:lpstr>Separate chaining: Average Case</vt:lpstr>
      <vt:lpstr>Linear probing: Average-case insert </vt:lpstr>
      <vt:lpstr>Summary</vt:lpstr>
      <vt:lpstr>Other applications of hashing</vt:lpstr>
      <vt:lpstr>Wrap 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Shrirang Mare</dc:creator>
  <cp:keywords/>
  <dc:description>Slide template prepared by Kasey Champion</dc:description>
  <cp:lastModifiedBy>Shrirang Mare</cp:lastModifiedBy>
  <cp:revision>920</cp:revision>
  <cp:lastPrinted>2018-10-25T17:06:24Z</cp:lastPrinted>
  <dcterms:created xsi:type="dcterms:W3CDTF">2018-03-22T00:41:11Z</dcterms:created>
  <dcterms:modified xsi:type="dcterms:W3CDTF">2018-11-01T16:59:57Z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