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7" r:id="rId2"/>
    <p:sldId id="381" r:id="rId3"/>
    <p:sldId id="349" r:id="rId4"/>
    <p:sldId id="377" r:id="rId5"/>
    <p:sldId id="382" r:id="rId6"/>
    <p:sldId id="388" r:id="rId7"/>
    <p:sldId id="389" r:id="rId8"/>
    <p:sldId id="383" r:id="rId9"/>
    <p:sldId id="406" r:id="rId10"/>
    <p:sldId id="262" r:id="rId11"/>
    <p:sldId id="386" r:id="rId12"/>
    <p:sldId id="260" r:id="rId13"/>
    <p:sldId id="387" r:id="rId14"/>
    <p:sldId id="384" r:id="rId15"/>
    <p:sldId id="407" r:id="rId16"/>
    <p:sldId id="390" r:id="rId17"/>
    <p:sldId id="391" r:id="rId18"/>
    <p:sldId id="393" r:id="rId19"/>
    <p:sldId id="392" r:id="rId20"/>
    <p:sldId id="394" r:id="rId21"/>
    <p:sldId id="399" r:id="rId22"/>
    <p:sldId id="267" r:id="rId23"/>
    <p:sldId id="268" r:id="rId24"/>
    <p:sldId id="396" r:id="rId25"/>
    <p:sldId id="397" r:id="rId26"/>
    <p:sldId id="398" r:id="rId27"/>
    <p:sldId id="400" r:id="rId28"/>
    <p:sldId id="395" r:id="rId29"/>
    <p:sldId id="401" r:id="rId30"/>
    <p:sldId id="402" r:id="rId31"/>
    <p:sldId id="403" r:id="rId32"/>
    <p:sldId id="40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10" autoAdjust="0"/>
    <p:restoredTop sz="61344" autoAdjust="0"/>
  </p:normalViewPr>
  <p:slideViewPr>
    <p:cSldViewPr snapToGrid="0">
      <p:cViewPr varScale="1">
        <p:scale>
          <a:sx n="91" d="100"/>
          <a:sy n="91" d="100"/>
        </p:scale>
        <p:origin x="37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7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66AD0-111E-2F48-BC51-EC4E84E1D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7D159-4E1C-8448-BD9B-B83A2D5F50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C0B6F-1112-B64A-B223-2C605062944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C7381-D439-8C45-B33C-9DFF19849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33CE-0079-6A46-974E-D22DB50D0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5AEF-92BD-B14B-8708-547047FF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1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7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1159"/>
            <a:ext cx="12191999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1336"/>
            <a:ext cx="12192000" cy="859786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B9617F-2464-0D46-9C0D-736D1947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0C74B9-726F-C345-ADD5-1B5AD28B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832065-FB26-3944-BB0D-825F1382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45347" y="6521027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CSE 373 AU 18 </a:t>
            </a:r>
            <a:r>
              <a:rPr lang="mr-IN" dirty="0">
                <a:solidFill>
                  <a:prstClr val="black">
                    <a:lumMod val="95000"/>
                    <a:lumOff val="5000"/>
                  </a:prstClr>
                </a:solidFill>
              </a:rPr>
              <a:t>–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CSE 373 AU 18 </a:t>
            </a:r>
            <a:r>
              <a:rPr lang="mr-IN" dirty="0">
                <a:solidFill>
                  <a:prstClr val="black">
                    <a:lumMod val="95000"/>
                    <a:lumOff val="5000"/>
                  </a:prstClr>
                </a:solidFill>
              </a:rPr>
              <a:t>–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CSE 373 AU 18 </a:t>
            </a:r>
            <a:r>
              <a:rPr lang="mr-IN" dirty="0">
                <a:solidFill>
                  <a:prstClr val="black">
                    <a:lumMod val="95000"/>
                    <a:lumOff val="5000"/>
                  </a:prstClr>
                </a:solidFill>
              </a:rPr>
              <a:t>–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7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10/3/18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ri@c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computing/computer-science/cryptography/modarithmetic/a/what-is-modular-arithmet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computing/computer-science/cryptography/modarithmetic/a/what-is-modular-arithmeti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2506"/>
            <a:ext cx="12192000" cy="146304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4C3282"/>
                </a:solidFill>
              </a:rPr>
              <a:t>Hash Tables: Handling Collisions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CSE 373: Data Structures and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E81C8-54FA-814C-9464-335D39131796}"/>
              </a:ext>
            </a:extLst>
          </p:cNvPr>
          <p:cNvSpPr/>
          <p:nvPr/>
        </p:nvSpPr>
        <p:spPr>
          <a:xfrm>
            <a:off x="405300" y="5918764"/>
            <a:ext cx="113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Thanks to Kasey Champion, Ben Jones, Adam Blank, Michael Lee, Evan McCarty, Robbie Weber, Whitaker Brand, Zora Fung, Stuart </a:t>
            </a:r>
            <a:r>
              <a:rPr lang="en-US" dirty="0" err="1">
                <a:latin typeface="Helvetica Neue Light" charset="0"/>
                <a:ea typeface="Helvetica Neue Light" charset="0"/>
                <a:cs typeface="Helvetica Neue Light" charset="0"/>
              </a:rPr>
              <a:t>Reges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, Justin Hsia, Ruth Anderson, and many others for sample slides and materials ...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286930"/>
            <a:ext cx="12192000" cy="219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Autumn 2018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Shrirang (Shri) Mare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shri@cs.washington.edu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188" y="2257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BD5B-47E3-4DAA-B620-8093D01C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The “modulus” (mod) operation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096B-2FEC-48D7-BDEF-345D1D0C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90763" algn="l"/>
                <a:tab pos="4799013" algn="l"/>
              </a:tabLst>
            </a:pPr>
            <a:endParaRPr lang="en-US" sz="2000" dirty="0"/>
          </a:p>
          <a:p>
            <a:pPr>
              <a:tabLst>
                <a:tab pos="2290763" algn="l"/>
                <a:tab pos="4799013" algn="l"/>
              </a:tabLst>
            </a:pPr>
            <a:endParaRPr lang="en-US" sz="2000" dirty="0"/>
          </a:p>
          <a:p>
            <a:pPr>
              <a:tabLst>
                <a:tab pos="2290763" algn="l"/>
                <a:tab pos="4799013" algn="l"/>
              </a:tabLst>
            </a:pPr>
            <a:endParaRPr lang="en-US" sz="2000" dirty="0"/>
          </a:p>
          <a:p>
            <a:pPr>
              <a:tabLst>
                <a:tab pos="2290763" algn="l"/>
                <a:tab pos="4799013" algn="l"/>
              </a:tabLst>
            </a:pPr>
            <a:endParaRPr lang="en-US" sz="2000" dirty="0"/>
          </a:p>
          <a:p>
            <a:pPr marL="0" indent="0">
              <a:buNone/>
              <a:tabLst>
                <a:tab pos="2290763" algn="l"/>
                <a:tab pos="4799013" algn="l"/>
              </a:tabLst>
            </a:pPr>
            <a:r>
              <a:rPr lang="en-US" sz="2000" dirty="0"/>
              <a:t>Examples: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     1  % 10 = 1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    11  % 10 = 1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   10  % 10 = 0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5746 % 10 = 6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     71 %  7 =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57F6C-03E6-47B7-BCFC-63A40D2C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F091DF-5FC4-7740-9420-063FA016ECAB}"/>
              </a:ext>
            </a:extLst>
          </p:cNvPr>
          <p:cNvGrpSpPr/>
          <p:nvPr/>
        </p:nvGrpSpPr>
        <p:grpSpPr>
          <a:xfrm>
            <a:off x="722579" y="1463861"/>
            <a:ext cx="11164620" cy="1654477"/>
            <a:chOff x="677853" y="1580758"/>
            <a:chExt cx="6225924" cy="8871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3A9831-A582-2641-A3E9-A32799DD64E1}"/>
                </a:ext>
              </a:extLst>
            </p:cNvPr>
            <p:cNvSpPr/>
            <p:nvPr/>
          </p:nvSpPr>
          <p:spPr>
            <a:xfrm>
              <a:off x="677853" y="1709560"/>
              <a:ext cx="6225924" cy="758307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The modulus (or mod) operation gives the remainder of a division of one number by another.  Written as   </a:t>
              </a:r>
              <a:r>
                <a:rPr lang="en-US" sz="2400" dirty="0">
                  <a:latin typeface="Cambria Math" panose="02040503050406030204" pitchFamily="18" charset="0"/>
                </a:rPr>
                <a:t>x mod n   </a:t>
              </a:r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or</a:t>
              </a:r>
              <a:r>
                <a:rPr lang="en-US" sz="2400" dirty="0">
                  <a:latin typeface="Cambria Math" panose="02040503050406030204" pitchFamily="18" charset="0"/>
                </a:rPr>
                <a:t>   x  %  n.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0F8902-67FE-8840-9973-137BB404B915}"/>
                </a:ext>
              </a:extLst>
            </p:cNvPr>
            <p:cNvSpPr/>
            <p:nvPr/>
          </p:nvSpPr>
          <p:spPr>
            <a:xfrm>
              <a:off x="677853" y="1580758"/>
              <a:ext cx="6225924" cy="25760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“modulus” (mod) operation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BDB6D47-175E-D84E-8AE5-31935578C839}"/>
              </a:ext>
            </a:extLst>
          </p:cNvPr>
          <p:cNvSpPr/>
          <p:nvPr/>
        </p:nvSpPr>
        <p:spPr>
          <a:xfrm>
            <a:off x="0" y="6450728"/>
            <a:ext cx="12103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For more review/practice, check out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www.khanacademy.org</a:t>
            </a:r>
            <a:r>
              <a:rPr lang="en-US" sz="1400" dirty="0">
                <a:hlinkClick r:id="rId3"/>
              </a:rPr>
              <a:t>/computing/computer-science/cryptography/</a:t>
            </a:r>
            <a:r>
              <a:rPr lang="en-US" sz="1400" dirty="0" err="1">
                <a:hlinkClick r:id="rId3"/>
              </a:rPr>
              <a:t>modarithmetic</a:t>
            </a:r>
            <a:r>
              <a:rPr lang="en-US" sz="1400" dirty="0">
                <a:hlinkClick r:id="rId3"/>
              </a:rPr>
              <a:t>/a/what-is-modular-arithmetic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291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BD5B-47E3-4DAA-B620-8093D01C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The “modulus” (mod) operation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096B-2FEC-48D7-BDEF-345D1D0C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90763" algn="l"/>
                <a:tab pos="4799013" algn="l"/>
              </a:tabLst>
            </a:pPr>
            <a:endParaRPr lang="en-US" sz="2000" dirty="0"/>
          </a:p>
          <a:p>
            <a:pPr>
              <a:tabLst>
                <a:tab pos="2290763" algn="l"/>
                <a:tab pos="4799013" algn="l"/>
              </a:tabLst>
            </a:pPr>
            <a:endParaRPr lang="en-US" sz="2000" dirty="0"/>
          </a:p>
          <a:p>
            <a:pPr>
              <a:tabLst>
                <a:tab pos="2290763" algn="l"/>
                <a:tab pos="4799013" algn="l"/>
              </a:tabLst>
            </a:pPr>
            <a:endParaRPr lang="en-US" sz="2000" dirty="0"/>
          </a:p>
          <a:p>
            <a:pPr>
              <a:tabLst>
                <a:tab pos="2290763" algn="l"/>
                <a:tab pos="4799013" algn="l"/>
              </a:tabLst>
            </a:pPr>
            <a:endParaRPr lang="en-US" sz="2000" dirty="0"/>
          </a:p>
          <a:p>
            <a:pPr marL="0" indent="0">
              <a:buNone/>
              <a:tabLst>
                <a:tab pos="2290763" algn="l"/>
                <a:tab pos="4799013" algn="l"/>
              </a:tabLst>
            </a:pPr>
            <a:r>
              <a:rPr lang="en-US" sz="2000" dirty="0"/>
              <a:t>Examples: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     1  % 10 = 1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    11  % 10 = 1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   10  % 10 = 0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5746 % 10 = 6</a:t>
            </a:r>
          </a:p>
          <a:p>
            <a:pPr marL="0" indent="1085850">
              <a:buNone/>
              <a:tabLst>
                <a:tab pos="2290763" algn="l"/>
                <a:tab pos="4799013" algn="l"/>
              </a:tabLst>
            </a:pPr>
            <a:r>
              <a:rPr lang="en-US" altLang="en-US" sz="2000" dirty="0"/>
              <a:t>     71 %  7 =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57F6C-03E6-47B7-BCFC-63A40D2C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F091DF-5FC4-7740-9420-063FA016ECAB}"/>
              </a:ext>
            </a:extLst>
          </p:cNvPr>
          <p:cNvGrpSpPr/>
          <p:nvPr/>
        </p:nvGrpSpPr>
        <p:grpSpPr>
          <a:xfrm>
            <a:off x="722579" y="1463861"/>
            <a:ext cx="11164620" cy="1654477"/>
            <a:chOff x="677853" y="1580758"/>
            <a:chExt cx="6225924" cy="8871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3A9831-A582-2641-A3E9-A32799DD64E1}"/>
                </a:ext>
              </a:extLst>
            </p:cNvPr>
            <p:cNvSpPr/>
            <p:nvPr/>
          </p:nvSpPr>
          <p:spPr>
            <a:xfrm>
              <a:off x="677853" y="1709560"/>
              <a:ext cx="6225924" cy="758307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The modulus (or mod) operation gives the remainder of a division of one number by another.  Written as   </a:t>
              </a:r>
              <a:r>
                <a:rPr lang="en-US" sz="2400" dirty="0">
                  <a:latin typeface="Cambria Math" panose="02040503050406030204" pitchFamily="18" charset="0"/>
                </a:rPr>
                <a:t>x mod n   </a:t>
              </a:r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or</a:t>
              </a:r>
              <a:r>
                <a:rPr lang="en-US" sz="2400" dirty="0">
                  <a:latin typeface="Cambria Math" panose="02040503050406030204" pitchFamily="18" charset="0"/>
                </a:rPr>
                <a:t>   x  %  n.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0F8902-67FE-8840-9973-137BB404B915}"/>
                </a:ext>
              </a:extLst>
            </p:cNvPr>
            <p:cNvSpPr/>
            <p:nvPr/>
          </p:nvSpPr>
          <p:spPr>
            <a:xfrm>
              <a:off x="677853" y="1580758"/>
              <a:ext cx="6225924" cy="25760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“modulus” (mod) operation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BDB6D47-175E-D84E-8AE5-31935578C839}"/>
              </a:ext>
            </a:extLst>
          </p:cNvPr>
          <p:cNvSpPr/>
          <p:nvPr/>
        </p:nvSpPr>
        <p:spPr>
          <a:xfrm>
            <a:off x="0" y="6450728"/>
            <a:ext cx="12103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For more review/practice, check out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www.khanacademy.org</a:t>
            </a:r>
            <a:r>
              <a:rPr lang="en-US" sz="1400" dirty="0">
                <a:hlinkClick r:id="rId3"/>
              </a:rPr>
              <a:t>/computing/computer-science/cryptography/</a:t>
            </a:r>
            <a:r>
              <a:rPr lang="en-US" sz="1400" dirty="0" err="1">
                <a:hlinkClick r:id="rId3"/>
              </a:rPr>
              <a:t>modarithmetic</a:t>
            </a:r>
            <a:r>
              <a:rPr lang="en-US" sz="1400" dirty="0">
                <a:hlinkClick r:id="rId3"/>
              </a:rPr>
              <a:t>/a/what-is-modular-arithmetic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8932A-D10F-834E-9EC8-0F2E9E741F2F}"/>
              </a:ext>
            </a:extLst>
          </p:cNvPr>
          <p:cNvSpPr txBox="1"/>
          <p:nvPr/>
        </p:nvSpPr>
        <p:spPr>
          <a:xfrm>
            <a:off x="5313405" y="3421188"/>
            <a:ext cx="58406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applications of the mod operation: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finding last digit ( % 10)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whether a number is odd/even (% 2)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wrap around behavior (% wrap limit)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application we are interested in is the wrap around behavior.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lets us map any large integer into an index in our array of size m (using % m)</a:t>
            </a:r>
          </a:p>
        </p:txBody>
      </p:sp>
    </p:spTree>
    <p:extLst>
      <p:ext uri="{BB962C8B-B14F-4D97-AF65-F5344CB8AC3E}">
        <p14:creationId xmlns:p14="http://schemas.microsoft.com/office/powerpoint/2010/main" val="372260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8CB8-B570-4923-9F03-380189DD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Implementing a simple hash table (assume no collisions)</a:t>
            </a:r>
            <a:endParaRPr lang="en-US" sz="3200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A649-8A15-4B9F-86CF-F773092C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590782" cy="4845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public V get(int key)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Inconsolata" panose="020B0609030003000000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[key].value;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public void put(int key, V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Inconsolata" panose="020B0609030003000000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[key] =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Inconsolata" panose="020B0609030003000000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[key] = null;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31A1D-80B9-4AED-8949-D06C8604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3848F6E-FDB0-8940-9897-4D7719F2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6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8CB8-B570-4923-9F03-380189DD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Implementing a simple hash table (assume no collisions)</a:t>
            </a:r>
            <a:endParaRPr lang="en-US" sz="3200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A649-8A15-4B9F-86CF-F773092C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590782" cy="4845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public V get(int key)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Inconsolata" panose="020B0609030003000000" pitchFamily="49" charset="0"/>
                <a:cs typeface="Courier New" panose="02070309020205020404" pitchFamily="49" charset="0"/>
              </a:rPr>
              <a:t>key = </a:t>
            </a:r>
            <a:r>
              <a:rPr lang="en-US" b="1" dirty="0" err="1">
                <a:latin typeface="Inconsolata" panose="020B0609030003000000" pitchFamily="49" charset="0"/>
                <a:cs typeface="Courier New" panose="02070309020205020404" pitchFamily="49" charset="0"/>
              </a:rPr>
              <a:t>getHash</a:t>
            </a:r>
            <a:r>
              <a:rPr lang="en-US" b="1" dirty="0">
                <a:latin typeface="Inconsolata" panose="020B0609030003000000" pitchFamily="49" charset="0"/>
                <a:cs typeface="Courier New" panose="02070309020205020404" pitchFamily="49" charset="0"/>
              </a:rPr>
              <a:t>(key)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Inconsolata" panose="020B0609030003000000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[key].value;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public void put(int key, V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latin typeface="Inconsolata" panose="020B0609030003000000" pitchFamily="49" charset="0"/>
                <a:cs typeface="Courier New" panose="02070309020205020404" pitchFamily="49" charset="0"/>
              </a:rPr>
              <a:t>key = </a:t>
            </a:r>
            <a:r>
              <a:rPr lang="en-US" b="1" dirty="0" err="1">
                <a:latin typeface="Inconsolata" panose="020B0609030003000000" pitchFamily="49" charset="0"/>
                <a:cs typeface="Courier New" panose="02070309020205020404" pitchFamily="49" charset="0"/>
              </a:rPr>
              <a:t>getHash</a:t>
            </a:r>
            <a:r>
              <a:rPr lang="en-US" b="1" dirty="0">
                <a:latin typeface="Inconsolata" panose="020B0609030003000000" pitchFamily="49" charset="0"/>
                <a:cs typeface="Courier New" panose="02070309020205020404" pitchFamily="49" charset="0"/>
              </a:rPr>
              <a:t>(key)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Inconsolata" panose="020B0609030003000000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[key] =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Inconsolata" panose="020B0609030003000000" pitchFamily="49" charset="0"/>
                <a:cs typeface="Courier New" panose="02070309020205020404" pitchFamily="49" charset="0"/>
              </a:rPr>
              <a:t>key = </a:t>
            </a:r>
            <a:r>
              <a:rPr lang="en-US" b="1" dirty="0" err="1">
                <a:latin typeface="Inconsolata" panose="020B0609030003000000" pitchFamily="49" charset="0"/>
                <a:cs typeface="Courier New" panose="02070309020205020404" pitchFamily="49" charset="0"/>
              </a:rPr>
              <a:t>getHash</a:t>
            </a:r>
            <a:r>
              <a:rPr lang="en-US" b="1" dirty="0">
                <a:latin typeface="Inconsolata" panose="020B0609030003000000" pitchFamily="49" charset="0"/>
                <a:cs typeface="Courier New" panose="02070309020205020404" pitchFamily="49" charset="0"/>
              </a:rPr>
              <a:t>(key)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Inconsolata" panose="020B0609030003000000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[key] = null;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31A1D-80B9-4AED-8949-D06C8604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3ED94-284E-5241-A0AB-23CFC2A44A74}"/>
              </a:ext>
            </a:extLst>
          </p:cNvPr>
          <p:cNvSpPr txBox="1"/>
          <p:nvPr/>
        </p:nvSpPr>
        <p:spPr>
          <a:xfrm>
            <a:off x="7055708" y="1717589"/>
            <a:ext cx="4263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Inconsolata" panose="020B0609030003000000" pitchFamily="49" charset="0"/>
              </a:rPr>
              <a:t>public </a:t>
            </a:r>
            <a:r>
              <a:rPr lang="en-US" b="1" dirty="0" err="1">
                <a:latin typeface="Inconsolata" panose="020B0609030003000000" pitchFamily="49" charset="0"/>
              </a:rPr>
              <a:t>int</a:t>
            </a:r>
            <a:r>
              <a:rPr lang="en-US" b="1" dirty="0">
                <a:latin typeface="Inconsolata" panose="020B0609030003000000" pitchFamily="49" charset="0"/>
              </a:rPr>
              <a:t> </a:t>
            </a:r>
            <a:r>
              <a:rPr lang="en-US" b="1" dirty="0" err="1">
                <a:latin typeface="Inconsolata" panose="020B0609030003000000" pitchFamily="49" charset="0"/>
              </a:rPr>
              <a:t>getHash</a:t>
            </a:r>
            <a:r>
              <a:rPr lang="en-US" b="1" dirty="0">
                <a:latin typeface="Inconsolata" panose="020B0609030003000000" pitchFamily="49" charset="0"/>
              </a:rPr>
              <a:t>(</a:t>
            </a:r>
            <a:r>
              <a:rPr lang="en-US" b="1" dirty="0" err="1">
                <a:latin typeface="Inconsolata" panose="020B0609030003000000" pitchFamily="49" charset="0"/>
              </a:rPr>
              <a:t>int</a:t>
            </a:r>
            <a:r>
              <a:rPr lang="en-US" b="1" dirty="0">
                <a:latin typeface="Inconsolata" panose="020B0609030003000000" pitchFamily="49" charset="0"/>
              </a:rPr>
              <a:t> a) {</a:t>
            </a:r>
          </a:p>
          <a:p>
            <a:r>
              <a:rPr lang="en-US" b="1" dirty="0">
                <a:latin typeface="Inconsolata" panose="020B0609030003000000" pitchFamily="49" charset="0"/>
              </a:rPr>
              <a:t>	return a % </a:t>
            </a:r>
            <a:r>
              <a:rPr lang="en-US" b="1" dirty="0" err="1">
                <a:latin typeface="Inconsolata" panose="020B0609030003000000" pitchFamily="49" charset="0"/>
              </a:rPr>
              <a:t>this.array.length</a:t>
            </a:r>
            <a:r>
              <a:rPr lang="en-US" b="1" dirty="0">
                <a:latin typeface="Inconsolata" panose="020B0609030003000000" pitchFamily="49" charset="0"/>
              </a:rPr>
              <a:t>;</a:t>
            </a:r>
          </a:p>
          <a:p>
            <a:r>
              <a:rPr lang="en-US" b="1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DA6077A-8E81-DC4F-8848-CB1639AC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3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EA0AB7-1790-9246-9FFA-368A1D09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simple hash table: insert (1000)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8A772-0383-9E47-89E7-09EA45AF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424DC-C30F-E24F-99FC-6F6207FA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E17FC-50F4-C54D-BD81-C1D152E0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698629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9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EA0AB7-1790-9246-9FFA-368A1D09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simple hash table: insert (1000)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8A772-0383-9E47-89E7-09EA45AF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424DC-C30F-E24F-99FC-6F6207FA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20ADAA-4408-6249-AB75-045A68FC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6976872" cy="4573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334F16-51AA-FC44-8BC8-0D400FBB7700}"/>
              </a:ext>
            </a:extLst>
          </p:cNvPr>
          <p:cNvSpPr txBox="1"/>
          <p:nvPr/>
        </p:nvSpPr>
        <p:spPr>
          <a:xfrm>
            <a:off x="3987900" y="1567190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Hash collision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542C5-B3AE-EE4B-9004-AD0DB16BE583}"/>
              </a:ext>
            </a:extLst>
          </p:cNvPr>
          <p:cNvSpPr txBox="1"/>
          <p:nvPr/>
        </p:nvSpPr>
        <p:spPr>
          <a:xfrm>
            <a:off x="6459536" y="1710041"/>
            <a:ext cx="2274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other value </a:t>
            </a:r>
          </a:p>
          <a:p>
            <a:r>
              <a:rPr lang="en-US" dirty="0"/>
              <a:t>exists in slot at index 0</a:t>
            </a:r>
          </a:p>
        </p:txBody>
      </p:sp>
    </p:spTree>
    <p:extLst>
      <p:ext uri="{BB962C8B-B14F-4D97-AF65-F5344CB8AC3E}">
        <p14:creationId xmlns:p14="http://schemas.microsoft.com/office/powerpoint/2010/main" val="195819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AA21F-CC40-5F4B-BD73-31FBC2142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A0AB7-1790-9246-9FFA-368A1D09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collision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8A772-0383-9E47-89E7-09EA45AF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424DC-C30F-E24F-99FC-6F6207FA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21C6A2-7219-B046-A00B-F028ABBFE6EB}"/>
              </a:ext>
            </a:extLst>
          </p:cNvPr>
          <p:cNvGrpSpPr/>
          <p:nvPr/>
        </p:nvGrpSpPr>
        <p:grpSpPr>
          <a:xfrm>
            <a:off x="575239" y="1489610"/>
            <a:ext cx="11164620" cy="1440797"/>
            <a:chOff x="677853" y="1451954"/>
            <a:chExt cx="6225924" cy="7725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5266F6-5D98-F94A-84D6-644F5F76E604}"/>
                </a:ext>
              </a:extLst>
            </p:cNvPr>
            <p:cNvSpPr/>
            <p:nvPr/>
          </p:nvSpPr>
          <p:spPr>
            <a:xfrm>
              <a:off x="677853" y="1709559"/>
              <a:ext cx="6225924" cy="514932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It’s a case when two different keys have the same hash value. </a:t>
              </a:r>
            </a:p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Mathematically,  h(k1) = h(k2) when k1 ≠ k2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A996E6-D0F7-9E4E-B6BD-AC87C9B50EC0}"/>
                </a:ext>
              </a:extLst>
            </p:cNvPr>
            <p:cNvSpPr/>
            <p:nvPr/>
          </p:nvSpPr>
          <p:spPr>
            <a:xfrm>
              <a:off x="677853" y="1451954"/>
              <a:ext cx="6225924" cy="25760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What is a hash collision?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57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47792-4219-CC48-AE96-4AD4623C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50335"/>
            <a:ext cx="11187258" cy="2859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is this a problem?</a:t>
            </a:r>
          </a:p>
          <a:p>
            <a:pPr marL="0" indent="0">
              <a:buNone/>
            </a:pPr>
            <a:r>
              <a:rPr lang="en-US" dirty="0"/>
              <a:t>- We put keys in slots determined by the hash function. That is, we put k1 at index h(k1),</a:t>
            </a:r>
          </a:p>
          <a:p>
            <a:pPr marL="0" indent="0">
              <a:buNone/>
            </a:pPr>
            <a:r>
              <a:rPr lang="en-US" dirty="0"/>
              <a:t>- A collision means the natural choice slot is taken</a:t>
            </a:r>
          </a:p>
          <a:p>
            <a:pPr marL="0" indent="0">
              <a:buNone/>
            </a:pPr>
            <a:r>
              <a:rPr lang="en-US" dirty="0"/>
              <a:t>- We cannot replace k1 with k2 (because the keys are different)</a:t>
            </a:r>
          </a:p>
          <a:p>
            <a:pPr marL="0" indent="0">
              <a:buNone/>
            </a:pPr>
            <a:r>
              <a:rPr lang="en-US" dirty="0"/>
              <a:t>- So the problem is  where do we put k2?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A0AB7-1790-9246-9FFA-368A1D09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collision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8A772-0383-9E47-89E7-09EA45AF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424DC-C30F-E24F-99FC-6F6207FA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21C6A2-7219-B046-A00B-F028ABBFE6EB}"/>
              </a:ext>
            </a:extLst>
          </p:cNvPr>
          <p:cNvGrpSpPr/>
          <p:nvPr/>
        </p:nvGrpSpPr>
        <p:grpSpPr>
          <a:xfrm>
            <a:off x="575239" y="1489610"/>
            <a:ext cx="11164620" cy="1440797"/>
            <a:chOff x="677853" y="1451954"/>
            <a:chExt cx="6225924" cy="7725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5266F6-5D98-F94A-84D6-644F5F76E604}"/>
                </a:ext>
              </a:extLst>
            </p:cNvPr>
            <p:cNvSpPr/>
            <p:nvPr/>
          </p:nvSpPr>
          <p:spPr>
            <a:xfrm>
              <a:off x="677853" y="1709559"/>
              <a:ext cx="6225924" cy="514932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It’s a case when two different keys have the same hash value. </a:t>
              </a:r>
            </a:p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Mathematically,  h(k1) = h(k2) when k1 ≠ k2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A996E6-D0F7-9E4E-B6BD-AC87C9B50EC0}"/>
                </a:ext>
              </a:extLst>
            </p:cNvPr>
            <p:cNvSpPr/>
            <p:nvPr/>
          </p:nvSpPr>
          <p:spPr>
            <a:xfrm>
              <a:off x="677853" y="1451954"/>
              <a:ext cx="6225924" cy="25760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What is a hash collision?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47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1BBE-2E66-3C46-BBED-111C11DE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896133" cy="590415"/>
          </a:xfrm>
        </p:spPr>
        <p:txBody>
          <a:bodyPr/>
          <a:lstStyle/>
          <a:p>
            <a:r>
              <a:rPr lang="en-US" dirty="0"/>
              <a:t>Strategies to handle hash collision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6F7FC-3711-7C48-933E-A4AA3B16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B8082-E3AF-FE4C-9B4D-BDDDF4983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C6F18-4EB6-6549-90A7-6C4F7033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9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CEBE4-D6E6-D44F-BA99-2FD23132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strategies. In this class, we’ll cover the following three:</a:t>
            </a:r>
          </a:p>
          <a:p>
            <a:endParaRPr lang="en-US" dirty="0"/>
          </a:p>
          <a:p>
            <a:r>
              <a:rPr lang="en-US" dirty="0"/>
              <a:t>1. Separate chaining</a:t>
            </a:r>
          </a:p>
          <a:p>
            <a:r>
              <a:rPr lang="en-US" dirty="0"/>
              <a:t>2. Open addressing</a:t>
            </a:r>
          </a:p>
          <a:p>
            <a:pPr lvl="1"/>
            <a:r>
              <a:rPr lang="en-US" dirty="0"/>
              <a:t>Linear probing</a:t>
            </a:r>
          </a:p>
          <a:p>
            <a:pPr lvl="1"/>
            <a:r>
              <a:rPr lang="en-US" dirty="0"/>
              <a:t>Quadratic probing</a:t>
            </a:r>
          </a:p>
          <a:p>
            <a:r>
              <a:rPr lang="en-US" dirty="0"/>
              <a:t>3. Double hashing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A4F6B-5DAD-7842-B27E-47326804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handle hash collision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2523C-C4BD-104C-A50C-886F0F7C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2D3F1-A3E2-E24A-A275-EAFAD84E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39CA4E-1F5A-7747-960D-D5BAE3B58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HW3 due Friday Noon</a:t>
            </a:r>
          </a:p>
          <a:p>
            <a:r>
              <a:rPr lang="en-US" dirty="0"/>
              <a:t>- Office hours for next week have changed. Please see the calendar for the correct info</a:t>
            </a:r>
          </a:p>
          <a:p>
            <a:r>
              <a:rPr lang="en-US" dirty="0"/>
              <a:t>- We made a mistake in a comment in HW4. We’ll push a commit to your repo to correct that. (So expect one more git commit from us.)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FA37E2-DCC9-654B-84EC-A608C5F5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C2D10-E3A6-2441-8845-FCB5C239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B2F10-F33A-2A4F-B2C2-47132416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8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77998-C055-2146-A93A-755BE3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Separate chaining is a collision resolution strategy where collisions are resolved by storing all colliding keys in the same slot (using linked list or some other data structure)</a:t>
            </a:r>
          </a:p>
          <a:p>
            <a:pPr marL="0" indent="0">
              <a:buNone/>
            </a:pPr>
            <a:r>
              <a:rPr lang="en-US" dirty="0"/>
              <a:t>- Each slot stores a pointer to another data structure (usually a linked list or an AVL tree)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A9BE5-49FA-9149-8DFF-9BFD302A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500F0-3A49-8042-91F9-AAD01E32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9B67C-9DD5-364B-9BFE-0A89CF24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90782-A376-D240-B1BF-41AD1A3974B6}"/>
              </a:ext>
            </a:extLst>
          </p:cNvPr>
          <p:cNvSpPr txBox="1"/>
          <p:nvPr/>
        </p:nvSpPr>
        <p:spPr>
          <a:xfrm>
            <a:off x="872158" y="371413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put(44, value44)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74601-FB9D-F844-A5D4-1293C79A5425}"/>
              </a:ext>
            </a:extLst>
          </p:cNvPr>
          <p:cNvSpPr txBox="1"/>
          <p:nvPr/>
        </p:nvSpPr>
        <p:spPr>
          <a:xfrm>
            <a:off x="872158" y="325184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put(21, value21)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5F90C8-CAFE-A242-9E7E-B9506CEA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926080"/>
            <a:ext cx="2859962" cy="347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8461E5-D495-6647-8B7F-77C9AD7FE58C}"/>
              </a:ext>
            </a:extLst>
          </p:cNvPr>
          <p:cNvSpPr txBox="1"/>
          <p:nvPr/>
        </p:nvSpPr>
        <p:spPr>
          <a:xfrm>
            <a:off x="7327392" y="5663030"/>
            <a:ext cx="473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Note: For simplicity, the table shows only keys, but in each slot/node both, key and value, are stored.</a:t>
            </a:r>
          </a:p>
        </p:txBody>
      </p:sp>
    </p:spTree>
    <p:extLst>
      <p:ext uri="{BB962C8B-B14F-4D97-AF65-F5344CB8AC3E}">
        <p14:creationId xmlns:p14="http://schemas.microsoft.com/office/powerpoint/2010/main" val="337862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77998-C055-2146-A93A-755BE3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Separate chaining is a collision resolution strategy where collisions are resolved by storing all colliding keys in the same slot (using linked list or some other data structure)</a:t>
            </a:r>
          </a:p>
          <a:p>
            <a:pPr marL="0" indent="0">
              <a:buNone/>
            </a:pPr>
            <a:r>
              <a:rPr lang="en-US" dirty="0"/>
              <a:t>- Each slot stores a pointer to another data structure (usually a linked list or an AVL tree)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A9BE5-49FA-9149-8DFF-9BFD302A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500F0-3A49-8042-91F9-AAD01E32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9B67C-9DD5-364B-9BFE-0A89CF24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282DB0-0D8A-AF4A-B3E1-4FB1E8B4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926080"/>
            <a:ext cx="3581635" cy="34747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CCACB-37B7-6941-A2C1-D09F8B74D8D0}"/>
              </a:ext>
            </a:extLst>
          </p:cNvPr>
          <p:cNvSpPr txBox="1"/>
          <p:nvPr/>
        </p:nvSpPr>
        <p:spPr>
          <a:xfrm>
            <a:off x="872158" y="371413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put(44, value44)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036C1-7783-2C41-8DDE-AF28B20AF7EA}"/>
              </a:ext>
            </a:extLst>
          </p:cNvPr>
          <p:cNvSpPr txBox="1"/>
          <p:nvPr/>
        </p:nvSpPr>
        <p:spPr>
          <a:xfrm>
            <a:off x="872158" y="325184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put(21, value21)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5AA9B-1ED6-1D4E-881F-016C95BCD17A}"/>
              </a:ext>
            </a:extLst>
          </p:cNvPr>
          <p:cNvSpPr txBox="1"/>
          <p:nvPr/>
        </p:nvSpPr>
        <p:spPr>
          <a:xfrm>
            <a:off x="7327392" y="5663030"/>
            <a:ext cx="473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Note: For simplicity, the table shows only keys, but in each slot/node both, key and value, are stored.</a:t>
            </a:r>
          </a:p>
        </p:txBody>
      </p:sp>
    </p:spTree>
    <p:extLst>
      <p:ext uri="{BB962C8B-B14F-4D97-AF65-F5344CB8AC3E}">
        <p14:creationId xmlns:p14="http://schemas.microsoft.com/office/powerpoint/2010/main" val="1935477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What are the running times for: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+mn-lt"/>
                <a:cs typeface="Courier New" panose="02070309020205020404" pitchFamily="49" charset="0"/>
              </a:rPr>
              <a:t>Best: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Worst: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Best: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Worst: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+mn-lt"/>
                <a:cs typeface="Courier New" panose="02070309020205020404" pitchFamily="49" charset="0"/>
              </a:rPr>
              <a:t>Best: </a:t>
            </a:r>
          </a:p>
          <a:p>
            <a:pPr marL="128016" lvl="1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Worst:</a:t>
            </a:r>
            <a:endParaRPr lang="en-US" sz="2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chaining: Running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45353-4F91-0240-B4EE-6822B1EB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332 SU 18 </a:t>
            </a:r>
            <a:r>
              <a:rPr lang="mr-IN" dirty="0"/>
              <a:t>–</a:t>
            </a:r>
            <a:r>
              <a:rPr lang="en-US" dirty="0"/>
              <a:t> Robbie weber</a:t>
            </a:r>
          </a:p>
        </p:txBody>
      </p:sp>
    </p:spTree>
    <p:extLst>
      <p:ext uri="{BB962C8B-B14F-4D97-AF65-F5344CB8AC3E}">
        <p14:creationId xmlns:p14="http://schemas.microsoft.com/office/powerpoint/2010/main" val="57300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What are the running times for: </a:t>
                </a:r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  <a:cs typeface="Courier New" panose="02070309020205020404" pitchFamily="49" charset="0"/>
                  </a:rPr>
                  <a:t>	</a:t>
                </a: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(if insertions are always at the end of the linked list)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Best: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delete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128016" lvl="1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54" t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chaining: Running Times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01335D7-9A1E-BF42-A1A5-B6467B54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332 SU 18 </a:t>
            </a:r>
            <a:r>
              <a:rPr lang="mr-IN" dirty="0"/>
              <a:t>–</a:t>
            </a:r>
            <a:r>
              <a:rPr lang="en-US" dirty="0"/>
              <a:t> Robbie weber</a:t>
            </a:r>
          </a:p>
        </p:txBody>
      </p:sp>
    </p:spTree>
    <p:extLst>
      <p:ext uri="{BB962C8B-B14F-4D97-AF65-F5344CB8AC3E}">
        <p14:creationId xmlns:p14="http://schemas.microsoft.com/office/powerpoint/2010/main" val="2439591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E7591CF-E194-CB4F-AC01-3B7385BE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5012DF-9C5A-A744-8359-03FC639D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3C63-E2DE-9C4A-A3EE-2D6929FF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29457-FE1A-5B42-8D7E-A74C882F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F3564A-B357-0848-9B99-BFF559B68D85}"/>
              </a:ext>
            </a:extLst>
          </p:cNvPr>
          <p:cNvGrpSpPr/>
          <p:nvPr/>
        </p:nvGrpSpPr>
        <p:grpSpPr>
          <a:xfrm>
            <a:off x="575239" y="1489610"/>
            <a:ext cx="11164620" cy="2378054"/>
            <a:chOff x="677853" y="1451954"/>
            <a:chExt cx="6225924" cy="12750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474ECF-BE61-164C-B834-7AF33E4A1EE4}"/>
                </a:ext>
              </a:extLst>
            </p:cNvPr>
            <p:cNvSpPr/>
            <p:nvPr/>
          </p:nvSpPr>
          <p:spPr>
            <a:xfrm>
              <a:off x="677853" y="1709559"/>
              <a:ext cx="6225924" cy="1017477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Ratio of number of entries in the table to table size.  </a:t>
              </a:r>
            </a:p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If n is the total number of (key, value) pairs stored in the table and c is capacity of the table (i.e., array),</a:t>
              </a:r>
            </a:p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     			            Load factor</a:t>
              </a: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BC63F4-7839-754F-A9C7-5B4EF2386D3B}"/>
                </a:ext>
              </a:extLst>
            </p:cNvPr>
            <p:cNvSpPr/>
            <p:nvPr/>
          </p:nvSpPr>
          <p:spPr>
            <a:xfrm>
              <a:off x="677853" y="1451954"/>
              <a:ext cx="6225924" cy="25760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Load Factor (</a:t>
              </a:r>
              <a:r>
                <a:rPr lang="en-US" sz="20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λ</a:t>
              </a: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)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7810071-CE75-D94A-9E92-08A2389A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3" y="2944398"/>
            <a:ext cx="1064007" cy="7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B09EFD-BBF1-BC47-803F-C2A544DD2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2" y="1277943"/>
            <a:ext cx="9321525" cy="4576589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18AC93F-0773-F34D-890F-A111DB0A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Q1-Q3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03599-6DC0-974E-B8A9-984F910C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AFF61E-CB35-B54B-B32A-197F511F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1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8AC93F-0773-F34D-890F-A111DB0A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Q3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03599-6DC0-974E-B8A9-984F910C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AFF61E-CB35-B54B-B32A-197F511F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6DAB3C-4E8C-C24A-A88C-A08542B25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958087"/>
            <a:ext cx="11187113" cy="3856225"/>
          </a:xfrm>
        </p:spPr>
      </p:pic>
    </p:spTree>
    <p:extLst>
      <p:ext uri="{BB962C8B-B14F-4D97-AF65-F5344CB8AC3E}">
        <p14:creationId xmlns:p14="http://schemas.microsoft.com/office/powerpoint/2010/main" val="1209166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77998-C055-2146-A93A-755BE3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Open addressing is a collision resolution strategy where collisions are resolved by storing the colliding key in a different location when the natural choice is full.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A9BE5-49FA-9149-8DFF-9BFD302A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Addressing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500F0-3A49-8042-91F9-AAD01E32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9B67C-9DD5-364B-9BFE-0A89CF24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62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77998-C055-2146-A93A-755BE3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Open addressing is a collision resolution strategy where collisions are resolved by storing the colliding key in a different location when the natural choice is full.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A9BE5-49FA-9149-8DFF-9BFD302A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Addressing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500F0-3A49-8042-91F9-AAD01E32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9B67C-9DD5-364B-9BFE-0A89CF24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5CD6D-19A8-5A4D-9D0F-5CA16A469977}"/>
              </a:ext>
            </a:extLst>
          </p:cNvPr>
          <p:cNvSpPr txBox="1"/>
          <p:nvPr/>
        </p:nvSpPr>
        <p:spPr>
          <a:xfrm>
            <a:off x="199520" y="370194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put(21, value21)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B7FD06-FE4D-B447-91BB-C7D77291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53" y="2834641"/>
            <a:ext cx="2084832" cy="347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BCF8E-2512-7749-A950-DE9FACAC6193}"/>
              </a:ext>
            </a:extLst>
          </p:cNvPr>
          <p:cNvSpPr txBox="1"/>
          <p:nvPr/>
        </p:nvSpPr>
        <p:spPr>
          <a:xfrm>
            <a:off x="7327392" y="5663030"/>
            <a:ext cx="473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Note: For simplicity, the table shows only keys, but in each slot both, key and value, are stored.</a:t>
            </a:r>
          </a:p>
        </p:txBody>
      </p:sp>
    </p:spTree>
    <p:extLst>
      <p:ext uri="{BB962C8B-B14F-4D97-AF65-F5344CB8AC3E}">
        <p14:creationId xmlns:p14="http://schemas.microsoft.com/office/powerpoint/2010/main" val="1345477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77998-C055-2146-A93A-755BE3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Open addressing is a collision resolution strategy where collisions are resolved by storing the colliding key in a different location when the natural choice is full.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A9BE5-49FA-9149-8DFF-9BFD302A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Addressing: Linear probing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500F0-3A49-8042-91F9-AAD01E32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9B67C-9DD5-364B-9BFE-0A89CF24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8F863-D2BD-214A-A26C-55EB0EFD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53" y="2834641"/>
            <a:ext cx="2084832" cy="347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ADBA72-0115-6B49-A660-CF8EA62AF2FE}"/>
              </a:ext>
            </a:extLst>
          </p:cNvPr>
          <p:cNvSpPr txBox="1"/>
          <p:nvPr/>
        </p:nvSpPr>
        <p:spPr>
          <a:xfrm>
            <a:off x="4982472" y="2634278"/>
            <a:ext cx="67800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Linear probing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Index = hash(k) + 0    (if occupied, try next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hash(k) + 1    (if occupied, try next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hash(k) + 2    (if occupied, try next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..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..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42BA1-78B9-AD49-868E-1EE4012D6E52}"/>
              </a:ext>
            </a:extLst>
          </p:cNvPr>
          <p:cNvSpPr txBox="1"/>
          <p:nvPr/>
        </p:nvSpPr>
        <p:spPr>
          <a:xfrm>
            <a:off x="199520" y="370194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put(21, value21)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DF9-5A0F-1049-9F28-ED77C848DFC5}"/>
              </a:ext>
            </a:extLst>
          </p:cNvPr>
          <p:cNvSpPr txBox="1"/>
          <p:nvPr/>
        </p:nvSpPr>
        <p:spPr>
          <a:xfrm>
            <a:off x="7327392" y="5663030"/>
            <a:ext cx="473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Note: For simplicity, the table shows only keys, but in each slot both, key and value, are stored.</a:t>
            </a:r>
          </a:p>
        </p:txBody>
      </p:sp>
    </p:spTree>
    <p:extLst>
      <p:ext uri="{BB962C8B-B14F-4D97-AF65-F5344CB8AC3E}">
        <p14:creationId xmlns:p14="http://schemas.microsoft.com/office/powerpoint/2010/main" val="327729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E476F4-1D0F-664B-BB60-D2A6A8ED2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Review Hashing</a:t>
            </a:r>
          </a:p>
          <a:p>
            <a:r>
              <a:rPr lang="en-US" dirty="0"/>
              <a:t>- Separate Chaining</a:t>
            </a:r>
          </a:p>
          <a:p>
            <a:r>
              <a:rPr lang="en-US" dirty="0"/>
              <a:t>- Open addressing with linear probing</a:t>
            </a:r>
          </a:p>
          <a:p>
            <a:r>
              <a:rPr lang="en-US" dirty="0"/>
              <a:t>- Open addressing with quadratic probing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79E1D2-419D-3F44-ABEA-ED43E035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56072-086B-8241-8817-F5D64974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DCB8E-9B85-BE43-AFE2-DB20286C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8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77998-C055-2146-A93A-755BE3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Open addressing is a collision resolution strategy where collisions are resolved by storing the colliding key in a different location when the natural choice is full.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A9BE5-49FA-9149-8DFF-9BFD302A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Addressing: Quadratic probing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500F0-3A49-8042-91F9-AAD01E32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9B67C-9DD5-364B-9BFE-0A89CF24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DBA72-0115-6B49-A660-CF8EA62AF2FE}"/>
              </a:ext>
            </a:extLst>
          </p:cNvPr>
          <p:cNvSpPr txBox="1"/>
          <p:nvPr/>
        </p:nvSpPr>
        <p:spPr>
          <a:xfrm>
            <a:off x="4982471" y="2634278"/>
            <a:ext cx="7121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Quadratic probing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Index = hash(k) + 0       (if occupied, try next i^2)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hash(k) + 1^2    (if occupied, try next i^2)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hash(k) + 2^2    (if occupied, try next i^2)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hash(k) + 3^2    (if occupied, try next i^2)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..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= 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7BB576-8108-5A4B-8E96-994BD474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53" y="2834641"/>
            <a:ext cx="2084832" cy="3474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F5F1FB-3F84-6548-BA4D-F65EF9DDAD24}"/>
              </a:ext>
            </a:extLst>
          </p:cNvPr>
          <p:cNvSpPr txBox="1"/>
          <p:nvPr/>
        </p:nvSpPr>
        <p:spPr>
          <a:xfrm>
            <a:off x="199520" y="370194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put(21, value21)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1CCBF-07D3-2E4F-A92E-1F162BCAB169}"/>
              </a:ext>
            </a:extLst>
          </p:cNvPr>
          <p:cNvSpPr txBox="1"/>
          <p:nvPr/>
        </p:nvSpPr>
        <p:spPr>
          <a:xfrm>
            <a:off x="7327392" y="5663030"/>
            <a:ext cx="473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Note: For simplicity, the table shows only keys, but in each slot both, key and value, are stored.</a:t>
            </a:r>
          </a:p>
        </p:txBody>
      </p:sp>
    </p:spTree>
    <p:extLst>
      <p:ext uri="{BB962C8B-B14F-4D97-AF65-F5344CB8AC3E}">
        <p14:creationId xmlns:p14="http://schemas.microsoft.com/office/powerpoint/2010/main" val="2751878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E0B7C2-3B7D-8F4D-BBB3-02C75425C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82" y="351989"/>
            <a:ext cx="6895249" cy="644335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DA157B-2D9D-844C-8DE5-E09B58CC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Q4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847F3-30AB-854B-BB75-7503916D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79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4BA4DB-6948-204B-ABD4-34C05ECCC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679"/>
            <a:ext cx="12102951" cy="39173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38F2FB-6068-9A4E-9284-61B76732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Q5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A4A50-4675-2145-8894-76B09EC2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6E290-A55C-7D48-BF63-C0DFD567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0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C88D66-62D2-7349-8C6B-FB2D8A884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can we implement a dictionary such that dictionary operations are efficient?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Idea 1: </a:t>
            </a:r>
            <a:r>
              <a:rPr lang="en-US" dirty="0"/>
              <a:t> Create a giant array and use keys as indices. </a:t>
            </a:r>
          </a:p>
          <a:p>
            <a:pPr marL="0" indent="0">
              <a:buNone/>
            </a:pPr>
            <a:r>
              <a:rPr lang="en-US" dirty="0"/>
              <a:t>(This approach is called direct-access table or direct-access map)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Two main problems:</a:t>
            </a:r>
          </a:p>
          <a:p>
            <a:pPr marL="0" indent="0">
              <a:buNone/>
            </a:pPr>
            <a:r>
              <a:rPr lang="en-US" dirty="0"/>
              <a:t>1. Can only work with integer keys?</a:t>
            </a:r>
          </a:p>
          <a:p>
            <a:pPr marL="0" indent="0">
              <a:buNone/>
            </a:pPr>
            <a:r>
              <a:rPr lang="en-US" dirty="0"/>
              <a:t>2. Too much wasted space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Idea 2: </a:t>
            </a:r>
            <a:r>
              <a:rPr lang="en-US" dirty="0"/>
              <a:t>What if we</a:t>
            </a:r>
          </a:p>
          <a:p>
            <a:pPr marL="0" indent="0">
              <a:buNone/>
            </a:pPr>
            <a:r>
              <a:rPr lang="en-US" dirty="0"/>
              <a:t>	(a) convert any type of key into a non-negative integer key</a:t>
            </a:r>
          </a:p>
          <a:p>
            <a:pPr marL="0" indent="0">
              <a:buNone/>
            </a:pPr>
            <a:r>
              <a:rPr lang="en-US" dirty="0"/>
              <a:t>	(b) map the entire key space into a small set of keys (so we can use just the right size array)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31E5CE-8CA7-604E-AB20-FF585161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(Motivation for hashing)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5717D-36E2-AE4D-B40B-7BD325BB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80A38-470E-E34F-B44A-CFDBBB29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8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4E6E3-011F-8A49-86C3-25B53CB0C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Idea:</a:t>
            </a:r>
            <a:r>
              <a:rPr lang="en-US" dirty="0"/>
              <a:t> Use functions that convert a non-integer key into a non-negative integer key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A2D0D-5126-EB47-9982-B5070834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Autofit/>
          </a:bodyPr>
          <a:lstStyle/>
          <a:p>
            <a:r>
              <a:rPr lang="en-US" sz="3200" dirty="0"/>
              <a:t>Solution to problem 1: Can only work with integer keys?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FA198-9B6F-904C-90EA-0B1C5B41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9F4A5-4E70-1D46-94B0-B205EA45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1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4E6E3-011F-8A49-86C3-25B53CB0C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Idea:</a:t>
            </a:r>
            <a:r>
              <a:rPr lang="en-US" dirty="0"/>
              <a:t> Use functions that convert a non-integer key into a non-negative integer key</a:t>
            </a:r>
          </a:p>
          <a:p>
            <a:pPr>
              <a:buFontTx/>
              <a:buChar char="-"/>
            </a:pPr>
            <a:r>
              <a:rPr lang="en-US" dirty="0"/>
              <a:t> Everything is stored as bits in memory and can be represented as an integer.</a:t>
            </a:r>
          </a:p>
          <a:p>
            <a:pPr>
              <a:buFontTx/>
              <a:buChar char="-"/>
            </a:pPr>
            <a:r>
              <a:rPr lang="en-US" dirty="0"/>
              <a:t> But the representation can be much simpler (nothing to do with memory).</a:t>
            </a:r>
          </a:p>
          <a:p>
            <a:pPr>
              <a:buFontTx/>
              <a:buChar char="-"/>
            </a:pPr>
            <a:r>
              <a:rPr lang="en-US" dirty="0"/>
              <a:t> For example </a:t>
            </a:r>
            <a:r>
              <a:rPr lang="en-US" sz="1800" dirty="0">
                <a:solidFill>
                  <a:srgbClr val="B6A479"/>
                </a:solidFill>
              </a:rPr>
              <a:t>(just for illustration; this is not how strings, images, and videos are hashed in practice)</a:t>
            </a:r>
            <a:r>
              <a:rPr lang="en-US" sz="2400" dirty="0"/>
              <a:t>:</a:t>
            </a:r>
            <a:endParaRPr lang="en-US" sz="3200" dirty="0"/>
          </a:p>
          <a:p>
            <a:pPr lvl="1">
              <a:buFontTx/>
              <a:buChar char="-"/>
            </a:pPr>
            <a:r>
              <a:rPr lang="en-US" dirty="0"/>
              <a:t>Strings can be represented with number of characters in the string, ascii value of the first char, last char</a:t>
            </a:r>
          </a:p>
          <a:p>
            <a:pPr lvl="1">
              <a:buFontTx/>
              <a:buChar char="-"/>
            </a:pPr>
            <a:r>
              <a:rPr lang="en-US" dirty="0"/>
              <a:t>Image can be represented with resolution, size of image, value of the 5</a:t>
            </a:r>
            <a:r>
              <a:rPr lang="en-US" baseline="30000" dirty="0"/>
              <a:t>th</a:t>
            </a:r>
            <a:r>
              <a:rPr lang="en-US" dirty="0"/>
              <a:t> pixel in the image, 100</a:t>
            </a:r>
            <a:r>
              <a:rPr lang="en-US" baseline="30000" dirty="0"/>
              <a:t>th</a:t>
            </a:r>
            <a:r>
              <a:rPr lang="en-US" dirty="0"/>
              <a:t> pixel</a:t>
            </a:r>
          </a:p>
          <a:p>
            <a:pPr lvl="1">
              <a:buFontTx/>
              <a:buChar char="-"/>
            </a:pPr>
            <a:r>
              <a:rPr lang="en-US" dirty="0"/>
              <a:t>Similarly, video can be represented resolution, size, frame rate, size of the 10</a:t>
            </a:r>
            <a:r>
              <a:rPr lang="en-US" baseline="30000" dirty="0"/>
              <a:t>th</a:t>
            </a:r>
            <a:r>
              <a:rPr lang="en-US" dirty="0"/>
              <a:t> frame</a:t>
            </a:r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A2D0D-5126-EB47-9982-B5070834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Autofit/>
          </a:bodyPr>
          <a:lstStyle/>
          <a:p>
            <a:r>
              <a:rPr lang="en-US" sz="3200" dirty="0"/>
              <a:t>Solution to problem 1: Can only work with integer keys?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FA198-9B6F-904C-90EA-0B1C5B41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9F4A5-4E70-1D46-94B0-B205EA45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4E6E3-011F-8A49-86C3-25B53CB0C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Idea:</a:t>
            </a:r>
            <a:r>
              <a:rPr lang="en-US" dirty="0"/>
              <a:t> Use functions that convert a non-integer key into a non-negative integer key</a:t>
            </a:r>
          </a:p>
          <a:p>
            <a:pPr>
              <a:buFontTx/>
              <a:buChar char="-"/>
            </a:pPr>
            <a:r>
              <a:rPr lang="en-US" dirty="0"/>
              <a:t> Everything is stored as bits in memory and can be represented as an integer.</a:t>
            </a:r>
          </a:p>
          <a:p>
            <a:pPr>
              <a:buFontTx/>
              <a:buChar char="-"/>
            </a:pPr>
            <a:r>
              <a:rPr lang="en-US" dirty="0"/>
              <a:t> But the representation can be much simpler (nothing to do with memory).</a:t>
            </a:r>
          </a:p>
          <a:p>
            <a:pPr>
              <a:buFontTx/>
              <a:buChar char="-"/>
            </a:pPr>
            <a:r>
              <a:rPr lang="en-US" dirty="0"/>
              <a:t> For example </a:t>
            </a:r>
            <a:r>
              <a:rPr lang="en-US" sz="1800" dirty="0">
                <a:solidFill>
                  <a:srgbClr val="B6A479"/>
                </a:solidFill>
              </a:rPr>
              <a:t>(just for illustration; this is not how strings, images, and videos are hashed in practice)</a:t>
            </a:r>
            <a:r>
              <a:rPr lang="en-US" sz="2400" dirty="0"/>
              <a:t>:</a:t>
            </a:r>
          </a:p>
          <a:p>
            <a:pPr lvl="1">
              <a:buFontTx/>
              <a:buChar char="-"/>
            </a:pPr>
            <a:r>
              <a:rPr lang="en-US" dirty="0"/>
              <a:t>Strings can be represented with number of characters in the string, ascii value of the first char, last char</a:t>
            </a:r>
          </a:p>
          <a:p>
            <a:pPr lvl="1">
              <a:buFontTx/>
              <a:buChar char="-"/>
            </a:pPr>
            <a:r>
              <a:rPr lang="en-US" dirty="0"/>
              <a:t>Image can be represented with resolution, size of image, value of the 5</a:t>
            </a:r>
            <a:r>
              <a:rPr lang="en-US" baseline="30000" dirty="0"/>
              <a:t>th</a:t>
            </a:r>
            <a:r>
              <a:rPr lang="en-US" dirty="0"/>
              <a:t> pixel in the image, 100</a:t>
            </a:r>
            <a:r>
              <a:rPr lang="en-US" baseline="30000" dirty="0"/>
              <a:t>th</a:t>
            </a:r>
            <a:r>
              <a:rPr lang="en-US" dirty="0"/>
              <a:t> pixel</a:t>
            </a:r>
          </a:p>
          <a:p>
            <a:pPr lvl="1">
              <a:buFontTx/>
              <a:buChar char="-"/>
            </a:pPr>
            <a:r>
              <a:rPr lang="en-US" dirty="0"/>
              <a:t>Similarly, video can be represented resolution, size, frame rate, size of the 10</a:t>
            </a:r>
            <a:r>
              <a:rPr lang="en-US" baseline="30000" dirty="0"/>
              <a:t>th</a:t>
            </a:r>
            <a:r>
              <a:rPr lang="en-US" dirty="0"/>
              <a:t> frame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b="1" dirty="0"/>
              <a:t>Question: </a:t>
            </a:r>
            <a:r>
              <a:rPr lang="en-US" dirty="0"/>
              <a:t>What are some good strategies to pick a hash function?  </a:t>
            </a:r>
            <a:r>
              <a:rPr lang="en-US" dirty="0">
                <a:solidFill>
                  <a:srgbClr val="B6A479"/>
                </a:solidFill>
              </a:rPr>
              <a:t>(This is important)</a:t>
            </a:r>
          </a:p>
          <a:p>
            <a:pPr marL="470916" lvl="1" indent="-342900">
              <a:buAutoNum type="arabicPeriod"/>
            </a:pPr>
            <a:r>
              <a:rPr lang="en-US" dirty="0"/>
              <a:t>Quick: Computing hash should be quick (constant time).</a:t>
            </a:r>
          </a:p>
          <a:p>
            <a:pPr marL="470916" lvl="1" indent="-342900">
              <a:buAutoNum type="arabicPeriod"/>
            </a:pPr>
            <a:r>
              <a:rPr lang="en-US" dirty="0"/>
              <a:t>Deterministic: Hash value of a key should be the same hash table.</a:t>
            </a:r>
          </a:p>
          <a:p>
            <a:pPr marL="470916" lvl="1" indent="-342900">
              <a:buAutoNum type="arabicPeriod"/>
            </a:pPr>
            <a:r>
              <a:rPr lang="en-US" dirty="0"/>
              <a:t>Random: A good hash function should distribute the keys uniformly into the slots in the table.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A2D0D-5126-EB47-9982-B5070834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Autofit/>
          </a:bodyPr>
          <a:lstStyle/>
          <a:p>
            <a:r>
              <a:rPr lang="en-US" sz="3200" dirty="0"/>
              <a:t>Solution to problem 1: Can only work with integer keys?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FA198-9B6F-904C-90EA-0B1C5B41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9F4A5-4E70-1D46-94B0-B205EA45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47792-4219-CC48-AE96-4AD4623C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11528353" cy="4845504"/>
          </a:xfrm>
        </p:spPr>
        <p:txBody>
          <a:bodyPr/>
          <a:lstStyle/>
          <a:p>
            <a:r>
              <a:rPr lang="en-US" b="1" dirty="0"/>
              <a:t>Idea:</a:t>
            </a:r>
            <a:r>
              <a:rPr lang="en-US" dirty="0"/>
              <a:t> Map the entire key space into a small set of keys (so we can use just the right sized array)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A0AB7-1790-9246-9FFA-368A1D09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Solution to problem 2: Too much wasted space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8A772-0383-9E47-89E7-09EA45AF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424DC-C30F-E24F-99FC-6F6207FA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729E7-E76B-0343-B1DF-E4C9DE58A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68" y="1981435"/>
            <a:ext cx="7122063" cy="45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7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47792-4219-CC48-AE96-4AD4623C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11528353" cy="4845504"/>
          </a:xfrm>
        </p:spPr>
        <p:txBody>
          <a:bodyPr/>
          <a:lstStyle/>
          <a:p>
            <a:r>
              <a:rPr lang="en-US" b="1" dirty="0"/>
              <a:t>Idea:</a:t>
            </a:r>
            <a:r>
              <a:rPr lang="en-US" dirty="0"/>
              <a:t> Map the entire key space into a small set of keys (so we can use just the right sized array)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A0AB7-1790-9246-9FFA-368A1D09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Solution to problem 2: Too much wasted space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8A772-0383-9E47-89E7-09EA45AF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424DC-C30F-E24F-99FC-6F6207FA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120C1-B466-5946-AE98-F9176ABA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07" y="2176650"/>
            <a:ext cx="6476755" cy="42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7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4975</TotalTime>
  <Words>2159</Words>
  <Application>Microsoft Macintosh PowerPoint</Application>
  <PresentationFormat>Widescreen</PresentationFormat>
  <Paragraphs>287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Calibri</vt:lpstr>
      <vt:lpstr>Cambria Math</vt:lpstr>
      <vt:lpstr>Courier New</vt:lpstr>
      <vt:lpstr>Helvetica Neue Light</vt:lpstr>
      <vt:lpstr>Inconsolata</vt:lpstr>
      <vt:lpstr>Segoe UI</vt:lpstr>
      <vt:lpstr>Segoe UI Light</vt:lpstr>
      <vt:lpstr>Segoe UI Semibold</vt:lpstr>
      <vt:lpstr>Segoe UI Semilight</vt:lpstr>
      <vt:lpstr>Tw Cen MT</vt:lpstr>
      <vt:lpstr>Verdana</vt:lpstr>
      <vt:lpstr>Wingdings 3</vt:lpstr>
      <vt:lpstr>Integral</vt:lpstr>
      <vt:lpstr>Hash Tables: Handling Collisions</vt:lpstr>
      <vt:lpstr>Announcements</vt:lpstr>
      <vt:lpstr>Today</vt:lpstr>
      <vt:lpstr>Problem (Motivation for hashing)</vt:lpstr>
      <vt:lpstr>Solution to problem 1: Can only work with integer keys? </vt:lpstr>
      <vt:lpstr>Solution to problem 1: Can only work with integer keys? </vt:lpstr>
      <vt:lpstr>Solution to problem 1: Can only work with integer keys? </vt:lpstr>
      <vt:lpstr>Solution to problem 2: Too much wasted space</vt:lpstr>
      <vt:lpstr>Solution to problem 2: Too much wasted space</vt:lpstr>
      <vt:lpstr>Review: The “modulus” (mod) operation</vt:lpstr>
      <vt:lpstr>Review: The “modulus” (mod) operation</vt:lpstr>
      <vt:lpstr>Implementing a simple hash table (assume no collisions)</vt:lpstr>
      <vt:lpstr>Implementing a simple hash table (assume no collisions)</vt:lpstr>
      <vt:lpstr>Our simple hash table: insert (1000)</vt:lpstr>
      <vt:lpstr>Our simple hash table: insert (1000)</vt:lpstr>
      <vt:lpstr>Hash collision</vt:lpstr>
      <vt:lpstr>Hash collision</vt:lpstr>
      <vt:lpstr>Strategies to handle hash collision</vt:lpstr>
      <vt:lpstr>Strategies to handle hash collision</vt:lpstr>
      <vt:lpstr>Separate chaining</vt:lpstr>
      <vt:lpstr>Separate chaining</vt:lpstr>
      <vt:lpstr>Separate chaining: Running Times</vt:lpstr>
      <vt:lpstr>Separate chaining: Running Times</vt:lpstr>
      <vt:lpstr>Load Factor</vt:lpstr>
      <vt:lpstr>Worksheet Q1-Q3</vt:lpstr>
      <vt:lpstr>Worksheet Q3</vt:lpstr>
      <vt:lpstr>Open Addressing</vt:lpstr>
      <vt:lpstr>Open Addressing</vt:lpstr>
      <vt:lpstr>Open Addressing: Linear probing</vt:lpstr>
      <vt:lpstr>Open Addressing: Quadratic probing</vt:lpstr>
      <vt:lpstr>Worksheet Q4</vt:lpstr>
      <vt:lpstr>Worksheet Q5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Shrirang Mare</dc:creator>
  <cp:keywords/>
  <dc:description>Slide template prepared by Kasey Champion</dc:description>
  <cp:lastModifiedBy>Shrirang Mare</cp:lastModifiedBy>
  <cp:revision>853</cp:revision>
  <cp:lastPrinted>2018-10-25T17:06:24Z</cp:lastPrinted>
  <dcterms:created xsi:type="dcterms:W3CDTF">2018-03-22T00:41:11Z</dcterms:created>
  <dcterms:modified xsi:type="dcterms:W3CDTF">2018-10-25T17:14:34Z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