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97" r:id="rId2"/>
    <p:sldId id="349" r:id="rId3"/>
    <p:sldId id="351" r:id="rId4"/>
    <p:sldId id="353" r:id="rId5"/>
    <p:sldId id="354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6" r:id="rId15"/>
    <p:sldId id="365" r:id="rId16"/>
    <p:sldId id="341" r:id="rId17"/>
    <p:sldId id="367" r:id="rId18"/>
    <p:sldId id="371" r:id="rId19"/>
    <p:sldId id="284" r:id="rId20"/>
    <p:sldId id="368" r:id="rId21"/>
    <p:sldId id="369" r:id="rId22"/>
    <p:sldId id="370" r:id="rId23"/>
    <p:sldId id="372" r:id="rId24"/>
    <p:sldId id="374" r:id="rId25"/>
    <p:sldId id="375" r:id="rId26"/>
    <p:sldId id="376" r:id="rId27"/>
    <p:sldId id="377" r:id="rId28"/>
    <p:sldId id="378" r:id="rId29"/>
    <p:sldId id="262" r:id="rId30"/>
    <p:sldId id="260" r:id="rId31"/>
    <p:sldId id="271" r:id="rId32"/>
    <p:sldId id="263" r:id="rId33"/>
    <p:sldId id="380" r:id="rId34"/>
    <p:sldId id="37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D8D8D8"/>
    <a:srgbClr val="4C3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6" autoAdjust="0"/>
    <p:restoredTop sz="61344" autoAdjust="0"/>
  </p:normalViewPr>
  <p:slideViewPr>
    <p:cSldViewPr snapToGrid="0">
      <p:cViewPr varScale="1">
        <p:scale>
          <a:sx n="95" d="100"/>
          <a:sy n="95" d="100"/>
        </p:scale>
        <p:origin x="276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68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566AD0-111E-2F48-BC51-EC4E84E1DE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7D159-4E1C-8448-BD9B-B83A2D5F50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C0B6F-1112-B64A-B223-2C6050629445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0C7381-D439-8C45-B33C-9DFF19849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733CE-0079-6A46-974E-D22DB50D0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5AEF-92BD-B14B-8708-547047FF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4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2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4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2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7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7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94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5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1159"/>
            <a:ext cx="12191999" cy="1463040"/>
          </a:xfrm>
        </p:spPr>
        <p:txBody>
          <a:bodyPr anchor="ctr">
            <a:normAutofit/>
          </a:bodyPr>
          <a:lstStyle>
            <a:lvl1pPr algn="ct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41336"/>
            <a:ext cx="12192000" cy="859786"/>
          </a:xfrm>
        </p:spPr>
        <p:txBody>
          <a:bodyPr lIns="91440" rIns="91440"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150B792-B7B3-EB4B-A712-E140923A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6B9617F-2464-0D46-9C0D-736D1947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40C74B9-726F-C345-ADD5-1B5AD28B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9832065-FB26-3944-BB0D-825F1382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5347" y="6521027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CSE 373 AU 18 </a:t>
            </a:r>
            <a:r>
              <a:rPr lang="mr-IN" dirty="0">
                <a:solidFill>
                  <a:prstClr val="black">
                    <a:lumMod val="95000"/>
                    <a:lumOff val="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CSE 373 AU 18 </a:t>
            </a:r>
            <a:r>
              <a:rPr lang="mr-IN" dirty="0">
                <a:solidFill>
                  <a:prstClr val="black">
                    <a:lumMod val="95000"/>
                    <a:lumOff val="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C328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CSE 373 AU 18 </a:t>
            </a:r>
            <a:r>
              <a:rPr lang="mr-IN" dirty="0">
                <a:solidFill>
                  <a:prstClr val="black">
                    <a:lumMod val="95000"/>
                    <a:lumOff val="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lumMod val="95000"/>
                    <a:lumOff val="5000"/>
                  </a:prstClr>
                </a:solidFill>
              </a:rPr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7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10/3/18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53328" y="6519672"/>
            <a:ext cx="5486400" cy="27432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10/3/18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AU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ri@cs.washingto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reap" TargetMode="External"/><Relationship Id="rId3" Type="http://schemas.openxmlformats.org/officeDocument/2006/relationships/hyperlink" Target="https://en.wikipedia.org/wiki/Splay_tree" TargetMode="External"/><Relationship Id="rId7" Type="http://schemas.openxmlformats.org/officeDocument/2006/relationships/hyperlink" Target="https://en.wikipedia.org/wiki/Scapegoat_tree" TargetMode="External"/><Relationship Id="rId2" Type="http://schemas.openxmlformats.org/officeDocument/2006/relationships/hyperlink" Target="https://en.wikipedia.org/wiki/AVL_tr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d-black_tree" TargetMode="External"/><Relationship Id="rId5" Type="http://schemas.openxmlformats.org/officeDocument/2006/relationships/hyperlink" Target="https://en.wikipedia.org/wiki/AA_tree" TargetMode="External"/><Relationship Id="rId4" Type="http://schemas.openxmlformats.org/officeDocument/2006/relationships/hyperlink" Target="https://en.wikipedia.org/wiki/2-3_tree" TargetMode="External"/><Relationship Id="rId9" Type="http://schemas.openxmlformats.org/officeDocument/2006/relationships/hyperlink" Target="https://en.wikipedia.org/wiki/Self-balancing_binary_search_tree#Implementa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62506"/>
            <a:ext cx="12192000" cy="1463040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4C3282"/>
                </a:solidFill>
              </a:rPr>
              <a:t>Hash Tables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B6A479"/>
                </a:solidFill>
              </a:rPr>
              <a:t>CSE 373: Data Structures and Algorithms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7E81C8-54FA-814C-9464-335D39131796}"/>
              </a:ext>
            </a:extLst>
          </p:cNvPr>
          <p:cNvSpPr/>
          <p:nvPr/>
        </p:nvSpPr>
        <p:spPr>
          <a:xfrm>
            <a:off x="405300" y="5918764"/>
            <a:ext cx="113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Thanks to Kasey Champion, Ben Jones, Adam Blank, Michael Lee, Evan McCarty, Robbie Weber, Whitaker Brand, Zora Fung, Stuart </a:t>
            </a:r>
            <a:r>
              <a:rPr lang="en-US" dirty="0" err="1">
                <a:latin typeface="Helvetica Neue Light" charset="0"/>
                <a:ea typeface="Helvetica Neue Light" charset="0"/>
                <a:cs typeface="Helvetica Neue Light" charset="0"/>
              </a:rPr>
              <a:t>Reges</a:t>
            </a: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, Justin Hsia, Ruth Anderson, and many others for sample slides and materials ...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286930"/>
            <a:ext cx="12192000" cy="2196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Font typeface="Segoe UI Semilight" panose="020B0402040204020203" pitchFamily="34" charset="0"/>
              <a:buNone/>
              <a:defRPr sz="1800" kern="1200">
                <a:solidFill>
                  <a:schemeClr val="tx1"/>
                </a:solidFill>
                <a:latin typeface="Segoe UI Semilight" panose="020B0402040204020203" pitchFamily="34" charset="0"/>
                <a:ea typeface="+mn-ea"/>
                <a:cs typeface="Segoe UI Semilight" panose="020B04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Autumn 2018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Shrirang (Shri) Mare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shri@cs.washington.edu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500188" y="22574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5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9896D4C-8DF8-9641-8FF3-E18E737E9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6123" y="2057519"/>
            <a:ext cx="3369835" cy="299952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FBFD7F6-273E-2F4D-8C57-91529EC2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F36BC-5646-D44A-98B5-7B52BD2F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FBB1B-C5D8-5A45-BE5E-37555E61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CEF4F-CA8A-7F44-B7C6-E9824A5A2ACF}"/>
              </a:ext>
            </a:extLst>
          </p:cNvPr>
          <p:cNvSpPr txBox="1"/>
          <p:nvPr/>
        </p:nvSpPr>
        <p:spPr>
          <a:xfrm>
            <a:off x="575239" y="1504973"/>
            <a:ext cx="1665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insert(1)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4E4EA0-8924-3047-8372-F8804904F524}"/>
              </a:ext>
            </a:extLst>
          </p:cNvPr>
          <p:cNvSpPr txBox="1"/>
          <p:nvPr/>
        </p:nvSpPr>
        <p:spPr>
          <a:xfrm>
            <a:off x="2006233" y="5836618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Case: </a:t>
            </a:r>
            <a:r>
              <a:rPr lang="en-US" sz="2400" dirty="0"/>
              <a:t>Line or Kink?</a:t>
            </a:r>
          </a:p>
        </p:txBody>
      </p:sp>
    </p:spTree>
    <p:extLst>
      <p:ext uri="{BB962C8B-B14F-4D97-AF65-F5344CB8AC3E}">
        <p14:creationId xmlns:p14="http://schemas.microsoft.com/office/powerpoint/2010/main" val="2044109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BFD7F6-273E-2F4D-8C57-91529EC2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F36BC-5646-D44A-98B5-7B52BD2F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FBB1B-C5D8-5A45-BE5E-37555E61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CEF4F-CA8A-7F44-B7C6-E9824A5A2ACF}"/>
              </a:ext>
            </a:extLst>
          </p:cNvPr>
          <p:cNvSpPr txBox="1"/>
          <p:nvPr/>
        </p:nvSpPr>
        <p:spPr>
          <a:xfrm>
            <a:off x="575239" y="1504973"/>
            <a:ext cx="1665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insert(1)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35FB63-1B12-754F-A6B8-F8EA07F57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423" y="2057518"/>
            <a:ext cx="4145180" cy="41088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302EC7F-0263-7E44-A482-7E8EFEE9EB1A}"/>
              </a:ext>
            </a:extLst>
          </p:cNvPr>
          <p:cNvSpPr txBox="1"/>
          <p:nvPr/>
        </p:nvSpPr>
        <p:spPr>
          <a:xfrm>
            <a:off x="2006233" y="5836618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Case: </a:t>
            </a:r>
            <a:r>
              <a:rPr lang="en-US" sz="2400" dirty="0"/>
              <a:t>Line or Kink?</a:t>
            </a:r>
          </a:p>
        </p:txBody>
      </p:sp>
    </p:spTree>
    <p:extLst>
      <p:ext uri="{BB962C8B-B14F-4D97-AF65-F5344CB8AC3E}">
        <p14:creationId xmlns:p14="http://schemas.microsoft.com/office/powerpoint/2010/main" val="341222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BFD7F6-273E-2F4D-8C57-91529EC2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F36BC-5646-D44A-98B5-7B52BD2F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FBB1B-C5D8-5A45-BE5E-37555E61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CEF4F-CA8A-7F44-B7C6-E9824A5A2ACF}"/>
              </a:ext>
            </a:extLst>
          </p:cNvPr>
          <p:cNvSpPr txBox="1"/>
          <p:nvPr/>
        </p:nvSpPr>
        <p:spPr>
          <a:xfrm>
            <a:off x="575239" y="1504973"/>
            <a:ext cx="1665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insert(1)</a:t>
            </a:r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66F23FB0-B307-0240-9DE0-A80CB6774A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292" y="2057519"/>
            <a:ext cx="3369835" cy="29995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CA1AD9-DDE7-044B-99BF-13576902CD8F}"/>
              </a:ext>
            </a:extLst>
          </p:cNvPr>
          <p:cNvSpPr txBox="1"/>
          <p:nvPr/>
        </p:nvSpPr>
        <p:spPr>
          <a:xfrm>
            <a:off x="7468408" y="1504973"/>
            <a:ext cx="1665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insert(3)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3EF431-C5C1-3148-9BF6-B39ACBE43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23" y="2057518"/>
            <a:ext cx="4145180" cy="41088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BF080A9-5AEF-3944-A1DD-27A78BD3186A}"/>
              </a:ext>
            </a:extLst>
          </p:cNvPr>
          <p:cNvSpPr txBox="1"/>
          <p:nvPr/>
        </p:nvSpPr>
        <p:spPr>
          <a:xfrm>
            <a:off x="2006233" y="5836618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Case: </a:t>
            </a:r>
            <a:r>
              <a:rPr lang="en-US" sz="2400" dirty="0"/>
              <a:t>Line or Kink?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6CD49B-903D-C149-8BC2-3FE3879CE948}"/>
              </a:ext>
            </a:extLst>
          </p:cNvPr>
          <p:cNvSpPr txBox="1"/>
          <p:nvPr/>
        </p:nvSpPr>
        <p:spPr>
          <a:xfrm>
            <a:off x="9802079" y="5186001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Case: </a:t>
            </a:r>
            <a:r>
              <a:rPr lang="en-US" sz="2400" dirty="0"/>
              <a:t>Line or Kink?</a:t>
            </a:r>
          </a:p>
        </p:txBody>
      </p:sp>
    </p:spTree>
    <p:extLst>
      <p:ext uri="{BB962C8B-B14F-4D97-AF65-F5344CB8AC3E}">
        <p14:creationId xmlns:p14="http://schemas.microsoft.com/office/powerpoint/2010/main" val="2195174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BFD7F6-273E-2F4D-8C57-91529EC2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F36BC-5646-D44A-98B5-7B52BD2F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4FBB1B-C5D8-5A45-BE5E-37555E61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9CEF4F-CA8A-7F44-B7C6-E9824A5A2ACF}"/>
              </a:ext>
            </a:extLst>
          </p:cNvPr>
          <p:cNvSpPr txBox="1"/>
          <p:nvPr/>
        </p:nvSpPr>
        <p:spPr>
          <a:xfrm>
            <a:off x="575239" y="1504973"/>
            <a:ext cx="1665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insert(1)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CA1AD9-DDE7-044B-99BF-13576902CD8F}"/>
              </a:ext>
            </a:extLst>
          </p:cNvPr>
          <p:cNvSpPr txBox="1"/>
          <p:nvPr/>
        </p:nvSpPr>
        <p:spPr>
          <a:xfrm>
            <a:off x="7468408" y="1504973"/>
            <a:ext cx="1665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insert(3)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3EF431-C5C1-3148-9BF6-B39ACBE43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23" y="2057518"/>
            <a:ext cx="4145180" cy="41088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13D4B35-878C-B14F-A412-8AD44D4648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6127" y="2080964"/>
            <a:ext cx="3375101" cy="41088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4521950-49E9-0A46-A679-1213EEB890BA}"/>
              </a:ext>
            </a:extLst>
          </p:cNvPr>
          <p:cNvSpPr txBox="1"/>
          <p:nvPr/>
        </p:nvSpPr>
        <p:spPr>
          <a:xfrm>
            <a:off x="9802079" y="5186001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Case: </a:t>
            </a:r>
            <a:r>
              <a:rPr lang="en-US" sz="2400" dirty="0"/>
              <a:t>Line or Kink?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48B2E9-6E54-9340-ABED-2F80D5E73CBC}"/>
              </a:ext>
            </a:extLst>
          </p:cNvPr>
          <p:cNvSpPr txBox="1"/>
          <p:nvPr/>
        </p:nvSpPr>
        <p:spPr>
          <a:xfrm>
            <a:off x="2006233" y="5836618"/>
            <a:ext cx="2492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Case: </a:t>
            </a:r>
            <a:r>
              <a:rPr lang="en-US" sz="2400" dirty="0"/>
              <a:t>Line or Kink?</a:t>
            </a:r>
          </a:p>
        </p:txBody>
      </p:sp>
    </p:spTree>
    <p:extLst>
      <p:ext uri="{BB962C8B-B14F-4D97-AF65-F5344CB8AC3E}">
        <p14:creationId xmlns:p14="http://schemas.microsoft.com/office/powerpoint/2010/main" val="109191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3EC4AF-C25B-4342-9D09-996E3A1E1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39" y="1463857"/>
            <a:ext cx="11528353" cy="4845504"/>
          </a:xfrm>
        </p:spPr>
        <p:txBody>
          <a:bodyPr/>
          <a:lstStyle/>
          <a:p>
            <a:r>
              <a:rPr lang="en-US" dirty="0"/>
              <a:t>1. Do a BST insert – insert a node as you would in a BST.</a:t>
            </a:r>
          </a:p>
          <a:p>
            <a:r>
              <a:rPr lang="en-US" dirty="0"/>
              <a:t>2. Check balance condition at each node in the path from the inserted node to the root.</a:t>
            </a:r>
          </a:p>
          <a:p>
            <a:r>
              <a:rPr lang="en-US" dirty="0"/>
              <a:t>3. If balance condition is not true at a node, identify the case</a:t>
            </a:r>
          </a:p>
          <a:p>
            <a:r>
              <a:rPr lang="en-US" dirty="0"/>
              <a:t>4. Do the corresponding rotation for the case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E48FCC-EE42-614A-90B9-4DF705A98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 insertions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89B31-64FF-B644-BC29-F35E60D3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D8A698-B49F-7247-91E7-974411ED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E28EFD4-4E80-CE4B-ACA3-280A670E8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061" y="3084824"/>
            <a:ext cx="5695939" cy="3224537"/>
          </a:xfrm>
          <a:prstGeom prst="rect">
            <a:avLst/>
          </a:prstGeom>
          <a:ln>
            <a:solidFill>
              <a:srgbClr val="D8D8D8"/>
            </a:solidFill>
          </a:ln>
        </p:spPr>
      </p:pic>
    </p:spTree>
    <p:extLst>
      <p:ext uri="{BB962C8B-B14F-4D97-AF65-F5344CB8AC3E}">
        <p14:creationId xmlns:p14="http://schemas.microsoft.com/office/powerpoint/2010/main" val="152968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6661F0-1E6B-D446-8D88-060F2285B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277943"/>
            <a:ext cx="11187258" cy="6931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Draw the AVL tree that results from inserting the keys 1, 3, 7, 5, 6, 9 in that order into an initially empty AVL tree. (</a:t>
            </a:r>
            <a:r>
              <a:rPr lang="en-US" i="1" dirty="0"/>
              <a:t>Hint: </a:t>
            </a:r>
            <a:r>
              <a:rPr lang="en-US" dirty="0"/>
              <a:t>Drawing intermediate trees as you insert each key can help.)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3F9B3-A9A6-E741-A140-223D5A1B0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Worksheet Q2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EB03-0CC9-104F-A33D-3993410F5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EDC23-C019-C347-8EB0-18B298C45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89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long does AVL insert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AVL insert time = BST insert time + time it takes to rebalance the tree</a:t>
            </a:r>
          </a:p>
          <a:p>
            <a:r>
              <a:rPr lang="en-US" sz="2800" dirty="0"/>
              <a:t>                         = O(log n) + time it takes to rebalance the tree</a:t>
            </a:r>
          </a:p>
          <a:p>
            <a:endParaRPr lang="en-US" sz="2800" dirty="0"/>
          </a:p>
          <a:p>
            <a:r>
              <a:rPr lang="en-US" sz="2800" dirty="0"/>
              <a:t>How long does rebalancing take?</a:t>
            </a:r>
          </a:p>
          <a:p>
            <a:pPr lvl="1"/>
            <a:r>
              <a:rPr lang="en-US" sz="2400" dirty="0"/>
              <a:t>Assume we store in each node the height of its subtree.</a:t>
            </a:r>
          </a:p>
          <a:p>
            <a:pPr lvl="1"/>
            <a:r>
              <a:rPr lang="en-US" sz="2400" dirty="0"/>
              <a:t>How long to find an unbalanced node:</a:t>
            </a:r>
          </a:p>
          <a:p>
            <a:pPr lvl="2"/>
            <a:r>
              <a:rPr lang="en-US" sz="2000" dirty="0"/>
              <a:t>Just go back up the tree from where we inserted.</a:t>
            </a:r>
            <a:endParaRPr lang="en-US" sz="2000" dirty="0">
              <a:solidFill>
                <a:srgbClr val="B6A479"/>
              </a:solidFill>
            </a:endParaRPr>
          </a:p>
          <a:p>
            <a:pPr lvl="1"/>
            <a:r>
              <a:rPr lang="en-US" sz="2400" dirty="0"/>
              <a:t>How many rotations might we have to do?</a:t>
            </a:r>
          </a:p>
          <a:p>
            <a:pPr lvl="2"/>
            <a:r>
              <a:rPr lang="en-US" sz="2000" dirty="0"/>
              <a:t>Just a single or double rotation on the lowest unbalanced node. </a:t>
            </a:r>
            <a:endParaRPr lang="en-US" sz="2000" dirty="0">
              <a:solidFill>
                <a:srgbClr val="B6A479"/>
              </a:solidFill>
            </a:endParaRPr>
          </a:p>
          <a:p>
            <a:pPr lvl="2"/>
            <a:endParaRPr lang="en-US" sz="2000" dirty="0"/>
          </a:p>
          <a:p>
            <a:r>
              <a:rPr lang="en-US" sz="2800" dirty="0"/>
              <a:t>AVL insert time = O(log n)+ O(log n) + O(1) = O(log n)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877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long does AVL insert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AVL insert time = BST insert time + time it takes to rebalance the tree</a:t>
            </a:r>
          </a:p>
          <a:p>
            <a:r>
              <a:rPr lang="en-US" sz="2800" dirty="0"/>
              <a:t>                         = O(log n) + time it takes to rebalance the tree</a:t>
            </a:r>
          </a:p>
          <a:p>
            <a:endParaRPr lang="en-US" sz="2800" dirty="0"/>
          </a:p>
          <a:p>
            <a:r>
              <a:rPr lang="en-US" sz="2800" dirty="0"/>
              <a:t>How long does rebalancing take?</a:t>
            </a:r>
          </a:p>
          <a:p>
            <a:pPr lvl="1"/>
            <a:r>
              <a:rPr lang="en-US" sz="2400" dirty="0"/>
              <a:t>Assume we store in each node the height of its subtree.</a:t>
            </a:r>
          </a:p>
          <a:p>
            <a:pPr lvl="1"/>
            <a:r>
              <a:rPr lang="en-US" sz="2400" dirty="0"/>
              <a:t>How long to find an unbalanced node:</a:t>
            </a:r>
          </a:p>
          <a:p>
            <a:pPr lvl="2"/>
            <a:r>
              <a:rPr lang="en-US" sz="2000" dirty="0"/>
              <a:t>Just go back up the tree from where we inserted.  </a:t>
            </a:r>
            <a:r>
              <a:rPr lang="en-US" sz="2000" dirty="0">
                <a:solidFill>
                  <a:srgbClr val="B6A479"/>
                </a:solidFill>
                <a:sym typeface="Wingdings" pitchFamily="2" charset="2"/>
              </a:rPr>
              <a:t> O(log n)</a:t>
            </a:r>
            <a:endParaRPr lang="en-US" sz="2000" dirty="0">
              <a:solidFill>
                <a:srgbClr val="B6A479"/>
              </a:solidFill>
            </a:endParaRPr>
          </a:p>
          <a:p>
            <a:pPr lvl="1"/>
            <a:r>
              <a:rPr lang="en-US" sz="2400" dirty="0"/>
              <a:t>How many rotations might we have to do?</a:t>
            </a:r>
          </a:p>
          <a:p>
            <a:pPr lvl="2"/>
            <a:r>
              <a:rPr lang="en-US" sz="2000" dirty="0"/>
              <a:t>Just a single or double rotation on the lowest unbalanced node. </a:t>
            </a:r>
            <a:r>
              <a:rPr lang="en-US" sz="2000" dirty="0">
                <a:solidFill>
                  <a:srgbClr val="B6A479"/>
                </a:solidFill>
              </a:rPr>
              <a:t> </a:t>
            </a:r>
            <a:r>
              <a:rPr lang="en-US" sz="2000" dirty="0">
                <a:solidFill>
                  <a:srgbClr val="B6A479"/>
                </a:solidFill>
                <a:sym typeface="Wingdings" pitchFamily="2" charset="2"/>
              </a:rPr>
              <a:t> O(1)</a:t>
            </a:r>
            <a:endParaRPr lang="en-US" sz="2000" dirty="0">
              <a:solidFill>
                <a:srgbClr val="B6A479"/>
              </a:solidFill>
            </a:endParaRPr>
          </a:p>
          <a:p>
            <a:pPr lvl="2"/>
            <a:endParaRPr lang="en-US" sz="2000" dirty="0"/>
          </a:p>
          <a:p>
            <a:r>
              <a:rPr lang="en-US" sz="2800" dirty="0"/>
              <a:t>AVL insert time = O(log n)+ O(log n) + O(1) = O(log n)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465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2C85FB-B06A-EF48-8A93-CE6C75F7C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Pros:</a:t>
            </a:r>
          </a:p>
          <a:p>
            <a:r>
              <a:rPr lang="en-US" dirty="0"/>
              <a:t>-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O(log n)</a:t>
            </a:r>
            <a:r>
              <a:rPr lang="en-US" dirty="0"/>
              <a:t> worst case for </a:t>
            </a:r>
            <a:r>
              <a:rPr lang="en-US" dirty="0">
                <a:latin typeface="Inconsolata" panose="020B0609030003000000" pitchFamily="49" charset="0"/>
              </a:rPr>
              <a:t>find, insert</a:t>
            </a:r>
            <a:r>
              <a:rPr lang="en-US" dirty="0"/>
              <a:t>, and </a:t>
            </a:r>
            <a:r>
              <a:rPr lang="en-US" dirty="0">
                <a:latin typeface="Inconsolata" panose="020B0609030003000000" pitchFamily="49" charset="0"/>
              </a:rPr>
              <a:t>delete</a:t>
            </a:r>
            <a:r>
              <a:rPr lang="en-US" dirty="0"/>
              <a:t> operations.</a:t>
            </a:r>
          </a:p>
          <a:p>
            <a:r>
              <a:rPr lang="en-US" dirty="0"/>
              <a:t>- Reliable  running times than regular BSTs (because trees are balanced)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Cons:</a:t>
            </a:r>
          </a:p>
          <a:p>
            <a:r>
              <a:rPr lang="en-US" dirty="0"/>
              <a:t>- Difficult to program &amp; debug [but done once in a library!]</a:t>
            </a:r>
          </a:p>
          <a:p>
            <a:r>
              <a:rPr lang="en-US" dirty="0"/>
              <a:t>- (Slightly) more space than BSTs to store node heights.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722B96-5371-B041-8387-C2B982C17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wrap 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52503B-C8C7-ED46-872D-75967A77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7F18F-81AB-C741-A84B-234315D5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57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cool Self-Balancing BSTs out there!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407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Popular self-balancing BSTs include:</a:t>
            </a:r>
          </a:p>
          <a:p>
            <a:r>
              <a:rPr lang="en-US" dirty="0">
                <a:hlinkClick r:id="rId2" tooltip="AVL tree"/>
              </a:rPr>
              <a:t>AVL tree</a:t>
            </a:r>
            <a:endParaRPr lang="en-US" dirty="0"/>
          </a:p>
          <a:p>
            <a:r>
              <a:rPr lang="en-US" dirty="0">
                <a:hlinkClick r:id="rId3" tooltip="Splay tree"/>
              </a:rPr>
              <a:t>Splay tree</a:t>
            </a:r>
            <a:endParaRPr lang="en-US" dirty="0"/>
          </a:p>
          <a:p>
            <a:r>
              <a:rPr lang="en-US" dirty="0">
                <a:hlinkClick r:id="rId4" tooltip="2-3 tree"/>
              </a:rPr>
              <a:t>2-3 tree</a:t>
            </a:r>
            <a:endParaRPr lang="en-US" dirty="0"/>
          </a:p>
          <a:p>
            <a:r>
              <a:rPr lang="en-US" dirty="0">
                <a:hlinkClick r:id="rId5" tooltip="AA tree"/>
              </a:rPr>
              <a:t>AA tree</a:t>
            </a:r>
            <a:endParaRPr lang="en-US" dirty="0"/>
          </a:p>
          <a:p>
            <a:r>
              <a:rPr lang="en-US" dirty="0">
                <a:hlinkClick r:id="rId6" tooltip="Red-black tree"/>
              </a:rPr>
              <a:t>Red-black tree</a:t>
            </a:r>
            <a:endParaRPr lang="en-US" dirty="0"/>
          </a:p>
          <a:p>
            <a:r>
              <a:rPr lang="en-US" dirty="0">
                <a:hlinkClick r:id="rId7" tooltip="Scapegoat tree"/>
              </a:rPr>
              <a:t>Scapegoat tree</a:t>
            </a:r>
            <a:endParaRPr lang="en-US" dirty="0"/>
          </a:p>
          <a:p>
            <a:r>
              <a:rPr lang="en-US" dirty="0">
                <a:hlinkClick r:id="rId8" tooltip="Treap"/>
              </a:rPr>
              <a:t>Treap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52945" y="6074666"/>
            <a:ext cx="91360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(From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9"/>
              </a:rPr>
              <a:t>https://en.wikipedia.org/wiki/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9"/>
              </a:rPr>
              <a:t>Self-balancing_binary_search_tree#Implementations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4971803" y="326944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(Not covered in this class, but several are in the textbook and all of them are online!)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8F404BB-511C-4402-8100-A44F3B2A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301" y="6521027"/>
            <a:ext cx="5901459" cy="274320"/>
          </a:xfrm>
        </p:spPr>
        <p:txBody>
          <a:bodyPr/>
          <a:lstStyle/>
          <a:p>
            <a:r>
              <a:rPr lang="en-US" dirty="0"/>
              <a:t>CSE 373 SU 17 – </a:t>
            </a:r>
            <a:r>
              <a:rPr lang="en-US" dirty="0" err="1"/>
              <a:t>lilian</a:t>
            </a:r>
            <a:r>
              <a:rPr lang="en-US" dirty="0"/>
              <a:t> de </a:t>
            </a:r>
            <a:r>
              <a:rPr lang="en-US" dirty="0" err="1"/>
              <a:t>Greef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0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E476F4-1D0F-664B-BB60-D2A6A8ED2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Wrap up AVL Trees</a:t>
            </a:r>
          </a:p>
          <a:p>
            <a:r>
              <a:rPr lang="en-US" dirty="0"/>
              <a:t>- Problem: Can we make get(k) operation on dictionaries fast: O(1)</a:t>
            </a:r>
          </a:p>
          <a:p>
            <a:r>
              <a:rPr lang="en-US" dirty="0"/>
              <a:t>- Motivation</a:t>
            </a:r>
          </a:p>
          <a:p>
            <a:r>
              <a:rPr lang="en-US" dirty="0"/>
              <a:t>- Hashing</a:t>
            </a:r>
          </a:p>
          <a:p>
            <a:r>
              <a:rPr lang="en-US" dirty="0"/>
              <a:t>- Separate Chaining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79E1D2-419D-3F44-ABEA-ED43E035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56072-086B-8241-8817-F5D64974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DCB8E-9B85-BE43-AFE2-DB20286CA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78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51B4A9-2793-1740-B56B-77B454FC0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 HW3 out. Due this Friday (10/26) at </a:t>
            </a:r>
            <a:r>
              <a:rPr lang="en-US" b="1" dirty="0"/>
              <a:t>Noon </a:t>
            </a:r>
            <a:r>
              <a:rPr lang="en-US" dirty="0"/>
              <a:t>(not at the usual time 11:59pm)</a:t>
            </a:r>
          </a:p>
          <a:p>
            <a:r>
              <a:rPr lang="en-US" dirty="0"/>
              <a:t>- HW4 out later today (or latest by tomorrow morning). Due next Tuesday (10/30)</a:t>
            </a:r>
          </a:p>
          <a:p>
            <a:endParaRPr lang="en-US" dirty="0"/>
          </a:p>
          <a:p>
            <a:r>
              <a:rPr lang="en-US" dirty="0"/>
              <a:t>- Midterm coming up – Nov 2, 2:30-3:20pm, here in the class</a:t>
            </a:r>
          </a:p>
          <a:p>
            <a:r>
              <a:rPr lang="en-US" dirty="0"/>
              <a:t>- If you can’t take the midterm on Nov 2, let me know ASAP.</a:t>
            </a:r>
          </a:p>
          <a:p>
            <a:r>
              <a:rPr lang="en-US" dirty="0"/>
              <a:t>- Midterm practice material will be posted on the website tomorrow</a:t>
            </a:r>
          </a:p>
          <a:p>
            <a:r>
              <a:rPr lang="en-US" dirty="0"/>
              <a:t>- Midterm review next Wednesday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7342EA-5F52-C148-9D57-F6093E6DA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69AEC-CE81-D941-A096-B5A16ABC0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AF27E-28D5-6347-92E2-626F792C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37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930BC-187C-4F46-855A-C7BB792DB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F5A3A0-E55A-8B42-B00E-8D677505F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E84906-2C66-AB48-8C7D-01AD5DBDA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BC7F-25B4-0741-BB76-C4B627E6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024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57E00D-AD22-2F41-9B09-8CCD703D2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data = (key, value)</a:t>
            </a:r>
          </a:p>
          <a:p>
            <a:r>
              <a:rPr lang="en-US" dirty="0"/>
              <a:t>- operations: </a:t>
            </a:r>
            <a:r>
              <a:rPr lang="en-US" dirty="0">
                <a:latin typeface="Inconsolata" panose="020B0609030003000000" pitchFamily="49" charset="0"/>
              </a:rPr>
              <a:t>put(key, value);   get(key);   remove(key)</a:t>
            </a:r>
          </a:p>
          <a:p>
            <a:endParaRPr lang="en-US" dirty="0"/>
          </a:p>
          <a:p>
            <a:r>
              <a:rPr lang="en-US" dirty="0"/>
              <a:t>- O(n)  with Arrays and Linked List</a:t>
            </a:r>
          </a:p>
          <a:p>
            <a:r>
              <a:rPr lang="en-US" dirty="0"/>
              <a:t>- O(log n) with BST and AVL trees.</a:t>
            </a:r>
          </a:p>
          <a:p>
            <a:endParaRPr lang="en-US" dirty="0"/>
          </a:p>
          <a:p>
            <a:r>
              <a:rPr lang="en-US" dirty="0"/>
              <a:t>- Can we do better? Can we do this in O(1)  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C5BA50-37DC-F848-AA6F-820B3B74A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Dictionaries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F9B1E-96C3-3E41-9F95-76AD567D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846E5A-D8A4-BB43-A99A-0350E70B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1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73496A-0E4F-B14F-8C64-C65A244A6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we are so obsessed with making dictionaries fast?</a:t>
            </a:r>
          </a:p>
          <a:p>
            <a:endParaRPr lang="en-US" dirty="0"/>
          </a:p>
          <a:p>
            <a:r>
              <a:rPr lang="en-US" dirty="0"/>
              <a:t>Dictionaries are extremely most common data structures.</a:t>
            </a:r>
          </a:p>
          <a:p>
            <a:r>
              <a:rPr lang="en-US" dirty="0"/>
              <a:t>- Databases</a:t>
            </a:r>
          </a:p>
          <a:p>
            <a:r>
              <a:rPr lang="en-US" dirty="0"/>
              <a:t>- Network router tables</a:t>
            </a:r>
          </a:p>
          <a:p>
            <a:r>
              <a:rPr lang="en-US" dirty="0"/>
              <a:t>- Compilers and Interpreters</a:t>
            </a:r>
          </a:p>
          <a:p>
            <a:r>
              <a:rPr lang="en-US" dirty="0"/>
              <a:t>- Faster than O(log n) search in certain cases</a:t>
            </a:r>
          </a:p>
          <a:p>
            <a:r>
              <a:rPr lang="en-US" dirty="0"/>
              <a:t>- Data type in most high level programming languages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9E3CD1-5A1E-D04F-9D02-5A7660F0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4D81B-2F68-9B49-A518-AF5BEAEE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E02C-5DB6-2A4D-B7C5-2B4909402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06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C88D66-62D2-7349-8C6B-FB2D8A88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implement at dictionary such that dictionary operations are O(1)? </a:t>
            </a:r>
          </a:p>
          <a:p>
            <a:pPr marL="0" indent="0">
              <a:buNone/>
            </a:pPr>
            <a:r>
              <a:rPr lang="en-US" dirty="0"/>
              <a:t>(Assume all keys are non-zero integers)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31E5CE-8CA7-604E-AB20-FF585161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5717D-36E2-AE4D-B40B-7BD325BB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80A38-470E-E34F-B44A-CFDBBB29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24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C88D66-62D2-7349-8C6B-FB2D8A88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implement at dictionary such that dictionary operations are O(1)? </a:t>
            </a:r>
          </a:p>
          <a:p>
            <a:pPr marL="0" indent="0">
              <a:buNone/>
            </a:pPr>
            <a:r>
              <a:rPr lang="en-US" dirty="0"/>
              <a:t>(Assume all keys are non-zero integers)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Idea: </a:t>
            </a:r>
            <a:r>
              <a:rPr lang="en-US" dirty="0"/>
              <a:t> Create a giant array and use keys as indices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31E5CE-8CA7-604E-AB20-FF585161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5717D-36E2-AE4D-B40B-7BD325BB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80A38-470E-E34F-B44A-CFDBBB29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C88D66-62D2-7349-8C6B-FB2D8A88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implement at dictionary such that dictionary operations are O(1)? </a:t>
            </a:r>
          </a:p>
          <a:p>
            <a:pPr marL="0" indent="0">
              <a:buNone/>
            </a:pPr>
            <a:r>
              <a:rPr lang="en-US" dirty="0"/>
              <a:t>(Assume all keys are non-zero integers)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Idea: </a:t>
            </a:r>
            <a:r>
              <a:rPr lang="en-US" dirty="0"/>
              <a:t> Create a giant array and use keys as indices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Problems?</a:t>
            </a:r>
          </a:p>
          <a:p>
            <a:pPr marL="0" indent="0">
              <a:buNone/>
            </a:pPr>
            <a:r>
              <a:rPr lang="en-US" dirty="0"/>
              <a:t>1. ?</a:t>
            </a:r>
          </a:p>
          <a:p>
            <a:pPr marL="0" indent="0">
              <a:buNone/>
            </a:pPr>
            <a:r>
              <a:rPr lang="en-US" dirty="0"/>
              <a:t>2. 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31E5CE-8CA7-604E-AB20-FF585161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5717D-36E2-AE4D-B40B-7BD325BB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80A38-470E-E34F-B44A-CFDBBB29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58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FC88D66-62D2-7349-8C6B-FB2D8A88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would you implement at dictionary such that dictionary operations are O(1)? </a:t>
            </a:r>
          </a:p>
          <a:p>
            <a:pPr marL="0" indent="0">
              <a:buNone/>
            </a:pPr>
            <a:r>
              <a:rPr lang="en-US" dirty="0"/>
              <a:t>(Assume all keys are non-zero integers)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Idea: </a:t>
            </a:r>
            <a:r>
              <a:rPr lang="en-US" dirty="0"/>
              <a:t> Create a giant array and use keys as indices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Problems?</a:t>
            </a:r>
          </a:p>
          <a:p>
            <a:pPr marL="0" indent="0">
              <a:buNone/>
            </a:pPr>
            <a:r>
              <a:rPr lang="en-US" dirty="0"/>
              <a:t>1. Can only work with integer keys?</a:t>
            </a:r>
          </a:p>
          <a:p>
            <a:pPr marL="0" indent="0">
              <a:buNone/>
            </a:pPr>
            <a:r>
              <a:rPr lang="en-US" dirty="0"/>
              <a:t>2. Too much wasted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Idea 2: </a:t>
            </a:r>
            <a:r>
              <a:rPr lang="en-US" dirty="0"/>
              <a:t>Can we convert the key space into a smaller set that would take much less memory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31E5CE-8CA7-604E-AB20-FF585161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5717D-36E2-AE4D-B40B-7BD325BB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80A38-470E-E34F-B44A-CFDBBB29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9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EC660A-8CDA-2442-9EE0-975F91FD7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8EBC786-4E7A-0E4E-9EC3-03877352A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problem: Too much wasted space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4D643-F444-3D43-A4BC-90158546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18DDC-55D1-EF46-B701-45BAF5CC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47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6BD5B-47E3-4DAA-B620-8093D01C6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rgbClr val="B6A479"/>
                </a:solidFill>
              </a:rPr>
              <a:t>Review: </a:t>
            </a:r>
            <a:r>
              <a:rPr lang="en-US" dirty="0">
                <a:solidFill>
                  <a:srgbClr val="4C3282"/>
                </a:solidFill>
              </a:rPr>
              <a:t>Integer remainder with 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3096B-2FEC-48D7-BDEF-345D1D0C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2290763" algn="l"/>
                <a:tab pos="4799013" algn="l"/>
              </a:tabLst>
            </a:pPr>
            <a:r>
              <a:rPr lang="en-US" altLang="en-US" sz="2000" dirty="0"/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%</a:t>
            </a:r>
            <a:r>
              <a:rPr lang="en-US" altLang="en-US" sz="2000" dirty="0"/>
              <a:t> operator computes the remainder from integer division.</a:t>
            </a:r>
          </a:p>
          <a:p>
            <a:pPr marL="128016" lvl="1" indent="0">
              <a:buNone/>
              <a:tabLst>
                <a:tab pos="2290763" algn="l"/>
                <a:tab pos="4799013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14 % 4 </a:t>
            </a:r>
            <a:r>
              <a:rPr lang="en-US" altLang="en-US" dirty="0"/>
              <a:t>is  </a:t>
            </a:r>
            <a:r>
              <a:rPr lang="en-US" altLang="en-US" dirty="0">
                <a:latin typeface="Courier New" panose="02070309020205020404" pitchFamily="49" charset="0"/>
              </a:rPr>
              <a:t>2</a:t>
            </a:r>
            <a:br>
              <a:rPr lang="en-US" altLang="en-US" sz="700" dirty="0">
                <a:latin typeface="Courier New" panose="02070309020205020404" pitchFamily="49" charset="0"/>
              </a:rPr>
            </a:br>
            <a:r>
              <a:rPr lang="en-US" altLang="en-US" sz="700" dirty="0">
                <a:latin typeface="Courier New" panose="02070309020205020404" pitchFamily="49" charset="0"/>
              </a:rPr>
              <a:t> </a:t>
            </a:r>
            <a:br>
              <a:rPr lang="en-US" altLang="en-US" sz="700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</a:t>
            </a:r>
            <a:r>
              <a:rPr lang="en-US" altLang="en-US" u="sng" dirty="0">
                <a:latin typeface="Courier New" panose="02070309020205020404" pitchFamily="49" charset="0"/>
              </a:rPr>
              <a:t>   3</a:t>
            </a:r>
            <a:r>
              <a:rPr lang="en-US" altLang="en-US" dirty="0">
                <a:latin typeface="Courier New" panose="02070309020205020404" pitchFamily="49" charset="0"/>
              </a:rPr>
              <a:t>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   43</a:t>
            </a:r>
            <a:br>
              <a:rPr lang="en-US" altLang="en-US" u="sng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4 ) 14              5 ) 218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</a:t>
            </a:r>
            <a:r>
              <a:rPr lang="en-US" altLang="en-US" u="sng" dirty="0">
                <a:latin typeface="Courier New" panose="02070309020205020404" pitchFamily="49" charset="0"/>
              </a:rPr>
              <a:t>12</a:t>
            </a:r>
            <a:r>
              <a:rPr lang="en-US" altLang="en-US" dirty="0">
                <a:latin typeface="Courier New" panose="02070309020205020404" pitchFamily="49" charset="0"/>
              </a:rPr>
              <a:t>  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20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</a:t>
            </a:r>
            <a:r>
              <a:rPr lang="en-US" altLang="en-US" b="1" dirty="0">
                <a:latin typeface="Courier New" panose="02070309020205020404" pitchFamily="49" charset="0"/>
              </a:rPr>
              <a:t>2</a:t>
            </a:r>
            <a:r>
              <a:rPr lang="en-US" altLang="en-US" dirty="0">
                <a:latin typeface="Courier New" panose="02070309020205020404" pitchFamily="49" charset="0"/>
              </a:rPr>
              <a:t>                   18</a:t>
            </a:r>
            <a:br>
              <a:rPr lang="en-US" altLang="en-US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                    </a:t>
            </a:r>
            <a:r>
              <a:rPr lang="en-US" altLang="en-US" u="sng" dirty="0">
                <a:latin typeface="Courier New" panose="02070309020205020404" pitchFamily="49" charset="0"/>
              </a:rPr>
              <a:t>15</a:t>
            </a:r>
            <a:br>
              <a:rPr lang="en-US" altLang="en-US" u="sng" dirty="0">
                <a:latin typeface="Courier New" panose="02070309020205020404" pitchFamily="49" charset="0"/>
              </a:rPr>
            </a:br>
            <a:r>
              <a:rPr lang="en-US" altLang="en-US" dirty="0">
                <a:latin typeface="Courier New" panose="02070309020205020404" pitchFamily="49" charset="0"/>
              </a:rPr>
              <a:t>                             </a:t>
            </a:r>
            <a:r>
              <a:rPr lang="en-US" altLang="en-US" b="1" dirty="0">
                <a:latin typeface="Courier New" panose="02070309020205020404" pitchFamily="49" charset="0"/>
              </a:rPr>
              <a:t>3</a:t>
            </a:r>
            <a:endParaRPr lang="en-US" altLang="en-US" sz="800" dirty="0"/>
          </a:p>
          <a:p>
            <a:pPr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Applications of </a:t>
            </a:r>
            <a:r>
              <a:rPr lang="en-US" altLang="en-US" dirty="0">
                <a:latin typeface="Courier New" panose="02070309020205020404" pitchFamily="49" charset="0"/>
              </a:rPr>
              <a:t>%</a:t>
            </a:r>
            <a:r>
              <a:rPr lang="en-US" altLang="en-US" dirty="0"/>
              <a:t> operator: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Obtain last digit of a number:</a:t>
            </a:r>
            <a:r>
              <a:rPr lang="en-US" altLang="en-US" i="1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230857 % 10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7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See whether a number is odd: </a:t>
            </a:r>
            <a:r>
              <a:rPr lang="en-US" altLang="en-US" dirty="0">
                <a:latin typeface="Courier New" panose="02070309020205020404" pitchFamily="49" charset="0"/>
              </a:rPr>
              <a:t>7 % 2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1</a:t>
            </a:r>
            <a:r>
              <a:rPr lang="en-US" altLang="en-US" dirty="0"/>
              <a:t>,  </a:t>
            </a:r>
            <a:r>
              <a:rPr lang="en-US" altLang="en-US" dirty="0">
                <a:latin typeface="Courier New" panose="02070309020205020404" pitchFamily="49" charset="0"/>
              </a:rPr>
              <a:t>42 % 2</a:t>
            </a:r>
            <a:r>
              <a:rPr lang="en-US" altLang="en-US" dirty="0"/>
              <a:t> is </a:t>
            </a:r>
            <a:r>
              <a:rPr lang="en-US" altLang="en-US" dirty="0">
                <a:latin typeface="Courier New" panose="02070309020205020404" pitchFamily="49" charset="0"/>
              </a:rPr>
              <a:t>0</a:t>
            </a:r>
          </a:p>
          <a:p>
            <a:pPr lvl="1">
              <a:lnSpc>
                <a:spcPct val="110000"/>
              </a:lnSpc>
              <a:tabLst>
                <a:tab pos="2290763" algn="l"/>
                <a:tab pos="4799013" algn="l"/>
              </a:tabLst>
            </a:pPr>
            <a:r>
              <a:rPr lang="en-US" altLang="en-US" dirty="0"/>
              <a:t>Limit integers to specific range: </a:t>
            </a:r>
            <a:r>
              <a:rPr lang="en-US" altLang="en-US" dirty="0">
                <a:latin typeface="Courier New" panose="02070309020205020404" pitchFamily="49" charset="0"/>
              </a:rPr>
              <a:t>8 % 12 </a:t>
            </a:r>
            <a:r>
              <a:rPr lang="en-US" altLang="en-US" dirty="0"/>
              <a:t>is </a:t>
            </a:r>
            <a:r>
              <a:rPr lang="en-US" altLang="en-US" dirty="0">
                <a:latin typeface="Courier New" panose="02070309020205020404" pitchFamily="49" charset="0"/>
              </a:rPr>
              <a:t>8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</a:rPr>
              <a:t>18 % 12 </a:t>
            </a:r>
            <a:r>
              <a:rPr lang="en-US" altLang="en-US" dirty="0"/>
              <a:t>is </a:t>
            </a:r>
            <a:r>
              <a:rPr lang="en-US" altLang="en-US" dirty="0"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1B099-D192-47D9-8E1B-EF06203C1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142 SP 18 – Brett Wortzman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657F6C-03E6-47B7-BCFC-63A40D2C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62B4D9-35A4-4F03-9280-4485A96F74A4}"/>
              </a:ext>
            </a:extLst>
          </p:cNvPr>
          <p:cNvSpPr/>
          <p:nvPr/>
        </p:nvSpPr>
        <p:spPr>
          <a:xfrm>
            <a:off x="3662891" y="1753585"/>
            <a:ext cx="169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latin typeface="Courier New" panose="02070309020205020404" pitchFamily="49" charset="0"/>
              </a:rPr>
              <a:t>218 % 5 </a:t>
            </a:r>
            <a:r>
              <a:rPr lang="en-US" altLang="en-US" dirty="0"/>
              <a:t>is  </a:t>
            </a:r>
            <a:r>
              <a:rPr lang="en-US" altLang="en-US" dirty="0">
                <a:latin typeface="Courier New" panose="02070309020205020404" pitchFamily="49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1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Trees: Four cases to consider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937651"/>
              </p:ext>
            </p:extLst>
          </p:nvPr>
        </p:nvGraphicFramePr>
        <p:xfrm>
          <a:off x="435528" y="1490116"/>
          <a:ext cx="1146668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1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2980">
                  <a:extLst>
                    <a:ext uri="{9D8B030D-6E8A-4147-A177-3AD203B41FA5}">
                      <a16:colId xmlns:a16="http://schemas.microsoft.com/office/drawing/2014/main" val="1598195415"/>
                    </a:ext>
                  </a:extLst>
                </a:gridCol>
                <a:gridCol w="3552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Insert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location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Left subtree of left child of y 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line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right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Right subtree of left child of y 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kink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</a:t>
                      </a:r>
                      <a:r>
                        <a:rPr lang="en-US" sz="2400" baseline="0" dirty="0"/>
                        <a:t> (left-right) rotation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Left</a:t>
                      </a:r>
                      <a:r>
                        <a:rPr lang="en-US" sz="2400" baseline="0" dirty="0"/>
                        <a:t> subtree of right child of y (C)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Right kink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 (right-left)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Right subtree of right child of y (D)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Right line case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left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Oval 31">
            <a:extLst>
              <a:ext uri="{FF2B5EF4-FFF2-40B4-BE49-F238E27FC236}">
                <a16:creationId xmlns:a16="http://schemas.microsoft.com/office/drawing/2014/main" id="{AD2E4488-86AC-DB4D-80A9-901D763490C4}"/>
              </a:ext>
            </a:extLst>
          </p:cNvPr>
          <p:cNvSpPr/>
          <p:nvPr/>
        </p:nvSpPr>
        <p:spPr>
          <a:xfrm>
            <a:off x="2070383" y="4878706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7A4E0CD-5958-2947-B6D8-33EA1B3A7C65}"/>
              </a:ext>
            </a:extLst>
          </p:cNvPr>
          <p:cNvSpPr/>
          <p:nvPr/>
        </p:nvSpPr>
        <p:spPr>
          <a:xfrm>
            <a:off x="3161024" y="3988289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</a:t>
            </a:r>
            <a:endParaRPr lang="en-US" sz="32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2AF427B-E39B-E54D-BCF3-5B19AFBC404C}"/>
              </a:ext>
            </a:extLst>
          </p:cNvPr>
          <p:cNvSpPr/>
          <p:nvPr/>
        </p:nvSpPr>
        <p:spPr>
          <a:xfrm>
            <a:off x="4149889" y="4953283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833A1DD-C6E7-394B-B065-B1CB25BB0017}"/>
              </a:ext>
            </a:extLst>
          </p:cNvPr>
          <p:cNvCxnSpPr>
            <a:stCxn id="32" idx="5"/>
          </p:cNvCxnSpPr>
          <p:nvPr/>
        </p:nvCxnSpPr>
        <p:spPr>
          <a:xfrm>
            <a:off x="2790578" y="5598901"/>
            <a:ext cx="194160" cy="364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3A3545F-D383-D74D-9A34-1AE7A6E3825C}"/>
              </a:ext>
            </a:extLst>
          </p:cNvPr>
          <p:cNvCxnSpPr>
            <a:stCxn id="33" idx="5"/>
            <a:endCxn id="34" idx="1"/>
          </p:cNvCxnSpPr>
          <p:nvPr/>
        </p:nvCxnSpPr>
        <p:spPr>
          <a:xfrm>
            <a:off x="3881219" y="4708484"/>
            <a:ext cx="392236" cy="36836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8">
            <a:extLst>
              <a:ext uri="{FF2B5EF4-FFF2-40B4-BE49-F238E27FC236}">
                <a16:creationId xmlns:a16="http://schemas.microsoft.com/office/drawing/2014/main" id="{2B309700-E9D2-CC45-A6D4-8910E47AC0D1}"/>
              </a:ext>
            </a:extLst>
          </p:cNvPr>
          <p:cNvSpPr/>
          <p:nvPr/>
        </p:nvSpPr>
        <p:spPr>
          <a:xfrm>
            <a:off x="1046733" y="5992364"/>
            <a:ext cx="1342226" cy="10532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  <a:p>
            <a:pPr algn="ctr"/>
            <a:endParaRPr lang="en-US" sz="30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854383-A4A6-4346-B21A-01CD7E8B8E6E}"/>
              </a:ext>
            </a:extLst>
          </p:cNvPr>
          <p:cNvCxnSpPr>
            <a:cxnSpLocks/>
            <a:stCxn id="32" idx="3"/>
            <a:endCxn id="37" idx="0"/>
          </p:cNvCxnSpPr>
          <p:nvPr/>
        </p:nvCxnSpPr>
        <p:spPr>
          <a:xfrm flipH="1">
            <a:off x="1717846" y="5598901"/>
            <a:ext cx="476103" cy="393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10">
            <a:extLst>
              <a:ext uri="{FF2B5EF4-FFF2-40B4-BE49-F238E27FC236}">
                <a16:creationId xmlns:a16="http://schemas.microsoft.com/office/drawing/2014/main" id="{A8FFF4A7-D7D7-B74E-8CBE-224A41102029}"/>
              </a:ext>
            </a:extLst>
          </p:cNvPr>
          <p:cNvSpPr/>
          <p:nvPr/>
        </p:nvSpPr>
        <p:spPr>
          <a:xfrm>
            <a:off x="2412342" y="5992365"/>
            <a:ext cx="1073907" cy="832691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700FC14-6B8D-9947-9F97-F7699AE07C95}"/>
              </a:ext>
            </a:extLst>
          </p:cNvPr>
          <p:cNvCxnSpPr>
            <a:endCxn id="32" idx="7"/>
          </p:cNvCxnSpPr>
          <p:nvPr/>
        </p:nvCxnSpPr>
        <p:spPr>
          <a:xfrm flipH="1">
            <a:off x="2790578" y="4608808"/>
            <a:ext cx="423714" cy="3934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12">
            <a:extLst>
              <a:ext uri="{FF2B5EF4-FFF2-40B4-BE49-F238E27FC236}">
                <a16:creationId xmlns:a16="http://schemas.microsoft.com/office/drawing/2014/main" id="{242CC7C0-5881-C242-B9D3-A5C43BA52F2E}"/>
              </a:ext>
            </a:extLst>
          </p:cNvPr>
          <p:cNvSpPr/>
          <p:nvPr/>
        </p:nvSpPr>
        <p:spPr>
          <a:xfrm>
            <a:off x="3552663" y="6041843"/>
            <a:ext cx="1148291" cy="6872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sp>
        <p:nvSpPr>
          <p:cNvPr id="42" name="Isosceles Triangle 13">
            <a:extLst>
              <a:ext uri="{FF2B5EF4-FFF2-40B4-BE49-F238E27FC236}">
                <a16:creationId xmlns:a16="http://schemas.microsoft.com/office/drawing/2014/main" id="{6FC068E8-D5D0-9E40-9C2F-F50103F0C76F}"/>
              </a:ext>
            </a:extLst>
          </p:cNvPr>
          <p:cNvSpPr/>
          <p:nvPr/>
        </p:nvSpPr>
        <p:spPr>
          <a:xfrm>
            <a:off x="4851858" y="5992365"/>
            <a:ext cx="991167" cy="98184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  <a:p>
            <a:pPr algn="ctr"/>
            <a:endParaRPr lang="en-US" sz="30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889BE4B-5B99-F94E-B3E4-8D9970D05285}"/>
              </a:ext>
            </a:extLst>
          </p:cNvPr>
          <p:cNvCxnSpPr>
            <a:cxnSpLocks/>
            <a:stCxn id="34" idx="5"/>
            <a:endCxn id="42" idx="0"/>
          </p:cNvCxnSpPr>
          <p:nvPr/>
        </p:nvCxnSpPr>
        <p:spPr>
          <a:xfrm>
            <a:off x="4870084" y="5673478"/>
            <a:ext cx="477358" cy="31888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FC04690-2EA9-0342-9BD7-E4F580229ECC}"/>
              </a:ext>
            </a:extLst>
          </p:cNvPr>
          <p:cNvCxnSpPr>
            <a:cxnSpLocks/>
            <a:stCxn id="34" idx="3"/>
            <a:endCxn id="41" idx="0"/>
          </p:cNvCxnSpPr>
          <p:nvPr/>
        </p:nvCxnSpPr>
        <p:spPr>
          <a:xfrm flipH="1">
            <a:off x="4126809" y="5673478"/>
            <a:ext cx="146646" cy="36836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ooter Placeholder 3">
            <a:extLst>
              <a:ext uri="{FF2B5EF4-FFF2-40B4-BE49-F238E27FC236}">
                <a16:creationId xmlns:a16="http://schemas.microsoft.com/office/drawing/2014/main" id="{14A05DD7-AE73-B240-AD10-F2B960FF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8554932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78CB8-B570-4923-9F03-380189DD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Implement Direct Access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3A649-8A15-4B9F-86CF-F773092C8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11187258" cy="48455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 get(int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input validation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[key].value;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put(int key, V value)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 = 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remove(int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input validation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[key] = null;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C186F-631A-4C85-999B-B98F4E9DE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WI 18 – Michael Lee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31A1D-80B9-4AED-8949-D06C86040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67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981D-905B-415B-AC1D-DF0A021EF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Implement First 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55E6F-BEDF-4EB2-830D-99A0064F3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 get(int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input validation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newKey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newkey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].value;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put(int key, V value)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value;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remove(int key)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input validation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newKey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key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newKey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null;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2A8624-9D5B-4E7E-BDAD-9503B11D3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AC9E0F-5FA1-45C2-8C95-DD27CA4E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65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CAFB3-3EFE-41A9-BAAC-E7AACB5B6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C3282"/>
                </a:solidFill>
              </a:rPr>
              <a:t>First Hash Function: % table size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E8F372-322D-4A9E-B4EE-228FD511D45D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42825" y="1512346"/>
          <a:ext cx="9120133" cy="1322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9103">
                  <a:extLst>
                    <a:ext uri="{9D8B030D-6E8A-4147-A177-3AD203B41FA5}">
                      <a16:colId xmlns:a16="http://schemas.microsoft.com/office/drawing/2014/main" val="1211657181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4230675971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458140727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599932406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940880356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288671970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4260191458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2227390682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130129428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3865511510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1890471166"/>
                    </a:ext>
                  </a:extLst>
                </a:gridCol>
              </a:tblGrid>
              <a:tr h="6932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B6A479"/>
                          </a:solidFill>
                        </a:rPr>
                        <a:t>indices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0</a:t>
                      </a:r>
                    </a:p>
                  </a:txBody>
                  <a:tcPr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B6A479"/>
                          </a:solidFill>
                        </a:rPr>
                        <a:t>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061894"/>
                  </a:ext>
                </a:extLst>
              </a:tr>
              <a:tr h="62928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4C3282"/>
                          </a:solidFill>
                        </a:rPr>
                        <a:t>elements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4C328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18142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77EE8-0030-45C5-9CB7-AC9A80EB1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1241D-B3DD-4A34-A464-09E0D93CE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35B7B6-FEEE-4D88-A4C7-ED1496E27AF7}"/>
              </a:ext>
            </a:extLst>
          </p:cNvPr>
          <p:cNvSpPr txBox="1"/>
          <p:nvPr/>
        </p:nvSpPr>
        <p:spPr>
          <a:xfrm>
            <a:off x="775855" y="3574473"/>
            <a:ext cx="22525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put(0, “foo”);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put(5, “bar”);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put(11, “biz”)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put(18, “bop”);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put(20, “poo”);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8500F2A-4FD1-4352-82E1-8F89C63290D7}"/>
              </a:ext>
            </a:extLst>
          </p:cNvPr>
          <p:cNvSpPr/>
          <p:nvPr/>
        </p:nvSpPr>
        <p:spPr>
          <a:xfrm>
            <a:off x="4770421" y="4755536"/>
            <a:ext cx="1889760" cy="205047"/>
          </a:xfrm>
          <a:prstGeom prst="rightArrow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81BF6B-10B0-4E01-998D-14FBB4D0EC12}"/>
              </a:ext>
            </a:extLst>
          </p:cNvPr>
          <p:cNvSpPr txBox="1"/>
          <p:nvPr/>
        </p:nvSpPr>
        <p:spPr>
          <a:xfrm>
            <a:off x="6732410" y="4673393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Collision!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567611-AD34-4460-BAC7-829788B11B03}"/>
              </a:ext>
            </a:extLst>
          </p:cNvPr>
          <p:cNvSpPr txBox="1"/>
          <p:nvPr/>
        </p:nvSpPr>
        <p:spPr>
          <a:xfrm>
            <a:off x="2154438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“foo”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9384A6-6E93-44FD-AD5B-1BACBEDC6EDC}"/>
              </a:ext>
            </a:extLst>
          </p:cNvPr>
          <p:cNvSpPr txBox="1"/>
          <p:nvPr/>
        </p:nvSpPr>
        <p:spPr>
          <a:xfrm>
            <a:off x="2925786" y="3591732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0 % 10 =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E8AA69-F7F5-4A22-A6A6-E327DB8077C9}"/>
              </a:ext>
            </a:extLst>
          </p:cNvPr>
          <p:cNvSpPr txBox="1"/>
          <p:nvPr/>
        </p:nvSpPr>
        <p:spPr>
          <a:xfrm>
            <a:off x="2925786" y="388267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5 % 10 = 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F2BA5-3D7E-45AC-91BF-3FA5CD324EEB}"/>
              </a:ext>
            </a:extLst>
          </p:cNvPr>
          <p:cNvSpPr txBox="1"/>
          <p:nvPr/>
        </p:nvSpPr>
        <p:spPr>
          <a:xfrm>
            <a:off x="2925786" y="4137525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11 % 10 =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743581-BEE4-4234-9582-21331F0940EE}"/>
              </a:ext>
            </a:extLst>
          </p:cNvPr>
          <p:cNvSpPr txBox="1"/>
          <p:nvPr/>
        </p:nvSpPr>
        <p:spPr>
          <a:xfrm>
            <a:off x="2925786" y="4409997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18 % 10 = 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621B84-0D0F-49E1-A42C-CF6F3735099D}"/>
              </a:ext>
            </a:extLst>
          </p:cNvPr>
          <p:cNvSpPr txBox="1"/>
          <p:nvPr/>
        </p:nvSpPr>
        <p:spPr>
          <a:xfrm>
            <a:off x="2925786" y="4683318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20 % 10 = 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5AF548-1F17-49B8-9511-D574BE63D0A3}"/>
              </a:ext>
            </a:extLst>
          </p:cNvPr>
          <p:cNvSpPr txBox="1"/>
          <p:nvPr/>
        </p:nvSpPr>
        <p:spPr>
          <a:xfrm>
            <a:off x="8798349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“bop”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A5F4F6-49C1-4D11-BC79-B138D0D5703B}"/>
              </a:ext>
            </a:extLst>
          </p:cNvPr>
          <p:cNvSpPr txBox="1"/>
          <p:nvPr/>
        </p:nvSpPr>
        <p:spPr>
          <a:xfrm>
            <a:off x="6295432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“bar”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DBAA69-FE2A-4EC9-9C39-793E4193AEC3}"/>
              </a:ext>
            </a:extLst>
          </p:cNvPr>
          <p:cNvSpPr txBox="1"/>
          <p:nvPr/>
        </p:nvSpPr>
        <p:spPr>
          <a:xfrm>
            <a:off x="2968613" y="233646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“biz”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331E8F-B314-4AD9-BF24-F024B195E0FF}"/>
              </a:ext>
            </a:extLst>
          </p:cNvPr>
          <p:cNvSpPr txBox="1"/>
          <p:nvPr/>
        </p:nvSpPr>
        <p:spPr>
          <a:xfrm>
            <a:off x="2190504" y="2956478"/>
            <a:ext cx="80182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383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E476F4-1D0F-664B-BB60-D2A6A8ED2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√ Wrap up AVL Trees</a:t>
            </a:r>
          </a:p>
          <a:p>
            <a:r>
              <a:rPr lang="en-US" dirty="0"/>
              <a:t>√ Problem: Can we make get(k) operation on dictionaries fast: O(1)</a:t>
            </a:r>
          </a:p>
          <a:p>
            <a:r>
              <a:rPr lang="en-US" dirty="0"/>
              <a:t>√ Motivation</a:t>
            </a:r>
          </a:p>
          <a:p>
            <a:r>
              <a:rPr lang="en-US" dirty="0"/>
              <a:t>√ Hashing</a:t>
            </a:r>
          </a:p>
          <a:p>
            <a:r>
              <a:rPr lang="en-US" dirty="0"/>
              <a:t>- Separate Chaining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79E1D2-419D-3F44-ABEA-ED43E035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56072-086B-8241-8817-F5D64974C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DCB8E-9B85-BE43-AFE2-DB20286CA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47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02F4A1-3801-2F4E-902B-AA4F2B4FD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1AA4F9-304F-7846-87DD-9AB86355A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Hashing: Separate Chaining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D4480-2BC4-D04B-8A81-7AF7E1ADB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AU 18 </a:t>
            </a:r>
            <a:r>
              <a:rPr lang="mr-IN"/>
              <a:t>–</a:t>
            </a:r>
            <a:r>
              <a:rPr lang="en-US"/>
              <a:t> Shri mare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CF4D5-2911-CA4F-ABCE-721BAA9B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Trees: Four cases to consider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50094"/>
              </p:ext>
            </p:extLst>
          </p:nvPr>
        </p:nvGraphicFramePr>
        <p:xfrm>
          <a:off x="435528" y="1490116"/>
          <a:ext cx="1146668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1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2980">
                  <a:extLst>
                    <a:ext uri="{9D8B030D-6E8A-4147-A177-3AD203B41FA5}">
                      <a16:colId xmlns:a16="http://schemas.microsoft.com/office/drawing/2014/main" val="1598195415"/>
                    </a:ext>
                  </a:extLst>
                </a:gridCol>
                <a:gridCol w="3552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Insert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location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Case (also called as)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Left subtree of left child of y 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line case (case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right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Right subtree of left child of y 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kink case (case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</a:t>
                      </a:r>
                      <a:r>
                        <a:rPr lang="en-US" sz="2400" baseline="0" dirty="0"/>
                        <a:t> (left-right) rotation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Left</a:t>
                      </a:r>
                      <a:r>
                        <a:rPr lang="en-US" sz="2400" baseline="0" dirty="0"/>
                        <a:t> subtree of right child of y (C)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Right kink case (case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 (right-left)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Right subtree of right child of y (D)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Right line case (case 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left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Oval 31">
            <a:extLst>
              <a:ext uri="{FF2B5EF4-FFF2-40B4-BE49-F238E27FC236}">
                <a16:creationId xmlns:a16="http://schemas.microsoft.com/office/drawing/2014/main" id="{AD2E4488-86AC-DB4D-80A9-901D763490C4}"/>
              </a:ext>
            </a:extLst>
          </p:cNvPr>
          <p:cNvSpPr/>
          <p:nvPr/>
        </p:nvSpPr>
        <p:spPr>
          <a:xfrm>
            <a:off x="2070383" y="4878706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7A4E0CD-5958-2947-B6D8-33EA1B3A7C65}"/>
              </a:ext>
            </a:extLst>
          </p:cNvPr>
          <p:cNvSpPr/>
          <p:nvPr/>
        </p:nvSpPr>
        <p:spPr>
          <a:xfrm>
            <a:off x="3161024" y="3988289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</a:t>
            </a:r>
            <a:endParaRPr lang="en-US" sz="32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2AF427B-E39B-E54D-BCF3-5B19AFBC404C}"/>
              </a:ext>
            </a:extLst>
          </p:cNvPr>
          <p:cNvSpPr/>
          <p:nvPr/>
        </p:nvSpPr>
        <p:spPr>
          <a:xfrm>
            <a:off x="4149889" y="4953283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833A1DD-C6E7-394B-B065-B1CB25BB0017}"/>
              </a:ext>
            </a:extLst>
          </p:cNvPr>
          <p:cNvCxnSpPr>
            <a:stCxn id="32" idx="5"/>
          </p:cNvCxnSpPr>
          <p:nvPr/>
        </p:nvCxnSpPr>
        <p:spPr>
          <a:xfrm>
            <a:off x="2790578" y="5598901"/>
            <a:ext cx="194160" cy="364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3A3545F-D383-D74D-9A34-1AE7A6E3825C}"/>
              </a:ext>
            </a:extLst>
          </p:cNvPr>
          <p:cNvCxnSpPr>
            <a:stCxn id="33" idx="5"/>
            <a:endCxn id="34" idx="1"/>
          </p:cNvCxnSpPr>
          <p:nvPr/>
        </p:nvCxnSpPr>
        <p:spPr>
          <a:xfrm>
            <a:off x="3881219" y="4708484"/>
            <a:ext cx="392236" cy="36836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8">
            <a:extLst>
              <a:ext uri="{FF2B5EF4-FFF2-40B4-BE49-F238E27FC236}">
                <a16:creationId xmlns:a16="http://schemas.microsoft.com/office/drawing/2014/main" id="{2B309700-E9D2-CC45-A6D4-8910E47AC0D1}"/>
              </a:ext>
            </a:extLst>
          </p:cNvPr>
          <p:cNvSpPr/>
          <p:nvPr/>
        </p:nvSpPr>
        <p:spPr>
          <a:xfrm>
            <a:off x="1046733" y="5992364"/>
            <a:ext cx="1342226" cy="10532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  <a:p>
            <a:pPr algn="ctr"/>
            <a:endParaRPr lang="en-US" sz="30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854383-A4A6-4346-B21A-01CD7E8B8E6E}"/>
              </a:ext>
            </a:extLst>
          </p:cNvPr>
          <p:cNvCxnSpPr>
            <a:cxnSpLocks/>
            <a:stCxn id="32" idx="3"/>
            <a:endCxn id="37" idx="0"/>
          </p:cNvCxnSpPr>
          <p:nvPr/>
        </p:nvCxnSpPr>
        <p:spPr>
          <a:xfrm flipH="1">
            <a:off x="1717846" y="5598901"/>
            <a:ext cx="476103" cy="393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10">
            <a:extLst>
              <a:ext uri="{FF2B5EF4-FFF2-40B4-BE49-F238E27FC236}">
                <a16:creationId xmlns:a16="http://schemas.microsoft.com/office/drawing/2014/main" id="{A8FFF4A7-D7D7-B74E-8CBE-224A41102029}"/>
              </a:ext>
            </a:extLst>
          </p:cNvPr>
          <p:cNvSpPr/>
          <p:nvPr/>
        </p:nvSpPr>
        <p:spPr>
          <a:xfrm>
            <a:off x="2412342" y="5992365"/>
            <a:ext cx="1073907" cy="832691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700FC14-6B8D-9947-9F97-F7699AE07C95}"/>
              </a:ext>
            </a:extLst>
          </p:cNvPr>
          <p:cNvCxnSpPr>
            <a:endCxn id="32" idx="7"/>
          </p:cNvCxnSpPr>
          <p:nvPr/>
        </p:nvCxnSpPr>
        <p:spPr>
          <a:xfrm flipH="1">
            <a:off x="2790578" y="4608808"/>
            <a:ext cx="423714" cy="3934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12">
            <a:extLst>
              <a:ext uri="{FF2B5EF4-FFF2-40B4-BE49-F238E27FC236}">
                <a16:creationId xmlns:a16="http://schemas.microsoft.com/office/drawing/2014/main" id="{242CC7C0-5881-C242-B9D3-A5C43BA52F2E}"/>
              </a:ext>
            </a:extLst>
          </p:cNvPr>
          <p:cNvSpPr/>
          <p:nvPr/>
        </p:nvSpPr>
        <p:spPr>
          <a:xfrm>
            <a:off x="3552663" y="6041843"/>
            <a:ext cx="1148291" cy="6872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sp>
        <p:nvSpPr>
          <p:cNvPr id="42" name="Isosceles Triangle 13">
            <a:extLst>
              <a:ext uri="{FF2B5EF4-FFF2-40B4-BE49-F238E27FC236}">
                <a16:creationId xmlns:a16="http://schemas.microsoft.com/office/drawing/2014/main" id="{6FC068E8-D5D0-9E40-9C2F-F50103F0C76F}"/>
              </a:ext>
            </a:extLst>
          </p:cNvPr>
          <p:cNvSpPr/>
          <p:nvPr/>
        </p:nvSpPr>
        <p:spPr>
          <a:xfrm>
            <a:off x="4851858" y="5992365"/>
            <a:ext cx="991167" cy="98184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  <a:p>
            <a:pPr algn="ctr"/>
            <a:endParaRPr lang="en-US" sz="30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889BE4B-5B99-F94E-B3E4-8D9970D05285}"/>
              </a:ext>
            </a:extLst>
          </p:cNvPr>
          <p:cNvCxnSpPr>
            <a:cxnSpLocks/>
            <a:stCxn id="34" idx="5"/>
            <a:endCxn id="42" idx="0"/>
          </p:cNvCxnSpPr>
          <p:nvPr/>
        </p:nvCxnSpPr>
        <p:spPr>
          <a:xfrm>
            <a:off x="4870084" y="5673478"/>
            <a:ext cx="477358" cy="31888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FC04690-2EA9-0342-9BD7-E4F580229ECC}"/>
              </a:ext>
            </a:extLst>
          </p:cNvPr>
          <p:cNvCxnSpPr>
            <a:cxnSpLocks/>
            <a:stCxn id="34" idx="3"/>
            <a:endCxn id="41" idx="0"/>
          </p:cNvCxnSpPr>
          <p:nvPr/>
        </p:nvCxnSpPr>
        <p:spPr>
          <a:xfrm flipH="1">
            <a:off x="4126809" y="5673478"/>
            <a:ext cx="146646" cy="36836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7BF57AB2-739B-764F-9CB7-119DA83D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325587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399207-1F29-5447-B791-345A6325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Tree: Practice. Insert(6)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8850B-5B8A-B14C-8E1B-90AE34D3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C743D-807A-6F4D-A0DD-89B2B2B2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27F840-3A0A-8542-B94F-C09457DD95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7" y="1841500"/>
            <a:ext cx="4585188" cy="30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157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399207-1F29-5447-B791-345A6325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Tree: Practice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8850B-5B8A-B14C-8E1B-90AE34D3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C743D-807A-6F4D-A0DD-89B2B2B2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355B0A-CF4D-7149-934A-7484B556C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67" y="1841500"/>
            <a:ext cx="4539630" cy="3797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1A42A5-3AF0-BA40-BB3E-F4E00A4087F4}"/>
              </a:ext>
            </a:extLst>
          </p:cNvPr>
          <p:cNvSpPr txBox="1"/>
          <p:nvPr/>
        </p:nvSpPr>
        <p:spPr>
          <a:xfrm>
            <a:off x="1817077" y="601769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Unbalanced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28B1FD-00E8-C747-BBF7-8818E15E7B7F}"/>
              </a:ext>
            </a:extLst>
          </p:cNvPr>
          <p:cNvSpPr/>
          <p:nvPr/>
        </p:nvSpPr>
        <p:spPr>
          <a:xfrm>
            <a:off x="1477108" y="2450123"/>
            <a:ext cx="668215" cy="7268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Trees: Four cases to consider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435528" y="1490116"/>
          <a:ext cx="1146668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11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2980">
                  <a:extLst>
                    <a:ext uri="{9D8B030D-6E8A-4147-A177-3AD203B41FA5}">
                      <a16:colId xmlns:a16="http://schemas.microsoft.com/office/drawing/2014/main" val="1598195415"/>
                    </a:ext>
                  </a:extLst>
                </a:gridCol>
                <a:gridCol w="3552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Insert</a:t>
                      </a:r>
                      <a:r>
                        <a:rPr lang="en-US" sz="2400" baseline="0" dirty="0">
                          <a:solidFill>
                            <a:schemeClr val="bg1"/>
                          </a:solidFill>
                        </a:rPr>
                        <a:t> location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Case (also called as)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32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Left subtree of left child of y 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line case (case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right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Right subtree of left child of y 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kink case (case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</a:t>
                      </a:r>
                      <a:r>
                        <a:rPr lang="en-US" sz="2400" baseline="0" dirty="0"/>
                        <a:t> (left-right) rotation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Left</a:t>
                      </a:r>
                      <a:r>
                        <a:rPr lang="en-US" sz="2400" baseline="0" dirty="0"/>
                        <a:t> subtree of right child of y (C)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Right kink case (case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 (right-left)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Right subtree of right child of y (D)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Right line case (case 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Single left rotation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Oval 31">
            <a:extLst>
              <a:ext uri="{FF2B5EF4-FFF2-40B4-BE49-F238E27FC236}">
                <a16:creationId xmlns:a16="http://schemas.microsoft.com/office/drawing/2014/main" id="{AD2E4488-86AC-DB4D-80A9-901D763490C4}"/>
              </a:ext>
            </a:extLst>
          </p:cNvPr>
          <p:cNvSpPr/>
          <p:nvPr/>
        </p:nvSpPr>
        <p:spPr>
          <a:xfrm>
            <a:off x="2070383" y="4878706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x</a:t>
            </a:r>
            <a:endParaRPr lang="en-US" sz="3200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7A4E0CD-5958-2947-B6D8-33EA1B3A7C65}"/>
              </a:ext>
            </a:extLst>
          </p:cNvPr>
          <p:cNvSpPr/>
          <p:nvPr/>
        </p:nvSpPr>
        <p:spPr>
          <a:xfrm>
            <a:off x="3161024" y="3988289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y</a:t>
            </a:r>
            <a:endParaRPr lang="en-US" sz="32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2AF427B-E39B-E54D-BCF3-5B19AFBC404C}"/>
              </a:ext>
            </a:extLst>
          </p:cNvPr>
          <p:cNvSpPr/>
          <p:nvPr/>
        </p:nvSpPr>
        <p:spPr>
          <a:xfrm>
            <a:off x="4149889" y="4953283"/>
            <a:ext cx="843761" cy="843761"/>
          </a:xfrm>
          <a:prstGeom prst="ellipse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z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833A1DD-C6E7-394B-B065-B1CB25BB0017}"/>
              </a:ext>
            </a:extLst>
          </p:cNvPr>
          <p:cNvCxnSpPr>
            <a:stCxn id="32" idx="5"/>
          </p:cNvCxnSpPr>
          <p:nvPr/>
        </p:nvCxnSpPr>
        <p:spPr>
          <a:xfrm>
            <a:off x="2790578" y="5598901"/>
            <a:ext cx="194160" cy="36493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3A3545F-D383-D74D-9A34-1AE7A6E3825C}"/>
              </a:ext>
            </a:extLst>
          </p:cNvPr>
          <p:cNvCxnSpPr>
            <a:stCxn id="33" idx="5"/>
            <a:endCxn id="34" idx="1"/>
          </p:cNvCxnSpPr>
          <p:nvPr/>
        </p:nvCxnSpPr>
        <p:spPr>
          <a:xfrm>
            <a:off x="3881219" y="4708484"/>
            <a:ext cx="392236" cy="36836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Isosceles Triangle 8">
            <a:extLst>
              <a:ext uri="{FF2B5EF4-FFF2-40B4-BE49-F238E27FC236}">
                <a16:creationId xmlns:a16="http://schemas.microsoft.com/office/drawing/2014/main" id="{2B309700-E9D2-CC45-A6D4-8910E47AC0D1}"/>
              </a:ext>
            </a:extLst>
          </p:cNvPr>
          <p:cNvSpPr/>
          <p:nvPr/>
        </p:nvSpPr>
        <p:spPr>
          <a:xfrm>
            <a:off x="1046733" y="5992364"/>
            <a:ext cx="1342226" cy="10532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</a:t>
            </a:r>
          </a:p>
          <a:p>
            <a:pPr algn="ctr"/>
            <a:endParaRPr lang="en-US" sz="3000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854383-A4A6-4346-B21A-01CD7E8B8E6E}"/>
              </a:ext>
            </a:extLst>
          </p:cNvPr>
          <p:cNvCxnSpPr>
            <a:cxnSpLocks/>
            <a:stCxn id="32" idx="3"/>
            <a:endCxn id="37" idx="0"/>
          </p:cNvCxnSpPr>
          <p:nvPr/>
        </p:nvCxnSpPr>
        <p:spPr>
          <a:xfrm flipH="1">
            <a:off x="1717846" y="5598901"/>
            <a:ext cx="476103" cy="39346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Isosceles Triangle 10">
            <a:extLst>
              <a:ext uri="{FF2B5EF4-FFF2-40B4-BE49-F238E27FC236}">
                <a16:creationId xmlns:a16="http://schemas.microsoft.com/office/drawing/2014/main" id="{A8FFF4A7-D7D7-B74E-8CBE-224A41102029}"/>
              </a:ext>
            </a:extLst>
          </p:cNvPr>
          <p:cNvSpPr/>
          <p:nvPr/>
        </p:nvSpPr>
        <p:spPr>
          <a:xfrm>
            <a:off x="2412342" y="5992365"/>
            <a:ext cx="1073907" cy="832691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700FC14-6B8D-9947-9F97-F7699AE07C95}"/>
              </a:ext>
            </a:extLst>
          </p:cNvPr>
          <p:cNvCxnSpPr>
            <a:endCxn id="32" idx="7"/>
          </p:cNvCxnSpPr>
          <p:nvPr/>
        </p:nvCxnSpPr>
        <p:spPr>
          <a:xfrm flipH="1">
            <a:off x="2790578" y="4608808"/>
            <a:ext cx="423714" cy="39346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12">
            <a:extLst>
              <a:ext uri="{FF2B5EF4-FFF2-40B4-BE49-F238E27FC236}">
                <a16:creationId xmlns:a16="http://schemas.microsoft.com/office/drawing/2014/main" id="{242CC7C0-5881-C242-B9D3-A5C43BA52F2E}"/>
              </a:ext>
            </a:extLst>
          </p:cNvPr>
          <p:cNvSpPr/>
          <p:nvPr/>
        </p:nvSpPr>
        <p:spPr>
          <a:xfrm>
            <a:off x="3552663" y="6041843"/>
            <a:ext cx="1148291" cy="68720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C</a:t>
            </a:r>
          </a:p>
        </p:txBody>
      </p:sp>
      <p:sp>
        <p:nvSpPr>
          <p:cNvPr id="42" name="Isosceles Triangle 13">
            <a:extLst>
              <a:ext uri="{FF2B5EF4-FFF2-40B4-BE49-F238E27FC236}">
                <a16:creationId xmlns:a16="http://schemas.microsoft.com/office/drawing/2014/main" id="{6FC068E8-D5D0-9E40-9C2F-F50103F0C76F}"/>
              </a:ext>
            </a:extLst>
          </p:cNvPr>
          <p:cNvSpPr/>
          <p:nvPr/>
        </p:nvSpPr>
        <p:spPr>
          <a:xfrm>
            <a:off x="4851858" y="5992365"/>
            <a:ext cx="991167" cy="98184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</a:t>
            </a:r>
          </a:p>
          <a:p>
            <a:pPr algn="ctr"/>
            <a:endParaRPr lang="en-US" sz="3000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889BE4B-5B99-F94E-B3E4-8D9970D05285}"/>
              </a:ext>
            </a:extLst>
          </p:cNvPr>
          <p:cNvCxnSpPr>
            <a:cxnSpLocks/>
            <a:stCxn id="34" idx="5"/>
            <a:endCxn id="42" idx="0"/>
          </p:cNvCxnSpPr>
          <p:nvPr/>
        </p:nvCxnSpPr>
        <p:spPr>
          <a:xfrm>
            <a:off x="4870084" y="5673478"/>
            <a:ext cx="477358" cy="31888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FC04690-2EA9-0342-9BD7-E4F580229ECC}"/>
              </a:ext>
            </a:extLst>
          </p:cNvPr>
          <p:cNvCxnSpPr>
            <a:cxnSpLocks/>
            <a:stCxn id="34" idx="3"/>
            <a:endCxn id="41" idx="0"/>
          </p:cNvCxnSpPr>
          <p:nvPr/>
        </p:nvCxnSpPr>
        <p:spPr>
          <a:xfrm flipH="1">
            <a:off x="4126809" y="5673478"/>
            <a:ext cx="146646" cy="36836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7BF57AB2-739B-764F-9CB7-119DA83D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53328" y="6521027"/>
            <a:ext cx="5486400" cy="274320"/>
          </a:xfrm>
        </p:spPr>
        <p:txBody>
          <a:bodyPr/>
          <a:lstStyle/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</p:spTree>
    <p:extLst>
      <p:ext uri="{BB962C8B-B14F-4D97-AF65-F5344CB8AC3E}">
        <p14:creationId xmlns:p14="http://schemas.microsoft.com/office/powerpoint/2010/main" val="384805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399207-1F29-5447-B791-345A6325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Tree: Practice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8850B-5B8A-B14C-8E1B-90AE34D3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C743D-807A-6F4D-A0DD-89B2B2B2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355B0A-CF4D-7149-934A-7484B556C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67" y="1841500"/>
            <a:ext cx="4539630" cy="37973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1A42A5-3AF0-BA40-BB3E-F4E00A4087F4}"/>
              </a:ext>
            </a:extLst>
          </p:cNvPr>
          <p:cNvSpPr txBox="1"/>
          <p:nvPr/>
        </p:nvSpPr>
        <p:spPr>
          <a:xfrm>
            <a:off x="1817077" y="601769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Unbalanced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28B1FD-00E8-C747-BBF7-8818E15E7B7F}"/>
              </a:ext>
            </a:extLst>
          </p:cNvPr>
          <p:cNvSpPr/>
          <p:nvPr/>
        </p:nvSpPr>
        <p:spPr>
          <a:xfrm>
            <a:off x="1477108" y="2450123"/>
            <a:ext cx="668215" cy="7268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6135EA7-B0C9-5040-AF34-155992A5810D}"/>
              </a:ext>
            </a:extLst>
          </p:cNvPr>
          <p:cNvGrpSpPr>
            <a:grpSpLocks noChangeAspect="1"/>
          </p:cNvGrpSpPr>
          <p:nvPr/>
        </p:nvGrpSpPr>
        <p:grpSpPr>
          <a:xfrm>
            <a:off x="5302210" y="24423"/>
            <a:ext cx="2850649" cy="1817077"/>
            <a:chOff x="1046733" y="3988289"/>
            <a:chExt cx="4796292" cy="305728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A5E0236-C2EB-4F43-BBC5-8E8CBD14C48F}"/>
                </a:ext>
              </a:extLst>
            </p:cNvPr>
            <p:cNvSpPr/>
            <p:nvPr/>
          </p:nvSpPr>
          <p:spPr>
            <a:xfrm>
              <a:off x="2070383" y="4878706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x</a:t>
              </a:r>
              <a:endParaRPr lang="en-US" sz="320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B895E2D-472F-B94C-B061-2AD15FB78775}"/>
                </a:ext>
              </a:extLst>
            </p:cNvPr>
            <p:cNvSpPr/>
            <p:nvPr/>
          </p:nvSpPr>
          <p:spPr>
            <a:xfrm>
              <a:off x="3161024" y="3988289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y</a:t>
              </a:r>
              <a:endParaRPr lang="en-US" sz="3200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653CD52-241A-7C47-B1B0-1BEA5DF708CC}"/>
                </a:ext>
              </a:extLst>
            </p:cNvPr>
            <p:cNvSpPr/>
            <p:nvPr/>
          </p:nvSpPr>
          <p:spPr>
            <a:xfrm>
              <a:off x="4149889" y="4953283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z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D6667CE-D7CB-9247-8405-7E7B892094E1}"/>
                </a:ext>
              </a:extLst>
            </p:cNvPr>
            <p:cNvCxnSpPr>
              <a:stCxn id="23" idx="5"/>
            </p:cNvCxnSpPr>
            <p:nvPr/>
          </p:nvCxnSpPr>
          <p:spPr>
            <a:xfrm>
              <a:off x="2790578" y="5598901"/>
              <a:ext cx="194160" cy="3649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C2163A2-89FA-0E4D-AAB6-8EF65933A42C}"/>
                </a:ext>
              </a:extLst>
            </p:cNvPr>
            <p:cNvCxnSpPr>
              <a:stCxn id="24" idx="5"/>
              <a:endCxn id="25" idx="1"/>
            </p:cNvCxnSpPr>
            <p:nvPr/>
          </p:nvCxnSpPr>
          <p:spPr>
            <a:xfrm>
              <a:off x="3881219" y="4708484"/>
              <a:ext cx="392236" cy="36836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Isosceles Triangle 8">
              <a:extLst>
                <a:ext uri="{FF2B5EF4-FFF2-40B4-BE49-F238E27FC236}">
                  <a16:creationId xmlns:a16="http://schemas.microsoft.com/office/drawing/2014/main" id="{B71CB23B-D3FA-B246-B103-929A4D69516B}"/>
                </a:ext>
              </a:extLst>
            </p:cNvPr>
            <p:cNvSpPr/>
            <p:nvPr/>
          </p:nvSpPr>
          <p:spPr>
            <a:xfrm>
              <a:off x="1046733" y="5992364"/>
              <a:ext cx="1342226" cy="105320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A</a:t>
              </a:r>
            </a:p>
            <a:p>
              <a:pPr algn="ctr"/>
              <a:endParaRPr lang="en-US" sz="3000" dirty="0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289735D-E67C-F546-8D44-F311BB2CA384}"/>
                </a:ext>
              </a:extLst>
            </p:cNvPr>
            <p:cNvCxnSpPr>
              <a:cxnSpLocks/>
              <a:stCxn id="23" idx="3"/>
              <a:endCxn id="28" idx="0"/>
            </p:cNvCxnSpPr>
            <p:nvPr/>
          </p:nvCxnSpPr>
          <p:spPr>
            <a:xfrm flipH="1">
              <a:off x="1717846" y="5598901"/>
              <a:ext cx="476103" cy="39346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10">
              <a:extLst>
                <a:ext uri="{FF2B5EF4-FFF2-40B4-BE49-F238E27FC236}">
                  <a16:creationId xmlns:a16="http://schemas.microsoft.com/office/drawing/2014/main" id="{B8997241-38DF-5D46-811D-5A96DEE86709}"/>
                </a:ext>
              </a:extLst>
            </p:cNvPr>
            <p:cNvSpPr/>
            <p:nvPr/>
          </p:nvSpPr>
          <p:spPr>
            <a:xfrm>
              <a:off x="2412342" y="5992365"/>
              <a:ext cx="1073907" cy="832691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0AF3EE0-5747-5A4C-8956-3A43094A639A}"/>
                </a:ext>
              </a:extLst>
            </p:cNvPr>
            <p:cNvCxnSpPr>
              <a:endCxn id="23" idx="7"/>
            </p:cNvCxnSpPr>
            <p:nvPr/>
          </p:nvCxnSpPr>
          <p:spPr>
            <a:xfrm flipH="1">
              <a:off x="2790578" y="4608808"/>
              <a:ext cx="423714" cy="3934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12">
              <a:extLst>
                <a:ext uri="{FF2B5EF4-FFF2-40B4-BE49-F238E27FC236}">
                  <a16:creationId xmlns:a16="http://schemas.microsoft.com/office/drawing/2014/main" id="{FDEEAE63-F216-5945-8EC9-16BE89EC2E5C}"/>
                </a:ext>
              </a:extLst>
            </p:cNvPr>
            <p:cNvSpPr/>
            <p:nvPr/>
          </p:nvSpPr>
          <p:spPr>
            <a:xfrm>
              <a:off x="3552663" y="6041843"/>
              <a:ext cx="1148291" cy="687204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C</a:t>
              </a:r>
            </a:p>
          </p:txBody>
        </p:sp>
        <p:sp>
          <p:nvSpPr>
            <p:cNvPr id="33" name="Isosceles Triangle 13">
              <a:extLst>
                <a:ext uri="{FF2B5EF4-FFF2-40B4-BE49-F238E27FC236}">
                  <a16:creationId xmlns:a16="http://schemas.microsoft.com/office/drawing/2014/main" id="{6D6A03AF-A8B6-B643-8FCD-3CAC1F55BA48}"/>
                </a:ext>
              </a:extLst>
            </p:cNvPr>
            <p:cNvSpPr/>
            <p:nvPr/>
          </p:nvSpPr>
          <p:spPr>
            <a:xfrm>
              <a:off x="4851858" y="5992365"/>
              <a:ext cx="991167" cy="981845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D</a:t>
              </a:r>
            </a:p>
            <a:p>
              <a:pPr algn="ctr"/>
              <a:endParaRPr lang="en-US" sz="3000" dirty="0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CA1594E-8CF8-2B42-A798-D228E99A2586}"/>
                </a:ext>
              </a:extLst>
            </p:cNvPr>
            <p:cNvCxnSpPr>
              <a:cxnSpLocks/>
              <a:stCxn id="25" idx="5"/>
              <a:endCxn id="33" idx="0"/>
            </p:cNvCxnSpPr>
            <p:nvPr/>
          </p:nvCxnSpPr>
          <p:spPr>
            <a:xfrm>
              <a:off x="4870084" y="5673478"/>
              <a:ext cx="477358" cy="3188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55491177-4A52-A249-8EDF-12D4B45C5416}"/>
                </a:ext>
              </a:extLst>
            </p:cNvPr>
            <p:cNvCxnSpPr>
              <a:cxnSpLocks/>
              <a:stCxn id="25" idx="3"/>
              <a:endCxn id="32" idx="0"/>
            </p:cNvCxnSpPr>
            <p:nvPr/>
          </p:nvCxnSpPr>
          <p:spPr>
            <a:xfrm flipH="1">
              <a:off x="4126809" y="5673478"/>
              <a:ext cx="146646" cy="36836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374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399207-1F29-5447-B791-345A63257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Tree: Practice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88850B-5B8A-B14C-8E1B-90AE34D3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373 AU 18 </a:t>
            </a:r>
            <a:r>
              <a:rPr lang="mr-IN" dirty="0"/>
              <a:t>–</a:t>
            </a:r>
            <a:r>
              <a:rPr lang="en-US" dirty="0"/>
              <a:t> Shri mare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C743D-807A-6F4D-A0DD-89B2B2B2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355B0A-CF4D-7149-934A-7484B556C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267" y="1841500"/>
            <a:ext cx="4539630" cy="37973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9EA694-4B38-D847-8F8B-D2CCADE17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8877" y="1666429"/>
            <a:ext cx="4712793" cy="344287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1A42A5-3AF0-BA40-BB3E-F4E00A4087F4}"/>
              </a:ext>
            </a:extLst>
          </p:cNvPr>
          <p:cNvSpPr txBox="1"/>
          <p:nvPr/>
        </p:nvSpPr>
        <p:spPr>
          <a:xfrm>
            <a:off x="1817077" y="601769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Unbalanced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28B1FD-00E8-C747-BBF7-8818E15E7B7F}"/>
              </a:ext>
            </a:extLst>
          </p:cNvPr>
          <p:cNvSpPr/>
          <p:nvPr/>
        </p:nvSpPr>
        <p:spPr>
          <a:xfrm>
            <a:off x="1477108" y="2450123"/>
            <a:ext cx="668215" cy="7268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6135EA7-B0C9-5040-AF34-155992A5810D}"/>
              </a:ext>
            </a:extLst>
          </p:cNvPr>
          <p:cNvGrpSpPr>
            <a:grpSpLocks noChangeAspect="1"/>
          </p:cNvGrpSpPr>
          <p:nvPr/>
        </p:nvGrpSpPr>
        <p:grpSpPr>
          <a:xfrm>
            <a:off x="5302210" y="24423"/>
            <a:ext cx="2850649" cy="1817077"/>
            <a:chOff x="1046733" y="3988289"/>
            <a:chExt cx="4796292" cy="305728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A5E0236-C2EB-4F43-BBC5-8E8CBD14C48F}"/>
                </a:ext>
              </a:extLst>
            </p:cNvPr>
            <p:cNvSpPr/>
            <p:nvPr/>
          </p:nvSpPr>
          <p:spPr>
            <a:xfrm>
              <a:off x="2070383" y="4878706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x</a:t>
              </a:r>
              <a:endParaRPr lang="en-US" sz="3200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B895E2D-472F-B94C-B061-2AD15FB78775}"/>
                </a:ext>
              </a:extLst>
            </p:cNvPr>
            <p:cNvSpPr/>
            <p:nvPr/>
          </p:nvSpPr>
          <p:spPr>
            <a:xfrm>
              <a:off x="3161024" y="3988289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2"/>
                  </a:solidFill>
                </a:rPr>
                <a:t>y</a:t>
              </a:r>
              <a:endParaRPr lang="en-US" sz="3200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653CD52-241A-7C47-B1B0-1BEA5DF708CC}"/>
                </a:ext>
              </a:extLst>
            </p:cNvPr>
            <p:cNvSpPr/>
            <p:nvPr/>
          </p:nvSpPr>
          <p:spPr>
            <a:xfrm>
              <a:off x="4149889" y="4953283"/>
              <a:ext cx="843761" cy="8437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z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9D6667CE-D7CB-9247-8405-7E7B892094E1}"/>
                </a:ext>
              </a:extLst>
            </p:cNvPr>
            <p:cNvCxnSpPr>
              <a:stCxn id="23" idx="5"/>
            </p:cNvCxnSpPr>
            <p:nvPr/>
          </p:nvCxnSpPr>
          <p:spPr>
            <a:xfrm>
              <a:off x="2790578" y="5598901"/>
              <a:ext cx="194160" cy="3649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C2163A2-89FA-0E4D-AAB6-8EF65933A42C}"/>
                </a:ext>
              </a:extLst>
            </p:cNvPr>
            <p:cNvCxnSpPr>
              <a:stCxn id="24" idx="5"/>
              <a:endCxn id="25" idx="1"/>
            </p:cNvCxnSpPr>
            <p:nvPr/>
          </p:nvCxnSpPr>
          <p:spPr>
            <a:xfrm>
              <a:off x="3881219" y="4708484"/>
              <a:ext cx="392236" cy="36836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Isosceles Triangle 8">
              <a:extLst>
                <a:ext uri="{FF2B5EF4-FFF2-40B4-BE49-F238E27FC236}">
                  <a16:creationId xmlns:a16="http://schemas.microsoft.com/office/drawing/2014/main" id="{B71CB23B-D3FA-B246-B103-929A4D69516B}"/>
                </a:ext>
              </a:extLst>
            </p:cNvPr>
            <p:cNvSpPr/>
            <p:nvPr/>
          </p:nvSpPr>
          <p:spPr>
            <a:xfrm>
              <a:off x="1046733" y="5992364"/>
              <a:ext cx="1342226" cy="105320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A</a:t>
              </a:r>
            </a:p>
            <a:p>
              <a:pPr algn="ctr"/>
              <a:endParaRPr lang="en-US" sz="3000" dirty="0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289735D-E67C-F546-8D44-F311BB2CA384}"/>
                </a:ext>
              </a:extLst>
            </p:cNvPr>
            <p:cNvCxnSpPr>
              <a:cxnSpLocks/>
              <a:stCxn id="23" idx="3"/>
              <a:endCxn id="28" idx="0"/>
            </p:cNvCxnSpPr>
            <p:nvPr/>
          </p:nvCxnSpPr>
          <p:spPr>
            <a:xfrm flipH="1">
              <a:off x="1717846" y="5598901"/>
              <a:ext cx="476103" cy="39346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Isosceles Triangle 10">
              <a:extLst>
                <a:ext uri="{FF2B5EF4-FFF2-40B4-BE49-F238E27FC236}">
                  <a16:creationId xmlns:a16="http://schemas.microsoft.com/office/drawing/2014/main" id="{B8997241-38DF-5D46-811D-5A96DEE86709}"/>
                </a:ext>
              </a:extLst>
            </p:cNvPr>
            <p:cNvSpPr/>
            <p:nvPr/>
          </p:nvSpPr>
          <p:spPr>
            <a:xfrm>
              <a:off x="2412342" y="5992365"/>
              <a:ext cx="1073907" cy="832691"/>
            </a:xfrm>
            <a:prstGeom prst="triangl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>
                  <a:solidFill>
                    <a:schemeClr val="bg1"/>
                  </a:solidFill>
                </a:rPr>
                <a:t>B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0AF3EE0-5747-5A4C-8956-3A43094A639A}"/>
                </a:ext>
              </a:extLst>
            </p:cNvPr>
            <p:cNvCxnSpPr>
              <a:endCxn id="23" idx="7"/>
            </p:cNvCxnSpPr>
            <p:nvPr/>
          </p:nvCxnSpPr>
          <p:spPr>
            <a:xfrm flipH="1">
              <a:off x="2790578" y="4608808"/>
              <a:ext cx="423714" cy="3934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Isosceles Triangle 12">
              <a:extLst>
                <a:ext uri="{FF2B5EF4-FFF2-40B4-BE49-F238E27FC236}">
                  <a16:creationId xmlns:a16="http://schemas.microsoft.com/office/drawing/2014/main" id="{FDEEAE63-F216-5945-8EC9-16BE89EC2E5C}"/>
                </a:ext>
              </a:extLst>
            </p:cNvPr>
            <p:cNvSpPr/>
            <p:nvPr/>
          </p:nvSpPr>
          <p:spPr>
            <a:xfrm>
              <a:off x="3552663" y="6041843"/>
              <a:ext cx="1148291" cy="687204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C</a:t>
              </a:r>
            </a:p>
          </p:txBody>
        </p:sp>
        <p:sp>
          <p:nvSpPr>
            <p:cNvPr id="33" name="Isosceles Triangle 13">
              <a:extLst>
                <a:ext uri="{FF2B5EF4-FFF2-40B4-BE49-F238E27FC236}">
                  <a16:creationId xmlns:a16="http://schemas.microsoft.com/office/drawing/2014/main" id="{6D6A03AF-A8B6-B643-8FCD-3CAC1F55BA48}"/>
                </a:ext>
              </a:extLst>
            </p:cNvPr>
            <p:cNvSpPr/>
            <p:nvPr/>
          </p:nvSpPr>
          <p:spPr>
            <a:xfrm>
              <a:off x="4851858" y="5992365"/>
              <a:ext cx="991167" cy="981845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dirty="0"/>
                <a:t>D</a:t>
              </a:r>
            </a:p>
            <a:p>
              <a:pPr algn="ctr"/>
              <a:endParaRPr lang="en-US" sz="3000" dirty="0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ECA1594E-8CF8-2B42-A798-D228E99A2586}"/>
                </a:ext>
              </a:extLst>
            </p:cNvPr>
            <p:cNvCxnSpPr>
              <a:cxnSpLocks/>
              <a:stCxn id="25" idx="5"/>
              <a:endCxn id="33" idx="0"/>
            </p:cNvCxnSpPr>
            <p:nvPr/>
          </p:nvCxnSpPr>
          <p:spPr>
            <a:xfrm>
              <a:off x="4870084" y="5673478"/>
              <a:ext cx="477358" cy="3188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55491177-4A52-A249-8EDF-12D4B45C5416}"/>
                </a:ext>
              </a:extLst>
            </p:cNvPr>
            <p:cNvCxnSpPr>
              <a:cxnSpLocks/>
              <a:stCxn id="25" idx="3"/>
              <a:endCxn id="32" idx="0"/>
            </p:cNvCxnSpPr>
            <p:nvPr/>
          </p:nvCxnSpPr>
          <p:spPr>
            <a:xfrm flipH="1">
              <a:off x="4126809" y="5673478"/>
              <a:ext cx="146646" cy="36836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566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4369</TotalTime>
  <Words>1965</Words>
  <Application>Microsoft Macintosh PowerPoint</Application>
  <PresentationFormat>Widescreen</PresentationFormat>
  <Paragraphs>363</Paragraphs>
  <Slides>34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Calibri</vt:lpstr>
      <vt:lpstr>Cambria Math</vt:lpstr>
      <vt:lpstr>Courier New</vt:lpstr>
      <vt:lpstr>Helvetica Neue Light</vt:lpstr>
      <vt:lpstr>Inconsolata</vt:lpstr>
      <vt:lpstr>Segoe UI</vt:lpstr>
      <vt:lpstr>Segoe UI Light</vt:lpstr>
      <vt:lpstr>Segoe UI Semibold</vt:lpstr>
      <vt:lpstr>Segoe UI Semilight</vt:lpstr>
      <vt:lpstr>Tw Cen MT</vt:lpstr>
      <vt:lpstr>Wingdings</vt:lpstr>
      <vt:lpstr>Wingdings 3</vt:lpstr>
      <vt:lpstr>Integral</vt:lpstr>
      <vt:lpstr>Hash Tables</vt:lpstr>
      <vt:lpstr>Today</vt:lpstr>
      <vt:lpstr>AVL Trees: Four cases to consider</vt:lpstr>
      <vt:lpstr>AVL Trees: Four cases to consider</vt:lpstr>
      <vt:lpstr>AVL Tree: Practice. Insert(6)</vt:lpstr>
      <vt:lpstr>AVL Tree: Practice</vt:lpstr>
      <vt:lpstr>AVL Trees: Four cases to consider</vt:lpstr>
      <vt:lpstr>AVL Tree: Practice</vt:lpstr>
      <vt:lpstr>AVL Tree: Practice</vt:lpstr>
      <vt:lpstr>Worksheet Q1</vt:lpstr>
      <vt:lpstr>Worksheet Q1</vt:lpstr>
      <vt:lpstr>Worksheet Q1</vt:lpstr>
      <vt:lpstr>Worksheet Q1</vt:lpstr>
      <vt:lpstr>AVL Tree insertions</vt:lpstr>
      <vt:lpstr>Worksheet Q2</vt:lpstr>
      <vt:lpstr>How long does AVL insert take?</vt:lpstr>
      <vt:lpstr>How long does AVL insert take?</vt:lpstr>
      <vt:lpstr>AVL wrap up</vt:lpstr>
      <vt:lpstr>Lots of cool Self-Balancing BSTs out there!</vt:lpstr>
      <vt:lpstr>Announcements</vt:lpstr>
      <vt:lpstr>Hash tables</vt:lpstr>
      <vt:lpstr>Revisiting Dictionaries</vt:lpstr>
      <vt:lpstr>Motivation</vt:lpstr>
      <vt:lpstr>Question</vt:lpstr>
      <vt:lpstr>Question</vt:lpstr>
      <vt:lpstr>Question</vt:lpstr>
      <vt:lpstr>Question</vt:lpstr>
      <vt:lpstr>Solve problem: Too much wasted space</vt:lpstr>
      <vt:lpstr>Review: Integer remainder with %</vt:lpstr>
      <vt:lpstr>Implement Direct Access Map</vt:lpstr>
      <vt:lpstr>Implement First Hash Function</vt:lpstr>
      <vt:lpstr>First Hash Function: % table size</vt:lpstr>
      <vt:lpstr>Today</vt:lpstr>
      <vt:lpstr>Hashing: Separate Chaining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Shrirang Mare</dc:creator>
  <cp:keywords/>
  <dc:description>Slide template prepared by Kasey Champion</dc:description>
  <cp:lastModifiedBy>Shrirang Mare</cp:lastModifiedBy>
  <cp:revision>745</cp:revision>
  <cp:lastPrinted>2018-10-24T18:16:08Z</cp:lastPrinted>
  <dcterms:created xsi:type="dcterms:W3CDTF">2018-03-22T00:41:11Z</dcterms:created>
  <dcterms:modified xsi:type="dcterms:W3CDTF">2018-10-24T18:16:26Z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