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97" r:id="rId2"/>
    <p:sldId id="346" r:id="rId3"/>
    <p:sldId id="331" r:id="rId4"/>
    <p:sldId id="269" r:id="rId5"/>
    <p:sldId id="270" r:id="rId6"/>
    <p:sldId id="276" r:id="rId7"/>
    <p:sldId id="278" r:id="rId8"/>
    <p:sldId id="348" r:id="rId9"/>
    <p:sldId id="271" r:id="rId10"/>
    <p:sldId id="272" r:id="rId11"/>
    <p:sldId id="274" r:id="rId12"/>
    <p:sldId id="343" r:id="rId13"/>
    <p:sldId id="273" r:id="rId14"/>
    <p:sldId id="277" r:id="rId15"/>
    <p:sldId id="279" r:id="rId16"/>
    <p:sldId id="280" r:id="rId17"/>
    <p:sldId id="344" r:id="rId18"/>
    <p:sldId id="345" r:id="rId19"/>
    <p:sldId id="342" r:id="rId20"/>
    <p:sldId id="341" r:id="rId21"/>
    <p:sldId id="28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479"/>
    <a:srgbClr val="4C3282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8" autoAdjust="0"/>
    <p:restoredTop sz="61333" autoAdjust="0"/>
  </p:normalViewPr>
  <p:slideViewPr>
    <p:cSldViewPr snapToGrid="0">
      <p:cViewPr varScale="1">
        <p:scale>
          <a:sx n="80" d="100"/>
          <a:sy n="80" d="100"/>
        </p:scale>
        <p:origin x="192" y="8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68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566AD0-111E-2F48-BC51-EC4E84E1DE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C7D159-4E1C-8448-BD9B-B83A2D5F50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C0B6F-1112-B64A-B223-2C6050629445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0C7381-D439-8C45-B33C-9DFF198498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733CE-0079-6A46-974E-D22DB50D0E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F5AEF-92BD-B14B-8708-547047FF8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4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23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37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02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line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37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a left rotation to correct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84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kink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32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a right rotation to get into a line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37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do a left rotation to re-balance the line!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66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1159"/>
            <a:ext cx="12191999" cy="146304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41336"/>
            <a:ext cx="12192000" cy="859786"/>
          </a:xfrm>
        </p:spPr>
        <p:txBody>
          <a:bodyPr lIns="91440" rIns="9144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3328" y="6519672"/>
            <a:ext cx="5486400" cy="27432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3328" y="6519672"/>
            <a:ext cx="5486400" cy="27432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150B792-B7B3-EB4B-A712-E140923AD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6B9617F-2464-0D46-9C0D-736D19474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40C74B9-726F-C345-ADD5-1B5AD28B5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3328" y="6521027"/>
            <a:ext cx="5486400" cy="27432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9832065-FB26-3944-BB0D-825F1382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5347" y="6521027"/>
            <a:ext cx="5486400" cy="27432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3328" y="6519672"/>
            <a:ext cx="5486400" cy="274320"/>
          </a:xfrm>
        </p:spPr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CSE 373 AU 18 </a:t>
            </a:r>
            <a:r>
              <a:rPr lang="mr-IN" dirty="0">
                <a:solidFill>
                  <a:prstClr val="black">
                    <a:lumMod val="95000"/>
                    <a:lumOff val="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3328" y="6519672"/>
            <a:ext cx="5486400" cy="274320"/>
          </a:xfrm>
        </p:spPr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CSE 373 AU 18 </a:t>
            </a:r>
            <a:r>
              <a:rPr lang="mr-IN" dirty="0">
                <a:solidFill>
                  <a:prstClr val="black">
                    <a:lumMod val="95000"/>
                    <a:lumOff val="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3328" y="6519672"/>
            <a:ext cx="5486400" cy="274320"/>
          </a:xfrm>
        </p:spPr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CSE 373 AU 18 </a:t>
            </a:r>
            <a:r>
              <a:rPr lang="mr-IN" dirty="0">
                <a:solidFill>
                  <a:prstClr val="black">
                    <a:lumMod val="95000"/>
                    <a:lumOff val="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3327" y="6519672"/>
            <a:ext cx="5486400" cy="27432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3328" y="6519672"/>
            <a:ext cx="5486400" cy="27432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3328" y="6519672"/>
            <a:ext cx="5486400" cy="27432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10/3/18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ri@cs.washingto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373-feedback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reap" TargetMode="External"/><Relationship Id="rId3" Type="http://schemas.openxmlformats.org/officeDocument/2006/relationships/hyperlink" Target="https://en.wikipedia.org/wiki/Splay_tree" TargetMode="External"/><Relationship Id="rId7" Type="http://schemas.openxmlformats.org/officeDocument/2006/relationships/hyperlink" Target="https://en.wikipedia.org/wiki/Scapegoat_tree" TargetMode="External"/><Relationship Id="rId2" Type="http://schemas.openxmlformats.org/officeDocument/2006/relationships/hyperlink" Target="https://en.wikipedia.org/wiki/AVL_tre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ed-black_tree" TargetMode="External"/><Relationship Id="rId5" Type="http://schemas.openxmlformats.org/officeDocument/2006/relationships/hyperlink" Target="https://en.wikipedia.org/wiki/AA_tree" TargetMode="External"/><Relationship Id="rId4" Type="http://schemas.openxmlformats.org/officeDocument/2006/relationships/hyperlink" Target="https://en.wikipedia.org/wiki/2-3_tree" TargetMode="External"/><Relationship Id="rId9" Type="http://schemas.openxmlformats.org/officeDocument/2006/relationships/hyperlink" Target="https://en.wikipedia.org/wiki/Self-balancing_binary_search_tree#Implementation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62506"/>
            <a:ext cx="12192000" cy="14630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4C3282"/>
                </a:solidFill>
              </a:rPr>
              <a:t>More on AVL Trees</a:t>
            </a:r>
            <a:endParaRPr lang="en-US" sz="5000" dirty="0">
              <a:solidFill>
                <a:srgbClr val="4C328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B6A479"/>
                </a:solidFill>
              </a:rPr>
              <a:t>CSE 373: Data Structures and Algorithms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7E81C8-54FA-814C-9464-335D39131796}"/>
              </a:ext>
            </a:extLst>
          </p:cNvPr>
          <p:cNvSpPr/>
          <p:nvPr/>
        </p:nvSpPr>
        <p:spPr>
          <a:xfrm>
            <a:off x="405300" y="5918764"/>
            <a:ext cx="113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Thanks to Kasey Champion, Ben Jones, Adam Blank, Michael Lee, Evan McCarty, Robbie Weber, Whitaker Brand, Zora Fung, Stuart </a:t>
            </a:r>
            <a:r>
              <a:rPr lang="en-US" dirty="0" err="1">
                <a:latin typeface="Helvetica Neue Light" charset="0"/>
                <a:ea typeface="Helvetica Neue Light" charset="0"/>
                <a:cs typeface="Helvetica Neue Light" charset="0"/>
              </a:rPr>
              <a:t>Reges</a:t>
            </a:r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, Justin Hsia, Ruth Anderson, and many others for sample slides and materials ...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3286930"/>
            <a:ext cx="12192000" cy="2196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None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None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None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None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Autumn 2018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Shrirang (Shri) Mare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shri@cs.washington.edu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500188" y="22574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57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Gets More Complicated</a:t>
            </a:r>
          </a:p>
        </p:txBody>
      </p:sp>
      <p:sp>
        <p:nvSpPr>
          <p:cNvPr id="4" name="Oval 3"/>
          <p:cNvSpPr/>
          <p:nvPr/>
        </p:nvSpPr>
        <p:spPr>
          <a:xfrm>
            <a:off x="978702" y="1737727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1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2288185" y="2910148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3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1698897" y="4332091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7" name="Straight Arrow Connector 6"/>
          <p:cNvCxnSpPr>
            <a:stCxn id="4" idx="5"/>
            <a:endCxn id="5" idx="1"/>
          </p:cNvCxnSpPr>
          <p:nvPr/>
        </p:nvCxnSpPr>
        <p:spPr>
          <a:xfrm>
            <a:off x="1698897" y="2457922"/>
            <a:ext cx="712854" cy="57579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  <a:endCxn id="6" idx="0"/>
          </p:cNvCxnSpPr>
          <p:nvPr/>
        </p:nvCxnSpPr>
        <p:spPr>
          <a:xfrm flipH="1">
            <a:off x="2120778" y="3630343"/>
            <a:ext cx="290973" cy="70174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5190896"/>
            <a:ext cx="57500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Can’t do a left rotation</a:t>
            </a:r>
          </a:p>
          <a:p>
            <a:r>
              <a:rPr lang="en-US" sz="2800" dirty="0"/>
              <a:t>Do a “right” rotation around 3 first. 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488203" y="1737727"/>
            <a:ext cx="3001741" cy="3359100"/>
            <a:chOff x="4488203" y="1737727"/>
            <a:chExt cx="3001741" cy="3359100"/>
          </a:xfrm>
        </p:grpSpPr>
        <p:sp>
          <p:nvSpPr>
            <p:cNvPr id="15" name="Oval 14"/>
            <p:cNvSpPr/>
            <p:nvPr/>
          </p:nvSpPr>
          <p:spPr>
            <a:xfrm>
              <a:off x="4488203" y="1737727"/>
              <a:ext cx="843761" cy="8437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/>
                  </a:solidFill>
                </a:rPr>
                <a:t>1</a:t>
              </a:r>
              <a:endParaRPr lang="en-US" sz="32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6646183" y="4253066"/>
              <a:ext cx="843761" cy="8437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/>
                  </a:solidFill>
                </a:rPr>
                <a:t>3</a:t>
              </a:r>
              <a:endParaRPr lang="en-US" sz="32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450372" y="3033714"/>
              <a:ext cx="843761" cy="8437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18" name="Straight Arrow Connector 17"/>
            <p:cNvCxnSpPr>
              <a:stCxn id="15" idx="5"/>
            </p:cNvCxnSpPr>
            <p:nvPr/>
          </p:nvCxnSpPr>
          <p:spPr>
            <a:xfrm>
              <a:off x="5208398" y="2457922"/>
              <a:ext cx="483948" cy="58335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7" idx="5"/>
              <a:endCxn id="16" idx="1"/>
            </p:cNvCxnSpPr>
            <p:nvPr/>
          </p:nvCxnSpPr>
          <p:spPr>
            <a:xfrm>
              <a:off x="6170567" y="3753909"/>
              <a:ext cx="599182" cy="6227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7489944" y="5033839"/>
            <a:ext cx="3754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Now do a left rotation.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8823596" y="2180364"/>
            <a:ext cx="2997211" cy="2072702"/>
            <a:chOff x="7110126" y="3417200"/>
            <a:chExt cx="2997211" cy="2072702"/>
          </a:xfrm>
        </p:grpSpPr>
        <p:sp>
          <p:nvSpPr>
            <p:cNvPr id="29" name="Oval 28"/>
            <p:cNvSpPr/>
            <p:nvPr/>
          </p:nvSpPr>
          <p:spPr>
            <a:xfrm>
              <a:off x="7110126" y="4574342"/>
              <a:ext cx="843761" cy="8437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/>
                  </a:solidFill>
                </a:rPr>
                <a:t>1</a:t>
              </a:r>
              <a:endParaRPr lang="en-US" sz="3200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8264736" y="3417200"/>
              <a:ext cx="843761" cy="8437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/>
                  </a:solidFill>
                </a:rPr>
                <a:t>2</a:t>
              </a:r>
              <a:endParaRPr lang="en-US" sz="3200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9263576" y="4646141"/>
              <a:ext cx="843761" cy="8437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32" name="Straight Arrow Connector 31"/>
            <p:cNvCxnSpPr>
              <a:stCxn id="30" idx="3"/>
            </p:cNvCxnSpPr>
            <p:nvPr/>
          </p:nvCxnSpPr>
          <p:spPr>
            <a:xfrm flipH="1">
              <a:off x="7724874" y="4137395"/>
              <a:ext cx="663428" cy="50874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30" idx="5"/>
              <a:endCxn id="31" idx="0"/>
            </p:cNvCxnSpPr>
            <p:nvPr/>
          </p:nvCxnSpPr>
          <p:spPr>
            <a:xfrm>
              <a:off x="8984931" y="4137395"/>
              <a:ext cx="700526" cy="50874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2015784" y="1176158"/>
            <a:ext cx="2719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There’s a “kink” in the tree where the insertion happened.</a:t>
            </a:r>
          </a:p>
        </p:txBody>
      </p:sp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03B4DF4C-C212-244F-A2A6-C67E142C3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3328" y="6521027"/>
            <a:ext cx="5486400" cy="274320"/>
          </a:xfrm>
        </p:spPr>
        <p:txBody>
          <a:bodyPr/>
          <a:lstStyle/>
          <a:p>
            <a:r>
              <a:rPr lang="en-US" dirty="0"/>
              <a:t>CSE 332 SU 18 – Robbie weber</a:t>
            </a:r>
          </a:p>
        </p:txBody>
      </p:sp>
    </p:spTree>
    <p:extLst>
      <p:ext uri="{BB962C8B-B14F-4D97-AF65-F5344CB8AC3E}">
        <p14:creationId xmlns:p14="http://schemas.microsoft.com/office/powerpoint/2010/main" val="85552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27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cases to consider</a:t>
            </a:r>
          </a:p>
        </p:txBody>
      </p:sp>
      <p:sp>
        <p:nvSpPr>
          <p:cNvPr id="4" name="Oval 3"/>
          <p:cNvSpPr/>
          <p:nvPr/>
        </p:nvSpPr>
        <p:spPr>
          <a:xfrm>
            <a:off x="1238045" y="2422234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x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2328686" y="1531817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y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3317551" y="2496811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7" name="Straight Arrow Connector 6"/>
          <p:cNvCxnSpPr>
            <a:stCxn id="4" idx="5"/>
          </p:cNvCxnSpPr>
          <p:nvPr/>
        </p:nvCxnSpPr>
        <p:spPr>
          <a:xfrm>
            <a:off x="1958240" y="3142429"/>
            <a:ext cx="194160" cy="36493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5"/>
            <a:endCxn id="6" idx="1"/>
          </p:cNvCxnSpPr>
          <p:nvPr/>
        </p:nvCxnSpPr>
        <p:spPr>
          <a:xfrm>
            <a:off x="3048881" y="2252012"/>
            <a:ext cx="392236" cy="36836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8"/>
          <p:cNvSpPr/>
          <p:nvPr/>
        </p:nvSpPr>
        <p:spPr>
          <a:xfrm>
            <a:off x="211947" y="3388668"/>
            <a:ext cx="1344674" cy="238677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A</a:t>
            </a:r>
          </a:p>
        </p:txBody>
      </p:sp>
      <p:cxnSp>
        <p:nvCxnSpPr>
          <p:cNvPr id="10" name="Straight Arrow Connector 9"/>
          <p:cNvCxnSpPr>
            <a:stCxn id="4" idx="3"/>
            <a:endCxn id="9" idx="0"/>
          </p:cNvCxnSpPr>
          <p:nvPr/>
        </p:nvCxnSpPr>
        <p:spPr>
          <a:xfrm flipH="1">
            <a:off x="884284" y="3142429"/>
            <a:ext cx="477327" cy="24623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>
          <a:xfrm>
            <a:off x="1580004" y="3535893"/>
            <a:ext cx="1073907" cy="1310441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B</a:t>
            </a:r>
          </a:p>
        </p:txBody>
      </p:sp>
      <p:cxnSp>
        <p:nvCxnSpPr>
          <p:cNvPr id="12" name="Straight Arrow Connector 11"/>
          <p:cNvCxnSpPr>
            <a:endCxn id="4" idx="7"/>
          </p:cNvCxnSpPr>
          <p:nvPr/>
        </p:nvCxnSpPr>
        <p:spPr>
          <a:xfrm flipH="1">
            <a:off x="1958240" y="2152336"/>
            <a:ext cx="423714" cy="3934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/>
          <p:cNvSpPr/>
          <p:nvPr/>
        </p:nvSpPr>
        <p:spPr>
          <a:xfrm>
            <a:off x="2720325" y="3703335"/>
            <a:ext cx="1153911" cy="11430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C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4019520" y="3703334"/>
            <a:ext cx="999598" cy="2072111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D</a:t>
            </a:r>
          </a:p>
        </p:txBody>
      </p:sp>
      <p:cxnSp>
        <p:nvCxnSpPr>
          <p:cNvPr id="15" name="Straight Arrow Connector 14"/>
          <p:cNvCxnSpPr>
            <a:stCxn id="6" idx="5"/>
            <a:endCxn id="14" idx="0"/>
          </p:cNvCxnSpPr>
          <p:nvPr/>
        </p:nvCxnSpPr>
        <p:spPr>
          <a:xfrm>
            <a:off x="4037746" y="3217006"/>
            <a:ext cx="481573" cy="48632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  <a:stCxn id="6" idx="3"/>
            <a:endCxn id="13" idx="0"/>
          </p:cNvCxnSpPr>
          <p:nvPr/>
        </p:nvCxnSpPr>
        <p:spPr>
          <a:xfrm flipH="1">
            <a:off x="3297281" y="3217006"/>
            <a:ext cx="143836" cy="48632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249543"/>
              </p:ext>
            </p:extLst>
          </p:nvPr>
        </p:nvGraphicFramePr>
        <p:xfrm>
          <a:off x="4806726" y="1173593"/>
          <a:ext cx="735430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9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4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Insert</a:t>
                      </a:r>
                      <a:r>
                        <a:rPr lang="en-US" sz="2400" baseline="0" dirty="0"/>
                        <a:t> location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Left subtree of left child of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right rotation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Right subtree of left child of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Double</a:t>
                      </a:r>
                      <a:r>
                        <a:rPr lang="en-US" sz="2400" baseline="0" dirty="0"/>
                        <a:t> (left-right) rotation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Left</a:t>
                      </a:r>
                      <a:r>
                        <a:rPr lang="en-US" sz="2400" baseline="0" dirty="0"/>
                        <a:t> subtree of right child of 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Double (right-left) rotation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Right subtree of right child of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left rotation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61BAA52A-F23D-CD46-ACD5-D831FC77A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3328" y="6521027"/>
            <a:ext cx="5486400" cy="274320"/>
          </a:xfrm>
        </p:spPr>
        <p:txBody>
          <a:bodyPr/>
          <a:lstStyle/>
          <a:p>
            <a:r>
              <a:rPr lang="en-US" dirty="0"/>
              <a:t>CSE 332 SU 18 – Robbie weber</a:t>
            </a:r>
          </a:p>
        </p:txBody>
      </p:sp>
    </p:spTree>
    <p:extLst>
      <p:ext uri="{BB962C8B-B14F-4D97-AF65-F5344CB8AC3E}">
        <p14:creationId xmlns:p14="http://schemas.microsoft.com/office/powerpoint/2010/main" val="1046328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40FCED5-6F8E-F841-8B80-BBC7F51328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170" y="1476960"/>
            <a:ext cx="6988423" cy="484505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76CD374-20A8-5D48-9C61-85F54BFFF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cases to consider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616D7D-964A-054F-A0E9-980C01400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E3CE3F-CEDA-D042-857E-73305570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8206C52-015E-6C41-8315-842E352CA1CC}"/>
              </a:ext>
            </a:extLst>
          </p:cNvPr>
          <p:cNvSpPr/>
          <p:nvPr/>
        </p:nvSpPr>
        <p:spPr>
          <a:xfrm>
            <a:off x="1107417" y="2307932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x</a:t>
            </a:r>
            <a:endParaRPr lang="en-US" sz="320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AF14946-890C-584D-966B-2970012F3872}"/>
              </a:ext>
            </a:extLst>
          </p:cNvPr>
          <p:cNvSpPr/>
          <p:nvPr/>
        </p:nvSpPr>
        <p:spPr>
          <a:xfrm>
            <a:off x="2198058" y="1417515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y</a:t>
            </a:r>
            <a:endParaRPr lang="en-US" sz="320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8DCCBC9-5BF7-7B4F-9E4E-537E2161F1DF}"/>
              </a:ext>
            </a:extLst>
          </p:cNvPr>
          <p:cNvSpPr/>
          <p:nvPr/>
        </p:nvSpPr>
        <p:spPr>
          <a:xfrm>
            <a:off x="3186923" y="2382509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945DDBB-DE1D-AD47-8D80-761951A9F2CC}"/>
              </a:ext>
            </a:extLst>
          </p:cNvPr>
          <p:cNvCxnSpPr>
            <a:stCxn id="20" idx="5"/>
          </p:cNvCxnSpPr>
          <p:nvPr/>
        </p:nvCxnSpPr>
        <p:spPr>
          <a:xfrm>
            <a:off x="1827612" y="3028127"/>
            <a:ext cx="194160" cy="36493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291C8EC-1F4D-3243-A0AF-D18EC60FA12A}"/>
              </a:ext>
            </a:extLst>
          </p:cNvPr>
          <p:cNvCxnSpPr>
            <a:stCxn id="21" idx="5"/>
            <a:endCxn id="22" idx="1"/>
          </p:cNvCxnSpPr>
          <p:nvPr/>
        </p:nvCxnSpPr>
        <p:spPr>
          <a:xfrm>
            <a:off x="2918253" y="2137710"/>
            <a:ext cx="392236" cy="36836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Isosceles Triangle 8">
            <a:extLst>
              <a:ext uri="{FF2B5EF4-FFF2-40B4-BE49-F238E27FC236}">
                <a16:creationId xmlns:a16="http://schemas.microsoft.com/office/drawing/2014/main" id="{33BBE2E9-9826-3E44-9D1E-5D72B4D39D3F}"/>
              </a:ext>
            </a:extLst>
          </p:cNvPr>
          <p:cNvSpPr/>
          <p:nvPr/>
        </p:nvSpPr>
        <p:spPr>
          <a:xfrm>
            <a:off x="81319" y="3274366"/>
            <a:ext cx="1344674" cy="238677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A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462C4B7-E48F-D04A-992B-10C9E8D2981B}"/>
              </a:ext>
            </a:extLst>
          </p:cNvPr>
          <p:cNvCxnSpPr>
            <a:stCxn id="20" idx="3"/>
            <a:endCxn id="25" idx="0"/>
          </p:cNvCxnSpPr>
          <p:nvPr/>
        </p:nvCxnSpPr>
        <p:spPr>
          <a:xfrm flipH="1">
            <a:off x="753656" y="3028127"/>
            <a:ext cx="477327" cy="24623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Isosceles Triangle 10">
            <a:extLst>
              <a:ext uri="{FF2B5EF4-FFF2-40B4-BE49-F238E27FC236}">
                <a16:creationId xmlns:a16="http://schemas.microsoft.com/office/drawing/2014/main" id="{A84B2E8F-451E-6542-896B-C9FEFD8EFD35}"/>
              </a:ext>
            </a:extLst>
          </p:cNvPr>
          <p:cNvSpPr/>
          <p:nvPr/>
        </p:nvSpPr>
        <p:spPr>
          <a:xfrm>
            <a:off x="1449376" y="3421591"/>
            <a:ext cx="1073907" cy="1310441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B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BD885B4-CA59-9B4C-A615-D06777856743}"/>
              </a:ext>
            </a:extLst>
          </p:cNvPr>
          <p:cNvCxnSpPr>
            <a:endCxn id="20" idx="7"/>
          </p:cNvCxnSpPr>
          <p:nvPr/>
        </p:nvCxnSpPr>
        <p:spPr>
          <a:xfrm flipH="1">
            <a:off x="1827612" y="2038034"/>
            <a:ext cx="423714" cy="3934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Isosceles Triangle 12">
            <a:extLst>
              <a:ext uri="{FF2B5EF4-FFF2-40B4-BE49-F238E27FC236}">
                <a16:creationId xmlns:a16="http://schemas.microsoft.com/office/drawing/2014/main" id="{C8FE1FFE-3EE5-5546-9BB8-B2999D2BC176}"/>
              </a:ext>
            </a:extLst>
          </p:cNvPr>
          <p:cNvSpPr/>
          <p:nvPr/>
        </p:nvSpPr>
        <p:spPr>
          <a:xfrm>
            <a:off x="2589697" y="3589033"/>
            <a:ext cx="1153911" cy="11430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C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6149566-134F-F944-AA5E-D801E1AF7C33}"/>
              </a:ext>
            </a:extLst>
          </p:cNvPr>
          <p:cNvCxnSpPr>
            <a:stCxn id="22" idx="5"/>
          </p:cNvCxnSpPr>
          <p:nvPr/>
        </p:nvCxnSpPr>
        <p:spPr>
          <a:xfrm>
            <a:off x="3907118" y="3102704"/>
            <a:ext cx="481573" cy="48632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ADF1A9E-777D-9F47-BDE8-A7F32042E5FF}"/>
              </a:ext>
            </a:extLst>
          </p:cNvPr>
          <p:cNvCxnSpPr>
            <a:cxnSpLocks/>
            <a:stCxn id="22" idx="3"/>
            <a:endCxn id="29" idx="0"/>
          </p:cNvCxnSpPr>
          <p:nvPr/>
        </p:nvCxnSpPr>
        <p:spPr>
          <a:xfrm flipH="1">
            <a:off x="3166653" y="3102704"/>
            <a:ext cx="143836" cy="48632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Isosceles Triangle 13">
            <a:extLst>
              <a:ext uri="{FF2B5EF4-FFF2-40B4-BE49-F238E27FC236}">
                <a16:creationId xmlns:a16="http://schemas.microsoft.com/office/drawing/2014/main" id="{EB7069AB-433A-4744-96ED-2B2D8AF5C7F9}"/>
              </a:ext>
            </a:extLst>
          </p:cNvPr>
          <p:cNvSpPr/>
          <p:nvPr/>
        </p:nvSpPr>
        <p:spPr>
          <a:xfrm>
            <a:off x="3904016" y="3589032"/>
            <a:ext cx="999598" cy="2072111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D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89D9C54-F479-D445-BF44-42FE30D089AF}"/>
              </a:ext>
            </a:extLst>
          </p:cNvPr>
          <p:cNvSpPr/>
          <p:nvPr/>
        </p:nvSpPr>
        <p:spPr>
          <a:xfrm>
            <a:off x="81319" y="1417515"/>
            <a:ext cx="5033851" cy="473835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99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Left Rotation</a:t>
            </a:r>
          </a:p>
        </p:txBody>
      </p:sp>
      <p:sp>
        <p:nvSpPr>
          <p:cNvPr id="4" name="Oval 3"/>
          <p:cNvSpPr/>
          <p:nvPr/>
        </p:nvSpPr>
        <p:spPr>
          <a:xfrm>
            <a:off x="2474671" y="2737507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x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3560465" y="3712603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z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3017567" y="4765752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7" name="Straight Arrow Connector 6"/>
          <p:cNvCxnSpPr>
            <a:stCxn id="4" idx="5"/>
            <a:endCxn id="5" idx="1"/>
          </p:cNvCxnSpPr>
          <p:nvPr/>
        </p:nvCxnSpPr>
        <p:spPr>
          <a:xfrm>
            <a:off x="3194866" y="3457702"/>
            <a:ext cx="489165" cy="37846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6" idx="0"/>
          </p:cNvCxnSpPr>
          <p:nvPr/>
        </p:nvCxnSpPr>
        <p:spPr>
          <a:xfrm flipH="1">
            <a:off x="3439448" y="4512383"/>
            <a:ext cx="239000" cy="25336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loud 8"/>
          <p:cNvSpPr/>
          <p:nvPr/>
        </p:nvSpPr>
        <p:spPr>
          <a:xfrm>
            <a:off x="58617" y="1293114"/>
            <a:ext cx="2710249" cy="147457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Rest of the tree</a:t>
            </a:r>
          </a:p>
        </p:txBody>
      </p:sp>
      <p:cxnSp>
        <p:nvCxnSpPr>
          <p:cNvPr id="10" name="Straight Arrow Connector 9"/>
          <p:cNvCxnSpPr>
            <a:endCxn id="4" idx="1"/>
          </p:cNvCxnSpPr>
          <p:nvPr/>
        </p:nvCxnSpPr>
        <p:spPr>
          <a:xfrm>
            <a:off x="2113803" y="2375895"/>
            <a:ext cx="484434" cy="48517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>
          <a:xfrm>
            <a:off x="589962" y="4061117"/>
            <a:ext cx="1344674" cy="238677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A</a:t>
            </a:r>
          </a:p>
        </p:txBody>
      </p:sp>
      <p:cxnSp>
        <p:nvCxnSpPr>
          <p:cNvPr id="12" name="Straight Arrow Connector 11"/>
          <p:cNvCxnSpPr>
            <a:stCxn id="4" idx="3"/>
            <a:endCxn id="11" idx="0"/>
          </p:cNvCxnSpPr>
          <p:nvPr/>
        </p:nvCxnSpPr>
        <p:spPr>
          <a:xfrm flipH="1">
            <a:off x="1262299" y="3457702"/>
            <a:ext cx="1335938" cy="60341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/>
          <p:cNvSpPr/>
          <p:nvPr/>
        </p:nvSpPr>
        <p:spPr>
          <a:xfrm>
            <a:off x="2286667" y="5862481"/>
            <a:ext cx="1073907" cy="816029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B</a:t>
            </a:r>
          </a:p>
        </p:txBody>
      </p:sp>
      <p:cxnSp>
        <p:nvCxnSpPr>
          <p:cNvPr id="14" name="Straight Arrow Connector 13"/>
          <p:cNvCxnSpPr>
            <a:stCxn id="6" idx="3"/>
            <a:endCxn id="13" idx="0"/>
          </p:cNvCxnSpPr>
          <p:nvPr/>
        </p:nvCxnSpPr>
        <p:spPr>
          <a:xfrm flipH="1">
            <a:off x="2823621" y="5485947"/>
            <a:ext cx="317512" cy="37653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>
            <a:off x="3454208" y="5792000"/>
            <a:ext cx="1073907" cy="91335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C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4055274" y="4696161"/>
            <a:ext cx="1073907" cy="91335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D</a:t>
            </a:r>
          </a:p>
        </p:txBody>
      </p:sp>
      <p:cxnSp>
        <p:nvCxnSpPr>
          <p:cNvPr id="17" name="Straight Arrow Connector 16"/>
          <p:cNvCxnSpPr>
            <a:endCxn id="16" idx="0"/>
          </p:cNvCxnSpPr>
          <p:nvPr/>
        </p:nvCxnSpPr>
        <p:spPr>
          <a:xfrm>
            <a:off x="4347645" y="4363207"/>
            <a:ext cx="244583" cy="33295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5" idx="0"/>
          </p:cNvCxnSpPr>
          <p:nvPr/>
        </p:nvCxnSpPr>
        <p:spPr>
          <a:xfrm>
            <a:off x="3737762" y="5485947"/>
            <a:ext cx="253400" cy="306053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8339061" y="3427251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x</a:t>
            </a:r>
            <a:endParaRPr lang="en-US" sz="3200" dirty="0"/>
          </a:p>
        </p:txBody>
      </p:sp>
      <p:sp>
        <p:nvSpPr>
          <p:cNvPr id="41" name="Oval 40"/>
          <p:cNvSpPr/>
          <p:nvPr/>
        </p:nvSpPr>
        <p:spPr>
          <a:xfrm>
            <a:off x="9429702" y="2536834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y</a:t>
            </a:r>
            <a:endParaRPr lang="en-US" sz="3200" dirty="0"/>
          </a:p>
        </p:txBody>
      </p:sp>
      <p:sp>
        <p:nvSpPr>
          <p:cNvPr id="42" name="Oval 41"/>
          <p:cNvSpPr/>
          <p:nvPr/>
        </p:nvSpPr>
        <p:spPr>
          <a:xfrm>
            <a:off x="10300548" y="3722702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43" name="Straight Arrow Connector 42"/>
          <p:cNvCxnSpPr>
            <a:stCxn id="40" idx="5"/>
          </p:cNvCxnSpPr>
          <p:nvPr/>
        </p:nvCxnSpPr>
        <p:spPr>
          <a:xfrm>
            <a:off x="9059256" y="4147446"/>
            <a:ext cx="194160" cy="36493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1" idx="5"/>
            <a:endCxn id="42" idx="1"/>
          </p:cNvCxnSpPr>
          <p:nvPr/>
        </p:nvCxnSpPr>
        <p:spPr>
          <a:xfrm>
            <a:off x="10149897" y="3257029"/>
            <a:ext cx="274217" cy="58923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loud 44"/>
          <p:cNvSpPr/>
          <p:nvPr/>
        </p:nvSpPr>
        <p:spPr>
          <a:xfrm>
            <a:off x="5804104" y="1041860"/>
            <a:ext cx="2710249" cy="147457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Rest of the tree</a:t>
            </a:r>
          </a:p>
        </p:txBody>
      </p:sp>
      <p:cxnSp>
        <p:nvCxnSpPr>
          <p:cNvPr id="46" name="Straight Arrow Connector 45"/>
          <p:cNvCxnSpPr>
            <a:endCxn id="41" idx="1"/>
          </p:cNvCxnSpPr>
          <p:nvPr/>
        </p:nvCxnSpPr>
        <p:spPr>
          <a:xfrm>
            <a:off x="8220158" y="2093038"/>
            <a:ext cx="1333110" cy="56736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Isosceles Triangle 46"/>
          <p:cNvSpPr/>
          <p:nvPr/>
        </p:nvSpPr>
        <p:spPr>
          <a:xfrm>
            <a:off x="7312963" y="4393685"/>
            <a:ext cx="1344674" cy="238677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A</a:t>
            </a:r>
          </a:p>
        </p:txBody>
      </p:sp>
      <p:cxnSp>
        <p:nvCxnSpPr>
          <p:cNvPr id="48" name="Straight Arrow Connector 47"/>
          <p:cNvCxnSpPr>
            <a:stCxn id="40" idx="3"/>
            <a:endCxn id="47" idx="0"/>
          </p:cNvCxnSpPr>
          <p:nvPr/>
        </p:nvCxnSpPr>
        <p:spPr>
          <a:xfrm flipH="1">
            <a:off x="7985300" y="4147446"/>
            <a:ext cx="477327" cy="24623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Isosceles Triangle 48"/>
          <p:cNvSpPr/>
          <p:nvPr/>
        </p:nvSpPr>
        <p:spPr>
          <a:xfrm>
            <a:off x="8681020" y="4540910"/>
            <a:ext cx="1073907" cy="1305984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B</a:t>
            </a:r>
          </a:p>
        </p:txBody>
      </p:sp>
      <p:cxnSp>
        <p:nvCxnSpPr>
          <p:cNvPr id="50" name="Straight Arrow Connector 49"/>
          <p:cNvCxnSpPr>
            <a:endCxn id="40" idx="7"/>
          </p:cNvCxnSpPr>
          <p:nvPr/>
        </p:nvCxnSpPr>
        <p:spPr>
          <a:xfrm flipH="1">
            <a:off x="9059256" y="3157353"/>
            <a:ext cx="423714" cy="3934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Isosceles Triangle 50"/>
          <p:cNvSpPr/>
          <p:nvPr/>
        </p:nvSpPr>
        <p:spPr>
          <a:xfrm>
            <a:off x="9612943" y="5448211"/>
            <a:ext cx="1073907" cy="91335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C</a:t>
            </a:r>
          </a:p>
        </p:txBody>
      </p:sp>
      <p:sp>
        <p:nvSpPr>
          <p:cNvPr id="52" name="Isosceles Triangle 51"/>
          <p:cNvSpPr/>
          <p:nvPr/>
        </p:nvSpPr>
        <p:spPr>
          <a:xfrm>
            <a:off x="10840448" y="5483249"/>
            <a:ext cx="1073907" cy="91335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D</a:t>
            </a:r>
          </a:p>
        </p:txBody>
      </p:sp>
      <p:cxnSp>
        <p:nvCxnSpPr>
          <p:cNvPr id="53" name="Straight Arrow Connector 52"/>
          <p:cNvCxnSpPr>
            <a:stCxn id="42" idx="5"/>
            <a:endCxn id="52" idx="0"/>
          </p:cNvCxnSpPr>
          <p:nvPr/>
        </p:nvCxnSpPr>
        <p:spPr>
          <a:xfrm>
            <a:off x="11020743" y="4442897"/>
            <a:ext cx="356659" cy="104035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3"/>
            <a:endCxn id="51" idx="0"/>
          </p:cNvCxnSpPr>
          <p:nvPr/>
        </p:nvCxnSpPr>
        <p:spPr>
          <a:xfrm flipH="1">
            <a:off x="10149897" y="4442897"/>
            <a:ext cx="274217" cy="100531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785412" y="1452260"/>
            <a:ext cx="34351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BALANCED</a:t>
            </a:r>
          </a:p>
          <a:p>
            <a:r>
              <a:rPr lang="en-US" sz="2400" dirty="0"/>
              <a:t>Right subtree is 1 longer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810867" y="1910115"/>
            <a:ext cx="4159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UNBALANCED</a:t>
            </a:r>
          </a:p>
          <a:p>
            <a:r>
              <a:rPr lang="en-US" sz="2800" dirty="0"/>
              <a:t>Right subtree is 2 longer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03414" y="3119123"/>
            <a:ext cx="4159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Left subtree is </a:t>
            </a:r>
          </a:p>
          <a:p>
            <a:r>
              <a:rPr lang="en-US" sz="2800" dirty="0"/>
              <a:t> 1 longer</a:t>
            </a:r>
          </a:p>
        </p:txBody>
      </p:sp>
      <p:sp>
        <p:nvSpPr>
          <p:cNvPr id="36" name="Footer Placeholder 3">
            <a:extLst>
              <a:ext uri="{FF2B5EF4-FFF2-40B4-BE49-F238E27FC236}">
                <a16:creationId xmlns:a16="http://schemas.microsoft.com/office/drawing/2014/main" id="{EFD3138C-D752-7848-8086-EDC73DCF5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3328" y="6521027"/>
            <a:ext cx="5486400" cy="274320"/>
          </a:xfrm>
        </p:spPr>
        <p:txBody>
          <a:bodyPr/>
          <a:lstStyle/>
          <a:p>
            <a:r>
              <a:rPr lang="en-US" dirty="0"/>
              <a:t>CSE 332 SU 18 – Robbie weber</a:t>
            </a:r>
          </a:p>
        </p:txBody>
      </p:sp>
    </p:spTree>
    <p:extLst>
      <p:ext uri="{BB962C8B-B14F-4D97-AF65-F5344CB8AC3E}">
        <p14:creationId xmlns:p14="http://schemas.microsoft.com/office/powerpoint/2010/main" val="2922407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60F14-D51C-401E-BD82-9145072C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Example: 8,9,10,12,11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2646B-4D08-4DD1-B4F5-BAD31E9D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SU 18 – Ben Jones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3DFEA-3168-4671-8640-770EF4B6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34B366-EA55-4C65-8F58-73A267E69409}"/>
              </a:ext>
            </a:extLst>
          </p:cNvPr>
          <p:cNvSpPr/>
          <p:nvPr/>
        </p:nvSpPr>
        <p:spPr>
          <a:xfrm>
            <a:off x="4410771" y="2398043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4CF3F0A-2C14-49BB-9B59-50EC197B0774}"/>
              </a:ext>
            </a:extLst>
          </p:cNvPr>
          <p:cNvSpPr/>
          <p:nvPr/>
        </p:nvSpPr>
        <p:spPr>
          <a:xfrm>
            <a:off x="5635089" y="3984209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11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854A9F-93F8-4783-8C7D-A89DCA2E95FE}"/>
              </a:ext>
            </a:extLst>
          </p:cNvPr>
          <p:cNvCxnSpPr/>
          <p:nvPr/>
        </p:nvCxnSpPr>
        <p:spPr>
          <a:xfrm>
            <a:off x="5420334" y="2100424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63C086F3-0421-48B6-9A8B-41110A4418C0}"/>
              </a:ext>
            </a:extLst>
          </p:cNvPr>
          <p:cNvSpPr/>
          <p:nvPr/>
        </p:nvSpPr>
        <p:spPr>
          <a:xfrm>
            <a:off x="5001437" y="1640212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9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2D05EDF-1910-4756-A591-E1D6318EAEDA}"/>
              </a:ext>
            </a:extLst>
          </p:cNvPr>
          <p:cNvSpPr/>
          <p:nvPr/>
        </p:nvSpPr>
        <p:spPr>
          <a:xfrm>
            <a:off x="5565058" y="2408152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09591B-6E98-4406-9ACD-745C9429A357}"/>
              </a:ext>
            </a:extLst>
          </p:cNvPr>
          <p:cNvCxnSpPr/>
          <p:nvPr/>
        </p:nvCxnSpPr>
        <p:spPr>
          <a:xfrm>
            <a:off x="5418435" y="2106007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2B7A572-C279-40D6-904F-1FE6C97901E6}"/>
              </a:ext>
            </a:extLst>
          </p:cNvPr>
          <p:cNvCxnSpPr/>
          <p:nvPr/>
        </p:nvCxnSpPr>
        <p:spPr>
          <a:xfrm>
            <a:off x="6031573" y="2854779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7E1AF6E-6AE6-48A6-94EB-DD9A8D0AB97A}"/>
              </a:ext>
            </a:extLst>
          </p:cNvPr>
          <p:cNvCxnSpPr>
            <a:cxnSpLocks/>
          </p:cNvCxnSpPr>
          <p:nvPr/>
        </p:nvCxnSpPr>
        <p:spPr>
          <a:xfrm flipH="1">
            <a:off x="5971843" y="3659093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290D367D-4D95-4166-85E4-523BC262678F}"/>
              </a:ext>
            </a:extLst>
          </p:cNvPr>
          <p:cNvSpPr/>
          <p:nvPr/>
        </p:nvSpPr>
        <p:spPr>
          <a:xfrm>
            <a:off x="6166031" y="3174526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12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C330212-AADE-4939-BFFE-F480F5464885}"/>
              </a:ext>
            </a:extLst>
          </p:cNvPr>
          <p:cNvCxnSpPr>
            <a:cxnSpLocks/>
          </p:cNvCxnSpPr>
          <p:nvPr/>
        </p:nvCxnSpPr>
        <p:spPr>
          <a:xfrm flipH="1">
            <a:off x="4804062" y="2084353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FBC3B19-7BB5-428A-9FB1-91D700EAA803}"/>
              </a:ext>
            </a:extLst>
          </p:cNvPr>
          <p:cNvSpPr/>
          <p:nvPr/>
        </p:nvSpPr>
        <p:spPr>
          <a:xfrm>
            <a:off x="5563159" y="2385000"/>
            <a:ext cx="530942" cy="6365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9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60F14-D51C-401E-BD82-9145072C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Example: 8,9,10,12,11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2646B-4D08-4DD1-B4F5-BAD31E9D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SU 18 – Ben Jones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3DFEA-3168-4671-8640-770EF4B6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34B366-EA55-4C65-8F58-73A267E69409}"/>
              </a:ext>
            </a:extLst>
          </p:cNvPr>
          <p:cNvSpPr/>
          <p:nvPr/>
        </p:nvSpPr>
        <p:spPr>
          <a:xfrm>
            <a:off x="4410771" y="2398043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4CF3F0A-2C14-49BB-9B59-50EC197B0774}"/>
              </a:ext>
            </a:extLst>
          </p:cNvPr>
          <p:cNvSpPr/>
          <p:nvPr/>
        </p:nvSpPr>
        <p:spPr>
          <a:xfrm>
            <a:off x="5635089" y="3984209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11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854A9F-93F8-4783-8C7D-A89DCA2E95FE}"/>
              </a:ext>
            </a:extLst>
          </p:cNvPr>
          <p:cNvCxnSpPr/>
          <p:nvPr/>
        </p:nvCxnSpPr>
        <p:spPr>
          <a:xfrm>
            <a:off x="5420334" y="2100424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63C086F3-0421-48B6-9A8B-41110A4418C0}"/>
              </a:ext>
            </a:extLst>
          </p:cNvPr>
          <p:cNvSpPr/>
          <p:nvPr/>
        </p:nvSpPr>
        <p:spPr>
          <a:xfrm>
            <a:off x="5001437" y="1640212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9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2D05EDF-1910-4756-A591-E1D6318EAEDA}"/>
              </a:ext>
            </a:extLst>
          </p:cNvPr>
          <p:cNvSpPr/>
          <p:nvPr/>
        </p:nvSpPr>
        <p:spPr>
          <a:xfrm>
            <a:off x="5565058" y="2408152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09591B-6E98-4406-9ACD-745C9429A357}"/>
              </a:ext>
            </a:extLst>
          </p:cNvPr>
          <p:cNvCxnSpPr/>
          <p:nvPr/>
        </p:nvCxnSpPr>
        <p:spPr>
          <a:xfrm>
            <a:off x="5418435" y="2106007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2B7A572-C279-40D6-904F-1FE6C97901E6}"/>
              </a:ext>
            </a:extLst>
          </p:cNvPr>
          <p:cNvCxnSpPr/>
          <p:nvPr/>
        </p:nvCxnSpPr>
        <p:spPr>
          <a:xfrm>
            <a:off x="6031573" y="2854779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7E1AF6E-6AE6-48A6-94EB-DD9A8D0AB97A}"/>
              </a:ext>
            </a:extLst>
          </p:cNvPr>
          <p:cNvCxnSpPr>
            <a:cxnSpLocks/>
          </p:cNvCxnSpPr>
          <p:nvPr/>
        </p:nvCxnSpPr>
        <p:spPr>
          <a:xfrm flipH="1">
            <a:off x="5971843" y="3659093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290D367D-4D95-4166-85E4-523BC262678F}"/>
              </a:ext>
            </a:extLst>
          </p:cNvPr>
          <p:cNvSpPr/>
          <p:nvPr/>
        </p:nvSpPr>
        <p:spPr>
          <a:xfrm>
            <a:off x="6166031" y="3174526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12</a:t>
            </a:r>
          </a:p>
        </p:txBody>
      </p:sp>
      <p:sp>
        <p:nvSpPr>
          <p:cNvPr id="41" name="Arrow: Circular 40">
            <a:extLst>
              <a:ext uri="{FF2B5EF4-FFF2-40B4-BE49-F238E27FC236}">
                <a16:creationId xmlns:a16="http://schemas.microsoft.com/office/drawing/2014/main" id="{5F70E3A8-2CDE-4C34-874B-B33CA1268C4E}"/>
              </a:ext>
            </a:extLst>
          </p:cNvPr>
          <p:cNvSpPr/>
          <p:nvPr/>
        </p:nvSpPr>
        <p:spPr>
          <a:xfrm>
            <a:off x="6109494" y="3703144"/>
            <a:ext cx="651824" cy="780715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C330212-AADE-4939-BFFE-F480F5464885}"/>
              </a:ext>
            </a:extLst>
          </p:cNvPr>
          <p:cNvCxnSpPr>
            <a:cxnSpLocks/>
          </p:cNvCxnSpPr>
          <p:nvPr/>
        </p:nvCxnSpPr>
        <p:spPr>
          <a:xfrm flipH="1">
            <a:off x="4804062" y="2084353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FBC3B19-7BB5-428A-9FB1-91D700EAA803}"/>
              </a:ext>
            </a:extLst>
          </p:cNvPr>
          <p:cNvSpPr/>
          <p:nvPr/>
        </p:nvSpPr>
        <p:spPr>
          <a:xfrm>
            <a:off x="5563159" y="2385000"/>
            <a:ext cx="530942" cy="6365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1DF4BCF-0ECC-4FE6-B41F-BE1D2B91D39F}"/>
              </a:ext>
            </a:extLst>
          </p:cNvPr>
          <p:cNvCxnSpPr/>
          <p:nvPr/>
        </p:nvCxnSpPr>
        <p:spPr>
          <a:xfrm>
            <a:off x="6610488" y="3637523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97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07407E-6 L 0.003 -0.04121 C 0.00339 -0.04931 0.00599 -0.06065 0.00964 -0.07107 C 0.01394 -0.08311 0.01823 -0.09144 0.02253 -0.09653 L 0.0418 -0.11945 " pathEditMode="relative" rAng="18120000" ptsTypes="AAAAA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9" y="-657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6.80879E-17 L 0.02318 0.01574 C 0.02839 0.01898 0.0336 0.02662 0.03737 0.03704 C 0.04219 0.04838 0.0457 0.0581 0.04544 0.06806 L 0.04792 0.11204 " pathEditMode="relative" rAng="3180000" ptsTypes="AAAAA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3" y="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9" grpId="0" animBg="1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60F14-D51C-401E-BD82-9145072C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Example: 8,9,10,12,11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2646B-4D08-4DD1-B4F5-BAD31E9D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SU 18 – Ben Jones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3DFEA-3168-4671-8640-770EF4B6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16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34B366-EA55-4C65-8F58-73A267E69409}"/>
              </a:ext>
            </a:extLst>
          </p:cNvPr>
          <p:cNvSpPr/>
          <p:nvPr/>
        </p:nvSpPr>
        <p:spPr>
          <a:xfrm>
            <a:off x="4410771" y="2398043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8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854A9F-93F8-4783-8C7D-A89DCA2E95FE}"/>
              </a:ext>
            </a:extLst>
          </p:cNvPr>
          <p:cNvCxnSpPr/>
          <p:nvPr/>
        </p:nvCxnSpPr>
        <p:spPr>
          <a:xfrm>
            <a:off x="5420334" y="2100424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63C086F3-0421-48B6-9A8B-41110A4418C0}"/>
              </a:ext>
            </a:extLst>
          </p:cNvPr>
          <p:cNvSpPr/>
          <p:nvPr/>
        </p:nvSpPr>
        <p:spPr>
          <a:xfrm>
            <a:off x="5001437" y="1640212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9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2D05EDF-1910-4756-A591-E1D6318EAEDA}"/>
              </a:ext>
            </a:extLst>
          </p:cNvPr>
          <p:cNvSpPr/>
          <p:nvPr/>
        </p:nvSpPr>
        <p:spPr>
          <a:xfrm>
            <a:off x="5565058" y="2408152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09591B-6E98-4406-9ACD-745C9429A357}"/>
              </a:ext>
            </a:extLst>
          </p:cNvPr>
          <p:cNvCxnSpPr/>
          <p:nvPr/>
        </p:nvCxnSpPr>
        <p:spPr>
          <a:xfrm>
            <a:off x="5418435" y="2106007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2B7A572-C279-40D6-904F-1FE6C97901E6}"/>
              </a:ext>
            </a:extLst>
          </p:cNvPr>
          <p:cNvCxnSpPr/>
          <p:nvPr/>
        </p:nvCxnSpPr>
        <p:spPr>
          <a:xfrm>
            <a:off x="6031573" y="2854779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7E1AF6E-6AE6-48A6-94EB-DD9A8D0AB97A}"/>
              </a:ext>
            </a:extLst>
          </p:cNvPr>
          <p:cNvCxnSpPr>
            <a:cxnSpLocks/>
          </p:cNvCxnSpPr>
          <p:nvPr/>
        </p:nvCxnSpPr>
        <p:spPr>
          <a:xfrm flipH="1">
            <a:off x="5332899" y="2790510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row: Circular 40">
            <a:extLst>
              <a:ext uri="{FF2B5EF4-FFF2-40B4-BE49-F238E27FC236}">
                <a16:creationId xmlns:a16="http://schemas.microsoft.com/office/drawing/2014/main" id="{5F70E3A8-2CDE-4C34-874B-B33CA1268C4E}"/>
              </a:ext>
            </a:extLst>
          </p:cNvPr>
          <p:cNvSpPr/>
          <p:nvPr/>
        </p:nvSpPr>
        <p:spPr>
          <a:xfrm flipH="1">
            <a:off x="5556086" y="2995363"/>
            <a:ext cx="651824" cy="780715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C330212-AADE-4939-BFFE-F480F5464885}"/>
              </a:ext>
            </a:extLst>
          </p:cNvPr>
          <p:cNvCxnSpPr>
            <a:cxnSpLocks/>
          </p:cNvCxnSpPr>
          <p:nvPr/>
        </p:nvCxnSpPr>
        <p:spPr>
          <a:xfrm flipH="1">
            <a:off x="4804062" y="2084353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FBC3B19-7BB5-428A-9FB1-91D700EAA803}"/>
              </a:ext>
            </a:extLst>
          </p:cNvPr>
          <p:cNvSpPr/>
          <p:nvPr/>
        </p:nvSpPr>
        <p:spPr>
          <a:xfrm>
            <a:off x="5563159" y="2385000"/>
            <a:ext cx="530942" cy="6365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ABA7BD2-1CB9-4517-A4F0-7305DEA80AA6}"/>
              </a:ext>
            </a:extLst>
          </p:cNvPr>
          <p:cNvGrpSpPr/>
          <p:nvPr/>
        </p:nvGrpSpPr>
        <p:grpSpPr>
          <a:xfrm>
            <a:off x="6182719" y="3147155"/>
            <a:ext cx="1093538" cy="1334279"/>
            <a:chOff x="6182719" y="3147155"/>
            <a:chExt cx="1093538" cy="133427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4CF3F0A-2C14-49BB-9B59-50EC197B0774}"/>
                </a:ext>
              </a:extLst>
            </p:cNvPr>
            <p:cNvSpPr/>
            <p:nvPr/>
          </p:nvSpPr>
          <p:spPr>
            <a:xfrm>
              <a:off x="6182719" y="3147155"/>
              <a:ext cx="530942" cy="53094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11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90D367D-4D95-4166-85E4-523BC262678F}"/>
                </a:ext>
              </a:extLst>
            </p:cNvPr>
            <p:cNvSpPr/>
            <p:nvPr/>
          </p:nvSpPr>
          <p:spPr>
            <a:xfrm>
              <a:off x="6745315" y="3950492"/>
              <a:ext cx="530942" cy="53094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12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1DF4BCF-0ECC-4FE6-B41F-BE1D2B91D39F}"/>
                </a:ext>
              </a:extLst>
            </p:cNvPr>
            <p:cNvCxnSpPr/>
            <p:nvPr/>
          </p:nvCxnSpPr>
          <p:spPr>
            <a:xfrm>
              <a:off x="6610488" y="3637523"/>
              <a:ext cx="275303" cy="34412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219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4.81481E-6 L -0.02006 0.01852 C -0.02409 0.02153 -0.02917 0.02894 -0.03386 0.0375 C -0.0392 0.04723 -0.04271 0.05602 -0.0448 0.06389 L -0.05365 0.09862 " pathEditMode="relative" rAng="18840000" ptsTypes="AAA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4" y="432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48148E-6 L -0.00703 -0.03704 C -0.0082 -0.04468 -0.01146 -0.05533 -0.01536 -0.06482 C -0.02005 -0.07639 -0.02461 -0.08449 -0.02839 -0.08935 L -0.04609 -0.11273 " pathEditMode="relative" rAng="14040000" ptsTypes="AAAAA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0" y="-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1" grpId="0" animBg="1"/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C755183-E945-344A-8193-E8367900A8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7794" y="1739899"/>
            <a:ext cx="4922604" cy="373017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5B0C2B5-9687-5548-93C2-88980F258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(Q10A)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610CDD-E33F-A242-A1A0-D0035EAA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F2816-29F2-4143-A287-315BB9392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83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5B0C2B5-9687-5548-93C2-88980F258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(Q10B)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610CDD-E33F-A242-A1A0-D0035EAA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F2816-29F2-4143-A287-315BB9392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F8B3274-2812-B64B-90BF-29F204CD85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2573" y="1894113"/>
            <a:ext cx="4516098" cy="387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688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Does Rebalancing 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Assume we store in each node the height of its subtree.</a:t>
            </a:r>
          </a:p>
          <a:p>
            <a:r>
              <a:rPr lang="en-US" sz="2800" dirty="0"/>
              <a:t>How do we find an unbalanced node?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How many rotations might we have to do?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03B7C8-50E9-314D-B1EC-7905BA0FA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3328" y="6521027"/>
            <a:ext cx="5486400" cy="274320"/>
          </a:xfrm>
        </p:spPr>
        <p:txBody>
          <a:bodyPr/>
          <a:lstStyle/>
          <a:p>
            <a:r>
              <a:rPr lang="en-US" dirty="0"/>
              <a:t>CSE 332 SU 18 – Robbie weber</a:t>
            </a:r>
          </a:p>
        </p:txBody>
      </p:sp>
    </p:spTree>
    <p:extLst>
      <p:ext uri="{BB962C8B-B14F-4D97-AF65-F5344CB8AC3E}">
        <p14:creationId xmlns:p14="http://schemas.microsoft.com/office/powerpoint/2010/main" val="5367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603335-C786-164C-BBF5-04FC3B4E4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Go to this URL       </a:t>
            </a:r>
            <a:r>
              <a:rPr lang="en-US" sz="3600" dirty="0">
                <a:hlinkClick r:id="rId2"/>
              </a:rPr>
              <a:t>https://tinyurl.com/373-feedback</a:t>
            </a:r>
            <a:endParaRPr lang="en-US" sz="3600" dirty="0"/>
          </a:p>
          <a:p>
            <a:r>
              <a:rPr lang="en-US" sz="2400" dirty="0"/>
              <a:t>1. In general, pace of class: </a:t>
            </a:r>
          </a:p>
          <a:p>
            <a:pPr lvl="1"/>
            <a:r>
              <a:rPr lang="en-US" sz="2000" dirty="0"/>
              <a:t>1 too fast</a:t>
            </a:r>
          </a:p>
          <a:p>
            <a:pPr lvl="1"/>
            <a:r>
              <a:rPr lang="en-US" sz="2000" dirty="0"/>
              <a:t>2 kind of fast</a:t>
            </a:r>
          </a:p>
          <a:p>
            <a:pPr lvl="1"/>
            <a:r>
              <a:rPr lang="en-US" sz="2000" dirty="0"/>
              <a:t>3 just right</a:t>
            </a:r>
          </a:p>
          <a:p>
            <a:pPr lvl="1"/>
            <a:r>
              <a:rPr lang="en-US" sz="2000" dirty="0"/>
              <a:t>4 kind of slow</a:t>
            </a:r>
          </a:p>
          <a:p>
            <a:pPr lvl="1"/>
            <a:r>
              <a:rPr lang="en-US" sz="2000" dirty="0"/>
              <a:t>5 Too slow</a:t>
            </a:r>
          </a:p>
          <a:p>
            <a:r>
              <a:rPr lang="en-US" sz="2400" dirty="0"/>
              <a:t>2. Please </a:t>
            </a:r>
            <a:r>
              <a:rPr lang="en-US" sz="2400" b="1" dirty="0"/>
              <a:t>Keep </a:t>
            </a:r>
            <a:r>
              <a:rPr lang="en-US" sz="2400" dirty="0"/>
              <a:t>doing this</a:t>
            </a:r>
          </a:p>
          <a:p>
            <a:r>
              <a:rPr lang="en-US" sz="2400" dirty="0"/>
              <a:t>3. Please </a:t>
            </a:r>
            <a:r>
              <a:rPr lang="en-US" sz="2400" b="1" dirty="0"/>
              <a:t>Quit </a:t>
            </a:r>
            <a:r>
              <a:rPr lang="en-US" sz="2400" dirty="0"/>
              <a:t>doing this</a:t>
            </a:r>
          </a:p>
          <a:p>
            <a:r>
              <a:rPr lang="en-US" sz="2400" dirty="0"/>
              <a:t>4. Please </a:t>
            </a:r>
            <a:r>
              <a:rPr lang="en-US" sz="2400" b="1" dirty="0"/>
              <a:t>Start </a:t>
            </a:r>
            <a:r>
              <a:rPr lang="en-US" sz="2400" dirty="0"/>
              <a:t>doing this</a:t>
            </a:r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0C7B9D-A90F-EC47-A489-334430A26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(Anonymous) Feedback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544DFD-019F-E643-9B2B-24173183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B12376-803A-2D4D-ABE7-94C441607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1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Does Rebalancing 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Assume we store in each node the height of its subtree.</a:t>
            </a:r>
          </a:p>
          <a:p>
            <a:r>
              <a:rPr lang="en-US" sz="2800" dirty="0"/>
              <a:t>How do we find an unbalanced node?</a:t>
            </a:r>
          </a:p>
          <a:p>
            <a:pPr lvl="1"/>
            <a:r>
              <a:rPr lang="en-US" sz="2400" dirty="0"/>
              <a:t>Just go back up the tree from where we inserted.</a:t>
            </a:r>
          </a:p>
          <a:p>
            <a:endParaRPr lang="en-US" sz="2800" dirty="0"/>
          </a:p>
          <a:p>
            <a:r>
              <a:rPr lang="en-US" sz="2800" dirty="0"/>
              <a:t>How many rotations might we have to do?</a:t>
            </a:r>
          </a:p>
          <a:p>
            <a:pPr lvl="1"/>
            <a:r>
              <a:rPr lang="en-US" sz="2400" dirty="0"/>
              <a:t>Just a single or double rotation on the lowest unbalanced node. </a:t>
            </a:r>
          </a:p>
          <a:p>
            <a:pPr lvl="1"/>
            <a:r>
              <a:rPr lang="en-US" sz="2400" dirty="0"/>
              <a:t>A rotation will cause the subtree rooted where the rotation happens to have the same height it had before insertion.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03B7C8-50E9-314D-B1EC-7905BA0FA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3328" y="6521027"/>
            <a:ext cx="5486400" cy="274320"/>
          </a:xfrm>
        </p:spPr>
        <p:txBody>
          <a:bodyPr/>
          <a:lstStyle/>
          <a:p>
            <a:r>
              <a:rPr lang="en-US" dirty="0"/>
              <a:t>CSE 332 SU 18 – Robbie weber</a:t>
            </a:r>
          </a:p>
        </p:txBody>
      </p:sp>
    </p:spTree>
    <p:extLst>
      <p:ext uri="{BB962C8B-B14F-4D97-AF65-F5344CB8AC3E}">
        <p14:creationId xmlns:p14="http://schemas.microsoft.com/office/powerpoint/2010/main" val="2178776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cool Self-Balancing BSTs out there!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407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Popular self-balancing BSTs include:</a:t>
            </a:r>
          </a:p>
          <a:p>
            <a:r>
              <a:rPr lang="en-US" dirty="0">
                <a:hlinkClick r:id="rId2" tooltip="AVL tree"/>
              </a:rPr>
              <a:t>AVL tree</a:t>
            </a:r>
            <a:endParaRPr lang="en-US" dirty="0"/>
          </a:p>
          <a:p>
            <a:r>
              <a:rPr lang="en-US" dirty="0">
                <a:hlinkClick r:id="rId3" tooltip="Splay tree"/>
              </a:rPr>
              <a:t>Splay tree</a:t>
            </a:r>
            <a:endParaRPr lang="en-US" dirty="0"/>
          </a:p>
          <a:p>
            <a:r>
              <a:rPr lang="en-US" dirty="0">
                <a:hlinkClick r:id="rId4" tooltip="2-3 tree"/>
              </a:rPr>
              <a:t>2-3 tree</a:t>
            </a:r>
            <a:endParaRPr lang="en-US" dirty="0"/>
          </a:p>
          <a:p>
            <a:r>
              <a:rPr lang="en-US" dirty="0">
                <a:hlinkClick r:id="rId5" tooltip="AA tree"/>
              </a:rPr>
              <a:t>AA tree</a:t>
            </a:r>
            <a:endParaRPr lang="en-US" dirty="0"/>
          </a:p>
          <a:p>
            <a:r>
              <a:rPr lang="en-US" dirty="0">
                <a:hlinkClick r:id="rId6" tooltip="Red-black tree"/>
              </a:rPr>
              <a:t>Red-black tree</a:t>
            </a:r>
            <a:endParaRPr lang="en-US" dirty="0"/>
          </a:p>
          <a:p>
            <a:r>
              <a:rPr lang="en-US" dirty="0">
                <a:hlinkClick r:id="rId7" tooltip="Scapegoat tree"/>
              </a:rPr>
              <a:t>Scapegoat tree</a:t>
            </a:r>
            <a:endParaRPr lang="en-US" dirty="0"/>
          </a:p>
          <a:p>
            <a:r>
              <a:rPr lang="en-US" dirty="0">
                <a:hlinkClick r:id="rId8" tooltip="Treap"/>
              </a:rPr>
              <a:t>Treap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52945" y="6074666"/>
            <a:ext cx="9136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(From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9"/>
              </a:rPr>
              <a:t>https://en.wikipedia.org/wiki/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9"/>
              </a:rPr>
              <a:t>Self-balancing_binary_search_tree#Implementations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4971803" y="326944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(Not covered in this class, but several are in the textbook and all of them are online!)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8F404BB-511C-4402-8100-A44F3B2A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 dirty="0"/>
              <a:t>CSE 373 SU 17 – </a:t>
            </a:r>
            <a:r>
              <a:rPr lang="en-US" dirty="0" err="1"/>
              <a:t>lilian</a:t>
            </a:r>
            <a:r>
              <a:rPr lang="en-US" dirty="0"/>
              <a:t> de </a:t>
            </a:r>
            <a:r>
              <a:rPr lang="en-US" dirty="0" err="1"/>
              <a:t>Greef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004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E241D8-7636-584D-98F9-C073AD94E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 far</a:t>
            </a:r>
          </a:p>
          <a:p>
            <a:pPr lvl="1"/>
            <a:r>
              <a:rPr lang="en-US" dirty="0"/>
              <a:t>BSTs are efficient for insert and remove operations, but in worst case they take linear time – O(n).</a:t>
            </a:r>
          </a:p>
          <a:p>
            <a:pPr lvl="1"/>
            <a:r>
              <a:rPr lang="en-US" dirty="0"/>
              <a:t>If we keep BSTs ‘balanced’, we can avoid the worst case.</a:t>
            </a:r>
          </a:p>
          <a:p>
            <a:pPr lvl="1"/>
            <a:r>
              <a:rPr lang="en-US" dirty="0"/>
              <a:t>We can easily maintain a balanced BSTs using the AVL balance condition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Today</a:t>
            </a:r>
          </a:p>
          <a:p>
            <a:pPr lvl="1"/>
            <a:r>
              <a:rPr lang="en-US" dirty="0"/>
              <a:t>Maintaining AVL balance condition</a:t>
            </a:r>
          </a:p>
          <a:p>
            <a:pPr lvl="1"/>
            <a:r>
              <a:rPr lang="en-US" dirty="0"/>
              <a:t>(Maybe) Intro to Hash tables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05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trees: Balanced BSTs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AVL Trees </a:t>
            </a:r>
            <a:r>
              <a:rPr lang="en-US" dirty="0"/>
              <a:t>must satisfy the following properties: </a:t>
            </a:r>
            <a:endParaRPr lang="en-US" dirty="0">
              <a:solidFill>
                <a:srgbClr val="4C3282"/>
              </a:solidFill>
            </a:endParaRPr>
          </a:p>
          <a:p>
            <a:pPr lvl="1"/>
            <a:r>
              <a:rPr lang="en-US" dirty="0">
                <a:solidFill>
                  <a:srgbClr val="4C3282"/>
                </a:solidFill>
              </a:rPr>
              <a:t>binary trees: </a:t>
            </a:r>
            <a:r>
              <a:rPr lang="en-US" dirty="0"/>
              <a:t>every node must have between 0 and 2 children</a:t>
            </a:r>
          </a:p>
          <a:p>
            <a:pPr lvl="1"/>
            <a:r>
              <a:rPr lang="en-US" dirty="0">
                <a:solidFill>
                  <a:srgbClr val="4C3282"/>
                </a:solidFill>
              </a:rPr>
              <a:t>binary search tree (BST property)</a:t>
            </a:r>
            <a:r>
              <a:rPr lang="en-US" dirty="0"/>
              <a:t>: for every node, all keys in the left subtree must be smaller and all keys in the right subtree must be larger than the root node</a:t>
            </a:r>
            <a:endParaRPr lang="en-US" dirty="0">
              <a:solidFill>
                <a:srgbClr val="4C3282"/>
              </a:solidFill>
            </a:endParaRPr>
          </a:p>
          <a:p>
            <a:pPr lvl="1"/>
            <a:r>
              <a:rPr lang="en-US" dirty="0">
                <a:solidFill>
                  <a:srgbClr val="4C3282"/>
                </a:solidFill>
              </a:rPr>
              <a:t>Balanced (AVL property): </a:t>
            </a:r>
            <a:r>
              <a:rPr lang="en-US" dirty="0"/>
              <a:t>for every node, there can be no more than a difference of 1 in the height of the left subtree from the right. </a:t>
            </a:r>
            <a:r>
              <a:rPr lang="en-US" dirty="0" err="1"/>
              <a:t>Math.abs</a:t>
            </a:r>
            <a:r>
              <a:rPr lang="en-US" dirty="0"/>
              <a:t>(height(left subtree) – height(right subtree)) ≤ 1</a:t>
            </a:r>
          </a:p>
          <a:p>
            <a:pPr lvl="1"/>
            <a:endParaRPr lang="en-US" dirty="0"/>
          </a:p>
          <a:p>
            <a:pPr marL="128016" lvl="1" indent="0">
              <a:buNone/>
            </a:pPr>
            <a:r>
              <a:rPr lang="en-US" dirty="0"/>
              <a:t>AVL stands for </a:t>
            </a:r>
            <a:r>
              <a:rPr lang="en-US" b="1" dirty="0"/>
              <a:t>A</a:t>
            </a:r>
            <a:r>
              <a:rPr lang="en-US" dirty="0"/>
              <a:t>delson-</a:t>
            </a:r>
            <a:r>
              <a:rPr lang="en-US" b="1" dirty="0" err="1"/>
              <a:t>V</a:t>
            </a:r>
            <a:r>
              <a:rPr lang="en-US" dirty="0" err="1"/>
              <a:t>elsky</a:t>
            </a:r>
            <a:r>
              <a:rPr lang="en-US" dirty="0"/>
              <a:t> and </a:t>
            </a:r>
            <a:r>
              <a:rPr lang="en-US" b="1" dirty="0"/>
              <a:t>L</a:t>
            </a:r>
            <a:r>
              <a:rPr lang="en-US" dirty="0"/>
              <a:t>andis (the inventors of the data structure)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/>
              <a:t>The AVL property:</a:t>
            </a:r>
          </a:p>
          <a:p>
            <a:r>
              <a:rPr lang="en-US" dirty="0"/>
              <a:t>1. ensures depth is always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/>
              <a:t>log </a:t>
            </a:r>
            <a:r>
              <a:rPr lang="en-US" i="1" dirty="0"/>
              <a:t>n</a:t>
            </a:r>
            <a:r>
              <a:rPr lang="en-US" dirty="0"/>
              <a:t>)  – </a:t>
            </a:r>
            <a:r>
              <a:rPr lang="en-US" dirty="0">
                <a:solidFill>
                  <a:srgbClr val="B6A479"/>
                </a:solidFill>
              </a:rPr>
              <a:t>Yes! </a:t>
            </a:r>
          </a:p>
          <a:p>
            <a:r>
              <a:rPr lang="en-US" dirty="0"/>
              <a:t>2. is easy to maintain                          – </a:t>
            </a:r>
            <a:r>
              <a:rPr lang="en-US" dirty="0">
                <a:solidFill>
                  <a:srgbClr val="B6A479"/>
                </a:solidFill>
              </a:rPr>
              <a:t>Yes!  (using single and double rotations)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AU 18 – Shri mare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6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702694"/>
          </a:xfrm>
        </p:spPr>
        <p:txBody>
          <a:bodyPr>
            <a:normAutofit/>
          </a:bodyPr>
          <a:lstStyle/>
          <a:p>
            <a:r>
              <a:rPr lang="en-US" sz="2800" dirty="0"/>
              <a:t>What happens if when we do an insert(3), we break the AVL condition?</a:t>
            </a:r>
          </a:p>
        </p:txBody>
      </p:sp>
      <p:sp>
        <p:nvSpPr>
          <p:cNvPr id="4" name="Oval 3"/>
          <p:cNvSpPr/>
          <p:nvPr/>
        </p:nvSpPr>
        <p:spPr>
          <a:xfrm>
            <a:off x="1232802" y="2377985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1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2263472" y="3536224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2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3425965" y="4794862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7" name="Straight Arrow Connector 6"/>
          <p:cNvCxnSpPr>
            <a:cxnSpLocks/>
            <a:stCxn id="4" idx="5"/>
            <a:endCxn id="5" idx="1"/>
          </p:cNvCxnSpPr>
          <p:nvPr/>
        </p:nvCxnSpPr>
        <p:spPr>
          <a:xfrm>
            <a:off x="1952997" y="3098180"/>
            <a:ext cx="434041" cy="56161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  <a:stCxn id="5" idx="5"/>
            <a:endCxn id="6" idx="1"/>
          </p:cNvCxnSpPr>
          <p:nvPr/>
        </p:nvCxnSpPr>
        <p:spPr>
          <a:xfrm>
            <a:off x="2983667" y="4256419"/>
            <a:ext cx="565864" cy="66200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110126" y="3417200"/>
            <a:ext cx="3209483" cy="2097857"/>
            <a:chOff x="7110126" y="3417200"/>
            <a:chExt cx="3209483" cy="2097857"/>
          </a:xfrm>
        </p:grpSpPr>
        <p:sp>
          <p:nvSpPr>
            <p:cNvPr id="9" name="Oval 8"/>
            <p:cNvSpPr/>
            <p:nvPr/>
          </p:nvSpPr>
          <p:spPr>
            <a:xfrm>
              <a:off x="7110126" y="4574342"/>
              <a:ext cx="843761" cy="8437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/>
                  </a:solidFill>
                </a:rPr>
                <a:t>1</a:t>
              </a:r>
              <a:endParaRPr lang="en-US" sz="32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8264736" y="3417200"/>
              <a:ext cx="843761" cy="8437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/>
                  </a:solidFill>
                </a:rPr>
                <a:t>2</a:t>
              </a:r>
              <a:endParaRPr lang="en-US" sz="32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9475848" y="4671296"/>
              <a:ext cx="843761" cy="8437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12" name="Straight Arrow Connector 11"/>
            <p:cNvCxnSpPr>
              <a:stCxn id="10" idx="3"/>
            </p:cNvCxnSpPr>
            <p:nvPr/>
          </p:nvCxnSpPr>
          <p:spPr>
            <a:xfrm flipH="1">
              <a:off x="7724874" y="4137395"/>
              <a:ext cx="663428" cy="50874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cxnSpLocks/>
              <a:stCxn id="10" idx="5"/>
              <a:endCxn id="11" idx="1"/>
            </p:cNvCxnSpPr>
            <p:nvPr/>
          </p:nvCxnSpPr>
          <p:spPr>
            <a:xfrm>
              <a:off x="8984931" y="4137395"/>
              <a:ext cx="614483" cy="65746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5C364F3E-E5FC-5F49-BDC8-5B49A5B86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3328" y="6521027"/>
            <a:ext cx="5486400" cy="274320"/>
          </a:xfrm>
        </p:spPr>
        <p:txBody>
          <a:bodyPr/>
          <a:lstStyle/>
          <a:p>
            <a:r>
              <a:rPr lang="en-US" dirty="0"/>
              <a:t>CSE 332 SU 18 – Robbie weber</a:t>
            </a:r>
          </a:p>
        </p:txBody>
      </p:sp>
    </p:spTree>
    <p:extLst>
      <p:ext uri="{BB962C8B-B14F-4D97-AF65-F5344CB8AC3E}">
        <p14:creationId xmlns:p14="http://schemas.microsoft.com/office/powerpoint/2010/main" val="122978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60F14-D51C-401E-BD82-9145072C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Example: 8,9,10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2646B-4D08-4DD1-B4F5-BAD31E9D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SU 18 – Ben Jones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3DFEA-3168-4671-8640-770EF4B6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34B366-EA55-4C65-8F58-73A267E69409}"/>
              </a:ext>
            </a:extLst>
          </p:cNvPr>
          <p:cNvSpPr/>
          <p:nvPr/>
        </p:nvSpPr>
        <p:spPr>
          <a:xfrm>
            <a:off x="4950542" y="1655377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8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854A9F-93F8-4783-8C7D-A89DCA2E95FE}"/>
              </a:ext>
            </a:extLst>
          </p:cNvPr>
          <p:cNvCxnSpPr/>
          <p:nvPr/>
        </p:nvCxnSpPr>
        <p:spPr>
          <a:xfrm>
            <a:off x="5420334" y="2100424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63C086F3-0421-48B6-9A8B-41110A4418C0}"/>
              </a:ext>
            </a:extLst>
          </p:cNvPr>
          <p:cNvSpPr/>
          <p:nvPr/>
        </p:nvSpPr>
        <p:spPr>
          <a:xfrm>
            <a:off x="5565058" y="2413934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9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2D05EDF-1910-4756-A591-E1D6318EAEDA}"/>
              </a:ext>
            </a:extLst>
          </p:cNvPr>
          <p:cNvSpPr/>
          <p:nvPr/>
        </p:nvSpPr>
        <p:spPr>
          <a:xfrm>
            <a:off x="6192575" y="3151651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09591B-6E98-4406-9ACD-745C9429A357}"/>
              </a:ext>
            </a:extLst>
          </p:cNvPr>
          <p:cNvCxnSpPr/>
          <p:nvPr/>
        </p:nvCxnSpPr>
        <p:spPr>
          <a:xfrm>
            <a:off x="6031216" y="2871159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989291C-19F9-4D27-A8AF-F0DCF09DC839}"/>
              </a:ext>
            </a:extLst>
          </p:cNvPr>
          <p:cNvSpPr/>
          <p:nvPr/>
        </p:nvSpPr>
        <p:spPr>
          <a:xfrm>
            <a:off x="4950542" y="1591453"/>
            <a:ext cx="530942" cy="6365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76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60F14-D51C-401E-BD82-9145072C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Example: 8,9,10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2646B-4D08-4DD1-B4F5-BAD31E9D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SU 18 – Ben Jones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3DFEA-3168-4671-8640-770EF4B6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134B366-EA55-4C65-8F58-73A267E69409}"/>
              </a:ext>
            </a:extLst>
          </p:cNvPr>
          <p:cNvSpPr/>
          <p:nvPr/>
        </p:nvSpPr>
        <p:spPr>
          <a:xfrm>
            <a:off x="4950542" y="1655377"/>
            <a:ext cx="530942" cy="530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8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854A9F-93F8-4783-8C7D-A89DCA2E95FE}"/>
              </a:ext>
            </a:extLst>
          </p:cNvPr>
          <p:cNvCxnSpPr/>
          <p:nvPr/>
        </p:nvCxnSpPr>
        <p:spPr>
          <a:xfrm>
            <a:off x="5420334" y="2100424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71C3FC3C-5A73-4622-862E-446D1C88EB9C}"/>
              </a:ext>
            </a:extLst>
          </p:cNvPr>
          <p:cNvGrpSpPr/>
          <p:nvPr/>
        </p:nvGrpSpPr>
        <p:grpSpPr>
          <a:xfrm>
            <a:off x="5565058" y="2413934"/>
            <a:ext cx="1158459" cy="1268659"/>
            <a:chOff x="5565058" y="2413934"/>
            <a:chExt cx="1158459" cy="1268659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3C086F3-0421-48B6-9A8B-41110A4418C0}"/>
                </a:ext>
              </a:extLst>
            </p:cNvPr>
            <p:cNvSpPr/>
            <p:nvPr/>
          </p:nvSpPr>
          <p:spPr>
            <a:xfrm>
              <a:off x="5565058" y="2413934"/>
              <a:ext cx="530942" cy="53094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9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2D05EDF-1910-4756-A591-E1D6318EAEDA}"/>
                </a:ext>
              </a:extLst>
            </p:cNvPr>
            <p:cNvSpPr/>
            <p:nvPr/>
          </p:nvSpPr>
          <p:spPr>
            <a:xfrm>
              <a:off x="6192575" y="3151651"/>
              <a:ext cx="530942" cy="53094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10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9709591B-6E98-4406-9ACD-745C9429A357}"/>
                </a:ext>
              </a:extLst>
            </p:cNvPr>
            <p:cNvCxnSpPr/>
            <p:nvPr/>
          </p:nvCxnSpPr>
          <p:spPr>
            <a:xfrm>
              <a:off x="6031216" y="2871159"/>
              <a:ext cx="275303" cy="34412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Arrow: Circular 35">
            <a:extLst>
              <a:ext uri="{FF2B5EF4-FFF2-40B4-BE49-F238E27FC236}">
                <a16:creationId xmlns:a16="http://schemas.microsoft.com/office/drawing/2014/main" id="{6F0444F5-15F8-4F72-910A-6170ACD70435}"/>
              </a:ext>
            </a:extLst>
          </p:cNvPr>
          <p:cNvSpPr/>
          <p:nvPr/>
        </p:nvSpPr>
        <p:spPr>
          <a:xfrm flipH="1">
            <a:off x="4926400" y="2228020"/>
            <a:ext cx="651824" cy="780715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36BB494-44AD-41D0-A83C-AE5FEF7DEE7C}"/>
              </a:ext>
            </a:extLst>
          </p:cNvPr>
          <p:cNvCxnSpPr>
            <a:cxnSpLocks/>
          </p:cNvCxnSpPr>
          <p:nvPr/>
        </p:nvCxnSpPr>
        <p:spPr>
          <a:xfrm flipH="1">
            <a:off x="4736389" y="2055955"/>
            <a:ext cx="275303" cy="34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F052C8A-8C22-4DDC-9DC9-3E628512AAC5}"/>
              </a:ext>
            </a:extLst>
          </p:cNvPr>
          <p:cNvSpPr/>
          <p:nvPr/>
        </p:nvSpPr>
        <p:spPr>
          <a:xfrm>
            <a:off x="4950542" y="1591453"/>
            <a:ext cx="530942" cy="6365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20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01874 0.01828 C -0.02279 0.02222 -0.02748 0.0294 -0.0319 0.03796 C -0.03697 0.04791 -0.04023 0.05648 -0.04179 0.06389 L -0.04986 0.09815 " pathEditMode="relative" rAng="18720000" ptsTypes="AAA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9" y="435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44444E-6 L -0.00521 -0.04074 C -0.00638 -0.04953 -0.00925 -0.05949 -0.01368 -0.06944 C -0.01875 -0.08032 -0.0237 -0.0875 -0.02813 -0.09074 L -0.04961 -0.10925 " pathEditMode="relative" rAng="13860000" ptsTypes="AAAAA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0" y="-622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6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F94C40A-65EE-5448-95DC-6BD1158C14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83" y="1601581"/>
            <a:ext cx="11834570" cy="4595807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D742D6E-967B-B345-9E49-520D3DAD4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(Q1)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5226D6-BFE4-794A-85C9-FFD0C1D88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BD8B99-4ED3-8146-8C17-FAAE46F1C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77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Rotation</a:t>
            </a:r>
          </a:p>
        </p:txBody>
      </p:sp>
      <p:sp>
        <p:nvSpPr>
          <p:cNvPr id="4" name="Oval 3"/>
          <p:cNvSpPr/>
          <p:nvPr/>
        </p:nvSpPr>
        <p:spPr>
          <a:xfrm>
            <a:off x="2593322" y="2816888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x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3372002" y="3792188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y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4404410" y="4682249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7" name="Straight Arrow Connector 6"/>
          <p:cNvCxnSpPr>
            <a:stCxn id="4" idx="5"/>
          </p:cNvCxnSpPr>
          <p:nvPr/>
        </p:nvCxnSpPr>
        <p:spPr>
          <a:xfrm>
            <a:off x="3313517" y="3537083"/>
            <a:ext cx="300702" cy="29734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5"/>
            <a:endCxn id="6" idx="1"/>
          </p:cNvCxnSpPr>
          <p:nvPr/>
        </p:nvCxnSpPr>
        <p:spPr>
          <a:xfrm>
            <a:off x="4092197" y="4512383"/>
            <a:ext cx="435779" cy="2934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loud 9"/>
          <p:cNvSpPr/>
          <p:nvPr/>
        </p:nvSpPr>
        <p:spPr>
          <a:xfrm>
            <a:off x="58617" y="1293114"/>
            <a:ext cx="2710249" cy="147457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Rest of the tree</a:t>
            </a:r>
          </a:p>
        </p:txBody>
      </p:sp>
      <p:cxnSp>
        <p:nvCxnSpPr>
          <p:cNvPr id="11" name="Straight Arrow Connector 10"/>
          <p:cNvCxnSpPr>
            <a:endCxn id="4" idx="1"/>
          </p:cNvCxnSpPr>
          <p:nvPr/>
        </p:nvCxnSpPr>
        <p:spPr>
          <a:xfrm>
            <a:off x="2232454" y="2455276"/>
            <a:ext cx="484434" cy="48517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10867" y="1910115"/>
            <a:ext cx="4159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UNBALANCED</a:t>
            </a:r>
          </a:p>
          <a:p>
            <a:r>
              <a:rPr lang="en-US" sz="2800" dirty="0"/>
              <a:t>Right subtree is 2 longer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1129997" y="3888123"/>
            <a:ext cx="1344674" cy="170585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A</a:t>
            </a:r>
          </a:p>
        </p:txBody>
      </p:sp>
      <p:cxnSp>
        <p:nvCxnSpPr>
          <p:cNvPr id="21" name="Straight Arrow Connector 20"/>
          <p:cNvCxnSpPr>
            <a:stCxn id="4" idx="3"/>
            <a:endCxn id="16" idx="0"/>
          </p:cNvCxnSpPr>
          <p:nvPr/>
        </p:nvCxnSpPr>
        <p:spPr>
          <a:xfrm flipH="1">
            <a:off x="1802334" y="3537083"/>
            <a:ext cx="914554" cy="351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sosceles Triangle 25"/>
          <p:cNvSpPr/>
          <p:nvPr/>
        </p:nvSpPr>
        <p:spPr>
          <a:xfrm>
            <a:off x="2533156" y="5026827"/>
            <a:ext cx="1073907" cy="567149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B</a:t>
            </a:r>
          </a:p>
        </p:txBody>
      </p:sp>
      <p:cxnSp>
        <p:nvCxnSpPr>
          <p:cNvPr id="27" name="Straight Arrow Connector 26"/>
          <p:cNvCxnSpPr>
            <a:endCxn id="26" idx="0"/>
          </p:cNvCxnSpPr>
          <p:nvPr/>
        </p:nvCxnSpPr>
        <p:spPr>
          <a:xfrm flipH="1">
            <a:off x="3070110" y="4520089"/>
            <a:ext cx="440030" cy="50673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Isosceles Triangle 28"/>
          <p:cNvSpPr/>
          <p:nvPr/>
        </p:nvSpPr>
        <p:spPr>
          <a:xfrm>
            <a:off x="3678810" y="5755810"/>
            <a:ext cx="1073907" cy="91335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C</a:t>
            </a:r>
          </a:p>
        </p:txBody>
      </p:sp>
      <p:sp>
        <p:nvSpPr>
          <p:cNvPr id="30" name="Isosceles Triangle 29"/>
          <p:cNvSpPr/>
          <p:nvPr/>
        </p:nvSpPr>
        <p:spPr>
          <a:xfrm>
            <a:off x="5094961" y="5734503"/>
            <a:ext cx="1073907" cy="91335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D</a:t>
            </a:r>
          </a:p>
        </p:txBody>
      </p:sp>
      <p:cxnSp>
        <p:nvCxnSpPr>
          <p:cNvPr id="31" name="Straight Arrow Connector 30"/>
          <p:cNvCxnSpPr>
            <a:stCxn id="6" idx="5"/>
            <a:endCxn id="30" idx="0"/>
          </p:cNvCxnSpPr>
          <p:nvPr/>
        </p:nvCxnSpPr>
        <p:spPr>
          <a:xfrm>
            <a:off x="5124605" y="5402444"/>
            <a:ext cx="507310" cy="33205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3"/>
            <a:endCxn id="29" idx="0"/>
          </p:cNvCxnSpPr>
          <p:nvPr/>
        </p:nvCxnSpPr>
        <p:spPr>
          <a:xfrm flipH="1">
            <a:off x="4215764" y="5402444"/>
            <a:ext cx="312212" cy="35336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8339061" y="3427251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x</a:t>
            </a:r>
            <a:endParaRPr lang="en-US" sz="3200" dirty="0"/>
          </a:p>
        </p:txBody>
      </p:sp>
      <p:sp>
        <p:nvSpPr>
          <p:cNvPr id="47" name="Oval 46"/>
          <p:cNvSpPr/>
          <p:nvPr/>
        </p:nvSpPr>
        <p:spPr>
          <a:xfrm>
            <a:off x="9429702" y="2536834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y</a:t>
            </a:r>
            <a:endParaRPr lang="en-US" sz="3200" dirty="0"/>
          </a:p>
        </p:txBody>
      </p:sp>
      <p:sp>
        <p:nvSpPr>
          <p:cNvPr id="48" name="Oval 47"/>
          <p:cNvSpPr/>
          <p:nvPr/>
        </p:nvSpPr>
        <p:spPr>
          <a:xfrm>
            <a:off x="10300548" y="3722702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49" name="Straight Arrow Connector 48"/>
          <p:cNvCxnSpPr>
            <a:stCxn id="46" idx="5"/>
          </p:cNvCxnSpPr>
          <p:nvPr/>
        </p:nvCxnSpPr>
        <p:spPr>
          <a:xfrm>
            <a:off x="9059256" y="4147446"/>
            <a:ext cx="194160" cy="36493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7" idx="5"/>
            <a:endCxn id="48" idx="1"/>
          </p:cNvCxnSpPr>
          <p:nvPr/>
        </p:nvCxnSpPr>
        <p:spPr>
          <a:xfrm>
            <a:off x="10149897" y="3257029"/>
            <a:ext cx="274217" cy="58923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loud 50"/>
          <p:cNvSpPr/>
          <p:nvPr/>
        </p:nvSpPr>
        <p:spPr>
          <a:xfrm>
            <a:off x="5804104" y="1041860"/>
            <a:ext cx="2710249" cy="147457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Rest of the tree</a:t>
            </a:r>
          </a:p>
        </p:txBody>
      </p:sp>
      <p:cxnSp>
        <p:nvCxnSpPr>
          <p:cNvPr id="52" name="Straight Arrow Connector 51"/>
          <p:cNvCxnSpPr>
            <a:endCxn id="47" idx="1"/>
          </p:cNvCxnSpPr>
          <p:nvPr/>
        </p:nvCxnSpPr>
        <p:spPr>
          <a:xfrm>
            <a:off x="8220158" y="2093038"/>
            <a:ext cx="1333110" cy="56736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Isosceles Triangle 52"/>
          <p:cNvSpPr/>
          <p:nvPr/>
        </p:nvSpPr>
        <p:spPr>
          <a:xfrm>
            <a:off x="7312963" y="4393685"/>
            <a:ext cx="1344674" cy="145320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A</a:t>
            </a:r>
          </a:p>
        </p:txBody>
      </p:sp>
      <p:cxnSp>
        <p:nvCxnSpPr>
          <p:cNvPr id="54" name="Straight Arrow Connector 53"/>
          <p:cNvCxnSpPr>
            <a:stCxn id="46" idx="3"/>
            <a:endCxn id="53" idx="0"/>
          </p:cNvCxnSpPr>
          <p:nvPr/>
        </p:nvCxnSpPr>
        <p:spPr>
          <a:xfrm flipH="1">
            <a:off x="7985300" y="4147446"/>
            <a:ext cx="477327" cy="24623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Isosceles Triangle 54"/>
          <p:cNvSpPr/>
          <p:nvPr/>
        </p:nvSpPr>
        <p:spPr>
          <a:xfrm>
            <a:off x="8681020" y="4540910"/>
            <a:ext cx="1073907" cy="1305984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B</a:t>
            </a:r>
          </a:p>
        </p:txBody>
      </p:sp>
      <p:cxnSp>
        <p:nvCxnSpPr>
          <p:cNvPr id="56" name="Straight Arrow Connector 55"/>
          <p:cNvCxnSpPr>
            <a:endCxn id="46" idx="7"/>
          </p:cNvCxnSpPr>
          <p:nvPr/>
        </p:nvCxnSpPr>
        <p:spPr>
          <a:xfrm flipH="1">
            <a:off x="9059256" y="3157353"/>
            <a:ext cx="423714" cy="3934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Isosceles Triangle 56"/>
          <p:cNvSpPr/>
          <p:nvPr/>
        </p:nvSpPr>
        <p:spPr>
          <a:xfrm>
            <a:off x="9612943" y="5448211"/>
            <a:ext cx="1073907" cy="91335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C</a:t>
            </a:r>
          </a:p>
        </p:txBody>
      </p:sp>
      <p:sp>
        <p:nvSpPr>
          <p:cNvPr id="58" name="Isosceles Triangle 57"/>
          <p:cNvSpPr/>
          <p:nvPr/>
        </p:nvSpPr>
        <p:spPr>
          <a:xfrm>
            <a:off x="10840448" y="5483249"/>
            <a:ext cx="1073907" cy="91335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D</a:t>
            </a:r>
          </a:p>
        </p:txBody>
      </p:sp>
      <p:cxnSp>
        <p:nvCxnSpPr>
          <p:cNvPr id="59" name="Straight Arrow Connector 58"/>
          <p:cNvCxnSpPr>
            <a:stCxn id="48" idx="5"/>
            <a:endCxn id="58" idx="0"/>
          </p:cNvCxnSpPr>
          <p:nvPr/>
        </p:nvCxnSpPr>
        <p:spPr>
          <a:xfrm>
            <a:off x="11020743" y="4442897"/>
            <a:ext cx="356659" cy="104035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8" idx="3"/>
            <a:endCxn id="57" idx="0"/>
          </p:cNvCxnSpPr>
          <p:nvPr/>
        </p:nvCxnSpPr>
        <p:spPr>
          <a:xfrm flipH="1">
            <a:off x="10149897" y="4442897"/>
            <a:ext cx="274217" cy="100531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8785412" y="1452260"/>
            <a:ext cx="34351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BALANCED</a:t>
            </a:r>
          </a:p>
          <a:p>
            <a:r>
              <a:rPr lang="en-US" sz="2400" dirty="0"/>
              <a:t>Right subtree is 1 longer</a:t>
            </a:r>
          </a:p>
        </p:txBody>
      </p:sp>
      <p:sp>
        <p:nvSpPr>
          <p:cNvPr id="35" name="Footer Placeholder 3">
            <a:extLst>
              <a:ext uri="{FF2B5EF4-FFF2-40B4-BE49-F238E27FC236}">
                <a16:creationId xmlns:a16="http://schemas.microsoft.com/office/drawing/2014/main" id="{FD7ED4AE-5275-244D-8757-8E36C85B4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3328" y="6521027"/>
            <a:ext cx="5486400" cy="274320"/>
          </a:xfrm>
        </p:spPr>
        <p:txBody>
          <a:bodyPr/>
          <a:lstStyle/>
          <a:p>
            <a:r>
              <a:rPr lang="en-US" dirty="0"/>
              <a:t>CSE 332 SU 18 – Robbie weber</a:t>
            </a:r>
          </a:p>
        </p:txBody>
      </p:sp>
    </p:spTree>
    <p:extLst>
      <p:ext uri="{BB962C8B-B14F-4D97-AF65-F5344CB8AC3E}">
        <p14:creationId xmlns:p14="http://schemas.microsoft.com/office/powerpoint/2010/main" val="29576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4242</TotalTime>
  <Words>998</Words>
  <Application>Microsoft Macintosh PowerPoint</Application>
  <PresentationFormat>Widescreen</PresentationFormat>
  <Paragraphs>230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Calibri</vt:lpstr>
      <vt:lpstr>Helvetica Neue Light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More on AVL Trees</vt:lpstr>
      <vt:lpstr>Quick (Anonymous) Feedback</vt:lpstr>
      <vt:lpstr>Outline</vt:lpstr>
      <vt:lpstr>AVL trees: Balanced BSTs</vt:lpstr>
      <vt:lpstr>Insertion</vt:lpstr>
      <vt:lpstr>AVL Example: 8,9,10</vt:lpstr>
      <vt:lpstr>AVL Example: 8,9,10</vt:lpstr>
      <vt:lpstr>Worksheet (Q1)</vt:lpstr>
      <vt:lpstr>Left Rotation</vt:lpstr>
      <vt:lpstr>It Gets More Complicated</vt:lpstr>
      <vt:lpstr>Four cases to consider</vt:lpstr>
      <vt:lpstr>Four cases to consider</vt:lpstr>
      <vt:lpstr>Right Left Rotation</vt:lpstr>
      <vt:lpstr>AVL Example: 8,9,10,12,11</vt:lpstr>
      <vt:lpstr>AVL Example: 8,9,10,12,11</vt:lpstr>
      <vt:lpstr>AVL Example: 8,9,10,12,11</vt:lpstr>
      <vt:lpstr>Worksheet (Q10A)</vt:lpstr>
      <vt:lpstr>Worksheet (Q10B)</vt:lpstr>
      <vt:lpstr>How Long Does Rebalancing Take?</vt:lpstr>
      <vt:lpstr>How Long Does Rebalancing Take?</vt:lpstr>
      <vt:lpstr>Lots of cool Self-Balancing BSTs out there!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Shrirang Mare</dc:creator>
  <cp:keywords/>
  <dc:description>Slide template prepared by Kasey Champion</dc:description>
  <cp:lastModifiedBy>Shrirang Mare</cp:lastModifiedBy>
  <cp:revision>672</cp:revision>
  <cp:lastPrinted>2018-10-21T16:18:18Z</cp:lastPrinted>
  <dcterms:created xsi:type="dcterms:W3CDTF">2018-03-22T00:41:11Z</dcterms:created>
  <dcterms:modified xsi:type="dcterms:W3CDTF">2018-10-21T16:20:28Z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