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97" r:id="rId2"/>
    <p:sldId id="331" r:id="rId3"/>
    <p:sldId id="332" r:id="rId4"/>
    <p:sldId id="334" r:id="rId5"/>
    <p:sldId id="269" r:id="rId6"/>
    <p:sldId id="335" r:id="rId7"/>
    <p:sldId id="336" r:id="rId8"/>
    <p:sldId id="337" r:id="rId9"/>
    <p:sldId id="338" r:id="rId10"/>
    <p:sldId id="339" r:id="rId11"/>
    <p:sldId id="340" r:id="rId12"/>
    <p:sldId id="270" r:id="rId13"/>
    <p:sldId id="271" r:id="rId14"/>
    <p:sldId id="275" r:id="rId15"/>
    <p:sldId id="272" r:id="rId16"/>
    <p:sldId id="273" r:id="rId17"/>
    <p:sldId id="274" r:id="rId18"/>
    <p:sldId id="343" r:id="rId19"/>
    <p:sldId id="276" r:id="rId20"/>
    <p:sldId id="278" r:id="rId21"/>
    <p:sldId id="277" r:id="rId22"/>
    <p:sldId id="279" r:id="rId23"/>
    <p:sldId id="280" r:id="rId24"/>
    <p:sldId id="344" r:id="rId25"/>
    <p:sldId id="345" r:id="rId26"/>
    <p:sldId id="342" r:id="rId27"/>
    <p:sldId id="341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0" autoAdjust="0"/>
    <p:restoredTop sz="61337" autoAdjust="0"/>
  </p:normalViewPr>
  <p:slideViewPr>
    <p:cSldViewPr snapToGrid="0">
      <p:cViewPr varScale="1">
        <p:scale>
          <a:sx n="78" d="100"/>
          <a:sy n="78" d="100"/>
        </p:scale>
        <p:origin x="208" y="1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566AD0-111E-2F48-BC51-EC4E84E1DE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7D159-4E1C-8448-BD9B-B83A2D5F50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C0B6F-1112-B64A-B223-2C6050629445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C7381-D439-8C45-B33C-9DFF19849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733CE-0079-6A46-974E-D22DB50D0E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5AEF-92BD-B14B-8708-547047FF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left rotation to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7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kink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32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right rotation to get into a line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37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do a left rotation to re-balance the line!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6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3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0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0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3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35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99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line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8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1159"/>
            <a:ext cx="12191999" cy="146304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1336"/>
            <a:ext cx="12192000" cy="859786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50B792-B7B3-EB4B-A712-E140923A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B9617F-2464-0D46-9C0D-736D1947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40C74B9-726F-C345-ADD5-1B5AD28B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328" y="6521027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832065-FB26-3944-BB0D-825F1382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45347" y="6521027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CSE 373 AU 18 </a:t>
            </a:r>
            <a:r>
              <a:rPr lang="mr-IN" dirty="0">
                <a:solidFill>
                  <a:prstClr val="black">
                    <a:lumMod val="95000"/>
                    <a:lumOff val="5000"/>
                  </a:prstClr>
                </a:solidFill>
              </a:rPr>
              <a:t>–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CSE 373 AU 18 </a:t>
            </a:r>
            <a:r>
              <a:rPr lang="mr-IN" dirty="0">
                <a:solidFill>
                  <a:prstClr val="black">
                    <a:lumMod val="95000"/>
                    <a:lumOff val="5000"/>
                  </a:prstClr>
                </a:solidFill>
              </a:rPr>
              <a:t>–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CSE 373 AU 18 </a:t>
            </a:r>
            <a:r>
              <a:rPr lang="mr-IN" dirty="0">
                <a:solidFill>
                  <a:prstClr val="black">
                    <a:lumMod val="95000"/>
                    <a:lumOff val="5000"/>
                  </a:prstClr>
                </a:solidFill>
              </a:rPr>
              <a:t>–</a:t>
            </a: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7" y="6519672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3328" y="6519672"/>
            <a:ext cx="5486400" cy="27432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CSE 373 AU 18 </a:t>
            </a:r>
            <a:r>
              <a:rPr lang="mr-IN" dirty="0"/>
              <a:t>–</a:t>
            </a:r>
            <a:r>
              <a:rPr lang="en-US" dirty="0"/>
              <a:t> Shri mare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10/3/18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ri@cs.washing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reap" TargetMode="External"/><Relationship Id="rId3" Type="http://schemas.openxmlformats.org/officeDocument/2006/relationships/hyperlink" Target="https://en.wikipedia.org/wiki/Splay_tree" TargetMode="External"/><Relationship Id="rId7" Type="http://schemas.openxmlformats.org/officeDocument/2006/relationships/hyperlink" Target="https://en.wikipedia.org/wiki/Scapegoat_tree" TargetMode="External"/><Relationship Id="rId2" Type="http://schemas.openxmlformats.org/officeDocument/2006/relationships/hyperlink" Target="https://en.wikipedia.org/wiki/AVL_t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ed-black_tree" TargetMode="External"/><Relationship Id="rId5" Type="http://schemas.openxmlformats.org/officeDocument/2006/relationships/hyperlink" Target="https://en.wikipedia.org/wiki/AA_tree" TargetMode="External"/><Relationship Id="rId4" Type="http://schemas.openxmlformats.org/officeDocument/2006/relationships/hyperlink" Target="https://en.wikipedia.org/wiki/2-3_tree" TargetMode="External"/><Relationship Id="rId9" Type="http://schemas.openxmlformats.org/officeDocument/2006/relationships/hyperlink" Target="https://en.wikipedia.org/wiki/Self-balancing_binary_search_tree#Implementation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62506"/>
            <a:ext cx="12192000" cy="1463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AVL Trees</a:t>
            </a:r>
            <a:endParaRPr lang="en-US" sz="5000" dirty="0">
              <a:solidFill>
                <a:srgbClr val="4C328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B6A479"/>
                </a:solidFill>
              </a:rPr>
              <a:t>CSE 373: Data Structures and Algorithms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E81C8-54FA-814C-9464-335D39131796}"/>
              </a:ext>
            </a:extLst>
          </p:cNvPr>
          <p:cNvSpPr/>
          <p:nvPr/>
        </p:nvSpPr>
        <p:spPr>
          <a:xfrm>
            <a:off x="405300" y="5918764"/>
            <a:ext cx="113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Thanks to Kasey Champion, Ben Jones, Adam Blank, Michael Lee, Evan McCarty, Robbie Weber, Whitaker Brand, Zora Fung, Stuart </a:t>
            </a:r>
            <a:r>
              <a:rPr lang="en-US" dirty="0" err="1">
                <a:latin typeface="Helvetica Neue Light" charset="0"/>
                <a:ea typeface="Helvetica Neue Light" charset="0"/>
                <a:cs typeface="Helvetica Neue Light" charset="0"/>
              </a:rPr>
              <a:t>Reges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, Justin Hsia, Ruth Anderson, and many others for sample slides and materials ...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286930"/>
            <a:ext cx="12192000" cy="219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Autumn 2018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Shrirang (Shri) Mare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shri@cs.washington.edu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00188" y="2257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balance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4183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AVL condition: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For every node, the height of its left subtree and right subtree differ by at most 1.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nconsolata Medium" panose="020B0609030003000000" pitchFamily="49" charset="0"/>
              </a:rPr>
              <a:t>   balance(node) =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nconsolata Medium" panose="020B0609030003000000" pitchFamily="49" charset="0"/>
              </a:rPr>
              <a:t>Math.abs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nconsolata Medium" panose="020B0609030003000000" pitchFamily="49" charset="0"/>
              </a:rPr>
              <a:t>( height(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nconsolata Medium" panose="020B0609030003000000" pitchFamily="49" charset="0"/>
              </a:rPr>
              <a:t>node.left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nconsolata Medium" panose="020B0609030003000000" pitchFamily="49" charset="0"/>
              </a:rPr>
              <a:t>) – height(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nconsolata Medium" panose="020B0609030003000000" pitchFamily="49" charset="0"/>
              </a:rPr>
              <a:t>node.right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nconsolata Medium" panose="020B0609030003000000" pitchFamily="49" charset="0"/>
              </a:rPr>
              <a:t>) 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AVL condition: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for every node,   balance(node) ≤ 1</a:t>
            </a:r>
          </a:p>
          <a:p>
            <a:endParaRPr lang="en-US" dirty="0">
              <a:solidFill>
                <a:srgbClr val="B6A47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AU 18 – Shri mare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0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75F331-EB4E-D94D-9B4B-AA88C2B85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E7C8E-17B7-9B49-BD6B-2F2F0FEE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 (Q9)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A9CEE-263B-0A48-8D99-417C9BE1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9DAC8-F713-494D-96B9-C1D7561F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2694"/>
          </a:xfrm>
        </p:spPr>
        <p:txBody>
          <a:bodyPr>
            <a:normAutofit/>
          </a:bodyPr>
          <a:lstStyle/>
          <a:p>
            <a:r>
              <a:rPr lang="en-US" sz="2800" dirty="0"/>
              <a:t>What happens if when we do an insert(3), we break the AVL condition?</a:t>
            </a:r>
          </a:p>
        </p:txBody>
      </p:sp>
      <p:sp>
        <p:nvSpPr>
          <p:cNvPr id="4" name="Oval 3"/>
          <p:cNvSpPr/>
          <p:nvPr/>
        </p:nvSpPr>
        <p:spPr>
          <a:xfrm>
            <a:off x="1308216" y="23308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63472" y="353622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69404" y="489226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Arrow Connector 6"/>
          <p:cNvCxnSpPr>
            <a:cxnSpLocks/>
            <a:stCxn id="4" idx="5"/>
            <a:endCxn id="5" idx="1"/>
          </p:cNvCxnSpPr>
          <p:nvPr/>
        </p:nvCxnSpPr>
        <p:spPr>
          <a:xfrm>
            <a:off x="2028411" y="3051046"/>
            <a:ext cx="358627" cy="6087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5" idx="5"/>
            <a:endCxn id="6" idx="1"/>
          </p:cNvCxnSpPr>
          <p:nvPr/>
        </p:nvCxnSpPr>
        <p:spPr>
          <a:xfrm>
            <a:off x="2983667" y="4256419"/>
            <a:ext cx="509303" cy="759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110126" y="3417200"/>
            <a:ext cx="3209483" cy="2097857"/>
            <a:chOff x="7110126" y="3417200"/>
            <a:chExt cx="3209483" cy="2097857"/>
          </a:xfrm>
        </p:grpSpPr>
        <p:sp>
          <p:nvSpPr>
            <p:cNvPr id="9" name="Oval 8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475848" y="467129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  <a:stCxn id="10" idx="5"/>
              <a:endCxn id="11" idx="1"/>
            </p:cNvCxnSpPr>
            <p:nvPr/>
          </p:nvCxnSpPr>
          <p:spPr>
            <a:xfrm>
              <a:off x="8984931" y="4137395"/>
              <a:ext cx="614483" cy="6574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5C364F3E-E5FC-5F49-BDC8-5B49A5B8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328" y="6521027"/>
            <a:ext cx="5486400" cy="274320"/>
          </a:xfrm>
        </p:spPr>
        <p:txBody>
          <a:bodyPr/>
          <a:lstStyle/>
          <a:p>
            <a:r>
              <a:rPr lang="en-US" dirty="0"/>
              <a:t>CSE 332 SU 18 – Robbie weber</a:t>
            </a:r>
          </a:p>
        </p:txBody>
      </p:sp>
    </p:spTree>
    <p:extLst>
      <p:ext uri="{BB962C8B-B14F-4D97-AF65-F5344CB8AC3E}">
        <p14:creationId xmlns:p14="http://schemas.microsoft.com/office/powerpoint/2010/main" val="12297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Rotation</a:t>
            </a:r>
          </a:p>
        </p:txBody>
      </p:sp>
      <p:sp>
        <p:nvSpPr>
          <p:cNvPr id="4" name="Oval 3"/>
          <p:cNvSpPr/>
          <p:nvPr/>
        </p:nvSpPr>
        <p:spPr>
          <a:xfrm>
            <a:off x="2593322" y="28168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372002" y="37921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4404410" y="468224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3313517" y="3537083"/>
            <a:ext cx="300702" cy="297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1"/>
          </p:cNvCxnSpPr>
          <p:nvPr/>
        </p:nvCxnSpPr>
        <p:spPr>
          <a:xfrm>
            <a:off x="4092197" y="4512383"/>
            <a:ext cx="435779" cy="29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2232454" y="2455276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UNBALANCED</a:t>
            </a:r>
          </a:p>
          <a:p>
            <a:r>
              <a:rPr lang="en-US" sz="2800" dirty="0"/>
              <a:t>Right subtree is 2 longer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1129997" y="3888123"/>
            <a:ext cx="1344674" cy="17058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21" name="Straight Arrow Connector 20"/>
          <p:cNvCxnSpPr>
            <a:stCxn id="4" idx="3"/>
            <a:endCxn id="16" idx="0"/>
          </p:cNvCxnSpPr>
          <p:nvPr/>
        </p:nvCxnSpPr>
        <p:spPr>
          <a:xfrm flipH="1">
            <a:off x="1802334" y="3537083"/>
            <a:ext cx="914554" cy="35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2533156" y="5026827"/>
            <a:ext cx="1073907" cy="56714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>
          <a:xfrm flipH="1">
            <a:off x="3070110" y="4520089"/>
            <a:ext cx="440030" cy="506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3678810" y="575581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5094961" y="5734503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31" name="Straight Arrow Connector 30"/>
          <p:cNvCxnSpPr>
            <a:stCxn id="6" idx="5"/>
            <a:endCxn id="30" idx="0"/>
          </p:cNvCxnSpPr>
          <p:nvPr/>
        </p:nvCxnSpPr>
        <p:spPr>
          <a:xfrm>
            <a:off x="5124605" y="5402444"/>
            <a:ext cx="507310" cy="332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3"/>
            <a:endCxn id="29" idx="0"/>
          </p:cNvCxnSpPr>
          <p:nvPr/>
        </p:nvCxnSpPr>
        <p:spPr>
          <a:xfrm flipH="1">
            <a:off x="4215764" y="5402444"/>
            <a:ext cx="312212" cy="353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7" name="Oval 46"/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8" name="Oval 47"/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9" name="Straight Arrow Connector 48"/>
          <p:cNvCxnSpPr>
            <a:stCxn id="46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5"/>
            <a:endCxn id="48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loud 50"/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52" name="Straight Arrow Connector 51"/>
          <p:cNvCxnSpPr>
            <a:endCxn id="47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>
            <a:off x="7312963" y="4393685"/>
            <a:ext cx="1344674" cy="14532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54" name="Straight Arrow Connector 53"/>
          <p:cNvCxnSpPr>
            <a:stCxn id="46" idx="3"/>
            <a:endCxn id="53" idx="0"/>
          </p:cNvCxnSpPr>
          <p:nvPr/>
        </p:nvCxnSpPr>
        <p:spPr>
          <a:xfrm flipH="1">
            <a:off x="7985300" y="4147446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6" name="Straight Arrow Connector 55"/>
          <p:cNvCxnSpPr>
            <a:endCxn id="46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58" name="Isosceles Triangle 57"/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59" name="Straight Arrow Connector 58"/>
          <p:cNvCxnSpPr>
            <a:stCxn id="48" idx="5"/>
            <a:endCxn id="58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57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785412" y="1452260"/>
            <a:ext cx="3435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BALANCED</a:t>
            </a:r>
          </a:p>
          <a:p>
            <a:r>
              <a:rPr lang="en-US" sz="2400" dirty="0"/>
              <a:t>Right subtree is 1 longer</a:t>
            </a: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FD7ED4AE-5275-244D-8757-8E36C85B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328" y="6521027"/>
            <a:ext cx="5486400" cy="274320"/>
          </a:xfrm>
        </p:spPr>
        <p:txBody>
          <a:bodyPr/>
          <a:lstStyle/>
          <a:p>
            <a:r>
              <a:rPr lang="en-US" dirty="0"/>
              <a:t>CSE 332 SU 18 – Robbie weber</a:t>
            </a:r>
          </a:p>
        </p:txBody>
      </p:sp>
    </p:spTree>
    <p:extLst>
      <p:ext uri="{BB962C8B-B14F-4D97-AF65-F5344CB8AC3E}">
        <p14:creationId xmlns:p14="http://schemas.microsoft.com/office/powerpoint/2010/main" val="2957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895E-CAEE-4E47-95D0-ED3D8F8F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Rotations: Right rotation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ADE3F-3BB3-4047-8516-9B877314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CA36-09F5-4518-B24C-0B4F9444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4A235F4-6A3A-4DC3-84EE-BA71AAD87977}"/>
              </a:ext>
            </a:extLst>
          </p:cNvPr>
          <p:cNvSpPr/>
          <p:nvPr/>
        </p:nvSpPr>
        <p:spPr>
          <a:xfrm>
            <a:off x="5125324" y="4119663"/>
            <a:ext cx="496390" cy="1187903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EA09E16-594B-464C-A537-1599FAEE1C09}"/>
              </a:ext>
            </a:extLst>
          </p:cNvPr>
          <p:cNvGrpSpPr/>
          <p:nvPr/>
        </p:nvGrpSpPr>
        <p:grpSpPr>
          <a:xfrm>
            <a:off x="5250863" y="2763815"/>
            <a:ext cx="1158240" cy="1158240"/>
            <a:chOff x="4120154" y="2454522"/>
            <a:chExt cx="1158240" cy="11582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9CD22B-00BC-4829-B29B-E2DE00858804}"/>
                </a:ext>
              </a:extLst>
            </p:cNvPr>
            <p:cNvSpPr/>
            <p:nvPr/>
          </p:nvSpPr>
          <p:spPr>
            <a:xfrm>
              <a:off x="4120154" y="2454522"/>
              <a:ext cx="1158240" cy="11582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Circular 26">
              <a:extLst>
                <a:ext uri="{FF2B5EF4-FFF2-40B4-BE49-F238E27FC236}">
                  <a16:creationId xmlns:a16="http://schemas.microsoft.com/office/drawing/2014/main" id="{406E9E3E-479C-4930-8D1F-D0D0E5BC93EF}"/>
                </a:ext>
              </a:extLst>
            </p:cNvPr>
            <p:cNvSpPr/>
            <p:nvPr/>
          </p:nvSpPr>
          <p:spPr>
            <a:xfrm>
              <a:off x="4303034" y="2534194"/>
              <a:ext cx="792480" cy="894806"/>
            </a:xfrm>
            <a:prstGeom prst="circularArrow">
              <a:avLst>
                <a:gd name="adj1" fmla="val 12500"/>
                <a:gd name="adj2" fmla="val 935010"/>
                <a:gd name="adj3" fmla="val 20457681"/>
                <a:gd name="adj4" fmla="val 10800000"/>
                <a:gd name="adj5" fmla="val 125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B398ED6-7FA8-4DB6-A10A-4155A37E70B1}"/>
              </a:ext>
            </a:extLst>
          </p:cNvPr>
          <p:cNvGrpSpPr/>
          <p:nvPr/>
        </p:nvGrpSpPr>
        <p:grpSpPr>
          <a:xfrm>
            <a:off x="3809928" y="2998130"/>
            <a:ext cx="1387206" cy="2321801"/>
            <a:chOff x="2679219" y="2688837"/>
            <a:chExt cx="1387206" cy="232180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CC09BBC-492C-44DB-B873-4E2A871A84A0}"/>
                </a:ext>
              </a:extLst>
            </p:cNvPr>
            <p:cNvSpPr/>
            <p:nvPr/>
          </p:nvSpPr>
          <p:spPr>
            <a:xfrm>
              <a:off x="3474242" y="2688837"/>
              <a:ext cx="592183" cy="59218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5878EE52-F706-404C-B545-A1B466EBF589}"/>
                </a:ext>
              </a:extLst>
            </p:cNvPr>
            <p:cNvSpPr/>
            <p:nvPr/>
          </p:nvSpPr>
          <p:spPr>
            <a:xfrm>
              <a:off x="2679219" y="3822735"/>
              <a:ext cx="496390" cy="1187903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F70ADD9-A762-41AE-BCA9-FC1627BC016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H="1">
              <a:off x="2932525" y="3194297"/>
              <a:ext cx="628440" cy="6350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B38D123-F1FC-47C3-8049-97CFE1CFAFE9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5110411" y="3503590"/>
            <a:ext cx="269603" cy="613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841CC70-CC50-45BE-8B79-557F78529DA9}"/>
              </a:ext>
            </a:extLst>
          </p:cNvPr>
          <p:cNvGrpSpPr/>
          <p:nvPr/>
        </p:nvGrpSpPr>
        <p:grpSpPr>
          <a:xfrm>
            <a:off x="5563371" y="2118496"/>
            <a:ext cx="1911533" cy="3208020"/>
            <a:chOff x="4432662" y="1809203"/>
            <a:chExt cx="1911533" cy="32080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BC95FE-4393-4717-A5C4-59D920AD2E79}"/>
                </a:ext>
              </a:extLst>
            </p:cNvPr>
            <p:cNvSpPr/>
            <p:nvPr/>
          </p:nvSpPr>
          <p:spPr>
            <a:xfrm>
              <a:off x="5332123" y="2688837"/>
              <a:ext cx="592183" cy="5921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8F7332D-9AB0-462F-96D8-4F703E891FD9}"/>
                </a:ext>
              </a:extLst>
            </p:cNvPr>
            <p:cNvSpPr/>
            <p:nvPr/>
          </p:nvSpPr>
          <p:spPr>
            <a:xfrm>
              <a:off x="4432662" y="1809203"/>
              <a:ext cx="592183" cy="59218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CC34F78-FA70-4B44-9C07-70BE0A22A94B}"/>
                </a:ext>
              </a:extLst>
            </p:cNvPr>
            <p:cNvSpPr/>
            <p:nvPr/>
          </p:nvSpPr>
          <p:spPr>
            <a:xfrm>
              <a:off x="4864334" y="3829320"/>
              <a:ext cx="496390" cy="1187903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9E0CD6B-D195-4AB1-A08F-7B4A18A7C9F4}"/>
                </a:ext>
              </a:extLst>
            </p:cNvPr>
            <p:cNvSpPr/>
            <p:nvPr/>
          </p:nvSpPr>
          <p:spPr>
            <a:xfrm>
              <a:off x="5847805" y="3829320"/>
              <a:ext cx="496390" cy="1187903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B1B3B58-F7F0-4C70-9B2D-0709B9220AB6}"/>
                </a:ext>
              </a:extLst>
            </p:cNvPr>
            <p:cNvCxnSpPr>
              <a:cxnSpLocks/>
              <a:stCxn id="9" idx="5"/>
              <a:endCxn id="8" idx="1"/>
            </p:cNvCxnSpPr>
            <p:nvPr/>
          </p:nvCxnSpPr>
          <p:spPr>
            <a:xfrm>
              <a:off x="4938122" y="2314663"/>
              <a:ext cx="480724" cy="4608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B32EE1F-F2BA-4D23-8417-AC11863663B4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H="1">
              <a:off x="5119662" y="3194297"/>
              <a:ext cx="299184" cy="6284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24BDA99-44CA-41B0-8825-933A3C7C14D4}"/>
                </a:ext>
              </a:extLst>
            </p:cNvPr>
            <p:cNvCxnSpPr>
              <a:cxnSpLocks/>
              <a:stCxn id="8" idx="5"/>
              <a:endCxn id="12" idx="0"/>
            </p:cNvCxnSpPr>
            <p:nvPr/>
          </p:nvCxnSpPr>
          <p:spPr>
            <a:xfrm>
              <a:off x="5837583" y="3194297"/>
              <a:ext cx="258417" cy="6350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564D20C-206A-4BA8-91C6-3C7827496B02}"/>
              </a:ext>
            </a:extLst>
          </p:cNvPr>
          <p:cNvCxnSpPr/>
          <p:nvPr/>
        </p:nvCxnSpPr>
        <p:spPr>
          <a:xfrm flipH="1">
            <a:off x="5110411" y="2623956"/>
            <a:ext cx="539683" cy="4608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11EAACF-5C4E-429B-A082-D7347E8CC19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078453" y="2614715"/>
            <a:ext cx="471102" cy="4701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02850DC-E7AC-44E5-88D1-9EB6F61987BF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6229493" y="3503590"/>
            <a:ext cx="320062" cy="6284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01498 -0.04815 C 0.01823 -0.05879 0.02422 -0.07106 0.03164 -0.08264 C 0.03998 -0.09537 0.04727 -0.10393 0.05352 -0.10787 L 0.08346 -0.12824 " pathEditMode="relative" rAng="19140000" ptsTypes="AAAAA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-738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162 L 0.02851 0.01459 C 0.03502 0.01829 0.04179 0.02639 0.04817 0.03727 C 0.0552 0.04931 0.06002 0.06111 0.06171 0.0713 L 0.07213 0.12176 " pathEditMode="relative" rAng="2640000" ptsTypes="AAAAA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50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072 0.004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Gets More Complicated</a:t>
            </a:r>
          </a:p>
        </p:txBody>
      </p:sp>
      <p:sp>
        <p:nvSpPr>
          <p:cNvPr id="4" name="Oval 3"/>
          <p:cNvSpPr/>
          <p:nvPr/>
        </p:nvSpPr>
        <p:spPr>
          <a:xfrm>
            <a:off x="978702" y="173772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88185" y="291014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698897" y="433209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Arrow Connector 6"/>
          <p:cNvCxnSpPr>
            <a:stCxn id="4" idx="5"/>
            <a:endCxn id="5" idx="1"/>
          </p:cNvCxnSpPr>
          <p:nvPr/>
        </p:nvCxnSpPr>
        <p:spPr>
          <a:xfrm>
            <a:off x="1698897" y="2457922"/>
            <a:ext cx="712854" cy="575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6" idx="0"/>
          </p:cNvCxnSpPr>
          <p:nvPr/>
        </p:nvCxnSpPr>
        <p:spPr>
          <a:xfrm flipH="1">
            <a:off x="2120778" y="3630343"/>
            <a:ext cx="290973" cy="7017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190896"/>
            <a:ext cx="575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Can’t do a left rotation</a:t>
            </a:r>
          </a:p>
          <a:p>
            <a:r>
              <a:rPr lang="en-US" sz="2800" dirty="0"/>
              <a:t>Do a “right” rotation around 3 first.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88203" y="1737727"/>
            <a:ext cx="3001741" cy="3359100"/>
            <a:chOff x="4488203" y="1737727"/>
            <a:chExt cx="3001741" cy="3359100"/>
          </a:xfrm>
        </p:grpSpPr>
        <p:sp>
          <p:nvSpPr>
            <p:cNvPr id="15" name="Oval 14"/>
            <p:cNvSpPr/>
            <p:nvPr/>
          </p:nvSpPr>
          <p:spPr>
            <a:xfrm>
              <a:off x="4488203" y="1737727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646183" y="425306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450372" y="3033714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8" name="Straight Arrow Connector 17"/>
            <p:cNvCxnSpPr>
              <a:stCxn id="15" idx="5"/>
            </p:cNvCxnSpPr>
            <p:nvPr/>
          </p:nvCxnSpPr>
          <p:spPr>
            <a:xfrm>
              <a:off x="5208398" y="2457922"/>
              <a:ext cx="483948" cy="583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5"/>
              <a:endCxn id="16" idx="1"/>
            </p:cNvCxnSpPr>
            <p:nvPr/>
          </p:nvCxnSpPr>
          <p:spPr>
            <a:xfrm>
              <a:off x="6170567" y="3753909"/>
              <a:ext cx="599182" cy="6227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489944" y="5033839"/>
            <a:ext cx="375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 do a left rotation.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823596" y="2180364"/>
            <a:ext cx="2997211" cy="2072702"/>
            <a:chOff x="7110126" y="3417200"/>
            <a:chExt cx="2997211" cy="2072702"/>
          </a:xfrm>
        </p:grpSpPr>
        <p:sp>
          <p:nvSpPr>
            <p:cNvPr id="29" name="Oval 28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32" name="Straight Arrow Connector 31"/>
            <p:cNvCxnSpPr>
              <a:stCxn id="30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5"/>
              <a:endCxn id="31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015784" y="1176158"/>
            <a:ext cx="271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There’s a “kink” in the tree where the insertion happened.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03B4DF4C-C212-244F-A2A6-C67E142C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328" y="6521027"/>
            <a:ext cx="5486400" cy="274320"/>
          </a:xfrm>
        </p:spPr>
        <p:txBody>
          <a:bodyPr/>
          <a:lstStyle/>
          <a:p>
            <a:r>
              <a:rPr lang="en-US" dirty="0"/>
              <a:t>CSE 332 SU 18 – Robbie weber</a:t>
            </a:r>
          </a:p>
        </p:txBody>
      </p:sp>
    </p:spTree>
    <p:extLst>
      <p:ext uri="{BB962C8B-B14F-4D97-AF65-F5344CB8AC3E}">
        <p14:creationId xmlns:p14="http://schemas.microsoft.com/office/powerpoint/2010/main" val="8555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27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Left Rotation</a:t>
            </a:r>
          </a:p>
        </p:txBody>
      </p:sp>
      <p:sp>
        <p:nvSpPr>
          <p:cNvPr id="4" name="Oval 3"/>
          <p:cNvSpPr/>
          <p:nvPr/>
        </p:nvSpPr>
        <p:spPr>
          <a:xfrm>
            <a:off x="2474671" y="27375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560465" y="371260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z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017567" y="47657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7" name="Straight Arrow Connector 6"/>
          <p:cNvCxnSpPr>
            <a:stCxn id="4" idx="5"/>
            <a:endCxn id="5" idx="1"/>
          </p:cNvCxnSpPr>
          <p:nvPr/>
        </p:nvCxnSpPr>
        <p:spPr>
          <a:xfrm>
            <a:off x="3194866" y="3457702"/>
            <a:ext cx="489165" cy="378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3439448" y="4512383"/>
            <a:ext cx="239000" cy="253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2113803" y="2375895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89962" y="4061117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12" name="Straight Arrow Connector 11"/>
          <p:cNvCxnSpPr>
            <a:stCxn id="4" idx="3"/>
            <a:endCxn id="11" idx="0"/>
          </p:cNvCxnSpPr>
          <p:nvPr/>
        </p:nvCxnSpPr>
        <p:spPr>
          <a:xfrm flipH="1">
            <a:off x="1262299" y="3457702"/>
            <a:ext cx="1335938" cy="603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2286667" y="5862481"/>
            <a:ext cx="1073907" cy="81602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14" name="Straight Arrow Connector 13"/>
          <p:cNvCxnSpPr>
            <a:stCxn id="6" idx="3"/>
            <a:endCxn id="13" idx="0"/>
          </p:cNvCxnSpPr>
          <p:nvPr/>
        </p:nvCxnSpPr>
        <p:spPr>
          <a:xfrm flipH="1">
            <a:off x="2823621" y="5485947"/>
            <a:ext cx="317512" cy="3765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3454208" y="5792000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4055274" y="4696161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>
            <a:off x="4347645" y="4363207"/>
            <a:ext cx="244583" cy="332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5"/>
            <a:endCxn id="15" idx="0"/>
          </p:cNvCxnSpPr>
          <p:nvPr/>
        </p:nvCxnSpPr>
        <p:spPr>
          <a:xfrm>
            <a:off x="3737762" y="5485947"/>
            <a:ext cx="253400" cy="306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1" name="Oval 40"/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2" name="Oval 41"/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3" name="Straight Arrow Connector 42"/>
          <p:cNvCxnSpPr>
            <a:stCxn id="40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5"/>
            <a:endCxn id="42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loud 44"/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 of the tree</a:t>
            </a:r>
          </a:p>
        </p:txBody>
      </p:sp>
      <p:cxnSp>
        <p:nvCxnSpPr>
          <p:cNvPr id="46" name="Straight Arrow Connector 45"/>
          <p:cNvCxnSpPr>
            <a:endCxn id="41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7312963" y="4393685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48" name="Straight Arrow Connector 47"/>
          <p:cNvCxnSpPr>
            <a:stCxn id="40" idx="3"/>
            <a:endCxn id="47" idx="0"/>
          </p:cNvCxnSpPr>
          <p:nvPr/>
        </p:nvCxnSpPr>
        <p:spPr>
          <a:xfrm flipH="1">
            <a:off x="7985300" y="4147446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50" name="Straight Arrow Connector 49"/>
          <p:cNvCxnSpPr>
            <a:endCxn id="40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52" name="Isosceles Triangle 51"/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53" name="Straight Arrow Connector 52"/>
          <p:cNvCxnSpPr>
            <a:stCxn id="42" idx="5"/>
            <a:endCxn id="52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3"/>
            <a:endCxn id="51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8785412" y="1452260"/>
            <a:ext cx="3435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BALANCED</a:t>
            </a:r>
          </a:p>
          <a:p>
            <a:r>
              <a:rPr lang="en-US" sz="2400" dirty="0"/>
              <a:t>Right subtree is 1 longer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UNBALANCED</a:t>
            </a:r>
          </a:p>
          <a:p>
            <a:r>
              <a:rPr lang="en-US" sz="2800" dirty="0"/>
              <a:t>Right subtree is 2 longer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03414" y="3119123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Left subtree is </a:t>
            </a:r>
          </a:p>
          <a:p>
            <a:r>
              <a:rPr lang="en-US" sz="2800" dirty="0"/>
              <a:t> 1 longer</a:t>
            </a: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EFD3138C-D752-7848-8086-EDC73DCF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328" y="6521027"/>
            <a:ext cx="5486400" cy="274320"/>
          </a:xfrm>
        </p:spPr>
        <p:txBody>
          <a:bodyPr/>
          <a:lstStyle/>
          <a:p>
            <a:r>
              <a:rPr lang="en-US" dirty="0"/>
              <a:t>CSE 332 SU 18 – Robbie weber</a:t>
            </a:r>
          </a:p>
        </p:txBody>
      </p:sp>
    </p:spTree>
    <p:extLst>
      <p:ext uri="{BB962C8B-B14F-4D97-AF65-F5344CB8AC3E}">
        <p14:creationId xmlns:p14="http://schemas.microsoft.com/office/powerpoint/2010/main" val="292240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cases to consider</a:t>
            </a:r>
          </a:p>
        </p:txBody>
      </p:sp>
      <p:sp>
        <p:nvSpPr>
          <p:cNvPr id="4" name="Oval 3"/>
          <p:cNvSpPr/>
          <p:nvPr/>
        </p:nvSpPr>
        <p:spPr>
          <a:xfrm>
            <a:off x="1238045" y="24222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328686" y="153181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17551" y="249681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1958240" y="3142429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1"/>
          </p:cNvCxnSpPr>
          <p:nvPr/>
        </p:nvCxnSpPr>
        <p:spPr>
          <a:xfrm>
            <a:off x="3048881" y="2252012"/>
            <a:ext cx="392236" cy="368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/>
          <p:cNvSpPr/>
          <p:nvPr/>
        </p:nvSpPr>
        <p:spPr>
          <a:xfrm>
            <a:off x="211947" y="3388668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10" name="Straight Arrow Connector 9"/>
          <p:cNvCxnSpPr>
            <a:stCxn id="4" idx="3"/>
            <a:endCxn id="9" idx="0"/>
          </p:cNvCxnSpPr>
          <p:nvPr/>
        </p:nvCxnSpPr>
        <p:spPr>
          <a:xfrm flipH="1">
            <a:off x="884284" y="3142429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1580004" y="3535893"/>
            <a:ext cx="1073907" cy="1310441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12" name="Straight Arrow Connector 11"/>
          <p:cNvCxnSpPr>
            <a:endCxn id="4" idx="7"/>
          </p:cNvCxnSpPr>
          <p:nvPr/>
        </p:nvCxnSpPr>
        <p:spPr>
          <a:xfrm flipH="1">
            <a:off x="1958240" y="2152336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2720325" y="3703335"/>
            <a:ext cx="1153911" cy="1143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019520" y="3703334"/>
            <a:ext cx="999598" cy="207211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cxnSp>
        <p:nvCxnSpPr>
          <p:cNvPr id="15" name="Straight Arrow Connector 14"/>
          <p:cNvCxnSpPr>
            <a:stCxn id="6" idx="5"/>
            <a:endCxn id="14" idx="0"/>
          </p:cNvCxnSpPr>
          <p:nvPr/>
        </p:nvCxnSpPr>
        <p:spPr>
          <a:xfrm>
            <a:off x="4037746" y="3217006"/>
            <a:ext cx="481573" cy="486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6" idx="3"/>
            <a:endCxn id="13" idx="0"/>
          </p:cNvCxnSpPr>
          <p:nvPr/>
        </p:nvCxnSpPr>
        <p:spPr>
          <a:xfrm flipH="1">
            <a:off x="3297281" y="3217006"/>
            <a:ext cx="143836" cy="4863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249543"/>
              </p:ext>
            </p:extLst>
          </p:nvPr>
        </p:nvGraphicFramePr>
        <p:xfrm>
          <a:off x="4806726" y="1173593"/>
          <a:ext cx="735430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Insert</a:t>
                      </a:r>
                      <a:r>
                        <a:rPr lang="en-US" sz="2400" baseline="0" dirty="0"/>
                        <a:t> location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Left subtree of left child of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Single right rotation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Right subtree of left child of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Double</a:t>
                      </a:r>
                      <a:r>
                        <a:rPr lang="en-US" sz="2400" baseline="0" dirty="0"/>
                        <a:t> (left-right) rotation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Left</a:t>
                      </a:r>
                      <a:r>
                        <a:rPr lang="en-US" sz="2400" baseline="0" dirty="0"/>
                        <a:t> subtree of right child of 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Double (right-left) rotation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Right subtree of right child of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Single left rotation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1BAA52A-F23D-CD46-ACD5-D831FC77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328" y="6521027"/>
            <a:ext cx="5486400" cy="274320"/>
          </a:xfrm>
        </p:spPr>
        <p:txBody>
          <a:bodyPr/>
          <a:lstStyle/>
          <a:p>
            <a:r>
              <a:rPr lang="en-US" dirty="0"/>
              <a:t>CSE 332 SU 18 – Robbie weber</a:t>
            </a:r>
          </a:p>
        </p:txBody>
      </p:sp>
    </p:spTree>
    <p:extLst>
      <p:ext uri="{BB962C8B-B14F-4D97-AF65-F5344CB8AC3E}">
        <p14:creationId xmlns:p14="http://schemas.microsoft.com/office/powerpoint/2010/main" val="104632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0FCED5-6F8E-F841-8B80-BBC7F513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70" y="1476960"/>
            <a:ext cx="6988423" cy="48450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6CD374-20A8-5D48-9C61-85F54BFF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cases to consider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16D7D-964A-054F-A0E9-980C0140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3CE3F-CEDA-D042-857E-73305570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206C52-015E-6C41-8315-842E352CA1CC}"/>
              </a:ext>
            </a:extLst>
          </p:cNvPr>
          <p:cNvSpPr/>
          <p:nvPr/>
        </p:nvSpPr>
        <p:spPr>
          <a:xfrm>
            <a:off x="1107417" y="230793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F14946-890C-584D-966B-2970012F3872}"/>
              </a:ext>
            </a:extLst>
          </p:cNvPr>
          <p:cNvSpPr/>
          <p:nvPr/>
        </p:nvSpPr>
        <p:spPr>
          <a:xfrm>
            <a:off x="2198058" y="1417515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DCCBC9-5BF7-7B4F-9E4E-537E2161F1DF}"/>
              </a:ext>
            </a:extLst>
          </p:cNvPr>
          <p:cNvSpPr/>
          <p:nvPr/>
        </p:nvSpPr>
        <p:spPr>
          <a:xfrm>
            <a:off x="3186923" y="238250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45DDBB-DE1D-AD47-8D80-761951A9F2CC}"/>
              </a:ext>
            </a:extLst>
          </p:cNvPr>
          <p:cNvCxnSpPr>
            <a:stCxn id="20" idx="5"/>
          </p:cNvCxnSpPr>
          <p:nvPr/>
        </p:nvCxnSpPr>
        <p:spPr>
          <a:xfrm>
            <a:off x="1827612" y="3028127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91C8EC-1F4D-3243-A0AF-D18EC60FA12A}"/>
              </a:ext>
            </a:extLst>
          </p:cNvPr>
          <p:cNvCxnSpPr>
            <a:stCxn id="21" idx="5"/>
            <a:endCxn id="22" idx="1"/>
          </p:cNvCxnSpPr>
          <p:nvPr/>
        </p:nvCxnSpPr>
        <p:spPr>
          <a:xfrm>
            <a:off x="2918253" y="2137710"/>
            <a:ext cx="392236" cy="368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8">
            <a:extLst>
              <a:ext uri="{FF2B5EF4-FFF2-40B4-BE49-F238E27FC236}">
                <a16:creationId xmlns:a16="http://schemas.microsoft.com/office/drawing/2014/main" id="{33BBE2E9-9826-3E44-9D1E-5D72B4D39D3F}"/>
              </a:ext>
            </a:extLst>
          </p:cNvPr>
          <p:cNvSpPr/>
          <p:nvPr/>
        </p:nvSpPr>
        <p:spPr>
          <a:xfrm>
            <a:off x="81319" y="3274366"/>
            <a:ext cx="1344674" cy="238677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A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462C4B7-E48F-D04A-992B-10C9E8D2981B}"/>
              </a:ext>
            </a:extLst>
          </p:cNvPr>
          <p:cNvCxnSpPr>
            <a:stCxn id="20" idx="3"/>
            <a:endCxn id="25" idx="0"/>
          </p:cNvCxnSpPr>
          <p:nvPr/>
        </p:nvCxnSpPr>
        <p:spPr>
          <a:xfrm flipH="1">
            <a:off x="753656" y="3028127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10">
            <a:extLst>
              <a:ext uri="{FF2B5EF4-FFF2-40B4-BE49-F238E27FC236}">
                <a16:creationId xmlns:a16="http://schemas.microsoft.com/office/drawing/2014/main" id="{A84B2E8F-451E-6542-896B-C9FEFD8EFD35}"/>
              </a:ext>
            </a:extLst>
          </p:cNvPr>
          <p:cNvSpPr/>
          <p:nvPr/>
        </p:nvSpPr>
        <p:spPr>
          <a:xfrm>
            <a:off x="1449376" y="3421591"/>
            <a:ext cx="1073907" cy="1310441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D885B4-CA59-9B4C-A615-D06777856743}"/>
              </a:ext>
            </a:extLst>
          </p:cNvPr>
          <p:cNvCxnSpPr>
            <a:endCxn id="20" idx="7"/>
          </p:cNvCxnSpPr>
          <p:nvPr/>
        </p:nvCxnSpPr>
        <p:spPr>
          <a:xfrm flipH="1">
            <a:off x="1827612" y="2038034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12">
            <a:extLst>
              <a:ext uri="{FF2B5EF4-FFF2-40B4-BE49-F238E27FC236}">
                <a16:creationId xmlns:a16="http://schemas.microsoft.com/office/drawing/2014/main" id="{C8FE1FFE-3EE5-5546-9BB8-B2999D2BC176}"/>
              </a:ext>
            </a:extLst>
          </p:cNvPr>
          <p:cNvSpPr/>
          <p:nvPr/>
        </p:nvSpPr>
        <p:spPr>
          <a:xfrm>
            <a:off x="2589697" y="3589033"/>
            <a:ext cx="1153911" cy="1143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C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149566-134F-F944-AA5E-D801E1AF7C33}"/>
              </a:ext>
            </a:extLst>
          </p:cNvPr>
          <p:cNvCxnSpPr>
            <a:stCxn id="22" idx="5"/>
          </p:cNvCxnSpPr>
          <p:nvPr/>
        </p:nvCxnSpPr>
        <p:spPr>
          <a:xfrm>
            <a:off x="3907118" y="3102704"/>
            <a:ext cx="481573" cy="486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DF1A9E-777D-9F47-BDE8-A7F32042E5FF}"/>
              </a:ext>
            </a:extLst>
          </p:cNvPr>
          <p:cNvCxnSpPr>
            <a:cxnSpLocks/>
            <a:stCxn id="22" idx="3"/>
            <a:endCxn id="29" idx="0"/>
          </p:cNvCxnSpPr>
          <p:nvPr/>
        </p:nvCxnSpPr>
        <p:spPr>
          <a:xfrm flipH="1">
            <a:off x="3166653" y="3102704"/>
            <a:ext cx="143836" cy="4863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13">
            <a:extLst>
              <a:ext uri="{FF2B5EF4-FFF2-40B4-BE49-F238E27FC236}">
                <a16:creationId xmlns:a16="http://schemas.microsoft.com/office/drawing/2014/main" id="{EB7069AB-433A-4744-96ED-2B2D8AF5C7F9}"/>
              </a:ext>
            </a:extLst>
          </p:cNvPr>
          <p:cNvSpPr/>
          <p:nvPr/>
        </p:nvSpPr>
        <p:spPr>
          <a:xfrm>
            <a:off x="3904016" y="3589032"/>
            <a:ext cx="999598" cy="207211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9D9C54-F479-D445-BF44-42FE30D089AF}"/>
              </a:ext>
            </a:extLst>
          </p:cNvPr>
          <p:cNvSpPr/>
          <p:nvPr/>
        </p:nvSpPr>
        <p:spPr>
          <a:xfrm>
            <a:off x="81319" y="1417515"/>
            <a:ext cx="5033851" cy="473835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99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950542" y="1655377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565058" y="2413934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6192575" y="3151651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6031216" y="287115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989291C-19F9-4D27-A8AF-F0DCF09DC839}"/>
              </a:ext>
            </a:extLst>
          </p:cNvPr>
          <p:cNvSpPr/>
          <p:nvPr/>
        </p:nvSpPr>
        <p:spPr>
          <a:xfrm>
            <a:off x="4950542" y="1591453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E241D8-7636-584D-98F9-C073AD94E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</a:t>
            </a:r>
          </a:p>
          <a:p>
            <a:pPr lvl="1"/>
            <a:r>
              <a:rPr lang="en-US" dirty="0"/>
              <a:t>List</a:t>
            </a:r>
          </a:p>
          <a:p>
            <a:pPr lvl="1"/>
            <a:r>
              <a:rPr lang="en-US" dirty="0"/>
              <a:t>Dictionaries</a:t>
            </a:r>
          </a:p>
          <a:p>
            <a:pPr lvl="1"/>
            <a:r>
              <a:rPr lang="en-US" dirty="0"/>
              <a:t>Add and remove operations on dictionaries implemented with arrays or lists are O(n)</a:t>
            </a:r>
          </a:p>
          <a:p>
            <a:pPr lvl="1"/>
            <a:r>
              <a:rPr lang="en-US" dirty="0"/>
              <a:t>Trees, BSTs in particular, offer speed up because of their branching factors</a:t>
            </a:r>
          </a:p>
          <a:p>
            <a:pPr lvl="1"/>
            <a:r>
              <a:rPr lang="en-US" dirty="0"/>
              <a:t>BSTs are in the average case, but not in the worse case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Can we do better? Can we adapt our BST so we never get the worst case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191B87-5CDA-B844-9E8F-8709D58F0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058928"/>
              </p:ext>
            </p:extLst>
          </p:nvPr>
        </p:nvGraphicFramePr>
        <p:xfrm>
          <a:off x="2077444" y="3755184"/>
          <a:ext cx="7951768" cy="954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942">
                  <a:extLst>
                    <a:ext uri="{9D8B030D-6E8A-4147-A177-3AD203B41FA5}">
                      <a16:colId xmlns:a16="http://schemas.microsoft.com/office/drawing/2014/main" val="691794828"/>
                    </a:ext>
                  </a:extLst>
                </a:gridCol>
                <a:gridCol w="1987942">
                  <a:extLst>
                    <a:ext uri="{9D8B030D-6E8A-4147-A177-3AD203B41FA5}">
                      <a16:colId xmlns:a16="http://schemas.microsoft.com/office/drawing/2014/main" val="3330621145"/>
                    </a:ext>
                  </a:extLst>
                </a:gridCol>
                <a:gridCol w="1987942">
                  <a:extLst>
                    <a:ext uri="{9D8B030D-6E8A-4147-A177-3AD203B41FA5}">
                      <a16:colId xmlns:a16="http://schemas.microsoft.com/office/drawing/2014/main" val="3908795143"/>
                    </a:ext>
                  </a:extLst>
                </a:gridCol>
                <a:gridCol w="1987942">
                  <a:extLst>
                    <a:ext uri="{9D8B030D-6E8A-4147-A177-3AD203B41FA5}">
                      <a16:colId xmlns:a16="http://schemas.microsoft.com/office/drawing/2014/main" val="469197713"/>
                    </a:ext>
                  </a:extLst>
                </a:gridCol>
              </a:tblGrid>
              <a:tr h="318044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Insert()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Find()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08437"/>
                  </a:ext>
                </a:extLst>
              </a:tr>
              <a:tr h="3180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O(log 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O(log 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O(log 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311853"/>
                  </a:ext>
                </a:extLst>
              </a:tr>
              <a:tr h="3180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71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305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950542" y="1655377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1C3FC3C-5A73-4622-862E-446D1C88EB9C}"/>
              </a:ext>
            </a:extLst>
          </p:cNvPr>
          <p:cNvGrpSpPr/>
          <p:nvPr/>
        </p:nvGrpSpPr>
        <p:grpSpPr>
          <a:xfrm>
            <a:off x="5565058" y="2413934"/>
            <a:ext cx="1158459" cy="1268659"/>
            <a:chOff x="5565058" y="2413934"/>
            <a:chExt cx="1158459" cy="126865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C086F3-0421-48B6-9A8B-41110A4418C0}"/>
                </a:ext>
              </a:extLst>
            </p:cNvPr>
            <p:cNvSpPr/>
            <p:nvPr/>
          </p:nvSpPr>
          <p:spPr>
            <a:xfrm>
              <a:off x="5565058" y="2413934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9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D05EDF-1910-4756-A591-E1D6318EAEDA}"/>
                </a:ext>
              </a:extLst>
            </p:cNvPr>
            <p:cNvSpPr/>
            <p:nvPr/>
          </p:nvSpPr>
          <p:spPr>
            <a:xfrm>
              <a:off x="6192575" y="3151651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09591B-6E98-4406-9ACD-745C9429A357}"/>
                </a:ext>
              </a:extLst>
            </p:cNvPr>
            <p:cNvCxnSpPr/>
            <p:nvPr/>
          </p:nvCxnSpPr>
          <p:spPr>
            <a:xfrm>
              <a:off x="6031216" y="2871159"/>
              <a:ext cx="275303" cy="344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rrow: Circular 35">
            <a:extLst>
              <a:ext uri="{FF2B5EF4-FFF2-40B4-BE49-F238E27FC236}">
                <a16:creationId xmlns:a16="http://schemas.microsoft.com/office/drawing/2014/main" id="{6F0444F5-15F8-4F72-910A-6170ACD70435}"/>
              </a:ext>
            </a:extLst>
          </p:cNvPr>
          <p:cNvSpPr/>
          <p:nvPr/>
        </p:nvSpPr>
        <p:spPr>
          <a:xfrm flipH="1">
            <a:off x="4926400" y="2228020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6BB494-44AD-41D0-A83C-AE5FEF7DEE7C}"/>
              </a:ext>
            </a:extLst>
          </p:cNvPr>
          <p:cNvCxnSpPr>
            <a:cxnSpLocks/>
          </p:cNvCxnSpPr>
          <p:nvPr/>
        </p:nvCxnSpPr>
        <p:spPr>
          <a:xfrm flipH="1">
            <a:off x="4736389" y="2055955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F052C8A-8C22-4DDC-9DC9-3E628512AAC5}"/>
              </a:ext>
            </a:extLst>
          </p:cNvPr>
          <p:cNvSpPr/>
          <p:nvPr/>
        </p:nvSpPr>
        <p:spPr>
          <a:xfrm>
            <a:off x="4950542" y="1591453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1874 0.01828 C -0.02279 0.02222 -0.02748 0.0294 -0.0319 0.03796 C -0.03697 0.04791 -0.04023 0.05648 -0.04179 0.06389 L -0.04986 0.09815 " pathEditMode="relative" rAng="18720000" ptsTypes="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4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00521 -0.04074 C -0.00638 -0.04953 -0.00925 -0.05949 -0.01368 -0.06944 C -0.01875 -0.08032 -0.0237 -0.0875 -0.02813 -0.09074 L -0.04961 -0.10925 " pathEditMode="relative" rAng="13860000" ptsTypes="AAA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F3F0A-2C14-49BB-9B59-50EC197B0774}"/>
              </a:ext>
            </a:extLst>
          </p:cNvPr>
          <p:cNvSpPr/>
          <p:nvPr/>
        </p:nvSpPr>
        <p:spPr>
          <a:xfrm>
            <a:off x="5635089" y="3984209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971843" y="365909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90D367D-4D95-4166-85E4-523BC262678F}"/>
              </a:ext>
            </a:extLst>
          </p:cNvPr>
          <p:cNvSpPr/>
          <p:nvPr/>
        </p:nvSpPr>
        <p:spPr>
          <a:xfrm>
            <a:off x="6166031" y="3174526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F3F0A-2C14-49BB-9B59-50EC197B0774}"/>
              </a:ext>
            </a:extLst>
          </p:cNvPr>
          <p:cNvSpPr/>
          <p:nvPr/>
        </p:nvSpPr>
        <p:spPr>
          <a:xfrm>
            <a:off x="5635089" y="3984209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971843" y="365909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90D367D-4D95-4166-85E4-523BC262678F}"/>
              </a:ext>
            </a:extLst>
          </p:cNvPr>
          <p:cNvSpPr/>
          <p:nvPr/>
        </p:nvSpPr>
        <p:spPr>
          <a:xfrm>
            <a:off x="6166031" y="3174526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12</a:t>
            </a:r>
          </a:p>
        </p:txBody>
      </p:sp>
      <p:sp>
        <p:nvSpPr>
          <p:cNvPr id="41" name="Arrow: Circular 40">
            <a:extLst>
              <a:ext uri="{FF2B5EF4-FFF2-40B4-BE49-F238E27FC236}">
                <a16:creationId xmlns:a16="http://schemas.microsoft.com/office/drawing/2014/main" id="{5F70E3A8-2CDE-4C34-874B-B33CA1268C4E}"/>
              </a:ext>
            </a:extLst>
          </p:cNvPr>
          <p:cNvSpPr/>
          <p:nvPr/>
        </p:nvSpPr>
        <p:spPr>
          <a:xfrm>
            <a:off x="6109494" y="3703144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DF4BCF-0ECC-4FE6-B41F-BE1D2B91D39F}"/>
              </a:ext>
            </a:extLst>
          </p:cNvPr>
          <p:cNvCxnSpPr/>
          <p:nvPr/>
        </p:nvCxnSpPr>
        <p:spPr>
          <a:xfrm>
            <a:off x="6610488" y="363752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9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03 -0.04121 C 0.00339 -0.04931 0.00599 -0.06065 0.00964 -0.07107 C 0.01394 -0.08311 0.01823 -0.09144 0.02253 -0.09653 L 0.0418 -0.11945 " pathEditMode="relative" rAng="18120000" ptsTypes="AAA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65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6.80879E-17 L 0.02318 0.01574 C 0.02839 0.01898 0.0336 0.02662 0.03737 0.03704 C 0.04219 0.04838 0.0457 0.0581 0.04544 0.06806 L 0.04792 0.11204 " pathEditMode="relative" rAng="3180000" ptsTypes="AAA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332899" y="2790510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Circular 40">
            <a:extLst>
              <a:ext uri="{FF2B5EF4-FFF2-40B4-BE49-F238E27FC236}">
                <a16:creationId xmlns:a16="http://schemas.microsoft.com/office/drawing/2014/main" id="{5F70E3A8-2CDE-4C34-874B-B33CA1268C4E}"/>
              </a:ext>
            </a:extLst>
          </p:cNvPr>
          <p:cNvSpPr/>
          <p:nvPr/>
        </p:nvSpPr>
        <p:spPr>
          <a:xfrm flipH="1">
            <a:off x="5556086" y="2995363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BA7BD2-1CB9-4517-A4F0-7305DEA80AA6}"/>
              </a:ext>
            </a:extLst>
          </p:cNvPr>
          <p:cNvGrpSpPr/>
          <p:nvPr/>
        </p:nvGrpSpPr>
        <p:grpSpPr>
          <a:xfrm>
            <a:off x="6182719" y="3147155"/>
            <a:ext cx="1093538" cy="1334279"/>
            <a:chOff x="6182719" y="3147155"/>
            <a:chExt cx="1093538" cy="133427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CF3F0A-2C14-49BB-9B59-50EC197B0774}"/>
                </a:ext>
              </a:extLst>
            </p:cNvPr>
            <p:cNvSpPr/>
            <p:nvPr/>
          </p:nvSpPr>
          <p:spPr>
            <a:xfrm>
              <a:off x="6182719" y="3147155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0D367D-4D95-4166-85E4-523BC262678F}"/>
                </a:ext>
              </a:extLst>
            </p:cNvPr>
            <p:cNvSpPr/>
            <p:nvPr/>
          </p:nvSpPr>
          <p:spPr>
            <a:xfrm>
              <a:off x="6745315" y="3950492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1DF4BCF-0ECC-4FE6-B41F-BE1D2B91D39F}"/>
                </a:ext>
              </a:extLst>
            </p:cNvPr>
            <p:cNvCxnSpPr/>
            <p:nvPr/>
          </p:nvCxnSpPr>
          <p:spPr>
            <a:xfrm>
              <a:off x="6610488" y="3637523"/>
              <a:ext cx="275303" cy="344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21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02006 0.01852 C -0.02409 0.02153 -0.02917 0.02894 -0.03386 0.0375 C -0.0392 0.04723 -0.04271 0.05602 -0.0448 0.06389 L -0.05365 0.09862 " pathEditMode="relative" rAng="18840000" ptsTypes="AAA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43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00703 -0.03704 C -0.0082 -0.04468 -0.01146 -0.05533 -0.01536 -0.06482 C -0.02005 -0.07639 -0.02461 -0.08449 -0.02839 -0.08935 L -0.04609 -0.11273 " pathEditMode="relative" rAng="14040000" ptsTypes="AAA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755183-E945-344A-8193-E8367900A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794" y="1739899"/>
            <a:ext cx="4922604" cy="37301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B0C2B5-9687-5548-93C2-88980F25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 (Q10A)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10CDD-E33F-A242-A1A0-D0035EAA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F2816-29F2-4143-A287-315BB939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83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B0C2B5-9687-5548-93C2-88980F25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 (Q10B)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10CDD-E33F-A242-A1A0-D0035EAA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F2816-29F2-4143-A287-315BB939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8B3274-2812-B64B-90BF-29F204CD8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573" y="1894113"/>
            <a:ext cx="4516098" cy="387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88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Rebalancing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Assume we store in each node the height of its subtree.</a:t>
            </a:r>
          </a:p>
          <a:p>
            <a:r>
              <a:rPr lang="en-US" sz="2800" dirty="0"/>
              <a:t>How do we find an unbalanced node?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How many rotations might we have to do?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3B7C8-50E9-314D-B1EC-7905BA0F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328" y="6521027"/>
            <a:ext cx="5486400" cy="274320"/>
          </a:xfrm>
        </p:spPr>
        <p:txBody>
          <a:bodyPr/>
          <a:lstStyle/>
          <a:p>
            <a:r>
              <a:rPr lang="en-US" dirty="0"/>
              <a:t>CSE 332 SU 18 – Robbie weber</a:t>
            </a:r>
          </a:p>
        </p:txBody>
      </p:sp>
    </p:spTree>
    <p:extLst>
      <p:ext uri="{BB962C8B-B14F-4D97-AF65-F5344CB8AC3E}">
        <p14:creationId xmlns:p14="http://schemas.microsoft.com/office/powerpoint/2010/main" val="53678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Rebalancing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Assume we store in each node the height of its subtree.</a:t>
            </a:r>
          </a:p>
          <a:p>
            <a:r>
              <a:rPr lang="en-US" sz="2800" dirty="0"/>
              <a:t>How do we find an unbalanced node?</a:t>
            </a:r>
          </a:p>
          <a:p>
            <a:pPr lvl="1"/>
            <a:r>
              <a:rPr lang="en-US" sz="2400" dirty="0"/>
              <a:t>Just go back up the tree from where we inserted.</a:t>
            </a:r>
          </a:p>
          <a:p>
            <a:endParaRPr lang="en-US" sz="2800" dirty="0"/>
          </a:p>
          <a:p>
            <a:r>
              <a:rPr lang="en-US" sz="2800" dirty="0"/>
              <a:t>How many rotations might we have to do?</a:t>
            </a:r>
          </a:p>
          <a:p>
            <a:pPr lvl="1"/>
            <a:r>
              <a:rPr lang="en-US" sz="2400" dirty="0"/>
              <a:t>Just a single or double rotation on the lowest unbalanced node. </a:t>
            </a:r>
          </a:p>
          <a:p>
            <a:pPr lvl="1"/>
            <a:r>
              <a:rPr lang="en-US" sz="2400" dirty="0"/>
              <a:t>A rotation will cause the subtree rooted where the rotation happens to have the same height it had before insertion.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3B7C8-50E9-314D-B1EC-7905BA0F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3328" y="6521027"/>
            <a:ext cx="5486400" cy="274320"/>
          </a:xfrm>
        </p:spPr>
        <p:txBody>
          <a:bodyPr/>
          <a:lstStyle/>
          <a:p>
            <a:r>
              <a:rPr lang="en-US" dirty="0"/>
              <a:t>CSE 332 SU 18 – Robbie weber</a:t>
            </a:r>
          </a:p>
        </p:txBody>
      </p:sp>
    </p:spTree>
    <p:extLst>
      <p:ext uri="{BB962C8B-B14F-4D97-AF65-F5344CB8AC3E}">
        <p14:creationId xmlns:p14="http://schemas.microsoft.com/office/powerpoint/2010/main" val="2178776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cool Self-Balancing BSTs out there!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40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Popular self-balancing BSTs include:</a:t>
            </a:r>
          </a:p>
          <a:p>
            <a:r>
              <a:rPr lang="en-US" dirty="0">
                <a:hlinkClick r:id="rId2" tooltip="AVL tree"/>
              </a:rPr>
              <a:t>AVL tree</a:t>
            </a:r>
            <a:endParaRPr lang="en-US" dirty="0"/>
          </a:p>
          <a:p>
            <a:r>
              <a:rPr lang="en-US" dirty="0">
                <a:hlinkClick r:id="rId3" tooltip="Splay tree"/>
              </a:rPr>
              <a:t>Splay tree</a:t>
            </a:r>
            <a:endParaRPr lang="en-US" dirty="0"/>
          </a:p>
          <a:p>
            <a:r>
              <a:rPr lang="en-US" dirty="0">
                <a:hlinkClick r:id="rId4" tooltip="2-3 tree"/>
              </a:rPr>
              <a:t>2-3 tree</a:t>
            </a:r>
            <a:endParaRPr lang="en-US" dirty="0"/>
          </a:p>
          <a:p>
            <a:r>
              <a:rPr lang="en-US" dirty="0">
                <a:hlinkClick r:id="rId5" tooltip="AA tree"/>
              </a:rPr>
              <a:t>AA tree</a:t>
            </a:r>
            <a:endParaRPr lang="en-US" dirty="0"/>
          </a:p>
          <a:p>
            <a:r>
              <a:rPr lang="en-US" dirty="0">
                <a:hlinkClick r:id="rId6" tooltip="Red-black tree"/>
              </a:rPr>
              <a:t>Red-black tree</a:t>
            </a:r>
            <a:endParaRPr lang="en-US" dirty="0"/>
          </a:p>
          <a:p>
            <a:r>
              <a:rPr lang="en-US" dirty="0">
                <a:hlinkClick r:id="rId7" tooltip="Scapegoat tree"/>
              </a:rPr>
              <a:t>Scapegoat tree</a:t>
            </a:r>
            <a:endParaRPr lang="en-US" dirty="0"/>
          </a:p>
          <a:p>
            <a:r>
              <a:rPr lang="en-US" dirty="0">
                <a:hlinkClick r:id="rId8" tooltip="Treap"/>
              </a:rPr>
              <a:t>Treap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2945" y="6074666"/>
            <a:ext cx="913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(From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https://en.wikipedia.org/wiki/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Self-balancing_binary_search_tree#Implementations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1803" y="32694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(Not covered in this class, but several are in the textbook and all of them are online!)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8F404BB-511C-4402-8100-A44F3B2A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SU 17 – </a:t>
            </a:r>
            <a:r>
              <a:rPr lang="en-US" dirty="0" err="1"/>
              <a:t>lilian</a:t>
            </a:r>
            <a:r>
              <a:rPr lang="en-US" dirty="0"/>
              <a:t> de </a:t>
            </a:r>
            <a:r>
              <a:rPr lang="en-US" dirty="0" err="1"/>
              <a:t>Greef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0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6B3ECE-3298-EF49-9624-99D4DBF59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6D923F-29D2-F54F-B8F4-64A43D97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Worksheets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5EC51-09EF-A54A-81F0-FF6D1927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2B7B3-41AF-584D-8B71-1436CA3C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4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204CB7-0DCA-B34A-B1A3-FA6CB0815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BST: the shallower the better!</a:t>
            </a:r>
          </a:p>
          <a:p>
            <a:r>
              <a:rPr lang="en-US" dirty="0"/>
              <a:t>For a BST with </a:t>
            </a:r>
            <a:r>
              <a:rPr lang="en-US" i="1" dirty="0"/>
              <a:t>n </a:t>
            </a:r>
            <a:r>
              <a:rPr lang="en-US" dirty="0"/>
              <a:t>nodes inserted in arbitrary order</a:t>
            </a:r>
          </a:p>
          <a:p>
            <a:r>
              <a:rPr lang="en-US" dirty="0"/>
              <a:t>– Average height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/>
              <a:t>log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r>
              <a:rPr lang="en-US" dirty="0"/>
              <a:t>– Worst case height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i="1" dirty="0"/>
              <a:t>Solution</a:t>
            </a:r>
            <a:r>
              <a:rPr lang="en-US" dirty="0"/>
              <a:t>: Require a </a:t>
            </a:r>
            <a:r>
              <a:rPr lang="en-US" b="1" dirty="0"/>
              <a:t>Balance Condition </a:t>
            </a:r>
            <a:r>
              <a:rPr lang="en-US" dirty="0"/>
              <a:t>that</a:t>
            </a:r>
          </a:p>
          <a:p>
            <a:r>
              <a:rPr lang="en-US" dirty="0"/>
              <a:t>Simple cases such as inserting in key order lead to the worst-case scenario</a:t>
            </a:r>
          </a:p>
          <a:p>
            <a:r>
              <a:rPr lang="en-US" dirty="0"/>
              <a:t>1. ensures depth is always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/>
              <a:t>log </a:t>
            </a:r>
            <a:r>
              <a:rPr lang="en-US" i="1" dirty="0"/>
              <a:t>n</a:t>
            </a:r>
            <a:r>
              <a:rPr lang="en-US" dirty="0"/>
              <a:t>)  – </a:t>
            </a:r>
            <a:r>
              <a:rPr lang="en-US" dirty="0">
                <a:solidFill>
                  <a:srgbClr val="B6A479"/>
                </a:solidFill>
              </a:rPr>
              <a:t>strong enough! </a:t>
            </a:r>
          </a:p>
          <a:p>
            <a:r>
              <a:rPr lang="en-US" dirty="0"/>
              <a:t>2. is easy to maintain                          – </a:t>
            </a:r>
            <a:r>
              <a:rPr lang="en-US" dirty="0">
                <a:solidFill>
                  <a:srgbClr val="B6A479"/>
                </a:solidFill>
              </a:rPr>
              <a:t>not strong enough!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0B5D49-8A5C-8945-B7D4-6ED003F0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Balanced BST observation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7BFF7-CC40-6348-B2FD-47B7DF58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332 WI 18 </a:t>
            </a:r>
            <a:r>
              <a:rPr lang="mr-IN" dirty="0"/>
              <a:t>–</a:t>
            </a:r>
            <a:r>
              <a:rPr lang="en-US" dirty="0"/>
              <a:t> Ruth </a:t>
            </a:r>
            <a:r>
              <a:rPr lang="en-US" dirty="0" err="1"/>
              <a:t>anderson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A1C7B-E268-1640-BC7E-92774985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trees: Balanced BSTs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AVL Trees </a:t>
            </a:r>
            <a:r>
              <a:rPr lang="en-US" dirty="0"/>
              <a:t>must satisfy the following properties: </a:t>
            </a:r>
            <a:endParaRPr lang="en-US" dirty="0">
              <a:solidFill>
                <a:srgbClr val="4C3282"/>
              </a:solidFill>
            </a:endParaRP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trees: </a:t>
            </a:r>
            <a:r>
              <a:rPr lang="en-US" dirty="0"/>
              <a:t>every node must have between 0 and 2 children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search tree (BST property)</a:t>
            </a:r>
            <a:r>
              <a:rPr lang="en-US" dirty="0"/>
              <a:t>: for every node, all keys in the left subtree must be smaller and all keys in the right subtree must be larger than the root node</a:t>
            </a:r>
            <a:endParaRPr lang="en-US" dirty="0">
              <a:solidFill>
                <a:srgbClr val="4C3282"/>
              </a:solidFill>
            </a:endParaRPr>
          </a:p>
          <a:p>
            <a:pPr lvl="1"/>
            <a:r>
              <a:rPr lang="en-US" dirty="0">
                <a:solidFill>
                  <a:srgbClr val="4C3282"/>
                </a:solidFill>
              </a:rPr>
              <a:t>Balanced (AVL property): </a:t>
            </a:r>
            <a:r>
              <a:rPr lang="en-US" dirty="0"/>
              <a:t>for every node, there can be no more than a difference of 1 in the height of the left subtree from the right. </a:t>
            </a:r>
            <a:r>
              <a:rPr lang="en-US" dirty="0" err="1"/>
              <a:t>Math.abs</a:t>
            </a:r>
            <a:r>
              <a:rPr lang="en-US" dirty="0"/>
              <a:t>(height(left subtree) – height(right subtree)) ≤ 1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AVL stands for </a:t>
            </a:r>
            <a:r>
              <a:rPr lang="en-US" b="1" dirty="0"/>
              <a:t>A</a:t>
            </a:r>
            <a:r>
              <a:rPr lang="en-US" dirty="0"/>
              <a:t>delson-</a:t>
            </a:r>
            <a:r>
              <a:rPr lang="en-US" b="1" dirty="0" err="1"/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b="1" dirty="0"/>
              <a:t>L</a:t>
            </a:r>
            <a:r>
              <a:rPr lang="en-US" dirty="0"/>
              <a:t>andis (the inventors of the data structure)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The AVL property:</a:t>
            </a:r>
          </a:p>
          <a:p>
            <a:r>
              <a:rPr lang="en-US" dirty="0"/>
              <a:t>1. ensures depth is always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/>
              <a:t>log </a:t>
            </a:r>
            <a:r>
              <a:rPr lang="en-US" i="1" dirty="0"/>
              <a:t>n</a:t>
            </a:r>
            <a:r>
              <a:rPr lang="en-US" dirty="0"/>
              <a:t>)  – </a:t>
            </a:r>
            <a:r>
              <a:rPr lang="en-US" dirty="0">
                <a:solidFill>
                  <a:srgbClr val="B6A479"/>
                </a:solidFill>
              </a:rPr>
              <a:t>Yes! </a:t>
            </a:r>
          </a:p>
          <a:p>
            <a:r>
              <a:rPr lang="en-US" dirty="0"/>
              <a:t>2. is easy to maintain                          – </a:t>
            </a:r>
            <a:r>
              <a:rPr lang="en-US" dirty="0">
                <a:solidFill>
                  <a:srgbClr val="B6A479"/>
                </a:solidFill>
              </a:rPr>
              <a:t>Yes!  (using single and double rotations)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AU 18 – Shri mare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6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E75DAC-690C-904E-8448-9F27AE004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1476960"/>
            <a:ext cx="7937216" cy="48450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DE16B3-140B-B64D-BDEF-45616741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balance conditions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B1A75-ED28-2847-9FD2-6F6FE05E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332 WI 18 </a:t>
            </a:r>
            <a:r>
              <a:rPr lang="mr-IN" dirty="0"/>
              <a:t>–</a:t>
            </a:r>
            <a:r>
              <a:rPr lang="en-US" dirty="0"/>
              <a:t> Ruth </a:t>
            </a:r>
            <a:r>
              <a:rPr lang="en-US" dirty="0" err="1"/>
              <a:t>anderson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8C245-A22E-EE49-A398-CBE24587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4E679B-C4BB-2846-9C32-AC751EB1CBE7}"/>
              </a:ext>
            </a:extLst>
          </p:cNvPr>
          <p:cNvGrpSpPr/>
          <p:nvPr/>
        </p:nvGrpSpPr>
        <p:grpSpPr>
          <a:xfrm>
            <a:off x="1076445" y="1516282"/>
            <a:ext cx="7789970" cy="4805728"/>
            <a:chOff x="1076445" y="1516282"/>
            <a:chExt cx="7789970" cy="48057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15C522-266C-4142-A15A-5003F6FB9781}"/>
                </a:ext>
              </a:extLst>
            </p:cNvPr>
            <p:cNvSpPr/>
            <p:nvPr/>
          </p:nvSpPr>
          <p:spPr>
            <a:xfrm>
              <a:off x="1076446" y="2326511"/>
              <a:ext cx="3819645" cy="810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1EC555-C994-7546-9F1F-698C3A3DF82C}"/>
                </a:ext>
              </a:extLst>
            </p:cNvPr>
            <p:cNvSpPr/>
            <p:nvPr/>
          </p:nvSpPr>
          <p:spPr>
            <a:xfrm>
              <a:off x="1076445" y="4111768"/>
              <a:ext cx="3819645" cy="810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0EBCFB-F5A3-1F48-9960-7E3BA91730D6}"/>
                </a:ext>
              </a:extLst>
            </p:cNvPr>
            <p:cNvSpPr/>
            <p:nvPr/>
          </p:nvSpPr>
          <p:spPr>
            <a:xfrm>
              <a:off x="4735286" y="1516282"/>
              <a:ext cx="4131129" cy="4805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01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E75DAC-690C-904E-8448-9F27AE004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1476960"/>
            <a:ext cx="7937216" cy="48450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DE16B3-140B-B64D-BDEF-45616741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balance conditions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B1A75-ED28-2847-9FD2-6F6FE05E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332 WI 18 </a:t>
            </a:r>
            <a:r>
              <a:rPr lang="mr-IN" dirty="0"/>
              <a:t>–</a:t>
            </a:r>
            <a:r>
              <a:rPr lang="en-US" dirty="0"/>
              <a:t> Ruth </a:t>
            </a:r>
            <a:r>
              <a:rPr lang="en-US" dirty="0" err="1"/>
              <a:t>anderson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8C245-A22E-EE49-A398-CBE24587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6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E16B3-140B-B64D-BDEF-45616741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balance conditions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B1A75-ED28-2847-9FD2-6F6FE05E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332 WI 18 </a:t>
            </a:r>
            <a:r>
              <a:rPr lang="mr-IN" dirty="0"/>
              <a:t>–</a:t>
            </a:r>
            <a:r>
              <a:rPr lang="en-US" dirty="0"/>
              <a:t> Ruth </a:t>
            </a:r>
            <a:r>
              <a:rPr lang="en-US" dirty="0" err="1"/>
              <a:t>anderson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8C245-A22E-EE49-A398-CBE24587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B79612D-61DC-854E-99DD-E92B2F5F0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1370200"/>
            <a:ext cx="9898578" cy="4845050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53FF859-84E0-1341-9EFB-016E99DACB33}"/>
              </a:ext>
            </a:extLst>
          </p:cNvPr>
          <p:cNvGrpSpPr/>
          <p:nvPr/>
        </p:nvGrpSpPr>
        <p:grpSpPr>
          <a:xfrm>
            <a:off x="1158089" y="1277943"/>
            <a:ext cx="9315728" cy="4805728"/>
            <a:chOff x="1158089" y="1277943"/>
            <a:chExt cx="9315728" cy="480572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C84364-9D27-8341-B1E6-D2F952654A33}"/>
                </a:ext>
              </a:extLst>
            </p:cNvPr>
            <p:cNvSpPr/>
            <p:nvPr/>
          </p:nvSpPr>
          <p:spPr>
            <a:xfrm>
              <a:off x="1158089" y="2643792"/>
              <a:ext cx="4524254" cy="810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BE8144-2D9C-EA43-A02F-A0AD83AC363A}"/>
                </a:ext>
              </a:extLst>
            </p:cNvPr>
            <p:cNvSpPr/>
            <p:nvPr/>
          </p:nvSpPr>
          <p:spPr>
            <a:xfrm>
              <a:off x="1158089" y="4869920"/>
              <a:ext cx="4295654" cy="959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698429-EF25-2545-8CEB-F689CEF3ED14}"/>
                </a:ext>
              </a:extLst>
            </p:cNvPr>
            <p:cNvSpPr/>
            <p:nvPr/>
          </p:nvSpPr>
          <p:spPr>
            <a:xfrm>
              <a:off x="6168868" y="1277943"/>
              <a:ext cx="4304949" cy="4805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765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E16B3-140B-B64D-BDEF-45616741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balance conditions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B1A75-ED28-2847-9FD2-6F6FE05E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332 WI 18 </a:t>
            </a:r>
            <a:r>
              <a:rPr lang="mr-IN" dirty="0"/>
              <a:t>–</a:t>
            </a:r>
            <a:r>
              <a:rPr lang="en-US" dirty="0"/>
              <a:t> Ruth </a:t>
            </a:r>
            <a:r>
              <a:rPr lang="en-US" dirty="0" err="1"/>
              <a:t>anderson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8C245-A22E-EE49-A398-CBE24587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B79612D-61DC-854E-99DD-E92B2F5F0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1370200"/>
            <a:ext cx="9898578" cy="4845050"/>
          </a:xfrm>
        </p:spPr>
      </p:pic>
    </p:spTree>
    <p:extLst>
      <p:ext uri="{BB962C8B-B14F-4D97-AF65-F5344CB8AC3E}">
        <p14:creationId xmlns:p14="http://schemas.microsoft.com/office/powerpoint/2010/main" val="319403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4115</TotalTime>
  <Words>1222</Words>
  <Application>Microsoft Macintosh PowerPoint</Application>
  <PresentationFormat>Widescreen</PresentationFormat>
  <Paragraphs>283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Calibri</vt:lpstr>
      <vt:lpstr>Helvetica Neue Light</vt:lpstr>
      <vt:lpstr>Inconsolata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AVL Trees</vt:lpstr>
      <vt:lpstr>Outline</vt:lpstr>
      <vt:lpstr>Review: Worksheets</vt:lpstr>
      <vt:lpstr>Balanced BST observation</vt:lpstr>
      <vt:lpstr>AVL trees: Balanced BSTs</vt:lpstr>
      <vt:lpstr>Potential balance conditions (1)</vt:lpstr>
      <vt:lpstr>Potential balance conditions (1)</vt:lpstr>
      <vt:lpstr>Potential balance conditions (2)</vt:lpstr>
      <vt:lpstr>Potential balance conditions (2)</vt:lpstr>
      <vt:lpstr>AVL balance condition</vt:lpstr>
      <vt:lpstr>Worksheet (Q9)</vt:lpstr>
      <vt:lpstr>Insertion</vt:lpstr>
      <vt:lpstr>Left Rotation</vt:lpstr>
      <vt:lpstr>Tree Rotations: Right rotation</vt:lpstr>
      <vt:lpstr>It Gets More Complicated</vt:lpstr>
      <vt:lpstr>Right Left Rotation</vt:lpstr>
      <vt:lpstr>Four cases to consider</vt:lpstr>
      <vt:lpstr>Four cases to consider</vt:lpstr>
      <vt:lpstr>AVL Example: 8,9,10,12,11</vt:lpstr>
      <vt:lpstr>AVL Example: 8,9,10,12,11</vt:lpstr>
      <vt:lpstr>AVL Example: 8,9,10,12,11</vt:lpstr>
      <vt:lpstr>AVL Example: 8,9,10,12,11</vt:lpstr>
      <vt:lpstr>AVL Example: 8,9,10,12,11</vt:lpstr>
      <vt:lpstr>Worksheet (Q10A)</vt:lpstr>
      <vt:lpstr>Worksheet (Q10B)</vt:lpstr>
      <vt:lpstr>How Long Does Rebalancing Take?</vt:lpstr>
      <vt:lpstr>How Long Does Rebalancing Take?</vt:lpstr>
      <vt:lpstr>Lots of cool Self-Balancing BSTs out there!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Shrirang Mare</dc:creator>
  <cp:keywords/>
  <dc:description>Slide template prepared by Kasey Champion</dc:description>
  <cp:lastModifiedBy>Shrirang Mare</cp:lastModifiedBy>
  <cp:revision>657</cp:revision>
  <cp:lastPrinted>2018-10-10T17:44:39Z</cp:lastPrinted>
  <dcterms:created xsi:type="dcterms:W3CDTF">2018-03-22T00:41:11Z</dcterms:created>
  <dcterms:modified xsi:type="dcterms:W3CDTF">2018-10-17T21:07:39Z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