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79" r:id="rId3"/>
    <p:sldId id="258" r:id="rId4"/>
    <p:sldId id="259" r:id="rId5"/>
    <p:sldId id="260" r:id="rId6"/>
    <p:sldId id="280" r:id="rId7"/>
    <p:sldId id="266" r:id="rId8"/>
    <p:sldId id="267" r:id="rId9"/>
    <p:sldId id="268" r:id="rId10"/>
    <p:sldId id="269" r:id="rId11"/>
    <p:sldId id="281" r:id="rId12"/>
    <p:sldId id="271" r:id="rId13"/>
    <p:sldId id="272" r:id="rId14"/>
    <p:sldId id="282" r:id="rId15"/>
    <p:sldId id="284" r:id="rId16"/>
    <p:sldId id="273" r:id="rId17"/>
    <p:sldId id="291" r:id="rId18"/>
    <p:sldId id="292" r:id="rId19"/>
    <p:sldId id="289" r:id="rId20"/>
    <p:sldId id="290" r:id="rId21"/>
    <p:sldId id="288" r:id="rId22"/>
    <p:sldId id="275" r:id="rId23"/>
    <p:sldId id="276" r:id="rId24"/>
    <p:sldId id="277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5E1A0-89FA-EE4F-A8CD-1BC62EFBDF6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896C4-E511-A546-B27A-17890C95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99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FB048-34D1-BA48-A4A0-DAF8BEA26C1A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C20A4-3DBA-9D4A-A339-271C6DEB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51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0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3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6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1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7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1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3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8DA3C-E50D-A141-8366-E32C326A7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6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ngularjs.org/" TargetMode="External"/><Relationship Id="rId4" Type="http://schemas.openxmlformats.org/officeDocument/2006/relationships/hyperlink" Target="https://facebook.github.io/react/" TargetMode="External"/><Relationship Id="rId5" Type="http://schemas.openxmlformats.org/officeDocument/2006/relationships/hyperlink" Target="http://getbootstrap.com/" TargetMode="External"/><Relationship Id="rId6" Type="http://schemas.openxmlformats.org/officeDocument/2006/relationships/hyperlink" Target="https://itconnect.uw.edu/connect/web-publishing/shared-hostin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3js.or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learn/machine-learning" TargetMode="External"/><Relationship Id="rId4" Type="http://schemas.openxmlformats.org/officeDocument/2006/relationships/hyperlink" Target="https://www.coursera.org/course/security" TargetMode="External"/><Relationship Id="rId5" Type="http://schemas.openxmlformats.org/officeDocument/2006/relationships/hyperlink" Target="https://www.coursera.org/course/compneuro" TargetMode="External"/><Relationship Id="rId6" Type="http://schemas.openxmlformats.org/officeDocument/2006/relationships/hyperlink" Target="https://www.coursera.org/learn/principles-of-computing-1" TargetMode="External"/><Relationship Id="rId7" Type="http://schemas.openxmlformats.org/officeDocument/2006/relationships/hyperlink" Target="https://www.codecademy.com/" TargetMode="External"/><Relationship Id="rId8" Type="http://schemas.openxmlformats.org/officeDocument/2006/relationships/hyperlink" Target="https://www.khanacademy.org/computing" TargetMode="External"/><Relationship Id="rId9" Type="http://schemas.openxmlformats.org/officeDocument/2006/relationships/hyperlink" Target="https://teamtreehouse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ursera.org/specializations/python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cademy.com/learn/learn-the-command-line" TargetMode="External"/><Relationship Id="rId4" Type="http://schemas.openxmlformats.org/officeDocument/2006/relationships/hyperlink" Target="http://ryanstutorials.net/bash-scripting-tutorial/" TargetMode="External"/><Relationship Id="rId5" Type="http://schemas.openxmlformats.org/officeDocument/2006/relationships/hyperlink" Target="http://www.bash.academy/" TargetMode="External"/><Relationship Id="rId6" Type="http://schemas.openxmlformats.org/officeDocument/2006/relationships/hyperlink" Target="http://tldp.org/HOWTO/Bash-Prog-Intro-HOWTO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arngitbranching.js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youahaskell.com/chapters" TargetMode="External"/><Relationship Id="rId4" Type="http://schemas.openxmlformats.org/officeDocument/2006/relationships/hyperlink" Target="https://golang.org/" TargetMode="External"/><Relationship Id="rId5" Type="http://schemas.openxmlformats.org/officeDocument/2006/relationships/hyperlink" Target="http://www.learncpp.com/" TargetMode="External"/><Relationship Id="rId6" Type="http://schemas.openxmlformats.org/officeDocument/2006/relationships/hyperlink" Target="http://www.scala-lang.org/documentation/" TargetMode="External"/><Relationship Id="rId7" Type="http://schemas.openxmlformats.org/officeDocument/2006/relationships/hyperlink" Target="https://www.codecademy.com/learn/ruby" TargetMode="External"/><Relationship Id="rId8" Type="http://schemas.openxmlformats.org/officeDocument/2006/relationships/hyperlink" Target="https://www.codecademy.com/learn/php" TargetMode="External"/><Relationship Id="rId9" Type="http://schemas.openxmlformats.org/officeDocument/2006/relationships/hyperlink" Target="https://learnxinyminutes.com/docs/racke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cessing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teground.com/tutorials/actionscript/" TargetMode="External"/><Relationship Id="rId4" Type="http://schemas.openxmlformats.org/officeDocument/2006/relationships/hyperlink" Target="http://developer.android.com/training/basics/firstapp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demy.com/unitycourse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aspberrypi.org/blog/raspberry-pi-zero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59343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 smtClean="0">
                <a:solidFill>
                  <a:srgbClr val="0000FF"/>
                </a:solidFill>
              </a:rPr>
              <a:t>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Course Victory Lap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1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49022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Now, three </a:t>
            </a:r>
            <a:r>
              <a:rPr lang="en-US" b="1" dirty="0" smtClean="0"/>
              <a:t>completely un-edited</a:t>
            </a:r>
            <a:r>
              <a:rPr lang="en-US" dirty="0"/>
              <a:t> </a:t>
            </a:r>
            <a:r>
              <a:rPr lang="en-US" dirty="0" smtClean="0"/>
              <a:t>slides </a:t>
            </a:r>
            <a:r>
              <a:rPr lang="en-US" dirty="0" smtClean="0"/>
              <a:t>from our very first lecture!</a:t>
            </a:r>
            <a:endParaRPr lang="en-US" dirty="0" smtClean="0"/>
          </a:p>
          <a:p>
            <a:pPr lvl="1"/>
            <a:r>
              <a:rPr lang="en-US" dirty="0" smtClean="0"/>
              <a:t>Hopefully they make more sense now</a:t>
            </a:r>
            <a:endParaRPr lang="en-US" dirty="0" smtClean="0"/>
          </a:p>
          <a:p>
            <a:pPr lvl="1"/>
            <a:r>
              <a:rPr lang="en-US" dirty="0" smtClean="0"/>
              <a:t>Hopefully we succeeded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Where did we come from?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64020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Slide 1: Topics </a:t>
            </a:r>
            <a:r>
              <a:rPr lang="en-US" dirty="0" smtClean="0">
                <a:solidFill>
                  <a:srgbClr val="0000FF"/>
                </a:solidFill>
              </a:rPr>
              <a:t>Outline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May have time for other brief exposure to topics, maybe parallelism, technical interview </a:t>
            </a:r>
            <a:r>
              <a:rPr lang="en-US" i="1" dirty="0"/>
              <a:t>q</a:t>
            </a:r>
            <a:r>
              <a:rPr lang="en-US" i="1" dirty="0" smtClean="0"/>
              <a:t>uestions, dynamic programming</a:t>
            </a:r>
            <a:endParaRPr lang="en-US" i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5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Slide 2: What </a:t>
            </a:r>
            <a:r>
              <a:rPr lang="en-US" dirty="0" smtClean="0">
                <a:solidFill>
                  <a:srgbClr val="0000FF"/>
                </a:solidFill>
              </a:rPr>
              <a:t>373 is about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topics)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elegant interplay 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00849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Slide 3: Goals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Dan Grossman’s </a:t>
            </a:r>
            <a:r>
              <a:rPr lang="en-US" dirty="0" smtClean="0"/>
              <a:t>take: </a:t>
            </a:r>
          </a:p>
          <a:p>
            <a:pPr lvl="1"/>
            <a:r>
              <a:rPr lang="en-US" dirty="0" smtClean="0"/>
              <a:t>Key abstractions used almost </a:t>
            </a:r>
            <a:r>
              <a:rPr lang="en-US" dirty="0" smtClean="0">
                <a:solidFill>
                  <a:schemeClr val="accent2"/>
                </a:solidFill>
              </a:rPr>
              <a:t>every day in just about anything related to computing and software</a:t>
            </a:r>
          </a:p>
          <a:p>
            <a:pPr lvl="1"/>
            <a:r>
              <a:rPr lang="en-US" dirty="0" smtClean="0"/>
              <a:t>It is a vocabulary you are likely to internalize permanently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86821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Were there other things we should have covered?</a:t>
            </a:r>
          </a:p>
          <a:p>
            <a:pPr lvl="1"/>
            <a:r>
              <a:rPr lang="en-US" dirty="0" smtClean="0"/>
              <a:t>Again, feedback on the course </a:t>
            </a:r>
            <a:r>
              <a:rPr lang="en-US" dirty="0" err="1" smtClean="0"/>
              <a:t>evals</a:t>
            </a:r>
            <a:r>
              <a:rPr lang="en-US" dirty="0" smtClean="0"/>
              <a:t> welcome!</a:t>
            </a:r>
          </a:p>
          <a:p>
            <a:pPr lvl="1"/>
            <a:r>
              <a:rPr lang="en-US" dirty="0" smtClean="0"/>
              <a:t>Also, extra </a:t>
            </a:r>
            <a:r>
              <a:rPr lang="en-US" dirty="0"/>
              <a:t>e</a:t>
            </a:r>
            <a:r>
              <a:rPr lang="en-US" dirty="0" smtClean="0"/>
              <a:t>xtra topic resources posted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Hopefully, this just got you excited for more, and </a:t>
            </a:r>
            <a:r>
              <a:rPr lang="en-US" dirty="0"/>
              <a:t>CSE 373 will not be your last exposure to computer </a:t>
            </a:r>
            <a:r>
              <a:rPr lang="en-US" dirty="0" smtClean="0"/>
              <a:t>science.  </a:t>
            </a:r>
            <a:r>
              <a:rPr lang="en-US" b="1" dirty="0" smtClean="0"/>
              <a:t>Where do you go next?</a:t>
            </a:r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Success?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64511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5213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CSE 374 (</a:t>
            </a:r>
            <a:r>
              <a:rPr lang="en-US" sz="2400" dirty="0" smtClean="0">
                <a:solidFill>
                  <a:srgbClr val="0000FF"/>
                </a:solidFill>
              </a:rPr>
              <a:t>~CSE 333</a:t>
            </a:r>
            <a:r>
              <a:rPr lang="en-US" sz="2400" dirty="0" smtClean="0"/>
              <a:t>): Intermediate </a:t>
            </a:r>
            <a:r>
              <a:rPr lang="en-US" sz="2400" dirty="0"/>
              <a:t>P</a:t>
            </a:r>
            <a:r>
              <a:rPr lang="en-US" sz="2400" dirty="0" smtClean="0"/>
              <a:t>rogramming </a:t>
            </a:r>
            <a:r>
              <a:rPr lang="en-US" sz="2400" dirty="0"/>
              <a:t>C</a:t>
            </a:r>
            <a:r>
              <a:rPr lang="en-US" sz="2400" dirty="0" smtClean="0"/>
              <a:t>oncepts &amp;</a:t>
            </a:r>
            <a:r>
              <a:rPr lang="en-US" sz="2400" dirty="0"/>
              <a:t> </a:t>
            </a:r>
            <a:r>
              <a:rPr lang="en-US" sz="2400" dirty="0" smtClean="0"/>
              <a:t>Tools</a:t>
            </a:r>
            <a:endParaRPr lang="en-US" sz="2400" dirty="0"/>
          </a:p>
          <a:p>
            <a:pPr marL="0" indent="0">
              <a:buNone/>
            </a:pPr>
            <a:r>
              <a:rPr lang="en-US" sz="1800" dirty="0" smtClean="0"/>
              <a:t>Concepts </a:t>
            </a:r>
            <a:r>
              <a:rPr lang="en-US" sz="1800" dirty="0"/>
              <a:t>of lower-level programming (C/C++) and </a:t>
            </a:r>
            <a:r>
              <a:rPr lang="en-US" sz="1800" dirty="0" smtClean="0"/>
              <a:t>explicit </a:t>
            </a:r>
            <a:r>
              <a:rPr lang="en-US" sz="1800" dirty="0"/>
              <a:t>memory </a:t>
            </a:r>
            <a:r>
              <a:rPr lang="en-US" sz="1800" dirty="0" smtClean="0"/>
              <a:t>management.  </a:t>
            </a:r>
            <a:r>
              <a:rPr lang="en-US" sz="1800" dirty="0"/>
              <a:t>S</a:t>
            </a:r>
            <a:r>
              <a:rPr lang="en-US" sz="1800" dirty="0" smtClean="0"/>
              <a:t>oftware design</a:t>
            </a:r>
            <a:r>
              <a:rPr lang="en-US" sz="1800" dirty="0"/>
              <a:t>, implementation, and testing </a:t>
            </a:r>
            <a:r>
              <a:rPr lang="en-US" sz="1800" dirty="0" smtClean="0"/>
              <a:t>strategies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500" dirty="0"/>
              <a:t>CSE </a:t>
            </a:r>
            <a:r>
              <a:rPr lang="en-US" sz="2500" dirty="0" smtClean="0"/>
              <a:t>410 </a:t>
            </a:r>
            <a:r>
              <a:rPr lang="en-US" sz="2500" dirty="0"/>
              <a:t>(</a:t>
            </a:r>
            <a:r>
              <a:rPr lang="en-US" sz="2500" dirty="0">
                <a:solidFill>
                  <a:srgbClr val="0000FF"/>
                </a:solidFill>
              </a:rPr>
              <a:t>~CSE </a:t>
            </a:r>
            <a:r>
              <a:rPr lang="en-US" sz="2500" dirty="0" smtClean="0">
                <a:solidFill>
                  <a:srgbClr val="0000FF"/>
                </a:solidFill>
              </a:rPr>
              <a:t>351</a:t>
            </a:r>
            <a:r>
              <a:rPr lang="en-US" sz="2500" dirty="0" smtClean="0"/>
              <a:t>)</a:t>
            </a:r>
            <a:r>
              <a:rPr lang="en-US" sz="2500" dirty="0"/>
              <a:t>: </a:t>
            </a:r>
            <a:r>
              <a:rPr lang="en-US" sz="2500" dirty="0" smtClean="0"/>
              <a:t>Computer Systems</a:t>
            </a:r>
            <a:endParaRPr lang="en-US" sz="2500" dirty="0"/>
          </a:p>
          <a:p>
            <a:pPr marL="0" indent="0">
              <a:buNone/>
            </a:pPr>
            <a:r>
              <a:rPr lang="en-US" sz="1800" dirty="0" smtClean="0"/>
              <a:t>Machine </a:t>
            </a:r>
            <a:r>
              <a:rPr lang="en-US" sz="1800" dirty="0"/>
              <a:t>organization, including central processor and input-output architectures; assembly language programming; operating systems, including process, storage, and file management</a:t>
            </a:r>
            <a:endParaRPr lang="en-US" sz="18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500" dirty="0"/>
              <a:t>CSE </a:t>
            </a:r>
            <a:r>
              <a:rPr lang="en-US" sz="2500" dirty="0" smtClean="0"/>
              <a:t>413 </a:t>
            </a:r>
            <a:r>
              <a:rPr lang="en-US" sz="2500" dirty="0"/>
              <a:t>(</a:t>
            </a:r>
            <a:r>
              <a:rPr lang="en-US" sz="2500" dirty="0">
                <a:solidFill>
                  <a:srgbClr val="0000FF"/>
                </a:solidFill>
              </a:rPr>
              <a:t>~CSE </a:t>
            </a:r>
            <a:r>
              <a:rPr lang="en-US" sz="2500" dirty="0" smtClean="0">
                <a:solidFill>
                  <a:srgbClr val="0000FF"/>
                </a:solidFill>
              </a:rPr>
              <a:t>341</a:t>
            </a:r>
            <a:r>
              <a:rPr lang="en-US" sz="2500" dirty="0" smtClean="0"/>
              <a:t>)</a:t>
            </a:r>
            <a:r>
              <a:rPr lang="en-US" sz="2500" dirty="0"/>
              <a:t>: </a:t>
            </a:r>
            <a:r>
              <a:rPr lang="en-US" sz="2500" dirty="0" smtClean="0"/>
              <a:t>Programming Languages</a:t>
            </a:r>
            <a:endParaRPr lang="en-US" sz="2500" dirty="0"/>
          </a:p>
          <a:p>
            <a:pPr marL="0" indent="0">
              <a:buNone/>
            </a:pPr>
            <a:r>
              <a:rPr lang="en-US" sz="1800" dirty="0"/>
              <a:t>Basic concepts and implementation strategies for modern functional and object-oriented programming languages such as Scheme and Java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500" dirty="0"/>
              <a:t>CSE </a:t>
            </a:r>
            <a:r>
              <a:rPr lang="en-US" sz="2500" dirty="0" smtClean="0"/>
              <a:t>414 </a:t>
            </a:r>
            <a:r>
              <a:rPr lang="en-US" sz="2500" dirty="0"/>
              <a:t>(</a:t>
            </a:r>
            <a:r>
              <a:rPr lang="en-US" sz="2500" dirty="0">
                <a:solidFill>
                  <a:srgbClr val="0000FF"/>
                </a:solidFill>
              </a:rPr>
              <a:t>~CSE </a:t>
            </a:r>
            <a:r>
              <a:rPr lang="en-US" sz="2500" dirty="0" smtClean="0">
                <a:solidFill>
                  <a:srgbClr val="0000FF"/>
                </a:solidFill>
              </a:rPr>
              <a:t>344</a:t>
            </a:r>
            <a:r>
              <a:rPr lang="en-US" sz="2500" dirty="0" smtClean="0"/>
              <a:t>)</a:t>
            </a:r>
            <a:r>
              <a:rPr lang="en-US" sz="2500" dirty="0"/>
              <a:t>: </a:t>
            </a:r>
            <a:r>
              <a:rPr lang="en-US" sz="2500" dirty="0" smtClean="0"/>
              <a:t>Introduction to Databases</a:t>
            </a:r>
            <a:endParaRPr lang="en-US" sz="2500" dirty="0"/>
          </a:p>
          <a:p>
            <a:pPr marL="0" indent="0">
              <a:buNone/>
            </a:pPr>
            <a:r>
              <a:rPr lang="en-US" sz="1800" dirty="0" smtClean="0"/>
              <a:t>Writing </a:t>
            </a:r>
            <a:r>
              <a:rPr lang="en-US" sz="1800" dirty="0"/>
              <a:t>applications that use </a:t>
            </a:r>
            <a:r>
              <a:rPr lang="en-US" sz="1800" dirty="0" smtClean="0"/>
              <a:t>DBMS; </a:t>
            </a:r>
            <a:r>
              <a:rPr lang="en-US" sz="1800" dirty="0"/>
              <a:t>data models, query languages, transactions, database tuning, data warehousing, and parallelism.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CSE Non-Majors Courses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15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6146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7911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521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CSE 415 (</a:t>
            </a:r>
            <a:r>
              <a:rPr lang="en-US" sz="2500" dirty="0" smtClean="0">
                <a:solidFill>
                  <a:srgbClr val="0000FF"/>
                </a:solidFill>
              </a:rPr>
              <a:t>~CSE 473</a:t>
            </a:r>
            <a:r>
              <a:rPr lang="en-US" sz="2500" dirty="0" smtClean="0"/>
              <a:t>): </a:t>
            </a:r>
            <a:r>
              <a:rPr lang="en-US" sz="2500" dirty="0" smtClean="0"/>
              <a:t>Introduction to Artificial Intelligence</a:t>
            </a:r>
            <a:endParaRPr lang="en-US" sz="2500" dirty="0"/>
          </a:p>
          <a:p>
            <a:pPr marL="0" indent="0">
              <a:buNone/>
            </a:pPr>
            <a:r>
              <a:rPr lang="en-US" sz="1800" dirty="0" smtClean="0"/>
              <a:t>Knowledge </a:t>
            </a:r>
            <a:r>
              <a:rPr lang="en-US" sz="1800" dirty="0"/>
              <a:t>representation, logical and probabilistic reasoning, learning, language </a:t>
            </a:r>
            <a:r>
              <a:rPr lang="en-US" sz="1800" dirty="0" smtClean="0"/>
              <a:t>understanding, intro to game </a:t>
            </a:r>
            <a:r>
              <a:rPr lang="en-US" sz="1800" dirty="0" smtClean="0"/>
              <a:t>theory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500" dirty="0"/>
              <a:t>CSE </a:t>
            </a:r>
            <a:r>
              <a:rPr lang="en-US" sz="2500" dirty="0" smtClean="0"/>
              <a:t>416 </a:t>
            </a:r>
            <a:r>
              <a:rPr lang="en-US" sz="2500" dirty="0"/>
              <a:t>(</a:t>
            </a:r>
            <a:r>
              <a:rPr lang="en-US" sz="2500" dirty="0">
                <a:solidFill>
                  <a:srgbClr val="0000FF"/>
                </a:solidFill>
              </a:rPr>
              <a:t>~CSE </a:t>
            </a:r>
            <a:r>
              <a:rPr lang="en-US" sz="2500" dirty="0" smtClean="0">
                <a:solidFill>
                  <a:srgbClr val="0000FF"/>
                </a:solidFill>
              </a:rPr>
              <a:t>446</a:t>
            </a:r>
            <a:r>
              <a:rPr lang="en-US" sz="2500" dirty="0" smtClean="0"/>
              <a:t>)</a:t>
            </a:r>
            <a:r>
              <a:rPr lang="en-US" sz="2500" dirty="0"/>
              <a:t>: </a:t>
            </a:r>
            <a:r>
              <a:rPr lang="en-US" sz="2500" dirty="0" smtClean="0"/>
              <a:t>Machine Learning</a:t>
            </a:r>
          </a:p>
          <a:p>
            <a:pPr marL="0" indent="0">
              <a:buNone/>
            </a:pPr>
            <a:r>
              <a:rPr lang="en-US" sz="1800" dirty="0" smtClean="0"/>
              <a:t>Provides </a:t>
            </a:r>
            <a:r>
              <a:rPr lang="en-US" sz="1800" dirty="0"/>
              <a:t>practical introduction to machines learning. Modules include regression, classification, clustering, retrieval, recommender systems, and deep learning, with a focus on an intuitive understanding grounded in real-world applications</a:t>
            </a:r>
            <a:r>
              <a:rPr lang="en-US" sz="1800" dirty="0" smtClean="0"/>
              <a:t>. Offered jointly with STAT 416.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500" dirty="0"/>
              <a:t>CSE 417 (</a:t>
            </a:r>
            <a:r>
              <a:rPr lang="en-US" sz="2500" dirty="0">
                <a:solidFill>
                  <a:srgbClr val="0000FF"/>
                </a:solidFill>
              </a:rPr>
              <a:t>~CSE 421</a:t>
            </a:r>
            <a:r>
              <a:rPr lang="en-US" sz="2500" dirty="0"/>
              <a:t>): Algorithms &amp; Computational Complexity</a:t>
            </a:r>
          </a:p>
          <a:p>
            <a:pPr marL="0" indent="0">
              <a:buNone/>
            </a:pPr>
            <a:r>
              <a:rPr lang="en-US" sz="1800" dirty="0"/>
              <a:t>Complexity, P </a:t>
            </a:r>
            <a:r>
              <a:rPr lang="en-US" sz="1800" dirty="0" err="1"/>
              <a:t>vs</a:t>
            </a:r>
            <a:r>
              <a:rPr lang="en-US" sz="1800" dirty="0"/>
              <a:t> NP, </a:t>
            </a:r>
            <a:r>
              <a:rPr lang="en-US" sz="1800" dirty="0" err="1"/>
              <a:t>undecidable</a:t>
            </a:r>
            <a:r>
              <a:rPr lang="en-US" sz="1800" dirty="0"/>
              <a:t> problems, more graph theory, dynamic programming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Moar</a:t>
            </a:r>
            <a:r>
              <a:rPr lang="en-US" dirty="0" smtClean="0">
                <a:solidFill>
                  <a:srgbClr val="0000FF"/>
                </a:solidFill>
              </a:rPr>
              <a:t> CSE Non-Majors Courses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16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6146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56683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521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CSE 154: </a:t>
            </a:r>
            <a:r>
              <a:rPr lang="en-US" sz="2500" dirty="0" smtClean="0"/>
              <a:t>Introduction to </a:t>
            </a:r>
            <a:r>
              <a:rPr lang="en-US" sz="2500" dirty="0" smtClean="0"/>
              <a:t>Web Programming</a:t>
            </a:r>
            <a:endParaRPr lang="en-US" sz="2500" dirty="0"/>
          </a:p>
          <a:p>
            <a:pPr marL="0" indent="0">
              <a:buNone/>
            </a:pPr>
            <a:r>
              <a:rPr lang="en-US" sz="1800" dirty="0" smtClean="0"/>
              <a:t>Whitaker Brand teaching it next quarter and he is awesome.  High level speed through of the technologies powering websites.  Will not make you a web developer, but will teach you how to search Google and how to learn.</a:t>
            </a:r>
          </a:p>
          <a:p>
            <a:pPr lvl="1"/>
            <a:r>
              <a:rPr lang="en-US" sz="1600" dirty="0" smtClean="0">
                <a:solidFill>
                  <a:srgbClr val="0000FF"/>
                </a:solidFill>
              </a:rPr>
              <a:t>HTML/CSS for content and styling</a:t>
            </a:r>
          </a:p>
          <a:p>
            <a:pPr lvl="1"/>
            <a:r>
              <a:rPr lang="en-US" sz="1600" dirty="0" smtClean="0">
                <a:solidFill>
                  <a:srgbClr val="0000FF"/>
                </a:solidFill>
              </a:rPr>
              <a:t>JavaScript for client side programming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</a:rPr>
              <a:t>AJAX for getting data and JSON and XML as data </a:t>
            </a:r>
            <a:r>
              <a:rPr lang="en-US" sz="1600" dirty="0" smtClean="0">
                <a:solidFill>
                  <a:srgbClr val="0000FF"/>
                </a:solidFill>
              </a:rPr>
              <a:t>types</a:t>
            </a:r>
          </a:p>
          <a:p>
            <a:pPr lvl="1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PHP for server side programming</a:t>
            </a:r>
          </a:p>
          <a:p>
            <a:pPr lvl="1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SQL for querying a database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57150" indent="0">
              <a:buNone/>
            </a:pPr>
            <a:r>
              <a:rPr lang="en-US" sz="2500" dirty="0" smtClean="0">
                <a:solidFill>
                  <a:srgbClr val="0000FF"/>
                </a:solidFill>
              </a:rPr>
              <a:t>INFO 343 (client side) </a:t>
            </a:r>
            <a:r>
              <a:rPr lang="en-US" sz="2500" dirty="0" smtClean="0"/>
              <a:t>and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INFO 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344 (server side)</a:t>
            </a:r>
          </a:p>
          <a:p>
            <a:pPr marL="57150" indent="0">
              <a:buNone/>
            </a:pPr>
            <a:r>
              <a:rPr lang="en-US" sz="1800" dirty="0" smtClean="0"/>
              <a:t>Dave Stearns is awesome and teaches both of these classes. Probably other people teach it too, but he’s the one I know. Much more in-depth than CSE 154, and more likely to make you a “web developer”.  You could take CSE 154 first and then go more in-depth with Dave’s classes.</a:t>
            </a:r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Web Development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17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6146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90201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5213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After getting introduced to web technologies, you can dive deeper with powerful libraries and APIs.</a:t>
            </a:r>
            <a:endParaRPr lang="en-US" sz="1600" dirty="0" smtClean="0"/>
          </a:p>
          <a:p>
            <a:pPr marL="57150" indent="0">
              <a:buNone/>
            </a:pPr>
            <a:endParaRPr lang="en-US" sz="2200" dirty="0" smtClean="0"/>
          </a:p>
          <a:p>
            <a:pPr marL="57150" indent="0">
              <a:buNone/>
            </a:pPr>
            <a:r>
              <a:rPr lang="en-US" sz="2200" dirty="0" smtClean="0"/>
              <a:t>Data Visualization JS </a:t>
            </a:r>
            <a:r>
              <a:rPr lang="en-US" sz="2200" dirty="0"/>
              <a:t>library: </a:t>
            </a:r>
            <a:r>
              <a:rPr lang="en-US" sz="2200" dirty="0">
                <a:hlinkClick r:id="rId2"/>
              </a:rPr>
              <a:t>https://d3js.org/</a:t>
            </a:r>
            <a:endParaRPr lang="en-US" sz="2200" dirty="0" smtClean="0"/>
          </a:p>
          <a:p>
            <a:pPr marL="57150" indent="0">
              <a:buNone/>
            </a:pPr>
            <a:endParaRPr lang="en-US" sz="2200" dirty="0" smtClean="0"/>
          </a:p>
          <a:p>
            <a:pPr marL="57150" indent="0">
              <a:buNone/>
            </a:pPr>
            <a:r>
              <a:rPr lang="en-US" sz="2200" dirty="0"/>
              <a:t>Angular JS (</a:t>
            </a:r>
            <a:r>
              <a:rPr lang="en-US" sz="2200" dirty="0">
                <a:hlinkClick r:id="rId3"/>
              </a:rPr>
              <a:t>https://angularjs.org</a:t>
            </a:r>
            <a:r>
              <a:rPr lang="en-US" sz="2200" dirty="0" smtClean="0">
                <a:hlinkClick r:id="rId3"/>
              </a:rPr>
              <a:t>/</a:t>
            </a:r>
            <a:r>
              <a:rPr lang="en-US" sz="2200" dirty="0" smtClean="0"/>
              <a:t>) </a:t>
            </a:r>
          </a:p>
          <a:p>
            <a:pPr marL="57150" indent="0">
              <a:buNone/>
            </a:pPr>
            <a:r>
              <a:rPr lang="en-US" sz="2200" dirty="0" smtClean="0"/>
              <a:t>React </a:t>
            </a:r>
            <a:r>
              <a:rPr lang="en-US" sz="2200" dirty="0"/>
              <a:t>JS (</a:t>
            </a:r>
            <a:r>
              <a:rPr lang="en-US" sz="2200" dirty="0">
                <a:hlinkClick r:id="rId4"/>
              </a:rPr>
              <a:t>https://facebook.github.io/react</a:t>
            </a:r>
            <a:r>
              <a:rPr lang="en-US" sz="2200" dirty="0" smtClean="0">
                <a:hlinkClick r:id="rId4"/>
              </a:rPr>
              <a:t>/</a:t>
            </a:r>
            <a:r>
              <a:rPr lang="en-US" sz="2200" dirty="0" smtClean="0"/>
              <a:t>)</a:t>
            </a:r>
            <a:endParaRPr lang="en-US" sz="2200" dirty="0"/>
          </a:p>
          <a:p>
            <a:pPr marL="57150" indent="0">
              <a:buNone/>
            </a:pPr>
            <a:endParaRPr lang="en-US" sz="2200" dirty="0" smtClean="0"/>
          </a:p>
          <a:p>
            <a:pPr marL="57150" indent="0">
              <a:buNone/>
            </a:pPr>
            <a:r>
              <a:rPr lang="en-US" sz="2200" dirty="0" smtClean="0"/>
              <a:t>HTML, CSS, and JS framework for managing </a:t>
            </a:r>
            <a:r>
              <a:rPr lang="en-US" sz="2200" dirty="0"/>
              <a:t>interactive styles: </a:t>
            </a:r>
            <a:r>
              <a:rPr lang="en-US" sz="2200" dirty="0">
                <a:hlinkClick r:id="rId5"/>
              </a:rPr>
              <a:t>http://getbootstrap.com</a:t>
            </a:r>
            <a:r>
              <a:rPr lang="en-US" sz="2200" dirty="0" smtClean="0">
                <a:hlinkClick r:id="rId5"/>
              </a:rPr>
              <a:t>/</a:t>
            </a:r>
            <a:endParaRPr lang="en-US" sz="2200" dirty="0" smtClean="0"/>
          </a:p>
          <a:p>
            <a:pPr marL="57150" indent="0">
              <a:buNone/>
            </a:pPr>
            <a:endParaRPr lang="en-US" sz="2200" dirty="0"/>
          </a:p>
          <a:p>
            <a:pPr marL="57150" indent="0">
              <a:buNone/>
            </a:pPr>
            <a:r>
              <a:rPr lang="en-US" sz="2200" dirty="0" smtClean="0"/>
              <a:t>Free UW Student </a:t>
            </a:r>
            <a:r>
              <a:rPr lang="en-US" sz="2200" dirty="0"/>
              <a:t>Web Hosting: </a:t>
            </a:r>
            <a:r>
              <a:rPr lang="en-US" sz="2200" dirty="0">
                <a:hlinkClick r:id="rId6"/>
              </a:rPr>
              <a:t>https://</a:t>
            </a:r>
            <a:r>
              <a:rPr lang="en-US" sz="2200" dirty="0" err="1">
                <a:hlinkClick r:id="rId6"/>
              </a:rPr>
              <a:t>itconnect.uw.edu</a:t>
            </a:r>
            <a:r>
              <a:rPr lang="en-US" sz="2200" dirty="0">
                <a:hlinkClick r:id="rId6"/>
              </a:rPr>
              <a:t>/connect/web-publishing/shared-hosting/</a:t>
            </a:r>
            <a:endParaRPr lang="en-US" sz="2200" dirty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Explore Web Libraries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18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6146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21560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254" y="1143000"/>
            <a:ext cx="8049323" cy="521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Informatics</a:t>
            </a:r>
          </a:p>
          <a:p>
            <a:pPr marL="0" indent="0">
              <a:buNone/>
            </a:pPr>
            <a:r>
              <a:rPr lang="en-US" sz="1800" dirty="0" smtClean="0"/>
              <a:t>Careers as “business </a:t>
            </a:r>
            <a:r>
              <a:rPr lang="en-US" sz="1800" dirty="0"/>
              <a:t>analysts, user experience designers, information architects, </a:t>
            </a:r>
            <a:r>
              <a:rPr lang="en-US" sz="1800" dirty="0" smtClean="0"/>
              <a:t>and product managers”.  Also can be a software engineer.  Lots of interdisciplinary topics and classes to make you a well rounded applicant to the tech industry.  New design class by Andy </a:t>
            </a:r>
            <a:r>
              <a:rPr lang="en-US" sz="1800" dirty="0" err="1" smtClean="0"/>
              <a:t>Ko</a:t>
            </a:r>
            <a:r>
              <a:rPr lang="en-US" sz="1800" dirty="0" smtClean="0"/>
              <a:t> in the Spring.</a:t>
            </a:r>
            <a:endParaRPr lang="en-US" sz="1800" dirty="0"/>
          </a:p>
          <a:p>
            <a:pPr marL="0" indent="0">
              <a:buNone/>
            </a:pPr>
            <a:endParaRPr lang="en-US" sz="1600" dirty="0" smtClean="0"/>
          </a:p>
          <a:p>
            <a:pPr marL="57150" indent="0">
              <a:buNone/>
            </a:pPr>
            <a:r>
              <a:rPr lang="en-US" sz="2500" dirty="0" smtClean="0"/>
              <a:t>Human Centered Design and Engineering (HCDE)</a:t>
            </a:r>
            <a:endParaRPr lang="en-US" sz="2500" dirty="0"/>
          </a:p>
          <a:p>
            <a:pPr marL="57150" indent="0">
              <a:buNone/>
            </a:pPr>
            <a:r>
              <a:rPr lang="en-US" sz="1800" dirty="0" smtClean="0"/>
              <a:t>“Students </a:t>
            </a:r>
            <a:r>
              <a:rPr lang="en-US" sz="1800" dirty="0"/>
              <a:t>and faculty in HCDE design solutions to global challenges by tailoring technology to human needs and interests</a:t>
            </a:r>
            <a:r>
              <a:rPr lang="en-US" sz="1800" dirty="0" smtClean="0"/>
              <a:t>.”  Can also be a software engineer or product manager.  HCI and user focused.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500" dirty="0"/>
              <a:t>Applied and Computational Mathematical </a:t>
            </a:r>
            <a:r>
              <a:rPr lang="en-US" sz="2500" dirty="0" smtClean="0"/>
              <a:t>Sciences (ACMS)</a:t>
            </a:r>
          </a:p>
          <a:p>
            <a:pPr marL="57150" indent="0">
              <a:buNone/>
            </a:pPr>
            <a:r>
              <a:rPr lang="en-US" sz="1800" dirty="0" smtClean="0"/>
              <a:t>“Designed </a:t>
            </a:r>
            <a:r>
              <a:rPr lang="en-US" sz="1800" dirty="0"/>
              <a:t>for students interested in the application of mathematical and computational concepts and tools to problems in research or in the business world</a:t>
            </a:r>
            <a:r>
              <a:rPr lang="en-US" sz="1800" dirty="0" smtClean="0"/>
              <a:t>.”  Can also be a software engineer or a data scientist.</a:t>
            </a:r>
            <a:endParaRPr lang="en-US" sz="1800" dirty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Other Departments!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6146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3387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688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HW4 grades out tonight.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HW6 </a:t>
            </a:r>
            <a:r>
              <a:rPr lang="en-US" dirty="0" err="1" smtClean="0"/>
              <a:t>dropbox</a:t>
            </a:r>
            <a:r>
              <a:rPr lang="en-US" dirty="0" smtClean="0"/>
              <a:t> open now, sorry for the delay.  Remember about the course message board!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ourse evaluations open.  Please do them!</a:t>
            </a:r>
          </a:p>
          <a:p>
            <a:endParaRPr lang="en-US" dirty="0"/>
          </a:p>
          <a:p>
            <a:r>
              <a:rPr lang="en-US" dirty="0" smtClean="0"/>
              <a:t>Still waiting on a room for the review session, info will be posted on the announcements section of the website when we know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162510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err="1" smtClean="0">
                <a:latin typeface="Calibri"/>
                <a:cs typeface="Calibri"/>
              </a:rPr>
              <a:t>Coursera</a:t>
            </a:r>
            <a:r>
              <a:rPr lang="en-US" sz="2500" dirty="0" smtClean="0">
                <a:latin typeface="Calibri"/>
                <a:cs typeface="Calibri"/>
              </a:rPr>
              <a:t>:</a:t>
            </a:r>
          </a:p>
          <a:p>
            <a:r>
              <a:rPr lang="en-US" sz="1800" dirty="0" smtClean="0">
                <a:latin typeface="Calibri"/>
                <a:cs typeface="Calibri"/>
              </a:rPr>
              <a:t>Python: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2"/>
              </a:rPr>
              <a:t>https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2"/>
              </a:rPr>
              <a:t>://www.coursera.org/specializations/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2"/>
              </a:rPr>
              <a:t>python</a:t>
            </a:r>
            <a:endParaRPr lang="en-US" sz="1800" dirty="0" smtClean="0">
              <a:solidFill>
                <a:srgbClr val="000000"/>
              </a:solidFill>
              <a:latin typeface="Calibri"/>
              <a:ea typeface="Lucida Grande"/>
              <a:cs typeface="Calibri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Machine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</a:rPr>
              <a:t>earning: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3"/>
              </a:rPr>
              <a:t>https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3"/>
              </a:rPr>
              <a:t>://www.coursera.org/learn/machine-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Lucida Grande"/>
                <a:cs typeface="Calibri"/>
                <a:hlinkClick r:id="rId3"/>
              </a:rPr>
              <a:t>learning</a:t>
            </a:r>
            <a:endParaRPr lang="en-US" sz="1800" dirty="0">
              <a:solidFill>
                <a:srgbClr val="000000"/>
              </a:solidFill>
              <a:latin typeface="Calibri"/>
              <a:ea typeface="Lucida Grande"/>
              <a:cs typeface="Calibri"/>
            </a:endParaRPr>
          </a:p>
          <a:p>
            <a:r>
              <a:rPr lang="en-US" sz="1800" dirty="0" smtClean="0">
                <a:latin typeface="Calibri"/>
                <a:cs typeface="Calibri"/>
              </a:rPr>
              <a:t>Computer </a:t>
            </a:r>
            <a:r>
              <a:rPr lang="en-US" sz="1800" dirty="0" smtClean="0">
                <a:latin typeface="Calibri"/>
                <a:cs typeface="Calibri"/>
              </a:rPr>
              <a:t>Security: </a:t>
            </a:r>
            <a:r>
              <a:rPr lang="en-US" sz="1800" dirty="0" smtClean="0">
                <a:latin typeface="Calibri"/>
                <a:cs typeface="Calibri"/>
                <a:hlinkClick r:id="rId4"/>
              </a:rPr>
              <a:t>https</a:t>
            </a:r>
            <a:r>
              <a:rPr lang="en-US" sz="1800" dirty="0">
                <a:latin typeface="Calibri"/>
                <a:cs typeface="Calibri"/>
                <a:hlinkClick r:id="rId4"/>
              </a:rPr>
              <a:t>://www.coursera.org/course/</a:t>
            </a:r>
            <a:r>
              <a:rPr lang="en-US" sz="1800" dirty="0" smtClean="0">
                <a:latin typeface="Calibri"/>
                <a:cs typeface="Calibri"/>
                <a:hlinkClick r:id="rId4"/>
              </a:rPr>
              <a:t>security</a:t>
            </a:r>
            <a:endParaRPr lang="en-US" sz="1800" dirty="0">
              <a:latin typeface="Calibri"/>
              <a:cs typeface="Calibri"/>
            </a:endParaRPr>
          </a:p>
          <a:p>
            <a:r>
              <a:rPr lang="en-US" sz="1800" dirty="0" smtClean="0">
                <a:latin typeface="Calibri"/>
                <a:cs typeface="Calibri"/>
              </a:rPr>
              <a:t>Computational </a:t>
            </a:r>
            <a:r>
              <a:rPr lang="en-US" sz="1800" dirty="0" smtClean="0">
                <a:latin typeface="Calibri"/>
                <a:cs typeface="Calibri"/>
              </a:rPr>
              <a:t>Neuroscience: </a:t>
            </a:r>
            <a:r>
              <a:rPr lang="en-US" sz="1800" dirty="0" smtClean="0">
                <a:latin typeface="Calibri"/>
                <a:cs typeface="Calibri"/>
                <a:hlinkClick r:id="rId5"/>
              </a:rPr>
              <a:t>https</a:t>
            </a:r>
            <a:r>
              <a:rPr lang="en-US" sz="1800" dirty="0">
                <a:latin typeface="Calibri"/>
                <a:cs typeface="Calibri"/>
                <a:hlinkClick r:id="rId5"/>
              </a:rPr>
              <a:t>://www.coursera.org/course/</a:t>
            </a:r>
            <a:r>
              <a:rPr lang="en-US" sz="1800" dirty="0" smtClean="0">
                <a:latin typeface="Calibri"/>
                <a:cs typeface="Calibri"/>
                <a:hlinkClick r:id="rId5"/>
              </a:rPr>
              <a:t>compneuro</a:t>
            </a:r>
            <a:endParaRPr lang="en-US" sz="1800" dirty="0">
              <a:latin typeface="Calibri"/>
              <a:cs typeface="Calibri"/>
            </a:endParaRPr>
          </a:p>
          <a:p>
            <a:r>
              <a:rPr lang="en-US" sz="1800" dirty="0" smtClean="0">
                <a:latin typeface="Calibri"/>
                <a:cs typeface="Calibri"/>
              </a:rPr>
              <a:t>Principles </a:t>
            </a:r>
            <a:r>
              <a:rPr lang="en-US" sz="1800" dirty="0" smtClean="0">
                <a:latin typeface="Calibri"/>
                <a:cs typeface="Calibri"/>
              </a:rPr>
              <a:t>of Computing</a:t>
            </a:r>
            <a:r>
              <a:rPr lang="en-US" sz="1800" dirty="0" smtClean="0">
                <a:latin typeface="Calibri"/>
                <a:cs typeface="Calibri"/>
              </a:rPr>
              <a:t>: </a:t>
            </a:r>
            <a:r>
              <a:rPr lang="en-US" sz="1600" dirty="0" smtClean="0">
                <a:latin typeface="Calibri"/>
                <a:cs typeface="Calibri"/>
                <a:hlinkClick r:id="rId6"/>
              </a:rPr>
              <a:t>https</a:t>
            </a:r>
            <a:r>
              <a:rPr lang="en-US" sz="1600" dirty="0">
                <a:latin typeface="Calibri"/>
                <a:cs typeface="Calibri"/>
                <a:hlinkClick r:id="rId6"/>
              </a:rPr>
              <a:t>://www.coursera.org/learn/principles-of-computing-</a:t>
            </a:r>
            <a:r>
              <a:rPr lang="en-US" sz="1600" dirty="0" smtClean="0">
                <a:latin typeface="Calibri"/>
                <a:cs typeface="Calibri"/>
                <a:hlinkClick r:id="rId6"/>
              </a:rPr>
              <a:t>1</a:t>
            </a:r>
            <a:endParaRPr lang="en-US" sz="1600" dirty="0" smtClean="0">
              <a:latin typeface="Calibri"/>
              <a:cs typeface="Calibri"/>
            </a:endParaRPr>
          </a:p>
          <a:p>
            <a:endParaRPr lang="en-US" sz="16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500" dirty="0">
                <a:cs typeface="Calibri"/>
              </a:rPr>
              <a:t>Code Academy: </a:t>
            </a:r>
            <a:r>
              <a:rPr lang="en-US" sz="2500" dirty="0">
                <a:cs typeface="Calibri"/>
                <a:hlinkClick r:id="rId7"/>
              </a:rPr>
              <a:t>https://</a:t>
            </a:r>
            <a:r>
              <a:rPr lang="en-US" sz="2500" dirty="0" err="1">
                <a:cs typeface="Calibri"/>
                <a:hlinkClick r:id="rId7"/>
              </a:rPr>
              <a:t>www.codecademy.com</a:t>
            </a:r>
            <a:r>
              <a:rPr lang="en-US" sz="2500" dirty="0">
                <a:cs typeface="Calibri"/>
                <a:hlinkClick r:id="rId7"/>
              </a:rPr>
              <a:t>/</a:t>
            </a:r>
            <a:endParaRPr lang="en-US" sz="2500" dirty="0" smtClean="0">
              <a:cs typeface="Calibri"/>
            </a:endParaRPr>
          </a:p>
          <a:p>
            <a:pPr marL="0" indent="0">
              <a:buNone/>
            </a:pPr>
            <a:r>
              <a:rPr lang="en-US" sz="2500" dirty="0">
                <a:cs typeface="Calibri"/>
              </a:rPr>
              <a:t>Khan Academy: </a:t>
            </a:r>
            <a:r>
              <a:rPr lang="en-US" sz="2500" dirty="0">
                <a:cs typeface="Calibri"/>
                <a:hlinkClick r:id="rId8"/>
              </a:rPr>
              <a:t>https://</a:t>
            </a:r>
            <a:r>
              <a:rPr lang="en-US" sz="2500" dirty="0" err="1">
                <a:cs typeface="Calibri"/>
                <a:hlinkClick r:id="rId8"/>
              </a:rPr>
              <a:t>www.khanacademy.org</a:t>
            </a:r>
            <a:r>
              <a:rPr lang="en-US" sz="2500" dirty="0">
                <a:cs typeface="Calibri"/>
                <a:hlinkClick r:id="rId8"/>
              </a:rPr>
              <a:t>/computing</a:t>
            </a:r>
            <a:endParaRPr lang="en-US" sz="25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500" dirty="0" err="1" smtClean="0">
                <a:latin typeface="Calibri"/>
                <a:cs typeface="Calibri"/>
              </a:rPr>
              <a:t>Treehouse</a:t>
            </a:r>
            <a:r>
              <a:rPr lang="en-US" sz="2500" dirty="0">
                <a:cs typeface="Calibri"/>
              </a:rPr>
              <a:t>: </a:t>
            </a:r>
            <a:r>
              <a:rPr lang="en-US" sz="2500" dirty="0">
                <a:cs typeface="Calibri"/>
                <a:hlinkClick r:id="rId9"/>
              </a:rPr>
              <a:t>https://teamtreehouse.com</a:t>
            </a:r>
            <a:r>
              <a:rPr lang="en-US" sz="2500" dirty="0" smtClean="0">
                <a:cs typeface="Calibri"/>
                <a:hlinkClick r:id="rId9"/>
              </a:rPr>
              <a:t>/</a:t>
            </a:r>
          </a:p>
          <a:p>
            <a:pPr marL="0" indent="0">
              <a:buNone/>
            </a:pPr>
            <a:r>
              <a:rPr lang="en-US" sz="2500" dirty="0" smtClean="0">
                <a:latin typeface="Calibri"/>
                <a:cs typeface="Calibri"/>
              </a:rPr>
              <a:t>Or take a boot camp!</a:t>
            </a:r>
            <a:endParaRPr lang="en-US" sz="2500" dirty="0" smtClean="0">
              <a:latin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048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Other resources </a:t>
            </a:r>
            <a:r>
              <a:rPr lang="en-US" dirty="0" smtClean="0">
                <a:solidFill>
                  <a:srgbClr val="0000FF"/>
                </a:solidFill>
              </a:rPr>
              <a:t>outside of UW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20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74826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5213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If you’ve never used version control to manage a project, try it!  </a:t>
            </a:r>
            <a:r>
              <a:rPr lang="en-US" sz="2500" dirty="0" smtClean="0"/>
              <a:t>Make a </a:t>
            </a:r>
            <a:r>
              <a:rPr lang="en-US" sz="2500" dirty="0" err="1" smtClean="0"/>
              <a:t>GitHub</a:t>
            </a:r>
            <a:r>
              <a:rPr lang="en-US" sz="2500" dirty="0" smtClean="0"/>
              <a:t> account, start a repository with just some text files, learn to edit, commit, branch, </a:t>
            </a:r>
            <a:r>
              <a:rPr lang="en-US" sz="2500" dirty="0" err="1" smtClean="0"/>
              <a:t>etc</a:t>
            </a:r>
            <a:r>
              <a:rPr lang="en-US" sz="2500" dirty="0" smtClean="0"/>
              <a:t>!</a:t>
            </a:r>
            <a:endParaRPr lang="en-US" sz="2500" dirty="0"/>
          </a:p>
          <a:p>
            <a:pPr marL="0" indent="0">
              <a:buNone/>
            </a:pPr>
            <a:r>
              <a:rPr lang="en-US" sz="2200" dirty="0" smtClean="0"/>
              <a:t>My favorite visual tool to learn </a:t>
            </a:r>
            <a:r>
              <a:rPr lang="en-US" sz="2200" dirty="0" err="1" smtClean="0"/>
              <a:t>git</a:t>
            </a:r>
            <a:r>
              <a:rPr lang="en-US" sz="2200" dirty="0" smtClean="0"/>
              <a:t>: 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://learngitbranching.js.org/</a:t>
            </a:r>
            <a:endParaRPr lang="en-US" sz="2200" dirty="0" smtClean="0"/>
          </a:p>
          <a:p>
            <a:pPr marL="5715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500" dirty="0" smtClean="0"/>
              <a:t>Learn to navigate the command line with your terminal.  On *nix, use the terminal and start immediately.  On Windows: Cygwin, </a:t>
            </a:r>
            <a:r>
              <a:rPr lang="en-US" sz="2500" dirty="0" err="1" smtClean="0"/>
              <a:t>PuTTY</a:t>
            </a:r>
            <a:r>
              <a:rPr lang="en-US" sz="2500" dirty="0" smtClean="0"/>
              <a:t>, Indigo.</a:t>
            </a:r>
            <a:endParaRPr lang="en-US" sz="1200" dirty="0"/>
          </a:p>
          <a:p>
            <a:pPr marL="57150" indent="0">
              <a:buNone/>
            </a:pPr>
            <a:r>
              <a:rPr lang="en-US" sz="1800" dirty="0" smtClean="0"/>
              <a:t>Learning: </a:t>
            </a: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://www.codecademy.com/learn/learn-the-command-line</a:t>
            </a:r>
            <a:endParaRPr lang="en-US" sz="1800" dirty="0"/>
          </a:p>
          <a:p>
            <a:pPr marL="5715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500" dirty="0"/>
              <a:t>Learn </a:t>
            </a:r>
            <a:r>
              <a:rPr lang="en-US" sz="2500" dirty="0" smtClean="0"/>
              <a:t>bash scripting.  </a:t>
            </a:r>
            <a:r>
              <a:rPr lang="en-US" sz="1800" dirty="0" smtClean="0"/>
              <a:t>Some tutorials I </a:t>
            </a:r>
            <a:r>
              <a:rPr lang="en-US" sz="1800" dirty="0"/>
              <a:t>found online</a:t>
            </a:r>
            <a:r>
              <a:rPr lang="en-US" sz="1800" dirty="0" smtClean="0"/>
              <a:t>:</a:t>
            </a:r>
          </a:p>
          <a:p>
            <a:pPr indent="-285750"/>
            <a:r>
              <a:rPr lang="en-US" sz="1800" dirty="0" smtClean="0"/>
              <a:t> </a:t>
            </a:r>
            <a:r>
              <a:rPr lang="en-US" sz="1800" dirty="0">
                <a:hlinkClick r:id="rId4"/>
              </a:rPr>
              <a:t>http://ryanstutorials.net/bash-scripting-tutorial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pPr indent="-285750"/>
            <a:r>
              <a:rPr lang="en-US" sz="1800" dirty="0">
                <a:hlinkClick r:id="rId5"/>
              </a:rPr>
              <a:t>http://www.bash.academy</a:t>
            </a:r>
            <a:r>
              <a:rPr lang="en-US" sz="1800" dirty="0" smtClean="0">
                <a:hlinkClick r:id="rId5"/>
              </a:rPr>
              <a:t>/</a:t>
            </a:r>
            <a:endParaRPr lang="en-US" sz="1800" dirty="0" smtClean="0"/>
          </a:p>
          <a:p>
            <a:pPr indent="-285750"/>
            <a:r>
              <a:rPr lang="en-US" sz="1800" dirty="0">
                <a:hlinkClick r:id="rId6"/>
              </a:rPr>
              <a:t>http://</a:t>
            </a:r>
            <a:r>
              <a:rPr lang="en-US" sz="1800" dirty="0" err="1">
                <a:hlinkClick r:id="rId6"/>
              </a:rPr>
              <a:t>tldp.org</a:t>
            </a:r>
            <a:r>
              <a:rPr lang="en-US" sz="1800" dirty="0">
                <a:hlinkClick r:id="rId6"/>
              </a:rPr>
              <a:t>/HOWTO/Bash-</a:t>
            </a:r>
            <a:r>
              <a:rPr lang="en-US" sz="1800" dirty="0" err="1">
                <a:hlinkClick r:id="rId6"/>
              </a:rPr>
              <a:t>Prog</a:t>
            </a:r>
            <a:r>
              <a:rPr lang="en-US" sz="1800" dirty="0">
                <a:hlinkClick r:id="rId6"/>
              </a:rPr>
              <a:t>-Intro-</a:t>
            </a:r>
            <a:r>
              <a:rPr lang="en-US" sz="1800" dirty="0" err="1">
                <a:hlinkClick r:id="rId6"/>
              </a:rPr>
              <a:t>HOWTO.html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Command Line and Source Control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21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6146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57092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Processing: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processing.org</a:t>
            </a:r>
            <a:r>
              <a:rPr lang="en-US" dirty="0">
                <a:hlinkClick r:id="rId2"/>
              </a:rPr>
              <a:t>/</a:t>
            </a:r>
            <a:endParaRPr lang="en-US" dirty="0"/>
          </a:p>
          <a:p>
            <a:r>
              <a:rPr lang="en-US" b="1" dirty="0" smtClean="0"/>
              <a:t>Haskell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http://learnyouahaskell.com/</a:t>
            </a:r>
            <a:r>
              <a:rPr lang="en-US" dirty="0" smtClean="0">
                <a:hlinkClick r:id="rId3"/>
              </a:rPr>
              <a:t>chapters</a:t>
            </a:r>
            <a:endParaRPr lang="en-US" dirty="0" smtClean="0"/>
          </a:p>
          <a:p>
            <a:r>
              <a:rPr lang="en-US" b="1" dirty="0"/>
              <a:t>Go: </a:t>
            </a:r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golang.org</a:t>
            </a:r>
            <a:r>
              <a:rPr lang="en-US" dirty="0">
                <a:hlinkClick r:id="rId4"/>
              </a:rPr>
              <a:t>/</a:t>
            </a:r>
            <a:endParaRPr lang="en-US" dirty="0"/>
          </a:p>
          <a:p>
            <a:r>
              <a:rPr lang="en-US" b="1" dirty="0" smtClean="0"/>
              <a:t>C</a:t>
            </a:r>
            <a:r>
              <a:rPr lang="en-US" b="1" dirty="0"/>
              <a:t>++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http://www.learncpp.com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b="1" dirty="0" err="1" smtClean="0"/>
              <a:t>Scala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http://www.scala-lang.org/documentation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b="1" dirty="0" smtClean="0"/>
              <a:t>Ruby</a:t>
            </a:r>
            <a:r>
              <a:rPr lang="en-US" dirty="0" smtClean="0"/>
              <a:t>: </a:t>
            </a:r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://www.codecademy.com/learn/</a:t>
            </a:r>
            <a:r>
              <a:rPr lang="en-US" dirty="0" smtClean="0">
                <a:hlinkClick r:id="rId7"/>
              </a:rPr>
              <a:t>ruby</a:t>
            </a:r>
            <a:endParaRPr lang="en-US" dirty="0"/>
          </a:p>
          <a:p>
            <a:r>
              <a:rPr lang="en-US" b="1" dirty="0"/>
              <a:t>PHP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https://www.codecademy.com/learn/</a:t>
            </a:r>
            <a:r>
              <a:rPr lang="en-US" dirty="0" smtClean="0">
                <a:hlinkClick r:id="rId8"/>
              </a:rPr>
              <a:t>php</a:t>
            </a:r>
            <a:endParaRPr lang="en-US" dirty="0" smtClean="0"/>
          </a:p>
          <a:p>
            <a:r>
              <a:rPr lang="en-US" b="1" dirty="0"/>
              <a:t>Racket</a:t>
            </a:r>
            <a:r>
              <a:rPr lang="en-US" dirty="0"/>
              <a:t>: </a:t>
            </a:r>
            <a:r>
              <a:rPr lang="en-US" dirty="0">
                <a:hlinkClick r:id="rId9"/>
              </a:rPr>
              <a:t>https://learnxinyminutes.com/docs/racket</a:t>
            </a:r>
            <a:r>
              <a:rPr lang="en-US" dirty="0" smtClean="0">
                <a:hlinkClick r:id="rId9"/>
              </a:rPr>
              <a:t>/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There are resources of 100’s of languages online. Pick one and mess with it!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Learn a new Language!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59757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Using </a:t>
            </a:r>
            <a:r>
              <a:rPr lang="en-US" b="1" dirty="0"/>
              <a:t>Unity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https://www.udemy.com/unitycourse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b="1" dirty="0" err="1" smtClean="0"/>
              <a:t>ActionScript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https://www.siteground.com/tutorials/actionscript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 an </a:t>
            </a:r>
            <a:r>
              <a:rPr lang="en-US" b="1" dirty="0" smtClean="0"/>
              <a:t>Android App </a:t>
            </a:r>
            <a:r>
              <a:rPr lang="en-US" dirty="0" smtClean="0"/>
              <a:t>(using mostly Java):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err="1">
                <a:hlinkClick r:id="rId4"/>
              </a:rPr>
              <a:t>developer.android.com</a:t>
            </a:r>
            <a:r>
              <a:rPr lang="en-US" dirty="0">
                <a:hlinkClick r:id="rId4"/>
              </a:rPr>
              <a:t>/training/basics/</a:t>
            </a:r>
            <a:r>
              <a:rPr lang="en-US" dirty="0" err="1">
                <a:hlinkClick r:id="rId4"/>
              </a:rPr>
              <a:t>firstapp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index.html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Learn to code </a:t>
            </a:r>
            <a:r>
              <a:rPr lang="en-US" dirty="0" smtClean="0">
                <a:solidFill>
                  <a:srgbClr val="0000FF"/>
                </a:solidFill>
              </a:rPr>
              <a:t>games and apps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88024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399"/>
            <a:ext cx="7772400" cy="490037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ym typeface="Wingdings"/>
              </a:rPr>
              <a:t>Contribute </a:t>
            </a:r>
            <a:r>
              <a:rPr lang="en-US" dirty="0" smtClean="0">
                <a:sym typeface="Wingdings"/>
              </a:rPr>
              <a:t>to open source </a:t>
            </a:r>
            <a:r>
              <a:rPr lang="en-US" dirty="0" smtClean="0">
                <a:sym typeface="Wingdings"/>
              </a:rPr>
              <a:t>projects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Participate </a:t>
            </a:r>
            <a:r>
              <a:rPr lang="en-US" dirty="0" smtClean="0">
                <a:sym typeface="Wingdings"/>
              </a:rPr>
              <a:t>in a </a:t>
            </a:r>
            <a:r>
              <a:rPr lang="en-US" dirty="0" err="1" smtClean="0">
                <a:sym typeface="Wingdings"/>
              </a:rPr>
              <a:t>hackathon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Learn how to write scripts to automate things you don’t like spending time on</a:t>
            </a:r>
            <a:r>
              <a:rPr lang="en-US" dirty="0" smtClean="0">
                <a:sym typeface="Wingdings"/>
              </a:rPr>
              <a:t>!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r>
              <a:rPr lang="en-US" dirty="0"/>
              <a:t>Create an account on </a:t>
            </a:r>
            <a:r>
              <a:rPr lang="en-US" dirty="0" err="1"/>
              <a:t>StackOverflow</a:t>
            </a:r>
            <a:endParaRPr lang="en-US" dirty="0"/>
          </a:p>
          <a:p>
            <a:pPr lvl="1"/>
            <a:r>
              <a:rPr lang="en-US" dirty="0"/>
              <a:t>Ask and answer questions</a:t>
            </a:r>
            <a:r>
              <a:rPr lang="en-US" dirty="0" smtClean="0"/>
              <a:t>!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Get a Raspberry Pi and start messing around </a:t>
            </a:r>
            <a:r>
              <a:rPr lang="en-US" dirty="0"/>
              <a:t>with it: </a:t>
            </a:r>
            <a:r>
              <a:rPr lang="en-US" dirty="0">
                <a:hlinkClick r:id="rId2"/>
              </a:rPr>
              <a:t>https://www.raspberrypi.org/blog/raspberry-pi-zero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Subscribe to the Programming </a:t>
            </a:r>
            <a:r>
              <a:rPr lang="en-US" dirty="0" err="1"/>
              <a:t>subreddit</a:t>
            </a:r>
            <a:r>
              <a:rPr lang="en-US" dirty="0"/>
              <a:t> or read hacker news (the people are only a little pretentious </a:t>
            </a:r>
            <a:r>
              <a:rPr lang="en-US" dirty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 much more!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24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22596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295400"/>
            <a:ext cx="8035719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learned </a:t>
            </a:r>
            <a:r>
              <a:rPr lang="en-US" b="1" dirty="0" smtClean="0"/>
              <a:t>a ton </a:t>
            </a:r>
            <a:r>
              <a:rPr lang="en-US" dirty="0" smtClean="0"/>
              <a:t>in the past 10 weeks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is </a:t>
            </a:r>
            <a:r>
              <a:rPr lang="en-US" b="1" dirty="0" smtClean="0"/>
              <a:t>a ton more </a:t>
            </a:r>
            <a:r>
              <a:rPr lang="en-US" dirty="0" smtClean="0"/>
              <a:t>to learn and there are so many paths forward into the computer science field / software and tech industry / interdisciplinary fields</a:t>
            </a:r>
          </a:p>
          <a:p>
            <a:endParaRPr lang="en-US" dirty="0" smtClean="0"/>
          </a:p>
          <a:p>
            <a:r>
              <a:rPr lang="en-US" dirty="0" smtClean="0"/>
              <a:t>Fill out the course </a:t>
            </a:r>
            <a:r>
              <a:rPr lang="en-US" dirty="0" err="1" smtClean="0"/>
              <a:t>evals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Thanks for the great quarter! Keep in touch!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DA3C-E50D-A141-8366-E32C326A7989}" type="slidenum">
              <a:rPr lang="en-US" smtClean="0"/>
              <a:t>25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58661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Rest-of-course logistics: exam, etc.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Victory lap: r</a:t>
            </a:r>
            <a:r>
              <a:rPr lang="en-US" dirty="0" smtClean="0"/>
              <a:t>eview </a:t>
            </a:r>
            <a:r>
              <a:rPr lang="en-US" dirty="0" smtClean="0"/>
              <a:t>of main course </a:t>
            </a:r>
            <a:r>
              <a:rPr lang="en-US" dirty="0" smtClean="0"/>
              <a:t>themes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What comes next?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24600"/>
            <a:ext cx="3429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276600" y="6400800"/>
            <a:ext cx="32004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12546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 Policies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39" y="1523999"/>
            <a:ext cx="8001000" cy="4684599"/>
          </a:xfrm>
        </p:spPr>
        <p:txBody>
          <a:bodyPr>
            <a:noAutofit/>
          </a:bodyPr>
          <a:lstStyle/>
          <a:p>
            <a:r>
              <a:rPr lang="en-US" sz="2300" dirty="0" smtClean="0"/>
              <a:t>Bring your </a:t>
            </a:r>
            <a:r>
              <a:rPr lang="en-US" sz="2300" dirty="0"/>
              <a:t>Husky Card / Student ID</a:t>
            </a:r>
          </a:p>
          <a:p>
            <a:r>
              <a:rPr lang="en-US" sz="2300" dirty="0"/>
              <a:t>Closed </a:t>
            </a:r>
            <a:r>
              <a:rPr lang="en-US" sz="2300" dirty="0" smtClean="0"/>
              <a:t>book / Closed notes / No </a:t>
            </a:r>
            <a:r>
              <a:rPr lang="en-US" sz="2300" dirty="0"/>
              <a:t>calculators or other electronic devices</a:t>
            </a:r>
          </a:p>
          <a:p>
            <a:r>
              <a:rPr lang="en-US" sz="2300" b="1" dirty="0"/>
              <a:t>Begins promptly at 2:30 and ends promptly at 4:20 on Tuesday, March 14th</a:t>
            </a:r>
          </a:p>
          <a:p>
            <a:r>
              <a:rPr lang="en-US" sz="2300" dirty="0"/>
              <a:t>If an emergency happens, contact Riley as soon as </a:t>
            </a:r>
            <a:r>
              <a:rPr lang="en-US" sz="2300" dirty="0" smtClean="0"/>
              <a:t>possible.  You </a:t>
            </a:r>
            <a:r>
              <a:rPr lang="en-US" sz="2300" dirty="0"/>
              <a:t>must receive permission from Riley before the start of the exam in order for the option of an alternative.</a:t>
            </a:r>
          </a:p>
          <a:p>
            <a:r>
              <a:rPr lang="en-US" sz="2300" dirty="0"/>
              <a:t>Any open exams (writing, reading, erasing, </a:t>
            </a:r>
            <a:r>
              <a:rPr lang="en-US" sz="2300" dirty="0" err="1"/>
              <a:t>etc</a:t>
            </a:r>
            <a:r>
              <a:rPr lang="en-US" sz="2300" dirty="0"/>
              <a:t>) before the exam starts or after the time is called </a:t>
            </a:r>
            <a:r>
              <a:rPr lang="en-US" sz="2300" dirty="0" smtClean="0"/>
              <a:t>is a </a:t>
            </a:r>
            <a:r>
              <a:rPr lang="en-US" sz="2300" b="1" dirty="0" smtClean="0">
                <a:solidFill>
                  <a:srgbClr val="FF0000"/>
                </a:solidFill>
              </a:rPr>
              <a:t>10 </a:t>
            </a:r>
            <a:r>
              <a:rPr lang="en-US" sz="2300" b="1" dirty="0">
                <a:solidFill>
                  <a:srgbClr val="FF0000"/>
                </a:solidFill>
              </a:rPr>
              <a:t>point deduction.</a:t>
            </a:r>
          </a:p>
          <a:p>
            <a:endParaRPr lang="en-US" sz="23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8616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Union-Find</a:t>
            </a:r>
          </a:p>
          <a:p>
            <a:r>
              <a:rPr lang="en-US" dirty="0"/>
              <a:t>Graphs</a:t>
            </a:r>
          </a:p>
          <a:p>
            <a:r>
              <a:rPr lang="en-US" dirty="0"/>
              <a:t>Traversals, shortest cost path, Topological sort</a:t>
            </a:r>
          </a:p>
          <a:p>
            <a:r>
              <a:rPr lang="en-US" dirty="0"/>
              <a:t>Minimum Spanning Trees</a:t>
            </a:r>
          </a:p>
          <a:p>
            <a:r>
              <a:rPr lang="en-US" dirty="0"/>
              <a:t>Sorting</a:t>
            </a:r>
          </a:p>
          <a:p>
            <a:r>
              <a:rPr lang="en-US" dirty="0"/>
              <a:t>Writing </a:t>
            </a:r>
            <a:r>
              <a:rPr lang="en-US" dirty="0" err="1"/>
              <a:t>Pseudocode</a:t>
            </a:r>
            <a:endParaRPr lang="en-US" dirty="0"/>
          </a:p>
          <a:p>
            <a:r>
              <a:rPr lang="en-US" dirty="0"/>
              <a:t>Analysis of runtime of </a:t>
            </a:r>
            <a:r>
              <a:rPr lang="en-US" dirty="0" err="1"/>
              <a:t>pseudocode</a:t>
            </a:r>
            <a:r>
              <a:rPr lang="en-US" dirty="0"/>
              <a:t> and ADT operations</a:t>
            </a:r>
          </a:p>
          <a:p>
            <a:r>
              <a:rPr lang="en-US" dirty="0"/>
              <a:t>Any ADT we covered</a:t>
            </a:r>
          </a:p>
          <a:p>
            <a:r>
              <a:rPr lang="en-US" dirty="0"/>
              <a:t>Preserving abstraction of client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implementor</a:t>
            </a:r>
            <a:r>
              <a:rPr lang="en-US" dirty="0"/>
              <a:t>: deep copy, immutability, copy-in and copy-out</a:t>
            </a:r>
          </a:p>
          <a:p>
            <a:r>
              <a:rPr lang="en-US" dirty="0"/>
              <a:t>Anything from the homework assignments.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Fair Exam Topics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26678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Proof of lower bound for comparison sorting</a:t>
            </a:r>
          </a:p>
          <a:p>
            <a:r>
              <a:rPr lang="en-US" dirty="0"/>
              <a:t>Proof of average case runtime for quick sort</a:t>
            </a:r>
          </a:p>
          <a:p>
            <a:r>
              <a:rPr lang="en-US" dirty="0"/>
              <a:t>Proof by Induction</a:t>
            </a:r>
          </a:p>
          <a:p>
            <a:r>
              <a:rPr lang="en-US" dirty="0"/>
              <a:t>Recurrence Relations</a:t>
            </a:r>
          </a:p>
          <a:p>
            <a:r>
              <a:rPr lang="en-US" dirty="0"/>
              <a:t>BST or AVL deletion</a:t>
            </a:r>
          </a:p>
          <a:p>
            <a:r>
              <a:rPr lang="en-US" dirty="0"/>
              <a:t>Calculating number of nodes in a tree (total number or number at a level).</a:t>
            </a:r>
          </a:p>
          <a:p>
            <a:r>
              <a:rPr lang="en-US" dirty="0"/>
              <a:t>Skew Heaps</a:t>
            </a:r>
          </a:p>
          <a:p>
            <a:r>
              <a:rPr lang="en-US" dirty="0"/>
              <a:t>B Trees</a:t>
            </a:r>
          </a:p>
          <a:p>
            <a:r>
              <a:rPr lang="en-US" dirty="0"/>
              <a:t>Memory and Locality</a:t>
            </a:r>
          </a:p>
          <a:p>
            <a:r>
              <a:rPr lang="en-US" dirty="0"/>
              <a:t>Concurrency or Parallelism</a:t>
            </a:r>
          </a:p>
          <a:p>
            <a:r>
              <a:rPr lang="en-US" dirty="0"/>
              <a:t>Complexity Theory</a:t>
            </a:r>
          </a:p>
          <a:p>
            <a:r>
              <a:rPr lang="en-US" dirty="0"/>
              <a:t>Mini-Max Search</a:t>
            </a:r>
          </a:p>
          <a:p>
            <a:r>
              <a:rPr lang="en-US" dirty="0"/>
              <a:t>Testing theory or </a:t>
            </a:r>
            <a:r>
              <a:rPr lang="en-US" dirty="0" err="1"/>
              <a:t>JUnit</a:t>
            </a:r>
            <a:endParaRPr lang="en-US" dirty="0"/>
          </a:p>
          <a:p>
            <a:r>
              <a:rPr lang="en-US" dirty="0"/>
              <a:t>Technical Interviews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Not Fair Exam Topics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2794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Victory Lap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47800"/>
            <a:ext cx="5420892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victory lap is an extra lap</a:t>
            </a:r>
          </a:p>
          <a:p>
            <a:pPr>
              <a:buNone/>
            </a:pPr>
            <a:r>
              <a:rPr lang="en-US" dirty="0" smtClean="0"/>
              <a:t>around the track </a:t>
            </a:r>
            <a:r>
              <a:rPr lang="en-US" dirty="0" smtClean="0"/>
              <a:t>by </a:t>
            </a:r>
            <a:r>
              <a:rPr lang="en-US" dirty="0" smtClean="0"/>
              <a:t>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exhausted </a:t>
            </a:r>
            <a:r>
              <a:rPr lang="en-US" dirty="0" smtClean="0"/>
              <a:t>victors </a:t>
            </a:r>
            <a:endParaRPr lang="en-US" dirty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that’s 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Lecture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makes </a:t>
            </a:r>
            <a:r>
              <a:rPr lang="en-US" dirty="0" smtClean="0">
                <a:sym typeface="Wingdings" pitchFamily="2" charset="2"/>
              </a:rPr>
              <a:t>CSE 373 </a:t>
            </a:r>
            <a:r>
              <a:rPr lang="en-US" dirty="0" smtClean="0">
                <a:sym typeface="Wingdings" pitchFamily="2" charset="2"/>
              </a:rPr>
              <a:t>special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751" y="2150924"/>
            <a:ext cx="3352800" cy="2731135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69178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40518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Big Thanks to </a:t>
            </a:r>
            <a:r>
              <a:rPr lang="en-US" dirty="0">
                <a:solidFill>
                  <a:srgbClr val="0000FF"/>
                </a:solidFill>
              </a:rPr>
              <a:t>your </a:t>
            </a:r>
            <a:r>
              <a:rPr lang="en-US" dirty="0" smtClean="0">
                <a:solidFill>
                  <a:srgbClr val="0000FF"/>
                </a:solidFill>
              </a:rPr>
              <a:t>TAs!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3792360" cy="422288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Zelina</a:t>
            </a:r>
            <a:r>
              <a:rPr lang="en-US" dirty="0" smtClean="0"/>
              <a:t> Chen</a:t>
            </a:r>
          </a:p>
          <a:p>
            <a:pPr>
              <a:buNone/>
            </a:pPr>
            <a:r>
              <a:rPr lang="en-US" dirty="0"/>
              <a:t>Paul </a:t>
            </a:r>
            <a:r>
              <a:rPr lang="en-US" dirty="0" smtClean="0"/>
              <a:t>Curry</a:t>
            </a:r>
          </a:p>
          <a:p>
            <a:pPr>
              <a:buNone/>
            </a:pPr>
            <a:r>
              <a:rPr lang="en-US" dirty="0"/>
              <a:t>Josh </a:t>
            </a:r>
            <a:r>
              <a:rPr lang="en-US" dirty="0" smtClean="0"/>
              <a:t>Curtis</a:t>
            </a:r>
          </a:p>
          <a:p>
            <a:pPr>
              <a:buNone/>
            </a:pPr>
            <a:r>
              <a:rPr lang="en-US" dirty="0"/>
              <a:t>Chloe Lathe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Trung</a:t>
            </a:r>
            <a:r>
              <a:rPr lang="en-US" dirty="0" smtClean="0"/>
              <a:t> Ly</a:t>
            </a:r>
          </a:p>
          <a:p>
            <a:pPr>
              <a:buNone/>
            </a:pPr>
            <a:r>
              <a:rPr lang="en-US" dirty="0" smtClean="0"/>
              <a:t>Matthew </a:t>
            </a:r>
            <a:r>
              <a:rPr lang="en-US" dirty="0" err="1" smtClean="0"/>
              <a:t>Rockett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Kyle Thayer</a:t>
            </a:r>
          </a:p>
          <a:p>
            <a:pPr>
              <a:buNone/>
            </a:pPr>
            <a:r>
              <a:rPr lang="en-US" dirty="0"/>
              <a:t>Raquel Van </a:t>
            </a:r>
            <a:r>
              <a:rPr lang="en-US" dirty="0" err="1" smtClean="0"/>
              <a:t>Hofwegen</a:t>
            </a:r>
            <a:endParaRPr lang="en-US" dirty="0" smtClean="0"/>
          </a:p>
          <a:p>
            <a:pPr>
              <a:buNone/>
            </a:pPr>
            <a:r>
              <a:rPr lang="en-US" dirty="0"/>
              <a:t>Pascale Wallace </a:t>
            </a:r>
            <a:r>
              <a:rPr lang="en-US" dirty="0" smtClean="0"/>
              <a:t>Patterson</a:t>
            </a:r>
          </a:p>
          <a:p>
            <a:pPr>
              <a:buNone/>
            </a:pPr>
            <a:r>
              <a:rPr lang="en-US" dirty="0"/>
              <a:t>Rebecca </a:t>
            </a:r>
            <a:r>
              <a:rPr lang="en-US" dirty="0" smtClean="0"/>
              <a:t>Yuen</a:t>
            </a:r>
          </a:p>
          <a:p>
            <a:pPr>
              <a:buNone/>
            </a:pPr>
            <a:r>
              <a:rPr lang="en-US" dirty="0"/>
              <a:t>Hunter Zahn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989" y="1417638"/>
            <a:ext cx="3803211" cy="4769226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98346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Also... Thank </a:t>
            </a:r>
            <a:r>
              <a:rPr lang="en-US" dirty="0" smtClean="0">
                <a:solidFill>
                  <a:srgbClr val="0000FF"/>
                </a:solidFill>
              </a:rPr>
              <a:t>you!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68" y="1437734"/>
            <a:ext cx="8166336" cy="45656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And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</a:t>
            </a:r>
          </a:p>
          <a:p>
            <a:pPr lvl="1"/>
            <a:r>
              <a:rPr lang="en-US" dirty="0" smtClean="0"/>
              <a:t>Awesome questions</a:t>
            </a:r>
            <a:endParaRPr lang="en-US" dirty="0"/>
          </a:p>
          <a:p>
            <a:pPr lvl="1"/>
            <a:r>
              <a:rPr lang="en-US" dirty="0" smtClean="0"/>
              <a:t>Hard work (this is not an easy class!)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some things I would do differently the second time around, but as a whole, it has been great!  I’m sad it’s over </a:t>
            </a:r>
            <a:r>
              <a:rPr lang="en-US" dirty="0" smtClean="0">
                <a:sym typeface="Wingdings"/>
              </a:rPr>
              <a:t> </a:t>
            </a:r>
            <a:endParaRPr lang="en-US" dirty="0" smtClean="0"/>
          </a:p>
          <a:p>
            <a:pPr lvl="1"/>
            <a:r>
              <a:rPr lang="en-US" dirty="0" smtClean="0"/>
              <a:t>I welcome feedback, please use the course </a:t>
            </a:r>
            <a:r>
              <a:rPr lang="en-US" dirty="0" err="1" smtClean="0"/>
              <a:t>evals</a:t>
            </a:r>
            <a:r>
              <a:rPr lang="en-US" dirty="0" smtClean="0"/>
              <a:t>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55212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2160</Words>
  <Application>Microsoft Macintosh PowerPoint</Application>
  <PresentationFormat>On-screen Show (4:3)</PresentationFormat>
  <Paragraphs>318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373: Data Structures &amp; Algorithms Course Victory Lap</vt:lpstr>
      <vt:lpstr>Course Logistics</vt:lpstr>
      <vt:lpstr>Today</vt:lpstr>
      <vt:lpstr>Exam Policies</vt:lpstr>
      <vt:lpstr>Fair Exam Topics</vt:lpstr>
      <vt:lpstr>Not Fair Exam Topics</vt:lpstr>
      <vt:lpstr>Victory Lap</vt:lpstr>
      <vt:lpstr>Big Thanks to your TAs!</vt:lpstr>
      <vt:lpstr>Also... Thank you!</vt:lpstr>
      <vt:lpstr>Where did we come from?</vt:lpstr>
      <vt:lpstr>Slide 1: Topics Outline</vt:lpstr>
      <vt:lpstr>Slide 2: What 373 is about</vt:lpstr>
      <vt:lpstr>Slide 3: Goals</vt:lpstr>
      <vt:lpstr>Success?</vt:lpstr>
      <vt:lpstr>CSE Non-Majors Courses</vt:lpstr>
      <vt:lpstr>Moar CSE Non-Majors Courses</vt:lpstr>
      <vt:lpstr>Web Development</vt:lpstr>
      <vt:lpstr>Explore Web Libraries</vt:lpstr>
      <vt:lpstr>Other Departments!</vt:lpstr>
      <vt:lpstr>Other resources outside of UW</vt:lpstr>
      <vt:lpstr>Command Line and Source Control</vt:lpstr>
      <vt:lpstr>Learn a new Language!</vt:lpstr>
      <vt:lpstr>Learn to code games and apps</vt:lpstr>
      <vt:lpstr>So much more!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Course Victory Lap</dc:title>
  <dc:creator>Hunter Zahn</dc:creator>
  <cp:lastModifiedBy>Riley Porter</cp:lastModifiedBy>
  <cp:revision>79</cp:revision>
  <dcterms:created xsi:type="dcterms:W3CDTF">2016-08-17T16:08:00Z</dcterms:created>
  <dcterms:modified xsi:type="dcterms:W3CDTF">2017-03-10T21:56:55Z</dcterms:modified>
</cp:coreProperties>
</file>