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330" r:id="rId3"/>
    <p:sldId id="359" r:id="rId4"/>
    <p:sldId id="360" r:id="rId5"/>
    <p:sldId id="361" r:id="rId6"/>
    <p:sldId id="362" r:id="rId7"/>
    <p:sldId id="363" r:id="rId8"/>
    <p:sldId id="365" r:id="rId9"/>
    <p:sldId id="366" r:id="rId10"/>
    <p:sldId id="364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2" r:id="rId26"/>
    <p:sldId id="381" r:id="rId27"/>
    <p:sldId id="384" r:id="rId28"/>
    <p:sldId id="385" r:id="rId29"/>
    <p:sldId id="386" r:id="rId30"/>
    <p:sldId id="387" r:id="rId31"/>
    <p:sldId id="35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28F7D-0E97-7648-9C28-CCCC98412560}" type="datetimeFigureOut">
              <a:rPr lang="en-US" smtClean="0"/>
              <a:t>2/24/17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8E4E5-2F68-D246-A0B0-ABA88CBB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219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C9933-A3FE-FA47-914B-C3896234D25B}" type="datetimeFigureOut">
              <a:rPr lang="en-US" smtClean="0"/>
              <a:t>2/24/17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A7A00-2067-E94E-B25E-838E3473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18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6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1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2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6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0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0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6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7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4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5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4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://junit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011454"/>
            <a:ext cx="8305800" cy="1447800"/>
          </a:xfrm>
        </p:spPr>
        <p:txBody>
          <a:bodyPr/>
          <a:lstStyle/>
          <a:p>
            <a:pPr algn="ctr"/>
            <a:r>
              <a:rPr lang="en-US" sz="3000" i="0" dirty="0" smtClean="0">
                <a:solidFill>
                  <a:srgbClr val="0000FF"/>
                </a:solidFill>
              </a:rPr>
              <a:t>CSE 373: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000" i="0" dirty="0" smtClean="0">
                <a:solidFill>
                  <a:srgbClr val="0000FF"/>
                </a:solidFill>
              </a:rPr>
              <a:t>Software </a:t>
            </a:r>
            <a:r>
              <a:rPr lang="en-US" sz="3000" dirty="0" smtClean="0">
                <a:solidFill>
                  <a:srgbClr val="0000FF"/>
                </a:solidFill>
              </a:rPr>
              <a:t>Interlude -- </a:t>
            </a:r>
            <a:r>
              <a:rPr lang="en-US" sz="3000" i="0" dirty="0" smtClean="0">
                <a:solidFill>
                  <a:srgbClr val="0000FF"/>
                </a:solidFill>
              </a:rPr>
              <a:t>Testing and </a:t>
            </a:r>
            <a:r>
              <a:rPr lang="en-US" sz="3000" i="0" dirty="0" err="1" smtClean="0">
                <a:solidFill>
                  <a:srgbClr val="0000FF"/>
                </a:solidFill>
              </a:rPr>
              <a:t>JUnit</a:t>
            </a:r>
            <a:endParaRPr lang="en-US" sz="30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3079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/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5808576"/>
            <a:ext cx="8305800" cy="370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based </a:t>
            </a:r>
            <a:r>
              <a:rPr lang="en-US" sz="1800" dirty="0"/>
              <a:t>on work from Michael Ernst, Hal Perkins, Dan </a:t>
            </a:r>
            <a:r>
              <a:rPr lang="en-US" sz="1800" dirty="0" smtClean="0"/>
              <a:t>Grossman, and Zack </a:t>
            </a:r>
            <a:r>
              <a:rPr lang="en-US" sz="1800" dirty="0" err="1" smtClean="0"/>
              <a:t>Tatlock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52455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Determining Actual Subsets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GB" sz="2000" dirty="0"/>
              <a:t>A </a:t>
            </a:r>
            <a:r>
              <a:rPr lang="en-GB" sz="2000" i="1" dirty="0">
                <a:solidFill>
                  <a:srgbClr val="0000FF"/>
                </a:solidFill>
              </a:rPr>
              <a:t>subdomain</a:t>
            </a:r>
            <a:r>
              <a:rPr lang="en-GB" sz="2000" dirty="0"/>
              <a:t> is a subset of possible inputs</a:t>
            </a:r>
          </a:p>
          <a:p>
            <a:endParaRPr lang="en-GB" sz="2000" dirty="0"/>
          </a:p>
          <a:p>
            <a:r>
              <a:rPr lang="en-GB" sz="2000" dirty="0"/>
              <a:t>A subdomain is </a:t>
            </a:r>
            <a:r>
              <a:rPr lang="en-GB" sz="2000" i="1" dirty="0">
                <a:solidFill>
                  <a:srgbClr val="0000FF"/>
                </a:solidFill>
              </a:rPr>
              <a:t>revealing</a:t>
            </a:r>
            <a:r>
              <a:rPr lang="en-GB" sz="2000" dirty="0">
                <a:solidFill>
                  <a:srgbClr val="0000FF"/>
                </a:solidFill>
              </a:rPr>
              <a:t> </a:t>
            </a:r>
            <a:r>
              <a:rPr lang="en-GB" sz="2000" dirty="0"/>
              <a:t>for error </a:t>
            </a:r>
            <a:r>
              <a:rPr lang="en-GB" sz="2000" i="1" dirty="0"/>
              <a:t>E</a:t>
            </a:r>
            <a:r>
              <a:rPr lang="en-GB" sz="2000" dirty="0"/>
              <a:t> if either:</a:t>
            </a:r>
          </a:p>
          <a:p>
            <a:pPr lvl="1">
              <a:buClr>
                <a:schemeClr val="tx1"/>
              </a:buClr>
            </a:pPr>
            <a:r>
              <a:rPr lang="en-GB" sz="2000" i="1" dirty="0">
                <a:solidFill>
                  <a:srgbClr val="008000"/>
                </a:solidFill>
              </a:rPr>
              <a:t>Every</a:t>
            </a:r>
            <a:r>
              <a:rPr lang="en-GB" sz="2000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input in that subdomain triggers error E, </a:t>
            </a:r>
            <a:r>
              <a:rPr lang="en-GB" sz="2000" i="1" dirty="0">
                <a:solidFill>
                  <a:srgbClr val="00B050"/>
                </a:solidFill>
              </a:rPr>
              <a:t>or</a:t>
            </a:r>
          </a:p>
          <a:p>
            <a:pPr lvl="1">
              <a:buClr>
                <a:schemeClr val="tx1"/>
              </a:buClr>
            </a:pPr>
            <a:r>
              <a:rPr lang="en-GB" sz="2000" i="1" dirty="0">
                <a:solidFill>
                  <a:srgbClr val="008000"/>
                </a:solidFill>
              </a:rPr>
              <a:t>No</a:t>
            </a:r>
            <a:r>
              <a:rPr lang="en-GB" sz="2000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input in that subdomain triggers error E</a:t>
            </a:r>
          </a:p>
          <a:p>
            <a:pPr lvl="1"/>
            <a:endParaRPr lang="en-GB" sz="2000" dirty="0"/>
          </a:p>
          <a:p>
            <a:r>
              <a:rPr lang="en-GB" sz="2000" dirty="0"/>
              <a:t>Need test only one input from a given subdomain</a:t>
            </a:r>
          </a:p>
          <a:p>
            <a:pPr lvl="1"/>
            <a:r>
              <a:rPr lang="en-GB" sz="2000" dirty="0"/>
              <a:t>If subdomains cover the entire input space, we are </a:t>
            </a:r>
            <a:r>
              <a:rPr lang="en-GB" sz="2000" i="1" dirty="0">
                <a:solidFill>
                  <a:srgbClr val="008000"/>
                </a:solidFill>
              </a:rPr>
              <a:t>guaranteed</a:t>
            </a:r>
            <a:r>
              <a:rPr lang="en-GB" sz="2000" dirty="0">
                <a:solidFill>
                  <a:srgbClr val="008000"/>
                </a:solidFill>
              </a:rPr>
              <a:t> </a:t>
            </a:r>
            <a:r>
              <a:rPr lang="en-GB" sz="1000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to detect the error if it is present</a:t>
            </a:r>
          </a:p>
          <a:p>
            <a:pPr lvl="1"/>
            <a:endParaRPr lang="en-GB" sz="2000" dirty="0"/>
          </a:p>
          <a:p>
            <a:r>
              <a:rPr lang="en-GB" sz="2000" dirty="0"/>
              <a:t>The trick is to </a:t>
            </a:r>
            <a:r>
              <a:rPr lang="en-GB" sz="2000" i="1" dirty="0"/>
              <a:t>guess</a:t>
            </a:r>
            <a:r>
              <a:rPr lang="en-GB" sz="2000" dirty="0"/>
              <a:t> these revealing subdomains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8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Heuristic: Boundary Testing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Create tests at the edges of subdomains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/>
              <a:t>Why? </a:t>
            </a:r>
          </a:p>
          <a:p>
            <a:pPr lvl="1"/>
            <a:r>
              <a:rPr lang="en-US" sz="2000" dirty="0"/>
              <a:t>Off-by-one bugs</a:t>
            </a:r>
          </a:p>
          <a:p>
            <a:pPr lvl="1"/>
            <a:r>
              <a:rPr lang="en-US" sz="2000" dirty="0"/>
              <a:t>“Empty” cases (0 elements,</a:t>
            </a:r>
          </a:p>
          <a:p>
            <a:pPr marL="457200" lvl="1" indent="0">
              <a:buNone/>
            </a:pPr>
            <a:r>
              <a:rPr lang="en-US" sz="2000" dirty="0"/>
              <a:t>    null, …)</a:t>
            </a:r>
          </a:p>
          <a:p>
            <a:pPr lvl="1"/>
            <a:r>
              <a:rPr lang="en-US" sz="2000" dirty="0"/>
              <a:t>Overflow errors in arithmetic</a:t>
            </a:r>
          </a:p>
          <a:p>
            <a:pPr lvl="1"/>
            <a:r>
              <a:rPr lang="en-US" sz="2000" dirty="0"/>
              <a:t>Object aliasing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/>
              <a:t>Small subdomains at the edges of the “main” subdomains have a high probability of revealing many common errors</a:t>
            </a:r>
          </a:p>
          <a:p>
            <a:pPr lvl="1"/>
            <a:r>
              <a:rPr lang="en-US" sz="2000" dirty="0"/>
              <a:t>Also, you might have </a:t>
            </a:r>
            <a:r>
              <a:rPr lang="en-US" sz="2000" dirty="0" err="1"/>
              <a:t>misdrawn</a:t>
            </a:r>
            <a:r>
              <a:rPr lang="en-US" sz="2000" dirty="0"/>
              <a:t> the boundaries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822314" y="2107496"/>
            <a:ext cx="2831557" cy="2049297"/>
            <a:chOff x="5822314" y="2107496"/>
            <a:chExt cx="3174760" cy="2320549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5822314" y="2107496"/>
              <a:ext cx="3174760" cy="2320549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5822314" y="2107496"/>
              <a:ext cx="3174760" cy="2320549"/>
              <a:chOff x="4080" y="1248"/>
              <a:chExt cx="1488" cy="1152"/>
            </a:xfrm>
          </p:grpSpPr>
          <p:sp>
            <p:nvSpPr>
              <p:cNvPr id="30" name="Freeform 6"/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7"/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8"/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6321606" y="2180295"/>
              <a:ext cx="2460295" cy="1976498"/>
              <a:chOff x="4845" y="1464"/>
              <a:chExt cx="1153" cy="981"/>
            </a:xfrm>
          </p:grpSpPr>
          <p:sp>
            <p:nvSpPr>
              <p:cNvPr id="18" name="Oval 10"/>
              <p:cNvSpPr>
                <a:spLocks noChangeArrowheads="1"/>
              </p:cNvSpPr>
              <p:nvPr/>
            </p:nvSpPr>
            <p:spPr bwMode="auto">
              <a:xfrm>
                <a:off x="5109" y="162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11"/>
              <p:cNvSpPr>
                <a:spLocks noChangeArrowheads="1"/>
              </p:cNvSpPr>
              <p:nvPr/>
            </p:nvSpPr>
            <p:spPr bwMode="auto">
              <a:xfrm>
                <a:off x="5142" y="192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2"/>
              <p:cNvSpPr>
                <a:spLocks noChangeArrowheads="1"/>
              </p:cNvSpPr>
              <p:nvPr/>
            </p:nvSpPr>
            <p:spPr bwMode="auto">
              <a:xfrm>
                <a:off x="5670" y="171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13"/>
              <p:cNvSpPr>
                <a:spLocks noChangeArrowheads="1"/>
              </p:cNvSpPr>
              <p:nvPr/>
            </p:nvSpPr>
            <p:spPr bwMode="auto">
              <a:xfrm>
                <a:off x="5622" y="2301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14"/>
              <p:cNvSpPr>
                <a:spLocks noChangeArrowheads="1"/>
              </p:cNvSpPr>
              <p:nvPr/>
            </p:nvSpPr>
            <p:spPr bwMode="auto">
              <a:xfrm>
                <a:off x="4845" y="195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15"/>
              <p:cNvSpPr>
                <a:spLocks noChangeArrowheads="1"/>
              </p:cNvSpPr>
              <p:nvPr/>
            </p:nvSpPr>
            <p:spPr bwMode="auto">
              <a:xfrm>
                <a:off x="4845" y="185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16"/>
              <p:cNvSpPr>
                <a:spLocks noChangeArrowheads="1"/>
              </p:cNvSpPr>
              <p:nvPr/>
            </p:nvSpPr>
            <p:spPr bwMode="auto">
              <a:xfrm>
                <a:off x="5394" y="234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17"/>
              <p:cNvSpPr>
                <a:spLocks noChangeArrowheads="1"/>
              </p:cNvSpPr>
              <p:nvPr/>
            </p:nvSpPr>
            <p:spPr bwMode="auto">
              <a:xfrm>
                <a:off x="5890" y="146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18"/>
              <p:cNvSpPr>
                <a:spLocks noChangeArrowheads="1"/>
              </p:cNvSpPr>
              <p:nvPr/>
            </p:nvSpPr>
            <p:spPr bwMode="auto">
              <a:xfrm>
                <a:off x="5902" y="183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19"/>
              <p:cNvSpPr>
                <a:spLocks noChangeArrowheads="1"/>
              </p:cNvSpPr>
              <p:nvPr/>
            </p:nvSpPr>
            <p:spPr bwMode="auto">
              <a:xfrm>
                <a:off x="5902" y="192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0"/>
              <p:cNvSpPr>
                <a:spLocks noChangeArrowheads="1"/>
              </p:cNvSpPr>
              <p:nvPr/>
            </p:nvSpPr>
            <p:spPr bwMode="auto">
              <a:xfrm>
                <a:off x="5451" y="207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1"/>
              <p:cNvSpPr>
                <a:spLocks noChangeArrowheads="1"/>
              </p:cNvSpPr>
              <p:nvPr/>
            </p:nvSpPr>
            <p:spPr bwMode="auto">
              <a:xfrm>
                <a:off x="5472" y="193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5822314" y="2107496"/>
              <a:ext cx="3174760" cy="2320549"/>
              <a:chOff x="4614" y="1422"/>
              <a:chExt cx="1488" cy="1152"/>
            </a:xfrm>
          </p:grpSpPr>
          <p:sp>
            <p:nvSpPr>
              <p:cNvPr id="12" name="Oval 23"/>
              <p:cNvSpPr>
                <a:spLocks noChangeArrowheads="1"/>
              </p:cNvSpPr>
              <p:nvPr/>
            </p:nvSpPr>
            <p:spPr bwMode="auto">
              <a:xfrm>
                <a:off x="5442" y="1422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24"/>
              <p:cNvSpPr>
                <a:spLocks noChangeArrowheads="1"/>
              </p:cNvSpPr>
              <p:nvPr/>
            </p:nvSpPr>
            <p:spPr bwMode="auto">
              <a:xfrm>
                <a:off x="5998" y="2205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25"/>
              <p:cNvSpPr>
                <a:spLocks noChangeArrowheads="1"/>
              </p:cNvSpPr>
              <p:nvPr/>
            </p:nvSpPr>
            <p:spPr bwMode="auto">
              <a:xfrm>
                <a:off x="4614" y="162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26"/>
              <p:cNvSpPr>
                <a:spLocks noChangeArrowheads="1"/>
              </p:cNvSpPr>
              <p:nvPr/>
            </p:nvSpPr>
            <p:spPr bwMode="auto">
              <a:xfrm>
                <a:off x="4941" y="247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27"/>
              <p:cNvSpPr>
                <a:spLocks noChangeArrowheads="1"/>
              </p:cNvSpPr>
              <p:nvPr/>
            </p:nvSpPr>
            <p:spPr bwMode="auto">
              <a:xfrm>
                <a:off x="4614" y="234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28"/>
              <p:cNvSpPr>
                <a:spLocks noChangeArrowheads="1"/>
              </p:cNvSpPr>
              <p:nvPr/>
            </p:nvSpPr>
            <p:spPr bwMode="auto">
              <a:xfrm>
                <a:off x="6006" y="1671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703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Boundary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To define the boundary, need a notion of </a:t>
            </a:r>
            <a:r>
              <a:rPr lang="en-US" sz="2000" dirty="0">
                <a:solidFill>
                  <a:schemeClr val="accent2"/>
                </a:solidFill>
              </a:rPr>
              <a:t>adjacent</a:t>
            </a:r>
            <a:r>
              <a:rPr lang="en-US" sz="2000" dirty="0"/>
              <a:t> inputs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</a:p>
          <a:p>
            <a:pPr marL="0" indent="0">
              <a:lnSpc>
                <a:spcPct val="83000"/>
              </a:lnSpc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One approach: 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Identify basic operations on input points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Two points are adjacent if one basic operation apart</a:t>
            </a:r>
          </a:p>
          <a:p>
            <a:pPr marL="0" indent="0">
              <a:lnSpc>
                <a:spcPct val="83000"/>
              </a:lnSpc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Point is on a boundary if either: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There exists an adjacent point in a different subdomain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Some basic operation cannot be applied to the point</a:t>
            </a:r>
          </a:p>
          <a:p>
            <a:pPr marL="0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Example: list of integers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Basic operations: </a:t>
            </a:r>
            <a:r>
              <a:rPr lang="en-US" sz="2000" i="1" dirty="0"/>
              <a:t>create</a:t>
            </a:r>
            <a:r>
              <a:rPr lang="en-US" sz="2000" dirty="0"/>
              <a:t>, </a:t>
            </a:r>
            <a:r>
              <a:rPr lang="en-US" sz="2000" i="1" dirty="0"/>
              <a:t>append</a:t>
            </a:r>
            <a:r>
              <a:rPr lang="en-US" sz="2000" dirty="0"/>
              <a:t>, </a:t>
            </a:r>
            <a:r>
              <a:rPr lang="en-US" sz="2000" i="1" dirty="0"/>
              <a:t>remove</a:t>
            </a:r>
            <a:r>
              <a:rPr lang="en-US" sz="2000" dirty="0"/>
              <a:t> 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Adjacent points: &lt;[2,3],[2,3,3]&gt;, &lt;[2,3],[2]&gt;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Boundary point: [ ] (can’t apply </a:t>
            </a:r>
            <a:r>
              <a:rPr lang="en-US" sz="2000" i="1" dirty="0"/>
              <a:t>remove</a:t>
            </a:r>
            <a:r>
              <a:rPr lang="en-US" sz="2000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Some Boundary Cases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Arithmetic</a:t>
            </a:r>
          </a:p>
          <a:p>
            <a:pPr lvl="1"/>
            <a:r>
              <a:rPr lang="en-US" sz="2000" dirty="0"/>
              <a:t>Smallest/largest </a:t>
            </a:r>
            <a:r>
              <a:rPr lang="en-US" sz="2000" dirty="0" smtClean="0"/>
              <a:t>values (edge case and overflow)</a:t>
            </a:r>
            <a:endParaRPr lang="en-US" sz="2000" dirty="0"/>
          </a:p>
          <a:p>
            <a:pPr lvl="1"/>
            <a:r>
              <a:rPr lang="en-US" sz="2000" dirty="0"/>
              <a:t>Zero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Objects</a:t>
            </a:r>
          </a:p>
          <a:p>
            <a:pPr lvl="1"/>
            <a:r>
              <a:rPr lang="en-US" sz="2000" dirty="0"/>
              <a:t>null</a:t>
            </a:r>
          </a:p>
          <a:p>
            <a:pPr lvl="1"/>
            <a:r>
              <a:rPr lang="en-US" sz="2000" dirty="0"/>
              <a:t>Circular list</a:t>
            </a:r>
          </a:p>
          <a:p>
            <a:pPr lvl="1"/>
            <a:r>
              <a:rPr lang="en-US" sz="2000" dirty="0"/>
              <a:t>Same object passed as multiple arguments (aliasing)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3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Boundary: Arithmetic Overflow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returns: |x|</a:t>
            </a:r>
            <a:endParaRPr lang="en-GB" sz="2000" dirty="0">
              <a:solidFill>
                <a:srgbClr val="7030A0"/>
              </a:solidFill>
            </a:endParaRPr>
          </a:p>
          <a:p>
            <a:pPr marL="0" indent="0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</a:rPr>
              <a:t>abs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</a:rPr>
              <a:t>x</a:t>
            </a:r>
            <a:r>
              <a:rPr lang="en-GB" sz="2000" b="1" dirty="0">
                <a:latin typeface="Courier New" pitchFamily="49" charset="0"/>
              </a:rPr>
              <a:t>) {…}</a:t>
            </a:r>
            <a:endParaRPr lang="en-GB" sz="2000" dirty="0"/>
          </a:p>
          <a:p>
            <a:pPr marL="457200" lvl="1" indent="0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 marL="0" lvl="1" indent="0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are some values or ranges of </a:t>
            </a:r>
            <a:r>
              <a:rPr lang="en-GB" sz="2000" i="1" dirty="0"/>
              <a:t>x</a:t>
            </a:r>
            <a:r>
              <a:rPr lang="en-GB" sz="2000" dirty="0"/>
              <a:t> that might be worth probing?</a:t>
            </a:r>
          </a:p>
          <a:p>
            <a:pPr marL="800100" lvl="3" indent="-342900">
              <a:lnSpc>
                <a:spcPct val="7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i="1" dirty="0"/>
              <a:t>x </a:t>
            </a:r>
            <a:r>
              <a:rPr lang="en-GB" dirty="0"/>
              <a:t>&lt; 0 (flips sign) or </a:t>
            </a:r>
            <a:r>
              <a:rPr lang="en-GB" i="1" dirty="0"/>
              <a:t>x </a:t>
            </a:r>
            <a:r>
              <a:rPr lang="en-GB" i="1" dirty="0">
                <a:cs typeface="Times New Roman" pitchFamily="18" charset="0"/>
              </a:rPr>
              <a:t>≥ </a:t>
            </a:r>
            <a:r>
              <a:rPr lang="en-GB" dirty="0"/>
              <a:t>0 (returns unchanged)</a:t>
            </a:r>
          </a:p>
          <a:p>
            <a:pPr marL="800100" lvl="3" indent="-342900">
              <a:lnSpc>
                <a:spcPct val="7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Around </a:t>
            </a:r>
            <a:r>
              <a:rPr lang="en-GB" i="1" dirty="0"/>
              <a:t>x </a:t>
            </a:r>
            <a:r>
              <a:rPr lang="en-GB" dirty="0"/>
              <a:t>= 0 (boundary condition)</a:t>
            </a:r>
          </a:p>
          <a:p>
            <a:pPr marL="800100" lvl="3" indent="-342900">
              <a:lnSpc>
                <a:spcPct val="7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i="1" dirty="0"/>
              <a:t>Specific tests: say x = -1, 0, 1</a:t>
            </a:r>
          </a:p>
          <a:p>
            <a:pPr marL="0" indent="0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i="1" dirty="0">
              <a:solidFill>
                <a:schemeClr val="accent6"/>
              </a:solidFill>
            </a:endParaRPr>
          </a:p>
          <a:p>
            <a:pPr marL="0" indent="0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How about…</a:t>
            </a:r>
          </a:p>
          <a:p>
            <a:pPr marL="0" indent="0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x = </a:t>
            </a:r>
            <a:r>
              <a:rPr lang="en-GB" sz="2000" b="1" dirty="0" err="1">
                <a:latin typeface="Courier New" pitchFamily="49" charset="0"/>
              </a:rPr>
              <a:t>Integer.MIN_VALUE</a:t>
            </a:r>
            <a:r>
              <a:rPr lang="en-GB" sz="2000" b="1" dirty="0">
                <a:latin typeface="Courier New" pitchFamily="49" charset="0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x=-2147483648</a:t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GB" sz="2000" b="1" i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System.out.println</a:t>
            </a:r>
            <a:r>
              <a:rPr lang="en-GB" sz="2000" b="1" dirty="0">
                <a:latin typeface="Courier New" pitchFamily="49" charset="0"/>
              </a:rPr>
              <a:t>(x&lt;0); 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true</a:t>
            </a:r>
            <a:r>
              <a:rPr lang="en-GB" sz="2000" b="1" dirty="0">
                <a:latin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</a:rPr>
            </a:br>
            <a:r>
              <a:rPr lang="en-GB" sz="2000" b="1" i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System.out.println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Math.abs</a:t>
            </a:r>
            <a:r>
              <a:rPr lang="en-GB" sz="2000" b="1" dirty="0">
                <a:latin typeface="Courier New" pitchFamily="49" charset="0"/>
              </a:rPr>
              <a:t>(x)&lt;0);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also true!</a:t>
            </a:r>
          </a:p>
          <a:p>
            <a:pPr marL="0" indent="0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600" dirty="0">
              <a:solidFill>
                <a:schemeClr val="accent6"/>
              </a:solidFill>
            </a:endParaRPr>
          </a:p>
          <a:p>
            <a:pPr marL="0" indent="0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From </a:t>
            </a:r>
            <a:r>
              <a:rPr lang="en-GB" sz="2000" dirty="0" err="1"/>
              <a:t>Javadoc</a:t>
            </a:r>
            <a:r>
              <a:rPr lang="en-GB" sz="2000" dirty="0"/>
              <a:t> for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Math.abs</a:t>
            </a:r>
            <a:r>
              <a:rPr lang="en-GB" sz="2000" dirty="0"/>
              <a:t>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Note that if the argument is equal to the value of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Integer.MIN_VALUE</a:t>
            </a:r>
            <a:r>
              <a:rPr lang="en-GB" sz="2000" dirty="0"/>
              <a:t>, the most negative representable </a:t>
            </a:r>
            <a:r>
              <a:rPr lang="en-GB" sz="2000" dirty="0" err="1"/>
              <a:t>int</a:t>
            </a:r>
            <a:r>
              <a:rPr lang="en-GB" sz="2000" dirty="0"/>
              <a:t> value, the result is that same value, which is negative</a:t>
            </a:r>
            <a:endParaRPr lang="en-GB" sz="2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3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Boundary: Duplicates and Aliases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4000"/>
              </a:lnSpc>
              <a:spcBef>
                <a:spcPts val="0"/>
              </a:spcBef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modifies: </a:t>
            </a:r>
            <a:r>
              <a:rPr lang="en-GB" sz="2000" b="1" dirty="0" err="1">
                <a:solidFill>
                  <a:srgbClr val="7030A0"/>
                </a:solidFill>
                <a:latin typeface="Courier New" pitchFamily="49" charset="0"/>
              </a:rPr>
              <a:t>src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, </a:t>
            </a:r>
            <a:r>
              <a:rPr lang="en-GB" sz="2000" b="1" dirty="0" err="1">
                <a:solidFill>
                  <a:srgbClr val="7030A0"/>
                </a:solidFill>
                <a:latin typeface="Courier New" pitchFamily="49" charset="0"/>
              </a:rPr>
              <a:t>dest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spcBef>
                <a:spcPts val="0"/>
              </a:spcBef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effects:  removes all elements of </a:t>
            </a:r>
            <a:r>
              <a:rPr lang="en-GB" sz="2000" b="1" dirty="0" err="1">
                <a:solidFill>
                  <a:srgbClr val="7030A0"/>
                </a:solidFill>
                <a:latin typeface="Courier New" pitchFamily="49" charset="0"/>
              </a:rPr>
              <a:t>src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and</a:t>
            </a:r>
          </a:p>
          <a:p>
            <a:pPr>
              <a:lnSpc>
                <a:spcPct val="94000"/>
              </a:lnSpc>
              <a:spcBef>
                <a:spcPts val="0"/>
              </a:spcBef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          appends them in reverse order to </a:t>
            </a:r>
          </a:p>
          <a:p>
            <a:pPr>
              <a:lnSpc>
                <a:spcPct val="94000"/>
              </a:lnSpc>
              <a:spcBef>
                <a:spcPts val="0"/>
              </a:spcBef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          the end of </a:t>
            </a:r>
            <a:r>
              <a:rPr lang="en-GB" sz="2000" b="1" dirty="0" err="1">
                <a:solidFill>
                  <a:srgbClr val="7030A0"/>
                </a:solidFill>
                <a:latin typeface="Courier New" pitchFamily="49" charset="0"/>
              </a:rPr>
              <a:t>dest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>
                <a:latin typeface="Courier New" pitchFamily="49" charset="0"/>
              </a:rPr>
              <a:t>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b="1" dirty="0">
                <a:latin typeface="Courier New" pitchFamily="49" charset="0"/>
              </a:rPr>
              <a:t> void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appendList</a:t>
            </a:r>
            <a:r>
              <a:rPr lang="en-GB" sz="2000" b="1" dirty="0">
                <a:latin typeface="Courier New" pitchFamily="49" charset="0"/>
              </a:rPr>
              <a:t>(List&lt;E&gt;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src</a:t>
            </a:r>
            <a:r>
              <a:rPr lang="en-GB" sz="2000" b="1" dirty="0">
                <a:latin typeface="Courier New" pitchFamily="49" charset="0"/>
              </a:rPr>
              <a:t>, List&lt;E&gt;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dest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4000"/>
              </a:lnSpc>
              <a:spcBef>
                <a:spcPts val="0"/>
              </a:spcBef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while (</a:t>
            </a:r>
            <a:r>
              <a:rPr lang="en-GB" sz="2000" b="1" dirty="0" err="1">
                <a:latin typeface="Courier New" pitchFamily="49" charset="0"/>
              </a:rPr>
              <a:t>src.size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()&gt;0) {</a:t>
            </a:r>
          </a:p>
          <a:p>
            <a:pPr>
              <a:lnSpc>
                <a:spcPct val="94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E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elt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</a:rPr>
              <a:t>src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</a:rPr>
              <a:t>remove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src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</a:rPr>
              <a:t>size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()-1);</a:t>
            </a:r>
          </a:p>
          <a:p>
            <a:pPr>
              <a:lnSpc>
                <a:spcPct val="94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dest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</a:rPr>
              <a:t>add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elt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94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94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i="1" dirty="0">
              <a:latin typeface="Courier New" pitchFamily="49" charset="0"/>
            </a:endParaRPr>
          </a:p>
          <a:p>
            <a:pPr marL="0" indent="0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happens if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/>
              <a:t> and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GB" sz="2000" dirty="0"/>
              <a:t> refer to the same object?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</a:t>
            </a:r>
            <a:r>
              <a:rPr lang="en-GB" sz="2000" i="1" dirty="0">
                <a:solidFill>
                  <a:schemeClr val="accent6"/>
                </a:solidFill>
              </a:rPr>
              <a:t>aliasing</a:t>
            </a:r>
            <a:endParaRPr lang="en-GB" sz="2000" dirty="0">
              <a:solidFill>
                <a:schemeClr val="accent6"/>
              </a:solidFill>
            </a:endParaRP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It’s easy to forget!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Watch out for shared references in inputs</a:t>
            </a:r>
            <a:endParaRPr lang="en-GB" sz="2000" dirty="0">
              <a:latin typeface="Courie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Black-Box Testing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Heuristic: Explore alternate cases in the </a:t>
            </a:r>
            <a:r>
              <a:rPr lang="en-US" sz="2000" dirty="0" smtClean="0">
                <a:solidFill>
                  <a:srgbClr val="0000FF"/>
                </a:solidFill>
              </a:rPr>
              <a:t>specification, plus potentially some boundary conditions around those cases</a:t>
            </a:r>
            <a:endParaRPr lang="en-US" sz="20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sz="2000" dirty="0"/>
              <a:t>Procedure is a </a:t>
            </a:r>
            <a:r>
              <a:rPr lang="en-US" sz="2000" dirty="0">
                <a:solidFill>
                  <a:srgbClr val="0206AC"/>
                </a:solidFill>
              </a:rPr>
              <a:t>black box</a:t>
            </a:r>
            <a:r>
              <a:rPr lang="en-US" sz="2000" dirty="0"/>
              <a:t>:  interface visible, internals hidden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/>
              <a:t>Example</a:t>
            </a:r>
          </a:p>
          <a:p>
            <a:pPr marL="457200" lvl="1" indent="0">
              <a:buNone/>
            </a:pP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returns:  a &gt; b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⇒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returns a</a:t>
            </a:r>
            <a:b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          a &lt; b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⇒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returns b</a:t>
            </a:r>
            <a:b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          a = b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⇒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returns a</a:t>
            </a:r>
          </a:p>
          <a:p>
            <a:pPr marL="457200" lvl="1" indent="0">
              <a:buNone/>
            </a:pPr>
            <a:r>
              <a:rPr lang="en-US" sz="2000" b="1" i="1" dirty="0">
                <a:solidFill>
                  <a:srgbClr val="9C20EE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 {…}</a:t>
            </a:r>
            <a:br>
              <a:rPr lang="en-US" sz="2000" b="1" dirty="0">
                <a:latin typeface="Courier New" pitchFamily="49" charset="0"/>
              </a:rPr>
            </a:br>
            <a:endParaRPr lang="en-US" sz="2000" b="1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2000" dirty="0"/>
              <a:t>3 cases </a:t>
            </a:r>
            <a:r>
              <a:rPr lang="en-US" sz="2000" dirty="0" smtClean="0"/>
              <a:t>the client knows about leads </a:t>
            </a:r>
            <a:r>
              <a:rPr lang="en-US" sz="2000" dirty="0"/>
              <a:t>to 3 </a:t>
            </a:r>
            <a:r>
              <a:rPr lang="en-US" sz="2000" dirty="0" smtClean="0"/>
              <a:t>tests: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	(4, 3)  ⇒ 4   </a:t>
            </a:r>
            <a:r>
              <a:rPr lang="en-US" sz="2000" i="1" dirty="0"/>
              <a:t>(i.e. any input in the subdomain a &gt; b)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	(3, 4)  ⇒ 4   </a:t>
            </a:r>
            <a:r>
              <a:rPr lang="en-US" sz="2000" i="1" dirty="0"/>
              <a:t>(i.e. any input in the subdomain a &lt; b)</a:t>
            </a:r>
            <a:br>
              <a:rPr lang="en-US" sz="2000" i="1" dirty="0"/>
            </a:br>
            <a:r>
              <a:rPr lang="en-US" sz="2000" i="1" dirty="0"/>
              <a:t> 	</a:t>
            </a:r>
            <a:r>
              <a:rPr lang="en-US" sz="2000" dirty="0"/>
              <a:t>(3, 3)  ⇒ 3   </a:t>
            </a:r>
            <a:r>
              <a:rPr lang="en-US" sz="2000" i="1" dirty="0"/>
              <a:t>(i.e. any input in the subdomain a = b)</a:t>
            </a:r>
            <a:r>
              <a:rPr lang="en-US" sz="20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8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Black-Box Testing: Advantages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Process is not influenced by component being tested</a:t>
            </a:r>
          </a:p>
          <a:p>
            <a:pPr lvl="1"/>
            <a:r>
              <a:rPr lang="en-US" sz="2000" dirty="0"/>
              <a:t>Assumptions embodied in code not propagated to test data</a:t>
            </a:r>
          </a:p>
          <a:p>
            <a:pPr lvl="1"/>
            <a:r>
              <a:rPr lang="en-US" sz="2000" dirty="0"/>
              <a:t>(Avoids “group-think” of making the same mistake)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Robust with respect to changes in implementation</a:t>
            </a:r>
          </a:p>
          <a:p>
            <a:pPr lvl="1"/>
            <a:r>
              <a:rPr lang="en-US" sz="2000" dirty="0"/>
              <a:t>Test data need not be changed when code is changed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Allows for independent testers</a:t>
            </a:r>
          </a:p>
          <a:p>
            <a:pPr lvl="1"/>
            <a:r>
              <a:rPr lang="en-US" sz="2000" dirty="0"/>
              <a:t>Testers need not be familiar with code</a:t>
            </a:r>
          </a:p>
          <a:p>
            <a:pPr lvl="1"/>
            <a:r>
              <a:rPr lang="en-US" sz="2000" dirty="0"/>
              <a:t>Tests can be developed before the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Clear (or white or class) Box Testing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Heuristic: </a:t>
            </a:r>
            <a:r>
              <a:rPr lang="en-US" sz="2000" dirty="0" smtClean="0">
                <a:solidFill>
                  <a:srgbClr val="0000FF"/>
                </a:solidFill>
              </a:rPr>
              <a:t>Test the actual implementation (look at the code)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b="1" i="1" dirty="0"/>
              <a:t>Focus</a:t>
            </a:r>
            <a:r>
              <a:rPr lang="en-US" sz="2000" b="1" dirty="0"/>
              <a:t>:</a:t>
            </a:r>
            <a:r>
              <a:rPr lang="en-US" sz="2000" dirty="0"/>
              <a:t> features not described by specification	</a:t>
            </a:r>
          </a:p>
          <a:p>
            <a:pPr lvl="1"/>
            <a:r>
              <a:rPr lang="en-US" sz="2000" dirty="0"/>
              <a:t>Control-flow details</a:t>
            </a:r>
          </a:p>
          <a:p>
            <a:pPr lvl="1"/>
            <a:r>
              <a:rPr lang="en-US" sz="2000" dirty="0"/>
              <a:t>Performance optimizations</a:t>
            </a:r>
          </a:p>
          <a:p>
            <a:pPr lvl="1"/>
            <a:r>
              <a:rPr lang="en-US" sz="2000" dirty="0"/>
              <a:t>Alternate algorithms for different cases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Common </a:t>
            </a:r>
            <a:r>
              <a:rPr lang="en-US" sz="2000" i="1" dirty="0"/>
              <a:t>goal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Ensure test suite covers (executes) all of the program</a:t>
            </a:r>
          </a:p>
          <a:p>
            <a:pPr lvl="1"/>
            <a:r>
              <a:rPr lang="en-US" sz="2000" dirty="0"/>
              <a:t>Measure quality of test suite with % </a:t>
            </a:r>
            <a:r>
              <a:rPr lang="en-US" sz="2000" i="1" dirty="0">
                <a:solidFill>
                  <a:schemeClr val="accent6"/>
                </a:solidFill>
              </a:rPr>
              <a:t>coverage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Assumption</a:t>
            </a:r>
            <a:r>
              <a:rPr lang="en-US" sz="2000" dirty="0"/>
              <a:t> implicit in goal:</a:t>
            </a:r>
          </a:p>
          <a:p>
            <a:pPr lvl="1"/>
            <a:r>
              <a:rPr lang="en-US" sz="2000" dirty="0"/>
              <a:t>If high coverage, then most mistakes discovered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4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Clear-Box Testing: Motivation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are some subdomains </a:t>
            </a:r>
            <a:r>
              <a:rPr lang="en-GB" sz="2000" dirty="0"/>
              <a:t>that black-box testing won't catch: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[]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primeTable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new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[CACHE_SIZE];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isPrime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if (</a:t>
            </a:r>
            <a:r>
              <a:rPr lang="en-GB" sz="2000" b="1" dirty="0" smtClean="0">
                <a:latin typeface="Courier New" pitchFamily="49" charset="0"/>
              </a:rPr>
              <a:t>x &gt; CACHE_SIZE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for (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= 2</a:t>
            </a:r>
            <a:r>
              <a:rPr lang="en-GB" sz="2000" b="1" dirty="0">
                <a:latin typeface="Courier New" pitchFamily="49" charset="0"/>
              </a:rPr>
              <a:t>; </a:t>
            </a:r>
            <a:r>
              <a:rPr lang="en-GB" sz="2000" b="1" dirty="0" err="1" smtClean="0">
                <a:latin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</a:rPr>
              <a:t> &lt; x / 2</a:t>
            </a:r>
            <a:r>
              <a:rPr lang="en-GB" sz="2000" b="1" dirty="0">
                <a:latin typeface="Courier New" pitchFamily="49" charset="0"/>
              </a:rPr>
              <a:t>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++) {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   if (</a:t>
            </a:r>
            <a:r>
              <a:rPr lang="en-GB" sz="2000" b="1" dirty="0" smtClean="0">
                <a:latin typeface="Courier New" pitchFamily="49" charset="0"/>
              </a:rPr>
              <a:t>x % </a:t>
            </a:r>
            <a:r>
              <a:rPr lang="en-GB" sz="2000" b="1" dirty="0" err="1" smtClean="0">
                <a:latin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</a:rPr>
              <a:t> == 0</a:t>
            </a:r>
            <a:r>
              <a:rPr lang="en-GB" sz="2000" b="1" dirty="0">
                <a:latin typeface="Courier New" pitchFamily="49" charset="0"/>
              </a:rPr>
              <a:t>) 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    return false;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}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return true;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} else {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return </a:t>
            </a:r>
            <a:r>
              <a:rPr lang="en-GB" sz="2000" b="1" dirty="0" err="1">
                <a:latin typeface="Courier New" pitchFamily="49" charset="0"/>
              </a:rPr>
              <a:t>primeTable</a:t>
            </a:r>
            <a:r>
              <a:rPr lang="en-GB" sz="2000" b="1" dirty="0">
                <a:latin typeface="Courier New" pitchFamily="49" charset="0"/>
              </a:rPr>
              <a:t>[x];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}</a:t>
            </a:r>
          </a:p>
          <a:p>
            <a:pPr marL="0" indent="0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 indent="0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0" indent="0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6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HW5 out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more graphs!</a:t>
            </a: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Nearing the end!  The last main course topic is next week: sorting.  HW6 out next Wednesday and due March 10</a:t>
            </a:r>
            <a:r>
              <a:rPr lang="en-US" baseline="30000" dirty="0" smtClean="0">
                <a:sym typeface="Wingdings"/>
              </a:rPr>
              <a:t>th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0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Clear-Box Testing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Finds an important class of </a:t>
            </a:r>
            <a:r>
              <a:rPr lang="en-US" sz="2000" dirty="0" smtClean="0">
                <a:solidFill>
                  <a:srgbClr val="0000FF"/>
                </a:solidFill>
              </a:rPr>
              <a:t>boundaries -- ones not necessarily easy to guess given the specification</a:t>
            </a:r>
            <a:endParaRPr lang="en-US" sz="2000" dirty="0">
              <a:solidFill>
                <a:srgbClr val="0000FF"/>
              </a:solidFill>
            </a:endParaRPr>
          </a:p>
          <a:p>
            <a:pPr lvl="1"/>
            <a:r>
              <a:rPr lang="en-US" sz="2000" dirty="0"/>
              <a:t>Yields useful test cases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Consider </a:t>
            </a:r>
            <a:r>
              <a:rPr lang="en-US" sz="2000" b="1" dirty="0">
                <a:latin typeface="Courier New" pitchFamily="49" charset="0"/>
              </a:rPr>
              <a:t>CACHE_SIZE</a:t>
            </a:r>
            <a:r>
              <a:rPr lang="en-US" sz="2000" dirty="0"/>
              <a:t> in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isPrime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example</a:t>
            </a:r>
          </a:p>
          <a:p>
            <a:pPr lvl="1"/>
            <a:r>
              <a:rPr lang="en-US" sz="2000" dirty="0"/>
              <a:t>Important tests </a:t>
            </a:r>
            <a:r>
              <a:rPr lang="en-US" sz="2000" b="1" dirty="0">
                <a:latin typeface="Courier New" pitchFamily="49" charset="0"/>
              </a:rPr>
              <a:t>CACHE_SIZE-1</a:t>
            </a:r>
            <a:r>
              <a:rPr lang="en-US" sz="2000" dirty="0"/>
              <a:t>,  </a:t>
            </a:r>
            <a:r>
              <a:rPr lang="en-US" sz="2000" b="1" dirty="0">
                <a:latin typeface="Courier New" pitchFamily="49" charset="0"/>
              </a:rPr>
              <a:t>CACHE_SIZE</a:t>
            </a:r>
            <a:r>
              <a:rPr lang="en-US" sz="2000" dirty="0"/>
              <a:t>,  </a:t>
            </a:r>
            <a:r>
              <a:rPr lang="en-US" sz="2000" b="1" dirty="0">
                <a:latin typeface="Courier New" pitchFamily="49" charset="0"/>
              </a:rPr>
              <a:t>CACHE_SIZE+1</a:t>
            </a:r>
          </a:p>
          <a:p>
            <a:pPr lvl="1"/>
            <a:r>
              <a:rPr lang="en-US" sz="2000" dirty="0"/>
              <a:t>If</a:t>
            </a:r>
            <a:r>
              <a:rPr lang="en-US" sz="2000" b="1" dirty="0">
                <a:latin typeface="Courier New" pitchFamily="49" charset="0"/>
              </a:rPr>
              <a:t> CACHE_SIZE</a:t>
            </a:r>
            <a:r>
              <a:rPr lang="en-US" sz="2000" dirty="0"/>
              <a:t> is mutable, may need to test with different </a:t>
            </a:r>
            <a:r>
              <a:rPr lang="en-US" sz="2000" b="1" dirty="0">
                <a:latin typeface="Courier New" pitchFamily="49" charset="0"/>
              </a:rPr>
              <a:t>CACHE_SIZE</a:t>
            </a:r>
            <a:r>
              <a:rPr lang="en-US" sz="2000" dirty="0"/>
              <a:t> values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/>
              <a:t>Disadvantage:</a:t>
            </a:r>
          </a:p>
          <a:p>
            <a:pPr lvl="1"/>
            <a:r>
              <a:rPr lang="en-US" sz="2000" dirty="0"/>
              <a:t>Tests may have same bugs as </a:t>
            </a:r>
            <a:r>
              <a:rPr lang="en-US" sz="2000" dirty="0" smtClean="0"/>
              <a:t>implementation </a:t>
            </a:r>
            <a:endParaRPr lang="en-US" sz="2000" dirty="0"/>
          </a:p>
          <a:p>
            <a:pPr lvl="1"/>
            <a:r>
              <a:rPr lang="en-US" sz="2000" dirty="0"/>
              <a:t>Buggy code tricks you into complacency once you look at 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5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Code Coverage 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Calibri"/>
                <a:cs typeface="Calibri"/>
              </a:rPr>
              <a:t>What is enough testing?  What cases?  Does this code have a bug?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>
              <a:latin typeface="Calibri"/>
              <a:cs typeface="Calibri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a;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if (a &lt;= b)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r = a;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r;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000000"/>
              </a:solidFill>
              <a:latin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any test with </a:t>
            </a:r>
            <a:r>
              <a:rPr lang="en-GB" sz="2000" i="1" dirty="0"/>
              <a:t>a ≤ b  </a:t>
            </a:r>
            <a:r>
              <a:rPr lang="en-GB" sz="2000" dirty="0"/>
              <a:t>(e.g.,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min(1,2)</a:t>
            </a:r>
            <a:r>
              <a:rPr lang="en-GB" sz="2000" dirty="0"/>
              <a:t>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Executes every instruction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Misses the bug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chemeClr val="accent6"/>
                </a:solidFill>
              </a:rPr>
              <a:t>Statement </a:t>
            </a:r>
            <a:r>
              <a:rPr lang="en-GB" sz="2000" dirty="0">
                <a:solidFill>
                  <a:schemeClr val="accent6"/>
                </a:solidFill>
              </a:rPr>
              <a:t>coverage</a:t>
            </a:r>
            <a:r>
              <a:rPr lang="en-GB" sz="2000" dirty="0"/>
              <a:t> is not enough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16043" y="2495962"/>
            <a:ext cx="361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should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be r =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7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Code Coverage 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Calibri"/>
              </a:rPr>
              <a:t>What is enough testing?  What cases?  Does this code have a bug?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num_pos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0;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a)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(x &gt; 0)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two-test suite: {0,0} and {1}.  Misses the bug.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Or consider one-test suite: {0,1,0}.  Misses the bug.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chemeClr val="accent6"/>
                </a:solidFill>
              </a:rPr>
              <a:t>Branch coverage</a:t>
            </a:r>
            <a:r>
              <a:rPr lang="en-GB" sz="2000" dirty="0"/>
              <a:t> is not enough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Here, </a:t>
            </a:r>
            <a:r>
              <a:rPr lang="en-GB" sz="2000" i="1" dirty="0">
                <a:solidFill>
                  <a:schemeClr val="accent2"/>
                </a:solidFill>
              </a:rPr>
              <a:t>path coverage</a:t>
            </a:r>
            <a:r>
              <a:rPr lang="en-GB" sz="2000" dirty="0"/>
              <a:t> is enough, but </a:t>
            </a:r>
            <a:r>
              <a:rPr lang="en-GB" sz="2000" i="1" dirty="0"/>
              <a:t>no bound</a:t>
            </a:r>
            <a:r>
              <a:rPr lang="en-GB" sz="2000" dirty="0"/>
              <a:t> on path-count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35958" y="3201455"/>
            <a:ext cx="3613639" cy="252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should be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8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Varieties of Coverage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000" dirty="0">
                <a:solidFill>
                  <a:srgbClr val="0000FF"/>
                </a:solidFill>
              </a:rPr>
              <a:t>Various coverage metrics (there are more):</a:t>
            </a:r>
          </a:p>
          <a:p>
            <a:pPr marL="457200" lvl="1" indent="0">
              <a:buNone/>
              <a:defRPr/>
            </a:pPr>
            <a:r>
              <a:rPr lang="en-US" sz="2000" dirty="0"/>
              <a:t>Statement coverage</a:t>
            </a:r>
          </a:p>
          <a:p>
            <a:pPr marL="457200" lvl="1" indent="0">
              <a:buNone/>
              <a:defRPr/>
            </a:pPr>
            <a:r>
              <a:rPr lang="en-US" sz="2000" dirty="0"/>
              <a:t>Branch coverage</a:t>
            </a:r>
          </a:p>
          <a:p>
            <a:pPr marL="457200" lvl="1" indent="0">
              <a:buNone/>
              <a:defRPr/>
            </a:pPr>
            <a:r>
              <a:rPr lang="en-US" sz="2000" i="1" dirty="0"/>
              <a:t>Loop coverage</a:t>
            </a:r>
          </a:p>
          <a:p>
            <a:pPr marL="457200" lvl="1" indent="0">
              <a:buNone/>
              <a:defRPr/>
            </a:pPr>
            <a:r>
              <a:rPr lang="en-US" sz="2000" i="1" dirty="0"/>
              <a:t>Condition/Decision coverage</a:t>
            </a:r>
          </a:p>
          <a:p>
            <a:pPr marL="457200" lvl="1" indent="0">
              <a:buNone/>
              <a:defRPr/>
            </a:pPr>
            <a:r>
              <a:rPr lang="en-US" sz="2000" dirty="0"/>
              <a:t>Path coverage</a:t>
            </a:r>
          </a:p>
          <a:p>
            <a:pPr marL="914400" lvl="2" indent="0">
              <a:buNone/>
              <a:defRPr/>
            </a:pPr>
            <a:endParaRPr lang="en-US" sz="1300" dirty="0"/>
          </a:p>
          <a:p>
            <a:pPr marL="0" indent="0">
              <a:buNone/>
              <a:defRPr/>
            </a:pPr>
            <a:r>
              <a:rPr lang="en-US" sz="2000" dirty="0">
                <a:solidFill>
                  <a:srgbClr val="0000FF"/>
                </a:solidFill>
              </a:rPr>
              <a:t>Limitations of coverage:</a:t>
            </a:r>
          </a:p>
          <a:p>
            <a:pPr marL="979927" lvl="1" indent="-457200">
              <a:buFont typeface="+mj-lt"/>
              <a:buAutoNum type="arabicPeriod"/>
              <a:defRPr/>
            </a:pPr>
            <a:r>
              <a:rPr lang="en-US" sz="2000" dirty="0"/>
              <a:t>100% coverage is not always a reasonable target</a:t>
            </a:r>
            <a:br>
              <a:rPr lang="en-US" sz="2000" dirty="0"/>
            </a:br>
            <a:r>
              <a:rPr lang="en-US" sz="2000" dirty="0"/>
              <a:t>100% may be unattainable (dead code)</a:t>
            </a:r>
            <a:br>
              <a:rPr lang="en-US" sz="2000" dirty="0"/>
            </a:br>
            <a:r>
              <a:rPr lang="en-US" sz="2000" i="1" dirty="0">
                <a:solidFill>
                  <a:schemeClr val="accent6"/>
                </a:solidFill>
              </a:rPr>
              <a:t>High cost  </a:t>
            </a:r>
            <a:r>
              <a:rPr lang="en-US" sz="2000" dirty="0"/>
              <a:t>to approach the limit</a:t>
            </a:r>
          </a:p>
          <a:p>
            <a:pPr marL="979927" lvl="1" indent="-457200">
              <a:buFont typeface="+mj-lt"/>
              <a:buAutoNum type="arabicPeriod"/>
              <a:defRPr/>
            </a:pPr>
            <a:r>
              <a:rPr lang="en-US" sz="2000" dirty="0"/>
              <a:t>Coverage is </a:t>
            </a:r>
            <a:r>
              <a:rPr lang="en-US" sz="2000" i="1" dirty="0">
                <a:solidFill>
                  <a:schemeClr val="accent6"/>
                </a:solidFill>
              </a:rPr>
              <a:t>just a heuristic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We really want the revealing subdomains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953000" y="2057400"/>
            <a:ext cx="458064" cy="1752599"/>
          </a:xfrm>
          <a:prstGeom prst="downArrow">
            <a:avLst>
              <a:gd name="adj1" fmla="val 50000"/>
              <a:gd name="adj2" fmla="val 108176"/>
            </a:avLst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82945" tIns="41473" rIns="82945" bIns="41473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62600" y="1980335"/>
            <a:ext cx="1752600" cy="163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latin typeface="Arial" charset="0"/>
              </a:rPr>
              <a:t>increasing</a:t>
            </a:r>
          </a:p>
          <a:p>
            <a:r>
              <a:rPr lang="en-US" sz="2000" dirty="0">
                <a:latin typeface="Arial" charset="0"/>
              </a:rPr>
              <a:t>number of</a:t>
            </a:r>
          </a:p>
          <a:p>
            <a:r>
              <a:rPr lang="en-US" sz="2000" dirty="0">
                <a:latin typeface="Arial" charset="0"/>
              </a:rPr>
              <a:t>test </a:t>
            </a:r>
            <a:r>
              <a:rPr lang="en-US" sz="2000" dirty="0" smtClean="0">
                <a:latin typeface="Arial" charset="0"/>
              </a:rPr>
              <a:t>cases </a:t>
            </a:r>
            <a:br>
              <a:rPr lang="en-US" sz="20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required</a:t>
            </a:r>
            <a:endParaRPr lang="en-US" sz="2000" dirty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(generally)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4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Regression Testing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rgbClr val="0000FF"/>
                </a:solidFill>
              </a:rPr>
              <a:t>Whenever you find a bug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Store the input that elicited that bug, plus the correct output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b="1" dirty="0">
                <a:solidFill>
                  <a:srgbClr val="009900"/>
                </a:solidFill>
              </a:rPr>
              <a:t>Add these to the test suite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Verify that the test suite fails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Fix the bug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Verify the fix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6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rgbClr val="0000FF"/>
                </a:solidFill>
              </a:rPr>
              <a:t>Ensures that your fix solves the problem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Don’t add a test that succeeded to begin with!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rgbClr val="0000FF"/>
                </a:solidFill>
              </a:rPr>
              <a:t>Helps to populate test suite with good tests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rgbClr val="0000FF"/>
                </a:solidFill>
              </a:rPr>
              <a:t>Protects against reversions that reintroduce bug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It happened at least once, and it might happen again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dirty="0"/>
          </a:p>
          <a:p>
            <a:pPr marL="0" indent="0">
              <a:buNone/>
              <a:defRPr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5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System or Integration Testing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500" dirty="0" smtClean="0"/>
              <a:t>Tests </a:t>
            </a:r>
            <a:r>
              <a:rPr lang="en-GB" sz="2500" dirty="0"/>
              <a:t>of whether the system as a whole works — whether the (individually correct, unit-tested) modules fit together to achieve correct </a:t>
            </a:r>
            <a:r>
              <a:rPr lang="en-GB" sz="2500" dirty="0" smtClean="0"/>
              <a:t>functionality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5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500" dirty="0" smtClean="0"/>
              <a:t>All of the previous topics (black-box, clear-box, regression testing, determining test cases) still apply</a:t>
            </a:r>
            <a:endParaRPr lang="en-GB" sz="25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500" dirty="0" smtClean="0">
                <a:solidFill>
                  <a:srgbClr val="0000FF"/>
                </a:solidFill>
              </a:rPr>
              <a:t>End-to-End tests </a:t>
            </a:r>
            <a:r>
              <a:rPr lang="en-GB" sz="2500" dirty="0" smtClean="0"/>
              <a:t>will test your system from the users (front end) to the persistent data storage (back end)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500" dirty="0" smtClean="0"/>
              <a:t>Usually </a:t>
            </a:r>
            <a:r>
              <a:rPr lang="en-GB" sz="2500" dirty="0"/>
              <a:t>involves more complicated operations than unit tests</a:t>
            </a:r>
            <a:endParaRPr lang="en-GB" sz="25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5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General Rules of Testing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GB" sz="2000" dirty="0">
                <a:solidFill>
                  <a:srgbClr val="0000FF"/>
                </a:solidFill>
              </a:rPr>
              <a:t>First rule of testing: </a:t>
            </a:r>
            <a:r>
              <a:rPr lang="en-GB" sz="2000" b="1" i="1" dirty="0">
                <a:solidFill>
                  <a:srgbClr val="FF0000"/>
                </a:solidFill>
              </a:rPr>
              <a:t>Do it early and do it often</a:t>
            </a:r>
          </a:p>
          <a:p>
            <a:pPr lvl="1">
              <a:lnSpc>
                <a:spcPct val="83000"/>
              </a:lnSpc>
            </a:pPr>
            <a:r>
              <a:rPr lang="en-GB" sz="2000" dirty="0"/>
              <a:t>Best to catch bugs soon, before they have a chance to hide</a:t>
            </a:r>
          </a:p>
          <a:p>
            <a:pPr lvl="1">
              <a:lnSpc>
                <a:spcPct val="83000"/>
              </a:lnSpc>
            </a:pPr>
            <a:r>
              <a:rPr lang="en-GB" sz="2000" dirty="0"/>
              <a:t>Automate the process if you can</a:t>
            </a:r>
          </a:p>
          <a:p>
            <a:pPr lvl="1">
              <a:lnSpc>
                <a:spcPct val="83000"/>
              </a:lnSpc>
            </a:pPr>
            <a:r>
              <a:rPr lang="en-GB" sz="2000" dirty="0"/>
              <a:t>Regression testing will save time</a:t>
            </a:r>
          </a:p>
          <a:p>
            <a:pPr marL="0" indent="0">
              <a:lnSpc>
                <a:spcPct val="83000"/>
              </a:lnSpc>
              <a:buNone/>
            </a:pPr>
            <a:endParaRPr lang="en-GB" sz="2000" dirty="0">
              <a:solidFill>
                <a:schemeClr val="accent6"/>
              </a:solidFill>
            </a:endParaRPr>
          </a:p>
          <a:p>
            <a:pPr marL="0" indent="0">
              <a:lnSpc>
                <a:spcPct val="83000"/>
              </a:lnSpc>
              <a:buNone/>
            </a:pPr>
            <a:r>
              <a:rPr lang="en-GB" sz="2000" dirty="0">
                <a:solidFill>
                  <a:srgbClr val="0000FF"/>
                </a:solidFill>
              </a:rPr>
              <a:t>Second rule of testing: </a:t>
            </a:r>
            <a:r>
              <a:rPr lang="en-GB" sz="2000" b="1" i="1" dirty="0">
                <a:solidFill>
                  <a:srgbClr val="FF0000"/>
                </a:solidFill>
              </a:rPr>
              <a:t>Be systematic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GB" sz="2000" dirty="0"/>
              <a:t>If you randomly thrash, bugs will hide in the corner until later</a:t>
            </a:r>
          </a:p>
          <a:p>
            <a:pPr lvl="1"/>
            <a:r>
              <a:rPr lang="en-GB" sz="2000" dirty="0"/>
              <a:t>Writing tests is a good way to understand the spec </a:t>
            </a:r>
          </a:p>
          <a:p>
            <a:pPr lvl="1"/>
            <a:r>
              <a:rPr lang="en-GB" sz="2000" dirty="0"/>
              <a:t>Think about </a:t>
            </a:r>
            <a:r>
              <a:rPr lang="en-US" sz="2000" dirty="0"/>
              <a:t>revealing </a:t>
            </a:r>
            <a:r>
              <a:rPr lang="en-GB" sz="2000" dirty="0"/>
              <a:t>domains and boundary cases</a:t>
            </a:r>
          </a:p>
          <a:p>
            <a:pPr lvl="2"/>
            <a:r>
              <a:rPr lang="en-GB" sz="2000" dirty="0"/>
              <a:t>If the spec is confusing, </a:t>
            </a:r>
            <a:r>
              <a:rPr lang="en-GB" sz="2000" dirty="0">
                <a:sym typeface="Wingdings" pitchFamily="2" charset="2"/>
              </a:rPr>
              <a:t>write more tests</a:t>
            </a:r>
          </a:p>
          <a:p>
            <a:pPr lvl="1"/>
            <a:r>
              <a:rPr lang="en-GB" sz="2000" dirty="0"/>
              <a:t>Spec can be buggy too</a:t>
            </a:r>
          </a:p>
          <a:p>
            <a:pPr lvl="2"/>
            <a:r>
              <a:rPr lang="en-GB" sz="2000" dirty="0"/>
              <a:t>Incorrect, incomplete, ambiguous, missing corner cases</a:t>
            </a:r>
          </a:p>
          <a:p>
            <a:pPr lvl="1"/>
            <a:r>
              <a:rPr lang="en-GB" sz="2000" dirty="0"/>
              <a:t>When you find a bug, </a:t>
            </a:r>
            <a:r>
              <a:rPr lang="en-GB" sz="2000" dirty="0">
                <a:sym typeface="Wingdings" pitchFamily="2" charset="2"/>
              </a:rPr>
              <a:t>write a test for it first and then fix it</a:t>
            </a:r>
            <a:endParaRPr lang="en-GB" sz="2000" dirty="0"/>
          </a:p>
          <a:p>
            <a:pPr marL="0" indent="0">
              <a:lnSpc>
                <a:spcPct val="83000"/>
              </a:lnSpc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0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477" y="8650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Hints on Testing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0058"/>
            <a:ext cx="8382000" cy="4678362"/>
          </a:xfrm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Write </a:t>
            </a:r>
            <a:r>
              <a:rPr lang="en-GB" sz="2000" dirty="0"/>
              <a:t>small </a:t>
            </a:r>
            <a:r>
              <a:rPr lang="en-GB" sz="2000" dirty="0" smtClean="0"/>
              <a:t>tests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Choose </a:t>
            </a:r>
            <a:r>
              <a:rPr lang="en-GB" sz="2000" dirty="0"/>
              <a:t>good names for your </a:t>
            </a:r>
            <a:r>
              <a:rPr lang="en-GB" sz="2000" dirty="0" smtClean="0"/>
              <a:t>tests: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use </a:t>
            </a:r>
            <a:r>
              <a:rPr lang="en-GB" sz="2000" dirty="0"/>
              <a:t>the proper instance of the assert </a:t>
            </a:r>
            <a:r>
              <a:rPr lang="en-GB" sz="2000" dirty="0" smtClean="0"/>
              <a:t>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write </a:t>
            </a:r>
            <a:r>
              <a:rPr lang="en-GB" sz="2000" dirty="0"/>
              <a:t>good </a:t>
            </a:r>
            <a:r>
              <a:rPr lang="en-GB" sz="2000" dirty="0" smtClean="0"/>
              <a:t>messages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T</a:t>
            </a:r>
            <a:r>
              <a:rPr lang="en-GB" sz="2000" dirty="0" smtClean="0"/>
              <a:t>hink carefully whether alternative solutions should be correct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 (e.g., is there more than one shortest path for the given graph?).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Write targeted tests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not an </a:t>
            </a:r>
            <a:r>
              <a:rPr lang="en-GB" sz="2000" dirty="0"/>
              <a:t>arbitrary number of random </a:t>
            </a:r>
            <a:r>
              <a:rPr lang="en-GB" sz="2000" dirty="0" smtClean="0"/>
              <a:t>examples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Keep your unit tests de-coupled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don’t have one test case test multiple things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don’t rely on certain state in the middle of the test that is not related to the test case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9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Test Driven Development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700" dirty="0" smtClean="0"/>
              <a:t>Write your tests </a:t>
            </a:r>
            <a:r>
              <a:rPr lang="en-GB" sz="2700" b="1" dirty="0" smtClean="0"/>
              <a:t>before</a:t>
            </a:r>
            <a:r>
              <a:rPr lang="en-GB" sz="2700" dirty="0" smtClean="0"/>
              <a:t> starting to write any code.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4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b="1" dirty="0" smtClean="0"/>
              <a:t>First: </a:t>
            </a:r>
          </a:p>
          <a:p>
            <a:pPr marL="40005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use </a:t>
            </a:r>
            <a:r>
              <a:rPr lang="en-GB" sz="2000" dirty="0"/>
              <a:t>the specification to identify the abstract-value domain of each non-trivial public </a:t>
            </a:r>
            <a:r>
              <a:rPr lang="en-GB" sz="2000" dirty="0" smtClean="0"/>
              <a:t>method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what </a:t>
            </a:r>
            <a:r>
              <a:rPr lang="en-GB" sz="2000" dirty="0"/>
              <a:t>is the set of objects that the method can be called on, and the set of allowed inputs</a:t>
            </a:r>
            <a:r>
              <a:rPr lang="en-GB" sz="2000" dirty="0" smtClean="0"/>
              <a:t>?</a:t>
            </a:r>
            <a:endParaRPr lang="en-GB" sz="24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b="1" dirty="0" smtClean="0"/>
              <a:t>Then: </a:t>
            </a:r>
          </a:p>
          <a:p>
            <a:pPr marL="40005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when you actually implement the code, you’ll have thought about these cases, cleared up any confusion with the specification, and you are less likely to make mistakes.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1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JUnit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smtClean="0">
                <a:solidFill>
                  <a:srgbClr val="0000FF"/>
                </a:solidFill>
              </a:rPr>
              <a:t>Testing Framework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3100" dirty="0" smtClean="0"/>
              <a:t>A Java library for unit testing, comes </a:t>
            </a:r>
            <a:r>
              <a:rPr lang="en-GB" sz="3100" dirty="0"/>
              <a:t>included with </a:t>
            </a:r>
            <a:r>
              <a:rPr lang="en-GB" sz="3100" dirty="0" smtClean="0"/>
              <a:t>Eclipse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3100" dirty="0" smtClean="0"/>
              <a:t>OR can </a:t>
            </a:r>
            <a:r>
              <a:rPr lang="en-GB" sz="3100" dirty="0"/>
              <a:t>be downloaded for free from the </a:t>
            </a:r>
            <a:r>
              <a:rPr lang="en-GB" sz="3100" dirty="0" err="1"/>
              <a:t>JUnit</a:t>
            </a:r>
            <a:r>
              <a:rPr lang="en-GB" sz="3100" dirty="0"/>
              <a:t> web site at </a:t>
            </a:r>
            <a:r>
              <a:rPr lang="en-GB" sz="3100" dirty="0">
                <a:hlinkClick r:id="rId3"/>
              </a:rPr>
              <a:t>http://</a:t>
            </a:r>
            <a:r>
              <a:rPr lang="en-GB" sz="3100" dirty="0" smtClean="0">
                <a:hlinkClick r:id="rId3"/>
              </a:rPr>
              <a:t>junit.org</a:t>
            </a:r>
            <a:endParaRPr lang="en-GB" sz="31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3100" dirty="0" err="1" smtClean="0"/>
              <a:t>JUnit</a:t>
            </a:r>
            <a:r>
              <a:rPr lang="en-GB" sz="3100" dirty="0" smtClean="0"/>
              <a:t> </a:t>
            </a:r>
            <a:r>
              <a:rPr lang="en-GB" sz="3100" dirty="0"/>
              <a:t>is distributed as a "JAR" which is a compressed archive containing Java .class </a:t>
            </a:r>
            <a:r>
              <a:rPr lang="en-GB" sz="3100" dirty="0" smtClean="0"/>
              <a:t>files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400" dirty="0" smtClean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>
                <a:solidFill>
                  <a:srgbClr val="8064A2"/>
                </a:solidFill>
                <a:latin typeface="Courier"/>
                <a:cs typeface="Courier"/>
              </a:rPr>
              <a:t>import</a:t>
            </a:r>
            <a:r>
              <a:rPr lang="en-GB" sz="2400" dirty="0">
                <a:latin typeface="Courier"/>
                <a:cs typeface="Courier"/>
              </a:rPr>
              <a:t> </a:t>
            </a:r>
            <a:r>
              <a:rPr lang="en-GB" sz="2400" dirty="0" err="1" smtClean="0">
                <a:latin typeface="Courier"/>
                <a:cs typeface="Courier"/>
              </a:rPr>
              <a:t>org.junit.Test</a:t>
            </a:r>
            <a:r>
              <a:rPr lang="en-GB" sz="2400" dirty="0" smtClean="0">
                <a:latin typeface="Courier"/>
                <a:cs typeface="Courier"/>
              </a:rPr>
              <a:t>;</a:t>
            </a:r>
            <a:endParaRPr lang="en-GB" sz="2400" dirty="0">
              <a:latin typeface="Courier"/>
              <a:cs typeface="Courier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>
                <a:solidFill>
                  <a:srgbClr val="8064A2"/>
                </a:solidFill>
                <a:latin typeface="Courier"/>
                <a:cs typeface="Courier"/>
              </a:rPr>
              <a:t>import</a:t>
            </a:r>
            <a:r>
              <a:rPr lang="en-GB" sz="2400" dirty="0">
                <a:latin typeface="Courier"/>
                <a:cs typeface="Courier"/>
              </a:rPr>
              <a:t> static </a:t>
            </a:r>
            <a:r>
              <a:rPr lang="en-GB" sz="2400" dirty="0" err="1">
                <a:latin typeface="Courier"/>
                <a:cs typeface="Courier"/>
              </a:rPr>
              <a:t>org.junit.Assert</a:t>
            </a:r>
            <a:r>
              <a:rPr lang="en-GB" sz="2400" dirty="0">
                <a:latin typeface="Courier"/>
                <a:cs typeface="Courier"/>
              </a:rPr>
              <a:t>.*</a:t>
            </a:r>
            <a:r>
              <a:rPr lang="en-GB" sz="2400" dirty="0" smtClean="0">
                <a:latin typeface="Courier"/>
                <a:cs typeface="Courier"/>
              </a:rPr>
              <a:t>;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400" dirty="0">
              <a:latin typeface="Courier"/>
              <a:cs typeface="Courier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>
                <a:solidFill>
                  <a:srgbClr val="8064A2"/>
                </a:solidFill>
                <a:latin typeface="Courier"/>
                <a:cs typeface="Courier"/>
              </a:rPr>
              <a:t>public</a:t>
            </a:r>
            <a:r>
              <a:rPr lang="en-GB" sz="2400" dirty="0">
                <a:latin typeface="Courier"/>
                <a:cs typeface="Courier"/>
              </a:rPr>
              <a:t> </a:t>
            </a:r>
            <a:r>
              <a:rPr lang="en-GB" sz="2400" dirty="0">
                <a:solidFill>
                  <a:schemeClr val="accent4"/>
                </a:solidFill>
                <a:latin typeface="Courier"/>
                <a:cs typeface="Courier"/>
              </a:rPr>
              <a:t>class</a:t>
            </a:r>
            <a:r>
              <a:rPr lang="en-GB" sz="2400" dirty="0">
                <a:latin typeface="Courier"/>
                <a:cs typeface="Courier"/>
              </a:rPr>
              <a:t> </a:t>
            </a:r>
            <a:r>
              <a:rPr lang="en-GB" sz="2400" dirty="0" smtClean="0">
                <a:latin typeface="Courier"/>
                <a:cs typeface="Courier"/>
              </a:rPr>
              <a:t>name {</a:t>
            </a:r>
            <a:endParaRPr lang="en-GB" sz="2400" dirty="0">
              <a:latin typeface="Courier"/>
              <a:cs typeface="Courier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smtClean="0">
                <a:latin typeface="Courier"/>
                <a:cs typeface="Courier"/>
              </a:rPr>
              <a:t>	.</a:t>
            </a:r>
            <a:r>
              <a:rPr lang="en-GB" sz="2400" dirty="0">
                <a:latin typeface="Courier"/>
                <a:cs typeface="Courier"/>
              </a:rPr>
              <a:t>.</a:t>
            </a:r>
            <a:r>
              <a:rPr lang="en-GB" sz="2400" dirty="0" smtClean="0">
                <a:latin typeface="Courier"/>
                <a:cs typeface="Courier"/>
              </a:rPr>
              <a:t>.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400" dirty="0">
              <a:latin typeface="Courier"/>
              <a:cs typeface="Courier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smtClean="0">
                <a:latin typeface="Courier"/>
                <a:cs typeface="Courier"/>
              </a:rPr>
              <a:t>	@</a:t>
            </a:r>
            <a:r>
              <a:rPr lang="en-GB" sz="2400" dirty="0">
                <a:latin typeface="Courier"/>
                <a:cs typeface="Courier"/>
              </a:rPr>
              <a:t>Test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smtClean="0">
                <a:latin typeface="Courier"/>
                <a:cs typeface="Courier"/>
              </a:rPr>
              <a:t>	</a:t>
            </a:r>
            <a:r>
              <a:rPr lang="en-GB" sz="2400" dirty="0" smtClean="0">
                <a:solidFill>
                  <a:srgbClr val="8064A2"/>
                </a:solidFill>
                <a:latin typeface="Courier"/>
                <a:cs typeface="Courier"/>
              </a:rPr>
              <a:t>public </a:t>
            </a:r>
            <a:r>
              <a:rPr lang="en-GB" sz="2400" dirty="0">
                <a:solidFill>
                  <a:srgbClr val="8064A2"/>
                </a:solidFill>
                <a:latin typeface="Courier"/>
                <a:cs typeface="Courier"/>
              </a:rPr>
              <a:t>void </a:t>
            </a:r>
            <a:r>
              <a:rPr lang="en-GB" sz="2400" dirty="0">
                <a:latin typeface="Courier"/>
                <a:cs typeface="Courier"/>
              </a:rPr>
              <a:t>name() { // a test case method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smtClean="0">
                <a:latin typeface="Courier"/>
                <a:cs typeface="Courier"/>
              </a:rPr>
              <a:t>	  .</a:t>
            </a:r>
            <a:r>
              <a:rPr lang="en-GB" sz="2400" dirty="0">
                <a:latin typeface="Courier"/>
                <a:cs typeface="Courier"/>
              </a:rPr>
              <a:t>..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smtClean="0">
                <a:latin typeface="Courier"/>
                <a:cs typeface="Courier"/>
              </a:rPr>
              <a:t>	}</a:t>
            </a:r>
            <a:endParaRPr lang="en-GB" sz="2400" dirty="0">
              <a:latin typeface="Courier"/>
              <a:cs typeface="Courier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>
                <a:latin typeface="Courier"/>
                <a:cs typeface="Courier"/>
              </a:rPr>
              <a:t>}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400" dirty="0"/>
          </a:p>
          <a:p>
            <a:pPr marL="5715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dirty="0" smtClean="0"/>
              <a:t> </a:t>
            </a:r>
            <a:r>
              <a:rPr lang="en-GB" dirty="0"/>
              <a:t>A method with @Test is flagged as a </a:t>
            </a:r>
            <a:r>
              <a:rPr lang="en-GB" dirty="0" err="1"/>
              <a:t>JUnit</a:t>
            </a:r>
            <a:r>
              <a:rPr lang="en-GB" dirty="0"/>
              <a:t> test </a:t>
            </a:r>
            <a:r>
              <a:rPr lang="en-GB" dirty="0" smtClean="0"/>
              <a:t>case and run</a:t>
            </a:r>
            <a:endParaRPr lang="en-GB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6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Software Quality (QA or QE)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561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It’s a CS research area and can be a full time job!  Some activities include:</a:t>
            </a:r>
          </a:p>
          <a:p>
            <a:r>
              <a:rPr lang="en-US" sz="2400" dirty="0" smtClean="0"/>
              <a:t>Static analysis (assessing code without executing it)</a:t>
            </a:r>
          </a:p>
          <a:p>
            <a:r>
              <a:rPr lang="en-US" sz="2400" dirty="0" smtClean="0"/>
              <a:t>Correctness </a:t>
            </a:r>
            <a:r>
              <a:rPr lang="en-US" sz="2400" dirty="0"/>
              <a:t>proofs (theorems about program properties)</a:t>
            </a:r>
          </a:p>
          <a:p>
            <a:r>
              <a:rPr lang="en-US" sz="2400" dirty="0"/>
              <a:t>Code reviews (people reading each others’ code)</a:t>
            </a:r>
          </a:p>
          <a:p>
            <a:r>
              <a:rPr lang="en-US" sz="2400" dirty="0"/>
              <a:t>Software process (methodology for code development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Testing (of course)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Testing </a:t>
            </a:r>
            <a:r>
              <a:rPr lang="en-US" sz="2400" b="1" dirty="0"/>
              <a:t>is NOT just debugging! 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200" dirty="0" smtClean="0"/>
              <a:t>We’ll cover lots of testing </a:t>
            </a:r>
            <a:r>
              <a:rPr lang="en-US" sz="2200" dirty="0"/>
              <a:t>principles and </a:t>
            </a:r>
            <a:r>
              <a:rPr lang="en-US" sz="2200" dirty="0" smtClean="0"/>
              <a:t>strategies:</a:t>
            </a:r>
            <a:endParaRPr lang="en-US" sz="2200" dirty="0"/>
          </a:p>
          <a:p>
            <a:pPr lvl="1"/>
            <a:r>
              <a:rPr lang="en-US" sz="2200" dirty="0" smtClean="0"/>
              <a:t>Heuristics </a:t>
            </a:r>
            <a:r>
              <a:rPr lang="en-US" sz="2200" dirty="0"/>
              <a:t>for good test </a:t>
            </a:r>
            <a:r>
              <a:rPr lang="en-US" sz="2200" dirty="0" smtClean="0"/>
              <a:t>suites</a:t>
            </a:r>
            <a:endParaRPr lang="en-US" sz="2200" dirty="0"/>
          </a:p>
          <a:p>
            <a:pPr lvl="1"/>
            <a:r>
              <a:rPr lang="en-US" sz="2200" dirty="0"/>
              <a:t>Black-box </a:t>
            </a:r>
            <a:r>
              <a:rPr lang="en-US" sz="2200" dirty="0" smtClean="0"/>
              <a:t>testing</a:t>
            </a:r>
            <a:endParaRPr lang="en-US" sz="2200" dirty="0"/>
          </a:p>
          <a:p>
            <a:pPr lvl="1"/>
            <a:r>
              <a:rPr lang="en-US" sz="2200" dirty="0"/>
              <a:t>Clear-box testing and coverage </a:t>
            </a:r>
            <a:r>
              <a:rPr lang="en-US" sz="2200" dirty="0" smtClean="0"/>
              <a:t>metrics</a:t>
            </a:r>
            <a:endParaRPr lang="en-US" sz="2200" dirty="0"/>
          </a:p>
          <a:p>
            <a:pPr lvl="1"/>
            <a:r>
              <a:rPr lang="en-US" sz="2200" dirty="0"/>
              <a:t>Regression </a:t>
            </a:r>
            <a:r>
              <a:rPr lang="en-US" sz="2200" dirty="0" smtClean="0"/>
              <a:t>testing</a:t>
            </a:r>
          </a:p>
          <a:p>
            <a:pPr lvl="1"/>
            <a:r>
              <a:rPr lang="en-US" sz="2200" dirty="0" smtClean="0"/>
              <a:t>Integration/System tests</a:t>
            </a:r>
          </a:p>
          <a:p>
            <a:pPr lvl="1"/>
            <a:r>
              <a:rPr lang="en-US" sz="2200" dirty="0" smtClean="0"/>
              <a:t>Test Driven Development</a:t>
            </a:r>
            <a:endParaRPr lang="en-US" sz="2200" dirty="0"/>
          </a:p>
          <a:p>
            <a:pPr marL="400050" lvl="1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7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JUnit</a:t>
            </a:r>
            <a:r>
              <a:rPr lang="en-US" dirty="0" smtClean="0">
                <a:solidFill>
                  <a:srgbClr val="0000FF"/>
                </a:solidFill>
              </a:rPr>
              <a:t> Asserts and Exceptions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>
                <a:latin typeface="Calibri"/>
                <a:cs typeface="Calibri"/>
              </a:rPr>
              <a:t>A test will pass if the assert statements all pass and if no exception thrown.  Examples of assert statements: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err="1" smtClean="0">
                <a:latin typeface="Courier"/>
                <a:cs typeface="Courier"/>
              </a:rPr>
              <a:t>assertTrue</a:t>
            </a:r>
            <a:r>
              <a:rPr lang="en-GB" sz="1600" dirty="0" smtClean="0">
                <a:latin typeface="Courier"/>
                <a:cs typeface="Courier"/>
              </a:rPr>
              <a:t>(value)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err="1" smtClean="0">
                <a:latin typeface="Courier"/>
                <a:cs typeface="Courier"/>
              </a:rPr>
              <a:t>assertFalse</a:t>
            </a:r>
            <a:r>
              <a:rPr lang="en-GB" sz="1600" dirty="0" smtClean="0">
                <a:latin typeface="Courier"/>
                <a:cs typeface="Courier"/>
              </a:rPr>
              <a:t>(value)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err="1" smtClean="0">
                <a:latin typeface="Courier"/>
                <a:cs typeface="Courier"/>
              </a:rPr>
              <a:t>assertEquals</a:t>
            </a:r>
            <a:r>
              <a:rPr lang="en-GB" sz="1600" dirty="0" smtClean="0">
                <a:latin typeface="Courier"/>
                <a:cs typeface="Courier"/>
              </a:rPr>
              <a:t>(expected, actual)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err="1" smtClean="0">
                <a:latin typeface="Courier"/>
                <a:cs typeface="Courier"/>
              </a:rPr>
              <a:t>assertNull</a:t>
            </a:r>
            <a:r>
              <a:rPr lang="en-GB" sz="1600" dirty="0" smtClean="0">
                <a:latin typeface="Courier"/>
                <a:cs typeface="Courier"/>
              </a:rPr>
              <a:t>(value)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err="1" smtClean="0">
                <a:latin typeface="Courier"/>
                <a:cs typeface="Courier"/>
              </a:rPr>
              <a:t>assertNotNull</a:t>
            </a:r>
            <a:r>
              <a:rPr lang="en-GB" sz="1600" dirty="0" smtClean="0">
                <a:latin typeface="Courier"/>
                <a:cs typeface="Courier"/>
              </a:rPr>
              <a:t>(value)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smtClean="0">
                <a:latin typeface="Courier"/>
                <a:cs typeface="Courier"/>
              </a:rPr>
              <a:t>fail()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1600" dirty="0">
              <a:latin typeface="Courier"/>
              <a:cs typeface="Courier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>
                <a:latin typeface="Calibri"/>
                <a:cs typeface="Calibri"/>
              </a:rPr>
              <a:t>Tests can expect exceptions or timeouts</a:t>
            </a:r>
          </a:p>
          <a:p>
            <a:pPr marL="40005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>
                <a:latin typeface="Courier"/>
                <a:cs typeface="Courier"/>
              </a:rPr>
              <a:t>@Test(</a:t>
            </a:r>
            <a:r>
              <a:rPr lang="en-GB" sz="1600" dirty="0">
                <a:solidFill>
                  <a:srgbClr val="8064A2"/>
                </a:solidFill>
                <a:latin typeface="Courier"/>
                <a:cs typeface="Courier"/>
              </a:rPr>
              <a:t>expected = </a:t>
            </a:r>
            <a:r>
              <a:rPr lang="en-GB" sz="1600" dirty="0" err="1">
                <a:solidFill>
                  <a:srgbClr val="8064A2"/>
                </a:solidFill>
                <a:latin typeface="Courier"/>
                <a:cs typeface="Courier"/>
              </a:rPr>
              <a:t>ExceptionType.class</a:t>
            </a:r>
            <a:r>
              <a:rPr lang="en-GB" sz="1600" dirty="0">
                <a:latin typeface="Courier"/>
                <a:cs typeface="Courier"/>
              </a:rPr>
              <a:t>)</a:t>
            </a:r>
          </a:p>
          <a:p>
            <a:pPr marL="40005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>
                <a:solidFill>
                  <a:srgbClr val="8064A2"/>
                </a:solidFill>
                <a:latin typeface="Courier"/>
                <a:cs typeface="Courier"/>
              </a:rPr>
              <a:t>public void </a:t>
            </a:r>
            <a:r>
              <a:rPr lang="en-GB" sz="1600" dirty="0">
                <a:latin typeface="Courier"/>
                <a:cs typeface="Courier"/>
              </a:rPr>
              <a:t>name() {</a:t>
            </a:r>
          </a:p>
          <a:p>
            <a:pPr marL="40005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smtClean="0">
                <a:latin typeface="Courier"/>
                <a:cs typeface="Courier"/>
              </a:rPr>
              <a:t>	.</a:t>
            </a:r>
            <a:r>
              <a:rPr lang="en-GB" sz="1600" dirty="0">
                <a:latin typeface="Courier"/>
                <a:cs typeface="Courier"/>
              </a:rPr>
              <a:t>..</a:t>
            </a:r>
          </a:p>
          <a:p>
            <a:pPr marL="40005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3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Today’s Takeaways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Understand some basic testing principles and strategies</a:t>
            </a:r>
          </a:p>
          <a:p>
            <a:pPr lvl="1"/>
            <a:r>
              <a:rPr lang="en-US" sz="2000" dirty="0" smtClean="0"/>
              <a:t>Unit testing</a:t>
            </a:r>
          </a:p>
          <a:p>
            <a:pPr lvl="1"/>
            <a:r>
              <a:rPr lang="en-US" sz="2000" dirty="0" smtClean="0"/>
              <a:t>Heuristics </a:t>
            </a:r>
            <a:r>
              <a:rPr lang="en-US" sz="2000" dirty="0"/>
              <a:t>for good test suites</a:t>
            </a:r>
            <a:endParaRPr lang="en-US" sz="600" dirty="0"/>
          </a:p>
          <a:p>
            <a:pPr lvl="1"/>
            <a:r>
              <a:rPr lang="en-US" sz="2000" dirty="0"/>
              <a:t>Black-box testing</a:t>
            </a:r>
            <a:endParaRPr lang="en-US" sz="600" dirty="0"/>
          </a:p>
          <a:p>
            <a:pPr lvl="1"/>
            <a:r>
              <a:rPr lang="en-US" sz="2000" dirty="0"/>
              <a:t>Clear-box testing and coverage metrics</a:t>
            </a:r>
            <a:endParaRPr lang="en-US" sz="600" dirty="0"/>
          </a:p>
          <a:p>
            <a:pPr lvl="1"/>
            <a:r>
              <a:rPr lang="en-US" sz="2000" dirty="0"/>
              <a:t>Regression testing</a:t>
            </a:r>
          </a:p>
          <a:p>
            <a:pPr lvl="1"/>
            <a:r>
              <a:rPr lang="en-US" sz="2000" dirty="0"/>
              <a:t>Integration/System tests</a:t>
            </a:r>
          </a:p>
          <a:p>
            <a:pPr lvl="1"/>
            <a:r>
              <a:rPr lang="en-US" sz="2000" dirty="0"/>
              <a:t>Test Driven </a:t>
            </a:r>
            <a:r>
              <a:rPr lang="en-US" sz="2000" dirty="0" smtClean="0"/>
              <a:t>Development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Understand how to write some basic </a:t>
            </a:r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2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Kinds of Testing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Testing is so important the field has terminology for different kinds of tests</a:t>
            </a:r>
          </a:p>
          <a:p>
            <a:pPr lvl="1"/>
            <a:r>
              <a:rPr lang="en-US" sz="2000" dirty="0"/>
              <a:t>Won’t discuss all the kinds and terms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Here </a:t>
            </a:r>
            <a:r>
              <a:rPr lang="en-US" sz="2000" dirty="0"/>
              <a:t>are </a:t>
            </a:r>
            <a:r>
              <a:rPr lang="en-US" sz="2000" dirty="0" smtClean="0"/>
              <a:t>three different dimensions:</a:t>
            </a:r>
            <a:endParaRPr lang="en-US" sz="2000" dirty="0"/>
          </a:p>
          <a:p>
            <a:endParaRPr lang="en-US" sz="400" dirty="0"/>
          </a:p>
          <a:p>
            <a:pPr lvl="1">
              <a:buClr>
                <a:schemeClr val="tx1"/>
              </a:buClr>
            </a:pPr>
            <a:r>
              <a:rPr lang="en-US" sz="2000" b="1" i="1" dirty="0">
                <a:solidFill>
                  <a:srgbClr val="FF0000"/>
                </a:solidFill>
              </a:rPr>
              <a:t>Unit</a:t>
            </a:r>
            <a:r>
              <a:rPr lang="en-US" sz="2000" dirty="0"/>
              <a:t> testing versus </a:t>
            </a:r>
            <a:r>
              <a:rPr lang="en-US" sz="2000" b="1" i="1" dirty="0">
                <a:solidFill>
                  <a:srgbClr val="FF0000"/>
                </a:solidFill>
              </a:rPr>
              <a:t>system/integration</a:t>
            </a:r>
            <a:r>
              <a:rPr lang="en-US" sz="2000" dirty="0"/>
              <a:t> testing</a:t>
            </a:r>
          </a:p>
          <a:p>
            <a:pPr lvl="2"/>
            <a:r>
              <a:rPr lang="en-US" sz="2000" dirty="0"/>
              <a:t>One module’s functionality versus pieces fitting together</a:t>
            </a:r>
          </a:p>
          <a:p>
            <a:pPr lvl="2"/>
            <a:endParaRPr lang="en-US" sz="400" dirty="0"/>
          </a:p>
          <a:p>
            <a:pPr lvl="1">
              <a:buClr>
                <a:schemeClr val="tx1"/>
              </a:buClr>
            </a:pPr>
            <a:r>
              <a:rPr lang="en-US" sz="2000" b="1" i="1" dirty="0">
                <a:solidFill>
                  <a:srgbClr val="FF0000"/>
                </a:solidFill>
              </a:rPr>
              <a:t>Black-box</a:t>
            </a:r>
            <a:r>
              <a:rPr lang="en-US" sz="2000" dirty="0"/>
              <a:t> testing versus </a:t>
            </a:r>
            <a:r>
              <a:rPr lang="en-US" sz="2000" b="1" i="1" dirty="0">
                <a:solidFill>
                  <a:srgbClr val="FF0000"/>
                </a:solidFill>
              </a:rPr>
              <a:t>clear-box</a:t>
            </a:r>
            <a:r>
              <a:rPr lang="en-US" sz="2000" dirty="0"/>
              <a:t> testing</a:t>
            </a:r>
          </a:p>
          <a:p>
            <a:pPr lvl="2"/>
            <a:r>
              <a:rPr lang="en-US" sz="2000" dirty="0"/>
              <a:t>Does implementation influence test creation?</a:t>
            </a:r>
          </a:p>
          <a:p>
            <a:pPr lvl="2"/>
            <a:r>
              <a:rPr lang="en-US" sz="2000" dirty="0"/>
              <a:t>“Do you look at the code when choosing test data?”</a:t>
            </a:r>
          </a:p>
          <a:p>
            <a:pPr lvl="2"/>
            <a:endParaRPr lang="en-US" sz="400" dirty="0"/>
          </a:p>
          <a:p>
            <a:pPr lvl="1">
              <a:buClr>
                <a:schemeClr val="tx1"/>
              </a:buClr>
            </a:pPr>
            <a:r>
              <a:rPr lang="en-US" sz="2000" b="1" i="1" dirty="0">
                <a:solidFill>
                  <a:srgbClr val="FF0000"/>
                </a:solidFill>
              </a:rPr>
              <a:t>Specification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testing versus </a:t>
            </a:r>
            <a:r>
              <a:rPr lang="en-US" sz="2000" b="1" i="1" dirty="0">
                <a:solidFill>
                  <a:srgbClr val="FF0000"/>
                </a:solidFill>
              </a:rPr>
              <a:t>implementation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testing</a:t>
            </a:r>
          </a:p>
          <a:p>
            <a:pPr lvl="2"/>
            <a:r>
              <a:rPr lang="en-US" sz="2000" dirty="0"/>
              <a:t>Test only behavior guaranteed by specification or other behavior expected for the implementation?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Unit Testing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/>
              <a:t>A unit test focuses on one method, class, interface, or module</a:t>
            </a:r>
          </a:p>
          <a:p>
            <a:endParaRPr lang="en-US" sz="2400" dirty="0"/>
          </a:p>
          <a:p>
            <a:r>
              <a:rPr lang="en-US" sz="2400" dirty="0"/>
              <a:t>Test a single unit in isolation from all others</a:t>
            </a:r>
          </a:p>
          <a:p>
            <a:endParaRPr lang="en-US" sz="2400" dirty="0"/>
          </a:p>
          <a:p>
            <a:r>
              <a:rPr lang="en-US" sz="2400" dirty="0"/>
              <a:t>Typically done earlier in software life-cycle</a:t>
            </a:r>
          </a:p>
          <a:p>
            <a:pPr lvl="1"/>
            <a:r>
              <a:rPr lang="en-US" sz="2400" dirty="0"/>
              <a:t>Integrate (and test the integration) after successful unit </a:t>
            </a:r>
            <a:r>
              <a:rPr lang="en-US" sz="2400" dirty="0" smtClean="0"/>
              <a:t>testing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Common Java </a:t>
            </a:r>
            <a:r>
              <a:rPr lang="en-US" sz="2400" dirty="0"/>
              <a:t>u</a:t>
            </a:r>
            <a:r>
              <a:rPr lang="en-US" sz="2400" dirty="0" smtClean="0"/>
              <a:t>nit </a:t>
            </a:r>
            <a:r>
              <a:rPr lang="en-US" sz="2400" dirty="0"/>
              <a:t>t</a:t>
            </a:r>
            <a:r>
              <a:rPr lang="en-US" sz="2400" dirty="0" smtClean="0"/>
              <a:t>esting </a:t>
            </a:r>
            <a:r>
              <a:rPr lang="en-US" sz="2400" dirty="0"/>
              <a:t>f</a:t>
            </a:r>
            <a:r>
              <a:rPr lang="en-US" sz="2400" dirty="0" smtClean="0"/>
              <a:t>ramework: </a:t>
            </a:r>
            <a:r>
              <a:rPr lang="en-US" sz="2400" dirty="0" err="1" smtClean="0"/>
              <a:t>JUnit</a:t>
            </a:r>
            <a:endParaRPr lang="en-US" sz="24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8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Square Root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GB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x&lt;0</a:t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approximation to square root of x</a:t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){…}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are some values or ranges of </a:t>
            </a:r>
            <a:r>
              <a:rPr lang="en-GB" sz="2000" i="1" dirty="0"/>
              <a:t>x</a:t>
            </a:r>
            <a:r>
              <a:rPr lang="en-GB" sz="2000" dirty="0"/>
              <a:t> that might be worth probing?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x </a:t>
            </a:r>
            <a:r>
              <a:rPr lang="en-GB" sz="2000" dirty="0"/>
              <a:t>&lt; 0 (exception thrown)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x </a:t>
            </a:r>
            <a:r>
              <a:rPr lang="en-GB" sz="2000" i="1" dirty="0">
                <a:cs typeface="Times New Roman" pitchFamily="18" charset="0"/>
              </a:rPr>
              <a:t>≥ </a:t>
            </a:r>
            <a:r>
              <a:rPr lang="en-GB" sz="2000" dirty="0"/>
              <a:t>0 (returns normally)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around </a:t>
            </a:r>
            <a:r>
              <a:rPr lang="en-GB" sz="2000" i="1" dirty="0"/>
              <a:t>x </a:t>
            </a:r>
            <a:r>
              <a:rPr lang="en-GB" sz="2000" dirty="0"/>
              <a:t>= 0 (boundary condition)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perfect squares (</a:t>
            </a:r>
            <a:r>
              <a:rPr lang="en-GB" sz="2000" dirty="0" err="1"/>
              <a:t>sqrt</a:t>
            </a:r>
            <a:r>
              <a:rPr lang="en-GB" sz="2000" dirty="0"/>
              <a:t>(</a:t>
            </a:r>
            <a:r>
              <a:rPr lang="en-GB" sz="2000" i="1" dirty="0"/>
              <a:t>x</a:t>
            </a:r>
            <a:r>
              <a:rPr lang="en-GB" sz="2000" dirty="0"/>
              <a:t>) an integer), non-perfect squares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x</a:t>
            </a:r>
            <a:r>
              <a:rPr lang="en-GB" sz="2000" dirty="0"/>
              <a:t>&lt;</a:t>
            </a:r>
            <a:r>
              <a:rPr lang="en-GB" sz="2000" dirty="0" err="1"/>
              <a:t>sqrt</a:t>
            </a:r>
            <a:r>
              <a:rPr lang="en-GB" sz="2000" dirty="0"/>
              <a:t>(</a:t>
            </a:r>
            <a:r>
              <a:rPr lang="en-GB" sz="2000" i="1" dirty="0"/>
              <a:t>x</a:t>
            </a:r>
            <a:r>
              <a:rPr lang="en-GB" sz="2000" dirty="0"/>
              <a:t>) and </a:t>
            </a:r>
            <a:r>
              <a:rPr lang="en-GB" sz="2000" i="1" dirty="0"/>
              <a:t>x</a:t>
            </a:r>
            <a:r>
              <a:rPr lang="en-GB" sz="2000" dirty="0"/>
              <a:t>&gt;</a:t>
            </a:r>
            <a:r>
              <a:rPr lang="en-GB" sz="2000" dirty="0" err="1"/>
              <a:t>sqrt</a:t>
            </a:r>
            <a:r>
              <a:rPr lang="en-GB" sz="2000" dirty="0"/>
              <a:t>(</a:t>
            </a:r>
            <a:r>
              <a:rPr lang="en-GB" sz="2000" i="1" dirty="0"/>
              <a:t>x</a:t>
            </a:r>
            <a:r>
              <a:rPr lang="en-GB" sz="2000" dirty="0"/>
              <a:t>) – that's </a:t>
            </a:r>
            <a:r>
              <a:rPr lang="en-GB" sz="2000" i="1" dirty="0"/>
              <a:t>x</a:t>
            </a:r>
            <a:r>
              <a:rPr lang="en-GB" sz="2000" dirty="0"/>
              <a:t>&lt;1 and </a:t>
            </a:r>
            <a:r>
              <a:rPr lang="en-GB" sz="2000" i="1" dirty="0"/>
              <a:t>x</a:t>
            </a:r>
            <a:r>
              <a:rPr lang="en-GB" sz="2000" dirty="0"/>
              <a:t>&gt;1 (and </a:t>
            </a:r>
            <a:r>
              <a:rPr lang="en-GB" sz="2000" i="1" dirty="0"/>
              <a:t>x</a:t>
            </a:r>
            <a:r>
              <a:rPr lang="en-GB" sz="2000" dirty="0"/>
              <a:t>=1)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Specific tests: say x = -1, 0, 0.5, 1,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7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>
                <a:solidFill>
                  <a:srgbClr val="0000FF"/>
                </a:solidFill>
              </a:rPr>
              <a:t>General Approach: Partition the </a:t>
            </a:r>
            <a:r>
              <a:rPr lang="en-US" sz="3500" dirty="0">
                <a:solidFill>
                  <a:srgbClr val="0000FF"/>
                </a:solidFill>
              </a:rPr>
              <a:t>I</a:t>
            </a:r>
            <a:r>
              <a:rPr lang="en-US" sz="3500" dirty="0" smtClean="0">
                <a:solidFill>
                  <a:srgbClr val="0000FF"/>
                </a:solidFill>
              </a:rPr>
              <a:t>nput </a:t>
            </a:r>
            <a:r>
              <a:rPr lang="en-US" sz="3500" dirty="0">
                <a:solidFill>
                  <a:srgbClr val="0000FF"/>
                </a:solidFill>
              </a:rPr>
              <a:t>S</a:t>
            </a:r>
            <a:r>
              <a:rPr lang="en-US" sz="3500" dirty="0" smtClean="0">
                <a:solidFill>
                  <a:srgbClr val="0000FF"/>
                </a:solidFill>
              </a:rPr>
              <a:t>pace</a:t>
            </a:r>
            <a:endParaRPr lang="en-US" sz="35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 defTabSz="829452"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6"/>
                </a:solidFill>
              </a:rPr>
              <a:t>Ideal test </a:t>
            </a:r>
            <a:r>
              <a:rPr lang="en-US" sz="2000" dirty="0" smtClean="0">
                <a:solidFill>
                  <a:schemeClr val="accent6"/>
                </a:solidFill>
              </a:rPr>
              <a:t>suite in theory: </a:t>
            </a:r>
            <a:endParaRPr lang="en-US" sz="2000" dirty="0">
              <a:solidFill>
                <a:schemeClr val="accent6"/>
              </a:solidFill>
            </a:endParaRPr>
          </a:p>
          <a:p>
            <a:pPr marL="313925" lvl="1" indent="0" defTabSz="829452">
              <a:lnSpc>
                <a:spcPct val="90000"/>
              </a:lnSpc>
              <a:buNone/>
            </a:pPr>
            <a:r>
              <a:rPr lang="en-US" sz="2000" dirty="0" smtClean="0"/>
              <a:t>(1) Identify </a:t>
            </a:r>
            <a:r>
              <a:rPr lang="en-US" sz="2000" dirty="0"/>
              <a:t>sets </a:t>
            </a:r>
            <a:r>
              <a:rPr lang="en-US" sz="2000" dirty="0" smtClean="0"/>
              <a:t>of input where all the </a:t>
            </a:r>
          </a:p>
          <a:p>
            <a:pPr marL="313925" lvl="1" indent="0" defTabSz="829452">
              <a:lnSpc>
                <a:spcPct val="90000"/>
              </a:lnSpc>
              <a:buNone/>
            </a:pPr>
            <a:r>
              <a:rPr lang="en-US" sz="2000" dirty="0" smtClean="0"/>
              <a:t>members have the same behavior.</a:t>
            </a:r>
            <a:endParaRPr lang="en-US" sz="2000" dirty="0"/>
          </a:p>
          <a:p>
            <a:pPr marL="313925" lvl="1" indent="0" defTabSz="829452">
              <a:lnSpc>
                <a:spcPct val="90000"/>
              </a:lnSpc>
              <a:buNone/>
            </a:pPr>
            <a:r>
              <a:rPr lang="en-US" sz="2000" dirty="0" smtClean="0"/>
              <a:t>(2) Try </a:t>
            </a:r>
            <a:r>
              <a:rPr lang="en-US" sz="2000" dirty="0"/>
              <a:t>one input from each </a:t>
            </a:r>
            <a:r>
              <a:rPr lang="en-US" sz="2000" dirty="0" smtClean="0"/>
              <a:t>set.</a:t>
            </a:r>
            <a:endParaRPr lang="en-US" sz="2000" dirty="0"/>
          </a:p>
          <a:p>
            <a:pPr marL="0" indent="0" defTabSz="829452">
              <a:lnSpc>
                <a:spcPct val="110000"/>
              </a:lnSpc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defTabSz="829452">
              <a:lnSpc>
                <a:spcPct val="110000"/>
              </a:lnSpc>
              <a:buNone/>
            </a:pPr>
            <a:r>
              <a:rPr lang="en-US" sz="2000" dirty="0">
                <a:solidFill>
                  <a:schemeClr val="tx2"/>
                </a:solidFill>
              </a:rPr>
              <a:t>Two </a:t>
            </a:r>
            <a:r>
              <a:rPr lang="en-US" sz="2000" dirty="0" smtClean="0">
                <a:solidFill>
                  <a:schemeClr val="tx2"/>
                </a:solidFill>
              </a:rPr>
              <a:t>problems with execution: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 defTabSz="829452">
              <a:lnSpc>
                <a:spcPct val="110000"/>
              </a:lnSpc>
              <a:buNone/>
            </a:pPr>
            <a:endParaRPr lang="en-US" sz="1000" dirty="0">
              <a:solidFill>
                <a:schemeClr val="tx2"/>
              </a:solidFill>
            </a:endParaRPr>
          </a:p>
          <a:p>
            <a:pPr marL="313925" lvl="1" indent="0" defTabSz="829452">
              <a:lnSpc>
                <a:spcPct val="90000"/>
              </a:lnSpc>
              <a:buNone/>
            </a:pPr>
            <a:r>
              <a:rPr lang="en-US" sz="2000" dirty="0"/>
              <a:t>1. Notion of </a:t>
            </a:r>
            <a:r>
              <a:rPr lang="en-US" sz="2000" dirty="0">
                <a:solidFill>
                  <a:srgbClr val="0206AC"/>
                </a:solidFill>
              </a:rPr>
              <a:t>same behavior</a:t>
            </a:r>
            <a:r>
              <a:rPr lang="en-US" sz="2000" dirty="0"/>
              <a:t> is subtle</a:t>
            </a:r>
          </a:p>
          <a:p>
            <a:pPr marL="1129878" lvl="2" indent="-342900" defTabSz="829452">
              <a:lnSpc>
                <a:spcPct val="90000"/>
              </a:lnSpc>
            </a:pPr>
            <a:r>
              <a:rPr lang="en-US" sz="2000" dirty="0"/>
              <a:t>Naive approach: </a:t>
            </a:r>
            <a:r>
              <a:rPr lang="en-US" sz="2000" dirty="0">
                <a:solidFill>
                  <a:srgbClr val="0206AC"/>
                </a:solidFill>
              </a:rPr>
              <a:t>execution equivalence</a:t>
            </a:r>
            <a:endParaRPr lang="en-US" sz="2000" dirty="0"/>
          </a:p>
          <a:p>
            <a:pPr marL="1129878" lvl="2" indent="-342900" defTabSz="829452">
              <a:lnSpc>
                <a:spcPct val="90000"/>
              </a:lnSpc>
            </a:pPr>
            <a:r>
              <a:rPr lang="en-US" sz="2000" dirty="0"/>
              <a:t>Better approach: </a:t>
            </a:r>
            <a:r>
              <a:rPr lang="en-US" sz="2000" dirty="0">
                <a:solidFill>
                  <a:srgbClr val="0206AC"/>
                </a:solidFill>
              </a:rPr>
              <a:t>revealing subdomains</a:t>
            </a:r>
          </a:p>
          <a:p>
            <a:pPr marL="1244178" lvl="3" indent="0" defTabSz="829452">
              <a:lnSpc>
                <a:spcPct val="90000"/>
              </a:lnSpc>
              <a:buNone/>
            </a:pPr>
            <a:endParaRPr lang="en-US" dirty="0"/>
          </a:p>
          <a:p>
            <a:pPr marL="313925" lvl="1" indent="0" defTabSz="829452">
              <a:lnSpc>
                <a:spcPct val="90000"/>
              </a:lnSpc>
              <a:buNone/>
            </a:pPr>
            <a:r>
              <a:rPr lang="en-US" sz="2000" dirty="0"/>
              <a:t>2. Discovering the sets requires </a:t>
            </a:r>
            <a:r>
              <a:rPr lang="en-US" sz="2000" dirty="0" smtClean="0"/>
              <a:t>perfect domain </a:t>
            </a:r>
            <a:r>
              <a:rPr lang="en-US" sz="2000" dirty="0"/>
              <a:t>knowledge</a:t>
            </a:r>
          </a:p>
          <a:p>
            <a:pPr marL="1056875" lvl="2" indent="-342900" defTabSz="829452">
              <a:lnSpc>
                <a:spcPct val="90000"/>
              </a:lnSpc>
            </a:pPr>
            <a:r>
              <a:rPr lang="en-US" sz="2000" dirty="0"/>
              <a:t>If we had it, we wouldn’t need to test</a:t>
            </a:r>
          </a:p>
          <a:p>
            <a:pPr marL="1056875" lvl="2" indent="-342900" defTabSz="829452">
              <a:lnSpc>
                <a:spcPct val="90000"/>
              </a:lnSpc>
            </a:pPr>
            <a:r>
              <a:rPr lang="en-US" sz="2000" dirty="0"/>
              <a:t>Use heuristics to approximate cheaply</a:t>
            </a:r>
          </a:p>
          <a:p>
            <a:pPr marL="1056875" lvl="2" indent="-342900" defTabSz="829452">
              <a:lnSpc>
                <a:spcPct val="90000"/>
              </a:lnSpc>
            </a:pPr>
            <a:endParaRPr lang="en-US" sz="2000" dirty="0"/>
          </a:p>
          <a:p>
            <a:pPr marL="1056875" lvl="2" indent="-342900" defTabSz="829452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096000" y="1618242"/>
            <a:ext cx="2143395" cy="1658358"/>
            <a:chOff x="6646253" y="2116133"/>
            <a:chExt cx="2143395" cy="1658358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6646253" y="2116133"/>
              <a:ext cx="2143395" cy="1658358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6646253" y="2116133"/>
              <a:ext cx="2143395" cy="1658358"/>
              <a:chOff x="4080" y="1248"/>
              <a:chExt cx="1488" cy="1152"/>
            </a:xfrm>
          </p:grpSpPr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7"/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8"/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6922820" y="2461625"/>
              <a:ext cx="1659403" cy="1105572"/>
              <a:chOff x="4272" y="1488"/>
              <a:chExt cx="1152" cy="768"/>
            </a:xfrm>
          </p:grpSpPr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4272" y="148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4848" y="153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5328" y="158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3"/>
              <p:cNvSpPr>
                <a:spLocks noChangeArrowheads="1"/>
              </p:cNvSpPr>
              <p:nvPr/>
            </p:nvSpPr>
            <p:spPr bwMode="auto">
              <a:xfrm>
                <a:off x="5040" y="196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493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Test Suite 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 x &lt; 0     ⇒ returns –x</a:t>
            </a:r>
            <a:b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          otherwise ⇒ returns x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1800" b="1" dirty="0" smtClean="0">
                <a:latin typeface="Courier New" pitchFamily="49" charset="0"/>
              </a:rPr>
              <a:t>):</a:t>
            </a:r>
            <a:endParaRPr lang="en-US" sz="1800" b="1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</a:rPr>
              <a:t>   if (x &lt; 0</a:t>
            </a:r>
            <a:r>
              <a:rPr lang="en-US" sz="1800" b="1" dirty="0" smtClean="0">
                <a:latin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	return </a:t>
            </a:r>
            <a:r>
              <a:rPr lang="en-US" sz="1800" b="1" dirty="0">
                <a:latin typeface="Courier New" pitchFamily="49" charset="0"/>
              </a:rPr>
              <a:t>-x;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	return </a:t>
            </a:r>
            <a:r>
              <a:rPr lang="en-US" sz="1800" b="1" dirty="0">
                <a:latin typeface="Courier New" pitchFamily="49" charset="0"/>
              </a:rPr>
              <a:t>x;</a:t>
            </a:r>
            <a:br>
              <a:rPr lang="en-US" sz="1800" b="1" dirty="0">
                <a:latin typeface="Courier New" pitchFamily="49" charset="0"/>
              </a:rPr>
            </a:br>
            <a:endParaRPr lang="en-US" sz="2000" b="1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All x &lt; 0 are </a:t>
            </a:r>
            <a:r>
              <a:rPr lang="en-US" sz="2000" dirty="0">
                <a:solidFill>
                  <a:srgbClr val="0000FF"/>
                </a:solidFill>
              </a:rPr>
              <a:t>execution </a:t>
            </a:r>
            <a:r>
              <a:rPr lang="en-US" sz="2000" dirty="0" smtClean="0">
                <a:solidFill>
                  <a:srgbClr val="0000FF"/>
                </a:solidFill>
              </a:rPr>
              <a:t>equivalent</a:t>
            </a:r>
            <a:endParaRPr lang="en-US" sz="2000" dirty="0"/>
          </a:p>
          <a:p>
            <a:pPr lvl="1"/>
            <a:r>
              <a:rPr lang="en-US" sz="2000" dirty="0"/>
              <a:t>Program takes same sequence of steps for any x &lt; 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All x ≥ 0 are </a:t>
            </a:r>
            <a:r>
              <a:rPr lang="en-US" sz="2000" dirty="0">
                <a:solidFill>
                  <a:srgbClr val="0000FF"/>
                </a:solidFill>
              </a:rPr>
              <a:t>execution equivalent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So {</a:t>
            </a:r>
            <a:r>
              <a:rPr lang="en-US" sz="2000" dirty="0"/>
              <a:t>-3, 3</a:t>
            </a:r>
            <a:r>
              <a:rPr lang="en-US" sz="2000" dirty="0" smtClean="0"/>
              <a:t>}</a:t>
            </a:r>
            <a:r>
              <a:rPr lang="en-US" sz="2000" dirty="0"/>
              <a:t> </a:t>
            </a:r>
            <a:r>
              <a:rPr lang="en-US" sz="2000" dirty="0" smtClean="0"/>
              <a:t>is probably a </a:t>
            </a:r>
            <a:r>
              <a:rPr lang="en-US" sz="2000" dirty="0"/>
              <a:t>good test </a:t>
            </a:r>
            <a:r>
              <a:rPr lang="en-US" sz="2000" dirty="0" smtClean="0"/>
              <a:t>suite (one element from each subset)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2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Test Suite 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 x &lt; 0     ⇒ returns –x</a:t>
            </a:r>
            <a:b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          otherwise ⇒ returns x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1800" b="1" dirty="0" smtClean="0">
                <a:latin typeface="Courier New" pitchFamily="49" charset="0"/>
              </a:rPr>
              <a:t>):</a:t>
            </a:r>
            <a:endParaRPr lang="en-US" sz="1800" b="1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</a:rPr>
              <a:t>   if (x &lt; </a:t>
            </a:r>
            <a:r>
              <a:rPr lang="en-US" sz="1800" b="1" dirty="0" smtClean="0">
                <a:latin typeface="Courier New" pitchFamily="49" charset="0"/>
              </a:rPr>
              <a:t>-2):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	return </a:t>
            </a:r>
            <a:r>
              <a:rPr lang="en-US" sz="1800" b="1" dirty="0">
                <a:latin typeface="Courier New" pitchFamily="49" charset="0"/>
              </a:rPr>
              <a:t>-x;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	return </a:t>
            </a:r>
            <a:r>
              <a:rPr lang="en-US" sz="1800" b="1" dirty="0">
                <a:latin typeface="Courier New" pitchFamily="49" charset="0"/>
              </a:rPr>
              <a:t>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 this (buggy) implementation of the method, three possible outcomes:</a:t>
            </a:r>
            <a:endParaRPr lang="en-US" sz="2000" dirty="0"/>
          </a:p>
          <a:p>
            <a:pPr lvl="1"/>
            <a:r>
              <a:rPr lang="en-US" sz="2000" dirty="0"/>
              <a:t>x &lt; -2 </a:t>
            </a:r>
            <a:r>
              <a:rPr lang="en-US" sz="2000" dirty="0" smtClean="0">
                <a:solidFill>
                  <a:srgbClr val="008000"/>
                </a:solidFill>
              </a:rPr>
              <a:t>PASS</a:t>
            </a:r>
            <a:endParaRPr lang="en-US" sz="2000" dirty="0">
              <a:solidFill>
                <a:srgbClr val="008000"/>
              </a:solidFill>
            </a:endParaRPr>
          </a:p>
          <a:p>
            <a:pPr lvl="1"/>
            <a:r>
              <a:rPr lang="en-US" sz="2000" dirty="0"/>
              <a:t>x = -2 or x= -1 </a:t>
            </a:r>
            <a:r>
              <a:rPr lang="en-US" sz="2000" dirty="0" smtClean="0">
                <a:solidFill>
                  <a:schemeClr val="accent2"/>
                </a:solidFill>
              </a:rPr>
              <a:t>FAIL</a:t>
            </a:r>
            <a:endParaRPr lang="en-US" sz="2000" dirty="0">
              <a:solidFill>
                <a:schemeClr val="accent2"/>
              </a:solidFill>
            </a:endParaRPr>
          </a:p>
          <a:p>
            <a:pPr lvl="1"/>
            <a:r>
              <a:rPr lang="en-US" sz="2000" dirty="0" smtClean="0"/>
              <a:t>x </a:t>
            </a:r>
            <a:r>
              <a:rPr lang="en-US" sz="2000" dirty="0"/>
              <a:t>≥ 0 </a:t>
            </a:r>
            <a:r>
              <a:rPr lang="en-US" sz="2000" dirty="0" smtClean="0">
                <a:solidFill>
                  <a:srgbClr val="008000"/>
                </a:solidFill>
              </a:rPr>
              <a:t>PASS</a:t>
            </a:r>
            <a:endParaRPr lang="en-US" sz="20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{</a:t>
            </a:r>
            <a:r>
              <a:rPr lang="en-US" sz="2000" b="1" dirty="0"/>
              <a:t>-3, 3} </a:t>
            </a:r>
            <a:r>
              <a:rPr lang="en-US" sz="2000" b="1" dirty="0" smtClean="0"/>
              <a:t>as a test suite does </a:t>
            </a:r>
            <a:r>
              <a:rPr lang="en-US" sz="2000" b="1" dirty="0"/>
              <a:t>not reveal the error!</a:t>
            </a:r>
          </a:p>
          <a:p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8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2230</Words>
  <Application>Microsoft Macintosh PowerPoint</Application>
  <PresentationFormat>On-screen Show (4:3)</PresentationFormat>
  <Paragraphs>467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CSE 373: Data Structures &amp; Algorithms Software Interlude -- Testing and JUnit</vt:lpstr>
      <vt:lpstr>Course Logistics</vt:lpstr>
      <vt:lpstr>Software Quality (QA or QE)</vt:lpstr>
      <vt:lpstr>Kinds of Testing</vt:lpstr>
      <vt:lpstr>Unit Testing</vt:lpstr>
      <vt:lpstr>Square Root Example</vt:lpstr>
      <vt:lpstr>General Approach: Partition the Input Space</vt:lpstr>
      <vt:lpstr>Test Suite Example #1</vt:lpstr>
      <vt:lpstr>Test Suite Example #2</vt:lpstr>
      <vt:lpstr>Determining Actual Subsets</vt:lpstr>
      <vt:lpstr>Heuristic: Boundary Testing</vt:lpstr>
      <vt:lpstr>Boundary Testing</vt:lpstr>
      <vt:lpstr>Some Boundary Cases</vt:lpstr>
      <vt:lpstr>Boundary: Arithmetic Overflow</vt:lpstr>
      <vt:lpstr>Boundary: Duplicates and Aliases</vt:lpstr>
      <vt:lpstr>Black-Box Testing</vt:lpstr>
      <vt:lpstr>Black-Box Testing: Advantages</vt:lpstr>
      <vt:lpstr>Clear (or white or class) Box Testing</vt:lpstr>
      <vt:lpstr>Clear-Box Testing: Motivation</vt:lpstr>
      <vt:lpstr>Clear-Box Testing</vt:lpstr>
      <vt:lpstr>Code Coverage Example #1</vt:lpstr>
      <vt:lpstr>Code Coverage Example #2</vt:lpstr>
      <vt:lpstr>Varieties of Coverage</vt:lpstr>
      <vt:lpstr>Regression Testing</vt:lpstr>
      <vt:lpstr>System or Integration Testing</vt:lpstr>
      <vt:lpstr>General Rules of Testing</vt:lpstr>
      <vt:lpstr>Hints on Testing</vt:lpstr>
      <vt:lpstr>Test Driven Development</vt:lpstr>
      <vt:lpstr>JUnit: Testing Framework</vt:lpstr>
      <vt:lpstr>JUnit Asserts and Exceptions</vt:lpstr>
      <vt:lpstr>Today’s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Topological Sort / Graph Traversals / Dijkstra’s</dc:title>
  <dc:creator>Hunter Zahn</dc:creator>
  <cp:lastModifiedBy>Riley Porter</cp:lastModifiedBy>
  <cp:revision>86</cp:revision>
  <dcterms:created xsi:type="dcterms:W3CDTF">2016-07-27T15:53:43Z</dcterms:created>
  <dcterms:modified xsi:type="dcterms:W3CDTF">2017-02-24T21:27:01Z</dcterms:modified>
</cp:coreProperties>
</file>