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26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27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28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notesSlides/notesSlide29.xml" ContentType="application/vnd.openxmlformats-officedocument.presentationml.notesSlide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notesSlides/notesSlide30.xml" ContentType="application/vnd.openxmlformats-officedocument.presentationml.notesSlide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notesSlides/notesSlide31.xml" ContentType="application/vnd.openxmlformats-officedocument.presentationml.notesSlide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notesSlides/notesSlide32.xml" ContentType="application/vnd.openxmlformats-officedocument.presentationml.notesSlide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notesSlides/notesSlide33.xml" ContentType="application/vnd.openxmlformats-officedocument.presentationml.notesSlide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notesSlides/notesSlide34.xml" ContentType="application/vnd.openxmlformats-officedocument.presentationml.notesSlide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notesSlides/notesSlide35.xml" ContentType="application/vnd.openxmlformats-officedocument.presentationml.notesSlide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notesSlides/notesSlide39.xml" ContentType="application/vnd.openxmlformats-officedocument.presentationml.notesSlide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notesSlides/notesSlide42.xml" ContentType="application/vnd.openxmlformats-officedocument.presentationml.notesSlide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notesSlides/notesSlide47.xml" ContentType="application/vnd.openxmlformats-officedocument.presentationml.notesSlide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257" r:id="rId2"/>
    <p:sldId id="337" r:id="rId3"/>
    <p:sldId id="258" r:id="rId4"/>
    <p:sldId id="259" r:id="rId5"/>
    <p:sldId id="260" r:id="rId6"/>
    <p:sldId id="261" r:id="rId7"/>
    <p:sldId id="312" r:id="rId8"/>
    <p:sldId id="313" r:id="rId9"/>
    <p:sldId id="262" r:id="rId10"/>
    <p:sldId id="314" r:id="rId11"/>
    <p:sldId id="263" r:id="rId12"/>
    <p:sldId id="315" r:id="rId13"/>
    <p:sldId id="316" r:id="rId14"/>
    <p:sldId id="317" r:id="rId15"/>
    <p:sldId id="318" r:id="rId16"/>
    <p:sldId id="268" r:id="rId17"/>
    <p:sldId id="269" r:id="rId18"/>
    <p:sldId id="321" r:id="rId19"/>
    <p:sldId id="319" r:id="rId20"/>
    <p:sldId id="320" r:id="rId21"/>
    <p:sldId id="272" r:id="rId22"/>
    <p:sldId id="274" r:id="rId23"/>
    <p:sldId id="275" r:id="rId24"/>
    <p:sldId id="276" r:id="rId25"/>
    <p:sldId id="322" r:id="rId26"/>
    <p:sldId id="323" r:id="rId27"/>
    <p:sldId id="277" r:id="rId28"/>
    <p:sldId id="324" r:id="rId29"/>
    <p:sldId id="278" r:id="rId30"/>
    <p:sldId id="325" r:id="rId31"/>
    <p:sldId id="326" r:id="rId32"/>
    <p:sldId id="327" r:id="rId33"/>
    <p:sldId id="328" r:id="rId34"/>
    <p:sldId id="329" r:id="rId35"/>
    <p:sldId id="330" r:id="rId36"/>
    <p:sldId id="331" r:id="rId37"/>
    <p:sldId id="332" r:id="rId38"/>
    <p:sldId id="294" r:id="rId39"/>
    <p:sldId id="333" r:id="rId40"/>
    <p:sldId id="334" r:id="rId41"/>
    <p:sldId id="335" r:id="rId42"/>
    <p:sldId id="297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36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D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42" autoAdjust="0"/>
  </p:normalViewPr>
  <p:slideViewPr>
    <p:cSldViewPr snapToGrid="0" snapToObjects="1">
      <p:cViewPr varScale="1">
        <p:scale>
          <a:sx n="101" d="100"/>
          <a:sy n="101" d="100"/>
        </p:scale>
        <p:origin x="-7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44870-E783-3D43-8DDF-C889B217513B}" type="datetimeFigureOut">
              <a:rPr lang="en-US" smtClean="0"/>
              <a:t>2/27/17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8A55B-DE67-8245-8BCD-10C8B3C57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535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15445-D8DB-004D-AB0D-C05F487ADA23}" type="datetimeFigureOut">
              <a:rPr lang="en-US" smtClean="0"/>
              <a:t>2/27/17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73B3A-53B3-794A-80F5-CA3B27521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34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We’re going to use three fingers here. One to keep track</a:t>
            </a:r>
            <a:r>
              <a:rPr lang="en-US" baseline="0" dirty="0" smtClean="0"/>
              <a:t> of our index in the left half, one right half, one new array.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We’re going to use three fingers here. One to keep track</a:t>
            </a:r>
            <a:r>
              <a:rPr lang="en-US" baseline="0" dirty="0" smtClean="0"/>
              <a:t> of our index in the left half, one right half, one new array.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We’re going to use three fingers here. One to keep track</a:t>
            </a:r>
            <a:r>
              <a:rPr lang="en-US" baseline="0" dirty="0" smtClean="0"/>
              <a:t> of our index in the left half, one right half, one new array.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We’re going to use three fingers here. One to keep track</a:t>
            </a:r>
            <a:r>
              <a:rPr lang="en-US" baseline="0" dirty="0" smtClean="0"/>
              <a:t> of our index in the left half, one right half, one new array.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We’re going to use three fingers here. One to keep track</a:t>
            </a:r>
            <a:r>
              <a:rPr lang="en-US" baseline="0" dirty="0" smtClean="0"/>
              <a:t> of our index in the left half, one right half, one new array.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We’re going to use three fingers here. One to keep track</a:t>
            </a:r>
            <a:r>
              <a:rPr lang="en-US" baseline="0" dirty="0" smtClean="0"/>
              <a:t> of our index in the left half, one right half, one new array.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We’re going to use three fingers here. One to keep track</a:t>
            </a:r>
            <a:r>
              <a:rPr lang="en-US" baseline="0" dirty="0" smtClean="0"/>
              <a:t> of our index in the left half, one right half, one new array.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We’re going to use three fingers here. One to keep track</a:t>
            </a:r>
            <a:r>
              <a:rPr lang="en-US" baseline="0" dirty="0" smtClean="0"/>
              <a:t> of our index in the left half, one right half, one new array.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We’re going to use three fingers here. One to keep track</a:t>
            </a:r>
            <a:r>
              <a:rPr lang="en-US" baseline="0" dirty="0" smtClean="0"/>
              <a:t> of our index in the left half, one right half, one new array.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saw on the midterm exam that there</a:t>
            </a:r>
            <a:r>
              <a:rPr lang="en-US" baseline="0" dirty="0" smtClean="0"/>
              <a:t> were certain situations in which we wanted to use a sorted array. Well the array doesn’t always start off sorted…what if we had an unsorted array and wanted to sort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Sort a bunch of first/last names</a:t>
            </a:r>
          </a:p>
          <a:p>
            <a:endParaRPr lang="en-US" dirty="0" smtClean="0"/>
          </a:p>
          <a:p>
            <a:r>
              <a:rPr lang="en-US" dirty="0" smtClean="0"/>
              <a:t>First: sort by first</a:t>
            </a:r>
            <a:r>
              <a:rPr lang="en-US" baseline="0" dirty="0" smtClean="0"/>
              <a:t> names</a:t>
            </a:r>
          </a:p>
          <a:p>
            <a:r>
              <a:rPr lang="en-US" baseline="0" dirty="0" smtClean="0"/>
              <a:t>Then: sort by last names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End up with last, first sorted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Sort a bunch of first/last names</a:t>
            </a:r>
          </a:p>
          <a:p>
            <a:endParaRPr lang="en-US" dirty="0" smtClean="0"/>
          </a:p>
          <a:p>
            <a:r>
              <a:rPr lang="en-US" dirty="0" smtClean="0"/>
              <a:t>First: sort by first</a:t>
            </a:r>
            <a:r>
              <a:rPr lang="en-US" baseline="0" dirty="0" smtClean="0"/>
              <a:t> names</a:t>
            </a:r>
          </a:p>
          <a:p>
            <a:r>
              <a:rPr lang="en-US" baseline="0" dirty="0" smtClean="0"/>
              <a:t>Then: sort by last names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End up with last, first sorted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Sort a bunch of first/last names</a:t>
            </a:r>
          </a:p>
          <a:p>
            <a:endParaRPr lang="en-US" dirty="0" smtClean="0"/>
          </a:p>
          <a:p>
            <a:r>
              <a:rPr lang="en-US" dirty="0" smtClean="0"/>
              <a:t>First: sort by first</a:t>
            </a:r>
            <a:r>
              <a:rPr lang="en-US" baseline="0" dirty="0" smtClean="0"/>
              <a:t> names</a:t>
            </a:r>
          </a:p>
          <a:p>
            <a:r>
              <a:rPr lang="en-US" baseline="0" dirty="0" smtClean="0"/>
              <a:t>Then: sort by last names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End up with last, first sorted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8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1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3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85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18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9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8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6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69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1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3C9F5-B529-154F-847B-817313D2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3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0" Type="http://schemas.openxmlformats.org/officeDocument/2006/relationships/tags" Target="../tags/tag33.xml"/><Relationship Id="rId21" Type="http://schemas.openxmlformats.org/officeDocument/2006/relationships/tags" Target="../tags/tag34.xml"/><Relationship Id="rId22" Type="http://schemas.openxmlformats.org/officeDocument/2006/relationships/tags" Target="../tags/tag35.xml"/><Relationship Id="rId23" Type="http://schemas.openxmlformats.org/officeDocument/2006/relationships/tags" Target="../tags/tag36.xml"/><Relationship Id="rId24" Type="http://schemas.openxmlformats.org/officeDocument/2006/relationships/tags" Target="../tags/tag37.xml"/><Relationship Id="rId25" Type="http://schemas.openxmlformats.org/officeDocument/2006/relationships/tags" Target="../tags/tag38.xml"/><Relationship Id="rId26" Type="http://schemas.openxmlformats.org/officeDocument/2006/relationships/tags" Target="../tags/tag39.xml"/><Relationship Id="rId27" Type="http://schemas.openxmlformats.org/officeDocument/2006/relationships/tags" Target="../tags/tag40.xml"/><Relationship Id="rId28" Type="http://schemas.openxmlformats.org/officeDocument/2006/relationships/tags" Target="../tags/tag41.xml"/><Relationship Id="rId29" Type="http://schemas.openxmlformats.org/officeDocument/2006/relationships/tags" Target="../tags/tag42.xml"/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tags" Target="../tags/tag18.xml"/><Relationship Id="rId30" Type="http://schemas.openxmlformats.org/officeDocument/2006/relationships/tags" Target="../tags/tag43.xml"/><Relationship Id="rId31" Type="http://schemas.openxmlformats.org/officeDocument/2006/relationships/tags" Target="../tags/tag44.xml"/><Relationship Id="rId32" Type="http://schemas.openxmlformats.org/officeDocument/2006/relationships/tags" Target="../tags/tag45.xml"/><Relationship Id="rId9" Type="http://schemas.openxmlformats.org/officeDocument/2006/relationships/tags" Target="../tags/tag22.xml"/><Relationship Id="rId6" Type="http://schemas.openxmlformats.org/officeDocument/2006/relationships/tags" Target="../tags/tag19.xml"/><Relationship Id="rId7" Type="http://schemas.openxmlformats.org/officeDocument/2006/relationships/tags" Target="../tags/tag20.xml"/><Relationship Id="rId8" Type="http://schemas.openxmlformats.org/officeDocument/2006/relationships/tags" Target="../tags/tag21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10.xml"/><Relationship Id="rId10" Type="http://schemas.openxmlformats.org/officeDocument/2006/relationships/tags" Target="../tags/tag23.xml"/><Relationship Id="rId11" Type="http://schemas.openxmlformats.org/officeDocument/2006/relationships/tags" Target="../tags/tag24.xml"/><Relationship Id="rId12" Type="http://schemas.openxmlformats.org/officeDocument/2006/relationships/tags" Target="../tags/tag25.xml"/><Relationship Id="rId13" Type="http://schemas.openxmlformats.org/officeDocument/2006/relationships/tags" Target="../tags/tag26.xml"/><Relationship Id="rId14" Type="http://schemas.openxmlformats.org/officeDocument/2006/relationships/tags" Target="../tags/tag27.xml"/><Relationship Id="rId15" Type="http://schemas.openxmlformats.org/officeDocument/2006/relationships/tags" Target="../tags/tag28.xml"/><Relationship Id="rId16" Type="http://schemas.openxmlformats.org/officeDocument/2006/relationships/tags" Target="../tags/tag29.xml"/><Relationship Id="rId17" Type="http://schemas.openxmlformats.org/officeDocument/2006/relationships/tags" Target="../tags/tag30.xml"/><Relationship Id="rId18" Type="http://schemas.openxmlformats.org/officeDocument/2006/relationships/tags" Target="../tags/tag31.xml"/><Relationship Id="rId19" Type="http://schemas.openxmlformats.org/officeDocument/2006/relationships/tags" Target="../tags/tag3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20" Type="http://schemas.openxmlformats.org/officeDocument/2006/relationships/tags" Target="../tags/tag65.xml"/><Relationship Id="rId21" Type="http://schemas.openxmlformats.org/officeDocument/2006/relationships/tags" Target="../tags/tag66.xml"/><Relationship Id="rId22" Type="http://schemas.openxmlformats.org/officeDocument/2006/relationships/tags" Target="../tags/tag67.xml"/><Relationship Id="rId23" Type="http://schemas.openxmlformats.org/officeDocument/2006/relationships/tags" Target="../tags/tag68.xml"/><Relationship Id="rId24" Type="http://schemas.openxmlformats.org/officeDocument/2006/relationships/tags" Target="../tags/tag69.xml"/><Relationship Id="rId25" Type="http://schemas.openxmlformats.org/officeDocument/2006/relationships/tags" Target="../tags/tag70.xml"/><Relationship Id="rId26" Type="http://schemas.openxmlformats.org/officeDocument/2006/relationships/tags" Target="../tags/tag71.xml"/><Relationship Id="rId27" Type="http://schemas.openxmlformats.org/officeDocument/2006/relationships/tags" Target="../tags/tag72.xml"/><Relationship Id="rId28" Type="http://schemas.openxmlformats.org/officeDocument/2006/relationships/tags" Target="../tags/tag73.xml"/><Relationship Id="rId29" Type="http://schemas.openxmlformats.org/officeDocument/2006/relationships/tags" Target="../tags/tag74.xml"/><Relationship Id="rId1" Type="http://schemas.openxmlformats.org/officeDocument/2006/relationships/tags" Target="../tags/tag46.xml"/><Relationship Id="rId2" Type="http://schemas.openxmlformats.org/officeDocument/2006/relationships/tags" Target="../tags/tag47.xml"/><Relationship Id="rId3" Type="http://schemas.openxmlformats.org/officeDocument/2006/relationships/tags" Target="../tags/tag48.xml"/><Relationship Id="rId4" Type="http://schemas.openxmlformats.org/officeDocument/2006/relationships/tags" Target="../tags/tag49.xml"/><Relationship Id="rId5" Type="http://schemas.openxmlformats.org/officeDocument/2006/relationships/tags" Target="../tags/tag50.xml"/><Relationship Id="rId30" Type="http://schemas.openxmlformats.org/officeDocument/2006/relationships/tags" Target="../tags/tag75.xml"/><Relationship Id="rId31" Type="http://schemas.openxmlformats.org/officeDocument/2006/relationships/tags" Target="../tags/tag76.xml"/><Relationship Id="rId32" Type="http://schemas.openxmlformats.org/officeDocument/2006/relationships/tags" Target="../tags/tag77.xml"/><Relationship Id="rId9" Type="http://schemas.openxmlformats.org/officeDocument/2006/relationships/tags" Target="../tags/tag54.xml"/><Relationship Id="rId6" Type="http://schemas.openxmlformats.org/officeDocument/2006/relationships/tags" Target="../tags/tag51.xml"/><Relationship Id="rId7" Type="http://schemas.openxmlformats.org/officeDocument/2006/relationships/tags" Target="../tags/tag52.xml"/><Relationship Id="rId8" Type="http://schemas.openxmlformats.org/officeDocument/2006/relationships/tags" Target="../tags/tag53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13.xml"/><Relationship Id="rId10" Type="http://schemas.openxmlformats.org/officeDocument/2006/relationships/tags" Target="../tags/tag55.xml"/><Relationship Id="rId11" Type="http://schemas.openxmlformats.org/officeDocument/2006/relationships/tags" Target="../tags/tag56.xml"/><Relationship Id="rId12" Type="http://schemas.openxmlformats.org/officeDocument/2006/relationships/tags" Target="../tags/tag57.xml"/><Relationship Id="rId13" Type="http://schemas.openxmlformats.org/officeDocument/2006/relationships/tags" Target="../tags/tag58.xml"/><Relationship Id="rId14" Type="http://schemas.openxmlformats.org/officeDocument/2006/relationships/tags" Target="../tags/tag59.xml"/><Relationship Id="rId15" Type="http://schemas.openxmlformats.org/officeDocument/2006/relationships/tags" Target="../tags/tag60.xml"/><Relationship Id="rId16" Type="http://schemas.openxmlformats.org/officeDocument/2006/relationships/tags" Target="../tags/tag61.xml"/><Relationship Id="rId17" Type="http://schemas.openxmlformats.org/officeDocument/2006/relationships/tags" Target="../tags/tag62.xml"/><Relationship Id="rId18" Type="http://schemas.openxmlformats.org/officeDocument/2006/relationships/tags" Target="../tags/tag63.xml"/><Relationship Id="rId19" Type="http://schemas.openxmlformats.org/officeDocument/2006/relationships/tags" Target="../tags/tag6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tags" Target="../tags/tag88.xml"/><Relationship Id="rId12" Type="http://schemas.openxmlformats.org/officeDocument/2006/relationships/tags" Target="../tags/tag89.xml"/><Relationship Id="rId13" Type="http://schemas.openxmlformats.org/officeDocument/2006/relationships/tags" Target="../tags/tag90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18.xml"/><Relationship Id="rId1" Type="http://schemas.openxmlformats.org/officeDocument/2006/relationships/tags" Target="../tags/tag78.xml"/><Relationship Id="rId2" Type="http://schemas.openxmlformats.org/officeDocument/2006/relationships/tags" Target="../tags/tag79.xml"/><Relationship Id="rId3" Type="http://schemas.openxmlformats.org/officeDocument/2006/relationships/tags" Target="../tags/tag80.xml"/><Relationship Id="rId4" Type="http://schemas.openxmlformats.org/officeDocument/2006/relationships/tags" Target="../tags/tag81.xml"/><Relationship Id="rId5" Type="http://schemas.openxmlformats.org/officeDocument/2006/relationships/tags" Target="../tags/tag82.xml"/><Relationship Id="rId6" Type="http://schemas.openxmlformats.org/officeDocument/2006/relationships/tags" Target="../tags/tag83.xml"/><Relationship Id="rId7" Type="http://schemas.openxmlformats.org/officeDocument/2006/relationships/tags" Target="../tags/tag84.xml"/><Relationship Id="rId8" Type="http://schemas.openxmlformats.org/officeDocument/2006/relationships/tags" Target="../tags/tag85.xml"/><Relationship Id="rId9" Type="http://schemas.openxmlformats.org/officeDocument/2006/relationships/tags" Target="../tags/tag86.xml"/><Relationship Id="rId10" Type="http://schemas.openxmlformats.org/officeDocument/2006/relationships/tags" Target="../tags/tag8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20" Type="http://schemas.openxmlformats.org/officeDocument/2006/relationships/tags" Target="../tags/tag110.xml"/><Relationship Id="rId21" Type="http://schemas.openxmlformats.org/officeDocument/2006/relationships/tags" Target="../tags/tag111.xml"/><Relationship Id="rId22" Type="http://schemas.openxmlformats.org/officeDocument/2006/relationships/tags" Target="../tags/tag112.xml"/><Relationship Id="rId23" Type="http://schemas.openxmlformats.org/officeDocument/2006/relationships/tags" Target="../tags/tag113.xml"/><Relationship Id="rId24" Type="http://schemas.openxmlformats.org/officeDocument/2006/relationships/tags" Target="../tags/tag114.xml"/><Relationship Id="rId25" Type="http://schemas.openxmlformats.org/officeDocument/2006/relationships/tags" Target="../tags/tag115.xml"/><Relationship Id="rId26" Type="http://schemas.openxmlformats.org/officeDocument/2006/relationships/tags" Target="../tags/tag116.xml"/><Relationship Id="rId27" Type="http://schemas.openxmlformats.org/officeDocument/2006/relationships/tags" Target="../tags/tag117.xml"/><Relationship Id="rId28" Type="http://schemas.openxmlformats.org/officeDocument/2006/relationships/tags" Target="../tags/tag118.xml"/><Relationship Id="rId29" Type="http://schemas.openxmlformats.org/officeDocument/2006/relationships/tags" Target="../tags/tag119.xml"/><Relationship Id="rId1" Type="http://schemas.openxmlformats.org/officeDocument/2006/relationships/tags" Target="../tags/tag91.xml"/><Relationship Id="rId2" Type="http://schemas.openxmlformats.org/officeDocument/2006/relationships/tags" Target="../tags/tag92.xml"/><Relationship Id="rId3" Type="http://schemas.openxmlformats.org/officeDocument/2006/relationships/tags" Target="../tags/tag93.xml"/><Relationship Id="rId4" Type="http://schemas.openxmlformats.org/officeDocument/2006/relationships/tags" Target="../tags/tag94.xml"/><Relationship Id="rId5" Type="http://schemas.openxmlformats.org/officeDocument/2006/relationships/tags" Target="../tags/tag95.xml"/><Relationship Id="rId30" Type="http://schemas.openxmlformats.org/officeDocument/2006/relationships/tags" Target="../tags/tag120.xml"/><Relationship Id="rId31" Type="http://schemas.openxmlformats.org/officeDocument/2006/relationships/tags" Target="../tags/tag121.xml"/><Relationship Id="rId32" Type="http://schemas.openxmlformats.org/officeDocument/2006/relationships/tags" Target="../tags/tag122.xml"/><Relationship Id="rId9" Type="http://schemas.openxmlformats.org/officeDocument/2006/relationships/tags" Target="../tags/tag99.xml"/><Relationship Id="rId6" Type="http://schemas.openxmlformats.org/officeDocument/2006/relationships/tags" Target="../tags/tag96.xml"/><Relationship Id="rId7" Type="http://schemas.openxmlformats.org/officeDocument/2006/relationships/tags" Target="../tags/tag97.xml"/><Relationship Id="rId8" Type="http://schemas.openxmlformats.org/officeDocument/2006/relationships/tags" Target="../tags/tag98.xml"/><Relationship Id="rId33" Type="http://schemas.openxmlformats.org/officeDocument/2006/relationships/tags" Target="../tags/tag123.xml"/><Relationship Id="rId34" Type="http://schemas.openxmlformats.org/officeDocument/2006/relationships/tags" Target="../tags/tag124.xml"/><Relationship Id="rId35" Type="http://schemas.openxmlformats.org/officeDocument/2006/relationships/tags" Target="../tags/tag125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100.xml"/><Relationship Id="rId11" Type="http://schemas.openxmlformats.org/officeDocument/2006/relationships/tags" Target="../tags/tag101.xml"/><Relationship Id="rId12" Type="http://schemas.openxmlformats.org/officeDocument/2006/relationships/tags" Target="../tags/tag102.xml"/><Relationship Id="rId13" Type="http://schemas.openxmlformats.org/officeDocument/2006/relationships/tags" Target="../tags/tag103.xml"/><Relationship Id="rId14" Type="http://schemas.openxmlformats.org/officeDocument/2006/relationships/tags" Target="../tags/tag104.xml"/><Relationship Id="rId15" Type="http://schemas.openxmlformats.org/officeDocument/2006/relationships/tags" Target="../tags/tag105.xml"/><Relationship Id="rId16" Type="http://schemas.openxmlformats.org/officeDocument/2006/relationships/tags" Target="../tags/tag106.xml"/><Relationship Id="rId17" Type="http://schemas.openxmlformats.org/officeDocument/2006/relationships/tags" Target="../tags/tag107.xml"/><Relationship Id="rId18" Type="http://schemas.openxmlformats.org/officeDocument/2006/relationships/tags" Target="../tags/tag108.xml"/><Relationship Id="rId19" Type="http://schemas.openxmlformats.org/officeDocument/2006/relationships/tags" Target="../tags/tag109.xml"/><Relationship Id="rId37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20" Type="http://schemas.openxmlformats.org/officeDocument/2006/relationships/tags" Target="../tags/tag145.xml"/><Relationship Id="rId21" Type="http://schemas.openxmlformats.org/officeDocument/2006/relationships/tags" Target="../tags/tag146.xml"/><Relationship Id="rId22" Type="http://schemas.openxmlformats.org/officeDocument/2006/relationships/tags" Target="../tags/tag147.xml"/><Relationship Id="rId23" Type="http://schemas.openxmlformats.org/officeDocument/2006/relationships/tags" Target="../tags/tag148.xml"/><Relationship Id="rId24" Type="http://schemas.openxmlformats.org/officeDocument/2006/relationships/tags" Target="../tags/tag149.xml"/><Relationship Id="rId25" Type="http://schemas.openxmlformats.org/officeDocument/2006/relationships/tags" Target="../tags/tag150.xml"/><Relationship Id="rId26" Type="http://schemas.openxmlformats.org/officeDocument/2006/relationships/tags" Target="../tags/tag151.xml"/><Relationship Id="rId27" Type="http://schemas.openxmlformats.org/officeDocument/2006/relationships/tags" Target="../tags/tag152.xml"/><Relationship Id="rId28" Type="http://schemas.openxmlformats.org/officeDocument/2006/relationships/tags" Target="../tags/tag153.xml"/><Relationship Id="rId29" Type="http://schemas.openxmlformats.org/officeDocument/2006/relationships/tags" Target="../tags/tag154.xml"/><Relationship Id="rId1" Type="http://schemas.openxmlformats.org/officeDocument/2006/relationships/tags" Target="../tags/tag126.xml"/><Relationship Id="rId2" Type="http://schemas.openxmlformats.org/officeDocument/2006/relationships/tags" Target="../tags/tag127.xml"/><Relationship Id="rId3" Type="http://schemas.openxmlformats.org/officeDocument/2006/relationships/tags" Target="../tags/tag128.xml"/><Relationship Id="rId4" Type="http://schemas.openxmlformats.org/officeDocument/2006/relationships/tags" Target="../tags/tag129.xml"/><Relationship Id="rId5" Type="http://schemas.openxmlformats.org/officeDocument/2006/relationships/tags" Target="../tags/tag130.xml"/><Relationship Id="rId30" Type="http://schemas.openxmlformats.org/officeDocument/2006/relationships/tags" Target="../tags/tag155.xml"/><Relationship Id="rId31" Type="http://schemas.openxmlformats.org/officeDocument/2006/relationships/tags" Target="../tags/tag156.xml"/><Relationship Id="rId32" Type="http://schemas.openxmlformats.org/officeDocument/2006/relationships/tags" Target="../tags/tag157.xml"/><Relationship Id="rId9" Type="http://schemas.openxmlformats.org/officeDocument/2006/relationships/tags" Target="../tags/tag134.xml"/><Relationship Id="rId6" Type="http://schemas.openxmlformats.org/officeDocument/2006/relationships/tags" Target="../tags/tag131.xml"/><Relationship Id="rId7" Type="http://schemas.openxmlformats.org/officeDocument/2006/relationships/tags" Target="../tags/tag132.xml"/><Relationship Id="rId8" Type="http://schemas.openxmlformats.org/officeDocument/2006/relationships/tags" Target="../tags/tag133.xml"/><Relationship Id="rId33" Type="http://schemas.openxmlformats.org/officeDocument/2006/relationships/slideLayout" Target="../slideLayouts/slideLayout2.xml"/><Relationship Id="rId34" Type="http://schemas.openxmlformats.org/officeDocument/2006/relationships/notesSlide" Target="../notesSlides/notesSlide27.xml"/><Relationship Id="rId10" Type="http://schemas.openxmlformats.org/officeDocument/2006/relationships/tags" Target="../tags/tag135.xml"/><Relationship Id="rId11" Type="http://schemas.openxmlformats.org/officeDocument/2006/relationships/tags" Target="../tags/tag136.xml"/><Relationship Id="rId12" Type="http://schemas.openxmlformats.org/officeDocument/2006/relationships/tags" Target="../tags/tag137.xml"/><Relationship Id="rId13" Type="http://schemas.openxmlformats.org/officeDocument/2006/relationships/tags" Target="../tags/tag138.xml"/><Relationship Id="rId14" Type="http://schemas.openxmlformats.org/officeDocument/2006/relationships/tags" Target="../tags/tag139.xml"/><Relationship Id="rId15" Type="http://schemas.openxmlformats.org/officeDocument/2006/relationships/tags" Target="../tags/tag140.xml"/><Relationship Id="rId16" Type="http://schemas.openxmlformats.org/officeDocument/2006/relationships/tags" Target="../tags/tag141.xml"/><Relationship Id="rId17" Type="http://schemas.openxmlformats.org/officeDocument/2006/relationships/tags" Target="../tags/tag142.xml"/><Relationship Id="rId18" Type="http://schemas.openxmlformats.org/officeDocument/2006/relationships/tags" Target="../tags/tag143.xml"/><Relationship Id="rId19" Type="http://schemas.openxmlformats.org/officeDocument/2006/relationships/tags" Target="../tags/tag144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166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28.xml"/><Relationship Id="rId10" Type="http://schemas.openxmlformats.org/officeDocument/2006/relationships/tags" Target="../tags/tag167.xml"/><Relationship Id="rId11" Type="http://schemas.openxmlformats.org/officeDocument/2006/relationships/tags" Target="../tags/tag168.xml"/><Relationship Id="rId12" Type="http://schemas.openxmlformats.org/officeDocument/2006/relationships/tags" Target="../tags/tag169.xml"/><Relationship Id="rId13" Type="http://schemas.openxmlformats.org/officeDocument/2006/relationships/tags" Target="../tags/tag170.xml"/><Relationship Id="rId14" Type="http://schemas.openxmlformats.org/officeDocument/2006/relationships/tags" Target="../tags/tag171.xml"/><Relationship Id="rId15" Type="http://schemas.openxmlformats.org/officeDocument/2006/relationships/tags" Target="../tags/tag172.xml"/><Relationship Id="rId16" Type="http://schemas.openxmlformats.org/officeDocument/2006/relationships/tags" Target="../tags/tag173.xml"/><Relationship Id="rId17" Type="http://schemas.openxmlformats.org/officeDocument/2006/relationships/tags" Target="../tags/tag174.xml"/><Relationship Id="rId18" Type="http://schemas.openxmlformats.org/officeDocument/2006/relationships/tags" Target="../tags/tag175.xml"/><Relationship Id="rId19" Type="http://schemas.openxmlformats.org/officeDocument/2006/relationships/tags" Target="../tags/tag176.xml"/><Relationship Id="rId1" Type="http://schemas.openxmlformats.org/officeDocument/2006/relationships/tags" Target="../tags/tag158.xml"/><Relationship Id="rId2" Type="http://schemas.openxmlformats.org/officeDocument/2006/relationships/tags" Target="../tags/tag159.xml"/><Relationship Id="rId3" Type="http://schemas.openxmlformats.org/officeDocument/2006/relationships/tags" Target="../tags/tag160.xml"/><Relationship Id="rId4" Type="http://schemas.openxmlformats.org/officeDocument/2006/relationships/tags" Target="../tags/tag161.xml"/><Relationship Id="rId5" Type="http://schemas.openxmlformats.org/officeDocument/2006/relationships/tags" Target="../tags/tag162.xml"/><Relationship Id="rId6" Type="http://schemas.openxmlformats.org/officeDocument/2006/relationships/tags" Target="../tags/tag163.xml"/><Relationship Id="rId7" Type="http://schemas.openxmlformats.org/officeDocument/2006/relationships/tags" Target="../tags/tag164.xml"/><Relationship Id="rId8" Type="http://schemas.openxmlformats.org/officeDocument/2006/relationships/tags" Target="../tags/tag16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185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29.xml"/><Relationship Id="rId10" Type="http://schemas.openxmlformats.org/officeDocument/2006/relationships/tags" Target="../tags/tag186.xml"/><Relationship Id="rId11" Type="http://schemas.openxmlformats.org/officeDocument/2006/relationships/tags" Target="../tags/tag187.xml"/><Relationship Id="rId12" Type="http://schemas.openxmlformats.org/officeDocument/2006/relationships/tags" Target="../tags/tag188.xml"/><Relationship Id="rId13" Type="http://schemas.openxmlformats.org/officeDocument/2006/relationships/tags" Target="../tags/tag189.xml"/><Relationship Id="rId14" Type="http://schemas.openxmlformats.org/officeDocument/2006/relationships/tags" Target="../tags/tag190.xml"/><Relationship Id="rId15" Type="http://schemas.openxmlformats.org/officeDocument/2006/relationships/tags" Target="../tags/tag191.xml"/><Relationship Id="rId16" Type="http://schemas.openxmlformats.org/officeDocument/2006/relationships/tags" Target="../tags/tag192.xml"/><Relationship Id="rId17" Type="http://schemas.openxmlformats.org/officeDocument/2006/relationships/tags" Target="../tags/tag193.xml"/><Relationship Id="rId18" Type="http://schemas.openxmlformats.org/officeDocument/2006/relationships/tags" Target="../tags/tag194.xml"/><Relationship Id="rId19" Type="http://schemas.openxmlformats.org/officeDocument/2006/relationships/tags" Target="../tags/tag195.xml"/><Relationship Id="rId1" Type="http://schemas.openxmlformats.org/officeDocument/2006/relationships/tags" Target="../tags/tag177.xml"/><Relationship Id="rId2" Type="http://schemas.openxmlformats.org/officeDocument/2006/relationships/tags" Target="../tags/tag178.xml"/><Relationship Id="rId3" Type="http://schemas.openxmlformats.org/officeDocument/2006/relationships/tags" Target="../tags/tag179.xml"/><Relationship Id="rId4" Type="http://schemas.openxmlformats.org/officeDocument/2006/relationships/tags" Target="../tags/tag180.xml"/><Relationship Id="rId5" Type="http://schemas.openxmlformats.org/officeDocument/2006/relationships/tags" Target="../tags/tag181.xml"/><Relationship Id="rId6" Type="http://schemas.openxmlformats.org/officeDocument/2006/relationships/tags" Target="../tags/tag182.xml"/><Relationship Id="rId7" Type="http://schemas.openxmlformats.org/officeDocument/2006/relationships/tags" Target="../tags/tag183.xml"/><Relationship Id="rId8" Type="http://schemas.openxmlformats.org/officeDocument/2006/relationships/tags" Target="../tags/tag184.xml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tags" Target="../tags/tag204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30.xml"/><Relationship Id="rId10" Type="http://schemas.openxmlformats.org/officeDocument/2006/relationships/tags" Target="../tags/tag205.xml"/><Relationship Id="rId11" Type="http://schemas.openxmlformats.org/officeDocument/2006/relationships/tags" Target="../tags/tag206.xml"/><Relationship Id="rId12" Type="http://schemas.openxmlformats.org/officeDocument/2006/relationships/tags" Target="../tags/tag207.xml"/><Relationship Id="rId13" Type="http://schemas.openxmlformats.org/officeDocument/2006/relationships/tags" Target="../tags/tag208.xml"/><Relationship Id="rId14" Type="http://schemas.openxmlformats.org/officeDocument/2006/relationships/tags" Target="../tags/tag209.xml"/><Relationship Id="rId15" Type="http://schemas.openxmlformats.org/officeDocument/2006/relationships/tags" Target="../tags/tag210.xml"/><Relationship Id="rId16" Type="http://schemas.openxmlformats.org/officeDocument/2006/relationships/tags" Target="../tags/tag211.xml"/><Relationship Id="rId17" Type="http://schemas.openxmlformats.org/officeDocument/2006/relationships/tags" Target="../tags/tag212.xml"/><Relationship Id="rId18" Type="http://schemas.openxmlformats.org/officeDocument/2006/relationships/tags" Target="../tags/tag213.xml"/><Relationship Id="rId19" Type="http://schemas.openxmlformats.org/officeDocument/2006/relationships/tags" Target="../tags/tag214.xml"/><Relationship Id="rId1" Type="http://schemas.openxmlformats.org/officeDocument/2006/relationships/tags" Target="../tags/tag196.xml"/><Relationship Id="rId2" Type="http://schemas.openxmlformats.org/officeDocument/2006/relationships/tags" Target="../tags/tag197.xml"/><Relationship Id="rId3" Type="http://schemas.openxmlformats.org/officeDocument/2006/relationships/tags" Target="../tags/tag198.xml"/><Relationship Id="rId4" Type="http://schemas.openxmlformats.org/officeDocument/2006/relationships/tags" Target="../tags/tag199.xml"/><Relationship Id="rId5" Type="http://schemas.openxmlformats.org/officeDocument/2006/relationships/tags" Target="../tags/tag200.xml"/><Relationship Id="rId6" Type="http://schemas.openxmlformats.org/officeDocument/2006/relationships/tags" Target="../tags/tag201.xml"/><Relationship Id="rId7" Type="http://schemas.openxmlformats.org/officeDocument/2006/relationships/tags" Target="../tags/tag202.xml"/><Relationship Id="rId8" Type="http://schemas.openxmlformats.org/officeDocument/2006/relationships/tags" Target="../tags/tag203.xml"/></Relationships>
</file>

<file path=ppt/slides/_rels/slide32.xml.rels><?xml version="1.0" encoding="UTF-8" standalone="yes"?>
<Relationships xmlns="http://schemas.openxmlformats.org/package/2006/relationships"><Relationship Id="rId9" Type="http://schemas.openxmlformats.org/officeDocument/2006/relationships/tags" Target="../tags/tag223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31.xml"/><Relationship Id="rId10" Type="http://schemas.openxmlformats.org/officeDocument/2006/relationships/tags" Target="../tags/tag224.xml"/><Relationship Id="rId11" Type="http://schemas.openxmlformats.org/officeDocument/2006/relationships/tags" Target="../tags/tag225.xml"/><Relationship Id="rId12" Type="http://schemas.openxmlformats.org/officeDocument/2006/relationships/tags" Target="../tags/tag226.xml"/><Relationship Id="rId13" Type="http://schemas.openxmlformats.org/officeDocument/2006/relationships/tags" Target="../tags/tag227.xml"/><Relationship Id="rId14" Type="http://schemas.openxmlformats.org/officeDocument/2006/relationships/tags" Target="../tags/tag228.xml"/><Relationship Id="rId15" Type="http://schemas.openxmlformats.org/officeDocument/2006/relationships/tags" Target="../tags/tag229.xml"/><Relationship Id="rId16" Type="http://schemas.openxmlformats.org/officeDocument/2006/relationships/tags" Target="../tags/tag230.xml"/><Relationship Id="rId17" Type="http://schemas.openxmlformats.org/officeDocument/2006/relationships/tags" Target="../tags/tag231.xml"/><Relationship Id="rId18" Type="http://schemas.openxmlformats.org/officeDocument/2006/relationships/tags" Target="../tags/tag232.xml"/><Relationship Id="rId19" Type="http://schemas.openxmlformats.org/officeDocument/2006/relationships/tags" Target="../tags/tag233.xml"/><Relationship Id="rId1" Type="http://schemas.openxmlformats.org/officeDocument/2006/relationships/tags" Target="../tags/tag215.xml"/><Relationship Id="rId2" Type="http://schemas.openxmlformats.org/officeDocument/2006/relationships/tags" Target="../tags/tag216.xml"/><Relationship Id="rId3" Type="http://schemas.openxmlformats.org/officeDocument/2006/relationships/tags" Target="../tags/tag217.xml"/><Relationship Id="rId4" Type="http://schemas.openxmlformats.org/officeDocument/2006/relationships/tags" Target="../tags/tag218.xml"/><Relationship Id="rId5" Type="http://schemas.openxmlformats.org/officeDocument/2006/relationships/tags" Target="../tags/tag219.xml"/><Relationship Id="rId6" Type="http://schemas.openxmlformats.org/officeDocument/2006/relationships/tags" Target="../tags/tag220.xml"/><Relationship Id="rId7" Type="http://schemas.openxmlformats.org/officeDocument/2006/relationships/tags" Target="../tags/tag221.xml"/><Relationship Id="rId8" Type="http://schemas.openxmlformats.org/officeDocument/2006/relationships/tags" Target="../tags/tag222.xml"/></Relationships>
</file>

<file path=ppt/slides/_rels/slide33.xml.rels><?xml version="1.0" encoding="UTF-8" standalone="yes"?>
<Relationships xmlns="http://schemas.openxmlformats.org/package/2006/relationships"><Relationship Id="rId9" Type="http://schemas.openxmlformats.org/officeDocument/2006/relationships/tags" Target="../tags/tag242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32.xml"/><Relationship Id="rId10" Type="http://schemas.openxmlformats.org/officeDocument/2006/relationships/tags" Target="../tags/tag243.xml"/><Relationship Id="rId11" Type="http://schemas.openxmlformats.org/officeDocument/2006/relationships/tags" Target="../tags/tag244.xml"/><Relationship Id="rId12" Type="http://schemas.openxmlformats.org/officeDocument/2006/relationships/tags" Target="../tags/tag245.xml"/><Relationship Id="rId13" Type="http://schemas.openxmlformats.org/officeDocument/2006/relationships/tags" Target="../tags/tag246.xml"/><Relationship Id="rId14" Type="http://schemas.openxmlformats.org/officeDocument/2006/relationships/tags" Target="../tags/tag247.xml"/><Relationship Id="rId15" Type="http://schemas.openxmlformats.org/officeDocument/2006/relationships/tags" Target="../tags/tag248.xml"/><Relationship Id="rId16" Type="http://schemas.openxmlformats.org/officeDocument/2006/relationships/tags" Target="../tags/tag249.xml"/><Relationship Id="rId17" Type="http://schemas.openxmlformats.org/officeDocument/2006/relationships/tags" Target="../tags/tag250.xml"/><Relationship Id="rId18" Type="http://schemas.openxmlformats.org/officeDocument/2006/relationships/tags" Target="../tags/tag251.xml"/><Relationship Id="rId19" Type="http://schemas.openxmlformats.org/officeDocument/2006/relationships/tags" Target="../tags/tag252.xml"/><Relationship Id="rId1" Type="http://schemas.openxmlformats.org/officeDocument/2006/relationships/tags" Target="../tags/tag234.xml"/><Relationship Id="rId2" Type="http://schemas.openxmlformats.org/officeDocument/2006/relationships/tags" Target="../tags/tag235.xml"/><Relationship Id="rId3" Type="http://schemas.openxmlformats.org/officeDocument/2006/relationships/tags" Target="../tags/tag236.xml"/><Relationship Id="rId4" Type="http://schemas.openxmlformats.org/officeDocument/2006/relationships/tags" Target="../tags/tag237.xml"/><Relationship Id="rId5" Type="http://schemas.openxmlformats.org/officeDocument/2006/relationships/tags" Target="../tags/tag238.xml"/><Relationship Id="rId6" Type="http://schemas.openxmlformats.org/officeDocument/2006/relationships/tags" Target="../tags/tag239.xml"/><Relationship Id="rId7" Type="http://schemas.openxmlformats.org/officeDocument/2006/relationships/tags" Target="../tags/tag240.xml"/><Relationship Id="rId8" Type="http://schemas.openxmlformats.org/officeDocument/2006/relationships/tags" Target="../tags/tag241.xml"/></Relationships>
</file>

<file path=ppt/slides/_rels/slide34.xml.rels><?xml version="1.0" encoding="UTF-8" standalone="yes"?>
<Relationships xmlns="http://schemas.openxmlformats.org/package/2006/relationships"><Relationship Id="rId9" Type="http://schemas.openxmlformats.org/officeDocument/2006/relationships/tags" Target="../tags/tag261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33.xml"/><Relationship Id="rId10" Type="http://schemas.openxmlformats.org/officeDocument/2006/relationships/tags" Target="../tags/tag262.xml"/><Relationship Id="rId11" Type="http://schemas.openxmlformats.org/officeDocument/2006/relationships/tags" Target="../tags/tag263.xml"/><Relationship Id="rId12" Type="http://schemas.openxmlformats.org/officeDocument/2006/relationships/tags" Target="../tags/tag264.xml"/><Relationship Id="rId13" Type="http://schemas.openxmlformats.org/officeDocument/2006/relationships/tags" Target="../tags/tag265.xml"/><Relationship Id="rId14" Type="http://schemas.openxmlformats.org/officeDocument/2006/relationships/tags" Target="../tags/tag266.xml"/><Relationship Id="rId15" Type="http://schemas.openxmlformats.org/officeDocument/2006/relationships/tags" Target="../tags/tag267.xml"/><Relationship Id="rId16" Type="http://schemas.openxmlformats.org/officeDocument/2006/relationships/tags" Target="../tags/tag268.xml"/><Relationship Id="rId17" Type="http://schemas.openxmlformats.org/officeDocument/2006/relationships/tags" Target="../tags/tag269.xml"/><Relationship Id="rId18" Type="http://schemas.openxmlformats.org/officeDocument/2006/relationships/tags" Target="../tags/tag270.xml"/><Relationship Id="rId19" Type="http://schemas.openxmlformats.org/officeDocument/2006/relationships/tags" Target="../tags/tag271.xml"/><Relationship Id="rId1" Type="http://schemas.openxmlformats.org/officeDocument/2006/relationships/tags" Target="../tags/tag253.xml"/><Relationship Id="rId2" Type="http://schemas.openxmlformats.org/officeDocument/2006/relationships/tags" Target="../tags/tag254.xml"/><Relationship Id="rId3" Type="http://schemas.openxmlformats.org/officeDocument/2006/relationships/tags" Target="../tags/tag255.xml"/><Relationship Id="rId4" Type="http://schemas.openxmlformats.org/officeDocument/2006/relationships/tags" Target="../tags/tag256.xml"/><Relationship Id="rId5" Type="http://schemas.openxmlformats.org/officeDocument/2006/relationships/tags" Target="../tags/tag257.xml"/><Relationship Id="rId6" Type="http://schemas.openxmlformats.org/officeDocument/2006/relationships/tags" Target="../tags/tag258.xml"/><Relationship Id="rId7" Type="http://schemas.openxmlformats.org/officeDocument/2006/relationships/tags" Target="../tags/tag259.xml"/><Relationship Id="rId8" Type="http://schemas.openxmlformats.org/officeDocument/2006/relationships/tags" Target="../tags/tag260.xml"/></Relationships>
</file>

<file path=ppt/slides/_rels/slide35.xml.rels><?xml version="1.0" encoding="UTF-8" standalone="yes"?>
<Relationships xmlns="http://schemas.openxmlformats.org/package/2006/relationships"><Relationship Id="rId9" Type="http://schemas.openxmlformats.org/officeDocument/2006/relationships/tags" Target="../tags/tag280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34.xml"/><Relationship Id="rId10" Type="http://schemas.openxmlformats.org/officeDocument/2006/relationships/tags" Target="../tags/tag281.xml"/><Relationship Id="rId11" Type="http://schemas.openxmlformats.org/officeDocument/2006/relationships/tags" Target="../tags/tag282.xml"/><Relationship Id="rId12" Type="http://schemas.openxmlformats.org/officeDocument/2006/relationships/tags" Target="../tags/tag283.xml"/><Relationship Id="rId13" Type="http://schemas.openxmlformats.org/officeDocument/2006/relationships/tags" Target="../tags/tag284.xml"/><Relationship Id="rId14" Type="http://schemas.openxmlformats.org/officeDocument/2006/relationships/tags" Target="../tags/tag285.xml"/><Relationship Id="rId15" Type="http://schemas.openxmlformats.org/officeDocument/2006/relationships/tags" Target="../tags/tag286.xml"/><Relationship Id="rId16" Type="http://schemas.openxmlformats.org/officeDocument/2006/relationships/tags" Target="../tags/tag287.xml"/><Relationship Id="rId17" Type="http://schemas.openxmlformats.org/officeDocument/2006/relationships/tags" Target="../tags/tag288.xml"/><Relationship Id="rId18" Type="http://schemas.openxmlformats.org/officeDocument/2006/relationships/tags" Target="../tags/tag289.xml"/><Relationship Id="rId19" Type="http://schemas.openxmlformats.org/officeDocument/2006/relationships/tags" Target="../tags/tag290.xml"/><Relationship Id="rId1" Type="http://schemas.openxmlformats.org/officeDocument/2006/relationships/tags" Target="../tags/tag272.xml"/><Relationship Id="rId2" Type="http://schemas.openxmlformats.org/officeDocument/2006/relationships/tags" Target="../tags/tag273.xml"/><Relationship Id="rId3" Type="http://schemas.openxmlformats.org/officeDocument/2006/relationships/tags" Target="../tags/tag274.xml"/><Relationship Id="rId4" Type="http://schemas.openxmlformats.org/officeDocument/2006/relationships/tags" Target="../tags/tag275.xml"/><Relationship Id="rId5" Type="http://schemas.openxmlformats.org/officeDocument/2006/relationships/tags" Target="../tags/tag276.xml"/><Relationship Id="rId6" Type="http://schemas.openxmlformats.org/officeDocument/2006/relationships/tags" Target="../tags/tag277.xml"/><Relationship Id="rId7" Type="http://schemas.openxmlformats.org/officeDocument/2006/relationships/tags" Target="../tags/tag278.xml"/><Relationship Id="rId8" Type="http://schemas.openxmlformats.org/officeDocument/2006/relationships/tags" Target="../tags/tag279.xml"/></Relationships>
</file>

<file path=ppt/slides/_rels/slide36.xml.rels><?xml version="1.0" encoding="UTF-8" standalone="yes"?>
<Relationships xmlns="http://schemas.openxmlformats.org/package/2006/relationships"><Relationship Id="rId9" Type="http://schemas.openxmlformats.org/officeDocument/2006/relationships/tags" Target="../tags/tag299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35.xml"/><Relationship Id="rId10" Type="http://schemas.openxmlformats.org/officeDocument/2006/relationships/tags" Target="../tags/tag300.xml"/><Relationship Id="rId11" Type="http://schemas.openxmlformats.org/officeDocument/2006/relationships/tags" Target="../tags/tag301.xml"/><Relationship Id="rId12" Type="http://schemas.openxmlformats.org/officeDocument/2006/relationships/tags" Target="../tags/tag302.xml"/><Relationship Id="rId13" Type="http://schemas.openxmlformats.org/officeDocument/2006/relationships/tags" Target="../tags/tag303.xml"/><Relationship Id="rId14" Type="http://schemas.openxmlformats.org/officeDocument/2006/relationships/tags" Target="../tags/tag304.xml"/><Relationship Id="rId15" Type="http://schemas.openxmlformats.org/officeDocument/2006/relationships/tags" Target="../tags/tag305.xml"/><Relationship Id="rId16" Type="http://schemas.openxmlformats.org/officeDocument/2006/relationships/tags" Target="../tags/tag306.xml"/><Relationship Id="rId17" Type="http://schemas.openxmlformats.org/officeDocument/2006/relationships/tags" Target="../tags/tag307.xml"/><Relationship Id="rId18" Type="http://schemas.openxmlformats.org/officeDocument/2006/relationships/tags" Target="../tags/tag308.xml"/><Relationship Id="rId19" Type="http://schemas.openxmlformats.org/officeDocument/2006/relationships/tags" Target="../tags/tag309.xml"/><Relationship Id="rId1" Type="http://schemas.openxmlformats.org/officeDocument/2006/relationships/tags" Target="../tags/tag291.xml"/><Relationship Id="rId2" Type="http://schemas.openxmlformats.org/officeDocument/2006/relationships/tags" Target="../tags/tag292.xml"/><Relationship Id="rId3" Type="http://schemas.openxmlformats.org/officeDocument/2006/relationships/tags" Target="../tags/tag293.xml"/><Relationship Id="rId4" Type="http://schemas.openxmlformats.org/officeDocument/2006/relationships/tags" Target="../tags/tag294.xml"/><Relationship Id="rId5" Type="http://schemas.openxmlformats.org/officeDocument/2006/relationships/tags" Target="../tags/tag295.xml"/><Relationship Id="rId6" Type="http://schemas.openxmlformats.org/officeDocument/2006/relationships/tags" Target="../tags/tag296.xml"/><Relationship Id="rId7" Type="http://schemas.openxmlformats.org/officeDocument/2006/relationships/tags" Target="../tags/tag297.xml"/><Relationship Id="rId8" Type="http://schemas.openxmlformats.org/officeDocument/2006/relationships/tags" Target="../tags/tag298.xml"/></Relationships>
</file>

<file path=ppt/slides/_rels/slide37.xml.rels><?xml version="1.0" encoding="UTF-8" standalone="yes"?>
<Relationships xmlns="http://schemas.openxmlformats.org/package/2006/relationships"><Relationship Id="rId9" Type="http://schemas.openxmlformats.org/officeDocument/2006/relationships/tags" Target="../tags/tag318.xml"/><Relationship Id="rId20" Type="http://schemas.openxmlformats.org/officeDocument/2006/relationships/slideLayout" Target="../slideLayouts/slideLayout2.xml"/><Relationship Id="rId21" Type="http://schemas.openxmlformats.org/officeDocument/2006/relationships/notesSlide" Target="../notesSlides/notesSlide36.xml"/><Relationship Id="rId10" Type="http://schemas.openxmlformats.org/officeDocument/2006/relationships/tags" Target="../tags/tag319.xml"/><Relationship Id="rId11" Type="http://schemas.openxmlformats.org/officeDocument/2006/relationships/tags" Target="../tags/tag320.xml"/><Relationship Id="rId12" Type="http://schemas.openxmlformats.org/officeDocument/2006/relationships/tags" Target="../tags/tag321.xml"/><Relationship Id="rId13" Type="http://schemas.openxmlformats.org/officeDocument/2006/relationships/tags" Target="../tags/tag322.xml"/><Relationship Id="rId14" Type="http://schemas.openxmlformats.org/officeDocument/2006/relationships/tags" Target="../tags/tag323.xml"/><Relationship Id="rId15" Type="http://schemas.openxmlformats.org/officeDocument/2006/relationships/tags" Target="../tags/tag324.xml"/><Relationship Id="rId16" Type="http://schemas.openxmlformats.org/officeDocument/2006/relationships/tags" Target="../tags/tag325.xml"/><Relationship Id="rId17" Type="http://schemas.openxmlformats.org/officeDocument/2006/relationships/tags" Target="../tags/tag326.xml"/><Relationship Id="rId18" Type="http://schemas.openxmlformats.org/officeDocument/2006/relationships/tags" Target="../tags/tag327.xml"/><Relationship Id="rId19" Type="http://schemas.openxmlformats.org/officeDocument/2006/relationships/tags" Target="../tags/tag328.xml"/><Relationship Id="rId1" Type="http://schemas.openxmlformats.org/officeDocument/2006/relationships/tags" Target="../tags/tag310.xml"/><Relationship Id="rId2" Type="http://schemas.openxmlformats.org/officeDocument/2006/relationships/tags" Target="../tags/tag311.xml"/><Relationship Id="rId3" Type="http://schemas.openxmlformats.org/officeDocument/2006/relationships/tags" Target="../tags/tag312.xml"/><Relationship Id="rId4" Type="http://schemas.openxmlformats.org/officeDocument/2006/relationships/tags" Target="../tags/tag313.xml"/><Relationship Id="rId5" Type="http://schemas.openxmlformats.org/officeDocument/2006/relationships/tags" Target="../tags/tag314.xml"/><Relationship Id="rId6" Type="http://schemas.openxmlformats.org/officeDocument/2006/relationships/tags" Target="../tags/tag315.xml"/><Relationship Id="rId7" Type="http://schemas.openxmlformats.org/officeDocument/2006/relationships/tags" Target="../tags/tag316.xml"/><Relationship Id="rId8" Type="http://schemas.openxmlformats.org/officeDocument/2006/relationships/tags" Target="../tags/tag3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2.jpe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1" Type="http://schemas.openxmlformats.org/officeDocument/2006/relationships/tags" Target="../tags/tag339.xml"/><Relationship Id="rId12" Type="http://schemas.openxmlformats.org/officeDocument/2006/relationships/tags" Target="../tags/tag340.xml"/><Relationship Id="rId13" Type="http://schemas.openxmlformats.org/officeDocument/2006/relationships/tags" Target="../tags/tag341.xml"/><Relationship Id="rId14" Type="http://schemas.openxmlformats.org/officeDocument/2006/relationships/tags" Target="../tags/tag342.xml"/><Relationship Id="rId15" Type="http://schemas.openxmlformats.org/officeDocument/2006/relationships/tags" Target="../tags/tag343.xml"/><Relationship Id="rId16" Type="http://schemas.openxmlformats.org/officeDocument/2006/relationships/tags" Target="../tags/tag344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39.xml"/><Relationship Id="rId1" Type="http://schemas.openxmlformats.org/officeDocument/2006/relationships/tags" Target="../tags/tag329.xml"/><Relationship Id="rId2" Type="http://schemas.openxmlformats.org/officeDocument/2006/relationships/tags" Target="../tags/tag330.xml"/><Relationship Id="rId3" Type="http://schemas.openxmlformats.org/officeDocument/2006/relationships/tags" Target="../tags/tag331.xml"/><Relationship Id="rId4" Type="http://schemas.openxmlformats.org/officeDocument/2006/relationships/tags" Target="../tags/tag332.xml"/><Relationship Id="rId5" Type="http://schemas.openxmlformats.org/officeDocument/2006/relationships/tags" Target="../tags/tag333.xml"/><Relationship Id="rId6" Type="http://schemas.openxmlformats.org/officeDocument/2006/relationships/tags" Target="../tags/tag334.xml"/><Relationship Id="rId7" Type="http://schemas.openxmlformats.org/officeDocument/2006/relationships/tags" Target="../tags/tag335.xml"/><Relationship Id="rId8" Type="http://schemas.openxmlformats.org/officeDocument/2006/relationships/tags" Target="../tags/tag336.xml"/><Relationship Id="rId9" Type="http://schemas.openxmlformats.org/officeDocument/2006/relationships/tags" Target="../tags/tag337.xml"/><Relationship Id="rId10" Type="http://schemas.openxmlformats.org/officeDocument/2006/relationships/tags" Target="../tags/tag33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40.xml"/><Relationship Id="rId1" Type="http://schemas.openxmlformats.org/officeDocument/2006/relationships/tags" Target="../tags/tag345.xml"/><Relationship Id="rId2" Type="http://schemas.openxmlformats.org/officeDocument/2006/relationships/tags" Target="../tags/tag34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3" Type="http://schemas.openxmlformats.org/officeDocument/2006/relationships/tags" Target="../tags/tag359.xml"/><Relationship Id="rId14" Type="http://schemas.openxmlformats.org/officeDocument/2006/relationships/tags" Target="../tags/tag360.xml"/><Relationship Id="rId15" Type="http://schemas.openxmlformats.org/officeDocument/2006/relationships/tags" Target="../tags/tag361.xml"/><Relationship Id="rId16" Type="http://schemas.openxmlformats.org/officeDocument/2006/relationships/tags" Target="../tags/tag362.xml"/><Relationship Id="rId17" Type="http://schemas.openxmlformats.org/officeDocument/2006/relationships/tags" Target="../tags/tag363.xml"/><Relationship Id="rId18" Type="http://schemas.openxmlformats.org/officeDocument/2006/relationships/tags" Target="../tags/tag364.xml"/><Relationship Id="rId19" Type="http://schemas.openxmlformats.org/officeDocument/2006/relationships/tags" Target="../tags/tag365.xml"/><Relationship Id="rId63" Type="http://schemas.openxmlformats.org/officeDocument/2006/relationships/tags" Target="../tags/tag409.xml"/><Relationship Id="rId64" Type="http://schemas.openxmlformats.org/officeDocument/2006/relationships/tags" Target="../tags/tag410.xml"/><Relationship Id="rId65" Type="http://schemas.openxmlformats.org/officeDocument/2006/relationships/slideLayout" Target="../slideLayouts/slideLayout2.xml"/><Relationship Id="rId66" Type="http://schemas.openxmlformats.org/officeDocument/2006/relationships/notesSlide" Target="../notesSlides/notesSlide42.xml"/><Relationship Id="rId50" Type="http://schemas.openxmlformats.org/officeDocument/2006/relationships/tags" Target="../tags/tag396.xml"/><Relationship Id="rId51" Type="http://schemas.openxmlformats.org/officeDocument/2006/relationships/tags" Target="../tags/tag397.xml"/><Relationship Id="rId52" Type="http://schemas.openxmlformats.org/officeDocument/2006/relationships/tags" Target="../tags/tag398.xml"/><Relationship Id="rId53" Type="http://schemas.openxmlformats.org/officeDocument/2006/relationships/tags" Target="../tags/tag399.xml"/><Relationship Id="rId54" Type="http://schemas.openxmlformats.org/officeDocument/2006/relationships/tags" Target="../tags/tag400.xml"/><Relationship Id="rId55" Type="http://schemas.openxmlformats.org/officeDocument/2006/relationships/tags" Target="../tags/tag401.xml"/><Relationship Id="rId56" Type="http://schemas.openxmlformats.org/officeDocument/2006/relationships/tags" Target="../tags/tag402.xml"/><Relationship Id="rId57" Type="http://schemas.openxmlformats.org/officeDocument/2006/relationships/tags" Target="../tags/tag403.xml"/><Relationship Id="rId58" Type="http://schemas.openxmlformats.org/officeDocument/2006/relationships/tags" Target="../tags/tag404.xml"/><Relationship Id="rId59" Type="http://schemas.openxmlformats.org/officeDocument/2006/relationships/tags" Target="../tags/tag405.xml"/><Relationship Id="rId40" Type="http://schemas.openxmlformats.org/officeDocument/2006/relationships/tags" Target="../tags/tag386.xml"/><Relationship Id="rId41" Type="http://schemas.openxmlformats.org/officeDocument/2006/relationships/tags" Target="../tags/tag387.xml"/><Relationship Id="rId42" Type="http://schemas.openxmlformats.org/officeDocument/2006/relationships/tags" Target="../tags/tag388.xml"/><Relationship Id="rId43" Type="http://schemas.openxmlformats.org/officeDocument/2006/relationships/tags" Target="../tags/tag389.xml"/><Relationship Id="rId44" Type="http://schemas.openxmlformats.org/officeDocument/2006/relationships/tags" Target="../tags/tag390.xml"/><Relationship Id="rId45" Type="http://schemas.openxmlformats.org/officeDocument/2006/relationships/tags" Target="../tags/tag391.xml"/><Relationship Id="rId46" Type="http://schemas.openxmlformats.org/officeDocument/2006/relationships/tags" Target="../tags/tag392.xml"/><Relationship Id="rId47" Type="http://schemas.openxmlformats.org/officeDocument/2006/relationships/tags" Target="../tags/tag393.xml"/><Relationship Id="rId48" Type="http://schemas.openxmlformats.org/officeDocument/2006/relationships/tags" Target="../tags/tag394.xml"/><Relationship Id="rId49" Type="http://schemas.openxmlformats.org/officeDocument/2006/relationships/tags" Target="../tags/tag395.xml"/><Relationship Id="rId1" Type="http://schemas.openxmlformats.org/officeDocument/2006/relationships/tags" Target="../tags/tag347.xml"/><Relationship Id="rId2" Type="http://schemas.openxmlformats.org/officeDocument/2006/relationships/tags" Target="../tags/tag348.xml"/><Relationship Id="rId3" Type="http://schemas.openxmlformats.org/officeDocument/2006/relationships/tags" Target="../tags/tag349.xml"/><Relationship Id="rId4" Type="http://schemas.openxmlformats.org/officeDocument/2006/relationships/tags" Target="../tags/tag350.xml"/><Relationship Id="rId5" Type="http://schemas.openxmlformats.org/officeDocument/2006/relationships/tags" Target="../tags/tag351.xml"/><Relationship Id="rId6" Type="http://schemas.openxmlformats.org/officeDocument/2006/relationships/tags" Target="../tags/tag352.xml"/><Relationship Id="rId7" Type="http://schemas.openxmlformats.org/officeDocument/2006/relationships/tags" Target="../tags/tag353.xml"/><Relationship Id="rId8" Type="http://schemas.openxmlformats.org/officeDocument/2006/relationships/tags" Target="../tags/tag354.xml"/><Relationship Id="rId9" Type="http://schemas.openxmlformats.org/officeDocument/2006/relationships/tags" Target="../tags/tag355.xml"/><Relationship Id="rId30" Type="http://schemas.openxmlformats.org/officeDocument/2006/relationships/tags" Target="../tags/tag376.xml"/><Relationship Id="rId31" Type="http://schemas.openxmlformats.org/officeDocument/2006/relationships/tags" Target="../tags/tag377.xml"/><Relationship Id="rId32" Type="http://schemas.openxmlformats.org/officeDocument/2006/relationships/tags" Target="../tags/tag378.xml"/><Relationship Id="rId33" Type="http://schemas.openxmlformats.org/officeDocument/2006/relationships/tags" Target="../tags/tag379.xml"/><Relationship Id="rId34" Type="http://schemas.openxmlformats.org/officeDocument/2006/relationships/tags" Target="../tags/tag380.xml"/><Relationship Id="rId35" Type="http://schemas.openxmlformats.org/officeDocument/2006/relationships/tags" Target="../tags/tag381.xml"/><Relationship Id="rId36" Type="http://schemas.openxmlformats.org/officeDocument/2006/relationships/tags" Target="../tags/tag382.xml"/><Relationship Id="rId37" Type="http://schemas.openxmlformats.org/officeDocument/2006/relationships/tags" Target="../tags/tag383.xml"/><Relationship Id="rId38" Type="http://schemas.openxmlformats.org/officeDocument/2006/relationships/tags" Target="../tags/tag384.xml"/><Relationship Id="rId39" Type="http://schemas.openxmlformats.org/officeDocument/2006/relationships/tags" Target="../tags/tag385.xml"/><Relationship Id="rId20" Type="http://schemas.openxmlformats.org/officeDocument/2006/relationships/tags" Target="../tags/tag366.xml"/><Relationship Id="rId21" Type="http://schemas.openxmlformats.org/officeDocument/2006/relationships/tags" Target="../tags/tag367.xml"/><Relationship Id="rId22" Type="http://schemas.openxmlformats.org/officeDocument/2006/relationships/tags" Target="../tags/tag368.xml"/><Relationship Id="rId23" Type="http://schemas.openxmlformats.org/officeDocument/2006/relationships/tags" Target="../tags/tag369.xml"/><Relationship Id="rId24" Type="http://schemas.openxmlformats.org/officeDocument/2006/relationships/tags" Target="../tags/tag370.xml"/><Relationship Id="rId25" Type="http://schemas.openxmlformats.org/officeDocument/2006/relationships/tags" Target="../tags/tag371.xml"/><Relationship Id="rId26" Type="http://schemas.openxmlformats.org/officeDocument/2006/relationships/tags" Target="../tags/tag372.xml"/><Relationship Id="rId27" Type="http://schemas.openxmlformats.org/officeDocument/2006/relationships/tags" Target="../tags/tag373.xml"/><Relationship Id="rId28" Type="http://schemas.openxmlformats.org/officeDocument/2006/relationships/tags" Target="../tags/tag374.xml"/><Relationship Id="rId29" Type="http://schemas.openxmlformats.org/officeDocument/2006/relationships/tags" Target="../tags/tag375.xml"/><Relationship Id="rId60" Type="http://schemas.openxmlformats.org/officeDocument/2006/relationships/tags" Target="../tags/tag406.xml"/><Relationship Id="rId61" Type="http://schemas.openxmlformats.org/officeDocument/2006/relationships/tags" Target="../tags/tag407.xml"/><Relationship Id="rId62" Type="http://schemas.openxmlformats.org/officeDocument/2006/relationships/tags" Target="../tags/tag408.xml"/><Relationship Id="rId10" Type="http://schemas.openxmlformats.org/officeDocument/2006/relationships/tags" Target="../tags/tag356.xml"/><Relationship Id="rId11" Type="http://schemas.openxmlformats.org/officeDocument/2006/relationships/tags" Target="../tags/tag357.xml"/><Relationship Id="rId12" Type="http://schemas.openxmlformats.org/officeDocument/2006/relationships/tags" Target="../tags/tag358.xml"/></Relationships>
</file>

<file path=ppt/slides/_rels/slide44.xml.rels><?xml version="1.0" encoding="UTF-8" standalone="yes"?>
<Relationships xmlns="http://schemas.openxmlformats.org/package/2006/relationships"><Relationship Id="rId46" Type="http://schemas.openxmlformats.org/officeDocument/2006/relationships/tags" Target="../tags/tag456.xml"/><Relationship Id="rId47" Type="http://schemas.openxmlformats.org/officeDocument/2006/relationships/tags" Target="../tags/tag457.xml"/><Relationship Id="rId48" Type="http://schemas.openxmlformats.org/officeDocument/2006/relationships/tags" Target="../tags/tag458.xml"/><Relationship Id="rId49" Type="http://schemas.openxmlformats.org/officeDocument/2006/relationships/slideLayout" Target="../slideLayouts/slideLayout2.xml"/><Relationship Id="rId20" Type="http://schemas.openxmlformats.org/officeDocument/2006/relationships/tags" Target="../tags/tag430.xml"/><Relationship Id="rId21" Type="http://schemas.openxmlformats.org/officeDocument/2006/relationships/tags" Target="../tags/tag431.xml"/><Relationship Id="rId22" Type="http://schemas.openxmlformats.org/officeDocument/2006/relationships/tags" Target="../tags/tag432.xml"/><Relationship Id="rId23" Type="http://schemas.openxmlformats.org/officeDocument/2006/relationships/tags" Target="../tags/tag433.xml"/><Relationship Id="rId24" Type="http://schemas.openxmlformats.org/officeDocument/2006/relationships/tags" Target="../tags/tag434.xml"/><Relationship Id="rId25" Type="http://schemas.openxmlformats.org/officeDocument/2006/relationships/tags" Target="../tags/tag435.xml"/><Relationship Id="rId26" Type="http://schemas.openxmlformats.org/officeDocument/2006/relationships/tags" Target="../tags/tag436.xml"/><Relationship Id="rId27" Type="http://schemas.openxmlformats.org/officeDocument/2006/relationships/tags" Target="../tags/tag437.xml"/><Relationship Id="rId28" Type="http://schemas.openxmlformats.org/officeDocument/2006/relationships/tags" Target="../tags/tag438.xml"/><Relationship Id="rId29" Type="http://schemas.openxmlformats.org/officeDocument/2006/relationships/tags" Target="../tags/tag439.xml"/><Relationship Id="rId50" Type="http://schemas.openxmlformats.org/officeDocument/2006/relationships/notesSlide" Target="../notesSlides/notesSlide43.xml"/><Relationship Id="rId1" Type="http://schemas.openxmlformats.org/officeDocument/2006/relationships/tags" Target="../tags/tag411.xml"/><Relationship Id="rId2" Type="http://schemas.openxmlformats.org/officeDocument/2006/relationships/tags" Target="../tags/tag412.xml"/><Relationship Id="rId3" Type="http://schemas.openxmlformats.org/officeDocument/2006/relationships/tags" Target="../tags/tag413.xml"/><Relationship Id="rId4" Type="http://schemas.openxmlformats.org/officeDocument/2006/relationships/tags" Target="../tags/tag414.xml"/><Relationship Id="rId5" Type="http://schemas.openxmlformats.org/officeDocument/2006/relationships/tags" Target="../tags/tag415.xml"/><Relationship Id="rId30" Type="http://schemas.openxmlformats.org/officeDocument/2006/relationships/tags" Target="../tags/tag440.xml"/><Relationship Id="rId31" Type="http://schemas.openxmlformats.org/officeDocument/2006/relationships/tags" Target="../tags/tag441.xml"/><Relationship Id="rId32" Type="http://schemas.openxmlformats.org/officeDocument/2006/relationships/tags" Target="../tags/tag442.xml"/><Relationship Id="rId9" Type="http://schemas.openxmlformats.org/officeDocument/2006/relationships/tags" Target="../tags/tag419.xml"/><Relationship Id="rId6" Type="http://schemas.openxmlformats.org/officeDocument/2006/relationships/tags" Target="../tags/tag416.xml"/><Relationship Id="rId7" Type="http://schemas.openxmlformats.org/officeDocument/2006/relationships/tags" Target="../tags/tag417.xml"/><Relationship Id="rId8" Type="http://schemas.openxmlformats.org/officeDocument/2006/relationships/tags" Target="../tags/tag418.xml"/><Relationship Id="rId33" Type="http://schemas.openxmlformats.org/officeDocument/2006/relationships/tags" Target="../tags/tag443.xml"/><Relationship Id="rId34" Type="http://schemas.openxmlformats.org/officeDocument/2006/relationships/tags" Target="../tags/tag444.xml"/><Relationship Id="rId35" Type="http://schemas.openxmlformats.org/officeDocument/2006/relationships/tags" Target="../tags/tag445.xml"/><Relationship Id="rId36" Type="http://schemas.openxmlformats.org/officeDocument/2006/relationships/tags" Target="../tags/tag446.xml"/><Relationship Id="rId10" Type="http://schemas.openxmlformats.org/officeDocument/2006/relationships/tags" Target="../tags/tag420.xml"/><Relationship Id="rId11" Type="http://schemas.openxmlformats.org/officeDocument/2006/relationships/tags" Target="../tags/tag421.xml"/><Relationship Id="rId12" Type="http://schemas.openxmlformats.org/officeDocument/2006/relationships/tags" Target="../tags/tag422.xml"/><Relationship Id="rId13" Type="http://schemas.openxmlformats.org/officeDocument/2006/relationships/tags" Target="../tags/tag423.xml"/><Relationship Id="rId14" Type="http://schemas.openxmlformats.org/officeDocument/2006/relationships/tags" Target="../tags/tag424.xml"/><Relationship Id="rId15" Type="http://schemas.openxmlformats.org/officeDocument/2006/relationships/tags" Target="../tags/tag425.xml"/><Relationship Id="rId16" Type="http://schemas.openxmlformats.org/officeDocument/2006/relationships/tags" Target="../tags/tag426.xml"/><Relationship Id="rId17" Type="http://schemas.openxmlformats.org/officeDocument/2006/relationships/tags" Target="../tags/tag427.xml"/><Relationship Id="rId18" Type="http://schemas.openxmlformats.org/officeDocument/2006/relationships/tags" Target="../tags/tag428.xml"/><Relationship Id="rId19" Type="http://schemas.openxmlformats.org/officeDocument/2006/relationships/tags" Target="../tags/tag429.xml"/><Relationship Id="rId37" Type="http://schemas.openxmlformats.org/officeDocument/2006/relationships/tags" Target="../tags/tag447.xml"/><Relationship Id="rId38" Type="http://schemas.openxmlformats.org/officeDocument/2006/relationships/tags" Target="../tags/tag448.xml"/><Relationship Id="rId39" Type="http://schemas.openxmlformats.org/officeDocument/2006/relationships/tags" Target="../tags/tag449.xml"/><Relationship Id="rId40" Type="http://schemas.openxmlformats.org/officeDocument/2006/relationships/tags" Target="../tags/tag450.xml"/><Relationship Id="rId41" Type="http://schemas.openxmlformats.org/officeDocument/2006/relationships/tags" Target="../tags/tag451.xml"/><Relationship Id="rId42" Type="http://schemas.openxmlformats.org/officeDocument/2006/relationships/tags" Target="../tags/tag452.xml"/><Relationship Id="rId43" Type="http://schemas.openxmlformats.org/officeDocument/2006/relationships/tags" Target="../tags/tag453.xml"/><Relationship Id="rId44" Type="http://schemas.openxmlformats.org/officeDocument/2006/relationships/tags" Target="../tags/tag454.xml"/><Relationship Id="rId45" Type="http://schemas.openxmlformats.org/officeDocument/2006/relationships/tags" Target="../tags/tag45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6.xml.rels><?xml version="1.0" encoding="UTF-8" standalone="yes"?>
<Relationships xmlns="http://schemas.openxmlformats.org/package/2006/relationships"><Relationship Id="rId9" Type="http://schemas.openxmlformats.org/officeDocument/2006/relationships/tags" Target="../tags/tag467.xml"/><Relationship Id="rId20" Type="http://schemas.openxmlformats.org/officeDocument/2006/relationships/tags" Target="../tags/tag478.xml"/><Relationship Id="rId21" Type="http://schemas.openxmlformats.org/officeDocument/2006/relationships/tags" Target="../tags/tag479.xml"/><Relationship Id="rId22" Type="http://schemas.openxmlformats.org/officeDocument/2006/relationships/tags" Target="../tags/tag480.xml"/><Relationship Id="rId23" Type="http://schemas.openxmlformats.org/officeDocument/2006/relationships/tags" Target="../tags/tag481.xml"/><Relationship Id="rId24" Type="http://schemas.openxmlformats.org/officeDocument/2006/relationships/tags" Target="../tags/tag482.xml"/><Relationship Id="rId25" Type="http://schemas.openxmlformats.org/officeDocument/2006/relationships/tags" Target="../tags/tag483.xml"/><Relationship Id="rId26" Type="http://schemas.openxmlformats.org/officeDocument/2006/relationships/slideLayout" Target="../slideLayouts/slideLayout2.xml"/><Relationship Id="rId10" Type="http://schemas.openxmlformats.org/officeDocument/2006/relationships/tags" Target="../tags/tag468.xml"/><Relationship Id="rId11" Type="http://schemas.openxmlformats.org/officeDocument/2006/relationships/tags" Target="../tags/tag469.xml"/><Relationship Id="rId12" Type="http://schemas.openxmlformats.org/officeDocument/2006/relationships/tags" Target="../tags/tag470.xml"/><Relationship Id="rId13" Type="http://schemas.openxmlformats.org/officeDocument/2006/relationships/tags" Target="../tags/tag471.xml"/><Relationship Id="rId14" Type="http://schemas.openxmlformats.org/officeDocument/2006/relationships/tags" Target="../tags/tag472.xml"/><Relationship Id="rId15" Type="http://schemas.openxmlformats.org/officeDocument/2006/relationships/tags" Target="../tags/tag473.xml"/><Relationship Id="rId16" Type="http://schemas.openxmlformats.org/officeDocument/2006/relationships/tags" Target="../tags/tag474.xml"/><Relationship Id="rId17" Type="http://schemas.openxmlformats.org/officeDocument/2006/relationships/tags" Target="../tags/tag475.xml"/><Relationship Id="rId18" Type="http://schemas.openxmlformats.org/officeDocument/2006/relationships/tags" Target="../tags/tag476.xml"/><Relationship Id="rId19" Type="http://schemas.openxmlformats.org/officeDocument/2006/relationships/tags" Target="../tags/tag477.xml"/><Relationship Id="rId1" Type="http://schemas.openxmlformats.org/officeDocument/2006/relationships/tags" Target="../tags/tag459.xml"/><Relationship Id="rId2" Type="http://schemas.openxmlformats.org/officeDocument/2006/relationships/tags" Target="../tags/tag460.xml"/><Relationship Id="rId3" Type="http://schemas.openxmlformats.org/officeDocument/2006/relationships/tags" Target="../tags/tag461.xml"/><Relationship Id="rId4" Type="http://schemas.openxmlformats.org/officeDocument/2006/relationships/tags" Target="../tags/tag462.xml"/><Relationship Id="rId5" Type="http://schemas.openxmlformats.org/officeDocument/2006/relationships/tags" Target="../tags/tag463.xml"/><Relationship Id="rId6" Type="http://schemas.openxmlformats.org/officeDocument/2006/relationships/tags" Target="../tags/tag464.xml"/><Relationship Id="rId7" Type="http://schemas.openxmlformats.org/officeDocument/2006/relationships/tags" Target="../tags/tag465.xml"/><Relationship Id="rId8" Type="http://schemas.openxmlformats.org/officeDocument/2006/relationships/tags" Target="../tags/tag46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9.xml.rels><?xml version="1.0" encoding="UTF-8" standalone="yes"?>
<Relationships xmlns="http://schemas.openxmlformats.org/package/2006/relationships"><Relationship Id="rId20" Type="http://schemas.openxmlformats.org/officeDocument/2006/relationships/tags" Target="../tags/tag503.xml"/><Relationship Id="rId21" Type="http://schemas.openxmlformats.org/officeDocument/2006/relationships/tags" Target="../tags/tag504.xml"/><Relationship Id="rId22" Type="http://schemas.openxmlformats.org/officeDocument/2006/relationships/tags" Target="../tags/tag505.xml"/><Relationship Id="rId23" Type="http://schemas.openxmlformats.org/officeDocument/2006/relationships/tags" Target="../tags/tag506.xml"/><Relationship Id="rId24" Type="http://schemas.openxmlformats.org/officeDocument/2006/relationships/tags" Target="../tags/tag507.xml"/><Relationship Id="rId25" Type="http://schemas.openxmlformats.org/officeDocument/2006/relationships/tags" Target="../tags/tag508.xml"/><Relationship Id="rId26" Type="http://schemas.openxmlformats.org/officeDocument/2006/relationships/tags" Target="../tags/tag509.xml"/><Relationship Id="rId27" Type="http://schemas.openxmlformats.org/officeDocument/2006/relationships/tags" Target="../tags/tag510.xml"/><Relationship Id="rId28" Type="http://schemas.openxmlformats.org/officeDocument/2006/relationships/tags" Target="../tags/tag511.xml"/><Relationship Id="rId29" Type="http://schemas.openxmlformats.org/officeDocument/2006/relationships/tags" Target="../tags/tag512.xml"/><Relationship Id="rId1" Type="http://schemas.openxmlformats.org/officeDocument/2006/relationships/tags" Target="../tags/tag484.xml"/><Relationship Id="rId2" Type="http://schemas.openxmlformats.org/officeDocument/2006/relationships/tags" Target="../tags/tag485.xml"/><Relationship Id="rId3" Type="http://schemas.openxmlformats.org/officeDocument/2006/relationships/tags" Target="../tags/tag486.xml"/><Relationship Id="rId4" Type="http://schemas.openxmlformats.org/officeDocument/2006/relationships/tags" Target="../tags/tag487.xml"/><Relationship Id="rId5" Type="http://schemas.openxmlformats.org/officeDocument/2006/relationships/tags" Target="../tags/tag488.xml"/><Relationship Id="rId30" Type="http://schemas.openxmlformats.org/officeDocument/2006/relationships/tags" Target="../tags/tag513.xml"/><Relationship Id="rId31" Type="http://schemas.openxmlformats.org/officeDocument/2006/relationships/tags" Target="../tags/tag514.xml"/><Relationship Id="rId32" Type="http://schemas.openxmlformats.org/officeDocument/2006/relationships/tags" Target="../tags/tag515.xml"/><Relationship Id="rId9" Type="http://schemas.openxmlformats.org/officeDocument/2006/relationships/tags" Target="../tags/tag492.xml"/><Relationship Id="rId6" Type="http://schemas.openxmlformats.org/officeDocument/2006/relationships/tags" Target="../tags/tag489.xml"/><Relationship Id="rId7" Type="http://schemas.openxmlformats.org/officeDocument/2006/relationships/tags" Target="../tags/tag490.xml"/><Relationship Id="rId8" Type="http://schemas.openxmlformats.org/officeDocument/2006/relationships/tags" Target="../tags/tag491.xml"/><Relationship Id="rId33" Type="http://schemas.openxmlformats.org/officeDocument/2006/relationships/tags" Target="../tags/tag516.xml"/><Relationship Id="rId34" Type="http://schemas.openxmlformats.org/officeDocument/2006/relationships/tags" Target="../tags/tag517.xml"/><Relationship Id="rId35" Type="http://schemas.openxmlformats.org/officeDocument/2006/relationships/tags" Target="../tags/tag518.xml"/><Relationship Id="rId36" Type="http://schemas.openxmlformats.org/officeDocument/2006/relationships/tags" Target="../tags/tag519.xml"/><Relationship Id="rId10" Type="http://schemas.openxmlformats.org/officeDocument/2006/relationships/tags" Target="../tags/tag493.xml"/><Relationship Id="rId11" Type="http://schemas.openxmlformats.org/officeDocument/2006/relationships/tags" Target="../tags/tag494.xml"/><Relationship Id="rId12" Type="http://schemas.openxmlformats.org/officeDocument/2006/relationships/tags" Target="../tags/tag495.xml"/><Relationship Id="rId13" Type="http://schemas.openxmlformats.org/officeDocument/2006/relationships/tags" Target="../tags/tag496.xml"/><Relationship Id="rId14" Type="http://schemas.openxmlformats.org/officeDocument/2006/relationships/tags" Target="../tags/tag497.xml"/><Relationship Id="rId15" Type="http://schemas.openxmlformats.org/officeDocument/2006/relationships/tags" Target="../tags/tag498.xml"/><Relationship Id="rId16" Type="http://schemas.openxmlformats.org/officeDocument/2006/relationships/tags" Target="../tags/tag499.xml"/><Relationship Id="rId17" Type="http://schemas.openxmlformats.org/officeDocument/2006/relationships/tags" Target="../tags/tag500.xml"/><Relationship Id="rId18" Type="http://schemas.openxmlformats.org/officeDocument/2006/relationships/tags" Target="../tags/tag501.xml"/><Relationship Id="rId19" Type="http://schemas.openxmlformats.org/officeDocument/2006/relationships/tags" Target="../tags/tag502.xml"/><Relationship Id="rId37" Type="http://schemas.openxmlformats.org/officeDocument/2006/relationships/tags" Target="../tags/tag520.xml"/><Relationship Id="rId38" Type="http://schemas.openxmlformats.org/officeDocument/2006/relationships/tags" Target="../tags/tag521.xml"/><Relationship Id="rId39" Type="http://schemas.openxmlformats.org/officeDocument/2006/relationships/tags" Target="../tags/tag522.xml"/><Relationship Id="rId40" Type="http://schemas.openxmlformats.org/officeDocument/2006/relationships/tags" Target="../tags/tag523.xml"/><Relationship Id="rId41" Type="http://schemas.openxmlformats.org/officeDocument/2006/relationships/tags" Target="../tags/tag524.xml"/><Relationship Id="rId42" Type="http://schemas.openxmlformats.org/officeDocument/2006/relationships/tags" Target="../tags/tag525.xml"/><Relationship Id="rId43" Type="http://schemas.openxmlformats.org/officeDocument/2006/relationships/slideLayout" Target="../slideLayouts/slideLayout2.xml"/><Relationship Id="rId44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3" Type="http://schemas.openxmlformats.org/officeDocument/2006/relationships/tags" Target="../tags/tag538.xml"/><Relationship Id="rId14" Type="http://schemas.openxmlformats.org/officeDocument/2006/relationships/tags" Target="../tags/tag539.xml"/><Relationship Id="rId15" Type="http://schemas.openxmlformats.org/officeDocument/2006/relationships/tags" Target="../tags/tag540.xml"/><Relationship Id="rId16" Type="http://schemas.openxmlformats.org/officeDocument/2006/relationships/tags" Target="../tags/tag541.xml"/><Relationship Id="rId17" Type="http://schemas.openxmlformats.org/officeDocument/2006/relationships/tags" Target="../tags/tag542.xml"/><Relationship Id="rId18" Type="http://schemas.openxmlformats.org/officeDocument/2006/relationships/tags" Target="../tags/tag543.xml"/><Relationship Id="rId19" Type="http://schemas.openxmlformats.org/officeDocument/2006/relationships/tags" Target="../tags/tag544.xml"/><Relationship Id="rId50" Type="http://schemas.openxmlformats.org/officeDocument/2006/relationships/tags" Target="../tags/tag575.xml"/><Relationship Id="rId51" Type="http://schemas.openxmlformats.org/officeDocument/2006/relationships/tags" Target="../tags/tag576.xml"/><Relationship Id="rId52" Type="http://schemas.openxmlformats.org/officeDocument/2006/relationships/tags" Target="../tags/tag577.xml"/><Relationship Id="rId53" Type="http://schemas.openxmlformats.org/officeDocument/2006/relationships/tags" Target="../tags/tag578.xml"/><Relationship Id="rId54" Type="http://schemas.openxmlformats.org/officeDocument/2006/relationships/tags" Target="../tags/tag579.xml"/><Relationship Id="rId55" Type="http://schemas.openxmlformats.org/officeDocument/2006/relationships/tags" Target="../tags/tag580.xml"/><Relationship Id="rId56" Type="http://schemas.openxmlformats.org/officeDocument/2006/relationships/tags" Target="../tags/tag581.xml"/><Relationship Id="rId57" Type="http://schemas.openxmlformats.org/officeDocument/2006/relationships/tags" Target="../tags/tag582.xml"/><Relationship Id="rId58" Type="http://schemas.openxmlformats.org/officeDocument/2006/relationships/tags" Target="../tags/tag583.xml"/><Relationship Id="rId59" Type="http://schemas.openxmlformats.org/officeDocument/2006/relationships/slideLayout" Target="../slideLayouts/slideLayout2.xml"/><Relationship Id="rId40" Type="http://schemas.openxmlformats.org/officeDocument/2006/relationships/tags" Target="../tags/tag565.xml"/><Relationship Id="rId41" Type="http://schemas.openxmlformats.org/officeDocument/2006/relationships/tags" Target="../tags/tag566.xml"/><Relationship Id="rId42" Type="http://schemas.openxmlformats.org/officeDocument/2006/relationships/tags" Target="../tags/tag567.xml"/><Relationship Id="rId43" Type="http://schemas.openxmlformats.org/officeDocument/2006/relationships/tags" Target="../tags/tag568.xml"/><Relationship Id="rId44" Type="http://schemas.openxmlformats.org/officeDocument/2006/relationships/tags" Target="../tags/tag569.xml"/><Relationship Id="rId45" Type="http://schemas.openxmlformats.org/officeDocument/2006/relationships/tags" Target="../tags/tag570.xml"/><Relationship Id="rId46" Type="http://schemas.openxmlformats.org/officeDocument/2006/relationships/tags" Target="../tags/tag571.xml"/><Relationship Id="rId47" Type="http://schemas.openxmlformats.org/officeDocument/2006/relationships/tags" Target="../tags/tag572.xml"/><Relationship Id="rId48" Type="http://schemas.openxmlformats.org/officeDocument/2006/relationships/tags" Target="../tags/tag573.xml"/><Relationship Id="rId49" Type="http://schemas.openxmlformats.org/officeDocument/2006/relationships/tags" Target="../tags/tag574.xml"/><Relationship Id="rId1" Type="http://schemas.openxmlformats.org/officeDocument/2006/relationships/tags" Target="../tags/tag526.xml"/><Relationship Id="rId2" Type="http://schemas.openxmlformats.org/officeDocument/2006/relationships/tags" Target="../tags/tag527.xml"/><Relationship Id="rId3" Type="http://schemas.openxmlformats.org/officeDocument/2006/relationships/tags" Target="../tags/tag528.xml"/><Relationship Id="rId4" Type="http://schemas.openxmlformats.org/officeDocument/2006/relationships/tags" Target="../tags/tag529.xml"/><Relationship Id="rId5" Type="http://schemas.openxmlformats.org/officeDocument/2006/relationships/tags" Target="../tags/tag530.xml"/><Relationship Id="rId6" Type="http://schemas.openxmlformats.org/officeDocument/2006/relationships/tags" Target="../tags/tag531.xml"/><Relationship Id="rId7" Type="http://schemas.openxmlformats.org/officeDocument/2006/relationships/tags" Target="../tags/tag532.xml"/><Relationship Id="rId8" Type="http://schemas.openxmlformats.org/officeDocument/2006/relationships/tags" Target="../tags/tag533.xml"/><Relationship Id="rId9" Type="http://schemas.openxmlformats.org/officeDocument/2006/relationships/tags" Target="../tags/tag534.xml"/><Relationship Id="rId30" Type="http://schemas.openxmlformats.org/officeDocument/2006/relationships/tags" Target="../tags/tag555.xml"/><Relationship Id="rId31" Type="http://schemas.openxmlformats.org/officeDocument/2006/relationships/tags" Target="../tags/tag556.xml"/><Relationship Id="rId32" Type="http://schemas.openxmlformats.org/officeDocument/2006/relationships/tags" Target="../tags/tag557.xml"/><Relationship Id="rId33" Type="http://schemas.openxmlformats.org/officeDocument/2006/relationships/tags" Target="../tags/tag558.xml"/><Relationship Id="rId34" Type="http://schemas.openxmlformats.org/officeDocument/2006/relationships/tags" Target="../tags/tag559.xml"/><Relationship Id="rId35" Type="http://schemas.openxmlformats.org/officeDocument/2006/relationships/tags" Target="../tags/tag560.xml"/><Relationship Id="rId36" Type="http://schemas.openxmlformats.org/officeDocument/2006/relationships/tags" Target="../tags/tag561.xml"/><Relationship Id="rId37" Type="http://schemas.openxmlformats.org/officeDocument/2006/relationships/tags" Target="../tags/tag562.xml"/><Relationship Id="rId38" Type="http://schemas.openxmlformats.org/officeDocument/2006/relationships/tags" Target="../tags/tag563.xml"/><Relationship Id="rId39" Type="http://schemas.openxmlformats.org/officeDocument/2006/relationships/tags" Target="../tags/tag564.xml"/><Relationship Id="rId20" Type="http://schemas.openxmlformats.org/officeDocument/2006/relationships/tags" Target="../tags/tag545.xml"/><Relationship Id="rId21" Type="http://schemas.openxmlformats.org/officeDocument/2006/relationships/tags" Target="../tags/tag546.xml"/><Relationship Id="rId22" Type="http://schemas.openxmlformats.org/officeDocument/2006/relationships/tags" Target="../tags/tag547.xml"/><Relationship Id="rId23" Type="http://schemas.openxmlformats.org/officeDocument/2006/relationships/tags" Target="../tags/tag548.xml"/><Relationship Id="rId24" Type="http://schemas.openxmlformats.org/officeDocument/2006/relationships/tags" Target="../tags/tag549.xml"/><Relationship Id="rId25" Type="http://schemas.openxmlformats.org/officeDocument/2006/relationships/tags" Target="../tags/tag550.xml"/><Relationship Id="rId26" Type="http://schemas.openxmlformats.org/officeDocument/2006/relationships/tags" Target="../tags/tag551.xml"/><Relationship Id="rId27" Type="http://schemas.openxmlformats.org/officeDocument/2006/relationships/tags" Target="../tags/tag552.xml"/><Relationship Id="rId28" Type="http://schemas.openxmlformats.org/officeDocument/2006/relationships/tags" Target="../tags/tag553.xml"/><Relationship Id="rId29" Type="http://schemas.openxmlformats.org/officeDocument/2006/relationships/tags" Target="../tags/tag554.xml"/><Relationship Id="rId60" Type="http://schemas.openxmlformats.org/officeDocument/2006/relationships/notesSlide" Target="../notesSlides/notesSlide48.xml"/><Relationship Id="rId10" Type="http://schemas.openxmlformats.org/officeDocument/2006/relationships/tags" Target="../tags/tag535.xml"/><Relationship Id="rId11" Type="http://schemas.openxmlformats.org/officeDocument/2006/relationships/tags" Target="../tags/tag536.xml"/><Relationship Id="rId12" Type="http://schemas.openxmlformats.org/officeDocument/2006/relationships/tags" Target="../tags/tag53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orting-algorithms.com/" TargetMode="External"/><Relationship Id="rId3" Type="http://schemas.openxmlformats.org/officeDocument/2006/relationships/hyperlink" Target="https://www.youtube.com/watch?v=t8g-iYGHpE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 373</a:t>
            </a:r>
            <a:r>
              <a:rPr lang="en-US" sz="3200" i="0" dirty="0" smtClean="0">
                <a:solidFill>
                  <a:srgbClr val="0000FF"/>
                </a:solidFill>
              </a:rPr>
              <a:t>: Data Structure &amp; Algorithms</a:t>
            </a:r>
            <a:br>
              <a:rPr lang="en-US" sz="3200" i="0" dirty="0" smtClean="0">
                <a:solidFill>
                  <a:srgbClr val="0000FF"/>
                </a:solidFill>
              </a:rPr>
            </a:b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Comparison Sorting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Riley Porter</a:t>
            </a:r>
            <a:endParaRPr lang="en-US" sz="2400" dirty="0" smtClean="0"/>
          </a:p>
          <a:p>
            <a:r>
              <a:rPr lang="en-US" sz="2400" dirty="0" smtClean="0"/>
              <a:t>Winter 2017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C9F5-B529-154F-847B-817313D2F6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0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0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Insertion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7848" y="2433462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01248" y="2433462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34648" y="2433462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68048" y="2433462"/>
            <a:ext cx="533400" cy="533400"/>
          </a:xfrm>
          <a:prstGeom prst="rect">
            <a:avLst/>
          </a:prstGeom>
          <a:solidFill>
            <a:srgbClr val="FFD02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01448" y="2433462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34848" y="2433462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68248" y="2433462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01648" y="2433462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2663" y="334770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already sorted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82348" y="3347708"/>
            <a:ext cx="1112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unsorted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929816" y="2434240"/>
            <a:ext cx="269100" cy="147544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 rot="16200000">
            <a:off x="3383620" y="2187987"/>
            <a:ext cx="269100" cy="203375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/>
          <p:cNvSpPr/>
          <p:nvPr/>
        </p:nvSpPr>
        <p:spPr>
          <a:xfrm rot="16200000" flipH="1">
            <a:off x="2036591" y="2092128"/>
            <a:ext cx="242888" cy="32220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450839" y="1770287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item</a:t>
            </a:r>
          </a:p>
        </p:txBody>
      </p:sp>
      <p:sp>
        <p:nvSpPr>
          <p:cNvPr id="2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817265" y="2433462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2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350665" y="2433462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84065" y="2433462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4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17465" y="2433462"/>
            <a:ext cx="533400" cy="533400"/>
          </a:xfrm>
          <a:prstGeom prst="rect">
            <a:avLst/>
          </a:prstGeom>
          <a:solidFill>
            <a:srgbClr val="FFD02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5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950865" y="2433462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6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484265" y="2433462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017665" y="2433462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8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551065" y="2433462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17265" y="3327657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already sorted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484265" y="3339415"/>
            <a:ext cx="1112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unsorted</a:t>
            </a:r>
          </a:p>
        </p:txBody>
      </p:sp>
      <p:sp>
        <p:nvSpPr>
          <p:cNvPr id="31" name="Left Brace 30"/>
          <p:cNvSpPr/>
          <p:nvPr/>
        </p:nvSpPr>
        <p:spPr>
          <a:xfrm rot="16200000">
            <a:off x="5479233" y="2434240"/>
            <a:ext cx="269100" cy="147544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Brace 31"/>
          <p:cNvSpPr/>
          <p:nvPr/>
        </p:nvSpPr>
        <p:spPr>
          <a:xfrm rot="16200000">
            <a:off x="7933037" y="2196280"/>
            <a:ext cx="269100" cy="203375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44300" y="4857837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5" name="Rectangl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77700" y="4857837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6" name="Rectangle 7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311100" y="4857837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" name="Rectangle 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844500" y="4857837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Rectangle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377900" y="4857837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9" name="Rectangle 10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911300" y="4857837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" name="Rectangle 1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444700" y="4857837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1" name="Rectangle 12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978100" y="4857837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34580" y="575203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already sorted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11300" y="5763790"/>
            <a:ext cx="1112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unsorted</a:t>
            </a:r>
          </a:p>
        </p:txBody>
      </p:sp>
      <p:sp>
        <p:nvSpPr>
          <p:cNvPr id="44" name="Left Brace 43"/>
          <p:cNvSpPr/>
          <p:nvPr/>
        </p:nvSpPr>
        <p:spPr>
          <a:xfrm rot="16200000">
            <a:off x="1222401" y="4575386"/>
            <a:ext cx="236196" cy="207480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 Brace 44"/>
          <p:cNvSpPr/>
          <p:nvPr/>
        </p:nvSpPr>
        <p:spPr>
          <a:xfrm rot="16200000">
            <a:off x="3360072" y="4612362"/>
            <a:ext cx="269100" cy="203375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817265" y="4812025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8" name="Rectangle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350665" y="4812025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9" name="Rectangle 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884065" y="4812025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0" name="Rectangle 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417465" y="4812025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" name="Rectangle 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950865" y="4812025"/>
            <a:ext cx="533400" cy="533400"/>
          </a:xfrm>
          <a:prstGeom prst="rect">
            <a:avLst/>
          </a:prstGeom>
          <a:solidFill>
            <a:srgbClr val="FFD02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2" name="Rectangle 1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484265" y="4812025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3" name="Rectangle 1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017665" y="4812025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4" name="Rectangle 1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551065" y="4812025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817265" y="570622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already sorted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484265" y="5717978"/>
            <a:ext cx="1112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unsorted</a:t>
            </a:r>
          </a:p>
        </p:txBody>
      </p:sp>
      <p:sp>
        <p:nvSpPr>
          <p:cNvPr id="57" name="Left Brace 56"/>
          <p:cNvSpPr/>
          <p:nvPr/>
        </p:nvSpPr>
        <p:spPr>
          <a:xfrm rot="16200000">
            <a:off x="5818272" y="4552480"/>
            <a:ext cx="190384" cy="207480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Left Brace 57"/>
          <p:cNvSpPr/>
          <p:nvPr/>
        </p:nvSpPr>
        <p:spPr>
          <a:xfrm rot="16200000">
            <a:off x="8217681" y="4851195"/>
            <a:ext cx="269101" cy="146446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Left Brace 58"/>
          <p:cNvSpPr/>
          <p:nvPr/>
        </p:nvSpPr>
        <p:spPr>
          <a:xfrm rot="16200000" flipH="1">
            <a:off x="7090366" y="4412590"/>
            <a:ext cx="242888" cy="32220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U-Turn Arrow 63"/>
          <p:cNvSpPr/>
          <p:nvPr/>
        </p:nvSpPr>
        <p:spPr>
          <a:xfrm flipH="1">
            <a:off x="5350665" y="1975902"/>
            <a:ext cx="1362192" cy="369332"/>
          </a:xfrm>
          <a:prstGeom prst="utur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507333" y="1159644"/>
            <a:ext cx="2741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where it belongs in sorted section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97238" y="4098361"/>
            <a:ext cx="3832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shift other elements over and already sorted section is now larger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429560" y="4102739"/>
            <a:ext cx="2387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new current item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4680857" y="1427238"/>
            <a:ext cx="12095" cy="4705884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02663" y="3894667"/>
            <a:ext cx="8796194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207905" y="1463525"/>
            <a:ext cx="35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707338" y="1371928"/>
            <a:ext cx="35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56286" y="3918073"/>
            <a:ext cx="35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671047" y="3957126"/>
            <a:ext cx="35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4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35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82764" y="2140856"/>
            <a:ext cx="4511524" cy="14998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Insertion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8077200" cy="479696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put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element in the correct position among the first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elements</a:t>
            </a:r>
          </a:p>
          <a:p>
            <a:pPr marL="0" indent="0">
              <a:buNone/>
            </a:pPr>
            <a:endParaRPr lang="en-US" sz="2100" dirty="0" smtClean="0">
              <a:latin typeface="Courier"/>
              <a:cs typeface="Courier"/>
            </a:endParaRPr>
          </a:p>
          <a:p>
            <a:pPr marL="1771650" lvl="4" indent="0">
              <a:buNone/>
            </a:pPr>
            <a:r>
              <a:rPr lang="en-US" sz="2100" dirty="0">
                <a:latin typeface="Courier"/>
                <a:cs typeface="Courier"/>
              </a:rPr>
              <a:t>for (</a:t>
            </a:r>
            <a:r>
              <a:rPr lang="en-US" sz="2100" dirty="0" err="1">
                <a:latin typeface="Courier"/>
                <a:cs typeface="Courier"/>
              </a:rPr>
              <a:t>int</a:t>
            </a:r>
            <a:r>
              <a:rPr lang="en-US" sz="2100" dirty="0">
                <a:latin typeface="Courier"/>
                <a:cs typeface="Courier"/>
              </a:rPr>
              <a:t> 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 = 0; 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 &lt; n; 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++) {</a:t>
            </a:r>
          </a:p>
          <a:p>
            <a:pPr marL="1771650" lvl="4" indent="0">
              <a:buNone/>
            </a:pPr>
            <a:r>
              <a:rPr lang="en-US" sz="2100" dirty="0" smtClean="0">
                <a:solidFill>
                  <a:srgbClr val="F79646"/>
                </a:solidFill>
                <a:latin typeface="Courier"/>
                <a:cs typeface="Courier"/>
              </a:rPr>
              <a:t>		/</a:t>
            </a:r>
            <a:r>
              <a:rPr lang="en-US" sz="2100" dirty="0">
                <a:solidFill>
                  <a:srgbClr val="F79646"/>
                </a:solidFill>
                <a:latin typeface="Courier"/>
                <a:cs typeface="Courier"/>
              </a:rPr>
              <a:t>/ Find index to insert into</a:t>
            </a:r>
          </a:p>
          <a:p>
            <a:pPr marL="1771650" lvl="4" indent="0">
              <a:buNone/>
            </a:pPr>
            <a:r>
              <a:rPr lang="en-US" sz="2100" dirty="0" smtClean="0">
                <a:latin typeface="Courier"/>
                <a:cs typeface="Courier"/>
              </a:rPr>
              <a:t>		</a:t>
            </a:r>
            <a:r>
              <a:rPr lang="en-US" sz="2100" dirty="0" err="1" smtClean="0">
                <a:latin typeface="Courier"/>
                <a:cs typeface="Courier"/>
              </a:rPr>
              <a:t>int</a:t>
            </a:r>
            <a:r>
              <a:rPr lang="en-US" sz="2100" dirty="0" smtClean="0">
                <a:latin typeface="Courier"/>
                <a:cs typeface="Courier"/>
              </a:rPr>
              <a:t> </a:t>
            </a:r>
            <a:r>
              <a:rPr lang="en-US" sz="2100" dirty="0" err="1">
                <a:latin typeface="Courier"/>
                <a:cs typeface="Courier"/>
              </a:rPr>
              <a:t>newIndex</a:t>
            </a:r>
            <a:r>
              <a:rPr lang="en-US" sz="2100" dirty="0">
                <a:latin typeface="Courier"/>
                <a:cs typeface="Courier"/>
              </a:rPr>
              <a:t> = </a:t>
            </a:r>
            <a:r>
              <a:rPr lang="en-US" sz="2100" dirty="0" err="1">
                <a:latin typeface="Courier"/>
                <a:cs typeface="Courier"/>
              </a:rPr>
              <a:t>findPlace</a:t>
            </a:r>
            <a:r>
              <a:rPr lang="en-US" sz="2100" dirty="0">
                <a:latin typeface="Courier"/>
                <a:cs typeface="Courier"/>
              </a:rPr>
              <a:t>(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);</a:t>
            </a:r>
          </a:p>
          <a:p>
            <a:pPr marL="1771650" lvl="4" indent="0">
              <a:buNone/>
            </a:pPr>
            <a:r>
              <a:rPr lang="en-US" sz="2100" dirty="0" smtClean="0">
                <a:solidFill>
                  <a:schemeClr val="accent6"/>
                </a:solidFill>
                <a:latin typeface="Courier"/>
                <a:cs typeface="Courier"/>
              </a:rPr>
              <a:t>		/</a:t>
            </a:r>
            <a:r>
              <a:rPr lang="en-US" sz="2100" dirty="0">
                <a:solidFill>
                  <a:schemeClr val="accent6"/>
                </a:solidFill>
                <a:latin typeface="Courier"/>
                <a:cs typeface="Courier"/>
              </a:rPr>
              <a:t>/ Insert and shift nodes over</a:t>
            </a:r>
          </a:p>
          <a:p>
            <a:pPr marL="1771650" lvl="4" indent="0">
              <a:buNone/>
            </a:pPr>
            <a:r>
              <a:rPr lang="en-US" sz="2100" dirty="0" smtClean="0">
                <a:latin typeface="Courier"/>
                <a:cs typeface="Courier"/>
              </a:rPr>
              <a:t>		shift</a:t>
            </a:r>
            <a:r>
              <a:rPr lang="en-US" sz="2100" dirty="0">
                <a:latin typeface="Courier"/>
                <a:cs typeface="Courier"/>
              </a:rPr>
              <a:t>(</a:t>
            </a:r>
            <a:r>
              <a:rPr lang="en-US" sz="2100" dirty="0" err="1">
                <a:latin typeface="Courier"/>
                <a:cs typeface="Courier"/>
              </a:rPr>
              <a:t>newIndex</a:t>
            </a:r>
            <a:r>
              <a:rPr lang="en-US" sz="2100" dirty="0">
                <a:latin typeface="Courier"/>
                <a:cs typeface="Courier"/>
              </a:rPr>
              <a:t>, 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);</a:t>
            </a:r>
          </a:p>
          <a:p>
            <a:pPr marL="1771650" lvl="4" indent="0">
              <a:buNone/>
            </a:pPr>
            <a:r>
              <a:rPr lang="en-US" sz="2100" dirty="0">
                <a:latin typeface="Courier"/>
                <a:cs typeface="Courier"/>
              </a:rPr>
              <a:t>}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b="1" dirty="0" smtClean="0"/>
              <a:t>Loop invariant</a:t>
            </a:r>
            <a:r>
              <a:rPr lang="en-US" dirty="0" smtClean="0"/>
              <a:t>: </a:t>
            </a:r>
            <a:r>
              <a:rPr lang="en-US" dirty="0"/>
              <a:t>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</a:t>
            </a:r>
            <a:r>
              <a:rPr lang="en-US" dirty="0" smtClean="0"/>
              <a:t>sorted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Runt</a:t>
            </a:r>
            <a:r>
              <a:rPr lang="en-US" dirty="0" smtClean="0"/>
              <a:t>ime</a:t>
            </a:r>
            <a:r>
              <a:rPr lang="en-US" dirty="0" smtClean="0"/>
              <a:t>? </a:t>
            </a:r>
          </a:p>
          <a:p>
            <a:pPr>
              <a:buNone/>
            </a:pPr>
            <a:r>
              <a:rPr lang="en-US" dirty="0" smtClean="0"/>
              <a:t>	   Best-case  _____     Worst-case  _____     </a:t>
            </a:r>
            <a:r>
              <a:rPr lang="en-US" dirty="0" smtClean="0"/>
              <a:t>Average</a:t>
            </a:r>
            <a:r>
              <a:rPr lang="en-US" dirty="0"/>
              <a:t>-</a:t>
            </a:r>
            <a:r>
              <a:rPr lang="en-US" dirty="0" smtClean="0"/>
              <a:t>case ____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Stable?  </a:t>
            </a:r>
            <a:r>
              <a:rPr lang="en-US" dirty="0"/>
              <a:t>	</a:t>
            </a:r>
            <a:r>
              <a:rPr lang="en-US" dirty="0" smtClean="0"/>
              <a:t>_____</a:t>
            </a:r>
            <a:r>
              <a:rPr lang="en-US" dirty="0" smtClean="0"/>
              <a:t>				In-</a:t>
            </a:r>
            <a:r>
              <a:rPr lang="en-US" dirty="0"/>
              <a:t>place? _____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0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82764" y="2140856"/>
            <a:ext cx="4511524" cy="14998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Insertion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8077200" cy="507516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put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element in the correct position among the first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elements</a:t>
            </a:r>
          </a:p>
          <a:p>
            <a:pPr marL="0" indent="0">
              <a:buNone/>
            </a:pPr>
            <a:endParaRPr lang="en-US" sz="2100" dirty="0" smtClean="0">
              <a:latin typeface="Courier"/>
              <a:cs typeface="Courier"/>
            </a:endParaRPr>
          </a:p>
          <a:p>
            <a:pPr marL="1771650" lvl="4" indent="0">
              <a:buNone/>
            </a:pPr>
            <a:r>
              <a:rPr lang="en-US" sz="2100" dirty="0">
                <a:latin typeface="Courier"/>
                <a:cs typeface="Courier"/>
              </a:rPr>
              <a:t>for (</a:t>
            </a:r>
            <a:r>
              <a:rPr lang="en-US" sz="2100" dirty="0" err="1">
                <a:latin typeface="Courier"/>
                <a:cs typeface="Courier"/>
              </a:rPr>
              <a:t>int</a:t>
            </a:r>
            <a:r>
              <a:rPr lang="en-US" sz="2100" dirty="0">
                <a:latin typeface="Courier"/>
                <a:cs typeface="Courier"/>
              </a:rPr>
              <a:t> 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 = 0; 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 &lt; n; 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++) {</a:t>
            </a:r>
          </a:p>
          <a:p>
            <a:pPr marL="1771650" lvl="4" indent="0">
              <a:buNone/>
            </a:pPr>
            <a:r>
              <a:rPr lang="en-US" sz="2100" dirty="0" smtClean="0">
                <a:solidFill>
                  <a:srgbClr val="F79646"/>
                </a:solidFill>
                <a:latin typeface="Courier"/>
                <a:cs typeface="Courier"/>
              </a:rPr>
              <a:t>		/</a:t>
            </a:r>
            <a:r>
              <a:rPr lang="en-US" sz="2100" dirty="0">
                <a:solidFill>
                  <a:srgbClr val="F79646"/>
                </a:solidFill>
                <a:latin typeface="Courier"/>
                <a:cs typeface="Courier"/>
              </a:rPr>
              <a:t>/ Find index to insert into</a:t>
            </a:r>
          </a:p>
          <a:p>
            <a:pPr marL="1771650" lvl="4" indent="0">
              <a:buNone/>
            </a:pPr>
            <a:r>
              <a:rPr lang="en-US" sz="2100" dirty="0" smtClean="0">
                <a:latin typeface="Courier"/>
                <a:cs typeface="Courier"/>
              </a:rPr>
              <a:t>		</a:t>
            </a:r>
            <a:r>
              <a:rPr lang="en-US" sz="2100" dirty="0" err="1" smtClean="0">
                <a:latin typeface="Courier"/>
                <a:cs typeface="Courier"/>
              </a:rPr>
              <a:t>int</a:t>
            </a:r>
            <a:r>
              <a:rPr lang="en-US" sz="2100" dirty="0" smtClean="0">
                <a:latin typeface="Courier"/>
                <a:cs typeface="Courier"/>
              </a:rPr>
              <a:t> </a:t>
            </a:r>
            <a:r>
              <a:rPr lang="en-US" sz="2100" dirty="0" err="1">
                <a:latin typeface="Courier"/>
                <a:cs typeface="Courier"/>
              </a:rPr>
              <a:t>newIndex</a:t>
            </a:r>
            <a:r>
              <a:rPr lang="en-US" sz="2100" dirty="0">
                <a:latin typeface="Courier"/>
                <a:cs typeface="Courier"/>
              </a:rPr>
              <a:t> = </a:t>
            </a:r>
            <a:r>
              <a:rPr lang="en-US" sz="2100" dirty="0" err="1">
                <a:latin typeface="Courier"/>
                <a:cs typeface="Courier"/>
              </a:rPr>
              <a:t>findPlace</a:t>
            </a:r>
            <a:r>
              <a:rPr lang="en-US" sz="2100" dirty="0">
                <a:latin typeface="Courier"/>
                <a:cs typeface="Courier"/>
              </a:rPr>
              <a:t>(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);</a:t>
            </a:r>
          </a:p>
          <a:p>
            <a:pPr marL="1771650" lvl="4" indent="0">
              <a:buNone/>
            </a:pPr>
            <a:r>
              <a:rPr lang="en-US" sz="2100" dirty="0" smtClean="0">
                <a:solidFill>
                  <a:schemeClr val="accent6"/>
                </a:solidFill>
                <a:latin typeface="Courier"/>
                <a:cs typeface="Courier"/>
              </a:rPr>
              <a:t>		/</a:t>
            </a:r>
            <a:r>
              <a:rPr lang="en-US" sz="2100" dirty="0">
                <a:solidFill>
                  <a:schemeClr val="accent6"/>
                </a:solidFill>
                <a:latin typeface="Courier"/>
                <a:cs typeface="Courier"/>
              </a:rPr>
              <a:t>/ Insert and shift nodes over</a:t>
            </a:r>
          </a:p>
          <a:p>
            <a:pPr marL="1771650" lvl="4" indent="0">
              <a:buNone/>
            </a:pPr>
            <a:r>
              <a:rPr lang="en-US" sz="2100" dirty="0" smtClean="0">
                <a:latin typeface="Courier"/>
                <a:cs typeface="Courier"/>
              </a:rPr>
              <a:t>		shift</a:t>
            </a:r>
            <a:r>
              <a:rPr lang="en-US" sz="2100" dirty="0">
                <a:latin typeface="Courier"/>
                <a:cs typeface="Courier"/>
              </a:rPr>
              <a:t>(</a:t>
            </a:r>
            <a:r>
              <a:rPr lang="en-US" sz="2100" dirty="0" err="1">
                <a:latin typeface="Courier"/>
                <a:cs typeface="Courier"/>
              </a:rPr>
              <a:t>newIndex</a:t>
            </a:r>
            <a:r>
              <a:rPr lang="en-US" sz="2100" dirty="0">
                <a:latin typeface="Courier"/>
                <a:cs typeface="Courier"/>
              </a:rPr>
              <a:t>, </a:t>
            </a:r>
            <a:r>
              <a:rPr lang="en-US" sz="2100" dirty="0" err="1">
                <a:latin typeface="Courier"/>
                <a:cs typeface="Courier"/>
              </a:rPr>
              <a:t>i</a:t>
            </a:r>
            <a:r>
              <a:rPr lang="en-US" sz="2100" dirty="0">
                <a:latin typeface="Courier"/>
                <a:cs typeface="Courier"/>
              </a:rPr>
              <a:t>);</a:t>
            </a:r>
          </a:p>
          <a:p>
            <a:pPr marL="1771650" lvl="4" indent="0">
              <a:buNone/>
            </a:pPr>
            <a:r>
              <a:rPr lang="en-US" sz="2100" dirty="0">
                <a:latin typeface="Courier"/>
                <a:cs typeface="Courier"/>
              </a:rPr>
              <a:t>}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b="1" dirty="0" smtClean="0"/>
              <a:t>Loop invariant</a:t>
            </a:r>
            <a:r>
              <a:rPr lang="en-US" dirty="0" smtClean="0"/>
              <a:t>: </a:t>
            </a:r>
            <a:r>
              <a:rPr lang="en-US" dirty="0"/>
              <a:t>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</a:t>
            </a:r>
            <a:r>
              <a:rPr lang="en-US" dirty="0" smtClean="0"/>
              <a:t>sorted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Runt</a:t>
            </a:r>
            <a:r>
              <a:rPr lang="en-US" dirty="0" smtClean="0"/>
              <a:t>ime</a:t>
            </a:r>
            <a:r>
              <a:rPr lang="en-US" dirty="0" smtClean="0"/>
              <a:t>? 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/>
              <a:t> Best-case   </a:t>
            </a:r>
            <a:r>
              <a:rPr lang="en-US" dirty="0">
                <a:solidFill>
                  <a:schemeClr val="accent2"/>
                </a:solidFill>
              </a:rPr>
              <a:t>O(n)</a:t>
            </a:r>
            <a:r>
              <a:rPr lang="en-US" dirty="0"/>
              <a:t>     Worst-case  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    </a:t>
            </a:r>
            <a:r>
              <a:rPr lang="en-US" dirty="0" smtClean="0"/>
              <a:t>       Average-case  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          </a:t>
            </a:r>
            <a:r>
              <a:rPr lang="en-US" dirty="0" smtClean="0">
                <a:solidFill>
                  <a:schemeClr val="accent2"/>
                </a:solidFill>
              </a:rPr>
              <a:t>		 </a:t>
            </a:r>
            <a:r>
              <a:rPr lang="en-US" dirty="0">
                <a:solidFill>
                  <a:schemeClr val="accent2"/>
                </a:solidFill>
              </a:rPr>
              <a:t>start sorted     </a:t>
            </a:r>
            <a:r>
              <a:rPr lang="en-US" dirty="0" smtClean="0">
                <a:solidFill>
                  <a:schemeClr val="accent2"/>
                </a:solidFill>
              </a:rPr>
              <a:t>     </a:t>
            </a:r>
            <a:r>
              <a:rPr lang="en-US" dirty="0">
                <a:solidFill>
                  <a:schemeClr val="accent2"/>
                </a:solidFill>
              </a:rPr>
              <a:t>start reverse sorted      </a:t>
            </a:r>
            <a:r>
              <a:rPr lang="en-US" dirty="0" smtClean="0">
                <a:solidFill>
                  <a:schemeClr val="accent2"/>
                </a:solidFill>
              </a:rPr>
              <a:t>	      (</a:t>
            </a:r>
            <a:r>
              <a:rPr lang="en-US" dirty="0">
                <a:solidFill>
                  <a:schemeClr val="accent2"/>
                </a:solidFill>
              </a:rPr>
              <a:t>see text) 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</a:t>
            </a:r>
            <a:endParaRPr lang="en-US" dirty="0" smtClean="0"/>
          </a:p>
          <a:p>
            <a:r>
              <a:rPr lang="en-US" dirty="0" smtClean="0"/>
              <a:t>Stable? 	</a:t>
            </a:r>
            <a:r>
              <a:rPr lang="en-US" dirty="0" smtClean="0">
                <a:solidFill>
                  <a:schemeClr val="accent2"/>
                </a:solidFill>
              </a:rPr>
              <a:t>Depends on implementation.   Usually.</a:t>
            </a:r>
            <a:r>
              <a:rPr lang="en-US" dirty="0" smtClean="0"/>
              <a:t>	 In-place? </a:t>
            </a:r>
            <a:r>
              <a:rPr lang="en-US" dirty="0" smtClean="0">
                <a:solidFill>
                  <a:srgbClr val="C0504D"/>
                </a:solidFill>
              </a:rPr>
              <a:t>Yes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1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0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Selection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7848" y="2433462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01248" y="2433462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34648" y="2433462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68048" y="2433462"/>
            <a:ext cx="5334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01448" y="2433462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34848" y="2433462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68248" y="2433462"/>
            <a:ext cx="533400" cy="533400"/>
          </a:xfrm>
          <a:prstGeom prst="rect">
            <a:avLst/>
          </a:prstGeom>
          <a:solidFill>
            <a:srgbClr val="FFD02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01648" y="2433462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2663" y="334770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already sorted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82348" y="3347708"/>
            <a:ext cx="1112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unsorted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929816" y="2434240"/>
            <a:ext cx="269100" cy="147544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 rot="16200000">
            <a:off x="3135587" y="1939954"/>
            <a:ext cx="260808" cy="253811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/>
          <p:cNvSpPr/>
          <p:nvPr/>
        </p:nvSpPr>
        <p:spPr>
          <a:xfrm rot="16200000" flipH="1">
            <a:off x="2036591" y="2092128"/>
            <a:ext cx="242888" cy="32220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450839" y="1770287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index</a:t>
            </a:r>
          </a:p>
        </p:txBody>
      </p:sp>
      <p:sp>
        <p:nvSpPr>
          <p:cNvPr id="34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44300" y="4857837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5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77700" y="4857837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6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311100" y="4857837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844500" y="4857837"/>
            <a:ext cx="533400" cy="533400"/>
          </a:xfrm>
          <a:prstGeom prst="rect">
            <a:avLst/>
          </a:prstGeom>
          <a:solidFill>
            <a:srgbClr val="FFD02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377900" y="4857837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9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911300" y="4857837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444700" y="4857837"/>
            <a:ext cx="5334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978100" y="4857837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34580" y="575203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already sorted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911300" y="5763790"/>
            <a:ext cx="1112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unsorted</a:t>
            </a:r>
          </a:p>
        </p:txBody>
      </p:sp>
      <p:sp>
        <p:nvSpPr>
          <p:cNvPr id="44" name="Left Brace 43"/>
          <p:cNvSpPr/>
          <p:nvPr/>
        </p:nvSpPr>
        <p:spPr>
          <a:xfrm rot="16200000">
            <a:off x="1222401" y="4575386"/>
            <a:ext cx="236196" cy="207480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 Brace 44"/>
          <p:cNvSpPr/>
          <p:nvPr/>
        </p:nvSpPr>
        <p:spPr>
          <a:xfrm rot="16200000">
            <a:off x="3360072" y="4612362"/>
            <a:ext cx="269100" cy="203375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817265" y="4812025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8" name="Rectangl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350665" y="4812025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9" name="Rectangle 7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884065" y="4812025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0" name="Rectangle 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17465" y="4812025"/>
            <a:ext cx="533400" cy="5334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" name="Rectangle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950865" y="4812025"/>
            <a:ext cx="5334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2" name="Rectangle 10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484265" y="4812025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3" name="Rectangle 1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017665" y="4812025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4" name="Rectangle 12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8551065" y="4812025"/>
            <a:ext cx="533400" cy="533400"/>
          </a:xfrm>
          <a:prstGeom prst="rect">
            <a:avLst/>
          </a:prstGeom>
          <a:solidFill>
            <a:srgbClr val="FFD02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817265" y="570622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already sorted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484265" y="5717978"/>
            <a:ext cx="1112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unsorted</a:t>
            </a:r>
          </a:p>
        </p:txBody>
      </p:sp>
      <p:sp>
        <p:nvSpPr>
          <p:cNvPr id="57" name="Left Brace 56"/>
          <p:cNvSpPr/>
          <p:nvPr/>
        </p:nvSpPr>
        <p:spPr>
          <a:xfrm rot="16200000">
            <a:off x="5818272" y="4552480"/>
            <a:ext cx="190384" cy="207480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Left Brace 57"/>
          <p:cNvSpPr/>
          <p:nvPr/>
        </p:nvSpPr>
        <p:spPr>
          <a:xfrm rot="16200000">
            <a:off x="7933036" y="4566549"/>
            <a:ext cx="269102" cy="203375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Left Brace 58"/>
          <p:cNvSpPr/>
          <p:nvPr/>
        </p:nvSpPr>
        <p:spPr>
          <a:xfrm rot="16200000" flipH="1">
            <a:off x="7090366" y="4460970"/>
            <a:ext cx="242888" cy="32220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03098" y="4328166"/>
            <a:ext cx="4208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‘already sorted’ section is one larger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393274" y="4139024"/>
            <a:ext cx="1198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index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4680857" y="1427238"/>
            <a:ext cx="12095" cy="4705884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02663" y="3894667"/>
            <a:ext cx="8796194" cy="0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207905" y="1463525"/>
            <a:ext cx="35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707338" y="1371928"/>
            <a:ext cx="35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2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56286" y="3918073"/>
            <a:ext cx="35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3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671047" y="3957126"/>
            <a:ext cx="35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4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8" name="Left Brace 67"/>
          <p:cNvSpPr/>
          <p:nvPr/>
        </p:nvSpPr>
        <p:spPr>
          <a:xfrm rot="16200000" flipH="1">
            <a:off x="3645270" y="2147312"/>
            <a:ext cx="242888" cy="32220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3059518" y="1825471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smallest</a:t>
            </a:r>
          </a:p>
        </p:txBody>
      </p:sp>
      <p:sp>
        <p:nvSpPr>
          <p:cNvPr id="76" name="Rectangle 5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828642" y="2401916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77" name="Rectangle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362042" y="2401916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78" name="Rectangle 7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895442" y="2401916"/>
            <a:ext cx="533400" cy="533400"/>
          </a:xfrm>
          <a:prstGeom prst="rect">
            <a:avLst/>
          </a:prstGeom>
          <a:solidFill>
            <a:srgbClr val="9BBB5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9" name="Rectangle 8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428842" y="2401916"/>
            <a:ext cx="533400" cy="533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0" name="Rectangle 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962242" y="2401916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1" name="Rectangle 1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495642" y="2401916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2" name="Rectangle 1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029042" y="2401916"/>
            <a:ext cx="533400" cy="533400"/>
          </a:xfrm>
          <a:prstGeom prst="rect">
            <a:avLst/>
          </a:prstGeom>
          <a:solidFill>
            <a:srgbClr val="FFD02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763457" y="331616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already sorted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543142" y="3316162"/>
            <a:ext cx="1112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unsorted</a:t>
            </a:r>
          </a:p>
        </p:txBody>
      </p:sp>
      <p:sp>
        <p:nvSpPr>
          <p:cNvPr id="85" name="Left Brace 84"/>
          <p:cNvSpPr/>
          <p:nvPr/>
        </p:nvSpPr>
        <p:spPr>
          <a:xfrm rot="16200000">
            <a:off x="5490610" y="2402694"/>
            <a:ext cx="269100" cy="147544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Left Brace 85"/>
          <p:cNvSpPr/>
          <p:nvPr/>
        </p:nvSpPr>
        <p:spPr>
          <a:xfrm rot="16200000">
            <a:off x="7696381" y="1908408"/>
            <a:ext cx="260808" cy="253811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1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8563160" y="2405667"/>
            <a:ext cx="533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2" name="Left Brace 91"/>
          <p:cNvSpPr/>
          <p:nvPr/>
        </p:nvSpPr>
        <p:spPr>
          <a:xfrm rot="16200000" flipH="1">
            <a:off x="6605551" y="2048583"/>
            <a:ext cx="242888" cy="32220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6019799" y="172674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index</a:t>
            </a:r>
          </a:p>
        </p:txBody>
      </p:sp>
      <p:sp>
        <p:nvSpPr>
          <p:cNvPr id="94" name="Left Brace 93"/>
          <p:cNvSpPr/>
          <p:nvPr/>
        </p:nvSpPr>
        <p:spPr>
          <a:xfrm rot="16200000" flipH="1">
            <a:off x="8214230" y="2103767"/>
            <a:ext cx="242888" cy="32220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7628478" y="1781926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smallest</a:t>
            </a:r>
          </a:p>
        </p:txBody>
      </p:sp>
      <p:cxnSp>
        <p:nvCxnSpPr>
          <p:cNvPr id="7" name="Curved Connector 6"/>
          <p:cNvCxnSpPr>
            <a:stCxn id="93" idx="0"/>
            <a:endCxn id="95" idx="0"/>
          </p:cNvCxnSpPr>
          <p:nvPr/>
        </p:nvCxnSpPr>
        <p:spPr>
          <a:xfrm rot="16200000" flipH="1">
            <a:off x="7596646" y="949995"/>
            <a:ext cx="55184" cy="1608679"/>
          </a:xfrm>
          <a:prstGeom prst="curvedConnector3">
            <a:avLst>
              <a:gd name="adj1" fmla="val -852619"/>
            </a:avLst>
          </a:prstGeom>
          <a:ln w="38100" cmpd="sng">
            <a:headEnd type="triangle" w="lg" len="med"/>
            <a:tailEnd type="triangle" w="lg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7399272" y="777872"/>
            <a:ext cx="775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swap</a:t>
            </a:r>
          </a:p>
        </p:txBody>
      </p:sp>
      <p:sp>
        <p:nvSpPr>
          <p:cNvPr id="97" name="Left Brace 96"/>
          <p:cNvSpPr/>
          <p:nvPr/>
        </p:nvSpPr>
        <p:spPr>
          <a:xfrm rot="16200000" flipH="1">
            <a:off x="8658395" y="4545165"/>
            <a:ext cx="242888" cy="322201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7809903" y="4211124"/>
            <a:ext cx="1568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next smallest</a:t>
            </a:r>
          </a:p>
        </p:txBody>
      </p:sp>
    </p:spTree>
    <p:extLst>
      <p:ext uri="{BB962C8B-B14F-4D97-AF65-F5344CB8AC3E}">
        <p14:creationId xmlns:p14="http://schemas.microsoft.com/office/powerpoint/2010/main" val="125704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82763" y="2140856"/>
            <a:ext cx="4644569" cy="14998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Selection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5226"/>
            <a:ext cx="8077200" cy="479696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Idea: At step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, find the smallest element among the not-yet-sorted elements and put it at position k</a:t>
            </a:r>
          </a:p>
          <a:p>
            <a:pPr marL="0" indent="0">
              <a:buNone/>
            </a:pPr>
            <a:endParaRPr lang="en-US" sz="2100" dirty="0" smtClean="0">
              <a:latin typeface="Courier"/>
              <a:cs typeface="Courier"/>
            </a:endParaRPr>
          </a:p>
          <a:p>
            <a:pPr marL="1828800" lvl="4" indent="0">
              <a:buNone/>
            </a:pPr>
            <a:r>
              <a:rPr lang="en-US" sz="2600" dirty="0">
                <a:latin typeface="Courier"/>
                <a:cs typeface="Courier"/>
              </a:rPr>
              <a:t>for (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 = 0;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 &lt; n;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++) {</a:t>
            </a:r>
          </a:p>
          <a:p>
            <a:pPr marL="1828800" lvl="4" indent="0">
              <a:buNone/>
            </a:pPr>
            <a:r>
              <a:rPr lang="en-US" sz="2600" dirty="0" smtClean="0">
                <a:solidFill>
                  <a:schemeClr val="accent6"/>
                </a:solidFill>
                <a:latin typeface="Courier"/>
                <a:cs typeface="Courier"/>
              </a:rPr>
              <a:t>	/</a:t>
            </a:r>
            <a:r>
              <a:rPr lang="en-US" sz="2600" dirty="0">
                <a:solidFill>
                  <a:schemeClr val="accent6"/>
                </a:solidFill>
                <a:latin typeface="Courier"/>
                <a:cs typeface="Courier"/>
              </a:rPr>
              <a:t>/ Find next smallest</a:t>
            </a:r>
          </a:p>
          <a:p>
            <a:pPr marL="1828800" lvl="4" indent="0">
              <a:buNone/>
            </a:pPr>
            <a:r>
              <a:rPr lang="en-US" sz="2600" dirty="0" smtClean="0">
                <a:latin typeface="Courier"/>
                <a:cs typeface="Courier"/>
              </a:rPr>
              <a:t>	</a:t>
            </a:r>
            <a:r>
              <a:rPr lang="en-US" sz="2600" dirty="0" err="1" smtClean="0">
                <a:latin typeface="Courier"/>
                <a:cs typeface="Courier"/>
              </a:rPr>
              <a:t>int</a:t>
            </a:r>
            <a:r>
              <a:rPr lang="en-US" sz="2600" dirty="0" smtClean="0">
                <a:latin typeface="Courier"/>
                <a:cs typeface="Courier"/>
              </a:rPr>
              <a:t> </a:t>
            </a:r>
            <a:r>
              <a:rPr lang="en-US" sz="2600" dirty="0" err="1">
                <a:latin typeface="Courier"/>
                <a:cs typeface="Courier"/>
              </a:rPr>
              <a:t>newIndex</a:t>
            </a:r>
            <a:r>
              <a:rPr lang="en-US" sz="2600" dirty="0">
                <a:latin typeface="Courier"/>
                <a:cs typeface="Courier"/>
              </a:rPr>
              <a:t> = </a:t>
            </a:r>
            <a:r>
              <a:rPr lang="en-US" sz="2600" dirty="0" err="1">
                <a:latin typeface="Courier"/>
                <a:cs typeface="Courier"/>
              </a:rPr>
              <a:t>findNextMin</a:t>
            </a:r>
            <a:r>
              <a:rPr lang="en-US" sz="2600" dirty="0">
                <a:latin typeface="Courier"/>
                <a:cs typeface="Courier"/>
              </a:rPr>
              <a:t>(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);</a:t>
            </a:r>
          </a:p>
          <a:p>
            <a:pPr marL="1828800" lvl="4" indent="0">
              <a:buNone/>
            </a:pPr>
            <a:r>
              <a:rPr lang="en-US" sz="2600" dirty="0" smtClean="0">
                <a:solidFill>
                  <a:srgbClr val="F79646"/>
                </a:solidFill>
                <a:latin typeface="Courier"/>
                <a:cs typeface="Courier"/>
              </a:rPr>
              <a:t>	/</a:t>
            </a:r>
            <a:r>
              <a:rPr lang="en-US" sz="2600" dirty="0">
                <a:solidFill>
                  <a:srgbClr val="F79646"/>
                </a:solidFill>
                <a:latin typeface="Courier"/>
                <a:cs typeface="Courier"/>
              </a:rPr>
              <a:t>/ Swap current and next smallest</a:t>
            </a:r>
          </a:p>
          <a:p>
            <a:pPr marL="1828800" lvl="4" indent="0">
              <a:buNone/>
            </a:pPr>
            <a:r>
              <a:rPr lang="en-US" sz="2600" dirty="0" smtClean="0">
                <a:latin typeface="Courier"/>
                <a:cs typeface="Courier"/>
              </a:rPr>
              <a:t>	swap</a:t>
            </a:r>
            <a:r>
              <a:rPr lang="en-US" sz="2600" dirty="0">
                <a:latin typeface="Courier"/>
                <a:cs typeface="Courier"/>
              </a:rPr>
              <a:t>(</a:t>
            </a:r>
            <a:r>
              <a:rPr lang="en-US" sz="2600" dirty="0" err="1">
                <a:latin typeface="Courier"/>
                <a:cs typeface="Courier"/>
              </a:rPr>
              <a:t>newIndex</a:t>
            </a:r>
            <a:r>
              <a:rPr lang="en-US" sz="2600" dirty="0">
                <a:latin typeface="Courier"/>
                <a:cs typeface="Courier"/>
              </a:rPr>
              <a:t>,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);</a:t>
            </a:r>
          </a:p>
          <a:p>
            <a:pPr marL="1828800" lvl="4" indent="0">
              <a:buNone/>
            </a:pPr>
            <a:r>
              <a:rPr lang="en-US" sz="2600" dirty="0">
                <a:latin typeface="Courier"/>
                <a:cs typeface="Courier"/>
              </a:rPr>
              <a:t>}</a:t>
            </a:r>
            <a:endParaRPr lang="en-US" sz="2600" dirty="0" smtClean="0">
              <a:latin typeface="Courier"/>
              <a:cs typeface="Courier"/>
            </a:endParaRPr>
          </a:p>
          <a:p>
            <a:pPr lvl="1"/>
            <a:endParaRPr lang="en-US" sz="1000" dirty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b="1" dirty="0" smtClean="0"/>
              <a:t>Loop invariant</a:t>
            </a:r>
            <a:r>
              <a:rPr lang="en-US" dirty="0" smtClean="0"/>
              <a:t>: </a:t>
            </a:r>
            <a:r>
              <a:rPr lang="en-US" dirty="0"/>
              <a:t>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</a:t>
            </a:r>
            <a:r>
              <a:rPr lang="en-US" dirty="0" smtClean="0"/>
              <a:t>sorted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Runt</a:t>
            </a:r>
            <a:r>
              <a:rPr lang="en-US" dirty="0" smtClean="0"/>
              <a:t>ime</a:t>
            </a:r>
            <a:r>
              <a:rPr lang="en-US" dirty="0" smtClean="0"/>
              <a:t>? </a:t>
            </a:r>
          </a:p>
          <a:p>
            <a:pPr>
              <a:buNone/>
            </a:pPr>
            <a:r>
              <a:rPr lang="en-US" dirty="0" smtClean="0"/>
              <a:t>	   Best-case  _____     Worst-case  _____     </a:t>
            </a:r>
            <a:r>
              <a:rPr lang="en-US" dirty="0" smtClean="0"/>
              <a:t>Average-case ____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Stable?  </a:t>
            </a:r>
            <a:r>
              <a:rPr lang="en-US" dirty="0"/>
              <a:t>	</a:t>
            </a:r>
            <a:r>
              <a:rPr lang="en-US" dirty="0" smtClean="0"/>
              <a:t>_____</a:t>
            </a:r>
            <a:r>
              <a:rPr lang="en-US" dirty="0" smtClean="0"/>
              <a:t>				In-</a:t>
            </a:r>
            <a:r>
              <a:rPr lang="en-US" dirty="0"/>
              <a:t>place? _____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82763" y="2140856"/>
            <a:ext cx="4644569" cy="14998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Selection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5226"/>
            <a:ext cx="8077200" cy="479696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Idea: At step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, find the smallest element among the not-yet-sorted elements and put it at position k</a:t>
            </a:r>
          </a:p>
          <a:p>
            <a:pPr marL="0" indent="0">
              <a:buNone/>
            </a:pPr>
            <a:endParaRPr lang="en-US" sz="2100" dirty="0" smtClean="0">
              <a:latin typeface="Courier"/>
              <a:cs typeface="Courier"/>
            </a:endParaRPr>
          </a:p>
          <a:p>
            <a:pPr marL="1828800" lvl="4" indent="0">
              <a:buNone/>
            </a:pPr>
            <a:r>
              <a:rPr lang="en-US" sz="2600" dirty="0">
                <a:latin typeface="Courier"/>
                <a:cs typeface="Courier"/>
              </a:rPr>
              <a:t>for (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 = 0;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 &lt; n;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++) {</a:t>
            </a:r>
          </a:p>
          <a:p>
            <a:pPr marL="1828800" lvl="4" indent="0">
              <a:buNone/>
            </a:pPr>
            <a:r>
              <a:rPr lang="en-US" sz="2600" dirty="0" smtClean="0">
                <a:solidFill>
                  <a:schemeClr val="accent6"/>
                </a:solidFill>
                <a:latin typeface="Courier"/>
                <a:cs typeface="Courier"/>
              </a:rPr>
              <a:t>	/</a:t>
            </a:r>
            <a:r>
              <a:rPr lang="en-US" sz="2600" dirty="0">
                <a:solidFill>
                  <a:schemeClr val="accent6"/>
                </a:solidFill>
                <a:latin typeface="Courier"/>
                <a:cs typeface="Courier"/>
              </a:rPr>
              <a:t>/ Find next smallest</a:t>
            </a:r>
          </a:p>
          <a:p>
            <a:pPr marL="1828800" lvl="4" indent="0">
              <a:buNone/>
            </a:pPr>
            <a:r>
              <a:rPr lang="en-US" sz="2600" dirty="0" smtClean="0">
                <a:latin typeface="Courier"/>
                <a:cs typeface="Courier"/>
              </a:rPr>
              <a:t>	</a:t>
            </a:r>
            <a:r>
              <a:rPr lang="en-US" sz="2600" dirty="0" err="1" smtClean="0">
                <a:latin typeface="Courier"/>
                <a:cs typeface="Courier"/>
              </a:rPr>
              <a:t>int</a:t>
            </a:r>
            <a:r>
              <a:rPr lang="en-US" sz="2600" dirty="0" smtClean="0">
                <a:latin typeface="Courier"/>
                <a:cs typeface="Courier"/>
              </a:rPr>
              <a:t> </a:t>
            </a:r>
            <a:r>
              <a:rPr lang="en-US" sz="2600" dirty="0" err="1">
                <a:latin typeface="Courier"/>
                <a:cs typeface="Courier"/>
              </a:rPr>
              <a:t>newIndex</a:t>
            </a:r>
            <a:r>
              <a:rPr lang="en-US" sz="2600" dirty="0">
                <a:latin typeface="Courier"/>
                <a:cs typeface="Courier"/>
              </a:rPr>
              <a:t> = </a:t>
            </a:r>
            <a:r>
              <a:rPr lang="en-US" sz="2600" dirty="0" err="1">
                <a:latin typeface="Courier"/>
                <a:cs typeface="Courier"/>
              </a:rPr>
              <a:t>findNextMin</a:t>
            </a:r>
            <a:r>
              <a:rPr lang="en-US" sz="2600" dirty="0">
                <a:latin typeface="Courier"/>
                <a:cs typeface="Courier"/>
              </a:rPr>
              <a:t>(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);</a:t>
            </a:r>
          </a:p>
          <a:p>
            <a:pPr marL="1828800" lvl="4" indent="0">
              <a:buNone/>
            </a:pPr>
            <a:r>
              <a:rPr lang="en-US" sz="2600" dirty="0" smtClean="0">
                <a:solidFill>
                  <a:srgbClr val="F79646"/>
                </a:solidFill>
                <a:latin typeface="Courier"/>
                <a:cs typeface="Courier"/>
              </a:rPr>
              <a:t>	/</a:t>
            </a:r>
            <a:r>
              <a:rPr lang="en-US" sz="2600" dirty="0">
                <a:solidFill>
                  <a:srgbClr val="F79646"/>
                </a:solidFill>
                <a:latin typeface="Courier"/>
                <a:cs typeface="Courier"/>
              </a:rPr>
              <a:t>/ Swap current and next smallest</a:t>
            </a:r>
          </a:p>
          <a:p>
            <a:pPr marL="1828800" lvl="4" indent="0">
              <a:buNone/>
            </a:pPr>
            <a:r>
              <a:rPr lang="en-US" sz="2600" dirty="0" smtClean="0">
                <a:latin typeface="Courier"/>
                <a:cs typeface="Courier"/>
              </a:rPr>
              <a:t>	swap</a:t>
            </a:r>
            <a:r>
              <a:rPr lang="en-US" sz="2600" dirty="0">
                <a:latin typeface="Courier"/>
                <a:cs typeface="Courier"/>
              </a:rPr>
              <a:t>(</a:t>
            </a:r>
            <a:r>
              <a:rPr lang="en-US" sz="2600" dirty="0" err="1">
                <a:latin typeface="Courier"/>
                <a:cs typeface="Courier"/>
              </a:rPr>
              <a:t>newIndex</a:t>
            </a:r>
            <a:r>
              <a:rPr lang="en-US" sz="2600" dirty="0">
                <a:latin typeface="Courier"/>
                <a:cs typeface="Courier"/>
              </a:rPr>
              <a:t>,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);</a:t>
            </a:r>
          </a:p>
          <a:p>
            <a:pPr marL="1828800" lvl="4" indent="0">
              <a:buNone/>
            </a:pPr>
            <a:r>
              <a:rPr lang="en-US" sz="2600" dirty="0">
                <a:latin typeface="Courier"/>
                <a:cs typeface="Courier"/>
              </a:rPr>
              <a:t>}</a:t>
            </a:r>
            <a:endParaRPr lang="en-US" sz="2600" dirty="0" smtClean="0">
              <a:latin typeface="Courier"/>
              <a:cs typeface="Courier"/>
            </a:endParaRPr>
          </a:p>
          <a:p>
            <a:pPr lvl="1"/>
            <a:endParaRPr lang="en-US" sz="1000" dirty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b="1" dirty="0" smtClean="0"/>
              <a:t>Loop invariant</a:t>
            </a:r>
            <a:r>
              <a:rPr lang="en-US" dirty="0" smtClean="0"/>
              <a:t>: </a:t>
            </a:r>
            <a:r>
              <a:rPr lang="en-US" dirty="0"/>
              <a:t>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</a:t>
            </a:r>
            <a:r>
              <a:rPr lang="en-US" dirty="0" smtClean="0"/>
              <a:t>sorted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Runt</a:t>
            </a:r>
            <a:r>
              <a:rPr lang="en-US" dirty="0" smtClean="0"/>
              <a:t>ime</a:t>
            </a:r>
            <a:r>
              <a:rPr lang="en-US" dirty="0" smtClean="0"/>
              <a:t>? </a:t>
            </a:r>
          </a:p>
          <a:p>
            <a:pPr>
              <a:buNone/>
            </a:pPr>
            <a:r>
              <a:rPr lang="en-US" dirty="0" smtClean="0"/>
              <a:t>	   </a:t>
            </a:r>
            <a:r>
              <a:rPr lang="en-US" dirty="0"/>
              <a:t>Best-</a:t>
            </a:r>
            <a:r>
              <a:rPr lang="en-US" dirty="0" smtClean="0"/>
              <a:t>case, Worst</a:t>
            </a:r>
            <a:r>
              <a:rPr lang="en-US" dirty="0"/>
              <a:t>-</a:t>
            </a:r>
            <a:r>
              <a:rPr lang="en-US" dirty="0" smtClean="0"/>
              <a:t>case, and Average</a:t>
            </a:r>
            <a:r>
              <a:rPr lang="en-US" dirty="0"/>
              <a:t>-</a:t>
            </a:r>
            <a:r>
              <a:rPr lang="en-US" dirty="0" smtClean="0"/>
              <a:t>case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Stable?  </a:t>
            </a:r>
            <a:r>
              <a:rPr lang="en-US" dirty="0"/>
              <a:t>	</a:t>
            </a:r>
            <a:r>
              <a:rPr lang="en-US" dirty="0">
                <a:solidFill>
                  <a:schemeClr val="accent2"/>
                </a:solidFill>
              </a:rPr>
              <a:t>Depends on implementation.   Usually.</a:t>
            </a:r>
            <a:r>
              <a:rPr lang="en-US" dirty="0" smtClean="0"/>
              <a:t>	In-</a:t>
            </a:r>
            <a:r>
              <a:rPr lang="en-US" dirty="0"/>
              <a:t>place? 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Yes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9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Insertion Sort vs. Selection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</a:t>
            </a:r>
            <a:r>
              <a:rPr lang="en-US" dirty="0" smtClean="0"/>
              <a:t>the same worst-case and average-case asymptotic complexity</a:t>
            </a:r>
          </a:p>
          <a:p>
            <a:pPr lvl="1"/>
            <a:r>
              <a:rPr lang="en-US" dirty="0" smtClean="0"/>
              <a:t>Insertion-sort has better best-case complexity; preferable when input is “mostly sorted”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Useful for small arrays or for mostly sorted input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5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Bubble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for n iterations: ‘bubble’ next largest element to the end of the unsorted section, by doing a series of swaps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Not </a:t>
            </a:r>
            <a:r>
              <a:rPr lang="en-US" dirty="0" smtClean="0"/>
              <a:t>intuitive – It’s unlikely that you’d come up with bubble sort</a:t>
            </a:r>
          </a:p>
          <a:p>
            <a:endParaRPr lang="en-US" sz="1200" dirty="0" smtClean="0"/>
          </a:p>
          <a:p>
            <a:r>
              <a:rPr lang="en-US" dirty="0" smtClean="0"/>
              <a:t>Not good </a:t>
            </a:r>
            <a:r>
              <a:rPr lang="en-US" dirty="0" smtClean="0"/>
              <a:t>asymptotic complexity: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sz="1200" dirty="0" smtClean="0"/>
          </a:p>
          <a:p>
            <a:r>
              <a:rPr lang="en-US" dirty="0" smtClean="0"/>
              <a:t>It’s not particularly efficient with respect to common factors</a:t>
            </a:r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Basically, </a:t>
            </a:r>
            <a:r>
              <a:rPr lang="en-US" dirty="0" smtClean="0"/>
              <a:t>almost never is better than insertion or selection sort.</a:t>
            </a:r>
            <a:endParaRPr lang="en-US" dirty="0" smtClean="0"/>
          </a:p>
          <a:p>
            <a:pPr lvl="1"/>
            <a:endParaRPr lang="en-US" sz="12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7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Sorting: The Big Picture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0365" y="2286000"/>
            <a:ext cx="1365127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baseline="30000" dirty="0">
                <a:latin typeface="Calibri"/>
                <a:cs typeface="Calibri"/>
                <a:sym typeface="Symbol" pitchFamily="18" charset="2"/>
              </a:rPr>
              <a:t>2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50427" y="2286000"/>
            <a:ext cx="1365127" cy="101566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Fancier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 log 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 smtClean="0">
                <a:latin typeface="Calibri"/>
                <a:cs typeface="Calibri"/>
              </a:rPr>
              <a:t>Comparison</a:t>
            </a:r>
            <a:endParaRPr lang="en-US" sz="2000" dirty="0">
              <a:latin typeface="Calibri"/>
              <a:cs typeface="Calibri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lower bound:</a:t>
            </a:r>
            <a:endParaRPr lang="en-US" sz="2000" dirty="0">
              <a:latin typeface="Calibri"/>
              <a:cs typeface="Calibri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(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 log 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28678" y="2286000"/>
            <a:ext cx="1365127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Specialized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algorithms:</a:t>
            </a:r>
            <a:endParaRPr lang="en-US" sz="2000" dirty="0">
              <a:latin typeface="Calibri"/>
              <a:cs typeface="Calibri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Insertion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Calibri"/>
                <a:cs typeface="Calibri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Calibri"/>
                <a:cs typeface="Calibri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8177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Heap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Merge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Quick </a:t>
            </a:r>
            <a:r>
              <a:rPr lang="en-US" sz="2000" dirty="0" smtClean="0">
                <a:latin typeface="Calibri"/>
                <a:cs typeface="Calibri"/>
              </a:rPr>
              <a:t>sort (</a:t>
            </a:r>
            <a:r>
              <a:rPr lang="en-US" sz="2000" dirty="0" err="1" smtClean="0">
                <a:latin typeface="Calibri"/>
                <a:cs typeface="Calibri"/>
              </a:rPr>
              <a:t>avg</a:t>
            </a:r>
            <a:r>
              <a:rPr lang="en-US" sz="2000" dirty="0" smtClean="0">
                <a:latin typeface="Calibri"/>
                <a:cs typeface="Calibri"/>
              </a:rPr>
              <a:t>)</a:t>
            </a:r>
            <a:endParaRPr lang="en-US" sz="2000" dirty="0">
              <a:latin typeface="Calibri"/>
              <a:cs typeface="Calibri"/>
            </a:endParaRP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3663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Bucket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0403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Calibri"/>
              <a:cs typeface="Calibri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>
            <a:off x="1062929" y="3301663"/>
            <a:ext cx="996" cy="571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flipH="1">
            <a:off x="6553764" y="3301663"/>
            <a:ext cx="57478" cy="571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flipH="1">
            <a:off x="7462762" y="1306286"/>
            <a:ext cx="12095" cy="4705884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39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82763" y="1971525"/>
            <a:ext cx="4644569" cy="15360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Heap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47" y="1360788"/>
            <a:ext cx="8077200" cy="479696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Idea: </a:t>
            </a:r>
            <a:r>
              <a:rPr lang="en-US" dirty="0" err="1">
                <a:latin typeface="Courier"/>
                <a:cs typeface="Courier"/>
              </a:rPr>
              <a:t>buildHeap</a:t>
            </a:r>
            <a:r>
              <a:rPr lang="en-US" dirty="0"/>
              <a:t> then call </a:t>
            </a:r>
            <a:r>
              <a:rPr lang="en-US" dirty="0" err="1">
                <a:latin typeface="Courier"/>
                <a:cs typeface="Courier"/>
              </a:rPr>
              <a:t>deleteMin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i="1" dirty="0"/>
              <a:t>n</a:t>
            </a:r>
            <a:r>
              <a:rPr lang="en-US" dirty="0"/>
              <a:t> times</a:t>
            </a:r>
            <a:endParaRPr lang="en-US" sz="2100" dirty="0">
              <a:latin typeface="Courier"/>
              <a:cs typeface="Courier"/>
            </a:endParaRPr>
          </a:p>
          <a:p>
            <a:pPr marL="1828800" lvl="4" indent="0">
              <a:buNone/>
            </a:pPr>
            <a:endParaRPr lang="en-US" sz="1900" dirty="0" smtClean="0">
              <a:latin typeface="Courier"/>
              <a:cs typeface="Courier"/>
            </a:endParaRPr>
          </a:p>
          <a:p>
            <a:pPr marL="1828800" lvl="4" indent="0">
              <a:buNone/>
            </a:pPr>
            <a:r>
              <a:rPr lang="en-US" sz="1900" dirty="0">
                <a:latin typeface="Courier"/>
                <a:cs typeface="Courier"/>
              </a:rPr>
              <a:t>E[] input = </a:t>
            </a:r>
            <a:r>
              <a:rPr lang="en-US" sz="1900" dirty="0" err="1">
                <a:latin typeface="Courier"/>
                <a:cs typeface="Courier"/>
              </a:rPr>
              <a:t>buildHeap</a:t>
            </a:r>
            <a:r>
              <a:rPr lang="en-US" sz="1900" dirty="0">
                <a:latin typeface="Courier"/>
                <a:cs typeface="Courier"/>
              </a:rPr>
              <a:t>(...);</a:t>
            </a:r>
          </a:p>
          <a:p>
            <a:pPr marL="1828800" lvl="4" indent="0">
              <a:buNone/>
            </a:pPr>
            <a:r>
              <a:rPr lang="en-US" sz="1900" dirty="0">
                <a:latin typeface="Courier"/>
                <a:cs typeface="Courier"/>
              </a:rPr>
              <a:t>E[] output = new E[n];</a:t>
            </a:r>
          </a:p>
          <a:p>
            <a:pPr marL="1828800" lvl="4" indent="0">
              <a:buNone/>
            </a:pPr>
            <a:r>
              <a:rPr lang="en-US" sz="1900" dirty="0">
                <a:latin typeface="Courier"/>
                <a:cs typeface="Courier"/>
              </a:rPr>
              <a:t>for (</a:t>
            </a:r>
            <a:r>
              <a:rPr lang="en-US" sz="1900" dirty="0" err="1">
                <a:latin typeface="Courier"/>
                <a:cs typeface="Courier"/>
              </a:rPr>
              <a:t>int</a:t>
            </a:r>
            <a:r>
              <a:rPr lang="en-US" sz="1900" dirty="0">
                <a:latin typeface="Courier"/>
                <a:cs typeface="Courier"/>
              </a:rPr>
              <a:t> </a:t>
            </a:r>
            <a:r>
              <a:rPr lang="en-US" sz="1900" dirty="0" err="1">
                <a:latin typeface="Courier"/>
                <a:cs typeface="Courier"/>
              </a:rPr>
              <a:t>i</a:t>
            </a:r>
            <a:r>
              <a:rPr lang="en-US" sz="1900" dirty="0">
                <a:latin typeface="Courier"/>
                <a:cs typeface="Courier"/>
              </a:rPr>
              <a:t> = 0; </a:t>
            </a:r>
            <a:r>
              <a:rPr lang="en-US" sz="1900" dirty="0" err="1">
                <a:latin typeface="Courier"/>
                <a:cs typeface="Courier"/>
              </a:rPr>
              <a:t>i</a:t>
            </a:r>
            <a:r>
              <a:rPr lang="en-US" sz="1900" dirty="0">
                <a:latin typeface="Courier"/>
                <a:cs typeface="Courier"/>
              </a:rPr>
              <a:t> &lt; n; </a:t>
            </a:r>
            <a:r>
              <a:rPr lang="en-US" sz="1900" dirty="0" err="1">
                <a:latin typeface="Courier"/>
                <a:cs typeface="Courier"/>
              </a:rPr>
              <a:t>i</a:t>
            </a:r>
            <a:r>
              <a:rPr lang="en-US" sz="1900" dirty="0">
                <a:latin typeface="Courier"/>
                <a:cs typeface="Courier"/>
              </a:rPr>
              <a:t>++) {</a:t>
            </a:r>
          </a:p>
          <a:p>
            <a:pPr marL="1828800" lvl="4" indent="0">
              <a:buNone/>
            </a:pPr>
            <a:r>
              <a:rPr lang="en-US" sz="1900" dirty="0" smtClean="0">
                <a:latin typeface="Courier"/>
                <a:cs typeface="Courier"/>
              </a:rPr>
              <a:t>	output</a:t>
            </a:r>
            <a:r>
              <a:rPr lang="en-US" sz="1900" dirty="0">
                <a:latin typeface="Courier"/>
                <a:cs typeface="Courier"/>
              </a:rPr>
              <a:t>[</a:t>
            </a:r>
            <a:r>
              <a:rPr lang="en-US" sz="1900" dirty="0" err="1">
                <a:latin typeface="Courier"/>
                <a:cs typeface="Courier"/>
              </a:rPr>
              <a:t>i</a:t>
            </a:r>
            <a:r>
              <a:rPr lang="en-US" sz="1900" dirty="0">
                <a:latin typeface="Courier"/>
                <a:cs typeface="Courier"/>
              </a:rPr>
              <a:t>] = </a:t>
            </a:r>
            <a:r>
              <a:rPr lang="en-US" sz="1900" dirty="0" err="1" smtClean="0">
                <a:latin typeface="Courier"/>
                <a:cs typeface="Courier"/>
              </a:rPr>
              <a:t>deleteMin</a:t>
            </a:r>
            <a:r>
              <a:rPr lang="en-US" sz="1900" dirty="0" smtClean="0">
                <a:latin typeface="Courier"/>
                <a:cs typeface="Courier"/>
              </a:rPr>
              <a:t>(</a:t>
            </a:r>
            <a:r>
              <a:rPr lang="en-US" sz="1900" dirty="0">
                <a:latin typeface="Courier"/>
                <a:cs typeface="Courier"/>
              </a:rPr>
              <a:t>input);</a:t>
            </a:r>
          </a:p>
          <a:p>
            <a:pPr marL="1828800" lvl="4" indent="0">
              <a:buNone/>
            </a:pPr>
            <a:r>
              <a:rPr lang="en-US" sz="1900" dirty="0">
                <a:latin typeface="Courier"/>
                <a:cs typeface="Courier"/>
              </a:rPr>
              <a:t>}</a:t>
            </a:r>
          </a:p>
          <a:p>
            <a:pPr lvl="5"/>
            <a:endParaRPr lang="en-US" sz="1900" dirty="0" smtClean="0">
              <a:latin typeface="Courier"/>
              <a:cs typeface="Courier"/>
            </a:endParaRPr>
          </a:p>
          <a:p>
            <a:pPr lvl="1"/>
            <a:endParaRPr lang="en-US" sz="1000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Runt</a:t>
            </a:r>
            <a:r>
              <a:rPr lang="en-US" dirty="0" smtClean="0"/>
              <a:t>ime</a:t>
            </a:r>
            <a:r>
              <a:rPr lang="en-US" dirty="0" smtClean="0"/>
              <a:t>? </a:t>
            </a:r>
          </a:p>
          <a:p>
            <a:pPr>
              <a:buNone/>
            </a:pPr>
            <a:r>
              <a:rPr lang="en-US" dirty="0" smtClean="0"/>
              <a:t>	  </a:t>
            </a:r>
            <a:r>
              <a:rPr lang="en-US" dirty="0" smtClean="0"/>
              <a:t>Best</a:t>
            </a:r>
            <a:r>
              <a:rPr lang="en-US" dirty="0"/>
              <a:t>-case  </a:t>
            </a:r>
            <a:r>
              <a:rPr lang="en-US" dirty="0" smtClean="0"/>
              <a:t>___ Worst</a:t>
            </a:r>
            <a:r>
              <a:rPr lang="en-US" dirty="0"/>
              <a:t>-</a:t>
            </a:r>
            <a:r>
              <a:rPr lang="en-US" dirty="0" smtClean="0"/>
              <a:t>case ___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Average-case ___</a:t>
            </a:r>
            <a:endParaRPr lang="en-US" dirty="0" smtClean="0"/>
          </a:p>
          <a:p>
            <a:r>
              <a:rPr lang="en-US" dirty="0" smtClean="0"/>
              <a:t>Stable?  _____</a:t>
            </a:r>
          </a:p>
          <a:p>
            <a:r>
              <a:rPr lang="en-US" dirty="0" smtClean="0"/>
              <a:t>In-</a:t>
            </a:r>
            <a:r>
              <a:rPr lang="en-US" dirty="0" smtClean="0"/>
              <a:t>place? _____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7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Course Logistics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HW4 preliminary scripts out</a:t>
            </a:r>
          </a:p>
          <a:p>
            <a:endParaRPr lang="en-US" dirty="0" smtClean="0"/>
          </a:p>
          <a:p>
            <a:r>
              <a:rPr lang="en-US" dirty="0" smtClean="0"/>
              <a:t>HW5 out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more graphs!</a:t>
            </a:r>
          </a:p>
          <a:p>
            <a:endParaRPr lang="en-US" dirty="0" smtClean="0"/>
          </a:p>
          <a:p>
            <a:r>
              <a:rPr lang="en-US" dirty="0"/>
              <a:t>Last main course topic this week: Sorting!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Final exam in 2 weeks!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7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382763" y="1971525"/>
            <a:ext cx="4644569" cy="15360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Heap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47" y="1360788"/>
            <a:ext cx="8077200" cy="479696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Idea: </a:t>
            </a:r>
            <a:r>
              <a:rPr lang="en-US" dirty="0" err="1" smtClean="0">
                <a:latin typeface="Courier"/>
                <a:cs typeface="Courier"/>
              </a:rPr>
              <a:t>buildHeap</a:t>
            </a:r>
            <a:r>
              <a:rPr lang="en-US" dirty="0" smtClean="0"/>
              <a:t> </a:t>
            </a:r>
            <a:r>
              <a:rPr lang="en-US" dirty="0"/>
              <a:t>then call </a:t>
            </a:r>
            <a:r>
              <a:rPr lang="en-US" dirty="0" err="1" smtClean="0">
                <a:latin typeface="Courier"/>
                <a:cs typeface="Courier"/>
              </a:rPr>
              <a:t>deleteMin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i="1" dirty="0" smtClean="0"/>
              <a:t>n</a:t>
            </a:r>
            <a:r>
              <a:rPr lang="en-US" dirty="0" smtClean="0"/>
              <a:t> times</a:t>
            </a:r>
            <a:endParaRPr lang="en-US" sz="2100" dirty="0">
              <a:latin typeface="Courier"/>
              <a:cs typeface="Courier"/>
            </a:endParaRPr>
          </a:p>
          <a:p>
            <a:pPr lvl="4"/>
            <a:endParaRPr lang="en-US" sz="1900" dirty="0" smtClean="0">
              <a:latin typeface="Courier"/>
              <a:cs typeface="Courier"/>
            </a:endParaRPr>
          </a:p>
          <a:p>
            <a:pPr marL="1828800" lvl="4" indent="0">
              <a:buNone/>
            </a:pPr>
            <a:r>
              <a:rPr lang="en-US" sz="1900" dirty="0">
                <a:latin typeface="Courier"/>
                <a:cs typeface="Courier"/>
              </a:rPr>
              <a:t>E[] input = </a:t>
            </a:r>
            <a:r>
              <a:rPr lang="en-US" sz="1900" dirty="0" err="1">
                <a:latin typeface="Courier"/>
                <a:cs typeface="Courier"/>
              </a:rPr>
              <a:t>buildHeap</a:t>
            </a:r>
            <a:r>
              <a:rPr lang="en-US" sz="1900" dirty="0">
                <a:latin typeface="Courier"/>
                <a:cs typeface="Courier"/>
              </a:rPr>
              <a:t>(...);</a:t>
            </a:r>
          </a:p>
          <a:p>
            <a:pPr marL="1828800" lvl="4" indent="0">
              <a:buNone/>
            </a:pPr>
            <a:r>
              <a:rPr lang="en-US" sz="1900" dirty="0">
                <a:latin typeface="Courier"/>
                <a:cs typeface="Courier"/>
              </a:rPr>
              <a:t>E[] output = new E[n];</a:t>
            </a:r>
          </a:p>
          <a:p>
            <a:pPr marL="1828800" lvl="4" indent="0">
              <a:buNone/>
            </a:pPr>
            <a:r>
              <a:rPr lang="en-US" sz="1900" dirty="0">
                <a:latin typeface="Courier"/>
                <a:cs typeface="Courier"/>
              </a:rPr>
              <a:t>for (</a:t>
            </a:r>
            <a:r>
              <a:rPr lang="en-US" sz="1900" dirty="0" err="1">
                <a:latin typeface="Courier"/>
                <a:cs typeface="Courier"/>
              </a:rPr>
              <a:t>int</a:t>
            </a:r>
            <a:r>
              <a:rPr lang="en-US" sz="1900" dirty="0">
                <a:latin typeface="Courier"/>
                <a:cs typeface="Courier"/>
              </a:rPr>
              <a:t> </a:t>
            </a:r>
            <a:r>
              <a:rPr lang="en-US" sz="1900" dirty="0" err="1">
                <a:latin typeface="Courier"/>
                <a:cs typeface="Courier"/>
              </a:rPr>
              <a:t>i</a:t>
            </a:r>
            <a:r>
              <a:rPr lang="en-US" sz="1900" dirty="0">
                <a:latin typeface="Courier"/>
                <a:cs typeface="Courier"/>
              </a:rPr>
              <a:t> = 0; </a:t>
            </a:r>
            <a:r>
              <a:rPr lang="en-US" sz="1900" dirty="0" err="1">
                <a:latin typeface="Courier"/>
                <a:cs typeface="Courier"/>
              </a:rPr>
              <a:t>i</a:t>
            </a:r>
            <a:r>
              <a:rPr lang="en-US" sz="1900" dirty="0">
                <a:latin typeface="Courier"/>
                <a:cs typeface="Courier"/>
              </a:rPr>
              <a:t> &lt; n; </a:t>
            </a:r>
            <a:r>
              <a:rPr lang="en-US" sz="1900" dirty="0" err="1">
                <a:latin typeface="Courier"/>
                <a:cs typeface="Courier"/>
              </a:rPr>
              <a:t>i</a:t>
            </a:r>
            <a:r>
              <a:rPr lang="en-US" sz="1900" dirty="0">
                <a:latin typeface="Courier"/>
                <a:cs typeface="Courier"/>
              </a:rPr>
              <a:t>++) {</a:t>
            </a:r>
          </a:p>
          <a:p>
            <a:pPr marL="1828800" lvl="4" indent="0">
              <a:buNone/>
            </a:pPr>
            <a:r>
              <a:rPr lang="en-US" sz="1900" dirty="0" smtClean="0">
                <a:latin typeface="Courier"/>
                <a:cs typeface="Courier"/>
              </a:rPr>
              <a:t>	output</a:t>
            </a:r>
            <a:r>
              <a:rPr lang="en-US" sz="1900" dirty="0">
                <a:latin typeface="Courier"/>
                <a:cs typeface="Courier"/>
              </a:rPr>
              <a:t>[</a:t>
            </a:r>
            <a:r>
              <a:rPr lang="en-US" sz="1900" dirty="0" err="1">
                <a:latin typeface="Courier"/>
                <a:cs typeface="Courier"/>
              </a:rPr>
              <a:t>i</a:t>
            </a:r>
            <a:r>
              <a:rPr lang="en-US" sz="1900" dirty="0">
                <a:latin typeface="Courier"/>
                <a:cs typeface="Courier"/>
              </a:rPr>
              <a:t>] = </a:t>
            </a:r>
            <a:r>
              <a:rPr lang="en-US" sz="1900" dirty="0" err="1" smtClean="0">
                <a:latin typeface="Courier"/>
                <a:cs typeface="Courier"/>
              </a:rPr>
              <a:t>deleteMin</a:t>
            </a:r>
            <a:r>
              <a:rPr lang="en-US" sz="1900" dirty="0" smtClean="0">
                <a:latin typeface="Courier"/>
                <a:cs typeface="Courier"/>
              </a:rPr>
              <a:t>(</a:t>
            </a:r>
            <a:r>
              <a:rPr lang="en-US" sz="1900" dirty="0">
                <a:latin typeface="Courier"/>
                <a:cs typeface="Courier"/>
              </a:rPr>
              <a:t>input);</a:t>
            </a:r>
          </a:p>
          <a:p>
            <a:pPr marL="1828800" lvl="4" indent="0">
              <a:buNone/>
            </a:pPr>
            <a:r>
              <a:rPr lang="en-US" sz="1900" dirty="0">
                <a:latin typeface="Courier"/>
                <a:cs typeface="Courier"/>
              </a:rPr>
              <a:t>}</a:t>
            </a:r>
          </a:p>
          <a:p>
            <a:pPr lvl="5"/>
            <a:endParaRPr lang="en-US" sz="1900" dirty="0" smtClean="0">
              <a:latin typeface="Courier"/>
              <a:cs typeface="Courier"/>
            </a:endParaRPr>
          </a:p>
          <a:p>
            <a:pPr lvl="1"/>
            <a:endParaRPr lang="en-US" sz="1000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Runt</a:t>
            </a:r>
            <a:r>
              <a:rPr lang="en-US" dirty="0" smtClean="0"/>
              <a:t>ime</a:t>
            </a:r>
            <a:r>
              <a:rPr lang="en-US" dirty="0" smtClean="0"/>
              <a:t>? </a:t>
            </a:r>
          </a:p>
          <a:p>
            <a:pPr>
              <a:buNone/>
            </a:pPr>
            <a:r>
              <a:rPr lang="en-US" dirty="0" smtClean="0"/>
              <a:t>	  </a:t>
            </a:r>
            <a:r>
              <a:rPr lang="en-US" dirty="0" smtClean="0"/>
              <a:t>Best-case, Worst-case, and Average-case</a:t>
            </a:r>
            <a:r>
              <a:rPr lang="en-US" smtClean="0"/>
              <a:t>: </a:t>
            </a:r>
            <a:r>
              <a:rPr lang="en-US" smtClean="0">
                <a:solidFill>
                  <a:srgbClr val="C0504D"/>
                </a:solidFill>
              </a:rPr>
              <a:t>O</a:t>
            </a:r>
            <a:r>
              <a:rPr lang="en-US" dirty="0" smtClean="0">
                <a:solidFill>
                  <a:srgbClr val="C0504D"/>
                </a:solidFill>
              </a:rPr>
              <a:t>(</a:t>
            </a:r>
            <a:r>
              <a:rPr lang="en-US" smtClean="0">
                <a:solidFill>
                  <a:srgbClr val="C0504D"/>
                </a:solidFill>
              </a:rPr>
              <a:t>n log</a:t>
            </a:r>
            <a:r>
              <a:rPr lang="en-US" dirty="0" smtClean="0">
                <a:solidFill>
                  <a:srgbClr val="C0504D"/>
                </a:solidFill>
              </a:rPr>
              <a:t>(n))</a:t>
            </a:r>
          </a:p>
          <a:p>
            <a:r>
              <a:rPr lang="en-US" dirty="0" smtClean="0"/>
              <a:t>Stable?  </a:t>
            </a:r>
            <a:r>
              <a:rPr lang="en-US" dirty="0" smtClean="0">
                <a:solidFill>
                  <a:srgbClr val="C0504D"/>
                </a:solidFill>
              </a:rPr>
              <a:t>No</a:t>
            </a:r>
          </a:p>
          <a:p>
            <a:r>
              <a:rPr lang="en-US" dirty="0" smtClean="0"/>
              <a:t>In-</a:t>
            </a:r>
            <a:r>
              <a:rPr lang="en-US" dirty="0" smtClean="0"/>
              <a:t>place? </a:t>
            </a:r>
            <a:r>
              <a:rPr lang="en-US" dirty="0" smtClean="0">
                <a:solidFill>
                  <a:srgbClr val="C0504D"/>
                </a:solidFill>
              </a:rPr>
              <a:t>No.  But it could be, with a slight trick...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67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28434" y="398007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In-place </a:t>
            </a:r>
            <a:r>
              <a:rPr lang="en-US" dirty="0" smtClean="0">
                <a:solidFill>
                  <a:srgbClr val="0000FF"/>
                </a:solidFill>
              </a:rPr>
              <a:t>Heap 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21920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dirty="0" smtClean="0"/>
              <a:t>Treat the initial array as a heap (via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delete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 element, put it 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2"/>
            <a:r>
              <a:rPr lang="en-US" dirty="0" smtClean="0"/>
              <a:t>That array location isn’t needed for the heap anymore!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411642" y="2955392"/>
            <a:ext cx="533400" cy="381000"/>
          </a:xfrm>
          <a:prstGeom prst="rect">
            <a:avLst/>
          </a:prstGeom>
          <a:solidFill>
            <a:srgbClr val="FFD025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9450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4784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118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5452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0786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612042" y="2955392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145442" y="2955392"/>
            <a:ext cx="533400" cy="381000"/>
          </a:xfrm>
          <a:prstGeom prst="rect">
            <a:avLst/>
          </a:prstGeom>
          <a:solidFill>
            <a:schemeClr val="accent3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678842" y="2955392"/>
            <a:ext cx="533400" cy="381000"/>
          </a:xfrm>
          <a:prstGeom prst="rect">
            <a:avLst/>
          </a:prstGeom>
          <a:solidFill>
            <a:schemeClr val="accent3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12242" y="2955392"/>
            <a:ext cx="533400" cy="381000"/>
          </a:xfrm>
          <a:prstGeom prst="rect">
            <a:avLst/>
          </a:prstGeom>
          <a:solidFill>
            <a:schemeClr val="accent3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878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212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308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642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751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085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88242" y="2955392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753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31242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42108" y="295539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29" name="Right Brace 28"/>
          <p:cNvSpPr/>
          <p:nvPr/>
        </p:nvSpPr>
        <p:spPr bwMode="auto">
          <a:xfrm rot="5400000">
            <a:off x="5793142" y="2841092"/>
            <a:ext cx="304800" cy="1447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3126142" y="1698092"/>
            <a:ext cx="304800" cy="3733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74042" y="3793592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54642" y="3774482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762000" y="5267470"/>
            <a:ext cx="1295400" cy="457200"/>
          </a:xfrm>
          <a:prstGeom prst="rightArrow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56521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554642" y="5238690"/>
            <a:ext cx="533400" cy="381000"/>
          </a:xfrm>
          <a:prstGeom prst="rect">
            <a:avLst/>
          </a:prstGeom>
          <a:solidFill>
            <a:srgbClr val="FFD025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0880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6214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1548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6882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221642" y="5238690"/>
            <a:ext cx="533400" cy="381000"/>
          </a:xfrm>
          <a:prstGeom prst="rect">
            <a:avLst/>
          </a:prstGeom>
          <a:solidFill>
            <a:schemeClr val="accent2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7550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884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8218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55242" y="5238690"/>
            <a:ext cx="533400" cy="381000"/>
          </a:xfrm>
          <a:prstGeom prst="rect">
            <a:avLst/>
          </a:prstGeom>
          <a:solidFill>
            <a:srgbClr val="9BBB59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308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64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711266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07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18108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334000" y="523869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31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18308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74242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485108" y="523869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55" name="Right Brace 54"/>
          <p:cNvSpPr/>
          <p:nvPr/>
        </p:nvSpPr>
        <p:spPr bwMode="auto">
          <a:xfrm rot="5400000">
            <a:off x="6687521" y="4875769"/>
            <a:ext cx="304800" cy="1945042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ight Brace 55"/>
          <p:cNvSpPr/>
          <p:nvPr/>
        </p:nvSpPr>
        <p:spPr bwMode="auto">
          <a:xfrm rot="5400000">
            <a:off x="3944321" y="4306211"/>
            <a:ext cx="381000" cy="3160358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48400" y="5920615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81400" y="596198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609600"/>
            <a:ext cx="2872902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But this reverse sorts – </a:t>
            </a:r>
          </a:p>
          <a:p>
            <a:r>
              <a:rPr lang="en-US" sz="2000" b="0" dirty="0" smtClean="0">
                <a:latin typeface="+mn-lt"/>
              </a:rPr>
              <a:t>how would you fix that?</a:t>
            </a:r>
            <a:endParaRPr lang="en-US" sz="2000" b="0" dirty="0" err="1" smtClean="0">
              <a:latin typeface="+mn-lt"/>
            </a:endParaRPr>
          </a:p>
        </p:txBody>
      </p:sp>
      <p:sp>
        <p:nvSpPr>
          <p:cNvPr id="60" name="U-Turn Arrow 59"/>
          <p:cNvSpPr/>
          <p:nvPr/>
        </p:nvSpPr>
        <p:spPr>
          <a:xfrm rot="10800000" flipH="1">
            <a:off x="1608666" y="3771285"/>
            <a:ext cx="3666641" cy="582999"/>
          </a:xfrm>
          <a:prstGeom prst="uturnArrow">
            <a:avLst>
              <a:gd name="adj1" fmla="val 25000"/>
              <a:gd name="adj2" fmla="val 9968"/>
              <a:gd name="adj3" fmla="val 66139"/>
              <a:gd name="adj4" fmla="val 43750"/>
              <a:gd name="adj5" fmla="val 10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329852" y="4326027"/>
            <a:ext cx="452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put the min at the end of the heap data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600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“AVL </a:t>
            </a:r>
            <a:r>
              <a:rPr lang="en-US" dirty="0" smtClean="0">
                <a:solidFill>
                  <a:srgbClr val="0000FF"/>
                </a:solidFill>
              </a:rPr>
              <a:t>sort”?  “</a:t>
            </a:r>
            <a:r>
              <a:rPr lang="en-US" dirty="0" smtClean="0">
                <a:solidFill>
                  <a:srgbClr val="0000FF"/>
                </a:solidFill>
              </a:rPr>
              <a:t>Hash sort”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AVL Tree</a:t>
            </a:r>
            <a:r>
              <a:rPr lang="en-US" dirty="0" smtClean="0"/>
              <a:t>: sure, we can also </a:t>
            </a:r>
            <a:r>
              <a:rPr lang="en-US" dirty="0"/>
              <a:t>use </a:t>
            </a:r>
            <a:r>
              <a:rPr lang="en-US" dirty="0" smtClean="0"/>
              <a:t>an AVL tree </a:t>
            </a:r>
            <a:r>
              <a:rPr lang="en-US" dirty="0"/>
              <a:t>to: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each element: total time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</a:t>
            </a:r>
          </a:p>
          <a:p>
            <a:pPr lvl="1"/>
            <a:r>
              <a:rPr lang="en-US" dirty="0">
                <a:cs typeface="Courier New" pitchFamily="49" charset="0"/>
              </a:rPr>
              <a:t>Repeatedly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>
                <a:cs typeface="Courier New" pitchFamily="49" charset="0"/>
              </a:rPr>
              <a:t>: </a:t>
            </a:r>
            <a:r>
              <a:rPr lang="en-US" dirty="0"/>
              <a:t>total time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</a:t>
            </a:r>
          </a:p>
          <a:p>
            <a:pPr lvl="2"/>
            <a:r>
              <a:rPr lang="en-US" dirty="0">
                <a:cs typeface="Courier New" pitchFamily="49" charset="0"/>
              </a:rPr>
              <a:t>Better: in-order traversal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), but still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overall</a:t>
            </a:r>
          </a:p>
          <a:p>
            <a:pPr lvl="1"/>
            <a:r>
              <a:rPr lang="en-US" dirty="0">
                <a:cs typeface="Courier New" pitchFamily="49" charset="0"/>
              </a:rPr>
              <a:t>But this cannot be done in-place and has worse constant factors than heap </a:t>
            </a:r>
            <a:r>
              <a:rPr lang="en-US" dirty="0" smtClean="0">
                <a:cs typeface="Courier New" pitchFamily="49" charset="0"/>
              </a:rPr>
              <a:t>sort</a:t>
            </a:r>
          </a:p>
          <a:p>
            <a:pPr marL="457200" lvl="1" indent="0">
              <a:buNone/>
            </a:pPr>
            <a:endParaRPr lang="en-US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cs typeface="Courier New" pitchFamily="49" charset="0"/>
              </a:rPr>
              <a:t>Hash Structure</a:t>
            </a:r>
            <a:r>
              <a:rPr lang="en-US" dirty="0" smtClean="0">
                <a:cs typeface="Courier New" pitchFamily="49" charset="0"/>
              </a:rPr>
              <a:t>: don’t </a:t>
            </a:r>
            <a:r>
              <a:rPr lang="en-US" dirty="0">
                <a:cs typeface="Courier New" pitchFamily="49" charset="0"/>
              </a:rPr>
              <a:t>even think about trying to sort with a hash </a:t>
            </a:r>
            <a:r>
              <a:rPr lang="en-US" dirty="0" smtClean="0">
                <a:cs typeface="Courier New" pitchFamily="49" charset="0"/>
              </a:rPr>
              <a:t>table</a:t>
            </a:r>
            <a:r>
              <a:rPr lang="en-US" dirty="0" smtClean="0">
                <a:cs typeface="Courier New" pitchFamily="49" charset="0"/>
              </a:rPr>
              <a:t>!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Finding </a:t>
            </a:r>
            <a:r>
              <a:rPr lang="en-US" dirty="0" smtClean="0">
                <a:cs typeface="Courier New" pitchFamily="49" charset="0"/>
              </a:rPr>
              <a:t>min item in a </a:t>
            </a:r>
            <a:r>
              <a:rPr lang="en-US" dirty="0" err="1" smtClean="0">
                <a:cs typeface="Courier New" pitchFamily="49" charset="0"/>
              </a:rPr>
              <a:t>hashtable</a:t>
            </a:r>
            <a:r>
              <a:rPr lang="en-US" dirty="0" smtClean="0">
                <a:cs typeface="Courier New" pitchFamily="49" charset="0"/>
              </a:rPr>
              <a:t>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(n), so this would be a slower, more complicated selection sort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2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Divide and conquer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04181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2100" dirty="0"/>
              <a:t>Divide-and-conquer is a useful technique for </a:t>
            </a:r>
            <a:r>
              <a:rPr lang="en-US" sz="2100" dirty="0" smtClean="0"/>
              <a:t>solving many kinds </a:t>
            </a:r>
            <a:r>
              <a:rPr lang="en-US" sz="2100" dirty="0"/>
              <a:t>of </a:t>
            </a:r>
            <a:r>
              <a:rPr lang="en-US" sz="2100" dirty="0" smtClean="0"/>
              <a:t>problems (not just sorting). </a:t>
            </a:r>
            <a:r>
              <a:rPr lang="en-US" sz="2100" dirty="0"/>
              <a:t>It consists of the following steps:</a:t>
            </a:r>
          </a:p>
          <a:p>
            <a:pPr lvl="1">
              <a:buNone/>
            </a:pPr>
            <a:r>
              <a:rPr lang="en-US" sz="2100" dirty="0"/>
              <a:t>1. Divide your work up into smaller pieces (recursively)</a:t>
            </a:r>
          </a:p>
          <a:p>
            <a:pPr lvl="1">
              <a:buNone/>
            </a:pPr>
            <a:r>
              <a:rPr lang="en-US" sz="2100" dirty="0"/>
              <a:t>2. Conquer the individual pieces (as base cases)</a:t>
            </a:r>
          </a:p>
          <a:p>
            <a:pPr lvl="1">
              <a:buNone/>
            </a:pPr>
            <a:r>
              <a:rPr lang="en-US" sz="2100" dirty="0"/>
              <a:t>3. Combine the results together (recursively)</a:t>
            </a:r>
            <a:endParaRPr lang="en-US" sz="21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3701143"/>
            <a:ext cx="6930571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algorithm</a:t>
            </a:r>
            <a:r>
              <a:rPr lang="en-US" dirty="0">
                <a:latin typeface="Courier"/>
                <a:cs typeface="Courier"/>
              </a:rPr>
              <a:t>(input) {</a:t>
            </a:r>
          </a:p>
          <a:p>
            <a:r>
              <a:rPr lang="en-US" dirty="0" smtClean="0">
                <a:latin typeface="Courier"/>
                <a:cs typeface="Courier"/>
              </a:rPr>
              <a:t>	if </a:t>
            </a:r>
            <a:r>
              <a:rPr lang="en-US" dirty="0">
                <a:latin typeface="Courier"/>
                <a:cs typeface="Courier"/>
              </a:rPr>
              <a:t>(small enough) {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smtClean="0">
                <a:solidFill>
                  <a:schemeClr val="accent6"/>
                </a:solidFill>
                <a:latin typeface="Courier"/>
                <a:cs typeface="Courier"/>
              </a:rPr>
              <a:t>CONQUER</a:t>
            </a:r>
            <a:r>
              <a:rPr lang="en-US" dirty="0">
                <a:latin typeface="Courier"/>
                <a:cs typeface="Courier"/>
              </a:rPr>
              <a:t>, solve, and return input</a:t>
            </a:r>
          </a:p>
          <a:p>
            <a:r>
              <a:rPr lang="en-US" dirty="0" smtClean="0">
                <a:latin typeface="Courier"/>
                <a:cs typeface="Courier"/>
              </a:rPr>
              <a:t>	} </a:t>
            </a:r>
            <a:r>
              <a:rPr lang="en-US" dirty="0">
                <a:latin typeface="Courier"/>
                <a:cs typeface="Courier"/>
              </a:rPr>
              <a:t>else {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smtClean="0">
                <a:solidFill>
                  <a:srgbClr val="F79646"/>
                </a:solidFill>
                <a:latin typeface="Courier"/>
                <a:cs typeface="Courier"/>
              </a:rPr>
              <a:t>DIVIDE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input into multiple pieces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smtClean="0">
                <a:solidFill>
                  <a:srgbClr val="F79646"/>
                </a:solidFill>
                <a:latin typeface="Courier"/>
                <a:cs typeface="Courier"/>
              </a:rPr>
              <a:t>RECURSE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on each piece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smtClean="0">
                <a:solidFill>
                  <a:srgbClr val="F79646"/>
                </a:solidFill>
                <a:latin typeface="Courier"/>
                <a:cs typeface="Courier"/>
              </a:rPr>
              <a:t>COMBINE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and return results</a:t>
            </a:r>
          </a:p>
          <a:p>
            <a:r>
              <a:rPr lang="en-US" dirty="0" smtClean="0">
                <a:latin typeface="Courier"/>
                <a:cs typeface="Courier"/>
              </a:rPr>
              <a:t>	}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1869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Divide-and-Conquer Sorting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100" dirty="0" smtClean="0"/>
              <a:t>Two great sorting methods are fundamentally divide-and-</a:t>
            </a:r>
            <a:r>
              <a:rPr lang="en-US" sz="3100" dirty="0" smtClean="0"/>
              <a:t>conquer</a:t>
            </a:r>
          </a:p>
          <a:p>
            <a:pPr>
              <a:buNone/>
            </a:pPr>
            <a:endParaRPr lang="en-US" sz="3100" dirty="0" smtClean="0"/>
          </a:p>
          <a:p>
            <a:pPr marL="0" indent="0">
              <a:buNone/>
            </a:pPr>
            <a:r>
              <a:rPr lang="en-US" sz="3100" b="1" dirty="0" err="1" smtClean="0"/>
              <a:t>Mergesort</a:t>
            </a:r>
            <a:r>
              <a:rPr lang="en-US" sz="3100" b="1" dirty="0" smtClean="0"/>
              <a:t>: 	   </a:t>
            </a:r>
            <a:endParaRPr lang="en-US" sz="3100" b="1" dirty="0" smtClean="0"/>
          </a:p>
          <a:p>
            <a:pPr marL="400050" lvl="1" indent="0">
              <a:buNone/>
            </a:pPr>
            <a:r>
              <a:rPr lang="en-US" sz="2700" dirty="0" smtClean="0"/>
              <a:t>Sort </a:t>
            </a:r>
            <a:r>
              <a:rPr lang="en-US" sz="2700" dirty="0" smtClean="0"/>
              <a:t>the left half of the elements (recursively)</a:t>
            </a:r>
          </a:p>
          <a:p>
            <a:pPr marL="857250" lvl="1" indent="-457200">
              <a:buNone/>
            </a:pPr>
            <a:r>
              <a:rPr lang="en-US" sz="2700" dirty="0" smtClean="0"/>
              <a:t>Sort </a:t>
            </a:r>
            <a:r>
              <a:rPr lang="en-US" sz="2700" dirty="0" smtClean="0"/>
              <a:t>the right half of the elements (recursively)</a:t>
            </a:r>
          </a:p>
          <a:p>
            <a:pPr marL="857250" lvl="1" indent="-457200">
              <a:buNone/>
            </a:pPr>
            <a:r>
              <a:rPr lang="en-US" sz="2700" dirty="0" smtClean="0"/>
              <a:t>Merge </a:t>
            </a:r>
            <a:r>
              <a:rPr lang="en-US" sz="2700" dirty="0" smtClean="0"/>
              <a:t>the two sorted halves into a sorted whole</a:t>
            </a:r>
          </a:p>
          <a:p>
            <a:pPr marL="457200" indent="-457200">
              <a:buNone/>
            </a:pPr>
            <a:endParaRPr lang="en-US" sz="3100" dirty="0" smtClean="0"/>
          </a:p>
          <a:p>
            <a:pPr marL="0" indent="0">
              <a:buNone/>
            </a:pPr>
            <a:r>
              <a:rPr lang="en-US" sz="3100" b="1" dirty="0" smtClean="0"/>
              <a:t>Quicksort:	  </a:t>
            </a:r>
            <a:endParaRPr lang="en-US" sz="3100" b="1" dirty="0" smtClean="0"/>
          </a:p>
          <a:p>
            <a:pPr marL="400050" lvl="1" indent="0">
              <a:buNone/>
            </a:pPr>
            <a:r>
              <a:rPr lang="en-US" sz="2700" dirty="0" smtClean="0"/>
              <a:t>Pick </a:t>
            </a:r>
            <a:r>
              <a:rPr lang="en-US" sz="2700" dirty="0" smtClean="0"/>
              <a:t>a “pivot” element </a:t>
            </a:r>
            <a:endParaRPr lang="en-US" sz="2700" dirty="0" smtClean="0"/>
          </a:p>
          <a:p>
            <a:pPr marL="400050" lvl="1" indent="0">
              <a:buNone/>
            </a:pPr>
            <a:r>
              <a:rPr lang="en-US" sz="2700" dirty="0" smtClean="0"/>
              <a:t>Divide </a:t>
            </a:r>
            <a:r>
              <a:rPr lang="en-US" sz="2700" dirty="0" smtClean="0"/>
              <a:t>elements into less-than pivot </a:t>
            </a:r>
            <a:r>
              <a:rPr lang="en-US" sz="2700" dirty="0" smtClean="0"/>
              <a:t>and </a:t>
            </a:r>
            <a:r>
              <a:rPr lang="en-US" sz="2700" dirty="0" smtClean="0"/>
              <a:t>greater-than </a:t>
            </a:r>
            <a:r>
              <a:rPr lang="en-US" sz="2700" dirty="0" smtClean="0"/>
              <a:t>pivot</a:t>
            </a:r>
          </a:p>
          <a:p>
            <a:pPr marL="400050" lvl="1" indent="0">
              <a:buNone/>
            </a:pPr>
            <a:r>
              <a:rPr lang="en-US" sz="2700" dirty="0" smtClean="0"/>
              <a:t>Sort </a:t>
            </a:r>
            <a:r>
              <a:rPr lang="en-US" sz="2700" dirty="0" smtClean="0"/>
              <a:t>the two divisions (recursively on </a:t>
            </a:r>
            <a:r>
              <a:rPr lang="en-US" sz="2700" dirty="0" smtClean="0"/>
              <a:t>each)</a:t>
            </a:r>
            <a:endParaRPr lang="en-US" sz="2700" dirty="0"/>
          </a:p>
          <a:p>
            <a:pPr marL="400050" lvl="1" indent="0">
              <a:buNone/>
            </a:pPr>
            <a:r>
              <a:rPr lang="en-US" sz="2700" dirty="0" smtClean="0"/>
              <a:t>Answer is: sorted</a:t>
            </a:r>
            <a:r>
              <a:rPr lang="en-US" sz="2700" dirty="0" smtClean="0"/>
              <a:t>-less-</a:t>
            </a:r>
            <a:r>
              <a:rPr lang="en-US" sz="2700" dirty="0" smtClean="0"/>
              <a:t>than....pivot....sorted</a:t>
            </a:r>
            <a:r>
              <a:rPr lang="en-US" sz="2700" dirty="0" smtClean="0"/>
              <a:t>-greater-than</a:t>
            </a:r>
          </a:p>
          <a:p>
            <a:pPr marL="2171700" lvl="4" indent="-457200">
              <a:buNone/>
            </a:pPr>
            <a:r>
              <a:rPr lang="en-US" sz="3100" dirty="0" smtClean="0"/>
              <a:t>    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9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Merge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66180" y="1728989"/>
            <a:ext cx="360438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Unsorted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07343" y="2667579"/>
            <a:ext cx="181065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Unsorted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776410" y="2659503"/>
            <a:ext cx="181065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Unsorted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531810" y="2098321"/>
            <a:ext cx="955523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2"/>
            <a:endCxn id="19" idx="0"/>
          </p:cNvCxnSpPr>
          <p:nvPr/>
        </p:nvCxnSpPr>
        <p:spPr>
          <a:xfrm>
            <a:off x="4568371" y="2098321"/>
            <a:ext cx="1113368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53143" y="1136952"/>
            <a:ext cx="3568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Divide</a:t>
            </a:r>
            <a:r>
              <a:rPr lang="en-US" dirty="0"/>
              <a:t>: Split array roughly into half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66180" y="5950733"/>
            <a:ext cx="3604381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orted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10581" y="4985809"/>
            <a:ext cx="1810657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orted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873172" y="4973714"/>
            <a:ext cx="1810657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Sorted</a:t>
            </a:r>
            <a:endParaRPr lang="en-US" dirty="0"/>
          </a:p>
        </p:txBody>
      </p:sp>
      <p:cxnSp>
        <p:nvCxnSpPr>
          <p:cNvPr id="31" name="Straight Arrow Connector 30"/>
          <p:cNvCxnSpPr>
            <a:endCxn id="26" idx="0"/>
          </p:cNvCxnSpPr>
          <p:nvPr/>
        </p:nvCxnSpPr>
        <p:spPr>
          <a:xfrm>
            <a:off x="3366105" y="5389551"/>
            <a:ext cx="1202266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724399" y="5389551"/>
            <a:ext cx="955523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02061" y="4136572"/>
            <a:ext cx="332619" cy="369332"/>
          </a:xfrm>
          <a:prstGeom prst="rect">
            <a:avLst/>
          </a:prstGeom>
          <a:solidFill>
            <a:srgbClr val="C3D69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385732" y="3430210"/>
            <a:ext cx="33261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38" name="Straight Arrow Connector 37"/>
          <p:cNvCxnSpPr>
            <a:stCxn id="36" idx="2"/>
          </p:cNvCxnSpPr>
          <p:nvPr/>
        </p:nvCxnSpPr>
        <p:spPr>
          <a:xfrm>
            <a:off x="4552042" y="3799542"/>
            <a:ext cx="44571" cy="3370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8150" y="3245544"/>
            <a:ext cx="3944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Conquer</a:t>
            </a:r>
            <a:r>
              <a:rPr lang="en-US" dirty="0"/>
              <a:t>: Return array when length ≤ 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7200" y="4551164"/>
            <a:ext cx="5457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Combine: </a:t>
            </a:r>
            <a:r>
              <a:rPr lang="en-US" dirty="0"/>
              <a:t>Combine two sorted arrays using merge</a:t>
            </a:r>
          </a:p>
        </p:txBody>
      </p:sp>
    </p:spTree>
    <p:extLst>
      <p:ext uri="{BB962C8B-B14F-4D97-AF65-F5344CB8AC3E}">
        <p14:creationId xmlns:p14="http://schemas.microsoft.com/office/powerpoint/2010/main" val="412135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Merge Sort: </a:t>
            </a:r>
            <a:r>
              <a:rPr lang="en-US" dirty="0" err="1" smtClean="0">
                <a:solidFill>
                  <a:srgbClr val="0000FF"/>
                </a:solidFill>
              </a:rPr>
              <a:t>Pseudocode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848" y="1661885"/>
            <a:ext cx="7772400" cy="114421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Core idea: split array in half, sort each half, merge </a:t>
            </a:r>
            <a:r>
              <a:rPr lang="en-US" dirty="0" smtClean="0"/>
              <a:t>back together</a:t>
            </a:r>
            <a:r>
              <a:rPr lang="en-US" dirty="0"/>
              <a:t>. If the array has size 0 or 1, just return it unchanged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10381" y="2987522"/>
            <a:ext cx="7087809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mergesort</a:t>
            </a:r>
            <a:r>
              <a:rPr lang="en-US" dirty="0">
                <a:latin typeface="Courier"/>
                <a:cs typeface="Courier"/>
              </a:rPr>
              <a:t>(input) {</a:t>
            </a:r>
          </a:p>
          <a:p>
            <a:r>
              <a:rPr lang="en-US" dirty="0" smtClean="0">
                <a:latin typeface="Courier"/>
                <a:cs typeface="Courier"/>
              </a:rPr>
              <a:t>	if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input.length</a:t>
            </a:r>
            <a:r>
              <a:rPr lang="en-US" dirty="0">
                <a:latin typeface="Courier"/>
                <a:cs typeface="Courier"/>
              </a:rPr>
              <a:t> &lt; 2) {</a:t>
            </a:r>
          </a:p>
          <a:p>
            <a:r>
              <a:rPr lang="en-US" dirty="0" smtClean="0">
                <a:latin typeface="Courier"/>
                <a:cs typeface="Courier"/>
              </a:rPr>
              <a:t>		return </a:t>
            </a:r>
            <a:r>
              <a:rPr lang="en-US" dirty="0">
                <a:latin typeface="Courier"/>
                <a:cs typeface="Courier"/>
              </a:rPr>
              <a:t>input;</a:t>
            </a:r>
          </a:p>
          <a:p>
            <a:r>
              <a:rPr lang="en-US" dirty="0" smtClean="0">
                <a:latin typeface="Courier"/>
                <a:cs typeface="Courier"/>
              </a:rPr>
              <a:t>	} </a:t>
            </a:r>
            <a:r>
              <a:rPr lang="en-US" dirty="0">
                <a:latin typeface="Courier"/>
                <a:cs typeface="Courier"/>
              </a:rPr>
              <a:t>else {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smallerHalf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sort(input[0, ..., mid]);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largerHalf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sort(input[mid + 1, ...]);</a:t>
            </a:r>
          </a:p>
          <a:p>
            <a:r>
              <a:rPr lang="en-US" dirty="0" smtClean="0">
                <a:latin typeface="Courier"/>
                <a:cs typeface="Courier"/>
              </a:rPr>
              <a:t>		return </a:t>
            </a:r>
            <a:r>
              <a:rPr lang="en-US" dirty="0">
                <a:latin typeface="Courier"/>
                <a:cs typeface="Courier"/>
              </a:rPr>
              <a:t>merge(</a:t>
            </a:r>
            <a:r>
              <a:rPr lang="en-US" dirty="0" err="1">
                <a:latin typeface="Courier"/>
                <a:cs typeface="Courier"/>
              </a:rPr>
              <a:t>smallerHalf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largerHalf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latin typeface="Courier"/>
                <a:cs typeface="Courier"/>
              </a:rPr>
              <a:t>	}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69772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Merge 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ort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>
            <a:noFill/>
          </a:ln>
        </p:spPr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ln>
            <a:noFill/>
          </a:ln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524000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1524000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76600" y="1524000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0" y="1524000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1524000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0" y="1524000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524000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1524000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343400" y="1219200"/>
            <a:ext cx="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790700" y="2668209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" name="Rectangle 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24100" y="2668209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0" name="Rectangle 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57500" y="2668209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" name="Rectangle 8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90900" y="2668209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22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270000" y="3897690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" name="Rectangle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803400" y="3897690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6" name="Rectangle 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24857" y="5029804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" name="Rectangle 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943100" y="5029804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8" name="Rectangle 7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09900" y="3897690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9" name="Rectangle 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543300" y="3897690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57500" y="5029804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4" name="Rectangle 8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5029804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5" name="Rectangle 9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907038" y="2668209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6" name="Rectangl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440438" y="2668209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7" name="Rectangle 1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973838" y="2668209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8" name="Rectangle 12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507238" y="2668209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9" name="Rectangle 9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827209" y="3897690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0" name="Rectangle 10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360609" y="3897690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1" name="Rectangle 11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477000" y="3897690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2" name="Rectangle 12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010400" y="3897690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43" name="Rectangle 9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712909" y="5029804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4" name="Rectangle 10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540828" y="4991704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5" name="Rectangle 11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362700" y="4991704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6" name="Rectangle 12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277100" y="4989889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3009900" y="2057400"/>
            <a:ext cx="647700" cy="61080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360609" y="2057400"/>
            <a:ext cx="533400" cy="61080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1803400" y="3314095"/>
            <a:ext cx="673100" cy="48381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Line 13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857500" y="2383971"/>
            <a:ext cx="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13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5982305" y="2383971"/>
            <a:ext cx="0" cy="1143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2" name="Straight Arrow Connector 61"/>
          <p:cNvCxnSpPr>
            <a:stCxn id="22" idx="2"/>
          </p:cNvCxnSpPr>
          <p:nvPr/>
        </p:nvCxnSpPr>
        <p:spPr>
          <a:xfrm flipH="1">
            <a:off x="1117600" y="4431090"/>
            <a:ext cx="419100" cy="55879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2971800" y="4431090"/>
            <a:ext cx="419100" cy="55879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4791528" y="4471005"/>
            <a:ext cx="419100" cy="55879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6507238" y="4431090"/>
            <a:ext cx="419100" cy="55879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5121728" y="3247571"/>
            <a:ext cx="419100" cy="55879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3276600" y="3221566"/>
            <a:ext cx="533400" cy="61080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553200" y="3247571"/>
            <a:ext cx="533400" cy="61080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46" idx="0"/>
          </p:cNvCxnSpPr>
          <p:nvPr/>
        </p:nvCxnSpPr>
        <p:spPr>
          <a:xfrm>
            <a:off x="7277100" y="4471005"/>
            <a:ext cx="266700" cy="51888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627309" y="4471005"/>
            <a:ext cx="266700" cy="51888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3818467" y="4472820"/>
            <a:ext cx="266700" cy="51888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2057400" y="4472820"/>
            <a:ext cx="266700" cy="51888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842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5" grpId="0" animBg="1"/>
      <p:bldP spid="5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Merge </a:t>
            </a:r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en-US" dirty="0" smtClean="0">
                <a:solidFill>
                  <a:srgbClr val="0000FF"/>
                </a:solidFill>
              </a:rPr>
              <a:t>ort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>
            <a:noFill/>
          </a:ln>
        </p:spPr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ln>
            <a:noFill/>
          </a:ln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52400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152400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76600" y="152400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0" y="152400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152400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0" y="152400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152400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152400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90700" y="2668209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24100" y="2668209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857500" y="2668209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1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390900" y="2668209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270000" y="389769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803400" y="389769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26" name="Rectangle 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124857" y="5029804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7" name="Rectangle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943100" y="5029804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8" name="Rectangle 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009900" y="389769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9" name="Rectangle 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543300" y="389769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857500" y="5029804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4" name="Rectangle 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657600" y="5029804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35" name="Rectangle 9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907038" y="2668209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6" name="Rectangle 10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5440438" y="2668209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37" name="Rectangle 1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973838" y="2668209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Rectangle 12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507238" y="2668209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9" name="Rectangle 9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827209" y="389769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360609" y="389769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" name="Rectangle 1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477000" y="389769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2" name="Rectangle 1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7010400" y="3897690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43" name="Rectangle 9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712909" y="5029804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4" name="Rectangle 10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540828" y="4991704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45" name="Rectangle 1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362700" y="4991704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6" name="Rectangle 12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277100" y="4989889"/>
            <a:ext cx="533400" cy="533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3009900" y="2298095"/>
            <a:ext cx="1333500" cy="37011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4487333" y="2298095"/>
            <a:ext cx="1406676" cy="37011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1803400" y="3314095"/>
            <a:ext cx="1054100" cy="48381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1117600" y="4572000"/>
            <a:ext cx="540657" cy="417889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2971800" y="4572000"/>
            <a:ext cx="419100" cy="417889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4791528" y="4572000"/>
            <a:ext cx="569081" cy="45780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6507238" y="4572000"/>
            <a:ext cx="533400" cy="417889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5121728" y="3435048"/>
            <a:ext cx="852110" cy="371322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971800" y="3314095"/>
            <a:ext cx="838200" cy="518280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6074228" y="3435048"/>
            <a:ext cx="1012372" cy="423332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46" idx="0"/>
          </p:cNvCxnSpPr>
          <p:nvPr/>
        </p:nvCxnSpPr>
        <p:spPr>
          <a:xfrm>
            <a:off x="7086600" y="4572000"/>
            <a:ext cx="457200" cy="417889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5410200" y="4572000"/>
            <a:ext cx="483809" cy="417889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3657600" y="4572000"/>
            <a:ext cx="427567" cy="41970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1803400" y="4572000"/>
            <a:ext cx="520700" cy="419704"/>
          </a:xfrm>
          <a:prstGeom prst="straightConnector1">
            <a:avLst/>
          </a:prstGeom>
          <a:ln>
            <a:solidFill>
              <a:srgbClr val="000000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91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Merge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07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909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529771" y="1456267"/>
            <a:ext cx="657255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 operation: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3 </a:t>
            </a:r>
            <a:r>
              <a:rPr lang="en-US" sz="2000" kern="0" dirty="0" smtClean="0"/>
              <a:t>pointers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790700" y="3062514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105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3048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153281" y="2074761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half after sort: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816325" y="2018305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half after sort: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892903" y="4030527"/>
            <a:ext cx="1231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29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Introduction to Sorting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 study sorting?  </a:t>
            </a:r>
          </a:p>
          <a:p>
            <a:pPr lvl="1"/>
            <a:r>
              <a:rPr lang="en-US" dirty="0" smtClean="0"/>
              <a:t>It uses information theory and is good algorithm practice!</a:t>
            </a:r>
            <a:endParaRPr lang="en-US" dirty="0"/>
          </a:p>
          <a:p>
            <a:r>
              <a:rPr lang="en-US" dirty="0" smtClean="0"/>
              <a:t>Different sorting </a:t>
            </a:r>
            <a:r>
              <a:rPr lang="en-US" dirty="0" smtClean="0"/>
              <a:t>al</a:t>
            </a:r>
            <a:r>
              <a:rPr lang="en-US" dirty="0" smtClean="0"/>
              <a:t>gorithms </a:t>
            </a:r>
            <a:r>
              <a:rPr lang="en-US" dirty="0" smtClean="0"/>
              <a:t>have </a:t>
            </a:r>
            <a:r>
              <a:rPr lang="en-US" dirty="0" smtClean="0"/>
              <a:t>different trade</a:t>
            </a:r>
            <a:r>
              <a:rPr lang="en-US" dirty="0" smtClean="0"/>
              <a:t>-offs</a:t>
            </a:r>
          </a:p>
          <a:p>
            <a:pPr lvl="1"/>
            <a:r>
              <a:rPr lang="en-US" dirty="0" smtClean="0"/>
              <a:t>No single “best” sort for all scenarios</a:t>
            </a:r>
          </a:p>
          <a:p>
            <a:pPr lvl="1"/>
            <a:r>
              <a:rPr lang="en-US" dirty="0" smtClean="0"/>
              <a:t>Knowing one way to sort just isn’t </a:t>
            </a:r>
            <a:r>
              <a:rPr lang="en-US" dirty="0" smtClean="0"/>
              <a:t>enough</a:t>
            </a:r>
          </a:p>
          <a:p>
            <a:r>
              <a:rPr lang="en-US" dirty="0" smtClean="0"/>
              <a:t>Not usually asked about </a:t>
            </a:r>
            <a:r>
              <a:rPr lang="en-US" dirty="0"/>
              <a:t>on </a:t>
            </a:r>
            <a:r>
              <a:rPr lang="en-US" dirty="0" smtClean="0"/>
              <a:t>tech interviews</a:t>
            </a:r>
            <a:r>
              <a:rPr lang="en-US" dirty="0"/>
              <a:t>..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but </a:t>
            </a:r>
            <a:r>
              <a:rPr lang="en-US" dirty="0"/>
              <a:t>if it comes up, you look bad if you can’t talk about </a:t>
            </a:r>
            <a:r>
              <a:rPr lang="en-US" dirty="0" smtClean="0"/>
              <a:t>it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1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Merge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07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909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529771" y="1456267"/>
            <a:ext cx="657255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 operation: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3 </a:t>
            </a:r>
            <a:r>
              <a:rPr lang="en-US" sz="2000" kern="0" dirty="0" smtClean="0"/>
              <a:t>pointers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790700" y="3062514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601295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3652762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153281" y="2074761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half after sort: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816325" y="2018305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half after sort: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892903" y="4030527"/>
            <a:ext cx="1231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7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Merge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07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909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529771" y="1456267"/>
            <a:ext cx="657255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 operation: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3 </a:t>
            </a:r>
            <a:r>
              <a:rPr lang="en-US" sz="2000" kern="0" dirty="0" smtClean="0"/>
              <a:t>pointers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324100" y="3098799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601295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209143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153281" y="2074761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half after sort: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816325" y="2018305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half after sort: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892903" y="4030527"/>
            <a:ext cx="1231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02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Merge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07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909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529771" y="1456267"/>
            <a:ext cx="657255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 operation: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3 </a:t>
            </a:r>
            <a:r>
              <a:rPr lang="en-US" sz="2000" kern="0" dirty="0" smtClean="0"/>
              <a:t>pointers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324100" y="3098799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248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702025" y="4648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153281" y="2074761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half after sort: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816325" y="2018305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half after sort: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892903" y="4030527"/>
            <a:ext cx="1231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8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Merge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07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909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529771" y="1456267"/>
            <a:ext cx="657255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 operation: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3 </a:t>
            </a:r>
            <a:r>
              <a:rPr lang="en-US" sz="2000" kern="0" dirty="0" smtClean="0"/>
              <a:t>pointers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895600" y="3098799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248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84020" y="459982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153281" y="2074761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half after sort: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816325" y="2018305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half after sort: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892903" y="4030527"/>
            <a:ext cx="1231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1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Merge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07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909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529771" y="1456267"/>
            <a:ext cx="657255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 operation: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3 </a:t>
            </a:r>
            <a:r>
              <a:rPr lang="en-US" sz="2000" kern="0" dirty="0" smtClean="0"/>
              <a:t>pointers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895600" y="3098799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781800" y="3098799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791200" y="459982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153281" y="2074761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half after sort: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816325" y="2018305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half after sort: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892903" y="4030527"/>
            <a:ext cx="1231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54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Merge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07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909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529771" y="1456267"/>
            <a:ext cx="657255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 operation: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3 </a:t>
            </a:r>
            <a:r>
              <a:rPr lang="en-US" sz="2000" kern="0" dirty="0" smtClean="0"/>
              <a:t>pointers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2895600" y="3098799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239000" y="3098799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6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297990" y="459982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153281" y="2074761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half after sort: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816325" y="2018305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half after sort: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892903" y="4030527"/>
            <a:ext cx="1231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42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Merge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07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909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529771" y="1456267"/>
            <a:ext cx="657255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 operation: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3 </a:t>
            </a:r>
            <a:r>
              <a:rPr lang="en-US" sz="2000" kern="0" dirty="0" smtClean="0"/>
              <a:t>pointers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3467100" y="3200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239000" y="3098799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6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873724" y="459982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153281" y="2074761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half after sort: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816325" y="2018305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half after sort: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892903" y="4030527"/>
            <a:ext cx="1231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15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Merge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907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241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90900" y="251460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529771" y="1456267"/>
            <a:ext cx="657255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 operation: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3 </a:t>
            </a:r>
            <a:r>
              <a:rPr lang="en-US" sz="2000" kern="0" dirty="0" smtClean="0"/>
              <a:t>pointers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000500" y="3200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239000" y="3098799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2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6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471229" y="459982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153281" y="2074761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half after sort: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816325" y="2018305"/>
            <a:ext cx="223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half after sort: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1892903" y="4030527"/>
            <a:ext cx="12312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481391" y="5334000"/>
            <a:ext cx="8094133" cy="931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Merge: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 result into original unsorted array.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you can do the whole process in-place, but it’s more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difficult to write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4073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Merge Sort Analysis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62076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Runtime:</a:t>
            </a:r>
          </a:p>
          <a:p>
            <a:pPr marL="857250" lvl="1" indent="-457200"/>
            <a:r>
              <a:rPr lang="en-US" dirty="0" smtClean="0"/>
              <a:t>subdivide </a:t>
            </a:r>
            <a:r>
              <a:rPr lang="en-US" dirty="0"/>
              <a:t>the array in half </a:t>
            </a:r>
            <a:r>
              <a:rPr lang="en-US" dirty="0" smtClean="0"/>
              <a:t>each time: O(log(n)) recursive calls</a:t>
            </a:r>
            <a:endParaRPr lang="en-US" dirty="0"/>
          </a:p>
          <a:p>
            <a:pPr marL="857250" lvl="1" indent="-457200"/>
            <a:r>
              <a:rPr lang="en-US" dirty="0" smtClean="0"/>
              <a:t>merge is an O(n) traversal at each level </a:t>
            </a:r>
          </a:p>
          <a:p>
            <a:pPr marL="0" indent="0">
              <a:buNone/>
            </a:pPr>
            <a:r>
              <a:rPr lang="en-US" dirty="0" smtClean="0"/>
              <a:t>So</a:t>
            </a:r>
            <a:r>
              <a:rPr lang="en-US" dirty="0"/>
              <a:t>, the best and </a:t>
            </a:r>
            <a:r>
              <a:rPr lang="en-US" dirty="0" smtClean="0"/>
              <a:t>worst case </a:t>
            </a:r>
            <a:r>
              <a:rPr lang="en-US" dirty="0"/>
              <a:t>runtime is the </a:t>
            </a:r>
            <a:r>
              <a:rPr lang="en-US" dirty="0" smtClean="0"/>
              <a:t>same: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O(n log(n))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6" descr="lecture13.jpg"/>
          <p:cNvPicPr>
            <a:picLocks noChangeAspect="1"/>
          </p:cNvPicPr>
          <p:nvPr/>
        </p:nvPicPr>
        <p:blipFill>
          <a:blip r:embed="rId3" cstate="print"/>
          <a:srcRect l="2500" t="18889" r="7500" b="13333"/>
          <a:stretch>
            <a:fillRect/>
          </a:stretch>
        </p:blipFill>
        <p:spPr>
          <a:xfrm>
            <a:off x="914400" y="3144762"/>
            <a:ext cx="5105400" cy="2883606"/>
          </a:xfrm>
          <a:prstGeom prst="rect">
            <a:avLst/>
          </a:prstGeom>
        </p:spPr>
      </p:pic>
      <p:sp>
        <p:nvSpPr>
          <p:cNvPr id="8" name="Right Brace 7"/>
          <p:cNvSpPr/>
          <p:nvPr/>
        </p:nvSpPr>
        <p:spPr>
          <a:xfrm>
            <a:off x="6420153" y="3144762"/>
            <a:ext cx="897467" cy="270933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69630" y="4309142"/>
            <a:ext cx="1369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O(log(n))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1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Merge Sort Analysis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3999"/>
            <a:ext cx="7772400" cy="46445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b="1" dirty="0" smtClean="0"/>
              <a:t>Stable?</a:t>
            </a:r>
          </a:p>
          <a:p>
            <a:pPr marL="400050" lvl="1" indent="0">
              <a:buNone/>
            </a:pPr>
            <a:r>
              <a:rPr lang="en-US" sz="2200" dirty="0" smtClean="0"/>
              <a:t>Yes!  If </a:t>
            </a:r>
            <a:r>
              <a:rPr lang="en-US" sz="2200" dirty="0"/>
              <a:t>we implement the merge function correctly, merge </a:t>
            </a:r>
            <a:r>
              <a:rPr lang="en-US" sz="2200" dirty="0" smtClean="0"/>
              <a:t>sort will be </a:t>
            </a:r>
            <a:r>
              <a:rPr lang="en-US" sz="2200" dirty="0"/>
              <a:t>stable.</a:t>
            </a:r>
          </a:p>
          <a:p>
            <a:pPr marL="0" indent="0">
              <a:buNone/>
            </a:pPr>
            <a:r>
              <a:rPr lang="en-US" sz="2200" b="1" dirty="0" smtClean="0"/>
              <a:t>In-place?</a:t>
            </a:r>
          </a:p>
          <a:p>
            <a:pPr marL="400050" lvl="1" indent="0">
              <a:buNone/>
            </a:pPr>
            <a:r>
              <a:rPr lang="en-US" sz="2200" dirty="0" smtClean="0"/>
              <a:t>No.  Unless you want to give yourself a headache.  Merge </a:t>
            </a:r>
            <a:r>
              <a:rPr lang="en-US" sz="2200" dirty="0"/>
              <a:t>must construct a new array </a:t>
            </a:r>
            <a:r>
              <a:rPr lang="en-US" sz="2200" dirty="0" smtClean="0"/>
              <a:t>to contain the output</a:t>
            </a:r>
            <a:r>
              <a:rPr lang="en-US" sz="2200" dirty="0"/>
              <a:t>, so merge sort is not in-place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W</a:t>
            </a:r>
            <a:r>
              <a:rPr lang="en-US" sz="2200" dirty="0" smtClean="0"/>
              <a:t>e’re </a:t>
            </a:r>
            <a:r>
              <a:rPr lang="en-US" sz="2200" dirty="0"/>
              <a:t>constantly copying and creating new arrays </a:t>
            </a:r>
            <a:r>
              <a:rPr lang="en-US" sz="2200" dirty="0" smtClean="0"/>
              <a:t>at each </a:t>
            </a:r>
            <a:r>
              <a:rPr lang="en-US" sz="2200" dirty="0"/>
              <a:t>level</a:t>
            </a:r>
            <a:r>
              <a:rPr lang="en-US" sz="2200" dirty="0" smtClean="0"/>
              <a:t>...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="1" dirty="0" smtClean="0"/>
              <a:t>One Solution</a:t>
            </a:r>
            <a:r>
              <a:rPr lang="en-US" sz="2200" dirty="0" smtClean="0"/>
              <a:t>: (less of a headache than actually implementing in-place) </a:t>
            </a:r>
            <a:r>
              <a:rPr lang="en-US" sz="2200" dirty="0"/>
              <a:t>create a single auxiliary array and swap between</a:t>
            </a:r>
          </a:p>
          <a:p>
            <a:pPr marL="0" indent="0">
              <a:buNone/>
            </a:pPr>
            <a:r>
              <a:rPr lang="en-US" sz="2200" dirty="0"/>
              <a:t>it and the original on each level.</a:t>
            </a:r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08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More Reasons to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General technique in computing: </a:t>
            </a:r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b="1" i="1" dirty="0" smtClean="0"/>
              <a:t>Preprocess data to make subsequent operations faster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Example: Sort the data so that you can</a:t>
            </a:r>
          </a:p>
          <a:p>
            <a:pPr lvl="1"/>
            <a:r>
              <a:rPr lang="en-US" dirty="0" smtClean="0"/>
              <a:t>Find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largest in constant time for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</a:p>
          <a:p>
            <a:pPr lvl="1"/>
            <a:r>
              <a:rPr lang="en-US" dirty="0" smtClean="0"/>
              <a:t>Perform binary search to find elements in logarithmic time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Whether the performance of the preprocessing matters depends on</a:t>
            </a:r>
          </a:p>
          <a:p>
            <a:pPr lvl="1"/>
            <a:r>
              <a:rPr lang="en-US" dirty="0" smtClean="0"/>
              <a:t>How often the data will change (and how much it will change)</a:t>
            </a:r>
          </a:p>
          <a:p>
            <a:pPr lvl="1"/>
            <a:r>
              <a:rPr lang="en-US" dirty="0" smtClean="0"/>
              <a:t>How much data there 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6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loud 75"/>
          <p:cNvSpPr/>
          <p:nvPr/>
        </p:nvSpPr>
        <p:spPr>
          <a:xfrm>
            <a:off x="5080000" y="3493708"/>
            <a:ext cx="2734129" cy="1877787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loud 2"/>
          <p:cNvSpPr/>
          <p:nvPr/>
        </p:nvSpPr>
        <p:spPr>
          <a:xfrm>
            <a:off x="653143" y="3493708"/>
            <a:ext cx="3156857" cy="2299911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Quick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>
            <a:noFill/>
          </a:ln>
        </p:spPr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ln>
            <a:noFill/>
          </a:ln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21238" y="3776739"/>
            <a:ext cx="533400" cy="533400"/>
          </a:xfrm>
          <a:prstGeom prst="rect">
            <a:avLst/>
          </a:prstGeom>
          <a:solidFill>
            <a:srgbClr val="FFD02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2766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434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102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2044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Times New Roman" pitchFamily="18" charset="0"/>
              </a:rPr>
              <a:t>6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2743200" y="2882899"/>
            <a:ext cx="647700" cy="61080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676900" y="2882899"/>
            <a:ext cx="533400" cy="610809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53143" y="1321618"/>
            <a:ext cx="3568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Divide</a:t>
            </a:r>
            <a:r>
              <a:rPr lang="en-US" dirty="0"/>
              <a:t>: </a:t>
            </a:r>
            <a:r>
              <a:rPr lang="en-US" dirty="0" smtClean="0"/>
              <a:t>Split array around a ‘pivot’</a:t>
            </a:r>
            <a:endParaRPr lang="en-US" dirty="0"/>
          </a:p>
        </p:txBody>
      </p:sp>
      <p:sp>
        <p:nvSpPr>
          <p:cNvPr id="5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199519" y="2044095"/>
            <a:ext cx="533400" cy="533400"/>
          </a:xfrm>
          <a:prstGeom prst="rect">
            <a:avLst/>
          </a:prstGeom>
          <a:solidFill>
            <a:srgbClr val="FFD02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670352" y="4047067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59" name="Rectangle 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66219" y="3931557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4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0" name="Rectangle 6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76500" y="4732867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3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1" name="Rectangle 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544457" y="3931557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7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63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943600" y="4732867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6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1" name="Rectangle 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587066" y="4043439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8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5" name="Rectangle 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69609" y="4838095"/>
            <a:ext cx="533400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itchFamily="18" charset="0"/>
              </a:rPr>
              <a:t>1</a:t>
            </a:r>
            <a:endParaRPr lang="en-US" sz="2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925891" y="5817809"/>
            <a:ext cx="1842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numbers &lt;= pivot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5631845" y="5583943"/>
            <a:ext cx="1842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numbers &gt; pivot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4076700" y="4548201"/>
            <a:ext cx="659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pivot</a:t>
            </a:r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4516966" y="2999619"/>
            <a:ext cx="0" cy="62895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62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Quick </a:t>
            </a:r>
            <a:r>
              <a:rPr lang="en-US" dirty="0" smtClean="0">
                <a:solidFill>
                  <a:srgbClr val="0000FF"/>
                </a:solidFill>
              </a:rPr>
              <a:t>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66180" y="1728989"/>
            <a:ext cx="3604381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Unsorted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55448" y="2677078"/>
            <a:ext cx="181065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&lt;= P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81739" y="2659503"/>
            <a:ext cx="1810657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&gt; P 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2612571" y="2098321"/>
            <a:ext cx="1874763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2"/>
            <a:endCxn id="19" idx="0"/>
          </p:cNvCxnSpPr>
          <p:nvPr/>
        </p:nvCxnSpPr>
        <p:spPr>
          <a:xfrm>
            <a:off x="4568371" y="2098321"/>
            <a:ext cx="2018697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53143" y="1136952"/>
            <a:ext cx="4123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Divide</a:t>
            </a:r>
            <a:r>
              <a:rPr lang="en-US" dirty="0"/>
              <a:t>: </a:t>
            </a:r>
            <a:r>
              <a:rPr lang="en-US" dirty="0" smtClean="0"/>
              <a:t>Pick a pivot, partition into groups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766180" y="5950733"/>
            <a:ext cx="3604381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orted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10581" y="4985809"/>
            <a:ext cx="1810657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&lt;= P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873172" y="4973714"/>
            <a:ext cx="1810657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&gt; P</a:t>
            </a:r>
            <a:endParaRPr lang="en-US" dirty="0"/>
          </a:p>
        </p:txBody>
      </p:sp>
      <p:cxnSp>
        <p:nvCxnSpPr>
          <p:cNvPr id="31" name="Straight Arrow Connector 30"/>
          <p:cNvCxnSpPr>
            <a:endCxn id="26" idx="0"/>
          </p:cNvCxnSpPr>
          <p:nvPr/>
        </p:nvCxnSpPr>
        <p:spPr>
          <a:xfrm>
            <a:off x="3366105" y="5389551"/>
            <a:ext cx="1202266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724399" y="5389551"/>
            <a:ext cx="955523" cy="561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02061" y="4136572"/>
            <a:ext cx="332619" cy="369332"/>
          </a:xfrm>
          <a:prstGeom prst="rect">
            <a:avLst/>
          </a:prstGeom>
          <a:solidFill>
            <a:srgbClr val="C3D69B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385732" y="3430210"/>
            <a:ext cx="332619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38" name="Straight Arrow Connector 37"/>
          <p:cNvCxnSpPr>
            <a:stCxn id="36" idx="2"/>
          </p:cNvCxnSpPr>
          <p:nvPr/>
        </p:nvCxnSpPr>
        <p:spPr>
          <a:xfrm>
            <a:off x="4552042" y="3799542"/>
            <a:ext cx="44571" cy="3370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8150" y="3245544"/>
            <a:ext cx="3944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Conquer</a:t>
            </a:r>
            <a:r>
              <a:rPr lang="en-US" dirty="0"/>
              <a:t>: Return array when length ≤ 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7200" y="4551164"/>
            <a:ext cx="5457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Combine: </a:t>
            </a:r>
            <a:r>
              <a:rPr lang="en-US" dirty="0"/>
              <a:t>Combine </a:t>
            </a:r>
            <a:r>
              <a:rPr lang="en-US" dirty="0" smtClean="0"/>
              <a:t>sorted partitions and pivot</a:t>
            </a:r>
            <a:endParaRPr lang="en-US" dirty="0"/>
          </a:p>
        </p:txBody>
      </p:sp>
      <p:sp>
        <p:nvSpPr>
          <p:cNvPr id="22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08925" y="2686577"/>
            <a:ext cx="375375" cy="359833"/>
          </a:xfrm>
          <a:prstGeom prst="rect">
            <a:avLst/>
          </a:prstGeom>
          <a:solidFill>
            <a:srgbClr val="FFD02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>
            <a:endCxn id="22" idx="0"/>
          </p:cNvCxnSpPr>
          <p:nvPr/>
        </p:nvCxnSpPr>
        <p:spPr>
          <a:xfrm>
            <a:off x="4596613" y="2286000"/>
            <a:ext cx="0" cy="4005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85732" y="4983213"/>
            <a:ext cx="375375" cy="359833"/>
          </a:xfrm>
          <a:prstGeom prst="rect">
            <a:avLst/>
          </a:prstGeom>
          <a:solidFill>
            <a:srgbClr val="FFD02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4596613" y="5403523"/>
            <a:ext cx="44571" cy="3370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93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Quick Sort </a:t>
            </a:r>
            <a:r>
              <a:rPr lang="en-US" dirty="0" err="1" smtClean="0">
                <a:solidFill>
                  <a:srgbClr val="0000FF"/>
                </a:solidFill>
              </a:rPr>
              <a:t>Pseudocode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3008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Core idea: Pick some item from the array and call it the </a:t>
            </a:r>
            <a:r>
              <a:rPr lang="en-US" dirty="0" smtClean="0"/>
              <a:t>pivot. Put </a:t>
            </a:r>
            <a:r>
              <a:rPr lang="en-US" dirty="0"/>
              <a:t>all items smaller in the pivot into one group and all </a:t>
            </a:r>
            <a:r>
              <a:rPr lang="en-US" dirty="0" smtClean="0"/>
              <a:t>items larger </a:t>
            </a:r>
            <a:r>
              <a:rPr lang="en-US" dirty="0"/>
              <a:t>in the other and recursively sort. If the array has size </a:t>
            </a:r>
            <a:r>
              <a:rPr lang="en-US" dirty="0" smtClean="0"/>
              <a:t>0 or </a:t>
            </a:r>
            <a:r>
              <a:rPr lang="en-US" dirty="0"/>
              <a:t>1, just return it unchanged.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1998" y="2999621"/>
            <a:ext cx="7583715" cy="2862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quicksort</a:t>
            </a:r>
            <a:r>
              <a:rPr lang="en-US" dirty="0">
                <a:latin typeface="Courier"/>
                <a:cs typeface="Courier"/>
              </a:rPr>
              <a:t>(input) {</a:t>
            </a:r>
          </a:p>
          <a:p>
            <a:r>
              <a:rPr lang="en-US" dirty="0" smtClean="0">
                <a:latin typeface="Courier"/>
                <a:cs typeface="Courier"/>
              </a:rPr>
              <a:t>	if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input.length</a:t>
            </a:r>
            <a:r>
              <a:rPr lang="en-US" dirty="0">
                <a:latin typeface="Courier"/>
                <a:cs typeface="Courier"/>
              </a:rPr>
              <a:t> &lt; 2) {</a:t>
            </a:r>
          </a:p>
          <a:p>
            <a:r>
              <a:rPr lang="en-US" dirty="0" smtClean="0">
                <a:latin typeface="Courier"/>
                <a:cs typeface="Courier"/>
              </a:rPr>
              <a:t>		return </a:t>
            </a:r>
            <a:r>
              <a:rPr lang="en-US" dirty="0">
                <a:latin typeface="Courier"/>
                <a:cs typeface="Courier"/>
              </a:rPr>
              <a:t>input;</a:t>
            </a:r>
          </a:p>
          <a:p>
            <a:r>
              <a:rPr lang="en-US" dirty="0" smtClean="0">
                <a:latin typeface="Courier"/>
                <a:cs typeface="Courier"/>
              </a:rPr>
              <a:t>	} </a:t>
            </a:r>
            <a:r>
              <a:rPr lang="en-US" dirty="0">
                <a:latin typeface="Courier"/>
                <a:cs typeface="Courier"/>
              </a:rPr>
              <a:t>else {</a:t>
            </a:r>
          </a:p>
          <a:p>
            <a:r>
              <a:rPr lang="en-US" dirty="0" smtClean="0">
                <a:latin typeface="Courier"/>
                <a:cs typeface="Courier"/>
              </a:rPr>
              <a:t>		pivot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 err="1">
                <a:latin typeface="Courier"/>
                <a:cs typeface="Courier"/>
              </a:rPr>
              <a:t>getPivot</a:t>
            </a:r>
            <a:r>
              <a:rPr lang="en-US" dirty="0">
                <a:latin typeface="Courier"/>
                <a:cs typeface="Courier"/>
              </a:rPr>
              <a:t>(input);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smallerHalf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sort(</a:t>
            </a:r>
            <a:r>
              <a:rPr lang="en-US" dirty="0" err="1">
                <a:latin typeface="Courier"/>
                <a:cs typeface="Courier"/>
              </a:rPr>
              <a:t>getSmaller</a:t>
            </a:r>
            <a:r>
              <a:rPr lang="en-US" dirty="0">
                <a:latin typeface="Courier"/>
                <a:cs typeface="Courier"/>
              </a:rPr>
              <a:t>(pivot, input));</a:t>
            </a:r>
          </a:p>
          <a:p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largerHalf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sort(</a:t>
            </a:r>
            <a:r>
              <a:rPr lang="en-US" dirty="0" err="1">
                <a:latin typeface="Courier"/>
                <a:cs typeface="Courier"/>
              </a:rPr>
              <a:t>getBigger</a:t>
            </a:r>
            <a:r>
              <a:rPr lang="en-US" dirty="0">
                <a:latin typeface="Courier"/>
                <a:cs typeface="Courier"/>
              </a:rPr>
              <a:t>(pivot, input));</a:t>
            </a:r>
          </a:p>
          <a:p>
            <a:r>
              <a:rPr lang="en-US" dirty="0" smtClean="0">
                <a:latin typeface="Courier"/>
                <a:cs typeface="Courier"/>
              </a:rPr>
              <a:t>		return </a:t>
            </a:r>
            <a:r>
              <a:rPr lang="en-US" dirty="0" err="1">
                <a:latin typeface="Courier"/>
                <a:cs typeface="Courier"/>
              </a:rPr>
              <a:t>smallerHalf</a:t>
            </a:r>
            <a:r>
              <a:rPr lang="en-US" dirty="0">
                <a:latin typeface="Courier"/>
                <a:cs typeface="Courier"/>
              </a:rPr>
              <a:t> + pivot + </a:t>
            </a:r>
            <a:r>
              <a:rPr lang="en-US" dirty="0" err="1">
                <a:latin typeface="Courier"/>
                <a:cs typeface="Courier"/>
              </a:rPr>
              <a:t>largerHalf</a:t>
            </a:r>
            <a:r>
              <a:rPr lang="en-US" dirty="0">
                <a:latin typeface="Courier"/>
                <a:cs typeface="Courier"/>
              </a:rPr>
              <a:t>;</a:t>
            </a:r>
          </a:p>
          <a:p>
            <a:r>
              <a:rPr lang="en-US" dirty="0" smtClean="0">
                <a:latin typeface="Courier"/>
                <a:cs typeface="Courier"/>
              </a:rPr>
              <a:t>	}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2310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Think in Terms of Sets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102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76400"/>
            <a:ext cx="4724400" cy="9906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" name="Text Box 102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370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9" name="Text Box 102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466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10" name="Text Box 103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75216" y="2117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11" name="Text Box 103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08616" y="1888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12" name="Text Box 1032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489616" y="22995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13" name="Text Box 1033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182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14" name="Text Box 103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27816" y="1812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15" name="Text Box 1035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632616" y="2269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16" name="Text Box 103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13616" y="1964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17" name="Text Box 103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554679" y="21170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18" name="Oval 103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00438" y="2284413"/>
            <a:ext cx="384175" cy="301625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9" name="Text Box 1039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065713" y="16741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20" name="Text Box 104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807550" y="1704459"/>
            <a:ext cx="18646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select pivot value</a:t>
            </a:r>
          </a:p>
        </p:txBody>
      </p:sp>
      <p:sp>
        <p:nvSpPr>
          <p:cNvPr id="21" name="Oval 104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2971800"/>
            <a:ext cx="1981200" cy="8382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2" name="Text Box 104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584616" y="32600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23" name="Text Box 104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851816" y="33362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24" name="Text Box 104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4861216" y="34124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25" name="Text Box 104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346616" y="31838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26" name="Text Box 104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75379" y="32155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27" name="Text Box 104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800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28" name="Text Box 104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6514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29" name="Text Box 104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41816" y="3488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30" name="Text Box 105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394616" y="310763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31" name="Text Box 105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049479" y="3031431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32" name="Oval 1052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886200" y="32004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3" name="Text Box 1053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088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4" name="Oval 1054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572000" y="3048000"/>
            <a:ext cx="1981200" cy="838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5" name="Text Box 1055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333000" y="27863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6" name="Text Box 105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859770" y="2847459"/>
            <a:ext cx="12426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partition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7" name="Oval 105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219200" y="4467225"/>
            <a:ext cx="23114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38" name="Text Box 1058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227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39" name="Text Box 1059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5371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40" name="Text Box 1060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2196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41" name="Text Box 1061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8419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42" name="Text Box 1062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19148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43" name="Text Box 1063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1417654" y="45093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44" name="Text Box 1064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11326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1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45" name="Text Box 1065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15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46" name="Text Box 106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96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47" name="Text Box 1067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4734216" y="45093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48" name="Oval 106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521200" y="4419600"/>
            <a:ext cx="1600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49" name="Text Box 1069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821404" y="4510981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50" name="Oval 1070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832225" y="4495800"/>
            <a:ext cx="384175" cy="301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1" name="Text Box 1071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333000" y="4005590"/>
            <a:ext cx="476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  <a:r>
              <a:rPr lang="en-US" sz="2800" baseline="-25000" dirty="0">
                <a:latin typeface="Times New Roman" pitchFamily="18" charset="0"/>
              </a:rPr>
              <a:t>2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52" name="Text Box 1072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95972" y="3883710"/>
            <a:ext cx="19607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1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 and</a:t>
            </a:r>
          </a:p>
          <a:p>
            <a:pPr algn="ctr"/>
            <a:r>
              <a:rPr lang="en-US" sz="1800" dirty="0" smtClean="0">
                <a:solidFill>
                  <a:schemeClr val="accent2"/>
                </a:solidFill>
                <a:latin typeface="Times New Roman" pitchFamily="18" charset="0"/>
              </a:rPr>
              <a:t>Quicksort(S</a:t>
            </a:r>
            <a:r>
              <a:rPr lang="en-US" sz="1800" baseline="-25000" dirty="0" smtClean="0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1800" dirty="0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53" name="Oval 1073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828800" y="5443538"/>
            <a:ext cx="3683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54" name="Text Box 1074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2323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13</a:t>
            </a:r>
          </a:p>
        </p:txBody>
      </p:sp>
      <p:sp>
        <p:nvSpPr>
          <p:cNvPr id="55" name="Text Box 1075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1467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43</a:t>
            </a:r>
          </a:p>
        </p:txBody>
      </p:sp>
      <p:sp>
        <p:nvSpPr>
          <p:cNvPr id="56" name="Text Box 1076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28292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31</a:t>
            </a:r>
          </a:p>
        </p:txBody>
      </p:sp>
      <p:sp>
        <p:nvSpPr>
          <p:cNvPr id="57" name="Text Box 1077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3451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57</a:t>
            </a:r>
          </a:p>
        </p:txBody>
      </p:sp>
      <p:sp>
        <p:nvSpPr>
          <p:cNvPr id="58" name="Text Box 1078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25244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26</a:t>
            </a:r>
          </a:p>
        </p:txBody>
      </p:sp>
      <p:sp>
        <p:nvSpPr>
          <p:cNvPr id="59" name="Text Box 1079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2027254" y="5499993"/>
            <a:ext cx="2920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0</a:t>
            </a:r>
          </a:p>
        </p:txBody>
      </p:sp>
      <p:sp>
        <p:nvSpPr>
          <p:cNvPr id="60" name="Text Box 1080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8198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65</a:t>
            </a:r>
          </a:p>
        </p:txBody>
      </p:sp>
      <p:sp>
        <p:nvSpPr>
          <p:cNvPr id="61" name="Text Box 1081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594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81</a:t>
            </a:r>
          </a:p>
        </p:txBody>
      </p:sp>
      <p:sp>
        <p:nvSpPr>
          <p:cNvPr id="62" name="Text Box 1082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975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92</a:t>
            </a:r>
          </a:p>
        </p:txBody>
      </p:sp>
      <p:sp>
        <p:nvSpPr>
          <p:cNvPr id="63" name="Text Box 1083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213516" y="5499993"/>
            <a:ext cx="3994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400" b="1">
                <a:latin typeface="Courier New" pitchFamily="49" charset="0"/>
              </a:rPr>
              <a:t>75</a:t>
            </a:r>
          </a:p>
        </p:txBody>
      </p:sp>
      <p:sp>
        <p:nvSpPr>
          <p:cNvPr id="64" name="Text Box 1084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1397500" y="533176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b="1" dirty="0">
                <a:latin typeface="Times New Roman" pitchFamily="18" charset="0"/>
              </a:rPr>
              <a:t>S</a:t>
            </a:r>
          </a:p>
        </p:txBody>
      </p:sp>
      <p:sp>
        <p:nvSpPr>
          <p:cNvPr id="65" name="Text Box 1085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807302" y="5470009"/>
            <a:ext cx="20143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Presto!  </a:t>
            </a:r>
            <a:r>
              <a:rPr lang="en-US" sz="1800" b="1">
                <a:solidFill>
                  <a:schemeClr val="accent2"/>
                </a:solidFill>
                <a:latin typeface="Times New Roman" pitchFamily="18" charset="0"/>
              </a:rPr>
              <a:t>S</a:t>
            </a:r>
            <a:r>
              <a:rPr lang="en-US" sz="1800">
                <a:solidFill>
                  <a:schemeClr val="accent2"/>
                </a:solidFill>
                <a:latin typeface="Times New Roman" pitchFamily="18" charset="0"/>
              </a:rPr>
              <a:t> is sorted</a:t>
            </a:r>
          </a:p>
        </p:txBody>
      </p:sp>
      <p:sp>
        <p:nvSpPr>
          <p:cNvPr id="66" name="Text Box 1086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838200" y="5943600"/>
            <a:ext cx="6588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</a:rPr>
              <a:t>[Weiss]</a:t>
            </a:r>
          </a:p>
        </p:txBody>
      </p:sp>
      <p:sp>
        <p:nvSpPr>
          <p:cNvPr id="67" name="Freeform 1087"/>
          <p:cNvSpPr>
            <a:spLocks/>
          </p:cNvSpPr>
          <p:nvPr>
            <p:custDataLst>
              <p:tags r:id="rId61"/>
            </p:custDataLst>
          </p:nvPr>
        </p:nvSpPr>
        <p:spPr bwMode="auto">
          <a:xfrm>
            <a:off x="3878263" y="1905000"/>
            <a:ext cx="2979737" cy="396875"/>
          </a:xfrm>
          <a:custGeom>
            <a:avLst/>
            <a:gdLst>
              <a:gd name="T0" fmla="*/ 2979737 w 1877"/>
              <a:gd name="T1" fmla="*/ 0 h 250"/>
              <a:gd name="T2" fmla="*/ 952500 w 1877"/>
              <a:gd name="T3" fmla="*/ 125413 h 250"/>
              <a:gd name="T4" fmla="*/ 0 w 1877"/>
              <a:gd name="T5" fmla="*/ 396875 h 250"/>
              <a:gd name="T6" fmla="*/ 0 60000 65536"/>
              <a:gd name="T7" fmla="*/ 0 60000 65536"/>
              <a:gd name="T8" fmla="*/ 0 60000 65536"/>
              <a:gd name="T9" fmla="*/ 0 w 1877"/>
              <a:gd name="T10" fmla="*/ 0 h 250"/>
              <a:gd name="T11" fmla="*/ 1877 w 1877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7" h="250">
                <a:moveTo>
                  <a:pt x="1877" y="0"/>
                </a:moveTo>
                <a:cubicBezTo>
                  <a:pt x="1664" y="13"/>
                  <a:pt x="913" y="37"/>
                  <a:pt x="600" y="79"/>
                </a:cubicBezTo>
                <a:cubicBezTo>
                  <a:pt x="287" y="121"/>
                  <a:pt x="125" y="215"/>
                  <a:pt x="0" y="250"/>
                </a:cubicBezTo>
              </a:path>
            </a:pathLst>
          </a:cu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8" name="AutoShape 1088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467600" y="2209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69" name="AutoShape 1089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467600" y="3352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70" name="AutoShape 1090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7467600" y="4876800"/>
            <a:ext cx="381000" cy="381000"/>
          </a:xfrm>
          <a:prstGeom prst="downArrow">
            <a:avLst>
              <a:gd name="adj1" fmla="val 50000"/>
              <a:gd name="adj2" fmla="val 35833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8265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Example, Showing Recursion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11462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2  4   3   1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732587" y="219075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8   9   6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84387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2   1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740650" y="2786063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989387" y="278447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199187" y="2803525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31975" y="3432175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solidFill>
                  <a:schemeClr val="accent2"/>
                </a:solidFill>
                <a:latin typeface="Times New Roman" pitchFamily="18" charset="0"/>
              </a:rPr>
              <a:t>2</a:t>
            </a:r>
            <a:r>
              <a:rPr lang="en-US" sz="2000">
                <a:latin typeface="Times New Roman" pitchFamily="18" charset="0"/>
              </a:rPr>
              <a:t>	          	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28787" y="4076700"/>
            <a:ext cx="3877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000" u="sng">
                <a:latin typeface="Times New Roman" pitchFamily="18" charset="0"/>
              </a:rPr>
              <a:t>   2</a:t>
            </a:r>
            <a:r>
              <a:rPr lang="en-US" sz="2000">
                <a:latin typeface="Times New Roman" pitchFamily="18" charset="0"/>
              </a:rPr>
              <a:t>	               	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862137" y="4775200"/>
            <a:ext cx="178766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  <a:r>
              <a:rPr lang="en-US" sz="2000" u="sng">
                <a:latin typeface="Times New Roman" pitchFamily="18" charset="0"/>
              </a:rPr>
              <a:t>   4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78187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en-US" sz="2000" u="sng">
                <a:latin typeface="Times New Roman" pitchFamily="18" charset="0"/>
              </a:rPr>
              <a:t>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643437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721350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855912" y="2625725"/>
            <a:ext cx="574675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616325" y="2605088"/>
            <a:ext cx="492125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738937" y="2646363"/>
            <a:ext cx="328613" cy="195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86637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192337" y="3886200"/>
            <a:ext cx="76200" cy="2270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424112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89687" y="3282950"/>
            <a:ext cx="374650" cy="151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7526337" y="3276600"/>
            <a:ext cx="38100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2474912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3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444750" y="4516438"/>
            <a:ext cx="357187" cy="284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3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792537" y="3276600"/>
            <a:ext cx="381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3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267075" y="5214938"/>
            <a:ext cx="1439862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4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6230937" y="5226050"/>
            <a:ext cx="88900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Text Box 41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15937" y="3919538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3" name="Text Box 42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292225" y="4584700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4" name="Text Box 43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401887" y="5326063"/>
            <a:ext cx="115448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Conquer</a:t>
            </a:r>
          </a:p>
        </p:txBody>
      </p:sp>
      <p:sp>
        <p:nvSpPr>
          <p:cNvPr id="35" name="Text Box 44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1746250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6" name="Text Box 45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273175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7" name="Text Box 46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92175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38" name="Text Box 4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17512" y="3402013"/>
            <a:ext cx="12875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  <a:latin typeface="Times New Roman" pitchFamily="18" charset="0"/>
              </a:rPr>
              <a:t>1 </a:t>
            </a: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</a:rPr>
              <a:t>Element</a:t>
            </a:r>
            <a:endParaRPr lang="en-US" sz="2000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9" name="Text Box 48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563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40" name="Text Box 49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0211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1" name="Text Box 50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4783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42" name="Text Box 51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9355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43" name="Text Box 52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3927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44" name="Text Box 5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849937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5" name="Text Box 54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3071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6" name="Text Box 55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764337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47" name="Text Box 56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284787" y="1981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48" name="Text Box 5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069137" y="27432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49" name="Text Box 58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3259137" y="25908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50" name="Text Box 5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2116137" y="3429000"/>
            <a:ext cx="31290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51" name="Line 60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3411537" y="31242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2" name="Line 61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>
            <a:off x="5468937" y="2514600"/>
            <a:ext cx="76200" cy="29718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3" name="Line 62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7145337" y="3200400"/>
            <a:ext cx="0" cy="1600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54" name="Text Box 11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6611937" y="4724400"/>
            <a:ext cx="9541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6   </a:t>
            </a:r>
            <a:r>
              <a:rPr lang="en-US" sz="2000" u="sng">
                <a:solidFill>
                  <a:srgbClr val="FF0000"/>
                </a:solidFill>
                <a:latin typeface="Times New Roman" pitchFamily="18" charset="0"/>
              </a:rPr>
              <a:t>8</a:t>
            </a:r>
            <a:r>
              <a:rPr lang="en-US" sz="2000" u="sng">
                <a:latin typeface="Times New Roman" pitchFamily="18" charset="0"/>
              </a:rPr>
              <a:t>   9</a:t>
            </a:r>
          </a:p>
        </p:txBody>
      </p:sp>
    </p:spTree>
    <p:extLst>
      <p:ext uri="{BB962C8B-B14F-4D97-AF65-F5344CB8AC3E}">
        <p14:creationId xmlns:p14="http://schemas.microsoft.com/office/powerpoint/2010/main" val="405071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Details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Have not yet explained: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to pick the pivot element</a:t>
            </a:r>
          </a:p>
          <a:p>
            <a:pPr lvl="1"/>
            <a:r>
              <a:rPr lang="en-US" dirty="0" smtClean="0"/>
              <a:t>Any choice is correct: data will end up sorted</a:t>
            </a:r>
          </a:p>
          <a:p>
            <a:pPr lvl="1"/>
            <a:r>
              <a:rPr lang="en-US" dirty="0" smtClean="0"/>
              <a:t>But as analysis will show, want the two partitions to be about equal in size</a:t>
            </a:r>
          </a:p>
          <a:p>
            <a:endParaRPr lang="en-US" dirty="0" smtClean="0"/>
          </a:p>
          <a:p>
            <a:r>
              <a:rPr lang="en-US" dirty="0" smtClean="0"/>
              <a:t>How to implement partitioning</a:t>
            </a:r>
          </a:p>
          <a:p>
            <a:pPr lvl="1"/>
            <a:r>
              <a:rPr lang="en-US" dirty="0" smtClean="0"/>
              <a:t>In linear time</a:t>
            </a:r>
          </a:p>
          <a:p>
            <a:pPr lvl="1"/>
            <a:r>
              <a:rPr lang="en-US" dirty="0" smtClean="0"/>
              <a:t>In place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3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Pivots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Best pivot?</a:t>
            </a:r>
          </a:p>
          <a:p>
            <a:pPr lvl="1"/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Halve each time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Worst pivot?</a:t>
            </a:r>
          </a:p>
          <a:p>
            <a:pPr lvl="1"/>
            <a:r>
              <a:rPr lang="en-US" dirty="0" smtClean="0"/>
              <a:t>Greatest/least element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roblem of size n - 1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814812" y="1752600"/>
            <a:ext cx="3502793" cy="887594"/>
            <a:chOff x="5149022" y="533400"/>
            <a:chExt cx="3502793" cy="887594"/>
          </a:xfrm>
        </p:grpSpPr>
        <p:sp>
          <p:nvSpPr>
            <p:cNvPr id="6" name="Text Box 3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49022" y="1081954"/>
              <a:ext cx="869792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latin typeface="Times New Roman" pitchFamily="18" charset="0"/>
                </a:rPr>
                <a:t>2  4   3   1</a:t>
              </a:r>
            </a:p>
          </p:txBody>
        </p:sp>
        <p:sp>
          <p:nvSpPr>
            <p:cNvPr id="7" name="Text Box 4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966301" y="1110306"/>
              <a:ext cx="685514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>
                  <a:latin typeface="Times New Roman" pitchFamily="18" charset="0"/>
                </a:rPr>
                <a:t>8   9   6</a:t>
              </a:r>
            </a:p>
          </p:txBody>
        </p:sp>
        <p:sp>
          <p:nvSpPr>
            <p:cNvPr id="16" name="Line 13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17" name="Line 14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38" name="Text Box 4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39" name="Text Box 4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0" name="Text Box 5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41" name="Text Box 5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2" name="Text Box 52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3" name="Text Box 5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4" name="Text Box 5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5" name="Text Box 5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6" name="Text Box 5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926075" y="947589"/>
              <a:ext cx="224819" cy="3106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>
                  <a:solidFill>
                    <a:srgbClr val="FF0000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513303" y="4065589"/>
            <a:ext cx="3554497" cy="977016"/>
            <a:chOff x="5689666" y="533400"/>
            <a:chExt cx="3554497" cy="977016"/>
          </a:xfrm>
        </p:grpSpPr>
        <p:sp>
          <p:nvSpPr>
            <p:cNvPr id="58" name="Text Box 4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28254" y="1110306"/>
              <a:ext cx="191590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latin typeface="Times New Roman" pitchFamily="18" charset="0"/>
                </a:rPr>
                <a:t>8  2  </a:t>
              </a:r>
              <a:r>
                <a:rPr lang="en-US" sz="2000" u="sng" dirty="0">
                  <a:latin typeface="Times New Roman" pitchFamily="18" charset="0"/>
                </a:rPr>
                <a:t>9 </a:t>
              </a:r>
              <a:r>
                <a:rPr lang="en-US" sz="2000" u="sng" dirty="0" smtClean="0">
                  <a:latin typeface="Times New Roman" pitchFamily="18" charset="0"/>
                </a:rPr>
                <a:t> 4  5  3  6</a:t>
              </a:r>
              <a:endParaRPr lang="en-US" sz="2000" u="sng" dirty="0">
                <a:latin typeface="Times New Roman" pitchFamily="18" charset="0"/>
              </a:endParaRPr>
            </a:p>
          </p:txBody>
        </p:sp>
        <p:sp>
          <p:nvSpPr>
            <p:cNvPr id="59" name="Line 13"/>
            <p:cNvSpPr>
              <a:spLocks noChangeShapeType="1"/>
            </p:cNvSpPr>
            <p:nvPr>
              <p:custDataLst>
                <p:tags r:id="rId2"/>
              </p:custDataLst>
            </p:nvPr>
          </p:nvSpPr>
          <p:spPr bwMode="auto">
            <a:xfrm flipH="1">
              <a:off x="6465273" y="936495"/>
              <a:ext cx="406053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0" name="Line 14"/>
            <p:cNvSpPr>
              <a:spLocks noChangeShapeType="1"/>
            </p:cNvSpPr>
            <p:nvPr>
              <p:custDataLst>
                <p:tags r:id="rId3"/>
              </p:custDataLst>
            </p:nvPr>
          </p:nvSpPr>
          <p:spPr bwMode="auto">
            <a:xfrm>
              <a:off x="7239740" y="936495"/>
              <a:ext cx="420880" cy="653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/>
            </a:p>
          </p:txBody>
        </p:sp>
        <p:sp>
          <p:nvSpPr>
            <p:cNvPr id="61" name="Text Box 48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689666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2" name="Text Box 49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01815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3" name="Text Box 50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346651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64" name="Text Box 51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67514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5" name="Text Box 52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03636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66" name="Text Box 53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332128" y="533400"/>
              <a:ext cx="328492" cy="2983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7" name="Text Box 54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7660620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8" name="Text Box 55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989113" y="533400"/>
              <a:ext cx="328492" cy="2958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69" name="Text Box 5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926075" y="947589"/>
              <a:ext cx="312906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u="sng" dirty="0" smtClean="0">
                  <a:solidFill>
                    <a:srgbClr val="FF0000"/>
                  </a:solidFill>
                  <a:latin typeface="Times New Roman" pitchFamily="18" charset="0"/>
                </a:rPr>
                <a:t>1</a:t>
              </a:r>
              <a:endParaRPr lang="en-US" sz="2000" u="sng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18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Potential pivot rules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While sorting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dirty="0" smtClean="0"/>
              <a:t>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(inclusive)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>
                <a:latin typeface="+mj-lt"/>
                <a:cs typeface="Courier New" pitchFamily="49" charset="0"/>
              </a:rPr>
              <a:t> (exclusive)</a:t>
            </a:r>
            <a:r>
              <a:rPr lang="en-US" dirty="0" smtClean="0">
                <a:latin typeface="+mj-lt"/>
              </a:rPr>
              <a:t>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Pick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[hi-1]</a:t>
            </a:r>
          </a:p>
          <a:p>
            <a:pPr lvl="1"/>
            <a:r>
              <a:rPr lang="en-US" dirty="0" smtClean="0"/>
              <a:t>Fast, but worst-case occurs with mostly sorted input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Pick random element in the range</a:t>
            </a:r>
          </a:p>
          <a:p>
            <a:pPr lvl="1"/>
            <a:r>
              <a:rPr lang="en-US" dirty="0" smtClean="0"/>
              <a:t>Does as well as any technique, but (pseudo)random number generation can be slow</a:t>
            </a:r>
          </a:p>
          <a:p>
            <a:pPr lvl="1"/>
            <a:r>
              <a:rPr lang="en-US" dirty="0" smtClean="0"/>
              <a:t>Still probably the most elegant approach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Median of 3,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[hi-1],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)/2]</a:t>
            </a:r>
          </a:p>
          <a:p>
            <a:pPr lvl="1"/>
            <a:r>
              <a:rPr lang="en-US" dirty="0" smtClean="0"/>
              <a:t>Common heuristic that tends to work 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Partitioning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Conceptually simple, but hardest part to code up correctly</a:t>
            </a:r>
          </a:p>
          <a:p>
            <a:pPr lvl="1"/>
            <a:r>
              <a:rPr lang="en-US" dirty="0" smtClean="0"/>
              <a:t>After picking pivot, need to partition in linear time in place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approach (there are slightly fancier ones):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[lo]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Use two fingers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starting 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lo+1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hi-1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j)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 &gt; pivot) j--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if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&lt; pivot)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</a:t>
            </a:r>
          </a:p>
          <a:p>
            <a:pPr marL="1314450" lvl="2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else swap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[j]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Swap pivot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+mj-lt"/>
                <a:cs typeface="Courier New" pitchFamily="49" charset="0"/>
              </a:rPr>
              <a:t>*</a:t>
            </a:r>
            <a:endParaRPr lang="en-US" b="1" dirty="0">
              <a:latin typeface="+mj-lt"/>
              <a:cs typeface="Courier New" pitchFamily="49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sz="1800" dirty="0" smtClean="0">
                <a:latin typeface="+mj-lt"/>
                <a:cs typeface="Courier New" pitchFamily="49" charset="0"/>
              </a:rPr>
              <a:t>*skip step 4 if pivot ends up being least element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4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Step one</a:t>
            </a:r>
            <a:r>
              <a:rPr lang="en-US" dirty="0" smtClean="0"/>
              <a:t>: pick pivot as median of 3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= 0,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 = 10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4724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>
                <a:latin typeface="Courier New" pitchFamily="49" charset="0"/>
              </a:rPr>
              <a:t>6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267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91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172200" y="4724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 smtClean="0">
                <a:latin typeface="Courier New" pitchFamily="49" charset="0"/>
              </a:rPr>
              <a:t>8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743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124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505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0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86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267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8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029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410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791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2200" y="4419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685800" y="3657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Step two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move pivot to the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position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Line 1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048000" y="5181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1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6096000" y="51054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8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200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1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2" name="Text Box 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581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4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3" name="Text Box 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962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9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343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0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5" name="Text Box 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24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3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05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5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7" name="Text Box 9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486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2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8" name="Text Box 10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867400" y="2819400"/>
            <a:ext cx="381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pitchFamily="49" charset="0"/>
              </a:rPr>
              <a:t>7</a:t>
            </a:r>
            <a:endParaRPr lang="en-US" sz="4000">
              <a:latin typeface="Times New Roman" pitchFamily="18" charset="0"/>
            </a:endParaRPr>
          </a:p>
        </p:txBody>
      </p:sp>
      <p:sp>
        <p:nvSpPr>
          <p:cNvPr id="59" name="Text Box 11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2819400"/>
            <a:ext cx="381000" cy="381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latin typeface="Courier New" pitchFamily="49" charset="0"/>
              </a:rPr>
              <a:t>6</a:t>
            </a:r>
          </a:p>
        </p:txBody>
      </p:sp>
      <p:sp>
        <p:nvSpPr>
          <p:cNvPr id="60" name="Text Box 1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819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0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1" name="Text Box 13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200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1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2" name="Text Box 14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581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2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3" name="Text Box 15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3962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3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4343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4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5" name="Text Box 1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4724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5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6" name="Text Box 1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105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6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7" name="Text Box 1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486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7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8" name="Text Box 2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867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8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9" name="Text Box 2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6248400" y="2514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Courier New" pitchFamily="49" charset="0"/>
              </a:rPr>
              <a:t>9</a:t>
            </a:r>
            <a:endParaRPr lang="en-US" sz="20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95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Definition: Comparison Sort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A computational problem with the following input and output</a:t>
            </a:r>
            <a:endParaRPr lang="en-US" dirty="0"/>
          </a:p>
          <a:p>
            <a:pPr>
              <a:buNone/>
            </a:pPr>
            <a:r>
              <a:rPr lang="en-US" b="1" dirty="0" smtClean="0"/>
              <a:t>Input:</a:t>
            </a:r>
          </a:p>
          <a:p>
            <a:pPr>
              <a:buNone/>
            </a:pPr>
            <a:r>
              <a:rPr lang="en-US" dirty="0" smtClean="0"/>
              <a:t> 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of length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 smtClean="0"/>
              <a:t>comparable </a:t>
            </a:r>
            <a:r>
              <a:rPr lang="en-US" dirty="0" smtClean="0"/>
              <a:t>elements</a:t>
            </a: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b="1" dirty="0" smtClean="0"/>
              <a:t>Output</a:t>
            </a:r>
            <a:r>
              <a:rPr lang="en-US" dirty="0" smtClean="0"/>
              <a:t>:</a:t>
            </a: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The same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A,</a:t>
            </a:r>
            <a:r>
              <a:rPr lang="en-US" dirty="0" smtClean="0"/>
              <a:t> containing the same elements where:</a:t>
            </a:r>
          </a:p>
          <a:p>
            <a:pPr marL="457200" lvl="1" indent="0">
              <a:buNone/>
            </a:pPr>
            <a:r>
              <a:rPr lang="en-US" dirty="0" smtClean="0"/>
              <a:t>	for any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 where </a:t>
            </a:r>
            <a:r>
              <a:rPr lang="en-US" dirty="0" smtClean="0"/>
              <a:t>0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&lt; j &lt;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  <a:sym typeface="Symbol"/>
              </a:rPr>
              <a:t>n</a:t>
            </a:r>
            <a:r>
              <a:rPr lang="en-US" dirty="0" smtClean="0"/>
              <a:t>     </a:t>
            </a:r>
          </a:p>
          <a:p>
            <a:pPr marL="457200" lvl="1" indent="0">
              <a:buNone/>
            </a:pPr>
            <a:r>
              <a:rPr lang="en-US" dirty="0" smtClean="0"/>
              <a:t>		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A[j]</a:t>
            </a:r>
          </a:p>
          <a:p>
            <a:pPr lvl="1"/>
            <a:endParaRPr lang="en-US" sz="1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8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2971800" cy="449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Now partition in 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Swap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fingers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Move pivot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42" name="Group 141"/>
          <p:cNvGrpSpPr/>
          <p:nvPr/>
        </p:nvGrpSpPr>
        <p:grpSpPr>
          <a:xfrm>
            <a:off x="3505200" y="1676400"/>
            <a:ext cx="3810000" cy="685800"/>
            <a:chOff x="3505200" y="1676400"/>
            <a:chExt cx="3810000" cy="685800"/>
          </a:xfrm>
        </p:grpSpPr>
        <p:sp>
          <p:nvSpPr>
            <p:cNvPr id="7" name="Text Box 2"/>
            <p:cNvSpPr txBox="1">
              <a:spLocks noChangeArrowheads="1"/>
            </p:cNvSpPr>
            <p:nvPr>
              <p:custDataLst>
                <p:tags r:id="rId47"/>
              </p:custDataLst>
            </p:nvPr>
          </p:nvSpPr>
          <p:spPr bwMode="auto">
            <a:xfrm>
              <a:off x="3505200" y="1676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" name="Text Box 3"/>
            <p:cNvSpPr txBox="1">
              <a:spLocks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3886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>
              <p:custDataLst>
                <p:tags r:id="rId49"/>
              </p:custDataLst>
            </p:nvPr>
          </p:nvSpPr>
          <p:spPr bwMode="auto">
            <a:xfrm>
              <a:off x="4267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" name="Text Box 5"/>
            <p:cNvSpPr txBox="1"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4648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5029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>
              <p:custDataLst>
                <p:tags r:id="rId52"/>
              </p:custDataLst>
            </p:nvPr>
          </p:nvSpPr>
          <p:spPr bwMode="auto">
            <a:xfrm>
              <a:off x="5410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5791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>
              <p:custDataLst>
                <p:tags r:id="rId54"/>
              </p:custDataLst>
            </p:nvPr>
          </p:nvSpPr>
          <p:spPr bwMode="auto">
            <a:xfrm>
              <a:off x="6172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>
              <p:custDataLst>
                <p:tags r:id="rId55"/>
              </p:custDataLst>
            </p:nvPr>
          </p:nvSpPr>
          <p:spPr bwMode="auto">
            <a:xfrm>
              <a:off x="6553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6" name="Text Box 11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6934200" y="1676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48" name="Line 13"/>
            <p:cNvSpPr>
              <a:spLocks noChangeShapeType="1"/>
            </p:cNvSpPr>
            <p:nvPr>
              <p:custDataLst>
                <p:tags r:id="rId57"/>
              </p:custDataLst>
            </p:nvPr>
          </p:nvSpPr>
          <p:spPr bwMode="auto">
            <a:xfrm flipV="1">
              <a:off x="3810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13"/>
            <p:cNvSpPr>
              <a:spLocks noChangeShapeType="1"/>
            </p:cNvSpPr>
            <p:nvPr>
              <p:custDataLst>
                <p:tags r:id="rId58"/>
              </p:custDataLst>
            </p:nvPr>
          </p:nvSpPr>
          <p:spPr bwMode="auto">
            <a:xfrm flipV="1">
              <a:off x="6858000" y="2057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505200" y="2667000"/>
            <a:ext cx="3810000" cy="685800"/>
            <a:chOff x="3505200" y="2667000"/>
            <a:chExt cx="3810000" cy="685800"/>
          </a:xfrm>
        </p:grpSpPr>
        <p:sp>
          <p:nvSpPr>
            <p:cNvPr id="70" name="Text Box 2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505200" y="26670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71" name="Text Box 3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886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2" name="Text Box 4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4267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3" name="Text Box 5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4648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9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4" name="Text Box 6"/>
            <p:cNvSpPr txBox="1"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5029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5" name="Text Box 7"/>
            <p:cNvSpPr txBox="1"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5410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6" name="Text Box 8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5791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7" name="Text Box 9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6172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2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8" name="Text Box 10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6553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79" name="Text Box 11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6934200" y="26670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80" name="Line 13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45720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Line 13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6172200" y="30480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3505200" y="3733800"/>
            <a:ext cx="3810000" cy="685800"/>
            <a:chOff x="3505200" y="3733800"/>
            <a:chExt cx="3810000" cy="685800"/>
          </a:xfrm>
        </p:grpSpPr>
        <p:sp>
          <p:nvSpPr>
            <p:cNvPr id="82" name="Text Box 2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505200" y="37338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3" name="Text Box 3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886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1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4" name="Text Box 4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267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648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86" name="Text Box 6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29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7" name="Text Box 7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410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8" name="Text Box 8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5791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5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89" name="Text Box 9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6172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90" name="Text Box 10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553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91" name="Text Box 11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6934200" y="37338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92" name="Line 13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4572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13"/>
            <p:cNvSpPr>
              <a:spLocks noChangeShapeType="1"/>
            </p:cNvSpPr>
            <p:nvPr>
              <p:custDataLst>
                <p:tags r:id="rId34"/>
              </p:custDataLst>
            </p:nvPr>
          </p:nvSpPr>
          <p:spPr bwMode="auto">
            <a:xfrm flipV="1">
              <a:off x="6096000" y="4114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505200" y="4724400"/>
            <a:ext cx="3810000" cy="685800"/>
            <a:chOff x="3505200" y="4724400"/>
            <a:chExt cx="3810000" cy="685800"/>
          </a:xfrm>
        </p:grpSpPr>
        <p:sp>
          <p:nvSpPr>
            <p:cNvPr id="106" name="Text Box 2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505200" y="47244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07" name="Text Box 3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886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8" name="Text Box 4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267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09" name="Text Box 5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48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0" name="Text Box 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029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1" name="Text Box 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410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2" name="Text Box 8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91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3" name="Text Box 9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72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14" name="Text Box 10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53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15" name="Text Box 11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934200" y="47244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  <p:sp>
          <p:nvSpPr>
            <p:cNvPr id="116" name="Line 13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57912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" name="Line 13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5715000" y="51054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5638800" y="304800"/>
            <a:ext cx="3360215" cy="1015663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Often have more than </a:t>
            </a:r>
          </a:p>
          <a:p>
            <a:r>
              <a:rPr lang="en-US" sz="2000" b="0" dirty="0" smtClean="0">
                <a:latin typeface="+mn-lt"/>
              </a:rPr>
              <a:t>one swap during partition – </a:t>
            </a:r>
          </a:p>
          <a:p>
            <a:r>
              <a:rPr lang="en-US" sz="2000" b="0" dirty="0" smtClean="0">
                <a:latin typeface="+mn-lt"/>
              </a:rPr>
              <a:t>this is a short example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3505200" y="5791200"/>
            <a:ext cx="3810000" cy="381000"/>
            <a:chOff x="3505200" y="5791200"/>
            <a:chExt cx="3810000" cy="381000"/>
          </a:xfrm>
        </p:grpSpPr>
        <p:sp>
          <p:nvSpPr>
            <p:cNvPr id="131" name="Text Box 2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505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5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2" name="Text Box 3"/>
            <p:cNvSpPr txBox="1"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886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1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3" name="Text Box 4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267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4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4" name="Text Box 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648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2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5" name="Text Box 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29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>
                  <a:latin typeface="Courier New" pitchFamily="49" charset="0"/>
                </a:rPr>
                <a:t>0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6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410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3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37" name="Text Box 8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791200" y="5791200"/>
              <a:ext cx="381000" cy="3810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6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8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72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latin typeface="Courier New" pitchFamily="49" charset="0"/>
                </a:rPr>
                <a:t>9</a:t>
              </a:r>
              <a:endParaRPr lang="en-US" sz="4000" dirty="0">
                <a:latin typeface="Times New Roman" pitchFamily="18" charset="0"/>
              </a:endParaRPr>
            </a:p>
          </p:txBody>
        </p:sp>
        <p:sp>
          <p:nvSpPr>
            <p:cNvPr id="139" name="Text Box 10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553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latin typeface="Courier New" pitchFamily="49" charset="0"/>
                </a:rPr>
                <a:t>7</a:t>
              </a:r>
              <a:endParaRPr lang="en-US" sz="4000">
                <a:latin typeface="Times New Roman" pitchFamily="18" charset="0"/>
              </a:endParaRPr>
            </a:p>
          </p:txBody>
        </p:sp>
        <p:sp>
          <p:nvSpPr>
            <p:cNvPr id="140" name="Text Box 11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934200" y="5791200"/>
              <a:ext cx="381000" cy="381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 dirty="0" smtClean="0">
                  <a:latin typeface="Courier New" pitchFamily="49" charset="0"/>
                </a:rPr>
                <a:t>8</a:t>
              </a:r>
              <a:endParaRPr lang="en-US" b="1" dirty="0">
                <a:latin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888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Analysis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Best-case</a:t>
            </a:r>
            <a:r>
              <a:rPr lang="en-US" dirty="0" smtClean="0"/>
              <a:t>: Pivot is always the median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		T(</a:t>
            </a:r>
            <a:r>
              <a:rPr lang="en-US" i="1" dirty="0" smtClean="0"/>
              <a:t>n</a:t>
            </a:r>
            <a:r>
              <a:rPr lang="en-US" dirty="0" smtClean="0"/>
              <a:t>)=2T(</a:t>
            </a:r>
            <a:r>
              <a:rPr lang="en-US" i="1" dirty="0" smtClean="0"/>
              <a:t>n</a:t>
            </a:r>
            <a:r>
              <a:rPr lang="en-US" dirty="0" smtClean="0"/>
              <a:t>/2) + </a:t>
            </a:r>
            <a:r>
              <a:rPr lang="en-US" i="1" dirty="0" smtClean="0"/>
              <a:t>n</a:t>
            </a:r>
            <a:r>
              <a:rPr lang="en-US" dirty="0" smtClean="0"/>
              <a:t>           -- linear-time partition</a:t>
            </a:r>
          </a:p>
          <a:p>
            <a:pPr>
              <a:buNone/>
            </a:pPr>
            <a:r>
              <a:rPr lang="en-US" dirty="0" smtClean="0"/>
              <a:t>		Same recurrence as </a:t>
            </a:r>
            <a:r>
              <a:rPr lang="en-US" dirty="0" err="1" smtClean="0"/>
              <a:t>mergesort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Worst-case</a:t>
            </a:r>
            <a:r>
              <a:rPr lang="en-US" dirty="0" smtClean="0"/>
              <a:t>: Pivot is always smallest or largest element</a:t>
            </a:r>
          </a:p>
          <a:p>
            <a:pPr>
              <a:buNone/>
            </a:pPr>
            <a:r>
              <a:rPr lang="en-US" dirty="0" smtClean="0"/>
              <a:t>		T(0)=T(1)=1</a:t>
            </a:r>
          </a:p>
          <a:p>
            <a:pPr>
              <a:buNone/>
            </a:pPr>
            <a:r>
              <a:rPr lang="en-US" dirty="0" smtClean="0"/>
              <a:t>              T(</a:t>
            </a:r>
            <a:r>
              <a:rPr lang="en-US" i="1" dirty="0" smtClean="0"/>
              <a:t>n</a:t>
            </a:r>
            <a:r>
              <a:rPr lang="en-US" dirty="0" smtClean="0"/>
              <a:t>) = 1T(</a:t>
            </a:r>
            <a:r>
              <a:rPr lang="en-US" i="1" dirty="0" smtClean="0"/>
              <a:t>n</a:t>
            </a:r>
            <a:r>
              <a:rPr lang="en-US" dirty="0" smtClean="0"/>
              <a:t>-1)  + </a:t>
            </a:r>
            <a:r>
              <a:rPr lang="en-US" i="1" dirty="0" smtClean="0"/>
              <a:t>n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		Basically same recurrence as selection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="1" baseline="30000" dirty="0" smtClean="0"/>
              <a:t>2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Average-case </a:t>
            </a:r>
            <a:r>
              <a:rPr lang="en-US" dirty="0" smtClean="0"/>
              <a:t>(e.g., with random pivot)</a:t>
            </a:r>
          </a:p>
          <a:p>
            <a:pPr lvl="1"/>
            <a:r>
              <a:rPr lang="en-US" dirty="0" smtClean="0"/>
              <a:t>O(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), not responsible for proof (in text)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5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Cutoffs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 small </a:t>
            </a:r>
            <a:r>
              <a:rPr lang="en-US" i="1" dirty="0" smtClean="0"/>
              <a:t>n</a:t>
            </a:r>
            <a:r>
              <a:rPr lang="en-US" dirty="0" smtClean="0"/>
              <a:t>, all that recursion tends to cost more than doing a quadratic sort</a:t>
            </a:r>
          </a:p>
          <a:p>
            <a:pPr lvl="1"/>
            <a:r>
              <a:rPr lang="en-US" dirty="0" smtClean="0"/>
              <a:t>Remember asymptotic complexity is for large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Common engineering technique: switch algorithm below a </a:t>
            </a:r>
            <a:r>
              <a:rPr lang="en-US" dirty="0" smtClean="0">
                <a:solidFill>
                  <a:schemeClr val="accent2"/>
                </a:solidFill>
              </a:rPr>
              <a:t>cutoff</a:t>
            </a:r>
          </a:p>
          <a:p>
            <a:pPr lvl="1"/>
            <a:r>
              <a:rPr lang="en-US" dirty="0" smtClean="0"/>
              <a:t>Reasonable rule of thumb: use insertion sort for </a:t>
            </a:r>
            <a:r>
              <a:rPr lang="en-US" i="1" dirty="0" smtClean="0"/>
              <a:t>n</a:t>
            </a:r>
            <a:r>
              <a:rPr lang="en-US" dirty="0" smtClean="0"/>
              <a:t> &lt; 10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Could also use a cutoff for merge sort</a:t>
            </a:r>
          </a:p>
          <a:p>
            <a:pPr lvl="1"/>
            <a:r>
              <a:rPr lang="en-US" dirty="0" smtClean="0"/>
              <a:t>Cutoffs are also the norm with parallel algorithms </a:t>
            </a:r>
          </a:p>
          <a:p>
            <a:pPr lvl="2"/>
            <a:r>
              <a:rPr lang="en-US" dirty="0" smtClean="0"/>
              <a:t>Switch to sequential algorithm</a:t>
            </a:r>
          </a:p>
          <a:p>
            <a:pPr lvl="1"/>
            <a:r>
              <a:rPr lang="en-US" dirty="0" smtClean="0"/>
              <a:t>None of this affects asymptotic complexity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72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Cutoff </a:t>
            </a:r>
            <a:r>
              <a:rPr lang="en-US" dirty="0" err="1" smtClean="0">
                <a:solidFill>
                  <a:srgbClr val="0000FF"/>
                </a:solidFill>
              </a:rPr>
              <a:t>Pseudocode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90600" y="1752600"/>
            <a:ext cx="6934200" cy="1754326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</a:rPr>
              <a:t>quicksort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(hi – lo &lt; CUTOFF)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Courier New" pitchFamily="49" charset="0"/>
              </a:rPr>
              <a:t>     </a:t>
            </a:r>
            <a:r>
              <a:rPr lang="en-US" sz="2000" dirty="0" err="1" smtClean="0">
                <a:latin typeface="Courier New" pitchFamily="49" charset="0"/>
              </a:rPr>
              <a:t>insertionSort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arr,lo,hi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endParaRPr lang="en-US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   …</a:t>
            </a:r>
          </a:p>
          <a:p>
            <a:pPr algn="l">
              <a:lnSpc>
                <a:spcPct val="9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4038600"/>
            <a:ext cx="73019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Notice how this cuts out the vast majority of the recursive calls 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Think of the recursive calls to </a:t>
            </a:r>
            <a:r>
              <a:rPr lang="en-US" sz="2000" b="0" dirty="0" err="1" smtClean="0">
                <a:latin typeface="+mn-lt"/>
              </a:rPr>
              <a:t>quicksort</a:t>
            </a:r>
            <a:r>
              <a:rPr lang="en-US" sz="2000" b="0" dirty="0" smtClean="0">
                <a:latin typeface="+mn-lt"/>
              </a:rPr>
              <a:t> as a tree</a:t>
            </a:r>
          </a:p>
          <a:p>
            <a:pPr lvl="1">
              <a:buFont typeface="Arial" pitchFamily="34" charset="0"/>
              <a:buChar char="–"/>
            </a:pPr>
            <a:r>
              <a:rPr lang="en-US" sz="2000" b="0" dirty="0" smtClean="0">
                <a:latin typeface="+mn-lt"/>
              </a:rPr>
              <a:t>   Trims out the bottom layers of the tree</a:t>
            </a:r>
          </a:p>
        </p:txBody>
      </p:sp>
    </p:spTree>
    <p:extLst>
      <p:ext uri="{BB962C8B-B14F-4D97-AF65-F5344CB8AC3E}">
        <p14:creationId xmlns:p14="http://schemas.microsoft.com/office/powerpoint/2010/main" val="178192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Today’s Takeaways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Understand how basic sorting works: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insertion sort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selection sort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bubble sort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Understand how nlog(n) sorting works: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heap sort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merge sort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quick sort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Cool links:</a:t>
            </a:r>
            <a:endParaRPr lang="en-US" dirty="0" smtClean="0">
              <a:solidFill>
                <a:srgbClr val="000000"/>
              </a:solidFill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://www.sorting-algorithms.com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www.youtube.com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watch?v</a:t>
            </a:r>
            <a:r>
              <a:rPr lang="en-US" dirty="0">
                <a:hlinkClick r:id="rId3"/>
              </a:rPr>
              <a:t>=t8g-iYGHpEA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2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More Definitions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smtClean="0"/>
              <a:t>In-Place Sort:</a:t>
            </a:r>
          </a:p>
          <a:p>
            <a:pPr marL="400050" lvl="1" indent="0">
              <a:buNone/>
            </a:pPr>
            <a:r>
              <a:rPr lang="en-US" sz="2100" dirty="0" smtClean="0"/>
              <a:t>A </a:t>
            </a:r>
            <a:r>
              <a:rPr lang="en-US" sz="2100" dirty="0"/>
              <a:t>sorting algorithm is in-place if it requires only O(1) extra</a:t>
            </a:r>
          </a:p>
          <a:p>
            <a:pPr marL="400050" lvl="1" indent="0">
              <a:buNone/>
            </a:pPr>
            <a:r>
              <a:rPr lang="en-US" sz="2100" dirty="0"/>
              <a:t>space to sort the array.</a:t>
            </a:r>
          </a:p>
          <a:p>
            <a:pPr lvl="1"/>
            <a:r>
              <a:rPr lang="en-US" sz="2100" dirty="0" smtClean="0"/>
              <a:t>Usually </a:t>
            </a:r>
            <a:r>
              <a:rPr lang="en-US" sz="2100" dirty="0"/>
              <a:t>modifies input </a:t>
            </a:r>
            <a:r>
              <a:rPr lang="en-US" sz="2100" dirty="0" smtClean="0"/>
              <a:t>array</a:t>
            </a:r>
          </a:p>
          <a:p>
            <a:pPr lvl="1"/>
            <a:r>
              <a:rPr lang="en-US" sz="2100" dirty="0" smtClean="0"/>
              <a:t>Can </a:t>
            </a:r>
            <a:r>
              <a:rPr lang="en-US" sz="2100" dirty="0"/>
              <a:t>be useful: lets us minimize </a:t>
            </a:r>
            <a:r>
              <a:rPr lang="en-US" sz="2100" dirty="0" smtClean="0"/>
              <a:t>memory</a:t>
            </a:r>
          </a:p>
          <a:p>
            <a:pPr marL="0" indent="0">
              <a:buNone/>
            </a:pPr>
            <a:r>
              <a:rPr lang="en-US" sz="2500" b="1" dirty="0" smtClean="0"/>
              <a:t>Stable Sort</a:t>
            </a:r>
            <a:r>
              <a:rPr lang="en-US" sz="2500" b="1" dirty="0"/>
              <a:t>:</a:t>
            </a:r>
          </a:p>
          <a:p>
            <a:pPr marL="457200" lvl="1" indent="0">
              <a:buNone/>
            </a:pPr>
            <a:r>
              <a:rPr lang="en-US" sz="2100" dirty="0"/>
              <a:t>A sorting algorithm is stable if any equal items remain in </a:t>
            </a:r>
            <a:r>
              <a:rPr lang="en-US" sz="2100" dirty="0" smtClean="0"/>
              <a:t>the same </a:t>
            </a:r>
            <a:r>
              <a:rPr lang="en-US" sz="2100" dirty="0"/>
              <a:t>relative order before and after the sort.</a:t>
            </a:r>
          </a:p>
          <a:p>
            <a:pPr lvl="1"/>
            <a:r>
              <a:rPr lang="en-US" sz="2100" dirty="0" smtClean="0"/>
              <a:t>Items </a:t>
            </a:r>
            <a:r>
              <a:rPr lang="en-US" sz="2100" dirty="0"/>
              <a:t>that ’compare’ the same might not be </a:t>
            </a:r>
            <a:r>
              <a:rPr lang="en-US" sz="2100" dirty="0" smtClean="0"/>
              <a:t>exact duplicates</a:t>
            </a:r>
          </a:p>
          <a:p>
            <a:pPr lvl="1"/>
            <a:r>
              <a:rPr lang="en-US" sz="2100" dirty="0" smtClean="0"/>
              <a:t>Might want </a:t>
            </a:r>
            <a:r>
              <a:rPr lang="en-US" sz="2100" dirty="0"/>
              <a:t>to sort on some, but not all attributes of an </a:t>
            </a:r>
            <a:r>
              <a:rPr lang="en-US" sz="2100" dirty="0" smtClean="0"/>
              <a:t>item</a:t>
            </a:r>
            <a:endParaRPr lang="en-US" sz="2100" dirty="0"/>
          </a:p>
          <a:p>
            <a:pPr lvl="1"/>
            <a:r>
              <a:rPr lang="en-US" sz="2100" dirty="0" smtClean="0"/>
              <a:t>Can be useful to </a:t>
            </a:r>
            <a:r>
              <a:rPr lang="en-US" sz="2100" dirty="0"/>
              <a:t>sort on one attribute first, </a:t>
            </a:r>
            <a:r>
              <a:rPr lang="en-US" sz="2100" dirty="0" smtClean="0"/>
              <a:t>then another </a:t>
            </a:r>
            <a:r>
              <a:rPr lang="en-US" sz="2100" dirty="0"/>
              <a:t>one</a:t>
            </a:r>
            <a:endParaRPr lang="en-US" sz="21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5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Stable Sort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/>
              <a:t>Input</a:t>
            </a:r>
            <a:r>
              <a:rPr lang="en-US" sz="2500" dirty="0"/>
              <a:t>:</a:t>
            </a:r>
          </a:p>
          <a:p>
            <a:pPr marL="400050" lvl="1" indent="0">
              <a:buNone/>
            </a:pPr>
            <a:r>
              <a:rPr lang="en-US" sz="1900" dirty="0" smtClean="0">
                <a:latin typeface="Courier"/>
                <a:cs typeface="Courier"/>
              </a:rPr>
              <a:t>[</a:t>
            </a:r>
            <a:r>
              <a:rPr lang="en-US" sz="1900" dirty="0">
                <a:latin typeface="Courier"/>
                <a:cs typeface="Courier"/>
              </a:rPr>
              <a:t>(8, "fox"), (9, "dog"), (4, "wolf"), (8, "cow")]</a:t>
            </a:r>
          </a:p>
          <a:p>
            <a:pPr marL="400050" lvl="1" indent="0">
              <a:buNone/>
            </a:pPr>
            <a:r>
              <a:rPr lang="en-US" sz="2500" dirty="0" smtClean="0"/>
              <a:t>Compare </a:t>
            </a:r>
            <a:r>
              <a:rPr lang="en-US" sz="2500" dirty="0"/>
              <a:t>function: compare pairs by number </a:t>
            </a:r>
            <a:r>
              <a:rPr lang="en-US" sz="2500" dirty="0" smtClean="0"/>
              <a:t>only</a:t>
            </a:r>
          </a:p>
          <a:p>
            <a:pPr marL="400050" lvl="1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b="1" dirty="0" smtClean="0"/>
              <a:t>Output</a:t>
            </a:r>
            <a:r>
              <a:rPr lang="en-US" sz="2500" dirty="0"/>
              <a:t> </a:t>
            </a:r>
            <a:r>
              <a:rPr lang="en-US" sz="2500" dirty="0" smtClean="0"/>
              <a:t>(</a:t>
            </a:r>
            <a:r>
              <a:rPr lang="en-US" sz="2500" dirty="0" smtClean="0">
                <a:solidFill>
                  <a:srgbClr val="008000"/>
                </a:solidFill>
              </a:rPr>
              <a:t>stable </a:t>
            </a:r>
            <a:r>
              <a:rPr lang="en-US" sz="2500" dirty="0" smtClean="0"/>
              <a:t>sort):</a:t>
            </a:r>
            <a:endParaRPr lang="en-US" sz="2500" dirty="0"/>
          </a:p>
          <a:p>
            <a:pPr marL="400050" lvl="1" indent="0">
              <a:buNone/>
            </a:pPr>
            <a:r>
              <a:rPr lang="en-US" sz="1900" dirty="0">
                <a:latin typeface="Courier"/>
                <a:cs typeface="Courier"/>
              </a:rPr>
              <a:t>[(4, "wolf"), </a:t>
            </a:r>
            <a:r>
              <a:rPr lang="en-US" sz="1900" dirty="0">
                <a:solidFill>
                  <a:srgbClr val="008000"/>
                </a:solidFill>
                <a:latin typeface="Courier"/>
                <a:cs typeface="Courier"/>
              </a:rPr>
              <a:t>(8, "fox")</a:t>
            </a:r>
            <a:r>
              <a:rPr lang="en-US" sz="1900" dirty="0">
                <a:latin typeface="Courier"/>
                <a:cs typeface="Courier"/>
              </a:rPr>
              <a:t>, </a:t>
            </a:r>
            <a:r>
              <a:rPr lang="en-US" sz="1900" dirty="0">
                <a:solidFill>
                  <a:srgbClr val="008000"/>
                </a:solidFill>
                <a:latin typeface="Courier"/>
                <a:cs typeface="Courier"/>
              </a:rPr>
              <a:t>(8, "cow")</a:t>
            </a:r>
            <a:r>
              <a:rPr lang="en-US" sz="1900" dirty="0">
                <a:latin typeface="Courier"/>
                <a:cs typeface="Courier"/>
              </a:rPr>
              <a:t>, (9, "dog")</a:t>
            </a:r>
            <a:r>
              <a:rPr lang="en-US" sz="1900" dirty="0" smtClean="0">
                <a:latin typeface="Courier"/>
                <a:cs typeface="Courier"/>
              </a:rPr>
              <a:t>]</a:t>
            </a:r>
          </a:p>
          <a:p>
            <a:pPr marL="400050" lvl="1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b="1" dirty="0" smtClean="0"/>
              <a:t>Output</a:t>
            </a:r>
            <a:r>
              <a:rPr lang="en-US" sz="2500" dirty="0" smtClean="0"/>
              <a:t> (</a:t>
            </a:r>
            <a:r>
              <a:rPr lang="en-US" sz="2500" dirty="0" smtClean="0">
                <a:solidFill>
                  <a:schemeClr val="accent2"/>
                </a:solidFill>
              </a:rPr>
              <a:t>unstable</a:t>
            </a:r>
            <a:r>
              <a:rPr lang="en-US" sz="2500" dirty="0" smtClean="0"/>
              <a:t> sort):</a:t>
            </a:r>
            <a:endParaRPr lang="en-US" sz="2500" dirty="0"/>
          </a:p>
          <a:p>
            <a:pPr marL="400050" lvl="1" indent="0">
              <a:buNone/>
            </a:pPr>
            <a:r>
              <a:rPr lang="en-US" sz="1900" dirty="0">
                <a:latin typeface="Courier"/>
                <a:cs typeface="Courier"/>
              </a:rPr>
              <a:t>[(4, "wolf")</a:t>
            </a:r>
            <a:r>
              <a:rPr lang="en-US" sz="1900" dirty="0">
                <a:solidFill>
                  <a:schemeClr val="accent2"/>
                </a:solidFill>
                <a:latin typeface="Courier"/>
                <a:cs typeface="Courier"/>
              </a:rPr>
              <a:t>, (8, "cow")</a:t>
            </a:r>
            <a:r>
              <a:rPr lang="en-US" sz="1900" dirty="0">
                <a:latin typeface="Courier"/>
                <a:cs typeface="Courier"/>
              </a:rPr>
              <a:t>, </a:t>
            </a:r>
            <a:r>
              <a:rPr lang="en-US" sz="1900" dirty="0">
                <a:solidFill>
                  <a:srgbClr val="C0504D"/>
                </a:solidFill>
                <a:latin typeface="Courier"/>
                <a:cs typeface="Courier"/>
              </a:rPr>
              <a:t>(8, "fox")</a:t>
            </a:r>
            <a:r>
              <a:rPr lang="en-US" sz="1900" dirty="0">
                <a:latin typeface="Courier"/>
                <a:cs typeface="Courier"/>
              </a:rPr>
              <a:t>, (9, "dog")]</a:t>
            </a:r>
            <a:endParaRPr lang="en-US" sz="1900" dirty="0" smtClean="0">
              <a:latin typeface="Courier"/>
              <a:cs typeface="Courier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6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Lots of algorithms for sorting...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29870"/>
            <a:ext cx="8229600" cy="16803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Quicksort, Merge sort, In-place merge sort, Heap sort, </a:t>
            </a:r>
            <a:r>
              <a:rPr lang="en-US" sz="1600" dirty="0" smtClean="0"/>
              <a:t>Insertion sort</a:t>
            </a:r>
            <a:r>
              <a:rPr lang="en-US" sz="1600" dirty="0"/>
              <a:t>, Intro sort, Selection sort, </a:t>
            </a:r>
            <a:r>
              <a:rPr lang="en-US" sz="1600" dirty="0" err="1"/>
              <a:t>Timsort</a:t>
            </a:r>
            <a:r>
              <a:rPr lang="en-US" sz="1600" dirty="0"/>
              <a:t>, </a:t>
            </a:r>
            <a:r>
              <a:rPr lang="en-US" sz="1600" dirty="0" err="1"/>
              <a:t>Cubesort</a:t>
            </a:r>
            <a:r>
              <a:rPr lang="en-US" sz="1600" dirty="0"/>
              <a:t>, Shell sort</a:t>
            </a:r>
            <a:r>
              <a:rPr lang="en-US" sz="1600" dirty="0" smtClean="0"/>
              <a:t>, Bubble </a:t>
            </a:r>
            <a:r>
              <a:rPr lang="en-US" sz="1600" dirty="0"/>
              <a:t>sort, Binary tree sort, Cycle sort, Library sort, </a:t>
            </a:r>
            <a:r>
              <a:rPr lang="en-US" sz="1600" dirty="0" smtClean="0"/>
              <a:t>Patience sorting</a:t>
            </a:r>
            <a:r>
              <a:rPr lang="en-US" sz="1600" dirty="0"/>
              <a:t>, </a:t>
            </a:r>
            <a:r>
              <a:rPr lang="en-US" sz="1600" dirty="0" err="1"/>
              <a:t>Smoothsort</a:t>
            </a:r>
            <a:r>
              <a:rPr lang="en-US" sz="1600" dirty="0"/>
              <a:t>, Strand sort, Tournament sort, </a:t>
            </a:r>
            <a:r>
              <a:rPr lang="en-US" sz="1600" dirty="0" smtClean="0"/>
              <a:t>Cocktail sort</a:t>
            </a:r>
            <a:r>
              <a:rPr lang="en-US" sz="1600" dirty="0"/>
              <a:t>, Comb sort, Gnome sort, Block sort, </a:t>
            </a:r>
            <a:r>
              <a:rPr lang="en-US" sz="1600" dirty="0" err="1"/>
              <a:t>Stackoverflow</a:t>
            </a:r>
            <a:r>
              <a:rPr lang="en-US" sz="1600" dirty="0"/>
              <a:t> sort</a:t>
            </a:r>
            <a:r>
              <a:rPr lang="en-US" sz="1600" dirty="0" smtClean="0"/>
              <a:t>, Odd</a:t>
            </a:r>
            <a:r>
              <a:rPr lang="en-US" sz="1600" dirty="0"/>
              <a:t>-even sort, Pigeonhole sort, Bucket sort, Counting sort</a:t>
            </a:r>
            <a:r>
              <a:rPr lang="en-US" sz="1600" dirty="0" smtClean="0"/>
              <a:t>, Radix </a:t>
            </a:r>
            <a:r>
              <a:rPr lang="en-US" sz="1600" dirty="0"/>
              <a:t>sort, </a:t>
            </a:r>
            <a:r>
              <a:rPr lang="en-US" sz="1600" dirty="0" err="1"/>
              <a:t>Spreadsort</a:t>
            </a:r>
            <a:r>
              <a:rPr lang="en-US" sz="1600" dirty="0"/>
              <a:t>, </a:t>
            </a:r>
            <a:r>
              <a:rPr lang="en-US" sz="1600" dirty="0" err="1"/>
              <a:t>Burstsort</a:t>
            </a:r>
            <a:r>
              <a:rPr lang="en-US" sz="1600" dirty="0"/>
              <a:t>, </a:t>
            </a:r>
            <a:r>
              <a:rPr lang="en-US" sz="1600" dirty="0" err="1"/>
              <a:t>Flashsort</a:t>
            </a:r>
            <a:r>
              <a:rPr lang="en-US" sz="1600" dirty="0"/>
              <a:t>, Postman sort, </a:t>
            </a:r>
            <a:r>
              <a:rPr lang="en-US" sz="1600" dirty="0" smtClean="0"/>
              <a:t>Bead sort</a:t>
            </a:r>
            <a:r>
              <a:rPr lang="en-US" sz="1600" dirty="0"/>
              <a:t>, Simple pancake sort, Spaghetti sort, Sorting network</a:t>
            </a:r>
            <a:r>
              <a:rPr lang="en-US" sz="1600" dirty="0" smtClean="0"/>
              <a:t>, </a:t>
            </a:r>
            <a:r>
              <a:rPr lang="en-US" sz="1600" dirty="0" err="1" smtClean="0"/>
              <a:t>Bitonic</a:t>
            </a:r>
            <a:r>
              <a:rPr lang="en-US" sz="1600" dirty="0" smtClean="0"/>
              <a:t> </a:t>
            </a:r>
            <a:r>
              <a:rPr lang="en-US" sz="1600" dirty="0"/>
              <a:t>sort, </a:t>
            </a:r>
            <a:r>
              <a:rPr lang="en-US" sz="1600" dirty="0" err="1"/>
              <a:t>Bogosort</a:t>
            </a:r>
            <a:r>
              <a:rPr lang="en-US" sz="1600" dirty="0"/>
              <a:t>, Stooge sort, Insertion sort, Slow sort</a:t>
            </a:r>
            <a:r>
              <a:rPr lang="en-US" sz="1600" dirty="0" smtClean="0"/>
              <a:t>, Rainbow </a:t>
            </a:r>
            <a:r>
              <a:rPr lang="en-US" sz="1600" dirty="0"/>
              <a:t>sort...</a:t>
            </a:r>
          </a:p>
        </p:txBody>
      </p:sp>
      <p:pic>
        <p:nvPicPr>
          <p:cNvPr id="8" name="Picture 7" descr="Screen Shot 2017-02-27 at 10.43.4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646" y="2810219"/>
            <a:ext cx="6463600" cy="3267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091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Sorting: The Big Picture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0365" y="2286000"/>
            <a:ext cx="1365127" cy="1015663"/>
          </a:xfrm>
          <a:prstGeom prst="rect">
            <a:avLst/>
          </a:prstGeom>
          <a:solidFill>
            <a:schemeClr val="accent3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baseline="30000" dirty="0">
                <a:latin typeface="Calibri"/>
                <a:cs typeface="Calibri"/>
                <a:sym typeface="Symbol" pitchFamily="18" charset="2"/>
              </a:rPr>
              <a:t>2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50427" y="2286000"/>
            <a:ext cx="1365127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Fancier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 log 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 smtClean="0">
                <a:latin typeface="Calibri"/>
                <a:cs typeface="Calibri"/>
              </a:rPr>
              <a:t>Comparison</a:t>
            </a:r>
            <a:endParaRPr lang="en-US" sz="2000" dirty="0">
              <a:latin typeface="Calibri"/>
              <a:cs typeface="Calibri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lower bound:</a:t>
            </a:r>
            <a:endParaRPr lang="en-US" sz="2000" dirty="0">
              <a:latin typeface="Calibri"/>
              <a:cs typeface="Calibri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(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 log 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28678" y="2286000"/>
            <a:ext cx="1365127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Specialized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</a:rPr>
              <a:t>algorithms:</a:t>
            </a:r>
            <a:endParaRPr lang="en-US" sz="2000" dirty="0">
              <a:latin typeface="Calibri"/>
              <a:cs typeface="Calibri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O(</a:t>
            </a:r>
            <a:r>
              <a:rPr lang="en-US" sz="2000" i="1" dirty="0">
                <a:latin typeface="Calibri"/>
                <a:cs typeface="Calibri"/>
                <a:sym typeface="Symbol" pitchFamily="18" charset="2"/>
              </a:rPr>
              <a:t>n</a:t>
            </a:r>
            <a:r>
              <a:rPr lang="en-US" sz="2000" dirty="0">
                <a:latin typeface="Calibri"/>
                <a:cs typeface="Calibri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 dirty="0">
                <a:latin typeface="Calibri"/>
                <a:cs typeface="Calibri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Insertion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Calibri"/>
                <a:cs typeface="Calibri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Calibri"/>
                <a:cs typeface="Calibri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8177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Heap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Merge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Quick </a:t>
            </a:r>
            <a:r>
              <a:rPr lang="en-US" sz="2000" dirty="0" smtClean="0">
                <a:latin typeface="Calibri"/>
                <a:cs typeface="Calibri"/>
              </a:rPr>
              <a:t>sort (</a:t>
            </a:r>
            <a:r>
              <a:rPr lang="en-US" sz="2000" dirty="0" err="1" smtClean="0">
                <a:latin typeface="Calibri"/>
                <a:cs typeface="Calibri"/>
              </a:rPr>
              <a:t>avg</a:t>
            </a:r>
            <a:r>
              <a:rPr lang="en-US" sz="2000" dirty="0" smtClean="0">
                <a:latin typeface="Calibri"/>
                <a:cs typeface="Calibri"/>
              </a:rPr>
              <a:t>)</a:t>
            </a:r>
            <a:endParaRPr lang="en-US" sz="2000" dirty="0">
              <a:latin typeface="Calibri"/>
              <a:cs typeface="Calibri"/>
            </a:endParaRP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3663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Calibri"/>
                <a:cs typeface="Calibri"/>
              </a:rPr>
              <a:t>Bucket sort</a:t>
            </a:r>
          </a:p>
          <a:p>
            <a:pPr eaLnBrk="1" hangingPunct="1"/>
            <a:r>
              <a:rPr lang="en-US" sz="2000" dirty="0">
                <a:latin typeface="Calibri"/>
                <a:cs typeface="Calibri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04039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Calibri"/>
              <a:cs typeface="Calibri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>
            <a:off x="1062929" y="3301663"/>
            <a:ext cx="996" cy="571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flipH="1">
            <a:off x="6553764" y="3301663"/>
            <a:ext cx="57478" cy="571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3" name="Straight Connector 22"/>
          <p:cNvCxnSpPr/>
          <p:nvPr/>
        </p:nvCxnSpPr>
        <p:spPr>
          <a:xfrm flipH="1">
            <a:off x="7462762" y="1306286"/>
            <a:ext cx="12095" cy="4705884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533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3875</Words>
  <Application>Microsoft Macintosh PowerPoint</Application>
  <PresentationFormat>On-screen Show (4:3)</PresentationFormat>
  <Paragraphs>1209</Paragraphs>
  <Slides>54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CSE 373: Data Structure &amp; Algorithms  Comparison Sorting</vt:lpstr>
      <vt:lpstr>Course Logistics</vt:lpstr>
      <vt:lpstr>Introduction to Sorting</vt:lpstr>
      <vt:lpstr>More Reasons to Sort</vt:lpstr>
      <vt:lpstr>Definition: Comparison Sort</vt:lpstr>
      <vt:lpstr>More Definitions</vt:lpstr>
      <vt:lpstr>Stable Sort Example</vt:lpstr>
      <vt:lpstr>Lots of algorithms for sorting...</vt:lpstr>
      <vt:lpstr>Sorting: The Big Picture</vt:lpstr>
      <vt:lpstr>Insertion Sort</vt:lpstr>
      <vt:lpstr>Insertion Sort</vt:lpstr>
      <vt:lpstr>Insertion Sort</vt:lpstr>
      <vt:lpstr>Selection Sort</vt:lpstr>
      <vt:lpstr>Selection Sort</vt:lpstr>
      <vt:lpstr>Selection Sort</vt:lpstr>
      <vt:lpstr>Insertion Sort vs. Selection Sort</vt:lpstr>
      <vt:lpstr>Bubble Sort</vt:lpstr>
      <vt:lpstr>Sorting: The Big Picture</vt:lpstr>
      <vt:lpstr>Heap Sort</vt:lpstr>
      <vt:lpstr>Heap Sort</vt:lpstr>
      <vt:lpstr>In-place Heap Sort</vt:lpstr>
      <vt:lpstr>“AVL sort”?  “Hash sort”?</vt:lpstr>
      <vt:lpstr>Divide and conquer</vt:lpstr>
      <vt:lpstr>Divide-and-Conquer Sorting</vt:lpstr>
      <vt:lpstr>Merge Sort</vt:lpstr>
      <vt:lpstr>Merge Sort: Pseudocode</vt:lpstr>
      <vt:lpstr>Merge Sort Example</vt:lpstr>
      <vt:lpstr>Merge Sort Example</vt:lpstr>
      <vt:lpstr>Merge Example</vt:lpstr>
      <vt:lpstr>Merge Example</vt:lpstr>
      <vt:lpstr>Merge Example</vt:lpstr>
      <vt:lpstr>Merge Example</vt:lpstr>
      <vt:lpstr>Merge Example</vt:lpstr>
      <vt:lpstr>Merge Example</vt:lpstr>
      <vt:lpstr>Merge Example</vt:lpstr>
      <vt:lpstr>Merge Example</vt:lpstr>
      <vt:lpstr>Merge Example</vt:lpstr>
      <vt:lpstr>Merge Sort Analysis</vt:lpstr>
      <vt:lpstr>Merge Sort Analysis</vt:lpstr>
      <vt:lpstr>Quick Sort</vt:lpstr>
      <vt:lpstr>Quick Sort</vt:lpstr>
      <vt:lpstr>Quick Sort Pseudocode</vt:lpstr>
      <vt:lpstr>Think in Terms of Sets</vt:lpstr>
      <vt:lpstr>Example, Showing Recursion</vt:lpstr>
      <vt:lpstr>Details</vt:lpstr>
      <vt:lpstr>Pivots</vt:lpstr>
      <vt:lpstr>Potential pivot rules</vt:lpstr>
      <vt:lpstr>Partitioning</vt:lpstr>
      <vt:lpstr>Example</vt:lpstr>
      <vt:lpstr>Example</vt:lpstr>
      <vt:lpstr>Analysis</vt:lpstr>
      <vt:lpstr>Cutoffs</vt:lpstr>
      <vt:lpstr>Cutoff Pseudocode</vt:lpstr>
      <vt:lpstr>Today’s Takeaways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 &amp; Algorithms  Comparison Sorting</dc:title>
  <dc:creator>Hunter Zahn</dc:creator>
  <cp:lastModifiedBy>Riley Porter</cp:lastModifiedBy>
  <cp:revision>62</cp:revision>
  <dcterms:created xsi:type="dcterms:W3CDTF">2016-08-03T16:12:06Z</dcterms:created>
  <dcterms:modified xsi:type="dcterms:W3CDTF">2017-02-27T22:02:48Z</dcterms:modified>
</cp:coreProperties>
</file>