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0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31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350" r:id="rId3"/>
    <p:sldId id="365" r:id="rId4"/>
    <p:sldId id="366" r:id="rId5"/>
    <p:sldId id="325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29" r:id="rId23"/>
    <p:sldId id="384" r:id="rId24"/>
    <p:sldId id="385" r:id="rId25"/>
    <p:sldId id="386" r:id="rId26"/>
    <p:sldId id="388" r:id="rId27"/>
    <p:sldId id="387" r:id="rId28"/>
    <p:sldId id="389" r:id="rId29"/>
    <p:sldId id="390" r:id="rId30"/>
    <p:sldId id="399" r:id="rId31"/>
    <p:sldId id="391" r:id="rId32"/>
    <p:sldId id="393" r:id="rId33"/>
    <p:sldId id="394" r:id="rId34"/>
    <p:sldId id="395" r:id="rId35"/>
    <p:sldId id="396" r:id="rId36"/>
    <p:sldId id="397" r:id="rId37"/>
    <p:sldId id="398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07" r:id="rId46"/>
    <p:sldId id="408" r:id="rId47"/>
    <p:sldId id="334" r:id="rId48"/>
    <p:sldId id="410" r:id="rId49"/>
    <p:sldId id="409" r:id="rId50"/>
    <p:sldId id="422" r:id="rId51"/>
    <p:sldId id="415" r:id="rId52"/>
    <p:sldId id="420" r:id="rId53"/>
    <p:sldId id="416" r:id="rId54"/>
    <p:sldId id="421" r:id="rId55"/>
    <p:sldId id="418" r:id="rId56"/>
    <p:sldId id="423" r:id="rId57"/>
    <p:sldId id="424" r:id="rId58"/>
    <p:sldId id="425" r:id="rId59"/>
    <p:sldId id="426" r:id="rId60"/>
    <p:sldId id="411" r:id="rId61"/>
    <p:sldId id="427" r:id="rId62"/>
    <p:sldId id="428" r:id="rId63"/>
    <p:sldId id="413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B99"/>
    <a:srgbClr val="F6CD84"/>
    <a:srgbClr val="C39934"/>
    <a:srgbClr val="FFFA90"/>
    <a:srgbClr val="F8B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4870-E783-3D43-8DDF-C889B217513B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8A55B-DE67-8245-8BCD-10C8B3C57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3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15445-D8DB-004D-AB0D-C05F487ADA23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3B3A-53B3-794A-80F5-CA3B27521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4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dominos? if you can knock</a:t>
            </a:r>
            <a:r>
              <a:rPr lang="en-US" baseline="0" dirty="0" smtClean="0"/>
              <a:t> down the first one, and prove that each domino will knock down another domino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7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dominos? if you can knock</a:t>
            </a:r>
            <a:r>
              <a:rPr lang="en-US" baseline="0" dirty="0" smtClean="0"/>
              <a:t> down the first one, and prove that each domino will knock down another domino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B29E-B8F9-214C-A0E9-08697ABFD98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77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6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C9F5-B529-154F-847B-817313D2F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38276"/>
            <a:ext cx="8305800" cy="1447800"/>
          </a:xfrm>
        </p:spPr>
        <p:txBody>
          <a:bodyPr>
            <a:normAutofit/>
          </a:bodyPr>
          <a:lstStyle/>
          <a:p>
            <a:r>
              <a:rPr lang="en-US" sz="3200" i="0" dirty="0" smtClean="0">
                <a:solidFill>
                  <a:srgbClr val="0000FF"/>
                </a:solidFill>
              </a:rPr>
              <a:t>CSE 373: Data Structures &amp; Algorithms</a:t>
            </a:r>
            <a:br>
              <a:rPr lang="en-US" sz="3200" i="0" dirty="0" smtClean="0">
                <a:solidFill>
                  <a:srgbClr val="0000FF"/>
                </a:solidFill>
              </a:rPr>
            </a:br>
            <a:r>
              <a:rPr lang="en-US" sz="1400" i="0" dirty="0" smtClean="0">
                <a:solidFill>
                  <a:srgbClr val="0000FF"/>
                </a:solidFill>
              </a:rPr>
              <a:t/>
            </a:r>
            <a:br>
              <a:rPr lang="en-US" sz="1400" i="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Finish Sorting; Induction; Recurrence Relations</a:t>
            </a:r>
            <a:endParaRPr lang="en-US" sz="3200" i="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Riley Porter</a:t>
            </a:r>
          </a:p>
          <a:p>
            <a:r>
              <a:rPr lang="en-US" sz="2400" dirty="0" smtClean="0"/>
              <a:t>Winter 2017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9949885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Sam </a:t>
            </a:r>
            <a:r>
              <a:rPr lang="en-US" strike="sngStrike" dirty="0" err="1" smtClean="0"/>
              <a:t>Seaborn</a:t>
            </a:r>
            <a:r>
              <a:rPr lang="en-US" strike="sngStrike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341690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Sam </a:t>
            </a:r>
            <a:r>
              <a:rPr lang="en-US" strike="sngStrike" dirty="0" err="1" smtClean="0"/>
              <a:t>Seaborn</a:t>
            </a:r>
            <a:r>
              <a:rPr lang="en-US" strike="sngStrike" dirty="0" smtClean="0"/>
              <a:t> – 2</a:t>
            </a:r>
          </a:p>
          <a:p>
            <a:pPr marL="400050" lvl="1" indent="0">
              <a:buNone/>
            </a:pPr>
            <a:r>
              <a:rPr lang="en-US" strike="sngStrike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9218949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913" y="2264232"/>
            <a:ext cx="5591629" cy="8066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Output, sorted scores: 2, 3, 4, 4, 5, 5, 5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508619"/>
              </p:ext>
            </p:extLst>
          </p:nvPr>
        </p:nvGraphicFramePr>
        <p:xfrm>
          <a:off x="806859" y="2377172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61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6554661"/>
              </p:ext>
            </p:extLst>
          </p:nvPr>
        </p:nvGraphicFramePr>
        <p:xfrm>
          <a:off x="4064069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9283949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1712163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710" y="4965527"/>
            <a:ext cx="1353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Donna Moss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2785" y="5156131"/>
            <a:ext cx="267721" cy="29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6001721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710" y="4965527"/>
            <a:ext cx="1353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Donna Moss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2785" y="5156131"/>
            <a:ext cx="267721" cy="29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537405"/>
            <a:ext cx="11856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48551" y="4728009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8649" y="4566860"/>
            <a:ext cx="1261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Josh Lyman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67395" y="4757464"/>
            <a:ext cx="311254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4767" y="5758965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25189" y="5156131"/>
            <a:ext cx="98889" cy="634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61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Sam </a:t>
            </a:r>
            <a:r>
              <a:rPr lang="en-US" strike="sngStrike" dirty="0" err="1" smtClean="0"/>
              <a:t>Seaborn</a:t>
            </a:r>
            <a:r>
              <a:rPr lang="en-US" strike="sngStrike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397444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710" y="4965527"/>
            <a:ext cx="1353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Donna Moss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2785" y="5156131"/>
            <a:ext cx="267721" cy="29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537405"/>
            <a:ext cx="11856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48551" y="4728009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8649" y="4566860"/>
            <a:ext cx="1261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Josh Lyman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67395" y="4757464"/>
            <a:ext cx="311254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4767" y="5758965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25189" y="5156131"/>
            <a:ext cx="98889" cy="634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5056" y="3713870"/>
            <a:ext cx="14141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3807" y="3904474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3981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we wanted to keep track of who got which score?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Sam </a:t>
            </a:r>
            <a:r>
              <a:rPr lang="en-US" strike="sngStrike" dirty="0" err="1" smtClean="0"/>
              <a:t>Seaborn</a:t>
            </a:r>
            <a:r>
              <a:rPr lang="en-US" strike="sngStrike" dirty="0" smtClean="0"/>
              <a:t> – 2</a:t>
            </a:r>
          </a:p>
          <a:p>
            <a:pPr marL="400050" lvl="1" indent="0">
              <a:buNone/>
            </a:pPr>
            <a:r>
              <a:rPr lang="en-US" strike="sngStrike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2084383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710" y="4965527"/>
            <a:ext cx="1353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Donna Moss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2785" y="5156131"/>
            <a:ext cx="267721" cy="29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537405"/>
            <a:ext cx="11856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48551" y="4728009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8649" y="4566860"/>
            <a:ext cx="1261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Josh Lyman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67395" y="4757464"/>
            <a:ext cx="311254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4767" y="5758965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25189" y="5156131"/>
            <a:ext cx="98889" cy="634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5056" y="3643322"/>
            <a:ext cx="14141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3807" y="3833926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348" y="4116282"/>
            <a:ext cx="1329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Toby Ziegler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25099" y="4306886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Course Logistics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HW5 due today!  Check your submission please (download and expand the zip)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HW6 out already </a:t>
            </a:r>
            <a:r>
              <a:rPr lang="en-US" dirty="0" smtClean="0">
                <a:sym typeface="Wingdings"/>
              </a:rPr>
              <a:t> sorting (and to a lesser degree reading specs/other files/tests)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8097762" cy="10480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Final output:  </a:t>
            </a:r>
          </a:p>
          <a:p>
            <a:pPr marL="0" indent="0">
              <a:buNone/>
            </a:pPr>
            <a:r>
              <a:rPr lang="en-US" dirty="0" smtClean="0"/>
              <a:t>(Sam </a:t>
            </a:r>
            <a:r>
              <a:rPr lang="en-US" dirty="0" err="1" smtClean="0"/>
              <a:t>Seaborn</a:t>
            </a:r>
            <a:r>
              <a:rPr lang="en-US" dirty="0" smtClean="0"/>
              <a:t>, 2), (Toby Ziegler, 3), (Jed </a:t>
            </a:r>
            <a:r>
              <a:rPr lang="en-US" dirty="0" err="1" smtClean="0"/>
              <a:t>Bartlet</a:t>
            </a:r>
            <a:r>
              <a:rPr lang="en-US" dirty="0" smtClean="0"/>
              <a:t>, 4), (Josh Lyman, 4), (CJ </a:t>
            </a:r>
            <a:r>
              <a:rPr lang="en-US" dirty="0" err="1" smtClean="0"/>
              <a:t>Cregg</a:t>
            </a:r>
            <a:r>
              <a:rPr lang="en-US" dirty="0" smtClean="0"/>
              <a:t>, 5), (Donna Moss, 5), (Leo </a:t>
            </a:r>
            <a:r>
              <a:rPr lang="en-US" dirty="0" err="1" smtClean="0"/>
              <a:t>McGarry</a:t>
            </a:r>
            <a:r>
              <a:rPr lang="en-US" dirty="0" smtClean="0"/>
              <a:t>, 5)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843654"/>
              </p:ext>
            </p:extLst>
          </p:nvPr>
        </p:nvGraphicFramePr>
        <p:xfrm>
          <a:off x="4228693" y="2465690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45058" y="4971268"/>
            <a:ext cx="969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73809" y="5161872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70710" y="4965527"/>
            <a:ext cx="13533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Donna Moss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022785" y="5156131"/>
            <a:ext cx="267721" cy="292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4537405"/>
            <a:ext cx="11856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48551" y="4728009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78649" y="4566860"/>
            <a:ext cx="1261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Josh Lyman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67395" y="4757464"/>
            <a:ext cx="311254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4767" y="5758965"/>
            <a:ext cx="13901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525189" y="5156131"/>
            <a:ext cx="98889" cy="634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85056" y="3643322"/>
            <a:ext cx="14141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13807" y="3833926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348" y="4116282"/>
            <a:ext cx="13296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Toby Ziegler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25099" y="4306886"/>
            <a:ext cx="645991" cy="23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Radix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7" y="1417637"/>
            <a:ext cx="8465301" cy="48142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these scores were in the range (0-300)? </a:t>
            </a:r>
          </a:p>
          <a:p>
            <a:pPr marL="400050" lvl="1" indent="0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51</a:t>
            </a:r>
          </a:p>
          <a:p>
            <a:pPr marL="400050" lvl="1" indent="0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125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243</a:t>
            </a:r>
          </a:p>
          <a:p>
            <a:pPr marL="400050" lvl="1" indent="0">
              <a:buNone/>
            </a:pPr>
            <a:r>
              <a:rPr lang="en-US" dirty="0" smtClean="0"/>
              <a:t>Josh Lyman – 34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299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103</a:t>
            </a:r>
          </a:p>
          <a:p>
            <a:pPr marL="400050" lvl="1" indent="0">
              <a:buNone/>
            </a:pPr>
            <a:r>
              <a:rPr lang="en-US" dirty="0" smtClean="0"/>
              <a:t>Toby Ziegler – 9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count array we were using before would be a lot larger and the complexity for the final pass would be O(K + N) where K = 301 and N =7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dirty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</a:t>
            </a:r>
            <a:r>
              <a:rPr lang="en-US" b="1" dirty="0" smtClean="0"/>
              <a:t>1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Donna Moss – 12</a:t>
            </a:r>
            <a:r>
              <a:rPr lang="en-US" b="1" dirty="0"/>
              <a:t>5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24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</a:t>
            </a:r>
            <a:r>
              <a:rPr lang="en-US" b="1" dirty="0" smtClean="0"/>
              <a:t>4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Leo </a:t>
            </a:r>
            <a:r>
              <a:rPr lang="en-US" dirty="0" err="1"/>
              <a:t>McGarry</a:t>
            </a:r>
            <a:r>
              <a:rPr lang="en-US" dirty="0"/>
              <a:t> – 29</a:t>
            </a:r>
            <a:r>
              <a:rPr lang="en-US" b="1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dirty="0"/>
              <a:t>Donna Moss – 12</a:t>
            </a:r>
            <a:r>
              <a:rPr lang="en-US" b="1" dirty="0"/>
              <a:t>5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24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</a:t>
            </a:r>
            <a:r>
              <a:rPr lang="en-US" b="1" dirty="0" smtClean="0"/>
              <a:t>4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Leo </a:t>
            </a:r>
            <a:r>
              <a:rPr lang="en-US" dirty="0" err="1"/>
              <a:t>McGarry</a:t>
            </a:r>
            <a:r>
              <a:rPr lang="en-US" dirty="0"/>
              <a:t> – 29</a:t>
            </a:r>
            <a:r>
              <a:rPr lang="en-US" b="1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24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</a:t>
            </a:r>
            <a:r>
              <a:rPr lang="en-US" b="1" dirty="0" smtClean="0"/>
              <a:t>4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Leo </a:t>
            </a:r>
            <a:r>
              <a:rPr lang="en-US" dirty="0" err="1"/>
              <a:t>McGarry</a:t>
            </a:r>
            <a:r>
              <a:rPr lang="en-US" dirty="0"/>
              <a:t> – 29</a:t>
            </a:r>
            <a:r>
              <a:rPr lang="en-US" b="1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24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</a:t>
            </a:r>
            <a:r>
              <a:rPr lang="en-US" b="1" dirty="0" smtClean="0"/>
              <a:t>4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Leo </a:t>
            </a:r>
            <a:r>
              <a:rPr lang="en-US" dirty="0" err="1"/>
              <a:t>McGarry</a:t>
            </a:r>
            <a:r>
              <a:rPr lang="en-US" dirty="0"/>
              <a:t> – 29</a:t>
            </a:r>
            <a:r>
              <a:rPr lang="en-US" b="1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3682" y="352702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11687" y="2574601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24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</a:t>
            </a:r>
            <a:r>
              <a:rPr lang="en-US" b="1" strike="sngStrike" dirty="0" smtClean="0"/>
              <a:t>4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dirty="0"/>
              <a:t>Leo </a:t>
            </a:r>
            <a:r>
              <a:rPr lang="en-US" dirty="0" err="1"/>
              <a:t>McGarry</a:t>
            </a:r>
            <a:r>
              <a:rPr lang="en-US" dirty="0"/>
              <a:t> – 29</a:t>
            </a:r>
            <a:r>
              <a:rPr lang="en-US" b="1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3682" y="352702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11687" y="2574601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8829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56834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5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24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</a:t>
            </a:r>
            <a:r>
              <a:rPr lang="en-US" b="1" strike="sngStrike" dirty="0" smtClean="0"/>
              <a:t>4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29</a:t>
            </a:r>
            <a:r>
              <a:rPr lang="en-US" b="1" strike="sngStrike" dirty="0"/>
              <a:t>9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</a:t>
            </a:r>
            <a:r>
              <a:rPr lang="en-US" b="1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2422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3682" y="352702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11687" y="2574601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8829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56834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81268" y="338546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149273" y="243304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24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</a:t>
            </a:r>
            <a:r>
              <a:rPr lang="en-US" b="1" strike="sngStrike" dirty="0" smtClean="0"/>
              <a:t>4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29</a:t>
            </a:r>
            <a:r>
              <a:rPr lang="en-US" b="1" strike="sngStrike" dirty="0"/>
              <a:t>9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</a:t>
            </a:r>
            <a:r>
              <a:rPr lang="en-US" b="1" dirty="0" smtClean="0"/>
              <a:t>9</a:t>
            </a:r>
            <a:endParaRPr lang="en-US" b="1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6994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3682" y="352702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11687" y="2574601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8829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56834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81268" y="338546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149273" y="243304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86360" y="498211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522172" y="4443869"/>
            <a:ext cx="19844" cy="57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Input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</a:t>
            </a:r>
            <a:r>
              <a:rPr lang="en-US" b="1" strike="sngStrike" dirty="0" smtClean="0"/>
              <a:t>1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Donna Moss – 12</a:t>
            </a:r>
            <a:r>
              <a:rPr lang="en-US" b="1" strike="sngStrike" dirty="0"/>
              <a:t>5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24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</a:t>
            </a:r>
            <a:r>
              <a:rPr lang="en-US" b="1" strike="sngStrike" dirty="0" smtClean="0"/>
              <a:t>4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29</a:t>
            </a:r>
            <a:r>
              <a:rPr lang="en-US" b="1" strike="sngStrike" dirty="0"/>
              <a:t>9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</a:t>
            </a:r>
            <a:r>
              <a:rPr lang="en-US" b="1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</a:t>
            </a:r>
            <a:r>
              <a:rPr lang="en-US" b="1" strike="sngStrike" dirty="0" smtClean="0"/>
              <a:t>9</a:t>
            </a:r>
            <a:endParaRPr lang="en-US" b="1" strike="sngStrike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0" y="5699421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First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ones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16005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27152" y="347998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795157" y="2527568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43682" y="352702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511687" y="2574601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088829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56834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81268" y="338546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149273" y="243304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86360" y="498211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522172" y="4443869"/>
            <a:ext cx="19844" cy="570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924800" y="5014824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8192805" y="4062404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Review: </a:t>
            </a:r>
            <a:r>
              <a:rPr lang="en-US" dirty="0" smtClean="0">
                <a:solidFill>
                  <a:srgbClr val="0000FF"/>
                </a:solidFill>
              </a:rPr>
              <a:t>Sorting: The Big Picture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0365" y="2286000"/>
            <a:ext cx="1365127" cy="1015663"/>
          </a:xfrm>
          <a:prstGeom prst="rect">
            <a:avLst/>
          </a:prstGeom>
          <a:solidFill>
            <a:srgbClr val="F8CB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Calibri"/>
                <a:cs typeface="Calibri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O(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2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0427" y="2286000"/>
            <a:ext cx="1365127" cy="1015663"/>
          </a:xfrm>
          <a:prstGeom prst="rect">
            <a:avLst/>
          </a:prstGeom>
          <a:solidFill>
            <a:srgbClr val="F8CB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Calibri"/>
                <a:cs typeface="Calibri"/>
              </a:rPr>
              <a:t>Fancier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O(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 log 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7955" y="2286000"/>
            <a:ext cx="1640384" cy="1015663"/>
          </a:xfrm>
          <a:prstGeom prst="rect">
            <a:avLst/>
          </a:prstGeom>
          <a:solidFill>
            <a:srgbClr val="F8CB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Calibri"/>
                <a:cs typeface="Calibri"/>
              </a:rPr>
              <a:t>Comparison</a:t>
            </a:r>
            <a:endParaRPr lang="en-US" sz="2000" dirty="0">
              <a:latin typeface="Calibri"/>
              <a:cs typeface="Calibri"/>
            </a:endParaRPr>
          </a:p>
          <a:p>
            <a:pPr algn="ctr" eaLnBrk="1" hangingPunct="1"/>
            <a:r>
              <a:rPr lang="en-US" sz="2000" dirty="0">
                <a:latin typeface="Calibri"/>
                <a:cs typeface="Calibri"/>
              </a:rPr>
              <a:t>lower bound:</a:t>
            </a:r>
            <a:endParaRPr lang="en-US" sz="2000" dirty="0">
              <a:latin typeface="Calibri"/>
              <a:cs typeface="Calibri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(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 log 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8678" y="2286000"/>
            <a:ext cx="1365127" cy="10156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Calibri"/>
                <a:cs typeface="Calibri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</a:rPr>
              <a:t>algorithms:</a:t>
            </a:r>
            <a:endParaRPr lang="en-US" sz="2000" dirty="0">
              <a:latin typeface="Calibri"/>
              <a:cs typeface="Calibri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O(</a:t>
            </a:r>
            <a:r>
              <a:rPr lang="en-US" sz="2000" i="1" dirty="0">
                <a:latin typeface="Calibri"/>
                <a:cs typeface="Calibri"/>
                <a:sym typeface="Symbol" pitchFamily="18" charset="2"/>
              </a:rPr>
              <a:t>n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)</a:t>
            </a: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55119" y="2286000"/>
            <a:ext cx="126028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Handling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huge data</a:t>
            </a:r>
          </a:p>
          <a:p>
            <a:pPr algn="ctr" eaLnBrk="1" hangingPunct="1"/>
            <a:r>
              <a:rPr lang="en-US" sz="2000" dirty="0">
                <a:latin typeface="Calibri"/>
                <a:cs typeface="Calibri"/>
                <a:sym typeface="Symbol" pitchFamily="18" charset="2"/>
              </a:rPr>
              <a:t>sets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873500"/>
            <a:ext cx="160683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Insertion sort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Selection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sort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Bubble sort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eaLnBrk="1" hangingPunct="1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Shell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sort</a:t>
            </a:r>
          </a:p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73500"/>
            <a:ext cx="1817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Calibri"/>
                <a:cs typeface="Calibri"/>
              </a:rPr>
              <a:t>Heap sort</a:t>
            </a:r>
          </a:p>
          <a:p>
            <a:pPr eaLnBrk="1" hangingPunct="1"/>
            <a:r>
              <a:rPr lang="en-US" sz="2000" dirty="0">
                <a:latin typeface="Calibri"/>
                <a:cs typeface="Calibri"/>
              </a:rPr>
              <a:t>Merge sort</a:t>
            </a:r>
          </a:p>
          <a:p>
            <a:pPr eaLnBrk="1" hangingPunct="1"/>
            <a:r>
              <a:rPr lang="en-US" sz="2000" dirty="0">
                <a:latin typeface="Calibri"/>
                <a:cs typeface="Calibri"/>
              </a:rPr>
              <a:t>Quick </a:t>
            </a:r>
            <a:r>
              <a:rPr lang="en-US" sz="2000" dirty="0" smtClean="0">
                <a:latin typeface="Calibri"/>
                <a:cs typeface="Calibri"/>
              </a:rPr>
              <a:t>sort (</a:t>
            </a:r>
            <a:r>
              <a:rPr lang="en-US" sz="2000" dirty="0" err="1" smtClean="0">
                <a:latin typeface="Calibri"/>
                <a:cs typeface="Calibri"/>
              </a:rPr>
              <a:t>avg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000" dirty="0">
                <a:latin typeface="Calibri"/>
                <a:cs typeface="Calibri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70574" y="3873500"/>
            <a:ext cx="1366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latin typeface="Calibri"/>
                <a:cs typeface="Calibri"/>
              </a:rPr>
              <a:t>Bucket sort</a:t>
            </a:r>
          </a:p>
          <a:p>
            <a:pPr eaLnBrk="1" hangingPunct="1"/>
            <a:r>
              <a:rPr lang="en-US" sz="2000" dirty="0">
                <a:latin typeface="Calibri"/>
                <a:cs typeface="Calibri"/>
              </a:rPr>
              <a:t>Radix sort</a:t>
            </a:r>
          </a:p>
        </p:txBody>
      </p:sp>
      <p:sp>
        <p:nvSpPr>
          <p:cNvPr id="15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96200" y="3886200"/>
            <a:ext cx="10403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External</a:t>
            </a:r>
          </a:p>
          <a:p>
            <a:pPr eaLnBrk="1" hangingPunct="1"/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sorting</a:t>
            </a:r>
            <a:endParaRPr lang="en-US" sz="2000" dirty="0">
              <a:solidFill>
                <a:schemeClr val="accent4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10"/>
            </p:custDataLst>
          </p:nvPr>
        </p:nvCxnSpPr>
        <p:spPr bwMode="auto">
          <a:xfrm flipH="1">
            <a:off x="1032015" y="3301663"/>
            <a:ext cx="30914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5400000">
            <a:off x="2462426" y="3582436"/>
            <a:ext cx="584540" cy="22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2"/>
            </p:custDataLst>
          </p:nvPr>
        </p:nvCxnSpPr>
        <p:spPr bwMode="auto">
          <a:xfrm flipH="1">
            <a:off x="6553764" y="3301663"/>
            <a:ext cx="57478" cy="571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8007058" y="3579864"/>
            <a:ext cx="571837" cy="154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H="1">
            <a:off x="7462762" y="1306286"/>
            <a:ext cx="12095" cy="4705884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417638"/>
            <a:ext cx="8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O(n</a:t>
            </a:r>
            <a:r>
              <a:rPr lang="en-US" baseline="30000" dirty="0" smtClean="0">
                <a:solidFill>
                  <a:schemeClr val="accent4"/>
                </a:solidFill>
              </a:rPr>
              <a:t>2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3103" y="1435587"/>
            <a:ext cx="83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64A2"/>
                </a:solidFill>
              </a:rPr>
              <a:t>O(n)</a:t>
            </a:r>
            <a:endParaRPr lang="en-US" dirty="0">
              <a:solidFill>
                <a:srgbClr val="8064A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200" y="1804919"/>
            <a:ext cx="6327674" cy="8576"/>
          </a:xfrm>
          <a:prstGeom prst="straightConnector1">
            <a:avLst/>
          </a:prstGeom>
          <a:ln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dirty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</a:t>
            </a:r>
            <a:r>
              <a:rPr lang="en-US" b="1" dirty="0" smtClean="0"/>
              <a:t>5</a:t>
            </a:r>
            <a:r>
              <a:rPr lang="en-US" dirty="0" smtClean="0"/>
              <a:t>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Jed </a:t>
            </a:r>
            <a:r>
              <a:rPr lang="en-US" dirty="0" err="1"/>
              <a:t>Bartlet</a:t>
            </a:r>
            <a:r>
              <a:rPr lang="en-US" dirty="0"/>
              <a:t> – 2</a:t>
            </a:r>
            <a:r>
              <a:rPr lang="en-US" b="1" dirty="0"/>
              <a:t>4</a:t>
            </a:r>
            <a:r>
              <a:rPr lang="en-US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</a:t>
            </a:r>
            <a:r>
              <a:rPr lang="en-US" dirty="0" smtClean="0"/>
              <a:t>1</a:t>
            </a:r>
            <a:r>
              <a:rPr lang="en-US" b="1" dirty="0" smtClean="0"/>
              <a:t>0</a:t>
            </a:r>
            <a:r>
              <a:rPr lang="en-US" dirty="0" smtClean="0"/>
              <a:t>3</a:t>
            </a:r>
            <a:endParaRPr lang="en-US" b="1" dirty="0" smtClean="0"/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</a:t>
            </a:r>
            <a:r>
              <a:rPr lang="en-US" b="1" dirty="0" smtClean="0"/>
              <a:t>3</a:t>
            </a:r>
            <a:r>
              <a:rPr lang="en-US" dirty="0" smtClean="0"/>
              <a:t>4</a:t>
            </a:r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</a:t>
            </a:r>
            <a:r>
              <a:rPr lang="en-US" b="1" dirty="0" smtClean="0"/>
              <a:t>2</a:t>
            </a:r>
            <a:r>
              <a:rPr lang="en-US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dirty="0" smtClean="0"/>
              <a:t>Jed </a:t>
            </a:r>
            <a:r>
              <a:rPr lang="en-US" dirty="0" err="1"/>
              <a:t>Bartlet</a:t>
            </a:r>
            <a:r>
              <a:rPr lang="en-US" dirty="0"/>
              <a:t> – 2</a:t>
            </a:r>
            <a:r>
              <a:rPr lang="en-US" b="1" dirty="0"/>
              <a:t>4</a:t>
            </a:r>
            <a:r>
              <a:rPr lang="en-US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</a:t>
            </a:r>
            <a:r>
              <a:rPr lang="en-US" dirty="0" smtClean="0"/>
              <a:t>1</a:t>
            </a:r>
            <a:r>
              <a:rPr lang="en-US" b="1" dirty="0" smtClean="0"/>
              <a:t>0</a:t>
            </a:r>
            <a:r>
              <a:rPr lang="en-US" dirty="0" smtClean="0"/>
              <a:t>3</a:t>
            </a:r>
            <a:endParaRPr lang="en-US" b="1" dirty="0" smtClean="0"/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</a:t>
            </a:r>
            <a:r>
              <a:rPr lang="en-US" b="1" dirty="0" smtClean="0"/>
              <a:t>3</a:t>
            </a:r>
            <a:r>
              <a:rPr lang="en-US" dirty="0" smtClean="0"/>
              <a:t>4</a:t>
            </a:r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</a:t>
            </a:r>
            <a:r>
              <a:rPr lang="en-US" b="1" dirty="0" smtClean="0"/>
              <a:t>2</a:t>
            </a:r>
            <a:r>
              <a:rPr lang="en-US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3436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01441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</a:t>
            </a:r>
            <a:r>
              <a:rPr lang="en-US" dirty="0" smtClean="0"/>
              <a:t>1</a:t>
            </a:r>
            <a:r>
              <a:rPr lang="en-US" b="1" dirty="0" smtClean="0"/>
              <a:t>0</a:t>
            </a:r>
            <a:r>
              <a:rPr lang="en-US" dirty="0" smtClean="0"/>
              <a:t>3</a:t>
            </a:r>
            <a:endParaRPr lang="en-US" b="1" dirty="0" smtClean="0"/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</a:t>
            </a:r>
            <a:r>
              <a:rPr lang="en-US" b="1" dirty="0" smtClean="0"/>
              <a:t>3</a:t>
            </a:r>
            <a:r>
              <a:rPr lang="en-US" dirty="0" smtClean="0"/>
              <a:t>4</a:t>
            </a:r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</a:t>
            </a:r>
            <a:r>
              <a:rPr lang="en-US" b="1" dirty="0" smtClean="0"/>
              <a:t>2</a:t>
            </a:r>
            <a:r>
              <a:rPr lang="en-US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3436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01441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80670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24622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3</a:t>
            </a:r>
            <a:endParaRPr lang="en-US" b="1" strike="sngStrike" dirty="0" smtClean="0"/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</a:t>
            </a:r>
            <a:r>
              <a:rPr lang="en-US" b="1" dirty="0" smtClean="0"/>
              <a:t>3</a:t>
            </a:r>
            <a:r>
              <a:rPr lang="en-US" dirty="0" smtClean="0"/>
              <a:t>4</a:t>
            </a:r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</a:t>
            </a:r>
            <a:r>
              <a:rPr lang="en-US" b="1" dirty="0" smtClean="0"/>
              <a:t>2</a:t>
            </a:r>
            <a:r>
              <a:rPr lang="en-US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3436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01441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80670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24622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38056" y="3539235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69266" y="2833739"/>
            <a:ext cx="624446" cy="73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4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3</a:t>
            </a:r>
            <a:endParaRPr lang="en-US" b="1" strike="sngStrike" dirty="0" smtClean="0"/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3</a:t>
            </a:r>
            <a:r>
              <a:rPr lang="en-US" strike="sngStrike" dirty="0" smtClean="0"/>
              <a:t>4</a:t>
            </a:r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</a:t>
            </a:r>
            <a:r>
              <a:rPr lang="en-US" b="1" dirty="0" smtClean="0"/>
              <a:t>2</a:t>
            </a:r>
            <a:r>
              <a:rPr lang="en-US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33436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01441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180670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24622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38056" y="3539235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69266" y="2833739"/>
            <a:ext cx="624446" cy="73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21834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389839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3</a:t>
            </a:r>
            <a:endParaRPr lang="en-US" b="1" strike="sngStrike" dirty="0" smtClean="0"/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3</a:t>
            </a:r>
            <a:r>
              <a:rPr lang="en-US" strike="sngStrike" dirty="0" smtClean="0"/>
              <a:t>4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2</a:t>
            </a:r>
            <a:r>
              <a:rPr lang="en-US" strike="sngStrike" dirty="0" smtClean="0"/>
              <a:t>5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</a:t>
            </a:r>
            <a:r>
              <a:rPr lang="en-US" b="1" dirty="0"/>
              <a:t>9</a:t>
            </a:r>
            <a:r>
              <a:rPr lang="en-US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3339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01344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68814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2766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38056" y="3539235"/>
            <a:ext cx="1119544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69266" y="2833739"/>
            <a:ext cx="624446" cy="73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80532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648537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70293" y="3479988"/>
            <a:ext cx="831207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938960" y="2527568"/>
            <a:ext cx="111102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3</a:t>
            </a:r>
            <a:endParaRPr lang="en-US" b="1" strike="sngStrike" dirty="0" smtClean="0"/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3</a:t>
            </a:r>
            <a:r>
              <a:rPr lang="en-US" strike="sngStrike" dirty="0" smtClean="0"/>
              <a:t>4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2</a:t>
            </a:r>
            <a:r>
              <a:rPr lang="en-US" strike="sngStrike" dirty="0" smtClean="0"/>
              <a:t>5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</a:t>
            </a:r>
            <a:r>
              <a:rPr lang="en-US" b="1" strike="sngStrike" dirty="0"/>
              <a:t>9</a:t>
            </a:r>
            <a:r>
              <a:rPr lang="en-US" strike="sngStrike" dirty="0"/>
              <a:t>9</a:t>
            </a:r>
          </a:p>
          <a:p>
            <a:pPr marL="400050" lvl="1" indent="0" algn="r">
              <a:buNone/>
            </a:pPr>
            <a:r>
              <a:rPr lang="en-US" dirty="0" smtClean="0"/>
              <a:t>Toby </a:t>
            </a:r>
            <a:r>
              <a:rPr lang="en-US" dirty="0"/>
              <a:t>Ziegler – </a:t>
            </a:r>
            <a:r>
              <a:rPr lang="en-US" dirty="0" smtClean="0"/>
              <a:t>0</a:t>
            </a:r>
            <a:r>
              <a:rPr lang="en-US" b="1" dirty="0" smtClean="0"/>
              <a:t>0</a:t>
            </a:r>
            <a:r>
              <a:rPr lang="en-US" dirty="0" smtClean="0"/>
              <a:t>9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3339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01344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68814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2766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38056" y="3539235"/>
            <a:ext cx="1119544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69266" y="2833739"/>
            <a:ext cx="624446" cy="73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80532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648537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70293" y="3479988"/>
            <a:ext cx="831207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938960" y="2527568"/>
            <a:ext cx="111102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81268" y="338546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149273" y="243304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5</a:t>
            </a:r>
            <a:r>
              <a:rPr lang="en-US" strike="sngStrike" dirty="0" smtClean="0"/>
              <a:t>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2</a:t>
            </a:r>
            <a:r>
              <a:rPr lang="en-US" b="1" strike="sngStrike" dirty="0"/>
              <a:t>4</a:t>
            </a:r>
            <a:r>
              <a:rPr lang="en-US" strike="sngStrike" dirty="0"/>
              <a:t>3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3</a:t>
            </a:r>
            <a:endParaRPr lang="en-US" b="1" strike="sngStrike" dirty="0" smtClean="0"/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3</a:t>
            </a:r>
            <a:r>
              <a:rPr lang="en-US" strike="sngStrike" dirty="0" smtClean="0"/>
              <a:t>4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1</a:t>
            </a:r>
            <a:r>
              <a:rPr lang="en-US" b="1" strike="sngStrike" dirty="0" smtClean="0"/>
              <a:t>2</a:t>
            </a:r>
            <a:r>
              <a:rPr lang="en-US" strike="sngStrike" dirty="0" smtClean="0"/>
              <a:t>5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</a:t>
            </a:r>
            <a:r>
              <a:rPr lang="en-US" b="1" strike="sngStrike" dirty="0"/>
              <a:t>9</a:t>
            </a:r>
            <a:r>
              <a:rPr lang="en-US" strike="sngStrike" dirty="0"/>
              <a:t>9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Toby </a:t>
            </a:r>
            <a:r>
              <a:rPr lang="en-US" strike="sngStrike" dirty="0"/>
              <a:t>Ziegler – </a:t>
            </a:r>
            <a:r>
              <a:rPr lang="en-US" strike="sngStrike" dirty="0" smtClean="0"/>
              <a:t>0</a:t>
            </a:r>
            <a:r>
              <a:rPr lang="en-US" b="1" strike="sngStrike" dirty="0" smtClean="0"/>
              <a:t>0</a:t>
            </a:r>
            <a:r>
              <a:rPr lang="en-US" strike="sngStrike" dirty="0" smtClean="0"/>
              <a:t>9</a:t>
            </a:r>
            <a:endParaRPr lang="en-US" strike="sngStrike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3095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second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tens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3339" y="3539235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01344" y="258681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68814" y="2539323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2766" y="3503961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38056" y="3539235"/>
            <a:ext cx="1119544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69266" y="2833739"/>
            <a:ext cx="624446" cy="73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380532" y="4532203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648537" y="2598575"/>
            <a:ext cx="0" cy="1933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770293" y="3479988"/>
            <a:ext cx="831207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938960" y="2527568"/>
            <a:ext cx="111102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881268" y="338546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149273" y="2433045"/>
            <a:ext cx="0" cy="952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87330" y="5035384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31" idx="2"/>
          </p:cNvCxnSpPr>
          <p:nvPr/>
        </p:nvCxnSpPr>
        <p:spPr>
          <a:xfrm flipH="1">
            <a:off x="3055335" y="4462565"/>
            <a:ext cx="42493" cy="572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2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dirty="0"/>
              <a:t>Sam </a:t>
            </a:r>
            <a:r>
              <a:rPr lang="en-US" dirty="0" err="1"/>
              <a:t>Seaborn</a:t>
            </a:r>
            <a:r>
              <a:rPr lang="en-US" dirty="0"/>
              <a:t> – 103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009</a:t>
            </a:r>
          </a:p>
          <a:p>
            <a:pPr marL="400050" lvl="1" indent="0" algn="r">
              <a:buNone/>
            </a:pPr>
            <a:r>
              <a:rPr lang="en-US" dirty="0"/>
              <a:t>Donna Moss – </a:t>
            </a:r>
            <a:r>
              <a:rPr lang="en-US" dirty="0" smtClean="0"/>
              <a:t>125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dirty="0"/>
              <a:t>Toby Ziegler – </a:t>
            </a:r>
            <a:r>
              <a:rPr lang="en-US" dirty="0" smtClean="0"/>
              <a:t>009</a:t>
            </a:r>
          </a:p>
          <a:p>
            <a:pPr marL="400050" lvl="1" indent="0" algn="r">
              <a:buNone/>
            </a:pPr>
            <a:r>
              <a:rPr lang="en-US" dirty="0"/>
              <a:t>Donna Moss – </a:t>
            </a:r>
            <a:r>
              <a:rPr lang="en-US" dirty="0" smtClean="0"/>
              <a:t>125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Non-Comparison Sorts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Bucket Sort:</a:t>
            </a:r>
          </a:p>
          <a:p>
            <a:pPr lvl="1"/>
            <a:r>
              <a:rPr lang="en-US" dirty="0" smtClean="0"/>
              <a:t>every possible element in our domain is known</a:t>
            </a:r>
          </a:p>
          <a:p>
            <a:pPr lvl="1"/>
            <a:r>
              <a:rPr lang="en-US" dirty="0" smtClean="0"/>
              <a:t>the domain is relatively small (ex: numbers 1-100, all sections AA-AF)</a:t>
            </a:r>
          </a:p>
          <a:p>
            <a:r>
              <a:rPr lang="en-US" dirty="0" smtClean="0"/>
              <a:t>Radix Sort:</a:t>
            </a:r>
          </a:p>
          <a:p>
            <a:pPr lvl="1"/>
            <a:r>
              <a:rPr lang="en-US" dirty="0" smtClean="0"/>
              <a:t>we have a base we can use to bucket sort our domain in a series of passes (ex: 0-9 for decimal numbers, </a:t>
            </a:r>
            <a:r>
              <a:rPr lang="en-US" dirty="0" err="1" smtClean="0"/>
              <a:t>ascii</a:t>
            </a:r>
            <a:r>
              <a:rPr lang="en-US" dirty="0" smtClean="0"/>
              <a:t> values for chars)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dirty="0"/>
              <a:t>Donna Moss – </a:t>
            </a:r>
            <a:r>
              <a:rPr lang="en-US" dirty="0" smtClean="0"/>
              <a:t>125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strike="sngStrike" dirty="0"/>
              <a:t>Donna Moss – </a:t>
            </a:r>
            <a:r>
              <a:rPr lang="en-US" strike="sngStrike" dirty="0" smtClean="0"/>
              <a:t>125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652389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464153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strike="sngStrike" dirty="0"/>
              <a:t>Donna Moss – </a:t>
            </a:r>
            <a:r>
              <a:rPr lang="en-US" strike="sngStrike" dirty="0" smtClean="0"/>
              <a:t>125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736527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464153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92490" y="5155451"/>
            <a:ext cx="16747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2131" y="4970769"/>
            <a:ext cx="38365" cy="168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6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strike="sngStrike" dirty="0"/>
              <a:t>Donna Moss – </a:t>
            </a:r>
            <a:r>
              <a:rPr lang="en-US" strike="sngStrike" dirty="0" smtClean="0"/>
              <a:t>125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034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</a:t>
            </a:r>
            <a:r>
              <a:rPr lang="en-US" strike="sngStrike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  <a:endParaRPr lang="en-US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736527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67200" y="4641538"/>
            <a:ext cx="98529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92490" y="5155451"/>
            <a:ext cx="16747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2131" y="4970769"/>
            <a:ext cx="38365" cy="168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3682" y="3527021"/>
            <a:ext cx="115364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92190" y="2539782"/>
            <a:ext cx="643015" cy="98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strike="sngStrike" dirty="0"/>
              <a:t>Donna Moss – </a:t>
            </a:r>
            <a:r>
              <a:rPr lang="en-US" strike="sngStrike" dirty="0" smtClean="0"/>
              <a:t>125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034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</a:t>
            </a:r>
            <a:r>
              <a:rPr lang="en-US" strike="sngStrike" dirty="0" smtClean="0"/>
              <a:t>243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736527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35205" y="4509104"/>
            <a:ext cx="120068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92490" y="5155451"/>
            <a:ext cx="16747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2131" y="4970769"/>
            <a:ext cx="38365" cy="168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3682" y="3527021"/>
            <a:ext cx="115364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92190" y="2539782"/>
            <a:ext cx="643015" cy="98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85947" y="5502132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267200" y="5663034"/>
            <a:ext cx="1351733" cy="9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28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New Input Order</a:t>
            </a:r>
            <a:r>
              <a:rPr lang="en-US" dirty="0" smtClean="0"/>
              <a:t>:</a:t>
            </a:r>
          </a:p>
          <a:p>
            <a:pPr marL="400050" lvl="1" indent="0" algn="r">
              <a:buNone/>
            </a:pPr>
            <a:r>
              <a:rPr lang="en-US" strike="sngStrike" dirty="0"/>
              <a:t>Sam </a:t>
            </a:r>
            <a:r>
              <a:rPr lang="en-US" strike="sngStrike" dirty="0" err="1"/>
              <a:t>Seaborn</a:t>
            </a:r>
            <a:r>
              <a:rPr lang="en-US" strike="sngStrike" dirty="0"/>
              <a:t> – 103</a:t>
            </a:r>
            <a:endParaRPr lang="en-US" b="1" strike="sngStrike" dirty="0"/>
          </a:p>
          <a:p>
            <a:pPr marL="400050" lvl="1" indent="0" algn="r">
              <a:buNone/>
            </a:pPr>
            <a:r>
              <a:rPr lang="en-US" strike="sngStrike" dirty="0"/>
              <a:t>Toby Ziegler – </a:t>
            </a:r>
            <a:r>
              <a:rPr lang="en-US" strike="sngStrike" dirty="0" smtClean="0"/>
              <a:t>009</a:t>
            </a:r>
          </a:p>
          <a:p>
            <a:pPr marL="400050" lvl="1" indent="0" algn="r">
              <a:buNone/>
            </a:pPr>
            <a:r>
              <a:rPr lang="en-US" strike="sngStrike" dirty="0"/>
              <a:t>Donna Moss – </a:t>
            </a:r>
            <a:r>
              <a:rPr lang="en-US" strike="sngStrike" dirty="0" smtClean="0"/>
              <a:t>125</a:t>
            </a:r>
          </a:p>
          <a:p>
            <a:pPr marL="400050" lvl="1" indent="0" algn="r">
              <a:buNone/>
            </a:pPr>
            <a:r>
              <a:rPr lang="en-US" strike="sngStrike" dirty="0"/>
              <a:t>Josh Lyman – </a:t>
            </a:r>
            <a:r>
              <a:rPr lang="en-US" strike="sngStrike" dirty="0" smtClean="0"/>
              <a:t>034</a:t>
            </a:r>
          </a:p>
          <a:p>
            <a:pPr marL="400050" lvl="1" indent="0" algn="r">
              <a:buNone/>
            </a:pPr>
            <a:r>
              <a:rPr lang="en-US" strike="sngStrike" dirty="0"/>
              <a:t>Jed </a:t>
            </a:r>
            <a:r>
              <a:rPr lang="en-US" strike="sngStrike" dirty="0" err="1"/>
              <a:t>Bartlet</a:t>
            </a:r>
            <a:r>
              <a:rPr lang="en-US" strike="sngStrike" dirty="0"/>
              <a:t> – </a:t>
            </a:r>
            <a:r>
              <a:rPr lang="en-US" strike="sngStrike" dirty="0" smtClean="0"/>
              <a:t>243</a:t>
            </a:r>
          </a:p>
          <a:p>
            <a:pPr marL="400050" lvl="1" indent="0" algn="r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051</a:t>
            </a:r>
            <a:endParaRPr lang="en-US" strike="sngStrike" dirty="0"/>
          </a:p>
          <a:p>
            <a:pPr marL="400050" lvl="1" indent="0" algn="r">
              <a:buNone/>
            </a:pPr>
            <a:r>
              <a:rPr lang="en-US" strike="sngStrike" dirty="0" smtClean="0"/>
              <a:t>Leo </a:t>
            </a:r>
            <a:r>
              <a:rPr lang="en-US" strike="sngStrike" dirty="0" err="1"/>
              <a:t>McGarry</a:t>
            </a:r>
            <a:r>
              <a:rPr lang="en-US" strike="sngStrike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53928" y="5736527"/>
            <a:ext cx="57328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 smtClean="0">
                <a:latin typeface="+mn-lt"/>
              </a:rPr>
              <a:t>Ready for third pass: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+mn-lt"/>
              </a:rPr>
              <a:t>	bucket sort input </a:t>
            </a:r>
            <a:r>
              <a:rPr lang="en-US" sz="2000" kern="0" dirty="0" smtClean="0"/>
              <a:t>in given order </a:t>
            </a:r>
            <a:r>
              <a:rPr lang="en-US" sz="2000" b="0" kern="0" dirty="0" smtClean="0">
                <a:latin typeface="+mn-lt"/>
              </a:rPr>
              <a:t>by hundreds digit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35205" y="4509104"/>
            <a:ext cx="120068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92490" y="5155451"/>
            <a:ext cx="16747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2131" y="4970769"/>
            <a:ext cx="38365" cy="168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3682" y="3527021"/>
            <a:ext cx="115364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92190" y="2539782"/>
            <a:ext cx="643015" cy="98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85947" y="5502132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267200" y="5663034"/>
            <a:ext cx="1351733" cy="9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12771" y="375038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5" idx="3"/>
            <a:endCxn id="59" idx="1"/>
          </p:cNvCxnSpPr>
          <p:nvPr/>
        </p:nvCxnSpPr>
        <p:spPr>
          <a:xfrm>
            <a:off x="5397326" y="3850187"/>
            <a:ext cx="615445" cy="223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Radix Sort: 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80" y="1600200"/>
            <a:ext cx="2405855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Radix</a:t>
            </a:r>
            <a:r>
              <a:rPr lang="en-US" dirty="0" smtClean="0"/>
              <a:t> = 10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(digits are 0-9)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Final Order:</a:t>
            </a:r>
            <a:endParaRPr lang="en-US" dirty="0" smtClean="0"/>
          </a:p>
          <a:p>
            <a:pPr marL="400050" lvl="1" indent="0" algn="r">
              <a:buNone/>
            </a:pPr>
            <a:r>
              <a:rPr lang="en-US" dirty="0"/>
              <a:t>Toby Ziegler – 009</a:t>
            </a:r>
          </a:p>
          <a:p>
            <a:pPr marL="400050" lvl="1" indent="0" algn="r">
              <a:buNone/>
            </a:pPr>
            <a:r>
              <a:rPr lang="en-US" dirty="0"/>
              <a:t>Josh Lyman – </a:t>
            </a:r>
            <a:r>
              <a:rPr lang="en-US" dirty="0" smtClean="0"/>
              <a:t>034</a:t>
            </a:r>
          </a:p>
          <a:p>
            <a:pPr marL="400050" lvl="1" indent="0" algn="r">
              <a:buNone/>
            </a:pPr>
            <a:r>
              <a:rPr lang="en-US" dirty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051</a:t>
            </a:r>
          </a:p>
          <a:p>
            <a:pPr marL="400050" lvl="1" indent="0" algn="r">
              <a:buNone/>
            </a:pPr>
            <a:r>
              <a:rPr lang="en-US" dirty="0" smtClean="0"/>
              <a:t>Sam </a:t>
            </a:r>
            <a:r>
              <a:rPr lang="en-US" dirty="0" err="1"/>
              <a:t>Seaborn</a:t>
            </a:r>
            <a:r>
              <a:rPr lang="en-US" dirty="0"/>
              <a:t> – 103</a:t>
            </a:r>
            <a:endParaRPr lang="en-US" b="1" dirty="0"/>
          </a:p>
          <a:p>
            <a:pPr marL="400050" lvl="1" indent="0" algn="r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125</a:t>
            </a:r>
          </a:p>
          <a:p>
            <a:pPr marL="400050" lvl="1" indent="0" algn="r">
              <a:buNone/>
            </a:pPr>
            <a:r>
              <a:rPr lang="en-US" dirty="0" smtClean="0"/>
              <a:t>Jed </a:t>
            </a:r>
            <a:r>
              <a:rPr lang="en-US" dirty="0" err="1"/>
              <a:t>Bartlet</a:t>
            </a:r>
            <a:r>
              <a:rPr lang="en-US" dirty="0"/>
              <a:t> – </a:t>
            </a:r>
            <a:r>
              <a:rPr lang="en-US" dirty="0" smtClean="0"/>
              <a:t>243</a:t>
            </a:r>
          </a:p>
          <a:p>
            <a:pPr marL="400050" lvl="1" indent="0" algn="r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299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048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	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48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657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657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267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267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876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76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486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486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960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960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056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7056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3152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3152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9248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248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438400" y="1676400"/>
            <a:ext cx="609600" cy="4572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38400" y="2133600"/>
            <a:ext cx="609600" cy="9144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2131" y="3592050"/>
            <a:ext cx="124830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103 – Sam </a:t>
            </a:r>
            <a:r>
              <a:rPr lang="en-US" dirty="0" err="1" smtClean="0"/>
              <a:t>Seaborn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68870" y="2633848"/>
            <a:ext cx="108917" cy="99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09541" y="4324438"/>
            <a:ext cx="171189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009 – Toby Ziegler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81025" y="2539782"/>
            <a:ext cx="96522" cy="1784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35205" y="4509104"/>
            <a:ext cx="120068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125 – Donna Moss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27" idx="3"/>
          </p:cNvCxnSpPr>
          <p:nvPr/>
        </p:nvCxnSpPr>
        <p:spPr>
          <a:xfrm>
            <a:off x="4070435" y="3915216"/>
            <a:ext cx="464770" cy="726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592490" y="5155451"/>
            <a:ext cx="167471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034 – Josh Lyman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2131" y="4970769"/>
            <a:ext cx="38365" cy="1686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3682" y="3527021"/>
            <a:ext cx="115364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243 – Jed </a:t>
            </a:r>
            <a:r>
              <a:rPr lang="en-US" dirty="0" err="1" smtClean="0"/>
              <a:t>Bartlet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892190" y="2539782"/>
            <a:ext cx="643015" cy="98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85947" y="5502132"/>
            <a:ext cx="98529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051 - CJ </a:t>
            </a:r>
            <a:r>
              <a:rPr lang="en-US" dirty="0" err="1" smtClean="0"/>
              <a:t>Cregg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267200" y="5663034"/>
            <a:ext cx="1351733" cy="9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012771" y="3750385"/>
            <a:ext cx="126273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299 – Leo </a:t>
            </a:r>
            <a:r>
              <a:rPr lang="en-US" dirty="0" err="1" smtClean="0"/>
              <a:t>McGarry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5" idx="3"/>
            <a:endCxn id="59" idx="1"/>
          </p:cNvCxnSpPr>
          <p:nvPr/>
        </p:nvCxnSpPr>
        <p:spPr>
          <a:xfrm>
            <a:off x="5397326" y="3850187"/>
            <a:ext cx="615445" cy="223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Sorting Takeaways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Simple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sorts can be fastest for small </a:t>
            </a:r>
            <a:r>
              <a:rPr lang="en-US" i="1" dirty="0" smtClean="0"/>
              <a:t>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election sort, Insertion sort (latter linear for mostly-sorted)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for “below a cut-off” to help divide-and-conquer sorts</a:t>
            </a:r>
          </a:p>
          <a:p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i="1" dirty="0" smtClean="0"/>
              <a:t> n</a:t>
            </a:r>
            <a:r>
              <a:rPr lang="en-US" dirty="0" smtClean="0"/>
              <a:t>) sorts</a:t>
            </a:r>
          </a:p>
          <a:p>
            <a:pPr lvl="1"/>
            <a:r>
              <a:rPr lang="en-US" dirty="0" smtClean="0"/>
              <a:t>Heap sort, in-place but not stable nor parallelizable</a:t>
            </a:r>
          </a:p>
          <a:p>
            <a:pPr lvl="1"/>
            <a:r>
              <a:rPr lang="en-US" dirty="0" smtClean="0"/>
              <a:t>Merge sort, not in place but stable and works as external sort</a:t>
            </a:r>
          </a:p>
          <a:p>
            <a:pPr lvl="1"/>
            <a:r>
              <a:rPr lang="en-US" dirty="0" smtClean="0"/>
              <a:t>Quick sort, in place but not stable and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in worst-case</a:t>
            </a:r>
          </a:p>
          <a:p>
            <a:pPr lvl="2"/>
            <a:r>
              <a:rPr lang="en-US" dirty="0" smtClean="0"/>
              <a:t>Often fastest, but depends on costs of comparisons/copies</a:t>
            </a:r>
          </a:p>
          <a:p>
            <a:r>
              <a:rPr lang="en-US" b="1" dirty="0" smtClean="0">
                <a:sym typeface="Symbol" pitchFamily="18" charset="2"/>
              </a:rPr>
              <a:t></a:t>
            </a:r>
            <a:r>
              <a:rPr lang="en-US" dirty="0" smtClean="0">
                <a:sym typeface="Symbol" pitchFamily="18" charset="2"/>
              </a:rPr>
              <a:t>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worst-case and average lower-bound for sorting by comparisons</a:t>
            </a:r>
          </a:p>
          <a:p>
            <a:r>
              <a:rPr lang="en-US" dirty="0" smtClean="0"/>
              <a:t>Non-comparison sorts</a:t>
            </a:r>
          </a:p>
          <a:p>
            <a:pPr lvl="1"/>
            <a:r>
              <a:rPr lang="en-US" dirty="0" smtClean="0"/>
              <a:t>Bucket sort good for small number of possible key values</a:t>
            </a:r>
          </a:p>
          <a:p>
            <a:pPr lvl="1"/>
            <a:r>
              <a:rPr lang="en-US" dirty="0" smtClean="0"/>
              <a:t>Radix sort uses fewer buckets and more phases</a:t>
            </a:r>
          </a:p>
          <a:p>
            <a:r>
              <a:rPr lang="en-US" dirty="0" smtClean="0"/>
              <a:t>Best way to sort?  It depends!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7" y="5696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Switching Topics: </a:t>
            </a:r>
            <a:r>
              <a:rPr lang="en-US" dirty="0" smtClean="0">
                <a:solidFill>
                  <a:srgbClr val="0000FF"/>
                </a:solidFill>
              </a:rPr>
              <a:t>Induction and Recurrences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l="-23580" r="-23580"/>
          <a:stretch>
            <a:fillRect/>
          </a:stretch>
        </p:blipFill>
        <p:spPr>
          <a:xfrm>
            <a:off x="2173998" y="2179368"/>
            <a:ext cx="4846055" cy="2665144"/>
          </a:xfrm>
        </p:spPr>
      </p:pic>
      <p:sp>
        <p:nvSpPr>
          <p:cNvPr id="9" name="TextBox 8"/>
          <p:cNvSpPr txBox="1"/>
          <p:nvPr/>
        </p:nvSpPr>
        <p:spPr>
          <a:xfrm>
            <a:off x="1740314" y="4926708"/>
            <a:ext cx="557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ecursive cat is recursive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Background on Induction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 of mathematical </a:t>
            </a:r>
            <a:r>
              <a:rPr lang="en-US" dirty="0" smtClean="0"/>
              <a:t>proof</a:t>
            </a:r>
          </a:p>
          <a:p>
            <a:r>
              <a:rPr lang="en-US" dirty="0" smtClean="0"/>
              <a:t>Typically </a:t>
            </a:r>
            <a:r>
              <a:rPr lang="en-US" dirty="0"/>
              <a:t>used to establish a given statement for all natural </a:t>
            </a:r>
            <a:r>
              <a:rPr lang="en-US" dirty="0" smtClean="0"/>
              <a:t>numbers (integers &gt; 0)</a:t>
            </a:r>
          </a:p>
          <a:p>
            <a:r>
              <a:rPr lang="en-US" dirty="0" smtClean="0"/>
              <a:t>Proof is a sequence </a:t>
            </a:r>
            <a:r>
              <a:rPr lang="en-US" dirty="0"/>
              <a:t>of deductive </a:t>
            </a:r>
            <a:r>
              <a:rPr lang="en-US" dirty="0" smtClean="0"/>
              <a:t>steps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Show the statement is true for </a:t>
            </a:r>
            <a:r>
              <a:rPr lang="en-US" dirty="0"/>
              <a:t>the first </a:t>
            </a:r>
            <a:r>
              <a:rPr lang="en-US" dirty="0" smtClean="0"/>
              <a:t>number</a:t>
            </a:r>
            <a:r>
              <a:rPr lang="en-US" dirty="0"/>
              <a:t>. 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/>
              <a:t>Show </a:t>
            </a:r>
            <a:r>
              <a:rPr lang="en-US" dirty="0" smtClean="0"/>
              <a:t>that </a:t>
            </a:r>
            <a:r>
              <a:rPr lang="en-US" dirty="0" smtClean="0"/>
              <a:t>the statement is true for </a:t>
            </a:r>
            <a:r>
              <a:rPr lang="en-US" dirty="0"/>
              <a:t>any one </a:t>
            </a:r>
            <a:r>
              <a:rPr lang="en-US" dirty="0" smtClean="0"/>
              <a:t>arbitrary number and then, this </a:t>
            </a:r>
            <a:r>
              <a:rPr lang="en-US" dirty="0"/>
              <a:t>implies the </a:t>
            </a:r>
            <a:r>
              <a:rPr lang="en-US" dirty="0" smtClean="0"/>
              <a:t>statement is true for </a:t>
            </a:r>
            <a:r>
              <a:rPr lang="en-US" dirty="0"/>
              <a:t>the </a:t>
            </a:r>
            <a:r>
              <a:rPr lang="en-US" dirty="0" smtClean="0"/>
              <a:t>next arbitrary </a:t>
            </a:r>
            <a:r>
              <a:rPr lang="en-US" dirty="0" smtClean="0"/>
              <a:t>number</a:t>
            </a:r>
            <a:r>
              <a:rPr lang="en-US" dirty="0"/>
              <a:t>. 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If so, we can </a:t>
            </a:r>
            <a:r>
              <a:rPr lang="en-US" dirty="0"/>
              <a:t>infer that the </a:t>
            </a:r>
            <a:r>
              <a:rPr lang="en-US" dirty="0" smtClean="0"/>
              <a:t>statement </a:t>
            </a:r>
            <a:r>
              <a:rPr lang="en-US" dirty="0"/>
              <a:t>is </a:t>
            </a:r>
            <a:r>
              <a:rPr lang="en-US" dirty="0" smtClean="0"/>
              <a:t>true for </a:t>
            </a:r>
            <a:r>
              <a:rPr lang="en-US" dirty="0"/>
              <a:t>all </a:t>
            </a:r>
            <a:r>
              <a:rPr lang="en-US" dirty="0" smtClean="0"/>
              <a:t>numbers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BF92-AEAA-2345-B4BE-E7C2B20BF708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dirty="0" smtClean="0"/>
              <a:t>CJ </a:t>
            </a:r>
            <a:r>
              <a:rPr lang="en-US" dirty="0" err="1"/>
              <a:t>Cregg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927691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Motivation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Induction turns out to be a useful technique</a:t>
            </a:r>
          </a:p>
          <a:p>
            <a:pPr lvl="1"/>
            <a:r>
              <a:rPr lang="en-US" dirty="0" smtClean="0"/>
              <a:t>proof of AVL trees log(n) worst case height</a:t>
            </a:r>
            <a:endParaRPr lang="en-US" dirty="0" smtClean="0"/>
          </a:p>
          <a:p>
            <a:pPr lvl="1"/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proof of Graph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Can also prove things like </a:t>
            </a:r>
            <a:r>
              <a:rPr lang="en-US" i="1" dirty="0" smtClean="0"/>
              <a:t>3</a:t>
            </a:r>
            <a:r>
              <a:rPr lang="en-US" i="1" baseline="30000" dirty="0" smtClean="0"/>
              <a:t>n</a:t>
            </a:r>
            <a:r>
              <a:rPr lang="en-US" i="1" dirty="0" smtClean="0"/>
              <a:t> &gt; n</a:t>
            </a:r>
            <a:r>
              <a:rPr lang="en-US" i="1" baseline="30000" dirty="0" smtClean="0"/>
              <a:t>3</a:t>
            </a:r>
            <a:r>
              <a:rPr lang="en-US" i="1" dirty="0" smtClean="0"/>
              <a:t> for n ≥ </a:t>
            </a:r>
            <a:r>
              <a:rPr lang="en-US" i="1" dirty="0" smtClean="0"/>
              <a:t>4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dirty="0" smtClean="0"/>
              <a:t>Exposure to rigorous </a:t>
            </a:r>
            <a:r>
              <a:rPr lang="en-US" dirty="0" smtClean="0"/>
              <a:t>thinking</a:t>
            </a:r>
            <a:r>
              <a:rPr lang="en-US" dirty="0"/>
              <a:t> </a:t>
            </a:r>
            <a:r>
              <a:rPr lang="en-US" dirty="0" smtClean="0"/>
              <a:t>and proofs.  Helps with recursion and recursive reasoning.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BF92-AEAA-2345-B4BE-E7C2B20BF708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1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Think about climbing a ladder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BF92-AEAA-2345-B4BE-E7C2B20BF708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 descr="ladder_of_cons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459682" cy="4444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6881" y="1447653"/>
            <a:ext cx="512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Show you can get to the first rung (base case)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16882" y="2996323"/>
            <a:ext cx="5121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Show you can get between rungs (inductive step)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916882" y="4476310"/>
            <a:ext cx="5769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Now you can climb </a:t>
            </a:r>
            <a:r>
              <a:rPr lang="en-US" sz="2800" dirty="0" smtClean="0"/>
              <a:t>forever on an infinity ladder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BF92-AEAA-2345-B4BE-E7C2B20BF708}" type="slidenum">
              <a:rPr lang="en-US" smtClean="0"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12" name="Picture 11" descr="Screen Shot 2017-03-03 at 1.2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90436"/>
            <a:ext cx="5880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5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5 steps to inductive proofs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4958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what you’re trying to prove.</a:t>
            </a:r>
          </a:p>
          <a:p>
            <a:pPr lvl="1" indent="-342900"/>
            <a:r>
              <a:rPr lang="en-US" dirty="0" smtClean="0"/>
              <a:t>Suppose that P(n) is some predicate (mention n)</a:t>
            </a:r>
          </a:p>
          <a:p>
            <a:pPr marL="857250" lvl="1" indent="-457200"/>
            <a:r>
              <a:rPr lang="en-US" dirty="0" smtClean="0"/>
              <a:t>Ex: </a:t>
            </a:r>
          </a:p>
          <a:p>
            <a:pPr marL="1257300" lvl="3" indent="0">
              <a:buNone/>
            </a:pPr>
            <a:r>
              <a:rPr lang="en-US" dirty="0" smtClean="0"/>
              <a:t>	</a:t>
            </a:r>
            <a:r>
              <a:rPr lang="en-US" dirty="0" smtClean="0"/>
              <a:t>“</a:t>
            </a:r>
            <a:r>
              <a:rPr lang="en-US" dirty="0" smtClean="0"/>
              <a:t>Let P(n) be </a:t>
            </a:r>
            <a:r>
              <a:rPr lang="en-US" dirty="0" smtClean="0"/>
              <a:t>…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	Will prove that P(n) is true for every n &gt;= x”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Prove the “base case”</a:t>
            </a:r>
          </a:p>
          <a:p>
            <a:pPr marL="857250" lvl="1" indent="-457200"/>
            <a:r>
              <a:rPr lang="en-US" dirty="0" smtClean="0"/>
              <a:t>Show that P(x) is true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Inductive Hypothesis (IH)</a:t>
            </a:r>
          </a:p>
          <a:p>
            <a:pPr marL="857250" lvl="1" indent="-457200"/>
            <a:r>
              <a:rPr lang="en-US" dirty="0" smtClean="0"/>
              <a:t>Assume that P(k) is true for some arbitrary integer k in the set of integers you’re looking 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Inductive Step</a:t>
            </a:r>
          </a:p>
          <a:p>
            <a:pPr lvl="1"/>
            <a:r>
              <a:rPr lang="en-US" dirty="0" smtClean="0"/>
              <a:t>Show that P(k + 1) is true. </a:t>
            </a:r>
          </a:p>
          <a:p>
            <a:pPr lvl="1"/>
            <a:r>
              <a:rPr lang="en-US" dirty="0" smtClean="0"/>
              <a:t>Be sure to use the Inductive Hypothesis, and point out where you use it!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Conclusion.  Conclude that you did it.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ladder_of_cons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657600"/>
            <a:ext cx="762000" cy="13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More specifically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8" name="Picture 7" descr="Screen Shot 2017-03-03 at 1.45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8" y="1151438"/>
            <a:ext cx="7419918" cy="53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Prove: 1 </a:t>
            </a:r>
            <a:r>
              <a:rPr lang="en-US" dirty="0"/>
              <a:t>+ 2 + 4 + 8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n+1</a:t>
            </a:r>
            <a:r>
              <a:rPr lang="en-US" dirty="0"/>
              <a:t>-</a:t>
            </a:r>
            <a:r>
              <a:rPr lang="en-US" dirty="0" smtClean="0"/>
              <a:t>1 for all n &gt;= 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</a:rPr>
              <a:t>(see handwritten notes)</a:t>
            </a:r>
            <a:endParaRPr lang="en-US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7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Prove: 1 </a:t>
            </a:r>
            <a:r>
              <a:rPr lang="en-US" dirty="0"/>
              <a:t>+ 2 + 4 + 8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n+1</a:t>
            </a:r>
            <a:r>
              <a:rPr lang="en-US" dirty="0"/>
              <a:t>-</a:t>
            </a:r>
            <a:r>
              <a:rPr lang="en-US" dirty="0" smtClean="0"/>
              <a:t>1 for all n &gt;= 0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882"/>
            <a:ext cx="9144000" cy="60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2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541"/>
            <a:ext cx="9144000" cy="59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1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Asymptotic Runtime of Recursion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Recurrence Definition: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A recurrence is a recursive definition of a function in terms of </a:t>
            </a:r>
            <a:r>
              <a:rPr lang="en-US" dirty="0" smtClean="0"/>
              <a:t>smaller values.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Example: Fibonacci numbers. 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 analyze the runtime of recursive code, we use a recurrence by splitting the work into two pieces:</a:t>
            </a:r>
          </a:p>
          <a:p>
            <a:pPr marL="857250" lvl="1" indent="-457200"/>
            <a:r>
              <a:rPr lang="en-US" dirty="0"/>
              <a:t>Non-Recursive Work</a:t>
            </a:r>
          </a:p>
          <a:p>
            <a:pPr marL="857250" lvl="1" indent="-457200"/>
            <a:r>
              <a:rPr lang="en-US" dirty="0"/>
              <a:t>Recursive Work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Recursive version of sum: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685800" y="3886200"/>
            <a:ext cx="81021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kern="0" dirty="0" smtClean="0"/>
              <a:t>What’s the recurrence T(n)?</a:t>
            </a:r>
          </a:p>
          <a:p>
            <a:pPr marL="857250" lvl="1" indent="-457200"/>
            <a:r>
              <a:rPr lang="en-US" dirty="0"/>
              <a:t>Non-Recursive </a:t>
            </a:r>
            <a:r>
              <a:rPr lang="en-US" dirty="0" smtClean="0"/>
              <a:t>Work: O(1)</a:t>
            </a:r>
            <a:endParaRPr lang="en-US" dirty="0"/>
          </a:p>
          <a:p>
            <a:pPr marL="857250" lvl="1" indent="-457200"/>
            <a:r>
              <a:rPr lang="en-US" dirty="0"/>
              <a:t>Recursive </a:t>
            </a:r>
            <a:r>
              <a:rPr lang="en-US" dirty="0" smtClean="0"/>
              <a:t>Work: T(n/2) * 2 halves</a:t>
            </a:r>
          </a:p>
          <a:p>
            <a:pPr marL="857250" lvl="1" indent="-457200"/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lvl="1" indent="0">
              <a:buNone/>
            </a:pPr>
            <a:r>
              <a:rPr lang="en-US" dirty="0" smtClean="0"/>
              <a:t>T(n) = O(1) + 2*T(n/2</a:t>
            </a:r>
            <a:r>
              <a:rPr lang="en-US" dirty="0"/>
              <a:t>)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295400"/>
            <a:ext cx="73152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help(arr,0,arr.length);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help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(lo==hi)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0;</a:t>
            </a:r>
          </a:p>
          <a:p>
            <a:pPr marL="34290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(lo==hi-1)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[lo];   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mid</a:t>
            </a:r>
            <a:r>
              <a:rPr lang="en-US" sz="2000" kern="0" dirty="0" smtClean="0">
                <a:latin typeface="Courier New" pitchFamily="49" charset="0"/>
              </a:rPr>
              <a:t> = (</a:t>
            </a:r>
            <a:r>
              <a:rPr lang="en-US" sz="2000" kern="0" dirty="0" err="1" smtClean="0">
                <a:latin typeface="Courier New" pitchFamily="49" charset="0"/>
              </a:rPr>
              <a:t>hi+lo</a:t>
            </a:r>
            <a:r>
              <a:rPr lang="en-US" sz="2000" kern="0" dirty="0" smtClean="0">
                <a:latin typeface="Courier New" pitchFamily="49" charset="0"/>
              </a:rPr>
              <a:t>)/2;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help(</a:t>
            </a:r>
            <a:r>
              <a:rPr lang="en-US" sz="2000" kern="0" dirty="0" err="1" smtClean="0">
                <a:latin typeface="Courier New" pitchFamily="49" charset="0"/>
              </a:rPr>
              <a:t>arr,lo,mid</a:t>
            </a:r>
            <a:r>
              <a:rPr lang="en-US" sz="2000" kern="0" dirty="0" smtClean="0">
                <a:latin typeface="Courier New" pitchFamily="49" charset="0"/>
              </a:rPr>
              <a:t>) + help(</a:t>
            </a:r>
            <a:r>
              <a:rPr lang="en-US" sz="2000" kern="0" dirty="0" err="1" smtClean="0">
                <a:latin typeface="Courier New" pitchFamily="49" charset="0"/>
              </a:rPr>
              <a:t>arr,mid,hi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Donna </a:t>
            </a:r>
            <a:r>
              <a:rPr lang="en-US" dirty="0"/>
              <a:t>Moss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2646184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Solving </a:t>
            </a:r>
            <a:r>
              <a:rPr lang="en-US" dirty="0" smtClean="0">
                <a:solidFill>
                  <a:srgbClr val="0000FF"/>
                </a:solidFill>
              </a:rPr>
              <a:t>That Recurrence Relation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Determine the recurrence relation.  What is the base case?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>
                <a:solidFill>
                  <a:srgbClr val="4F81BD"/>
                </a:solidFill>
              </a:rPr>
              <a:t>If T</a:t>
            </a:r>
            <a:r>
              <a:rPr lang="en-US" dirty="0">
                <a:solidFill>
                  <a:srgbClr val="4F81BD"/>
                </a:solidFill>
              </a:rPr>
              <a:t>(1) = </a:t>
            </a:r>
            <a:r>
              <a:rPr lang="en-US" dirty="0" smtClean="0">
                <a:solidFill>
                  <a:srgbClr val="4F81BD"/>
                </a:solidFill>
              </a:rPr>
              <a:t>1, then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 = </a:t>
            </a:r>
            <a:r>
              <a:rPr lang="en-US" dirty="0" smtClean="0">
                <a:solidFill>
                  <a:srgbClr val="4F81BD"/>
                </a:solidFill>
              </a:rPr>
              <a:t>1 + 2*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/2)	</a:t>
            </a:r>
            <a:endParaRPr lang="en-US" dirty="0" smtClean="0">
              <a:solidFill>
                <a:srgbClr val="4F81BD"/>
              </a:solidFill>
            </a:endParaRPr>
          </a:p>
          <a:p>
            <a:pPr marL="933450" lvl="1" indent="-533400">
              <a:lnSpc>
                <a:spcPct val="90000"/>
              </a:lnSpc>
            </a:pPr>
            <a:endParaRPr lang="en-US" dirty="0" smtClean="0">
              <a:solidFill>
                <a:srgbClr val="4F81BD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“Expand” the original relation to find an equivalent general expression </a:t>
            </a:r>
            <a:r>
              <a:rPr lang="en-US" i="1" dirty="0" smtClean="0"/>
              <a:t>in terms of the number of expansions</a:t>
            </a:r>
            <a:r>
              <a:rPr lang="en-US" dirty="0" smtClean="0"/>
              <a:t>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  = </a:t>
            </a:r>
            <a:r>
              <a:rPr lang="en-US" dirty="0" smtClean="0">
                <a:solidFill>
                  <a:schemeClr val="accent1"/>
                </a:solidFill>
              </a:rPr>
              <a:t>1 + 2 * T(n / 2)</a:t>
            </a:r>
            <a:endParaRPr lang="en-US" dirty="0" smtClean="0">
              <a:solidFill>
                <a:schemeClr val="accent1"/>
              </a:solidFill>
            </a:endParaRP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	         = 1 + 2 + 2 * T(n / 4)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	         = 1 + 2 + </a:t>
            </a:r>
            <a:r>
              <a:rPr lang="en-US" dirty="0" smtClean="0">
                <a:solidFill>
                  <a:schemeClr val="accent1"/>
                </a:solidFill>
              </a:rPr>
              <a:t>4 + ...  for log(n) times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…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kern="0" baseline="30000" dirty="0">
                <a:solidFill>
                  <a:schemeClr val="accent1">
                    <a:lumMod val="75000"/>
                  </a:schemeClr>
                </a:solidFill>
              </a:rPr>
              <a:t>(log n)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– 1 </a:t>
            </a:r>
            <a:endParaRPr lang="en-US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33450" lvl="1" indent="-533400">
              <a:lnSpc>
                <a:spcPct val="90000"/>
              </a:lnSpc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 closed-form expression by setting </a:t>
            </a:r>
            <a:r>
              <a:rPr lang="en-US" i="1" dirty="0" smtClean="0"/>
              <a:t>the number of expansions</a:t>
            </a:r>
            <a:r>
              <a:rPr lang="en-US" dirty="0" smtClean="0"/>
              <a:t> to a value which reduces the problem to a base case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rgbClr val="4F81BD"/>
                </a:solidFill>
              </a:rPr>
              <a:t>So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 is </a:t>
            </a:r>
            <a:r>
              <a:rPr lang="en-US" i="1" dirty="0" smtClean="0">
                <a:solidFill>
                  <a:srgbClr val="4F81BD"/>
                </a:solidFill>
              </a:rPr>
              <a:t>O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dirty="0" smtClean="0"/>
          </a:p>
          <a:p>
            <a:r>
              <a:rPr lang="en-US" kern="0" dirty="0" smtClean="0"/>
              <a:t>Explanation: </a:t>
            </a:r>
            <a:r>
              <a:rPr lang="en-US" kern="0" dirty="0"/>
              <a:t>it adds each number once while doing little else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88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Solving Recurrence </a:t>
            </a:r>
            <a:r>
              <a:rPr lang="en-US" dirty="0" smtClean="0">
                <a:solidFill>
                  <a:srgbClr val="0000FF"/>
                </a:solidFill>
              </a:rPr>
              <a:t>Relations Example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Determine the recurrence relation.  What is the base case?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>
                <a:solidFill>
                  <a:srgbClr val="4F81BD"/>
                </a:solidFill>
              </a:rPr>
              <a:t>If 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 = </a:t>
            </a:r>
            <a:r>
              <a:rPr lang="en-US" dirty="0" smtClean="0">
                <a:solidFill>
                  <a:srgbClr val="4F81BD"/>
                </a:solidFill>
              </a:rPr>
              <a:t>10 </a:t>
            </a:r>
            <a:r>
              <a:rPr lang="en-US" dirty="0" smtClean="0">
                <a:solidFill>
                  <a:srgbClr val="4F81BD"/>
                </a:solidFill>
              </a:rPr>
              <a:t>+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/2</a:t>
            </a:r>
            <a:r>
              <a:rPr lang="en-US" dirty="0" smtClean="0">
                <a:solidFill>
                  <a:srgbClr val="4F81BD"/>
                </a:solidFill>
              </a:rPr>
              <a:t>) and T(1) = 10</a:t>
            </a:r>
            <a:r>
              <a:rPr lang="en-US" dirty="0" smtClean="0">
                <a:solidFill>
                  <a:srgbClr val="4F81BD"/>
                </a:solidFill>
              </a:rPr>
              <a:t>	</a:t>
            </a:r>
            <a:endParaRPr lang="en-US" dirty="0" smtClean="0">
              <a:solidFill>
                <a:srgbClr val="4F81BD"/>
              </a:solidFill>
            </a:endParaRPr>
          </a:p>
          <a:p>
            <a:pPr marL="933450" lvl="1" indent="-533400">
              <a:lnSpc>
                <a:spcPct val="90000"/>
              </a:lnSpc>
            </a:pPr>
            <a:endParaRPr lang="en-US" dirty="0" smtClean="0">
              <a:solidFill>
                <a:srgbClr val="4F81BD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“Expand” the original relation to find an equivalent general expression </a:t>
            </a:r>
            <a:r>
              <a:rPr lang="en-US" i="1" dirty="0" smtClean="0"/>
              <a:t>in terms of the number of expansions</a:t>
            </a:r>
            <a:r>
              <a:rPr lang="en-US" dirty="0" smtClean="0"/>
              <a:t>.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  = 10 + 10 +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/4)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	         = 10 + 10 + 10 +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/8)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= …</a:t>
            </a:r>
          </a:p>
          <a:p>
            <a:pPr marL="933450" lvl="1" indent="-5334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 = 10k +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/(2</a:t>
            </a:r>
            <a:r>
              <a:rPr lang="en-US" baseline="30000" dirty="0" smtClean="0">
                <a:solidFill>
                  <a:schemeClr val="accent1"/>
                </a:solidFill>
              </a:rPr>
              <a:t>k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marL="933450" lvl="1" indent="-533400">
              <a:lnSpc>
                <a:spcPct val="90000"/>
              </a:lnSpc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a closed-form expression by setting </a:t>
            </a:r>
            <a:r>
              <a:rPr lang="en-US" i="1" dirty="0" smtClean="0"/>
              <a:t>the number of expansions</a:t>
            </a:r>
            <a:r>
              <a:rPr lang="en-US" dirty="0" smtClean="0"/>
              <a:t> to a value which reduces the problem to a base case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/(2</a:t>
            </a:r>
            <a:r>
              <a:rPr lang="en-US" baseline="30000" dirty="0" smtClean="0">
                <a:solidFill>
                  <a:srgbClr val="4F81BD"/>
                </a:solidFill>
              </a:rPr>
              <a:t>k</a:t>
            </a:r>
            <a:r>
              <a:rPr lang="en-US" dirty="0" smtClean="0">
                <a:solidFill>
                  <a:srgbClr val="4F81BD"/>
                </a:solidFill>
              </a:rPr>
              <a:t>) = 1 means 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 = 2</a:t>
            </a:r>
            <a:r>
              <a:rPr lang="en-US" baseline="30000" dirty="0" smtClean="0">
                <a:solidFill>
                  <a:srgbClr val="4F81BD"/>
                </a:solidFill>
              </a:rPr>
              <a:t>k </a:t>
            </a:r>
            <a:r>
              <a:rPr lang="en-US" dirty="0" smtClean="0">
                <a:solidFill>
                  <a:srgbClr val="4F81BD"/>
                </a:solidFill>
              </a:rPr>
              <a:t> means k = </a:t>
            </a:r>
            <a:r>
              <a:rPr lang="en-US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rgbClr val="4F81BD"/>
                </a:solidFill>
              </a:rPr>
              <a:t>2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rgbClr val="4F81BD"/>
                </a:solidFill>
              </a:rPr>
              <a:t>So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 = 10 </a:t>
            </a:r>
            <a:r>
              <a:rPr lang="en-US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>
                <a:solidFill>
                  <a:srgbClr val="4F81BD"/>
                </a:solidFill>
              </a:rPr>
              <a:t>2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 + 8  (get to base case and do it)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>
                <a:solidFill>
                  <a:srgbClr val="4F81BD"/>
                </a:solidFill>
              </a:rPr>
              <a:t>So </a:t>
            </a:r>
            <a:r>
              <a:rPr lang="en-US" i="1" dirty="0" smtClean="0">
                <a:solidFill>
                  <a:srgbClr val="4F81BD"/>
                </a:solidFill>
              </a:rPr>
              <a:t>T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 is </a:t>
            </a:r>
            <a:r>
              <a:rPr lang="en-US" i="1" dirty="0" smtClean="0">
                <a:solidFill>
                  <a:srgbClr val="4F81BD"/>
                </a:solidFill>
              </a:rPr>
              <a:t>O</a:t>
            </a:r>
            <a:r>
              <a:rPr lang="en-US" dirty="0" smtClean="0">
                <a:solidFill>
                  <a:srgbClr val="4F81BD"/>
                </a:solidFill>
              </a:rPr>
              <a:t>(</a:t>
            </a:r>
            <a:r>
              <a:rPr lang="en-US" b="1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i="1" dirty="0" smtClean="0">
                <a:solidFill>
                  <a:srgbClr val="4F81BD"/>
                </a:solidFill>
              </a:rPr>
              <a:t>n</a:t>
            </a:r>
            <a:r>
              <a:rPr lang="en-US" dirty="0" smtClean="0">
                <a:solidFill>
                  <a:srgbClr val="4F81BD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Really common recurrences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You can </a:t>
            </a:r>
            <a:r>
              <a:rPr lang="en-US" dirty="0" smtClean="0"/>
              <a:t>recognize some really </a:t>
            </a:r>
            <a:r>
              <a:rPr lang="en-US" dirty="0" smtClean="0"/>
              <a:t>common </a:t>
            </a:r>
            <a:r>
              <a:rPr lang="en-US" dirty="0" smtClean="0"/>
              <a:t>recurrences:</a:t>
            </a:r>
            <a:endParaRPr lang="en-US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(1) +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-1)			linear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(1) + 2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/2) 			linear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(1) +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/2) 			logarithmic </a:t>
            </a:r>
            <a:r>
              <a:rPr lang="en-US" i="1" dirty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n)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(1) + 2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-1) 			exponential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+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-1) 			</a:t>
            </a:r>
            <a:r>
              <a:rPr lang="en-US" dirty="0" smtClean="0"/>
              <a:t>quadratic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+ </a:t>
            </a:r>
            <a:r>
              <a:rPr lang="en-US" i="1" dirty="0" smtClean="0"/>
              <a:t>T(n/2)</a:t>
            </a:r>
            <a:r>
              <a:rPr lang="en-US" dirty="0" smtClean="0"/>
              <a:t> 			</a:t>
            </a:r>
            <a:r>
              <a:rPr lang="en-US" dirty="0" smtClean="0"/>
              <a:t>linear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+ 2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/2) 			</a:t>
            </a:r>
            <a:r>
              <a:rPr lang="en-US" i="1" dirty="0" smtClean="0"/>
              <a:t>O</a:t>
            </a:r>
            <a:r>
              <a:rPr lang="en-US" dirty="0" smtClean="0"/>
              <a:t>(n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n</a:t>
            </a:r>
            <a:r>
              <a:rPr lang="en-US" dirty="0" smtClean="0"/>
              <a:t>) (divid</a:t>
            </a:r>
            <a:r>
              <a:rPr lang="en-US" dirty="0" smtClean="0"/>
              <a:t>e and conquer </a:t>
            </a:r>
            <a:r>
              <a:rPr lang="en-US" dirty="0" smtClean="0"/>
              <a:t>sort)</a:t>
            </a:r>
            <a:endParaRPr lang="en-US" dirty="0" smtClean="0"/>
          </a:p>
          <a:p>
            <a:endParaRPr lang="en-US" sz="15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 </a:t>
            </a:r>
            <a:r>
              <a:rPr lang="en-US" dirty="0" smtClean="0"/>
              <a:t>big-Oh can also use more than one variable</a:t>
            </a:r>
          </a:p>
          <a:p>
            <a:r>
              <a:rPr lang="en-US" dirty="0" smtClean="0"/>
              <a:t>Example: can sum all elements of an </a:t>
            </a:r>
            <a:r>
              <a:rPr lang="en-US" i="1" dirty="0" smtClean="0"/>
              <a:t>n</a:t>
            </a:r>
            <a:r>
              <a:rPr lang="en-US" dirty="0" smtClean="0"/>
              <a:t>-by-</a:t>
            </a:r>
            <a:r>
              <a:rPr lang="en-US" i="1" dirty="0" smtClean="0"/>
              <a:t>m</a:t>
            </a:r>
            <a:r>
              <a:rPr lang="en-US" dirty="0" smtClean="0"/>
              <a:t> matrix in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nm</a:t>
            </a:r>
            <a:r>
              <a:rPr lang="en-US" dirty="0" smtClean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Parallelism teaser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But suppose we could do two recursive calls </a:t>
            </a:r>
            <a:r>
              <a:rPr lang="en-US" i="1" dirty="0" smtClean="0"/>
              <a:t>at the same time</a:t>
            </a:r>
          </a:p>
          <a:p>
            <a:pPr lvl="1"/>
            <a:r>
              <a:rPr lang="en-US" i="1" dirty="0" smtClean="0"/>
              <a:t>Like having a friend do half the work for you!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 &amp; Algorithms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14400" y="2209800"/>
            <a:ext cx="7315200" cy="2362200"/>
            <a:chOff x="914400" y="2286000"/>
            <a:chExt cx="7315200" cy="2362200"/>
          </a:xfrm>
        </p:grpSpPr>
        <p:sp>
          <p:nvSpPr>
            <p:cNvPr id="7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14400" y="2286000"/>
              <a:ext cx="7315200" cy="236220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800"/>
                </a:lnSpc>
                <a:buNone/>
              </a:pPr>
              <a:r>
                <a:rPr lang="en-US" sz="2000" dirty="0" err="1" smtClean="0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dirty="0" smtClean="0">
                  <a:solidFill>
                    <a:srgbClr val="119F33"/>
                  </a:solidFill>
                  <a:latin typeface="Courier New" pitchFamily="49" charset="0"/>
                  <a:cs typeface="Courier New" pitchFamily="49" charset="0"/>
                </a:rPr>
                <a:t>sum</a:t>
              </a:r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US" sz="2000" dirty="0" err="1" smtClean="0"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[]</a:t>
              </a:r>
              <a:r>
                <a:rPr lang="en-US" sz="2000" dirty="0" err="1" smtClean="0">
                  <a:solidFill>
                    <a:srgbClr val="00B050"/>
                  </a:solidFill>
                  <a:latin typeface="Courier New" pitchFamily="49" charset="0"/>
                  <a:cs typeface="Courier New" pitchFamily="49" charset="0"/>
                </a:rPr>
                <a:t>arr</a:t>
              </a:r>
              <a:r>
                <a:rPr lang="en-US" sz="2000" dirty="0" smtClean="0">
                  <a:latin typeface="Courier New" pitchFamily="49" charset="0"/>
                  <a:cs typeface="Courier New" pitchFamily="49" charset="0"/>
                </a:rPr>
                <a:t>)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+mn-cs"/>
                </a:rPr>
                <a:t>{</a:t>
              </a:r>
            </a:p>
            <a:p>
              <a:pPr>
                <a:lnSpc>
                  <a:spcPts val="1800"/>
                </a:lnSpc>
                <a:buNone/>
              </a:pPr>
              <a:r>
                <a:rPr lang="en-US" sz="2000" kern="0" dirty="0" smtClean="0">
                  <a:latin typeface="Courier New" pitchFamily="49" charset="0"/>
                </a:rPr>
                <a:t>  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return</a:t>
              </a:r>
              <a:r>
                <a:rPr lang="en-US" sz="2000" kern="0" dirty="0" smtClean="0">
                  <a:latin typeface="Courier New" pitchFamily="49" charset="0"/>
                </a:rPr>
                <a:t> help(arr,0,arr.length);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ts val="18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</a:rPr>
                <a:t>}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ts val="18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err="1" smtClean="0">
                  <a:latin typeface="Courier New" pitchFamily="49" charset="0"/>
                </a:rPr>
                <a:t>int</a:t>
              </a:r>
              <a:r>
                <a:rPr lang="en-US" sz="2000" kern="0" dirty="0" smtClean="0">
                  <a:latin typeface="Courier New" pitchFamily="49" charset="0"/>
                </a:rPr>
                <a:t> </a:t>
              </a:r>
              <a:r>
                <a:rPr lang="en-US" sz="2000" kern="0" dirty="0" smtClean="0">
                  <a:solidFill>
                    <a:srgbClr val="119F33"/>
                  </a:solidFill>
                  <a:latin typeface="Courier New" pitchFamily="49" charset="0"/>
                </a:rPr>
                <a:t>help</a:t>
              </a:r>
              <a:r>
                <a:rPr lang="en-US" sz="2000" kern="0" dirty="0" smtClean="0">
                  <a:latin typeface="Courier New" pitchFamily="49" charset="0"/>
                </a:rPr>
                <a:t>(</a:t>
              </a:r>
              <a:r>
                <a:rPr lang="en-US" sz="2000" kern="0" dirty="0" err="1" smtClean="0">
                  <a:latin typeface="Courier New" pitchFamily="49" charset="0"/>
                </a:rPr>
                <a:t>int</a:t>
              </a:r>
              <a:r>
                <a:rPr lang="en-US" sz="2000" kern="0" dirty="0" smtClean="0">
                  <a:latin typeface="Courier New" pitchFamily="49" charset="0"/>
                </a:rPr>
                <a:t>[]</a:t>
              </a:r>
              <a:r>
                <a:rPr lang="en-US" sz="2000" kern="0" dirty="0" err="1" smtClean="0">
                  <a:solidFill>
                    <a:srgbClr val="119F33"/>
                  </a:solidFill>
                  <a:latin typeface="Courier New" pitchFamily="49" charset="0"/>
                </a:rPr>
                <a:t>arr</a:t>
              </a:r>
              <a:r>
                <a:rPr lang="en-US" sz="2000" kern="0" dirty="0" smtClean="0">
                  <a:latin typeface="Courier New" pitchFamily="49" charset="0"/>
                </a:rPr>
                <a:t>, </a:t>
              </a:r>
              <a:r>
                <a:rPr lang="en-US" sz="2000" kern="0" dirty="0" err="1" smtClean="0">
                  <a:latin typeface="Courier New" pitchFamily="49" charset="0"/>
                </a:rPr>
                <a:t>int</a:t>
              </a:r>
              <a:r>
                <a:rPr lang="en-US" sz="2000" kern="0" dirty="0" smtClean="0">
                  <a:latin typeface="Courier New" pitchFamily="49" charset="0"/>
                </a:rPr>
                <a:t> </a:t>
              </a:r>
              <a:r>
                <a:rPr lang="en-US" sz="2000" kern="0" dirty="0" smtClean="0">
                  <a:solidFill>
                    <a:srgbClr val="119F33"/>
                  </a:solidFill>
                  <a:latin typeface="Courier New" pitchFamily="49" charset="0"/>
                </a:rPr>
                <a:t>lo</a:t>
              </a:r>
              <a:r>
                <a:rPr lang="en-US" sz="2000" kern="0" dirty="0" smtClean="0">
                  <a:latin typeface="Courier New" pitchFamily="49" charset="0"/>
                </a:rPr>
                <a:t>, </a:t>
              </a:r>
              <a:r>
                <a:rPr lang="en-US" sz="2000" kern="0" dirty="0" err="1" smtClean="0">
                  <a:latin typeface="Courier New" pitchFamily="49" charset="0"/>
                </a:rPr>
                <a:t>int</a:t>
              </a:r>
              <a:r>
                <a:rPr lang="en-US" sz="2000" kern="0" dirty="0" smtClean="0">
                  <a:latin typeface="Courier New" pitchFamily="49" charset="0"/>
                </a:rPr>
                <a:t> </a:t>
              </a:r>
              <a:r>
                <a:rPr lang="en-US" sz="2000" kern="0" dirty="0" smtClean="0">
                  <a:solidFill>
                    <a:srgbClr val="119F33"/>
                  </a:solidFill>
                  <a:latin typeface="Courier New" pitchFamily="49" charset="0"/>
                </a:rPr>
                <a:t>hi</a:t>
              </a:r>
              <a:r>
                <a:rPr lang="en-US" sz="2000" kern="0" dirty="0" smtClean="0">
                  <a:latin typeface="Courier New" pitchFamily="49" charset="0"/>
                </a:rPr>
                <a:t>) {</a:t>
              </a:r>
            </a:p>
            <a:p>
              <a:pPr marL="342900" lvl="0" indent="-342900">
                <a:lnSpc>
                  <a:spcPts val="1800"/>
                </a:lnSpc>
                <a:spcBef>
                  <a:spcPts val="200"/>
                </a:spcBef>
                <a:defRPr/>
              </a:pPr>
              <a:r>
                <a:rPr lang="en-US" sz="2000" kern="0" dirty="0" smtClean="0">
                  <a:latin typeface="Courier New" pitchFamily="49" charset="0"/>
                </a:rPr>
                <a:t>  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if</a:t>
              </a:r>
              <a:r>
                <a:rPr lang="en-US" sz="2000" kern="0" dirty="0" smtClean="0">
                  <a:latin typeface="Courier New" pitchFamily="49" charset="0"/>
                </a:rPr>
                <a:t>(lo==hi)  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return</a:t>
              </a:r>
              <a:r>
                <a:rPr lang="en-US" sz="2000" kern="0" dirty="0" smtClean="0">
                  <a:latin typeface="Courier New" pitchFamily="49" charset="0"/>
                </a:rPr>
                <a:t> 0;</a:t>
              </a:r>
            </a:p>
            <a:p>
              <a:pPr marL="342900" indent="-342900">
                <a:lnSpc>
                  <a:spcPts val="1800"/>
                </a:lnSpc>
                <a:spcBef>
                  <a:spcPts val="200"/>
                </a:spcBef>
                <a:defRPr/>
              </a:pPr>
              <a:r>
                <a:rPr lang="en-US" sz="2000" kern="0" dirty="0" smtClean="0">
                  <a:latin typeface="Courier New" pitchFamily="49" charset="0"/>
                </a:rPr>
                <a:t>  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if</a:t>
              </a:r>
              <a:r>
                <a:rPr lang="en-US" sz="2000" kern="0" dirty="0" smtClean="0">
                  <a:latin typeface="Courier New" pitchFamily="49" charset="0"/>
                </a:rPr>
                <a:t>(lo==hi-1)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return</a:t>
              </a:r>
              <a:r>
                <a:rPr lang="en-US" sz="2000" kern="0" dirty="0" smtClean="0">
                  <a:latin typeface="Courier New" pitchFamily="49" charset="0"/>
                </a:rPr>
                <a:t> </a:t>
              </a:r>
              <a:r>
                <a:rPr lang="en-US" sz="2000" kern="0" dirty="0" err="1" smtClean="0">
                  <a:latin typeface="Courier New" pitchFamily="49" charset="0"/>
                </a:rPr>
                <a:t>arr</a:t>
              </a:r>
              <a:r>
                <a:rPr lang="en-US" sz="2000" kern="0" dirty="0" smtClean="0">
                  <a:latin typeface="Courier New" pitchFamily="49" charset="0"/>
                </a:rPr>
                <a:t>[lo];   </a:t>
              </a:r>
            </a:p>
            <a:p>
              <a:pPr marL="342900" lvl="0" indent="-342900">
                <a:lnSpc>
                  <a:spcPts val="1800"/>
                </a:lnSpc>
                <a:spcBef>
                  <a:spcPts val="200"/>
                </a:spcBef>
                <a:defRPr/>
              </a:pPr>
              <a:r>
                <a:rPr lang="en-US" sz="2000" kern="0" dirty="0" smtClean="0">
                  <a:latin typeface="Courier New" pitchFamily="49" charset="0"/>
                </a:rPr>
                <a:t>   </a:t>
              </a:r>
              <a:r>
                <a:rPr lang="en-US" sz="2000" kern="0" dirty="0" err="1" smtClean="0">
                  <a:solidFill>
                    <a:schemeClr val="accent2"/>
                  </a:solidFill>
                  <a:latin typeface="Courier New" pitchFamily="49" charset="0"/>
                </a:rPr>
                <a:t>int</a:t>
              </a:r>
              <a:r>
                <a:rPr lang="en-US" sz="2000" kern="0" dirty="0" smtClean="0">
                  <a:latin typeface="Courier New" pitchFamily="49" charset="0"/>
                </a:rPr>
                <a:t> </a:t>
              </a:r>
              <a:r>
                <a:rPr lang="en-US" sz="2000" kern="0" dirty="0" smtClean="0">
                  <a:solidFill>
                    <a:srgbClr val="119F33"/>
                  </a:solidFill>
                  <a:latin typeface="Courier New" pitchFamily="49" charset="0"/>
                </a:rPr>
                <a:t>mid</a:t>
              </a:r>
              <a:r>
                <a:rPr lang="en-US" sz="2000" kern="0" dirty="0" smtClean="0">
                  <a:latin typeface="Courier New" pitchFamily="49" charset="0"/>
                </a:rPr>
                <a:t> = (</a:t>
              </a:r>
              <a:r>
                <a:rPr lang="en-US" sz="2000" kern="0" dirty="0" err="1" smtClean="0">
                  <a:latin typeface="Courier New" pitchFamily="49" charset="0"/>
                </a:rPr>
                <a:t>hi+lo</a:t>
              </a:r>
              <a:r>
                <a:rPr lang="en-US" sz="2000" kern="0" dirty="0" smtClean="0">
                  <a:latin typeface="Courier New" pitchFamily="49" charset="0"/>
                </a:rPr>
                <a:t>)/2;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ts val="18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latin typeface="Courier New" pitchFamily="49" charset="0"/>
                </a:rPr>
                <a:t>   </a:t>
              </a:r>
              <a:r>
                <a:rPr lang="en-US" sz="2000" kern="0" dirty="0" smtClean="0">
                  <a:solidFill>
                    <a:schemeClr val="accent2"/>
                  </a:solidFill>
                  <a:latin typeface="Courier New" pitchFamily="49" charset="0"/>
                </a:rPr>
                <a:t>return</a:t>
              </a:r>
              <a:r>
                <a:rPr lang="en-US" sz="2000" kern="0" dirty="0" smtClean="0">
                  <a:latin typeface="Courier New" pitchFamily="49" charset="0"/>
                </a:rPr>
                <a:t> help(</a:t>
              </a:r>
              <a:r>
                <a:rPr lang="en-US" sz="2000" kern="0" dirty="0" err="1" smtClean="0">
                  <a:latin typeface="Courier New" pitchFamily="49" charset="0"/>
                </a:rPr>
                <a:t>arr,lo,mid</a:t>
              </a:r>
              <a:r>
                <a:rPr lang="en-US" sz="2000" kern="0" dirty="0" smtClean="0">
                  <a:latin typeface="Courier New" pitchFamily="49" charset="0"/>
                </a:rPr>
                <a:t>) + help(</a:t>
              </a:r>
              <a:r>
                <a:rPr lang="en-US" sz="2000" kern="0" dirty="0" err="1" smtClean="0">
                  <a:latin typeface="Courier New" pitchFamily="49" charset="0"/>
                </a:rPr>
                <a:t>arr,mid,hi</a:t>
              </a:r>
              <a:r>
                <a:rPr lang="en-US" sz="2000" kern="0" dirty="0" smtClean="0">
                  <a:latin typeface="Courier New" pitchFamily="49" charset="0"/>
                </a:rPr>
                <a:t>);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ts val="18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 smtClean="0">
                  <a:latin typeface="Courier New" pitchFamily="49" charset="0"/>
                </a:rPr>
                <a:t>}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ts val="18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urier New" pitchFamily="49" charset="0"/>
                </a:rPr>
                <a:t>   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362200" y="3810000"/>
              <a:ext cx="2743200" cy="762000"/>
            </a:xfrm>
            <a:prstGeom prst="ellipse">
              <a:avLst/>
            </a:prstGeom>
            <a:noFill/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334000" y="3810000"/>
              <a:ext cx="2743200" cy="762000"/>
            </a:xfrm>
            <a:prstGeom prst="ellipse">
              <a:avLst/>
            </a:prstGeom>
            <a:noFill/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0" y="4724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62000" y="4800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as many “friends of friends” as needed the recurrence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now  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sz="2000" b="0" i="1" kern="0" baseline="0" dirty="0" smtClean="0">
                <a:latin typeface="+mn-lt"/>
              </a:rPr>
              <a:t>(n)</a:t>
            </a:r>
            <a:r>
              <a:rPr lang="en-US" sz="2000" b="0" kern="0" dirty="0" smtClean="0">
                <a:latin typeface="+mn-lt"/>
              </a:rPr>
              <a:t> = </a:t>
            </a:r>
            <a:r>
              <a:rPr lang="en-US" sz="2000" b="0" i="1" kern="0" dirty="0" smtClean="0">
                <a:latin typeface="+mn-lt"/>
              </a:rPr>
              <a:t>O(</a:t>
            </a:r>
            <a:r>
              <a:rPr lang="en-US" sz="2000" b="0" kern="0" dirty="0" smtClean="0">
                <a:latin typeface="+mn-lt"/>
              </a:rPr>
              <a:t>1</a:t>
            </a:r>
            <a:r>
              <a:rPr lang="en-US" sz="2000" b="0" i="1" kern="0" dirty="0" smtClean="0">
                <a:latin typeface="+mn-lt"/>
              </a:rPr>
              <a:t>)</a:t>
            </a:r>
            <a:r>
              <a:rPr lang="en-US" sz="2000" b="0" kern="0" dirty="0" smtClean="0">
                <a:latin typeface="+mn-lt"/>
              </a:rPr>
              <a:t> + 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i="1" kern="0" dirty="0" smtClean="0">
                <a:latin typeface="+mn-lt"/>
              </a:rPr>
              <a:t>T(n/</a:t>
            </a:r>
            <a:r>
              <a:rPr lang="en-US" sz="2000" b="0" kern="0" dirty="0" smtClean="0">
                <a:latin typeface="+mn-lt"/>
              </a:rPr>
              <a:t>2</a:t>
            </a:r>
            <a:r>
              <a:rPr lang="en-US" sz="2000" b="0" i="1" kern="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20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log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n-US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same</a:t>
            </a:r>
            <a:r>
              <a:rPr kumimoji="0" lang="en-US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recurrence as for </a:t>
            </a:r>
            <a:r>
              <a:rPr kumimoji="0" lang="en-US" sz="20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find</a:t>
            </a:r>
            <a:endParaRPr kumimoji="0" lang="en-US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Jed </a:t>
            </a:r>
            <a:r>
              <a:rPr lang="en-US" dirty="0" err="1" smtClean="0"/>
              <a:t>Bartlet</a:t>
            </a:r>
            <a:r>
              <a:rPr lang="en-US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752713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7772495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Example: Bucket Sort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38" y="1417638"/>
            <a:ext cx="5591629" cy="3981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Quiz scores (0-5 possible):</a:t>
            </a:r>
          </a:p>
          <a:p>
            <a:pPr marL="400050" lvl="1" indent="0">
              <a:buNone/>
            </a:pPr>
            <a:r>
              <a:rPr lang="en-US" strike="sngStrike" dirty="0" smtClean="0"/>
              <a:t>CJ </a:t>
            </a:r>
            <a:r>
              <a:rPr lang="en-US" strike="sngStrike" dirty="0" err="1"/>
              <a:t>Cregg</a:t>
            </a:r>
            <a:r>
              <a:rPr lang="en-US" strike="sngStrike" dirty="0"/>
              <a:t>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Donna </a:t>
            </a:r>
            <a:r>
              <a:rPr lang="en-US" strike="sngStrike" dirty="0"/>
              <a:t>Moss – </a:t>
            </a:r>
            <a:r>
              <a:rPr lang="en-US" strike="sngStrike" dirty="0" smtClean="0"/>
              <a:t>5</a:t>
            </a:r>
          </a:p>
          <a:p>
            <a:pPr marL="400050" lvl="1" indent="0">
              <a:buNone/>
            </a:pPr>
            <a:r>
              <a:rPr lang="en-US" strike="sngStrike" dirty="0" smtClean="0"/>
              <a:t>Jed </a:t>
            </a:r>
            <a:r>
              <a:rPr lang="en-US" strike="sngStrike" dirty="0" err="1" smtClean="0"/>
              <a:t>Bartlet</a:t>
            </a:r>
            <a:r>
              <a:rPr lang="en-US" strike="sngStrike" dirty="0" smtClean="0"/>
              <a:t> – 4</a:t>
            </a:r>
          </a:p>
          <a:p>
            <a:pPr marL="400050" lvl="1" indent="0">
              <a:buNone/>
            </a:pPr>
            <a:r>
              <a:rPr lang="en-US" strike="sngStrike" dirty="0" smtClean="0"/>
              <a:t>Josh Lyman – 4</a:t>
            </a:r>
          </a:p>
          <a:p>
            <a:pPr marL="400050" lvl="1" indent="0">
              <a:buNone/>
            </a:pPr>
            <a:r>
              <a:rPr lang="en-US" dirty="0" smtClean="0"/>
              <a:t>Leo </a:t>
            </a:r>
            <a:r>
              <a:rPr lang="en-US" dirty="0" err="1"/>
              <a:t>McGarry</a:t>
            </a:r>
            <a:r>
              <a:rPr lang="en-US" dirty="0"/>
              <a:t> – </a:t>
            </a:r>
            <a:r>
              <a:rPr lang="en-US" dirty="0" smtClean="0"/>
              <a:t>5</a:t>
            </a:r>
          </a:p>
          <a:p>
            <a:pPr marL="400050" lvl="1" indent="0">
              <a:buNone/>
            </a:pPr>
            <a:r>
              <a:rPr lang="en-US" dirty="0" smtClean="0"/>
              <a:t>Sam </a:t>
            </a:r>
            <a:r>
              <a:rPr lang="en-US" dirty="0" err="1" smtClean="0"/>
              <a:t>Seaborn</a:t>
            </a:r>
            <a:r>
              <a:rPr lang="en-US" dirty="0" smtClean="0"/>
              <a:t> – 2</a:t>
            </a:r>
          </a:p>
          <a:p>
            <a:pPr marL="400050" lvl="1" indent="0">
              <a:buNone/>
            </a:pPr>
            <a:r>
              <a:rPr lang="en-US" dirty="0" smtClean="0"/>
              <a:t>Toby Ziegler – 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801463"/>
              </p:ext>
            </p:extLst>
          </p:nvPr>
        </p:nvGraphicFramePr>
        <p:xfrm>
          <a:off x="6180667" y="2224314"/>
          <a:ext cx="1600200" cy="29337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C9F5-B529-154F-847B-817313D2F6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3647</Words>
  <Application>Microsoft Macintosh PowerPoint</Application>
  <PresentationFormat>On-screen Show (4:3)</PresentationFormat>
  <Paragraphs>1584</Paragraphs>
  <Slides>63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CSE 373: Data Structures &amp; Algorithms  Finish Sorting; Induction; Recurrence Relations</vt:lpstr>
      <vt:lpstr>Course Logistics</vt:lpstr>
      <vt:lpstr>Review: Sorting: The Big Picture</vt:lpstr>
      <vt:lpstr>Non-Comparison Sorts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Bucket Sort</vt:lpstr>
      <vt:lpstr>Example: Radix Sort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Radix Sort: Example</vt:lpstr>
      <vt:lpstr>Sorting Takeaways</vt:lpstr>
      <vt:lpstr>Switching Topics: Induction and Recurrences</vt:lpstr>
      <vt:lpstr>Background on Induction</vt:lpstr>
      <vt:lpstr>Motivation</vt:lpstr>
      <vt:lpstr>Think about climbing a ladder</vt:lpstr>
      <vt:lpstr>PowerPoint Presentation</vt:lpstr>
      <vt:lpstr>5 steps to inductive proofs</vt:lpstr>
      <vt:lpstr>More specifically</vt:lpstr>
      <vt:lpstr>Example</vt:lpstr>
      <vt:lpstr>Example</vt:lpstr>
      <vt:lpstr>PowerPoint Presentation</vt:lpstr>
      <vt:lpstr>Asymptotic Runtime of Recursion</vt:lpstr>
      <vt:lpstr>Recursive version of sum:</vt:lpstr>
      <vt:lpstr>Solving That Recurrence Relation</vt:lpstr>
      <vt:lpstr>Solving Recurrence Relations Example 2</vt:lpstr>
      <vt:lpstr>Really common recurrences</vt:lpstr>
      <vt:lpstr>Parallelism teaser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CSE373: Data Structure &amp; Algorithms  Comparison Sorting</dc:title>
  <dc:creator>Hunter Zahn</dc:creator>
  <cp:lastModifiedBy>Riley Porter</cp:lastModifiedBy>
  <cp:revision>136</cp:revision>
  <cp:lastPrinted>2017-03-03T21:31:23Z</cp:lastPrinted>
  <dcterms:created xsi:type="dcterms:W3CDTF">2016-08-03T16:12:06Z</dcterms:created>
  <dcterms:modified xsi:type="dcterms:W3CDTF">2017-03-03T22:10:15Z</dcterms:modified>
</cp:coreProperties>
</file>