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9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304" r:id="rId3"/>
    <p:sldId id="292" r:id="rId4"/>
    <p:sldId id="286" r:id="rId5"/>
    <p:sldId id="288" r:id="rId6"/>
    <p:sldId id="289" r:id="rId7"/>
    <p:sldId id="290" r:id="rId8"/>
    <p:sldId id="259" r:id="rId9"/>
    <p:sldId id="294" r:id="rId10"/>
    <p:sldId id="260" r:id="rId11"/>
    <p:sldId id="261" r:id="rId12"/>
    <p:sldId id="293" r:id="rId13"/>
    <p:sldId id="262" r:id="rId14"/>
    <p:sldId id="302" r:id="rId15"/>
    <p:sldId id="303" r:id="rId16"/>
    <p:sldId id="267" r:id="rId17"/>
    <p:sldId id="300" r:id="rId18"/>
    <p:sldId id="301" r:id="rId19"/>
    <p:sldId id="268" r:id="rId20"/>
    <p:sldId id="295" r:id="rId21"/>
    <p:sldId id="269" r:id="rId22"/>
    <p:sldId id="296" r:id="rId23"/>
    <p:sldId id="271" r:id="rId24"/>
    <p:sldId id="272" r:id="rId25"/>
    <p:sldId id="298" r:id="rId26"/>
    <p:sldId id="299" r:id="rId27"/>
    <p:sldId id="273" r:id="rId28"/>
    <p:sldId id="274" r:id="rId29"/>
    <p:sldId id="275" r:id="rId30"/>
    <p:sldId id="276" r:id="rId31"/>
    <p:sldId id="278" r:id="rId32"/>
    <p:sldId id="279" r:id="rId33"/>
    <p:sldId id="280" r:id="rId34"/>
    <p:sldId id="282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AEA23-A8B8-7E48-9B3D-983F70719140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B4E5A-5F5D-1F4F-8512-7EA59C2D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91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EE4A8-0350-1445-A148-830A47A93D8B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11DCA-DF9A-ED4D-A0E2-703DE95D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783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4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45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34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4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4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3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0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0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7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6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0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7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373</a:t>
            </a:r>
            <a:r>
              <a:rPr lang="en-US" dirty="0" smtClean="0"/>
              <a:t>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0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17.xml"/><Relationship Id="rId12" Type="http://schemas.openxmlformats.org/officeDocument/2006/relationships/tags" Target="../tags/tag18.xml"/><Relationship Id="rId13" Type="http://schemas.openxmlformats.org/officeDocument/2006/relationships/tags" Target="../tags/tag19.xml"/><Relationship Id="rId14" Type="http://schemas.openxmlformats.org/officeDocument/2006/relationships/tags" Target="../tags/tag20.xml"/><Relationship Id="rId15" Type="http://schemas.openxmlformats.org/officeDocument/2006/relationships/tags" Target="../tags/tag21.xml"/><Relationship Id="rId16" Type="http://schemas.openxmlformats.org/officeDocument/2006/relationships/slideLayout" Target="../slideLayouts/slideLayout2.xml"/><Relationship Id="rId17" Type="http://schemas.openxmlformats.org/officeDocument/2006/relationships/notesSlide" Target="../notesSlides/notesSlide17.xml"/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tags" Target="../tags/tag11.xml"/><Relationship Id="rId6" Type="http://schemas.openxmlformats.org/officeDocument/2006/relationships/tags" Target="../tags/tag12.xml"/><Relationship Id="rId7" Type="http://schemas.openxmlformats.org/officeDocument/2006/relationships/tags" Target="../tags/tag13.xml"/><Relationship Id="rId8" Type="http://schemas.openxmlformats.org/officeDocument/2006/relationships/tags" Target="../tags/tag14.xml"/><Relationship Id="rId9" Type="http://schemas.openxmlformats.org/officeDocument/2006/relationships/tags" Target="../tags/tag15.xml"/><Relationship Id="rId10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slideLayout" Target="../slideLayouts/slideLayout2.xml"/><Relationship Id="rId17" Type="http://schemas.openxmlformats.org/officeDocument/2006/relationships/notesSlide" Target="../notesSlides/notesSlide18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9" Type="http://schemas.openxmlformats.org/officeDocument/2006/relationships/tags" Target="../tags/tag30.xml"/><Relationship Id="rId10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20" Type="http://schemas.openxmlformats.org/officeDocument/2006/relationships/tags" Target="../tags/tag56.xml"/><Relationship Id="rId21" Type="http://schemas.openxmlformats.org/officeDocument/2006/relationships/tags" Target="../tags/tag57.xml"/><Relationship Id="rId22" Type="http://schemas.openxmlformats.org/officeDocument/2006/relationships/tags" Target="../tags/tag58.xml"/><Relationship Id="rId23" Type="http://schemas.openxmlformats.org/officeDocument/2006/relationships/tags" Target="../tags/tag59.xml"/><Relationship Id="rId24" Type="http://schemas.openxmlformats.org/officeDocument/2006/relationships/tags" Target="../tags/tag60.xml"/><Relationship Id="rId25" Type="http://schemas.openxmlformats.org/officeDocument/2006/relationships/tags" Target="../tags/tag61.xml"/><Relationship Id="rId26" Type="http://schemas.openxmlformats.org/officeDocument/2006/relationships/tags" Target="../tags/tag62.xml"/><Relationship Id="rId27" Type="http://schemas.openxmlformats.org/officeDocument/2006/relationships/tags" Target="../tags/tag63.xml"/><Relationship Id="rId28" Type="http://schemas.openxmlformats.org/officeDocument/2006/relationships/tags" Target="../tags/tag64.xml"/><Relationship Id="rId29" Type="http://schemas.openxmlformats.org/officeDocument/2006/relationships/tags" Target="../tags/tag65.xml"/><Relationship Id="rId30" Type="http://schemas.openxmlformats.org/officeDocument/2006/relationships/slideLayout" Target="../slideLayouts/slideLayout2.xml"/><Relationship Id="rId10" Type="http://schemas.openxmlformats.org/officeDocument/2006/relationships/tags" Target="../tags/tag46.xml"/><Relationship Id="rId11" Type="http://schemas.openxmlformats.org/officeDocument/2006/relationships/tags" Target="../tags/tag47.xml"/><Relationship Id="rId12" Type="http://schemas.openxmlformats.org/officeDocument/2006/relationships/tags" Target="../tags/tag48.xml"/><Relationship Id="rId13" Type="http://schemas.openxmlformats.org/officeDocument/2006/relationships/tags" Target="../tags/tag49.xml"/><Relationship Id="rId14" Type="http://schemas.openxmlformats.org/officeDocument/2006/relationships/tags" Target="../tags/tag50.xml"/><Relationship Id="rId15" Type="http://schemas.openxmlformats.org/officeDocument/2006/relationships/tags" Target="../tags/tag51.xml"/><Relationship Id="rId16" Type="http://schemas.openxmlformats.org/officeDocument/2006/relationships/tags" Target="../tags/tag52.xml"/><Relationship Id="rId17" Type="http://schemas.openxmlformats.org/officeDocument/2006/relationships/tags" Target="../tags/tag53.xml"/><Relationship Id="rId18" Type="http://schemas.openxmlformats.org/officeDocument/2006/relationships/tags" Target="../tags/tag54.xml"/><Relationship Id="rId19" Type="http://schemas.openxmlformats.org/officeDocument/2006/relationships/tags" Target="../tags/tag55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tags" Target="../tags/tag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74.xml"/><Relationship Id="rId20" Type="http://schemas.openxmlformats.org/officeDocument/2006/relationships/tags" Target="../tags/tag85.xml"/><Relationship Id="rId21" Type="http://schemas.openxmlformats.org/officeDocument/2006/relationships/tags" Target="../tags/tag86.xml"/><Relationship Id="rId22" Type="http://schemas.openxmlformats.org/officeDocument/2006/relationships/tags" Target="../tags/tag87.xml"/><Relationship Id="rId23" Type="http://schemas.openxmlformats.org/officeDocument/2006/relationships/tags" Target="../tags/tag88.xml"/><Relationship Id="rId24" Type="http://schemas.openxmlformats.org/officeDocument/2006/relationships/tags" Target="../tags/tag89.xml"/><Relationship Id="rId25" Type="http://schemas.openxmlformats.org/officeDocument/2006/relationships/tags" Target="../tags/tag90.xml"/><Relationship Id="rId26" Type="http://schemas.openxmlformats.org/officeDocument/2006/relationships/tags" Target="../tags/tag91.xml"/><Relationship Id="rId27" Type="http://schemas.openxmlformats.org/officeDocument/2006/relationships/tags" Target="../tags/tag92.xml"/><Relationship Id="rId28" Type="http://schemas.openxmlformats.org/officeDocument/2006/relationships/tags" Target="../tags/tag93.xml"/><Relationship Id="rId29" Type="http://schemas.openxmlformats.org/officeDocument/2006/relationships/tags" Target="../tags/tag94.xml"/><Relationship Id="rId30" Type="http://schemas.openxmlformats.org/officeDocument/2006/relationships/tags" Target="../tags/tag95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75.xml"/><Relationship Id="rId11" Type="http://schemas.openxmlformats.org/officeDocument/2006/relationships/tags" Target="../tags/tag76.xml"/><Relationship Id="rId12" Type="http://schemas.openxmlformats.org/officeDocument/2006/relationships/tags" Target="../tags/tag77.xml"/><Relationship Id="rId13" Type="http://schemas.openxmlformats.org/officeDocument/2006/relationships/tags" Target="../tags/tag78.xml"/><Relationship Id="rId14" Type="http://schemas.openxmlformats.org/officeDocument/2006/relationships/tags" Target="../tags/tag79.xml"/><Relationship Id="rId15" Type="http://schemas.openxmlformats.org/officeDocument/2006/relationships/tags" Target="../tags/tag80.xml"/><Relationship Id="rId16" Type="http://schemas.openxmlformats.org/officeDocument/2006/relationships/tags" Target="../tags/tag81.xml"/><Relationship Id="rId17" Type="http://schemas.openxmlformats.org/officeDocument/2006/relationships/tags" Target="../tags/tag82.xml"/><Relationship Id="rId18" Type="http://schemas.openxmlformats.org/officeDocument/2006/relationships/tags" Target="../tags/tag83.xml"/><Relationship Id="rId19" Type="http://schemas.openxmlformats.org/officeDocument/2006/relationships/tags" Target="../tags/tag84.xml"/><Relationship Id="rId1" Type="http://schemas.openxmlformats.org/officeDocument/2006/relationships/tags" Target="../tags/tag66.xml"/><Relationship Id="rId2" Type="http://schemas.openxmlformats.org/officeDocument/2006/relationships/tags" Target="../tags/tag67.xml"/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tags" Target="../tags/tag70.xml"/><Relationship Id="rId6" Type="http://schemas.openxmlformats.org/officeDocument/2006/relationships/tags" Target="../tags/tag71.xml"/><Relationship Id="rId7" Type="http://schemas.openxmlformats.org/officeDocument/2006/relationships/tags" Target="../tags/tag72.xml"/><Relationship Id="rId8" Type="http://schemas.openxmlformats.org/officeDocument/2006/relationships/tags" Target="../tags/tag73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tags" Target="../tags/tag117.xml"/><Relationship Id="rId23" Type="http://schemas.openxmlformats.org/officeDocument/2006/relationships/tags" Target="../tags/tag118.xml"/><Relationship Id="rId24" Type="http://schemas.openxmlformats.org/officeDocument/2006/relationships/tags" Target="../tags/tag119.xml"/><Relationship Id="rId25" Type="http://schemas.openxmlformats.org/officeDocument/2006/relationships/tags" Target="../tags/tag120.xml"/><Relationship Id="rId26" Type="http://schemas.openxmlformats.org/officeDocument/2006/relationships/tags" Target="../tags/tag121.xml"/><Relationship Id="rId27" Type="http://schemas.openxmlformats.org/officeDocument/2006/relationships/slideLayout" Target="../slideLayouts/slideLayout2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20" Type="http://schemas.openxmlformats.org/officeDocument/2006/relationships/tags" Target="../tags/tag141.xml"/><Relationship Id="rId21" Type="http://schemas.openxmlformats.org/officeDocument/2006/relationships/tags" Target="../tags/tag142.xml"/><Relationship Id="rId22" Type="http://schemas.openxmlformats.org/officeDocument/2006/relationships/tags" Target="../tags/tag143.xml"/><Relationship Id="rId23" Type="http://schemas.openxmlformats.org/officeDocument/2006/relationships/tags" Target="../tags/tag144.xml"/><Relationship Id="rId24" Type="http://schemas.openxmlformats.org/officeDocument/2006/relationships/tags" Target="../tags/tag145.xml"/><Relationship Id="rId25" Type="http://schemas.openxmlformats.org/officeDocument/2006/relationships/tags" Target="../tags/tag146.xml"/><Relationship Id="rId26" Type="http://schemas.openxmlformats.org/officeDocument/2006/relationships/tags" Target="../tags/tag147.xml"/><Relationship Id="rId27" Type="http://schemas.openxmlformats.org/officeDocument/2006/relationships/tags" Target="../tags/tag148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31.xml"/><Relationship Id="rId11" Type="http://schemas.openxmlformats.org/officeDocument/2006/relationships/tags" Target="../tags/tag132.xml"/><Relationship Id="rId12" Type="http://schemas.openxmlformats.org/officeDocument/2006/relationships/tags" Target="../tags/tag133.xml"/><Relationship Id="rId13" Type="http://schemas.openxmlformats.org/officeDocument/2006/relationships/tags" Target="../tags/tag134.xml"/><Relationship Id="rId14" Type="http://schemas.openxmlformats.org/officeDocument/2006/relationships/tags" Target="../tags/tag135.xml"/><Relationship Id="rId15" Type="http://schemas.openxmlformats.org/officeDocument/2006/relationships/tags" Target="../tags/tag136.xml"/><Relationship Id="rId16" Type="http://schemas.openxmlformats.org/officeDocument/2006/relationships/tags" Target="../tags/tag137.xml"/><Relationship Id="rId17" Type="http://schemas.openxmlformats.org/officeDocument/2006/relationships/tags" Target="../tags/tag138.xml"/><Relationship Id="rId18" Type="http://schemas.openxmlformats.org/officeDocument/2006/relationships/tags" Target="../tags/tag139.xml"/><Relationship Id="rId19" Type="http://schemas.openxmlformats.org/officeDocument/2006/relationships/tags" Target="../tags/tag140.xml"/><Relationship Id="rId1" Type="http://schemas.openxmlformats.org/officeDocument/2006/relationships/tags" Target="../tags/tag122.xml"/><Relationship Id="rId2" Type="http://schemas.openxmlformats.org/officeDocument/2006/relationships/tags" Target="../tags/tag123.xml"/><Relationship Id="rId3" Type="http://schemas.openxmlformats.org/officeDocument/2006/relationships/tags" Target="../tags/tag124.xml"/><Relationship Id="rId4" Type="http://schemas.openxmlformats.org/officeDocument/2006/relationships/tags" Target="../tags/tag125.xml"/><Relationship Id="rId5" Type="http://schemas.openxmlformats.org/officeDocument/2006/relationships/tags" Target="../tags/tag126.xml"/><Relationship Id="rId6" Type="http://schemas.openxmlformats.org/officeDocument/2006/relationships/tags" Target="../tags/tag127.xml"/><Relationship Id="rId7" Type="http://schemas.openxmlformats.org/officeDocument/2006/relationships/tags" Target="../tags/tag128.xml"/><Relationship Id="rId8" Type="http://schemas.openxmlformats.org/officeDocument/2006/relationships/tags" Target="../tags/tag129.xml"/></Relationships>
</file>

<file path=ppt/slides/_rels/slide23.xml.rels><?xml version="1.0" encoding="UTF-8" standalone="yes"?>
<Relationships xmlns="http://schemas.openxmlformats.org/package/2006/relationships"><Relationship Id="rId20" Type="http://schemas.openxmlformats.org/officeDocument/2006/relationships/tags" Target="../tags/tag168.xml"/><Relationship Id="rId21" Type="http://schemas.openxmlformats.org/officeDocument/2006/relationships/tags" Target="../tags/tag169.xml"/><Relationship Id="rId22" Type="http://schemas.openxmlformats.org/officeDocument/2006/relationships/tags" Target="../tags/tag170.xml"/><Relationship Id="rId23" Type="http://schemas.openxmlformats.org/officeDocument/2006/relationships/tags" Target="../tags/tag171.xml"/><Relationship Id="rId24" Type="http://schemas.openxmlformats.org/officeDocument/2006/relationships/tags" Target="../tags/tag172.xml"/><Relationship Id="rId25" Type="http://schemas.openxmlformats.org/officeDocument/2006/relationships/tags" Target="../tags/tag173.xml"/><Relationship Id="rId26" Type="http://schemas.openxmlformats.org/officeDocument/2006/relationships/tags" Target="../tags/tag174.xml"/><Relationship Id="rId27" Type="http://schemas.openxmlformats.org/officeDocument/2006/relationships/tags" Target="../tags/tag175.xml"/><Relationship Id="rId28" Type="http://schemas.openxmlformats.org/officeDocument/2006/relationships/tags" Target="../tags/tag176.xml"/><Relationship Id="rId29" Type="http://schemas.openxmlformats.org/officeDocument/2006/relationships/tags" Target="../tags/tag177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30" Type="http://schemas.openxmlformats.org/officeDocument/2006/relationships/tags" Target="../tags/tag178.xml"/><Relationship Id="rId31" Type="http://schemas.openxmlformats.org/officeDocument/2006/relationships/tags" Target="../tags/tag179.xml"/><Relationship Id="rId32" Type="http://schemas.openxmlformats.org/officeDocument/2006/relationships/tags" Target="../tags/tag180.xml"/><Relationship Id="rId9" Type="http://schemas.openxmlformats.org/officeDocument/2006/relationships/tags" Target="../tags/tag157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Relationship Id="rId33" Type="http://schemas.openxmlformats.org/officeDocument/2006/relationships/tags" Target="../tags/tag181.xml"/><Relationship Id="rId34" Type="http://schemas.openxmlformats.org/officeDocument/2006/relationships/tags" Target="../tags/tag182.xml"/><Relationship Id="rId35" Type="http://schemas.openxmlformats.org/officeDocument/2006/relationships/tags" Target="../tags/tag183.xml"/><Relationship Id="rId36" Type="http://schemas.openxmlformats.org/officeDocument/2006/relationships/tags" Target="../tags/tag184.xml"/><Relationship Id="rId10" Type="http://schemas.openxmlformats.org/officeDocument/2006/relationships/tags" Target="../tags/tag158.xml"/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tags" Target="../tags/tag163.xml"/><Relationship Id="rId16" Type="http://schemas.openxmlformats.org/officeDocument/2006/relationships/tags" Target="../tags/tag164.xml"/><Relationship Id="rId17" Type="http://schemas.openxmlformats.org/officeDocument/2006/relationships/tags" Target="../tags/tag165.xml"/><Relationship Id="rId18" Type="http://schemas.openxmlformats.org/officeDocument/2006/relationships/tags" Target="../tags/tag166.xml"/><Relationship Id="rId19" Type="http://schemas.openxmlformats.org/officeDocument/2006/relationships/tags" Target="../tags/tag167.xml"/><Relationship Id="rId37" Type="http://schemas.openxmlformats.org/officeDocument/2006/relationships/tags" Target="../tags/tag185.xml"/><Relationship Id="rId38" Type="http://schemas.openxmlformats.org/officeDocument/2006/relationships/tags" Target="../tags/tag186.xml"/><Relationship Id="rId39" Type="http://schemas.openxmlformats.org/officeDocument/2006/relationships/tags" Target="../tags/tag187.xml"/><Relationship Id="rId40" Type="http://schemas.openxmlformats.org/officeDocument/2006/relationships/tags" Target="../tags/tag188.xml"/><Relationship Id="rId41" Type="http://schemas.openxmlformats.org/officeDocument/2006/relationships/tags" Target="../tags/tag189.xml"/><Relationship Id="rId42" Type="http://schemas.openxmlformats.org/officeDocument/2006/relationships/tags" Target="../tags/tag190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20.xml"/><Relationship Id="rId20" Type="http://schemas.openxmlformats.org/officeDocument/2006/relationships/tags" Target="../tags/tag210.xml"/><Relationship Id="rId21" Type="http://schemas.openxmlformats.org/officeDocument/2006/relationships/tags" Target="../tags/tag211.xml"/><Relationship Id="rId22" Type="http://schemas.openxmlformats.org/officeDocument/2006/relationships/tags" Target="../tags/tag212.xml"/><Relationship Id="rId23" Type="http://schemas.openxmlformats.org/officeDocument/2006/relationships/tags" Target="../tags/tag213.xml"/><Relationship Id="rId24" Type="http://schemas.openxmlformats.org/officeDocument/2006/relationships/tags" Target="../tags/tag214.xml"/><Relationship Id="rId25" Type="http://schemas.openxmlformats.org/officeDocument/2006/relationships/tags" Target="../tags/tag215.xml"/><Relationship Id="rId26" Type="http://schemas.openxmlformats.org/officeDocument/2006/relationships/tags" Target="../tags/tag216.xml"/><Relationship Id="rId27" Type="http://schemas.openxmlformats.org/officeDocument/2006/relationships/tags" Target="../tags/tag217.xml"/><Relationship Id="rId28" Type="http://schemas.openxmlformats.org/officeDocument/2006/relationships/tags" Target="../tags/tag218.xml"/><Relationship Id="rId29" Type="http://schemas.openxmlformats.org/officeDocument/2006/relationships/tags" Target="../tags/tag219.xml"/><Relationship Id="rId1" Type="http://schemas.openxmlformats.org/officeDocument/2006/relationships/tags" Target="../tags/tag191.xml"/><Relationship Id="rId2" Type="http://schemas.openxmlformats.org/officeDocument/2006/relationships/tags" Target="../tags/tag192.xml"/><Relationship Id="rId3" Type="http://schemas.openxmlformats.org/officeDocument/2006/relationships/tags" Target="../tags/tag193.xml"/><Relationship Id="rId4" Type="http://schemas.openxmlformats.org/officeDocument/2006/relationships/tags" Target="../tags/tag194.xml"/><Relationship Id="rId5" Type="http://schemas.openxmlformats.org/officeDocument/2006/relationships/tags" Target="../tags/tag195.xml"/><Relationship Id="rId30" Type="http://schemas.openxmlformats.org/officeDocument/2006/relationships/tags" Target="../tags/tag220.xml"/><Relationship Id="rId31" Type="http://schemas.openxmlformats.org/officeDocument/2006/relationships/tags" Target="../tags/tag221.xml"/><Relationship Id="rId32" Type="http://schemas.openxmlformats.org/officeDocument/2006/relationships/tags" Target="../tags/tag222.xml"/><Relationship Id="rId9" Type="http://schemas.openxmlformats.org/officeDocument/2006/relationships/tags" Target="../tags/tag199.xml"/><Relationship Id="rId6" Type="http://schemas.openxmlformats.org/officeDocument/2006/relationships/tags" Target="../tags/tag196.xml"/><Relationship Id="rId7" Type="http://schemas.openxmlformats.org/officeDocument/2006/relationships/tags" Target="../tags/tag197.xml"/><Relationship Id="rId8" Type="http://schemas.openxmlformats.org/officeDocument/2006/relationships/tags" Target="../tags/tag198.xml"/><Relationship Id="rId33" Type="http://schemas.openxmlformats.org/officeDocument/2006/relationships/tags" Target="../tags/tag223.xml"/><Relationship Id="rId34" Type="http://schemas.openxmlformats.org/officeDocument/2006/relationships/tags" Target="../tags/tag224.xml"/><Relationship Id="rId35" Type="http://schemas.openxmlformats.org/officeDocument/2006/relationships/tags" Target="../tags/tag225.xml"/><Relationship Id="rId36" Type="http://schemas.openxmlformats.org/officeDocument/2006/relationships/tags" Target="../tags/tag226.xml"/><Relationship Id="rId10" Type="http://schemas.openxmlformats.org/officeDocument/2006/relationships/tags" Target="../tags/tag200.xml"/><Relationship Id="rId11" Type="http://schemas.openxmlformats.org/officeDocument/2006/relationships/tags" Target="../tags/tag201.xml"/><Relationship Id="rId12" Type="http://schemas.openxmlformats.org/officeDocument/2006/relationships/tags" Target="../tags/tag202.xml"/><Relationship Id="rId13" Type="http://schemas.openxmlformats.org/officeDocument/2006/relationships/tags" Target="../tags/tag203.xml"/><Relationship Id="rId14" Type="http://schemas.openxmlformats.org/officeDocument/2006/relationships/tags" Target="../tags/tag204.xml"/><Relationship Id="rId15" Type="http://schemas.openxmlformats.org/officeDocument/2006/relationships/tags" Target="../tags/tag205.xml"/><Relationship Id="rId16" Type="http://schemas.openxmlformats.org/officeDocument/2006/relationships/tags" Target="../tags/tag206.xml"/><Relationship Id="rId17" Type="http://schemas.openxmlformats.org/officeDocument/2006/relationships/tags" Target="../tags/tag207.xml"/><Relationship Id="rId18" Type="http://schemas.openxmlformats.org/officeDocument/2006/relationships/tags" Target="../tags/tag208.xml"/><Relationship Id="rId19" Type="http://schemas.openxmlformats.org/officeDocument/2006/relationships/tags" Target="../tags/tag209.xml"/><Relationship Id="rId37" Type="http://schemas.openxmlformats.org/officeDocument/2006/relationships/tags" Target="../tags/tag227.xml"/><Relationship Id="rId38" Type="http://schemas.openxmlformats.org/officeDocument/2006/relationships/tags" Target="../tags/tag228.xml"/><Relationship Id="rId39" Type="http://schemas.openxmlformats.org/officeDocument/2006/relationships/tags" Target="../tags/tag229.xml"/><Relationship Id="rId40" Type="http://schemas.openxmlformats.org/officeDocument/2006/relationships/tags" Target="../tags/tag230.xml"/><Relationship Id="rId41" Type="http://schemas.openxmlformats.org/officeDocument/2006/relationships/tags" Target="../tags/tag231.xml"/><Relationship Id="rId42" Type="http://schemas.openxmlformats.org/officeDocument/2006/relationships/tags" Target="../tags/tag232.xml"/><Relationship Id="rId43" Type="http://schemas.openxmlformats.org/officeDocument/2006/relationships/tags" Target="../tags/tag233.xml"/><Relationship Id="rId44" Type="http://schemas.openxmlformats.org/officeDocument/2006/relationships/tags" Target="../tags/tag234.xml"/><Relationship Id="rId45" Type="http://schemas.openxmlformats.org/officeDocument/2006/relationships/tags" Target="../tags/tag2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246.xml"/><Relationship Id="rId12" Type="http://schemas.openxmlformats.org/officeDocument/2006/relationships/tags" Target="../tags/tag247.xml"/><Relationship Id="rId13" Type="http://schemas.openxmlformats.org/officeDocument/2006/relationships/tags" Target="../tags/tag248.xml"/><Relationship Id="rId14" Type="http://schemas.openxmlformats.org/officeDocument/2006/relationships/tags" Target="../tags/tag249.xml"/><Relationship Id="rId15" Type="http://schemas.openxmlformats.org/officeDocument/2006/relationships/tags" Target="../tags/tag250.xml"/><Relationship Id="rId16" Type="http://schemas.openxmlformats.org/officeDocument/2006/relationships/tags" Target="../tags/tag251.xml"/><Relationship Id="rId17" Type="http://schemas.openxmlformats.org/officeDocument/2006/relationships/tags" Target="../tags/tag25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3.xml"/><Relationship Id="rId1" Type="http://schemas.openxmlformats.org/officeDocument/2006/relationships/tags" Target="../tags/tag236.xml"/><Relationship Id="rId2" Type="http://schemas.openxmlformats.org/officeDocument/2006/relationships/tags" Target="../tags/tag237.xml"/><Relationship Id="rId3" Type="http://schemas.openxmlformats.org/officeDocument/2006/relationships/tags" Target="../tags/tag238.xml"/><Relationship Id="rId4" Type="http://schemas.openxmlformats.org/officeDocument/2006/relationships/tags" Target="../tags/tag239.xml"/><Relationship Id="rId5" Type="http://schemas.openxmlformats.org/officeDocument/2006/relationships/tags" Target="../tags/tag240.xml"/><Relationship Id="rId6" Type="http://schemas.openxmlformats.org/officeDocument/2006/relationships/tags" Target="../tags/tag241.xml"/><Relationship Id="rId7" Type="http://schemas.openxmlformats.org/officeDocument/2006/relationships/tags" Target="../tags/tag242.xml"/><Relationship Id="rId8" Type="http://schemas.openxmlformats.org/officeDocument/2006/relationships/tags" Target="../tags/tag243.xml"/><Relationship Id="rId9" Type="http://schemas.openxmlformats.org/officeDocument/2006/relationships/tags" Target="../tags/tag244.xml"/><Relationship Id="rId10" Type="http://schemas.openxmlformats.org/officeDocument/2006/relationships/tags" Target="../tags/tag24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20" Type="http://schemas.openxmlformats.org/officeDocument/2006/relationships/tags" Target="../tags/tag272.xml"/><Relationship Id="rId21" Type="http://schemas.openxmlformats.org/officeDocument/2006/relationships/tags" Target="../tags/tag273.xml"/><Relationship Id="rId22" Type="http://schemas.openxmlformats.org/officeDocument/2006/relationships/tags" Target="../tags/tag274.xml"/><Relationship Id="rId23" Type="http://schemas.openxmlformats.org/officeDocument/2006/relationships/tags" Target="../tags/tag275.xml"/><Relationship Id="rId24" Type="http://schemas.openxmlformats.org/officeDocument/2006/relationships/tags" Target="../tags/tag276.xml"/><Relationship Id="rId25" Type="http://schemas.openxmlformats.org/officeDocument/2006/relationships/tags" Target="../tags/tag277.xml"/><Relationship Id="rId26" Type="http://schemas.openxmlformats.org/officeDocument/2006/relationships/tags" Target="../tags/tag278.xml"/><Relationship Id="rId27" Type="http://schemas.openxmlformats.org/officeDocument/2006/relationships/tags" Target="../tags/tag279.xml"/><Relationship Id="rId28" Type="http://schemas.openxmlformats.org/officeDocument/2006/relationships/tags" Target="../tags/tag280.xml"/><Relationship Id="rId29" Type="http://schemas.openxmlformats.org/officeDocument/2006/relationships/tags" Target="../tags/tag281.xml"/><Relationship Id="rId1" Type="http://schemas.openxmlformats.org/officeDocument/2006/relationships/tags" Target="../tags/tag253.xml"/><Relationship Id="rId2" Type="http://schemas.openxmlformats.org/officeDocument/2006/relationships/tags" Target="../tags/tag254.xml"/><Relationship Id="rId3" Type="http://schemas.openxmlformats.org/officeDocument/2006/relationships/tags" Target="../tags/tag255.xml"/><Relationship Id="rId4" Type="http://schemas.openxmlformats.org/officeDocument/2006/relationships/tags" Target="../tags/tag256.xml"/><Relationship Id="rId5" Type="http://schemas.openxmlformats.org/officeDocument/2006/relationships/tags" Target="../tags/tag257.xml"/><Relationship Id="rId30" Type="http://schemas.openxmlformats.org/officeDocument/2006/relationships/tags" Target="../tags/tag282.xml"/><Relationship Id="rId31" Type="http://schemas.openxmlformats.org/officeDocument/2006/relationships/tags" Target="../tags/tag283.xml"/><Relationship Id="rId32" Type="http://schemas.openxmlformats.org/officeDocument/2006/relationships/tags" Target="../tags/tag284.xml"/><Relationship Id="rId9" Type="http://schemas.openxmlformats.org/officeDocument/2006/relationships/tags" Target="../tags/tag261.xml"/><Relationship Id="rId6" Type="http://schemas.openxmlformats.org/officeDocument/2006/relationships/tags" Target="../tags/tag258.xml"/><Relationship Id="rId7" Type="http://schemas.openxmlformats.org/officeDocument/2006/relationships/tags" Target="../tags/tag259.xml"/><Relationship Id="rId8" Type="http://schemas.openxmlformats.org/officeDocument/2006/relationships/tags" Target="../tags/tag260.xml"/><Relationship Id="rId33" Type="http://schemas.openxmlformats.org/officeDocument/2006/relationships/tags" Target="../tags/tag285.xml"/><Relationship Id="rId34" Type="http://schemas.openxmlformats.org/officeDocument/2006/relationships/tags" Target="../tags/tag286.xml"/><Relationship Id="rId35" Type="http://schemas.openxmlformats.org/officeDocument/2006/relationships/tags" Target="../tags/tag287.xml"/><Relationship Id="rId36" Type="http://schemas.openxmlformats.org/officeDocument/2006/relationships/tags" Target="../tags/tag288.xml"/><Relationship Id="rId10" Type="http://schemas.openxmlformats.org/officeDocument/2006/relationships/tags" Target="../tags/tag262.xml"/><Relationship Id="rId11" Type="http://schemas.openxmlformats.org/officeDocument/2006/relationships/tags" Target="../tags/tag263.xml"/><Relationship Id="rId12" Type="http://schemas.openxmlformats.org/officeDocument/2006/relationships/tags" Target="../tags/tag264.xml"/><Relationship Id="rId13" Type="http://schemas.openxmlformats.org/officeDocument/2006/relationships/tags" Target="../tags/tag265.xml"/><Relationship Id="rId14" Type="http://schemas.openxmlformats.org/officeDocument/2006/relationships/tags" Target="../tags/tag266.xml"/><Relationship Id="rId15" Type="http://schemas.openxmlformats.org/officeDocument/2006/relationships/tags" Target="../tags/tag267.xml"/><Relationship Id="rId16" Type="http://schemas.openxmlformats.org/officeDocument/2006/relationships/tags" Target="../tags/tag268.xml"/><Relationship Id="rId17" Type="http://schemas.openxmlformats.org/officeDocument/2006/relationships/tags" Target="../tags/tag269.xml"/><Relationship Id="rId18" Type="http://schemas.openxmlformats.org/officeDocument/2006/relationships/tags" Target="../tags/tag270.xml"/><Relationship Id="rId19" Type="http://schemas.openxmlformats.org/officeDocument/2006/relationships/tags" Target="../tags/tag271.xml"/><Relationship Id="rId37" Type="http://schemas.openxmlformats.org/officeDocument/2006/relationships/tags" Target="../tags/tag289.xml"/><Relationship Id="rId38" Type="http://schemas.openxmlformats.org/officeDocument/2006/relationships/tags" Target="../tags/tag290.xml"/><Relationship Id="rId39" Type="http://schemas.openxmlformats.org/officeDocument/2006/relationships/tags" Target="../tags/tag291.xml"/><Relationship Id="rId40" Type="http://schemas.openxmlformats.org/officeDocument/2006/relationships/tags" Target="../tags/tag292.xml"/><Relationship Id="rId41" Type="http://schemas.openxmlformats.org/officeDocument/2006/relationships/tags" Target="../tags/tag293.xml"/><Relationship Id="rId42" Type="http://schemas.openxmlformats.org/officeDocument/2006/relationships/tags" Target="../tags/tag294.xml"/><Relationship Id="rId43" Type="http://schemas.openxmlformats.org/officeDocument/2006/relationships/tags" Target="../tags/tag295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2242"/>
            <a:ext cx="8305800" cy="2387558"/>
          </a:xfrm>
        </p:spPr>
        <p:txBody>
          <a:bodyPr>
            <a:noAutofit/>
          </a:bodyPr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</a:rPr>
              <a:t>CSE 373</a:t>
            </a:r>
            <a:r>
              <a:rPr lang="en-US" sz="4000" i="0" dirty="0" smtClean="0">
                <a:solidFill>
                  <a:srgbClr val="0000FF"/>
                </a:solidFill>
              </a:rPr>
              <a:t>: Data Structures &amp; Algorithms</a:t>
            </a:r>
            <a:br>
              <a:rPr lang="en-US" sz="4000" i="0" dirty="0" smtClean="0">
                <a:solidFill>
                  <a:srgbClr val="0000FF"/>
                </a:solidFill>
              </a:rPr>
            </a:br>
            <a:r>
              <a:rPr lang="en-US" sz="4000" i="0" dirty="0" smtClean="0">
                <a:solidFill>
                  <a:srgbClr val="0000FF"/>
                </a:solidFill>
              </a:rPr>
              <a:t/>
            </a:r>
            <a:br>
              <a:rPr lang="en-US" sz="4000" i="0" dirty="0" smtClean="0">
                <a:solidFill>
                  <a:srgbClr val="0000FF"/>
                </a:solidFill>
              </a:rPr>
            </a:br>
            <a:r>
              <a:rPr lang="en-US" sz="4000" i="0" dirty="0" err="1" smtClean="0">
                <a:solidFill>
                  <a:srgbClr val="0000FF"/>
                </a:solidFill>
              </a:rPr>
              <a:t>Pseudocode</a:t>
            </a:r>
            <a:r>
              <a:rPr lang="en-US" sz="4000" i="0" dirty="0" smtClean="0">
                <a:solidFill>
                  <a:srgbClr val="0000FF"/>
                </a:solidFill>
              </a:rPr>
              <a:t>; </a:t>
            </a:r>
            <a:r>
              <a:rPr lang="en-US" sz="4000" dirty="0" smtClean="0">
                <a:solidFill>
                  <a:srgbClr val="0000FF"/>
                </a:solidFill>
              </a:rPr>
              <a:t>ADTs; P</a:t>
            </a:r>
            <a:r>
              <a:rPr lang="en-US" sz="4000" i="0" dirty="0" smtClean="0">
                <a:solidFill>
                  <a:srgbClr val="0000FF"/>
                </a:solidFill>
              </a:rPr>
              <a:t>riority Queues; Heaps</a:t>
            </a:r>
            <a:endParaRPr lang="en-US" sz="40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2103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/>
              <a:t>Winter 2017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8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Each item has a </a:t>
            </a:r>
            <a:r>
              <a:rPr lang="en-US" dirty="0" smtClean="0"/>
              <a:t>"priority"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b="1" dirty="0" smtClean="0"/>
              <a:t>So </a:t>
            </a:r>
            <a:r>
              <a:rPr lang="en-US" b="1" dirty="0" smtClean="0"/>
              <a:t>"priority 1" </a:t>
            </a:r>
            <a:r>
              <a:rPr lang="en-US" b="1" dirty="0" smtClean="0"/>
              <a:t>is more important than </a:t>
            </a:r>
            <a:r>
              <a:rPr lang="en-US" b="1" dirty="0" smtClean="0"/>
              <a:t>"priority 4"</a:t>
            </a:r>
          </a:p>
          <a:p>
            <a:pPr lvl="1"/>
            <a:r>
              <a:rPr lang="en-US" dirty="0"/>
              <a:t>Can resolve ties </a:t>
            </a:r>
            <a:r>
              <a:rPr lang="en-US" dirty="0" smtClean="0"/>
              <a:t>arbitrarily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dirty="0"/>
              <a:t>is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is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But the whole point is to use priorities instead of FIFO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99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Queue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Given the following, what values are </a:t>
            </a:r>
            <a:r>
              <a:rPr lang="en-US" b="1" dirty="0" smtClean="0">
                <a:latin typeface="Calibri"/>
                <a:cs typeface="Calibri"/>
              </a:rPr>
              <a:t>a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b="1" dirty="0" smtClean="0">
                <a:latin typeface="Calibri"/>
                <a:cs typeface="Calibri"/>
              </a:rPr>
              <a:t>b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b="1" dirty="0" smtClean="0">
                <a:latin typeface="Calibri"/>
                <a:cs typeface="Calibri"/>
              </a:rPr>
              <a:t>c</a:t>
            </a:r>
            <a:r>
              <a:rPr lang="en-US" dirty="0" smtClean="0">
                <a:latin typeface="Calibri"/>
                <a:cs typeface="Calibri"/>
              </a:rPr>
              <a:t> and </a:t>
            </a:r>
            <a:r>
              <a:rPr lang="en-US" b="1" dirty="0" smtClean="0">
                <a:latin typeface="Calibri"/>
                <a:cs typeface="Calibri"/>
              </a:rPr>
              <a:t>d</a:t>
            </a:r>
            <a:r>
              <a:rPr lang="en-US" dirty="0" smtClean="0">
                <a:latin typeface="Calibri"/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sz="2800" b="1" dirty="0">
                <a:latin typeface="Calibri"/>
                <a:cs typeface="Calibri"/>
              </a:rPr>
              <a:t>	</a:t>
            </a:r>
            <a:r>
              <a:rPr lang="en-US" sz="2800" b="1" dirty="0" smtClean="0">
                <a:latin typeface="Calibri"/>
                <a:cs typeface="Calibri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 </a:t>
            </a:r>
            <a:r>
              <a:rPr lang="en-US" sz="2800" i="1" dirty="0" smtClean="0"/>
              <a:t>element1</a:t>
            </a:r>
            <a:r>
              <a:rPr lang="en-US" sz="2800" dirty="0" smtClean="0"/>
              <a:t> </a:t>
            </a:r>
            <a:r>
              <a:rPr lang="en-US" sz="2800" dirty="0" smtClean="0"/>
              <a:t>with priority </a:t>
            </a:r>
            <a:r>
              <a:rPr lang="en-US" sz="2800" i="1" dirty="0" smtClean="0"/>
              <a:t>5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element2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3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element3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4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a = ?</a:t>
            </a:r>
            <a:endParaRPr lang="en-US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b = ?</a:t>
            </a:r>
            <a:endParaRPr lang="en-US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element4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2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element5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6</a:t>
            </a:r>
          </a:p>
          <a:p>
            <a:pPr lvl="1"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 = ?</a:t>
            </a:r>
          </a:p>
          <a:p>
            <a:pPr lvl="1"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// d = ?</a:t>
            </a:r>
            <a:endParaRPr lang="en-US" b="1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0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</a:t>
            </a:r>
            <a:r>
              <a:rPr lang="en-US" dirty="0" smtClean="0">
                <a:solidFill>
                  <a:srgbClr val="0000FF"/>
                </a:solidFill>
              </a:rPr>
              <a:t>Queue </a:t>
            </a:r>
            <a:r>
              <a:rPr lang="en-US" dirty="0" smtClean="0">
                <a:solidFill>
                  <a:srgbClr val="0000FF"/>
                </a:solidFill>
              </a:rPr>
              <a:t>Example Solutions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element1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element2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element3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a =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element2</a:t>
            </a:r>
            <a:endParaRPr lang="en-US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element3</a:t>
            </a:r>
            <a:endParaRPr lang="en-US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element4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element5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 =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element4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	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element1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7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Some Applications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0995"/>
            <a:ext cx="7848600" cy="478932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"critical" </a:t>
            </a:r>
            <a:r>
              <a:rPr lang="en-US" dirty="0" smtClean="0"/>
              <a:t>before </a:t>
            </a:r>
            <a:r>
              <a:rPr lang="en-US" dirty="0" smtClean="0"/>
              <a:t>"interactive" </a:t>
            </a:r>
            <a:r>
              <a:rPr lang="en-US" dirty="0" smtClean="0"/>
              <a:t>before </a:t>
            </a:r>
            <a:r>
              <a:rPr lang="en-US" dirty="0" smtClean="0"/>
              <a:t>"compute</a:t>
            </a:r>
            <a:r>
              <a:rPr lang="en-US" dirty="0" smtClean="0"/>
              <a:t>-</a:t>
            </a:r>
            <a:r>
              <a:rPr lang="en-US" dirty="0"/>
              <a:t>intensive", </a:t>
            </a:r>
            <a:r>
              <a:rPr lang="en-US" dirty="0" smtClean="0"/>
              <a:t>or</a:t>
            </a:r>
            <a:r>
              <a:rPr lang="en-US" dirty="0" smtClean="0"/>
              <a:t> </a:t>
            </a:r>
            <a:r>
              <a:rPr lang="en-US" dirty="0" smtClean="0"/>
              <a:t>let </a:t>
            </a:r>
            <a:r>
              <a:rPr lang="en-US" dirty="0" smtClean="0"/>
              <a:t>users set priority level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</a:t>
            </a:r>
            <a:r>
              <a:rPr lang="en-US" dirty="0" smtClean="0"/>
              <a:t>print jobs in order of decreasing </a:t>
            </a:r>
            <a:r>
              <a:rPr lang="en-US" dirty="0" smtClean="0"/>
              <a:t>length</a:t>
            </a:r>
          </a:p>
          <a:p>
            <a:r>
              <a:rPr lang="en-US" dirty="0"/>
              <a:t>"Greedy" </a:t>
            </a:r>
            <a:r>
              <a:rPr lang="en-US" dirty="0" smtClean="0"/>
              <a:t>algorithms (we’ll revisit this idea)</a:t>
            </a:r>
            <a:endParaRPr lang="en-US" dirty="0"/>
          </a:p>
          <a:p>
            <a:pPr lvl="1"/>
            <a:endParaRPr lang="en-US" sz="1000" dirty="0"/>
          </a:p>
          <a:p>
            <a:pPr>
              <a:lnSpc>
                <a:spcPts val="2800"/>
              </a:lnSpc>
            </a:pPr>
            <a:r>
              <a:rPr lang="en-US" dirty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/>
              <a:t>Select most frequent symbols for data compression (Huffman CSE 143)</a:t>
            </a:r>
          </a:p>
          <a:p>
            <a:pPr>
              <a:lnSpc>
                <a:spcPts val="2800"/>
              </a:lnSpc>
            </a:pPr>
            <a:r>
              <a:rPr lang="en-US" dirty="0"/>
              <a:t>Sorting (first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all, then 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)</a:t>
            </a:r>
          </a:p>
          <a:p>
            <a:pPr>
              <a:lnSpc>
                <a:spcPts val="28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Possible Implementations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0995"/>
            <a:ext cx="7848600" cy="478932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Unsorted Array</a:t>
            </a:r>
          </a:p>
          <a:p>
            <a:pPr lvl="1">
              <a:lnSpc>
                <a:spcPts val="2000"/>
              </a:lnSpc>
            </a:pPr>
            <a:r>
              <a:rPr lang="en-US" b="1" dirty="0" smtClean="0">
                <a:latin typeface="Courier New"/>
                <a:cs typeface="Courier New"/>
              </a:rPr>
              <a:t>insert</a:t>
            </a:r>
            <a:r>
              <a:rPr lang="en-US" dirty="0" smtClean="0"/>
              <a:t> by inserting at the end</a:t>
            </a:r>
          </a:p>
          <a:p>
            <a:pPr lvl="1">
              <a:lnSpc>
                <a:spcPts val="2000"/>
              </a:lnSpc>
            </a:pPr>
            <a:r>
              <a:rPr lang="en-US" b="1" dirty="0" err="1" smtClean="0">
                <a:latin typeface="Courier New"/>
                <a:cs typeface="Courier New"/>
              </a:rPr>
              <a:t>deleteMin</a:t>
            </a:r>
            <a:r>
              <a:rPr lang="en-US" dirty="0" smtClean="0"/>
              <a:t> by linear search</a:t>
            </a:r>
          </a:p>
          <a:p>
            <a:pPr marL="457200" lvl="1" indent="0">
              <a:lnSpc>
                <a:spcPts val="2000"/>
              </a:lnSpc>
              <a:buNone/>
            </a:pPr>
            <a:endParaRPr lang="en-US" dirty="0" smtClean="0"/>
          </a:p>
          <a:p>
            <a:pPr>
              <a:lnSpc>
                <a:spcPts val="2800"/>
              </a:lnSpc>
            </a:pPr>
            <a:r>
              <a:rPr lang="en-US" dirty="0"/>
              <a:t>Sorted Circular Array</a:t>
            </a:r>
          </a:p>
          <a:p>
            <a:pPr lvl="1">
              <a:lnSpc>
                <a:spcPts val="2800"/>
              </a:lnSpc>
            </a:pPr>
            <a:r>
              <a:rPr lang="en-US" b="1" dirty="0">
                <a:latin typeface="Courier New"/>
                <a:cs typeface="Courier New"/>
              </a:rPr>
              <a:t>insert</a:t>
            </a:r>
            <a:r>
              <a:rPr lang="en-US" dirty="0"/>
              <a:t> by binary search, shift elements over</a:t>
            </a:r>
          </a:p>
          <a:p>
            <a:pPr lvl="1">
              <a:lnSpc>
                <a:spcPts val="2800"/>
              </a:lnSpc>
            </a:pPr>
            <a:r>
              <a:rPr lang="en-US" b="1" dirty="0" err="1">
                <a:latin typeface="Courier New"/>
                <a:cs typeface="Courier New"/>
              </a:rPr>
              <a:t>deleteMin</a:t>
            </a:r>
            <a:r>
              <a:rPr lang="en-US" dirty="0"/>
              <a:t> by moving “front</a:t>
            </a:r>
            <a:r>
              <a:rPr lang="en-US" dirty="0" smtClean="0"/>
              <a:t>”</a:t>
            </a:r>
            <a:endParaRPr lang="en-US" dirty="0" smtClean="0"/>
          </a:p>
          <a:p>
            <a:pPr marL="457200" lvl="1" indent="0">
              <a:lnSpc>
                <a:spcPts val="2000"/>
              </a:lnSpc>
              <a:buNone/>
            </a:pPr>
            <a:endParaRPr lang="en-US" dirty="0" smtClean="0"/>
          </a:p>
          <a:p>
            <a:pPr lvl="1"/>
            <a:endParaRPr lang="en-US" sz="1000" dirty="0"/>
          </a:p>
          <a:p>
            <a:pPr>
              <a:lnSpc>
                <a:spcPts val="28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6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Possible Implementations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0995"/>
            <a:ext cx="7848600" cy="478932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2800"/>
              </a:lnSpc>
            </a:pPr>
            <a:r>
              <a:rPr lang="en-US" dirty="0"/>
              <a:t>Unsorted Linked List</a:t>
            </a:r>
          </a:p>
          <a:p>
            <a:pPr lvl="1">
              <a:lnSpc>
                <a:spcPts val="2800"/>
              </a:lnSpc>
            </a:pPr>
            <a:r>
              <a:rPr lang="en-US" b="1" dirty="0">
                <a:latin typeface="Courier New"/>
                <a:cs typeface="Courier New"/>
              </a:rPr>
              <a:t>insert</a:t>
            </a:r>
            <a:r>
              <a:rPr lang="en-US" dirty="0"/>
              <a:t> by inserting at the front</a:t>
            </a:r>
          </a:p>
          <a:p>
            <a:pPr lvl="1">
              <a:lnSpc>
                <a:spcPts val="2800"/>
              </a:lnSpc>
            </a:pPr>
            <a:r>
              <a:rPr lang="en-US" b="1" dirty="0" err="1">
                <a:latin typeface="Courier New"/>
                <a:cs typeface="Courier New"/>
              </a:rPr>
              <a:t>deleteMin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by linear </a:t>
            </a:r>
            <a:r>
              <a:rPr lang="en-US" dirty="0" smtClean="0"/>
              <a:t>search</a:t>
            </a:r>
          </a:p>
          <a:p>
            <a:pPr marL="457200" lvl="1" indent="0">
              <a:lnSpc>
                <a:spcPts val="2800"/>
              </a:lnSpc>
              <a:buNone/>
            </a:pPr>
            <a:endParaRPr lang="en-US" dirty="0" smtClean="0"/>
          </a:p>
          <a:p>
            <a:pPr>
              <a:lnSpc>
                <a:spcPts val="2800"/>
              </a:lnSpc>
            </a:pPr>
            <a:r>
              <a:rPr lang="en-US" dirty="0" smtClean="0"/>
              <a:t>Sorted Linked List</a:t>
            </a:r>
          </a:p>
          <a:p>
            <a:pPr lvl="1">
              <a:lnSpc>
                <a:spcPts val="2800"/>
              </a:lnSpc>
            </a:pPr>
            <a:r>
              <a:rPr lang="en-US" b="1" dirty="0" smtClean="0">
                <a:latin typeface="Courier New"/>
                <a:cs typeface="Courier New"/>
              </a:rPr>
              <a:t>insert </a:t>
            </a:r>
            <a:r>
              <a:rPr lang="en-US" dirty="0" smtClean="0"/>
              <a:t>by linear search</a:t>
            </a:r>
          </a:p>
          <a:p>
            <a:pPr lvl="1">
              <a:lnSpc>
                <a:spcPts val="2800"/>
              </a:lnSpc>
            </a:pPr>
            <a:r>
              <a:rPr lang="en-US" b="1" dirty="0" err="1" smtClean="0">
                <a:latin typeface="Courier New"/>
                <a:cs typeface="Courier New"/>
              </a:rPr>
              <a:t>deleteMin</a:t>
            </a:r>
            <a:r>
              <a:rPr lang="en-US" dirty="0" smtClean="0"/>
              <a:t> remove at front</a:t>
            </a:r>
          </a:p>
          <a:p>
            <a:pPr marL="457200" lvl="1" indent="0">
              <a:lnSpc>
                <a:spcPts val="2800"/>
              </a:lnSpc>
              <a:buNone/>
            </a:pPr>
            <a:endParaRPr lang="en-US" dirty="0" smtClean="0"/>
          </a:p>
          <a:p>
            <a:pPr>
              <a:lnSpc>
                <a:spcPts val="2800"/>
              </a:lnSpc>
            </a:pPr>
            <a:r>
              <a:rPr lang="en-US" dirty="0" smtClean="0"/>
              <a:t>Binary Search Tree</a:t>
            </a:r>
          </a:p>
          <a:p>
            <a:pPr lvl="1">
              <a:lnSpc>
                <a:spcPts val="2800"/>
              </a:lnSpc>
            </a:pPr>
            <a:r>
              <a:rPr lang="en-US" b="1" dirty="0" smtClean="0">
                <a:latin typeface="Courier New"/>
                <a:cs typeface="Courier New"/>
              </a:rPr>
              <a:t>insert</a:t>
            </a:r>
            <a:r>
              <a:rPr lang="en-US" dirty="0" smtClean="0"/>
              <a:t> by search traversal</a:t>
            </a:r>
          </a:p>
          <a:p>
            <a:pPr lvl="1">
              <a:lnSpc>
                <a:spcPts val="2800"/>
              </a:lnSpc>
            </a:pPr>
            <a:r>
              <a:rPr lang="en-US" b="1" dirty="0" err="1" smtClean="0">
                <a:latin typeface="Courier New"/>
                <a:cs typeface="Courier New"/>
              </a:rPr>
              <a:t>deleteMin</a:t>
            </a:r>
            <a:r>
              <a:rPr lang="en-US" dirty="0" smtClean="0"/>
              <a:t> by find min traversal</a:t>
            </a:r>
            <a:endParaRPr lang="en-US" dirty="0"/>
          </a:p>
          <a:p>
            <a:pPr lvl="1"/>
            <a:endParaRPr lang="en-US" sz="1000" dirty="0"/>
          </a:p>
          <a:p>
            <a:pPr>
              <a:lnSpc>
                <a:spcPts val="28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One Implementation: Heap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759" y="1295399"/>
            <a:ext cx="8001001" cy="50609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Heaps are implemented with Trees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</a:t>
            </a:r>
            <a:r>
              <a:rPr lang="en-US" i="1" dirty="0" smtClean="0"/>
              <a:t>heap</a:t>
            </a:r>
            <a:r>
              <a:rPr lang="en-US" dirty="0" smtClean="0"/>
              <a:t>)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F79646"/>
                </a:solidFill>
              </a:rPr>
              <a:t>data stru</a:t>
            </a:r>
            <a:r>
              <a:rPr lang="en-US" dirty="0" smtClean="0">
                <a:solidFill>
                  <a:srgbClr val="F79646"/>
                </a:solidFill>
              </a:rPr>
              <a:t>cture </a:t>
            </a:r>
            <a:r>
              <a:rPr lang="en-US" dirty="0" smtClean="0"/>
              <a:t>with the properties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</a:t>
            </a:r>
            <a:r>
              <a:rPr lang="en-US" dirty="0" smtClean="0"/>
              <a:t>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Tree Review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root of tree:</a:t>
            </a:r>
          </a:p>
          <a:p>
            <a:r>
              <a:rPr lang="en-US" dirty="0" smtClean="0"/>
              <a:t>leaves of tree:</a:t>
            </a:r>
          </a:p>
          <a:p>
            <a:r>
              <a:rPr lang="en-US" dirty="0" smtClean="0"/>
              <a:t>children of B:</a:t>
            </a:r>
          </a:p>
          <a:p>
            <a:r>
              <a:rPr lang="en-US" dirty="0" smtClean="0"/>
              <a:t>parent of C:</a:t>
            </a:r>
          </a:p>
          <a:p>
            <a:r>
              <a:rPr lang="en-US" dirty="0" err="1" smtClean="0"/>
              <a:t>subtree</a:t>
            </a:r>
            <a:r>
              <a:rPr lang="en-US" dirty="0" smtClean="0"/>
              <a:t> C:</a:t>
            </a:r>
            <a:endParaRPr lang="en-US" dirty="0" smtClean="0"/>
          </a:p>
          <a:p>
            <a:r>
              <a:rPr lang="en-US" dirty="0" smtClean="0"/>
              <a:t>height of tree:</a:t>
            </a:r>
          </a:p>
          <a:p>
            <a:r>
              <a:rPr lang="en-US" dirty="0" smtClean="0"/>
              <a:t>height of E:</a:t>
            </a:r>
          </a:p>
          <a:p>
            <a:r>
              <a:rPr lang="en-US" dirty="0" smtClean="0"/>
              <a:t>depth of E:</a:t>
            </a:r>
          </a:p>
          <a:p>
            <a:r>
              <a:rPr lang="en-US" dirty="0" smtClean="0"/>
              <a:t>degree of B: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562600" y="1828800"/>
            <a:ext cx="3048000" cy="1946275"/>
            <a:chOff x="4775200" y="2930525"/>
            <a:chExt cx="3048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D</a:t>
              </a:r>
              <a:endParaRPr lang="en-US" sz="2000" dirty="0"/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C</a:t>
              </a:r>
              <a:endParaRPr lang="en-US" dirty="0"/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B</a:t>
              </a:r>
              <a:endParaRPr lang="en-US" sz="2000" dirty="0"/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A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H</a:t>
              </a:r>
              <a:endParaRPr lang="en-US" sz="2000" dirty="0"/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4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70600" y="2924175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45" name="AutoShape 27"/>
          <p:cNvCxnSpPr>
            <a:cxnSpLocks noChangeShapeType="1"/>
            <a:endCxn id="44" idx="0"/>
          </p:cNvCxnSpPr>
          <p:nvPr>
            <p:custDataLst>
              <p:tags r:id="rId2"/>
            </p:custDataLst>
          </p:nvPr>
        </p:nvCxnSpPr>
        <p:spPr bwMode="auto">
          <a:xfrm flipH="1">
            <a:off x="6324600" y="2673972"/>
            <a:ext cx="31101" cy="25020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Content Placeholder 2"/>
          <p:cNvSpPr txBox="1">
            <a:spLocks/>
          </p:cNvSpPr>
          <p:nvPr/>
        </p:nvSpPr>
        <p:spPr>
          <a:xfrm>
            <a:off x="4876800" y="4241243"/>
            <a:ext cx="4419600" cy="2039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perfect tree:</a:t>
            </a:r>
          </a:p>
          <a:p>
            <a:endParaRPr lang="en-US" dirty="0" smtClean="0"/>
          </a:p>
          <a:p>
            <a:r>
              <a:rPr lang="en-US" dirty="0" smtClean="0"/>
              <a:t>complete tree: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59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Tree Review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root of tree:     </a:t>
            </a:r>
            <a:r>
              <a:rPr lang="en-US" dirty="0" smtClean="0">
                <a:solidFill>
                  <a:srgbClr val="008000"/>
                </a:solidFill>
              </a:rPr>
              <a:t>A</a:t>
            </a:r>
          </a:p>
          <a:p>
            <a:r>
              <a:rPr lang="en-US" dirty="0" smtClean="0"/>
              <a:t>leaves of tree:</a:t>
            </a:r>
            <a:r>
              <a:rPr lang="en-US" dirty="0" smtClean="0">
                <a:solidFill>
                  <a:srgbClr val="008000"/>
                </a:solidFill>
              </a:rPr>
              <a:t> H,E,F,G</a:t>
            </a:r>
          </a:p>
          <a:p>
            <a:r>
              <a:rPr lang="en-US" dirty="0" smtClean="0"/>
              <a:t>children of B:  </a:t>
            </a:r>
            <a:r>
              <a:rPr lang="en-US" dirty="0" smtClean="0">
                <a:solidFill>
                  <a:srgbClr val="008000"/>
                </a:solidFill>
              </a:rPr>
              <a:t>D, E, F</a:t>
            </a:r>
          </a:p>
          <a:p>
            <a:r>
              <a:rPr lang="en-US" dirty="0" smtClean="0"/>
              <a:t>parent of C: </a:t>
            </a:r>
            <a:r>
              <a:rPr lang="en-US" dirty="0" smtClean="0">
                <a:solidFill>
                  <a:srgbClr val="008000"/>
                </a:solidFill>
              </a:rPr>
              <a:t>A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err="1" smtClean="0"/>
              <a:t>subtree</a:t>
            </a:r>
            <a:r>
              <a:rPr lang="en-US" dirty="0" smtClean="0"/>
              <a:t> C: </a:t>
            </a:r>
            <a:r>
              <a:rPr lang="en-US" dirty="0" smtClean="0">
                <a:solidFill>
                  <a:srgbClr val="0000FF"/>
                </a:solidFill>
              </a:rPr>
              <a:t>in blue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height of tree: </a:t>
            </a:r>
            <a:r>
              <a:rPr lang="en-US" dirty="0" smtClean="0">
                <a:solidFill>
                  <a:srgbClr val="008000"/>
                </a:solidFill>
              </a:rPr>
              <a:t>3</a:t>
            </a:r>
          </a:p>
          <a:p>
            <a:r>
              <a:rPr lang="en-US" dirty="0" smtClean="0"/>
              <a:t>height of E: 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dirty="0" smtClean="0"/>
              <a:t>depth of E: </a:t>
            </a:r>
            <a:r>
              <a:rPr lang="en-US" dirty="0" smtClean="0">
                <a:solidFill>
                  <a:srgbClr val="008000"/>
                </a:solidFill>
              </a:rPr>
              <a:t>2</a:t>
            </a:r>
          </a:p>
          <a:p>
            <a:r>
              <a:rPr lang="en-US" dirty="0" smtClean="0"/>
              <a:t>degree of B: </a:t>
            </a:r>
            <a:r>
              <a:rPr lang="en-US" dirty="0" smtClean="0">
                <a:solidFill>
                  <a:srgbClr val="008000"/>
                </a:solidFill>
              </a:rPr>
              <a:t>3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562600" y="1828800"/>
            <a:ext cx="3048000" cy="1860551"/>
            <a:chOff x="4775200" y="2930525"/>
            <a:chExt cx="3048000" cy="1860551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D</a:t>
              </a:r>
              <a:endParaRPr lang="en-US" sz="2000" dirty="0"/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C</a:t>
              </a:r>
              <a:endParaRPr lang="en-US" dirty="0"/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B</a:t>
              </a:r>
              <a:endParaRPr lang="en-US" sz="2000" dirty="0"/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A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6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H</a:t>
              </a:r>
              <a:endParaRPr lang="en-US" sz="2000" dirty="0"/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805" y="4260278"/>
              <a:ext cx="175995" cy="245048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4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70600" y="2924175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45" name="AutoShape 27"/>
          <p:cNvCxnSpPr>
            <a:cxnSpLocks noChangeShapeType="1"/>
            <a:endCxn id="44" idx="0"/>
          </p:cNvCxnSpPr>
          <p:nvPr>
            <p:custDataLst>
              <p:tags r:id="rId2"/>
            </p:custDataLst>
          </p:nvPr>
        </p:nvCxnSpPr>
        <p:spPr bwMode="auto">
          <a:xfrm flipH="1">
            <a:off x="6324600" y="2673972"/>
            <a:ext cx="31101" cy="25020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4649251" y="4025779"/>
            <a:ext cx="4647149" cy="22553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perfect tree: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every level is completely full</a:t>
            </a:r>
          </a:p>
          <a:p>
            <a:r>
              <a:rPr lang="en-US" dirty="0" smtClean="0"/>
              <a:t>complete tree:</a:t>
            </a:r>
          </a:p>
          <a:p>
            <a:pPr marL="400050" lvl="2" indent="0">
              <a:buNone/>
            </a:pPr>
            <a:r>
              <a:rPr lang="en-US" dirty="0">
                <a:solidFill>
                  <a:srgbClr val="008000"/>
                </a:solidFill>
              </a:rPr>
              <a:t>all levels full, with a possible exception being the bottom level, which is filled left to right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907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Structure Property: Completeness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C0504D"/>
                </a:solidFill>
              </a:rPr>
              <a:t>Binary Heap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C0504D"/>
                </a:solidFill>
              </a:rPr>
              <a:t>complete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/>
              <a:t>binary tree:</a:t>
            </a:r>
          </a:p>
          <a:p>
            <a:pPr lvl="1"/>
            <a:r>
              <a:rPr lang="en-US" dirty="0" smtClean="0"/>
              <a:t>A binary tree with all levels full, with a possible exception being the bottom level, which is filled left to right</a:t>
            </a:r>
          </a:p>
          <a:p>
            <a:pPr marL="0" indent="0">
              <a:buNone/>
            </a:pPr>
            <a:r>
              <a:rPr lang="en-US" b="1" dirty="0" smtClean="0"/>
              <a:t>Examples: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8200" y="3886200"/>
            <a:ext cx="3556000" cy="1946275"/>
            <a:chOff x="4267200" y="2930525"/>
            <a:chExt cx="3556000" cy="1946275"/>
          </a:xfrm>
        </p:grpSpPr>
        <p:sp>
          <p:nvSpPr>
            <p:cNvPr id="8" name="Oval 13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9" name="Oval 14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0" name="Oval 15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1" name="Oval 16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12" name="Oval 17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3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14" name="AutoShape 19"/>
            <p:cNvCxnSpPr>
              <a:cxnSpLocks noChangeShapeType="1"/>
              <a:stCxn id="13" idx="3"/>
              <a:endCxn id="12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20"/>
            <p:cNvCxnSpPr>
              <a:cxnSpLocks noChangeShapeType="1"/>
              <a:stCxn id="13" idx="5"/>
              <a:endCxn id="11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21"/>
            <p:cNvCxnSpPr>
              <a:cxnSpLocks noChangeShapeType="1"/>
              <a:stCxn id="11" idx="5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2"/>
            <p:cNvCxnSpPr>
              <a:cxnSpLocks noChangeShapeType="1"/>
              <a:stCxn id="12" idx="3"/>
              <a:endCxn id="10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3"/>
            <p:cNvCxnSpPr>
              <a:cxnSpLocks noChangeShapeType="1"/>
              <a:stCxn id="12" idx="5"/>
              <a:endCxn id="9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Oval 2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0" name="AutoShape 25"/>
            <p:cNvCxnSpPr>
              <a:cxnSpLocks noChangeShapeType="1"/>
              <a:stCxn id="10" idx="3"/>
              <a:endCxn id="19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6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22" name="AutoShape 27"/>
            <p:cNvCxnSpPr>
              <a:cxnSpLocks noChangeShapeType="1"/>
              <a:stCxn id="10" idx="5"/>
              <a:endCxn id="21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24" name="AutoShape 29"/>
            <p:cNvCxnSpPr>
              <a:cxnSpLocks noChangeShapeType="1"/>
              <a:stCxn id="11" idx="3"/>
              <a:endCxn id="23" idx="0"/>
            </p:cNvCxnSpPr>
            <p:nvPr>
              <p:custDataLst>
                <p:tags r:id="rId29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6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49911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27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467600" y="4419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29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959600" y="38481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30" name="AutoShape 9"/>
          <p:cNvCxnSpPr>
            <a:cxnSpLocks noChangeShapeType="1"/>
            <a:stCxn id="29" idx="3"/>
          </p:cNvCxnSpPr>
          <p:nvPr>
            <p:custDataLst>
              <p:tags r:id="rId4"/>
            </p:custDataLst>
          </p:nvPr>
        </p:nvCxnSpPr>
        <p:spPr bwMode="auto">
          <a:xfrm flipH="1">
            <a:off x="6604000" y="41116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10"/>
          <p:cNvCxnSpPr>
            <a:cxnSpLocks noChangeShapeType="1"/>
            <a:stCxn id="29" idx="5"/>
            <a:endCxn id="27" idx="0"/>
          </p:cNvCxnSpPr>
          <p:nvPr>
            <p:custDataLst>
              <p:tags r:id="rId5"/>
            </p:custDataLst>
          </p:nvPr>
        </p:nvCxnSpPr>
        <p:spPr bwMode="auto">
          <a:xfrm>
            <a:off x="7392988" y="41116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AutoShape 11"/>
          <p:cNvCxnSpPr>
            <a:cxnSpLocks noChangeShapeType="1"/>
            <a:endCxn id="26" idx="0"/>
          </p:cNvCxnSpPr>
          <p:nvPr>
            <p:custDataLst>
              <p:tags r:id="rId6"/>
            </p:custDataLst>
          </p:nvPr>
        </p:nvCxnSpPr>
        <p:spPr bwMode="auto">
          <a:xfrm flipH="1">
            <a:off x="6197600" y="46831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6783388" y="46831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5029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39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4419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40" name="AutoShape 12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7924800" y="4724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Oval 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8077200" y="5029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400</a:t>
            </a:r>
            <a:endParaRPr lang="en-US" sz="2000" dirty="0"/>
          </a:p>
        </p:txBody>
      </p:sp>
      <p:sp>
        <p:nvSpPr>
          <p:cNvPr id="43" name="Text 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971800" y="5848290"/>
            <a:ext cx="388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n-lt"/>
              </a:rPr>
              <a:t>are these trees </a:t>
            </a:r>
            <a:r>
              <a:rPr lang="en-US" sz="2000" b="1" i="1" dirty="0" smtClean="0">
                <a:latin typeface="+mn-lt"/>
              </a:rPr>
              <a:t>complete</a:t>
            </a:r>
            <a:r>
              <a:rPr lang="en-US" sz="2000" b="1" dirty="0" smtClean="0">
                <a:latin typeface="+mn-lt"/>
              </a:rPr>
              <a:t>?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20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8" grpId="0" animBg="1"/>
      <p:bldP spid="39" grpId="0" animBg="1"/>
      <p:bldP spid="41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01457"/>
            <a:ext cx="8206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HW 1 released Monday.  Due a week from Tuesday.</a:t>
            </a:r>
          </a:p>
          <a:p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Java Review Session early next week, room and time TBA and posted on the course website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Slides posted and updated from last time with links </a:t>
            </a:r>
            <a:r>
              <a:rPr lang="en-US" sz="2800" smtClean="0"/>
              <a:t>correctly working in </a:t>
            </a:r>
            <a:r>
              <a:rPr lang="en-US" sz="2800" dirty="0" smtClean="0"/>
              <a:t>PDF version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5182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Structure Property: Completeness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C0504D"/>
                </a:solidFill>
              </a:rPr>
              <a:t>Binary Heap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C0504D"/>
                </a:solidFill>
              </a:rPr>
              <a:t>complete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/>
              <a:t>binary tree:</a:t>
            </a:r>
          </a:p>
          <a:p>
            <a:pPr lvl="1"/>
            <a:r>
              <a:rPr lang="en-US" dirty="0" smtClean="0"/>
              <a:t>A binary tree with all levels full, with a possible exception being the bottom level, which is filled left to right</a:t>
            </a:r>
          </a:p>
          <a:p>
            <a:pPr marL="0" indent="0">
              <a:buNone/>
            </a:pPr>
            <a:r>
              <a:rPr lang="en-US" b="1" dirty="0" smtClean="0"/>
              <a:t>Examples: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8200" y="3886200"/>
            <a:ext cx="3556000" cy="1946275"/>
            <a:chOff x="4267200" y="2930525"/>
            <a:chExt cx="3556000" cy="1946275"/>
          </a:xfrm>
        </p:grpSpPr>
        <p:sp>
          <p:nvSpPr>
            <p:cNvPr id="8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9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0" name="Oval 15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1" name="Oval 1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12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3" name="Oval 1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14" name="AutoShape 19"/>
            <p:cNvCxnSpPr>
              <a:cxnSpLocks noChangeShapeType="1"/>
              <a:stCxn id="13" idx="3"/>
              <a:endCxn id="1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20"/>
            <p:cNvCxnSpPr>
              <a:cxnSpLocks noChangeShapeType="1"/>
              <a:stCxn id="13" idx="5"/>
              <a:endCxn id="11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21"/>
            <p:cNvCxnSpPr>
              <a:cxnSpLocks noChangeShapeType="1"/>
              <a:stCxn id="11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2"/>
            <p:cNvCxnSpPr>
              <a:cxnSpLocks noChangeShapeType="1"/>
              <a:stCxn id="12" idx="3"/>
              <a:endCxn id="10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3"/>
            <p:cNvCxnSpPr>
              <a:cxnSpLocks noChangeShapeType="1"/>
              <a:stCxn id="12" idx="5"/>
              <a:endCxn id="9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0" name="AutoShape 25"/>
            <p:cNvCxnSpPr>
              <a:cxnSpLocks noChangeShapeType="1"/>
              <a:stCxn id="10" idx="3"/>
              <a:endCxn id="19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22" name="AutoShape 27"/>
            <p:cNvCxnSpPr>
              <a:cxnSpLocks noChangeShapeType="1"/>
              <a:stCxn id="10" idx="5"/>
              <a:endCxn id="21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8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24" name="AutoShape 29"/>
            <p:cNvCxnSpPr>
              <a:cxnSpLocks noChangeShapeType="1"/>
              <a:stCxn id="11" idx="3"/>
              <a:endCxn id="23" idx="0"/>
            </p:cNvCxnSpPr>
            <p:nvPr>
              <p:custDataLst>
                <p:tags r:id="rId30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6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49911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27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467600" y="4419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29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959600" y="38481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30" name="AutoShape 9"/>
          <p:cNvCxnSpPr>
            <a:cxnSpLocks noChangeShapeType="1"/>
            <a:stCxn id="29" idx="3"/>
          </p:cNvCxnSpPr>
          <p:nvPr>
            <p:custDataLst>
              <p:tags r:id="rId4"/>
            </p:custDataLst>
          </p:nvPr>
        </p:nvCxnSpPr>
        <p:spPr bwMode="auto">
          <a:xfrm flipH="1">
            <a:off x="6604000" y="41116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10"/>
          <p:cNvCxnSpPr>
            <a:cxnSpLocks noChangeShapeType="1"/>
            <a:stCxn id="29" idx="5"/>
            <a:endCxn id="27" idx="0"/>
          </p:cNvCxnSpPr>
          <p:nvPr>
            <p:custDataLst>
              <p:tags r:id="rId5"/>
            </p:custDataLst>
          </p:nvPr>
        </p:nvCxnSpPr>
        <p:spPr bwMode="auto">
          <a:xfrm>
            <a:off x="7392988" y="41116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AutoShape 11"/>
          <p:cNvCxnSpPr>
            <a:cxnSpLocks noChangeShapeType="1"/>
            <a:endCxn id="26" idx="0"/>
          </p:cNvCxnSpPr>
          <p:nvPr>
            <p:custDataLst>
              <p:tags r:id="rId6"/>
            </p:custDataLst>
          </p:nvPr>
        </p:nvCxnSpPr>
        <p:spPr bwMode="auto">
          <a:xfrm flipH="1">
            <a:off x="6197600" y="46831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6783388" y="46831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Text 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32004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+mn-lt"/>
              </a:rPr>
              <a:t>i</a:t>
            </a: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ncomplete</a:t>
            </a:r>
            <a:endParaRPr lang="en-US" sz="20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8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5029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39" name="Oval 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324600" y="4419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40" name="AutoShape 12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7924800" y="4724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8077200" y="5029200"/>
            <a:ext cx="508000" cy="28575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400</a:t>
            </a:r>
            <a:endParaRPr lang="en-US" sz="2000" dirty="0"/>
          </a:p>
        </p:txBody>
      </p:sp>
      <p:sp>
        <p:nvSpPr>
          <p:cNvPr id="42" name="Text 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65500" y="3770136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complete</a:t>
            </a:r>
            <a:endParaRPr lang="en-US" sz="2000" dirty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661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4" grpId="0"/>
      <p:bldP spid="38" grpId="0" animBg="1"/>
      <p:bldP spid="39" grpId="0" animBg="1"/>
      <p:bldP spid="41" grpId="0" animBg="1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 Order Property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priority of every (non-root) node is greater than (or equal to) that of </a:t>
            </a:r>
            <a:r>
              <a:rPr lang="en-US" dirty="0" smtClean="0"/>
              <a:t>it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 smtClean="0"/>
              <a:t>parent</a:t>
            </a:r>
            <a:r>
              <a:rPr lang="en-US" dirty="0"/>
              <a:t>. AKA the children are always greater than the parents.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422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946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0" name="AutoShape 9"/>
          <p:cNvCxnSpPr>
            <a:cxnSpLocks noChangeShapeType="1"/>
            <a:stCxn id="9" idx="3"/>
          </p:cNvCxnSpPr>
          <p:nvPr>
            <p:custDataLst>
              <p:tags r:id="rId4"/>
            </p:custDataLst>
          </p:nvPr>
        </p:nvCxnSpPr>
        <p:spPr bwMode="auto">
          <a:xfrm flipH="1">
            <a:off x="2082800" y="40735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0"/>
          <p:cNvCxnSpPr>
            <a:cxnSpLocks noChangeShapeType="1"/>
            <a:stCxn id="9" idx="5"/>
            <a:endCxn id="8" idx="0"/>
          </p:cNvCxnSpPr>
          <p:nvPr>
            <p:custDataLst>
              <p:tags r:id="rId5"/>
            </p:custDataLst>
          </p:nvPr>
        </p:nvCxnSpPr>
        <p:spPr bwMode="auto">
          <a:xfrm>
            <a:off x="2871788" y="40735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1676400" y="46450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2185988" y="46450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15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803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16" name="AutoShape 12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3352800" y="46482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378200" y="4972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400</a:t>
            </a:r>
            <a:endParaRPr lang="en-US" sz="2000" dirty="0"/>
          </a:p>
        </p:txBody>
      </p:sp>
      <p:sp>
        <p:nvSpPr>
          <p:cNvPr id="18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232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19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56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33</a:t>
            </a:r>
            <a:endParaRPr lang="en-US" sz="2000" dirty="0"/>
          </a:p>
        </p:txBody>
      </p:sp>
      <p:sp>
        <p:nvSpPr>
          <p:cNvPr id="20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21" name="AutoShape 9"/>
          <p:cNvCxnSpPr>
            <a:cxnSpLocks noChangeShapeType="1"/>
            <a:stCxn id="20" idx="3"/>
          </p:cNvCxnSpPr>
          <p:nvPr>
            <p:custDataLst>
              <p:tags r:id="rId15"/>
            </p:custDataLst>
          </p:nvPr>
        </p:nvCxnSpPr>
        <p:spPr bwMode="auto">
          <a:xfrm flipH="1">
            <a:off x="5892800" y="40735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0"/>
          <p:cNvCxnSpPr>
            <a:cxnSpLocks noChangeShapeType="1"/>
            <a:stCxn id="20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>
            <a:off x="6681788" y="40735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1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5486400" y="46450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5943600" y="46450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01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6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613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27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7162800" y="46482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264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</a:t>
            </a:r>
            <a:r>
              <a:rPr lang="en-US" sz="2000" dirty="0" smtClean="0"/>
              <a:t>00</a:t>
            </a:r>
            <a:endParaRPr lang="en-US" sz="2000" dirty="0"/>
          </a:p>
        </p:txBody>
      </p:sp>
      <p:sp>
        <p:nvSpPr>
          <p:cNvPr id="29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578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cxnSp>
        <p:nvCxnSpPr>
          <p:cNvPr id="30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6783387" y="46482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49732" y="5848290"/>
            <a:ext cx="5613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w</a:t>
            </a:r>
            <a:r>
              <a:rPr lang="en-US" sz="2000" b="1" dirty="0" smtClean="0">
                <a:latin typeface="+mn-lt"/>
              </a:rPr>
              <a:t>hich of these </a:t>
            </a:r>
            <a:r>
              <a:rPr lang="en-US" sz="2000" b="1" dirty="0" smtClean="0"/>
              <a:t>follow the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i="1" dirty="0" smtClean="0">
                <a:latin typeface="+mn-lt"/>
              </a:rPr>
              <a:t>heap order property</a:t>
            </a:r>
            <a:r>
              <a:rPr lang="en-US" sz="2000" b="1" dirty="0" smtClean="0">
                <a:latin typeface="+mn-lt"/>
              </a:rPr>
              <a:t>?</a:t>
            </a:r>
            <a:endParaRPr lang="en-US" sz="2000" b="1" dirty="0">
              <a:latin typeface="+mn-lt"/>
            </a:endParaRPr>
          </a:p>
        </p:txBody>
      </p:sp>
      <p:sp>
        <p:nvSpPr>
          <p:cNvPr id="34" name="Oval 4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1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642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8" grpId="0" animBg="1"/>
      <p:bldP spid="29" grpId="0" animBg="1"/>
      <p:bldP spid="31" grpId="0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 Order Property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priority of every (non-root) node is greater than (or equal to) that of </a:t>
            </a:r>
            <a:r>
              <a:rPr lang="en-US" dirty="0" smtClean="0"/>
              <a:t>it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 smtClean="0"/>
              <a:t>parent. </a:t>
            </a:r>
            <a:r>
              <a:rPr lang="en-US" dirty="0"/>
              <a:t>AKA the children are always greater than the parents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422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946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0" name="AutoShape 9"/>
          <p:cNvCxnSpPr>
            <a:cxnSpLocks noChangeShapeType="1"/>
            <a:stCxn id="9" idx="3"/>
          </p:cNvCxnSpPr>
          <p:nvPr>
            <p:custDataLst>
              <p:tags r:id="rId4"/>
            </p:custDataLst>
          </p:nvPr>
        </p:nvCxnSpPr>
        <p:spPr bwMode="auto">
          <a:xfrm flipH="1">
            <a:off x="2082800" y="40735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0"/>
          <p:cNvCxnSpPr>
            <a:cxnSpLocks noChangeShapeType="1"/>
            <a:stCxn id="9" idx="5"/>
            <a:endCxn id="8" idx="0"/>
          </p:cNvCxnSpPr>
          <p:nvPr>
            <p:custDataLst>
              <p:tags r:id="rId5"/>
            </p:custDataLst>
          </p:nvPr>
        </p:nvCxnSpPr>
        <p:spPr bwMode="auto">
          <a:xfrm>
            <a:off x="2871788" y="40735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1676400" y="46450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2185988" y="46450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15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803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16" name="AutoShape 12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3352800" y="46482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378200" y="4972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400</a:t>
            </a:r>
            <a:endParaRPr lang="en-US" sz="2000" dirty="0"/>
          </a:p>
        </p:txBody>
      </p:sp>
      <p:sp>
        <p:nvSpPr>
          <p:cNvPr id="18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232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19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56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33</a:t>
            </a:r>
            <a:endParaRPr lang="en-US" sz="2000" dirty="0"/>
          </a:p>
        </p:txBody>
      </p:sp>
      <p:sp>
        <p:nvSpPr>
          <p:cNvPr id="20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21" name="AutoShape 9"/>
          <p:cNvCxnSpPr>
            <a:cxnSpLocks noChangeShapeType="1"/>
            <a:stCxn id="20" idx="3"/>
          </p:cNvCxnSpPr>
          <p:nvPr>
            <p:custDataLst>
              <p:tags r:id="rId15"/>
            </p:custDataLst>
          </p:nvPr>
        </p:nvCxnSpPr>
        <p:spPr bwMode="auto">
          <a:xfrm flipH="1">
            <a:off x="5892800" y="40735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0"/>
          <p:cNvCxnSpPr>
            <a:cxnSpLocks noChangeShapeType="1"/>
            <a:stCxn id="20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>
            <a:off x="6681788" y="40735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1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5486400" y="46450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5943600" y="46450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01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6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613400" y="4381500"/>
            <a:ext cx="508000" cy="285750"/>
          </a:xfrm>
          <a:prstGeom prst="ellipse">
            <a:avLst/>
          </a:prstGeom>
          <a:noFill/>
          <a:ln w="38100">
            <a:solidFill>
              <a:srgbClr val="C050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27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7162800" y="46482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264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</a:t>
            </a:r>
            <a:r>
              <a:rPr lang="en-US" sz="2000" dirty="0" smtClean="0"/>
              <a:t>00</a:t>
            </a:r>
            <a:endParaRPr lang="en-US" sz="2000" dirty="0"/>
          </a:p>
        </p:txBody>
      </p:sp>
      <p:sp>
        <p:nvSpPr>
          <p:cNvPr id="29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578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cxnSp>
        <p:nvCxnSpPr>
          <p:cNvPr id="30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6783387" y="46482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36800" y="3352800"/>
            <a:ext cx="21492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heap property</a:t>
            </a:r>
            <a:endParaRPr lang="en-US" sz="20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3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3352800"/>
            <a:ext cx="30877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ot </a:t>
            </a: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the heap property</a:t>
            </a:r>
            <a:endParaRPr lang="en-US" sz="20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4" name="Oval 4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019800" y="4953000"/>
            <a:ext cx="508000" cy="285750"/>
          </a:xfrm>
          <a:prstGeom prst="ellipse">
            <a:avLst/>
          </a:prstGeom>
          <a:noFill/>
          <a:ln w="38100">
            <a:solidFill>
              <a:srgbClr val="C050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05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8" grpId="0" animBg="1"/>
      <p:bldP spid="29" grpId="0" animBg="1"/>
      <p:bldP spid="32" grpId="0"/>
      <p:bldP spid="33" grpId="0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399"/>
            <a:ext cx="7772400" cy="198120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 smtClean="0"/>
              <a:t>(or equal to) the </a:t>
            </a:r>
            <a:r>
              <a:rPr lang="en-US" dirty="0"/>
              <a:t>priority of its </a:t>
            </a:r>
            <a:r>
              <a:rPr lang="en-US" dirty="0"/>
              <a:t>parent. AKA the children are always greater than the parents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</a:t>
            </a:r>
            <a:r>
              <a:rPr lang="en-US" dirty="0" smtClean="0"/>
              <a:t>tree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3208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</p:cNvCxnSpPr>
          <p:nvPr>
            <p:custDataLst>
              <p:tags r:id="rId4"/>
            </p:custDataLst>
          </p:nvPr>
        </p:nvCxnSpPr>
        <p:spPr bwMode="auto">
          <a:xfrm flipH="1">
            <a:off x="9652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>
            <a:off x="17541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endCxn id="8" idx="0"/>
          </p:cNvCxnSpPr>
          <p:nvPr>
            <p:custDataLst>
              <p:tags r:id="rId6"/>
            </p:custDataLst>
          </p:nvPr>
        </p:nvCxnSpPr>
        <p:spPr bwMode="auto">
          <a:xfrm flipH="1">
            <a:off x="5588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11445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2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1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1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2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3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5" name="Oval 6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60400" y="4057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69" name="Oval 6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49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95600" y="5848290"/>
            <a:ext cx="342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w</a:t>
            </a:r>
            <a:r>
              <a:rPr lang="en-US" sz="2000" b="1" dirty="0" smtClean="0">
                <a:latin typeface="+mn-lt"/>
              </a:rPr>
              <a:t>hich of these are </a:t>
            </a:r>
            <a:r>
              <a:rPr lang="en-US" sz="2000" b="1" i="1" dirty="0" smtClean="0">
                <a:latin typeface="+mn-lt"/>
              </a:rPr>
              <a:t>heaps</a:t>
            </a:r>
            <a:r>
              <a:rPr lang="en-US" sz="2000" b="1" dirty="0" smtClean="0">
                <a:latin typeface="+mn-lt"/>
              </a:rPr>
              <a:t>?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01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905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 smtClean="0"/>
              <a:t>(or equal to) the </a:t>
            </a:r>
            <a:r>
              <a:rPr lang="en-US" dirty="0"/>
              <a:t>priority of its </a:t>
            </a:r>
            <a:r>
              <a:rPr lang="en-US" dirty="0" smtClean="0"/>
              <a:t>parent.  AKA the children are always greater than the parents.</a:t>
            </a:r>
            <a:endParaRPr lang="en-US" dirty="0" smtClean="0"/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168400" y="46482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4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780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0400" y="40767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2700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9144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>
            <a:off x="17033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5080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10937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6878" y="514344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not a heap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76437" y="5093335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n-lt"/>
              </a:rPr>
              <a:t>a </a:t>
            </a:r>
            <a:r>
              <a:rPr lang="en-US" sz="2000" b="1" dirty="0">
                <a:latin typeface="+mn-lt"/>
              </a:rPr>
              <a:t>heap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5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6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7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19968" y="5220355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n</a:t>
            </a:r>
            <a:r>
              <a:rPr lang="en-US" sz="2000" b="1" dirty="0" smtClean="0">
                <a:latin typeface="+mn-lt"/>
              </a:rPr>
              <a:t>ot a hea</a:t>
            </a:r>
            <a:r>
              <a:rPr lang="en-US" sz="2000" b="1" dirty="0">
                <a:latin typeface="+mn-lt"/>
              </a:rPr>
              <a:t>p</a:t>
            </a:r>
          </a:p>
        </p:txBody>
      </p:sp>
      <p:cxnSp>
        <p:nvCxnSpPr>
          <p:cNvPr id="66" name="AutoShape 12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8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3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759" y="1295399"/>
            <a:ext cx="8001001" cy="50609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kern="0" dirty="0" smtClean="0"/>
              <a:t>Where </a:t>
            </a:r>
            <a:r>
              <a:rPr lang="en-US" kern="0" dirty="0"/>
              <a:t>is the </a:t>
            </a:r>
            <a:r>
              <a:rPr lang="en-US" kern="0" dirty="0">
                <a:solidFill>
                  <a:srgbClr val="C0504D"/>
                </a:solidFill>
              </a:rPr>
              <a:t>highest-priority item</a:t>
            </a:r>
            <a:r>
              <a:rPr lang="en-US" kern="0" dirty="0" smtClean="0"/>
              <a:t>?</a:t>
            </a:r>
          </a:p>
          <a:p>
            <a:pPr marL="0" indent="0">
              <a:buNone/>
            </a:pPr>
            <a:r>
              <a:rPr lang="en-US" kern="0" dirty="0" smtClean="0"/>
              <a:t>		</a:t>
            </a:r>
          </a:p>
          <a:p>
            <a:pPr marL="0" indent="0">
              <a:buNone/>
            </a:pPr>
            <a:endParaRPr lang="en-US" kern="0" dirty="0"/>
          </a:p>
          <a:p>
            <a:pPr>
              <a:buFont typeface="Arial" pitchFamily="34" charset="0"/>
              <a:buChar char="•"/>
            </a:pPr>
            <a:r>
              <a:rPr lang="en-US" kern="0" dirty="0"/>
              <a:t>What is the </a:t>
            </a:r>
            <a:r>
              <a:rPr lang="en-US" kern="0" dirty="0">
                <a:solidFill>
                  <a:srgbClr val="C0504D"/>
                </a:solidFill>
              </a:rPr>
              <a:t>height of a heap</a:t>
            </a:r>
            <a:r>
              <a:rPr lang="en-US" kern="0" dirty="0"/>
              <a:t> with </a:t>
            </a:r>
            <a:r>
              <a:rPr lang="en-US" i="1" kern="0" dirty="0"/>
              <a:t>n</a:t>
            </a:r>
            <a:r>
              <a:rPr lang="en-US" kern="0" dirty="0"/>
              <a:t> items</a:t>
            </a:r>
            <a:r>
              <a:rPr lang="en-US" kern="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endParaRPr lang="en-US" kern="0" dirty="0" smtClean="0"/>
          </a:p>
          <a:p>
            <a:pPr lvl="1">
              <a:buFont typeface="Arial" pitchFamily="34" charset="0"/>
              <a:buChar char="•"/>
            </a:pPr>
            <a:endParaRPr lang="en-US" kern="0" dirty="0"/>
          </a:p>
          <a:p>
            <a:pPr>
              <a:buFont typeface="Arial" pitchFamily="34" charset="0"/>
              <a:buChar char="•"/>
            </a:pPr>
            <a:r>
              <a:rPr lang="en-US" kern="0" dirty="0"/>
              <a:t>How do we use heaps to implement the operations in a Priority Queue ADT?</a:t>
            </a:r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3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759" y="1295399"/>
            <a:ext cx="8001001" cy="5060951"/>
          </a:xfrm>
        </p:spPr>
        <p:txBody>
          <a:bodyPr>
            <a:normAutofit/>
          </a:bodyPr>
          <a:lstStyle/>
          <a:p>
            <a:r>
              <a:rPr lang="en-US" kern="0" dirty="0" smtClean="0"/>
              <a:t>Where </a:t>
            </a:r>
            <a:r>
              <a:rPr lang="en-US" kern="0" dirty="0"/>
              <a:t>is the </a:t>
            </a:r>
            <a:r>
              <a:rPr lang="en-US" kern="0" dirty="0">
                <a:solidFill>
                  <a:srgbClr val="C0504D"/>
                </a:solidFill>
              </a:rPr>
              <a:t>highest-priority item</a:t>
            </a:r>
            <a:r>
              <a:rPr lang="en-US" kern="0" dirty="0" smtClean="0"/>
              <a:t>?</a:t>
            </a:r>
          </a:p>
          <a:p>
            <a:pPr marL="457200" lvl="1" indent="0">
              <a:buNone/>
            </a:pPr>
            <a:r>
              <a:rPr lang="en-US" kern="0" dirty="0">
                <a:solidFill>
                  <a:srgbClr val="008000"/>
                </a:solidFill>
              </a:rPr>
              <a:t>	</a:t>
            </a:r>
            <a:r>
              <a:rPr lang="en-US" kern="0" dirty="0" smtClean="0">
                <a:solidFill>
                  <a:srgbClr val="008000"/>
                </a:solidFill>
              </a:rPr>
              <a:t>	At the root (at the top)</a:t>
            </a:r>
          </a:p>
          <a:p>
            <a:pPr marL="457200" lvl="1" indent="0">
              <a:buNone/>
            </a:pPr>
            <a:endParaRPr lang="en-US" kern="0" dirty="0"/>
          </a:p>
          <a:p>
            <a:pPr>
              <a:buFont typeface="Arial" pitchFamily="34" charset="0"/>
              <a:buChar char="•"/>
            </a:pPr>
            <a:r>
              <a:rPr lang="en-US" kern="0" dirty="0"/>
              <a:t>What is the </a:t>
            </a:r>
            <a:r>
              <a:rPr lang="en-US" kern="0" dirty="0">
                <a:solidFill>
                  <a:srgbClr val="C0504D"/>
                </a:solidFill>
              </a:rPr>
              <a:t>height of a </a:t>
            </a:r>
            <a:r>
              <a:rPr lang="en-US" kern="0" dirty="0" smtClean="0">
                <a:solidFill>
                  <a:srgbClr val="C0504D"/>
                </a:solidFill>
              </a:rPr>
              <a:t>heap</a:t>
            </a:r>
            <a:r>
              <a:rPr lang="en-US" kern="0" dirty="0" smtClean="0"/>
              <a:t> </a:t>
            </a:r>
            <a:r>
              <a:rPr lang="en-US" kern="0" dirty="0"/>
              <a:t>with </a:t>
            </a:r>
            <a:r>
              <a:rPr lang="en-US" i="1" kern="0" dirty="0"/>
              <a:t>n</a:t>
            </a:r>
            <a:r>
              <a:rPr lang="en-US" kern="0" dirty="0"/>
              <a:t> </a:t>
            </a:r>
            <a:r>
              <a:rPr lang="en-US" kern="0" dirty="0" smtClean="0"/>
              <a:t>items</a:t>
            </a:r>
            <a:endParaRPr lang="en-US" kern="0" dirty="0"/>
          </a:p>
          <a:p>
            <a:pPr marL="0" indent="0">
              <a:buNone/>
            </a:pPr>
            <a:r>
              <a:rPr lang="en-US" kern="0" dirty="0" smtClean="0">
                <a:solidFill>
                  <a:srgbClr val="008000"/>
                </a:solidFill>
              </a:rPr>
              <a:t>			log</a:t>
            </a:r>
            <a:r>
              <a:rPr lang="en-US" kern="0" baseline="-25000" dirty="0" smtClean="0">
                <a:solidFill>
                  <a:srgbClr val="008000"/>
                </a:solidFill>
              </a:rPr>
              <a:t>2</a:t>
            </a:r>
            <a:r>
              <a:rPr lang="en-US" kern="0" dirty="0" smtClean="0">
                <a:solidFill>
                  <a:srgbClr val="008000"/>
                </a:solidFill>
              </a:rPr>
              <a:t>n (We’ll look at computing this 			next week)</a:t>
            </a:r>
            <a:endParaRPr lang="en-US" kern="0" dirty="0"/>
          </a:p>
          <a:p>
            <a:pPr>
              <a:buFont typeface="Arial" pitchFamily="34" charset="0"/>
              <a:buChar char="•"/>
            </a:pPr>
            <a:r>
              <a:rPr lang="en-US" kern="0" dirty="0" smtClean="0"/>
              <a:t>How do we use heaps to implement the operations in a Priority Queue ADT?</a:t>
            </a:r>
          </a:p>
          <a:p>
            <a:pPr marL="457200" lvl="1" indent="0">
              <a:buNone/>
            </a:pPr>
            <a:r>
              <a:rPr lang="en-US" kern="0" dirty="0" smtClean="0"/>
              <a:t>          </a:t>
            </a:r>
            <a:r>
              <a:rPr lang="en-US" kern="0" dirty="0" smtClean="0">
                <a:solidFill>
                  <a:srgbClr val="008000"/>
                </a:solidFill>
              </a:rPr>
              <a:t>See following slides</a:t>
            </a:r>
            <a:endParaRPr lang="en-US" kern="0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1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Operations: basic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"Percolate down" </a:t>
            </a:r>
            <a:r>
              <a:rPr lang="en-US" dirty="0" smtClean="0"/>
              <a:t>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"Percolate up" </a:t>
            </a:r>
            <a:r>
              <a:rPr lang="en-US" dirty="0" smtClean="0"/>
              <a:t>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6616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</a:t>
            </a:r>
            <a:r>
              <a:rPr lang="en-US" dirty="0" err="1" smtClean="0">
                <a:solidFill>
                  <a:srgbClr val="0000FF"/>
                </a:solidFill>
              </a:rPr>
              <a:t>eleteMin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7507287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6208712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78486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71628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6589712" y="3770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57912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68183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64008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9801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626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5735637" y="40640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6084887" y="40640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6573837" y="40640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6883400" y="40640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5964237" y="35306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6502400" y="35306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7335837" y="35306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7800975" y="35306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6381750" y="294005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7151687" y="294005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4343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1. 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6858000" y="26273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6858331" y="2627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 smtClean="0"/>
          </a:p>
          <a:p>
            <a:pPr algn="ctr" eaLnBrk="0" hangingPunct="0"/>
            <a:r>
              <a:rPr lang="en-US" dirty="0" smtClean="0"/>
              <a:t>2</a:t>
            </a:r>
          </a:p>
          <a:p>
            <a:pPr algn="ctr"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3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2. Restore </a:t>
            </a:r>
            <a:r>
              <a:rPr lang="en-US" dirty="0">
                <a:solidFill>
                  <a:srgbClr val="0000FF"/>
                </a:solidFill>
              </a:rPr>
              <a:t>the 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"hole" </a:t>
            </a:r>
            <a:r>
              <a:rPr lang="en-US" dirty="0"/>
              <a:t>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/>
              <a:t>When 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complete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3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01457"/>
            <a:ext cx="8206848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an algorithm in the steps necessary, write the shape of the code but ignore specific syntax.</a:t>
            </a:r>
          </a:p>
          <a:p>
            <a:endParaRPr lang="en-US" sz="2800" dirty="0" smtClean="0"/>
          </a:p>
          <a:p>
            <a:r>
              <a:rPr lang="en-US" sz="2800" b="1" dirty="0" smtClean="0"/>
              <a:t>Algorithm: </a:t>
            </a:r>
            <a:r>
              <a:rPr lang="en-US" sz="2800" dirty="0" smtClean="0"/>
              <a:t>Count all elements in a list greater than x</a:t>
            </a:r>
          </a:p>
          <a:p>
            <a:endParaRPr lang="en-US" sz="2800" dirty="0"/>
          </a:p>
          <a:p>
            <a:r>
              <a:rPr lang="en-US" sz="2800" b="1" dirty="0" err="1" smtClean="0"/>
              <a:t>Pseudocode</a:t>
            </a:r>
            <a:r>
              <a:rPr lang="en-US" sz="2800" b="1" dirty="0" smtClean="0"/>
              <a:t>:</a:t>
            </a:r>
          </a:p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counter // keeps track of number &gt;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while list has more elements {</a:t>
            </a:r>
          </a:p>
          <a:p>
            <a:r>
              <a:rPr lang="en-US" sz="2000" dirty="0">
                <a:latin typeface="Courier New"/>
                <a:cs typeface="Courier New"/>
              </a:rPr>
              <a:t>    increment counter if current element is </a:t>
            </a:r>
            <a:r>
              <a:rPr lang="en-US" sz="2000" dirty="0" smtClean="0">
                <a:latin typeface="Courier New"/>
                <a:cs typeface="Courier New"/>
              </a:rPr>
              <a:t>&gt; than </a:t>
            </a:r>
            <a:r>
              <a:rPr lang="en-US" sz="2000" dirty="0">
                <a:latin typeface="Courier New"/>
                <a:cs typeface="Courier New"/>
              </a:rPr>
              <a:t>x</a:t>
            </a:r>
          </a:p>
          <a:p>
            <a:r>
              <a:rPr lang="en-US" sz="2000" dirty="0">
                <a:latin typeface="Courier New"/>
                <a:cs typeface="Courier New"/>
              </a:rPr>
              <a:t>    move to next element of list</a:t>
            </a:r>
          </a:p>
          <a:p>
            <a:r>
              <a:rPr lang="en-US" sz="2000" dirty="0">
                <a:latin typeface="Courier New"/>
                <a:cs typeface="Courier New"/>
              </a:rPr>
              <a:t> }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9010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3. Restore the Heap Property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2502634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2488347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77838" y="4236184"/>
            <a:ext cx="8212505" cy="2015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500" b="0" dirty="0" smtClean="0">
                <a:latin typeface="Arial" charset="0"/>
              </a:rPr>
              <a:t>Percolate down: </a:t>
            </a:r>
          </a:p>
          <a:p>
            <a:pPr eaLnBrk="0" hangingPunct="0">
              <a:buFontTx/>
              <a:buChar char="•"/>
            </a:pPr>
            <a:r>
              <a:rPr lang="en-US" sz="2500" b="0" dirty="0" smtClean="0">
                <a:latin typeface="Arial" charset="0"/>
              </a:rPr>
              <a:t>  Keep </a:t>
            </a:r>
            <a:r>
              <a:rPr lang="en-US" sz="2500" b="0" dirty="0">
                <a:latin typeface="Arial" charset="0"/>
              </a:rPr>
              <a:t>comparing with </a:t>
            </a:r>
            <a:r>
              <a:rPr lang="en-US" sz="2500" b="0" dirty="0" smtClean="0">
                <a:latin typeface="Arial" charset="0"/>
              </a:rPr>
              <a:t>both children </a:t>
            </a:r>
          </a:p>
          <a:p>
            <a:pPr eaLnBrk="0" hangingPunct="0">
              <a:buFontTx/>
              <a:buChar char="•"/>
            </a:pPr>
            <a:r>
              <a:rPr lang="en-US" sz="2500" b="0" dirty="0" smtClean="0">
                <a:latin typeface="Arial" charset="0"/>
              </a:rPr>
              <a:t>  Swap with lesser child </a:t>
            </a:r>
            <a:r>
              <a:rPr lang="en-US" sz="2500" b="0" dirty="0">
                <a:latin typeface="Arial" charset="0"/>
              </a:rPr>
              <a:t>and go down one </a:t>
            </a:r>
            <a:r>
              <a:rPr lang="en-US" sz="2500" b="0" dirty="0" smtClean="0">
                <a:latin typeface="Arial" charset="0"/>
              </a:rPr>
              <a:t>level</a:t>
            </a:r>
          </a:p>
          <a:p>
            <a:pPr lvl="1" eaLnBrk="0" hangingPunct="0">
              <a:buFontTx/>
              <a:buChar char="•"/>
            </a:pPr>
            <a:r>
              <a:rPr lang="en-US" sz="2500" b="0" dirty="0" smtClean="0">
                <a:solidFill>
                  <a:srgbClr val="C0504D"/>
                </a:solidFill>
                <a:latin typeface="Arial" charset="0"/>
              </a:rPr>
              <a:t> What happens if we swap with the larger child?</a:t>
            </a:r>
            <a:endParaRPr lang="en-US" sz="2500" b="0" dirty="0">
              <a:solidFill>
                <a:srgbClr val="C0504D"/>
              </a:solidFill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500" b="0" dirty="0" smtClean="0">
                <a:latin typeface="Arial" charset="0"/>
              </a:rPr>
              <a:t>  </a:t>
            </a:r>
            <a:r>
              <a:rPr lang="en-US" sz="2500" b="0" dirty="0">
                <a:latin typeface="Arial" charset="0"/>
              </a:rPr>
              <a:t>Done if both children are </a:t>
            </a:r>
            <a:r>
              <a:rPr lang="en-US" sz="2500" b="0" dirty="0">
                <a:latin typeface="Arial" charset="0"/>
                <a:sym typeface="Symbol" pitchFamily="18" charset="2"/>
              </a:rPr>
              <a:t> item or reached a leaf </a:t>
            </a:r>
            <a:r>
              <a:rPr lang="en-US" sz="2500" b="0" dirty="0" smtClean="0">
                <a:latin typeface="Arial" charset="0"/>
                <a:sym typeface="Symbol" pitchFamily="18" charset="2"/>
              </a:rPr>
              <a:t>node</a:t>
            </a:r>
            <a:endParaRPr lang="en-US" sz="2500" b="0" dirty="0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1492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schemeClr val="accent2"/>
                </a:solidFill>
              </a:rPr>
              <a:t>4 or 3</a:t>
            </a:r>
            <a:endParaRPr lang="en-US" dirty="0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3310672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3310672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2777272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2167672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1873984"/>
            <a:ext cx="344488" cy="344488"/>
          </a:xfrm>
          <a:prstGeom prst="ellipse">
            <a:avLst/>
          </a:prstGeom>
          <a:solidFill>
            <a:srgbClr val="FFFF00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1797784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2483584"/>
            <a:ext cx="344488" cy="344488"/>
          </a:xfrm>
          <a:prstGeom prst="ellipse">
            <a:avLst/>
          </a:prstGeom>
          <a:solidFill>
            <a:srgbClr val="FFFF00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107112" y="162554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schemeClr val="accent2"/>
                </a:solidFill>
              </a:rPr>
              <a:t>8 or 9</a:t>
            </a:r>
            <a:endParaRPr lang="en-US" dirty="0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3310672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3310672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2777272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2167672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1873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2026384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3015397"/>
            <a:ext cx="344488" cy="344487"/>
          </a:xfrm>
          <a:prstGeom prst="ellipse">
            <a:avLst/>
          </a:prstGeom>
          <a:solidFill>
            <a:srgbClr val="FFFF00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srgbClr val="000000"/>
                </a:solidFill>
              </a:rPr>
              <a:t>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30153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3624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3309084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3309084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3309084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2775684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2775684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2775684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2775684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2166084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2166084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1872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15691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1873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1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</a:t>
            </a:r>
            <a:r>
              <a:rPr lang="en-US" dirty="0" smtClean="0"/>
              <a:t>correct</a:t>
            </a:r>
          </a:p>
          <a:p>
            <a:endParaRPr lang="en-US" dirty="0"/>
          </a:p>
          <a:p>
            <a:r>
              <a:rPr lang="en-US" dirty="0" smtClean="0"/>
              <a:t>Where do we insert the new value?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3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Insert: Maintain </a:t>
            </a:r>
            <a:r>
              <a:rPr lang="en-US" dirty="0">
                <a:solidFill>
                  <a:srgbClr val="0000FF"/>
                </a:solidFill>
              </a:rPr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356237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7235836" y="4532313"/>
            <a:ext cx="344487" cy="344488"/>
          </a:xfrm>
          <a:prstGeom prst="ellipse">
            <a:avLst/>
          </a:prstGeom>
          <a:solidFill>
            <a:srgbClr val="FFFF00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3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Maintain the heap property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24526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3590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5</a:t>
            </a:r>
            <a:endParaRPr lang="en-US" dirty="0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15240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3440113"/>
            <a:ext cx="344487" cy="344487"/>
          </a:xfrm>
          <a:prstGeom prst="ellipse">
            <a:avLst/>
          </a:prstGeom>
          <a:solidFill>
            <a:srgbClr val="FFFF00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31226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2828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3438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31226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31226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3122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2589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2589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2589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25892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1979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19796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1685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620713" y="4200525"/>
            <a:ext cx="790257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500" b="0" dirty="0" smtClean="0"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500" b="0" dirty="0" smtClean="0">
                <a:latin typeface="Arial" charset="0"/>
              </a:rPr>
              <a:t>  Put new data in new location</a:t>
            </a:r>
            <a:endParaRPr lang="en-US" sz="25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500" b="0" dirty="0">
                <a:latin typeface="Arial" charset="0"/>
              </a:rPr>
              <a:t> </a:t>
            </a:r>
            <a:r>
              <a:rPr lang="en-US" sz="2500" b="0" dirty="0" smtClean="0">
                <a:latin typeface="Arial" charset="0"/>
              </a:rPr>
              <a:t> If </a:t>
            </a:r>
            <a:r>
              <a:rPr lang="en-US" sz="2500" b="0" dirty="0">
                <a:latin typeface="Arial" charset="0"/>
              </a:rPr>
              <a:t>parent larger, </a:t>
            </a:r>
            <a:r>
              <a:rPr lang="en-US" sz="2500" b="0" dirty="0" smtClean="0">
                <a:latin typeface="Arial" charset="0"/>
              </a:rPr>
              <a:t>swap with parent, and continue</a:t>
            </a:r>
            <a:endParaRPr lang="en-US" sz="25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500" b="0" dirty="0" smtClean="0">
                <a:latin typeface="Arial" charset="0"/>
              </a:rPr>
              <a:t>  </a:t>
            </a:r>
            <a:r>
              <a:rPr lang="en-US" sz="2500" b="0" dirty="0">
                <a:latin typeface="Arial" charset="0"/>
              </a:rPr>
              <a:t>Done if </a:t>
            </a:r>
            <a:r>
              <a:rPr lang="en-US" sz="2500" b="0" dirty="0">
                <a:latin typeface="Arial" charset="0"/>
                <a:sym typeface="Symbol" pitchFamily="18" charset="2"/>
              </a:rPr>
              <a:t>parent  item or reached </a:t>
            </a:r>
            <a:r>
              <a:rPr lang="en-US" sz="2500" b="0" dirty="0" smtClean="0">
                <a:latin typeface="Arial" charset="0"/>
                <a:sym typeface="Symbol" pitchFamily="18" charset="2"/>
              </a:rPr>
              <a:t>root</a:t>
            </a:r>
            <a:endParaRPr lang="en-US" sz="2500" b="0" dirty="0">
              <a:latin typeface="Arial" charset="0"/>
              <a:sym typeface="Symbol" pitchFamily="18" charset="2"/>
            </a:endParaRP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36131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3667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4</a:t>
            </a:r>
            <a:endParaRPr lang="en-US" dirty="0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2838450"/>
            <a:ext cx="344488" cy="344488"/>
          </a:xfrm>
          <a:prstGeom prst="ellipse">
            <a:avLst/>
          </a:prstGeom>
          <a:solidFill>
            <a:srgbClr val="FFFF00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31321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3209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24479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15335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1</a:t>
            </a:r>
            <a:endParaRPr lang="en-US" dirty="0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2305050"/>
            <a:ext cx="344488" cy="344488"/>
          </a:xfrm>
          <a:prstGeom prst="ellipse">
            <a:avLst/>
          </a:prstGeom>
          <a:solidFill>
            <a:srgbClr val="FFFF00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18383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1685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8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34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Array Representation of Binary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Judging the array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Plusses:</a:t>
            </a:r>
          </a:p>
          <a:p>
            <a:r>
              <a:rPr lang="en-US" dirty="0" smtClean="0"/>
              <a:t>Less </a:t>
            </a:r>
            <a:r>
              <a:rPr lang="en-US" dirty="0" smtClean="0"/>
              <a:t>"wasted"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Array would waste more space if tree were not complete</a:t>
            </a: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r>
              <a:rPr lang="en-US" dirty="0" smtClean="0"/>
              <a:t>Same might-be-empty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</a:t>
            </a:r>
            <a:r>
              <a:rPr lang="en-US" dirty="0" smtClean="0"/>
              <a:t>"this </a:t>
            </a:r>
            <a:r>
              <a:rPr lang="en-US" dirty="0" smtClean="0"/>
              <a:t>is how people do </a:t>
            </a:r>
            <a:r>
              <a:rPr lang="en-US" dirty="0" smtClean="0"/>
              <a:t>it"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</a:t>
            </a:r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872112"/>
            <a:ext cx="820684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Algorithm: </a:t>
            </a:r>
            <a:r>
              <a:rPr lang="en-US" sz="2200" dirty="0" smtClean="0"/>
              <a:t>Given a list of names in the format </a:t>
            </a:r>
            <a:r>
              <a:rPr lang="en-US" sz="2200" dirty="0" smtClean="0"/>
              <a:t>"</a:t>
            </a:r>
            <a:r>
              <a:rPr lang="en-US" sz="2200" dirty="0" err="1" smtClean="0"/>
              <a:t>firstName</a:t>
            </a:r>
            <a:r>
              <a:rPr lang="en-US" sz="2200" dirty="0" smtClean="0"/>
              <a:t> </a:t>
            </a:r>
            <a:r>
              <a:rPr lang="en-US" sz="2200" dirty="0" err="1" smtClean="0"/>
              <a:t>lastName</a:t>
            </a:r>
            <a:r>
              <a:rPr lang="en-US" sz="2200" dirty="0" smtClean="0"/>
              <a:t>", </a:t>
            </a:r>
            <a:r>
              <a:rPr lang="en-US" sz="2200" dirty="0" smtClean="0"/>
              <a:t>make a Map of all first names as keys with sets of last names as their values</a:t>
            </a:r>
          </a:p>
          <a:p>
            <a:endParaRPr lang="en-US" sz="2200" dirty="0"/>
          </a:p>
          <a:p>
            <a:r>
              <a:rPr lang="en-US" sz="2800" b="1" dirty="0" err="1" smtClean="0"/>
              <a:t>Pseudocode</a:t>
            </a:r>
            <a:r>
              <a:rPr lang="en-US" sz="2800" b="1" dirty="0" smtClean="0"/>
              <a:t>: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create the empty result map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while </a:t>
            </a:r>
            <a:r>
              <a:rPr lang="en-US" sz="2000" dirty="0">
                <a:latin typeface="Courier New"/>
                <a:cs typeface="Courier New"/>
              </a:rPr>
              <a:t>list has more </a:t>
            </a:r>
            <a:r>
              <a:rPr lang="en-US" sz="2000" dirty="0" smtClean="0">
                <a:latin typeface="Courier New"/>
                <a:cs typeface="Courier New"/>
              </a:rPr>
              <a:t>names to process {</a:t>
            </a:r>
          </a:p>
          <a:p>
            <a:r>
              <a:rPr lang="en-US" sz="2000" dirty="0">
                <a:latin typeface="Courier New"/>
                <a:cs typeface="Courier New"/>
              </a:rPr>
              <a:t>	 </a:t>
            </a:r>
            <a:r>
              <a:rPr lang="en-US" sz="2000" dirty="0" err="1" smtClean="0">
                <a:latin typeface="Courier New"/>
                <a:cs typeface="Courier New"/>
              </a:rPr>
              <a:t>firstName</a:t>
            </a:r>
            <a:r>
              <a:rPr lang="en-US" sz="2000" dirty="0" smtClean="0">
                <a:latin typeface="Courier New"/>
                <a:cs typeface="Courier New"/>
              </a:rPr>
              <a:t> is name split up until space</a:t>
            </a:r>
          </a:p>
          <a:p>
            <a:r>
              <a:rPr lang="en-US" sz="2000" dirty="0">
                <a:latin typeface="Courier New"/>
                <a:cs typeface="Courier New"/>
              </a:rPr>
              <a:t>	 </a:t>
            </a:r>
            <a:r>
              <a:rPr lang="en-US" sz="2000" dirty="0" err="1" smtClean="0">
                <a:latin typeface="Courier New"/>
                <a:cs typeface="Courier New"/>
              </a:rPr>
              <a:t>lastName</a:t>
            </a:r>
            <a:r>
              <a:rPr lang="en-US" sz="2000" dirty="0" smtClean="0">
                <a:latin typeface="Courier New"/>
                <a:cs typeface="Courier New"/>
              </a:rPr>
              <a:t> is name split from space to the end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</a:t>
            </a:r>
            <a:r>
              <a:rPr lang="en-US" sz="2000" dirty="0" smtClean="0">
                <a:latin typeface="Courier New"/>
                <a:cs typeface="Courier New"/>
              </a:rPr>
              <a:t>if </a:t>
            </a:r>
            <a:r>
              <a:rPr lang="en-US" sz="2000" dirty="0" err="1" smtClean="0">
                <a:latin typeface="Courier New"/>
                <a:cs typeface="Courier New"/>
              </a:rPr>
              <a:t>firstName</a:t>
            </a:r>
            <a:r>
              <a:rPr lang="en-US" sz="2000" dirty="0" smtClean="0">
                <a:latin typeface="Courier New"/>
                <a:cs typeface="Courier New"/>
              </a:rPr>
              <a:t> not in the map yet {</a:t>
            </a:r>
          </a:p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put </a:t>
            </a:r>
            <a:r>
              <a:rPr lang="en-US" sz="2000" dirty="0" err="1" smtClean="0">
                <a:latin typeface="Courier New"/>
                <a:cs typeface="Courier New"/>
              </a:rPr>
              <a:t>firstName</a:t>
            </a:r>
            <a:r>
              <a:rPr lang="en-US" sz="2000" dirty="0" smtClean="0">
                <a:latin typeface="Courier New"/>
                <a:cs typeface="Courier New"/>
              </a:rPr>
              <a:t> in map as a key with an empty 		 set as the value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	 }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 smtClean="0">
                <a:latin typeface="Courier New"/>
                <a:cs typeface="Courier New"/>
              </a:rPr>
              <a:t>	 add </a:t>
            </a:r>
            <a:r>
              <a:rPr lang="en-US" sz="2000" dirty="0" err="1" smtClean="0">
                <a:latin typeface="Courier New"/>
                <a:cs typeface="Courier New"/>
              </a:rPr>
              <a:t>lastName</a:t>
            </a:r>
            <a:r>
              <a:rPr lang="en-US" sz="2000" dirty="0" smtClean="0">
                <a:latin typeface="Courier New"/>
                <a:cs typeface="Courier New"/>
              </a:rPr>
              <a:t> to the set for the first name</a:t>
            </a:r>
          </a:p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move to the next name in the list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}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9857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Practice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872112"/>
            <a:ext cx="820684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Come up with </a:t>
            </a:r>
            <a:r>
              <a:rPr lang="en-US" sz="2800" dirty="0" err="1" smtClean="0"/>
              <a:t>pseudocode</a:t>
            </a:r>
            <a:r>
              <a:rPr lang="en-US" sz="2800" dirty="0" smtClean="0"/>
              <a:t> for the following algorithm:</a:t>
            </a:r>
          </a:p>
          <a:p>
            <a:endParaRPr lang="en-US" sz="2800" b="1" dirty="0"/>
          </a:p>
          <a:p>
            <a:r>
              <a:rPr lang="en-US" sz="2800" b="1" dirty="0" smtClean="0"/>
              <a:t>Algorithm</a:t>
            </a:r>
            <a:r>
              <a:rPr lang="en-US" sz="2800" b="1" dirty="0" smtClean="0"/>
              <a:t>: </a:t>
            </a:r>
            <a:r>
              <a:rPr lang="en-US" sz="2800" dirty="0" smtClean="0"/>
              <a:t>Given </a:t>
            </a:r>
            <a:r>
              <a:rPr lang="en-US" sz="2800" dirty="0" smtClean="0"/>
              <a:t>a list of integers, find th</a:t>
            </a:r>
            <a:r>
              <a:rPr lang="en-US" sz="2800" dirty="0" smtClean="0"/>
              <a:t>e index of the maximum integer in the list.</a:t>
            </a:r>
            <a:endParaRPr lang="en-US" sz="2200" dirty="0"/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2722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Practice Solution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872112"/>
            <a:ext cx="820684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Algorithm</a:t>
            </a:r>
            <a:r>
              <a:rPr lang="en-US" sz="2800" b="1" dirty="0" smtClean="0"/>
              <a:t>: </a:t>
            </a:r>
            <a:r>
              <a:rPr lang="en-US" sz="2800" dirty="0"/>
              <a:t>Given a list of integers, find the index of the maximum integer in the list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if list is not empty: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maxIndex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starts at 0 for first index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for each index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in the list:</a:t>
            </a:r>
            <a:endParaRPr lang="en-US" sz="22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if the element at index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is greater than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the element at index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maxIndex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: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reset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maxIndex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to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endParaRPr lang="en-US" sz="22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return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maxIndex</a:t>
            </a:r>
            <a:endParaRPr lang="en-US" sz="22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else: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error case: return -1? throw exception?</a:t>
            </a:r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002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Terminology Review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</a:t>
            </a:r>
            <a:r>
              <a:rPr lang="en-US" dirty="0" smtClean="0"/>
              <a:t>"thing" </a:t>
            </a:r>
            <a:r>
              <a:rPr lang="en-US" dirty="0" smtClean="0"/>
              <a:t>with set of operations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9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ADT</a:t>
            </a:r>
            <a:r>
              <a:rPr lang="en-US" dirty="0" smtClean="0">
                <a:solidFill>
                  <a:srgbClr val="0000FF"/>
                </a:solidFill>
              </a:rPr>
              <a:t>: Priority Queue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/>
              <a:t>comparable </a:t>
            </a:r>
            <a:r>
              <a:rPr lang="en-US" i="1" dirty="0" smtClean="0"/>
              <a:t>data</a:t>
            </a:r>
          </a:p>
          <a:p>
            <a:pPr lvl="1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1"/>
            <a:r>
              <a:rPr lang="en-US" dirty="0"/>
              <a:t>Meaning of the ordering can depend on your data</a:t>
            </a:r>
          </a:p>
          <a:p>
            <a:pPr lvl="1"/>
            <a:r>
              <a:rPr lang="en-US" dirty="0"/>
              <a:t>Many data structures </a:t>
            </a:r>
            <a:r>
              <a:rPr lang="en-US" dirty="0" smtClean="0"/>
              <a:t>require </a:t>
            </a:r>
            <a:r>
              <a:rPr lang="en-US" dirty="0"/>
              <a:t>this: dictionaries, sorting</a:t>
            </a:r>
          </a:p>
          <a:p>
            <a:pPr lvl="1"/>
            <a:r>
              <a:rPr lang="en-US" dirty="0" smtClean="0"/>
              <a:t>Typically elements are </a:t>
            </a:r>
            <a:r>
              <a:rPr lang="en-US" dirty="0" smtClean="0"/>
              <a:t>comparable types, or have </a:t>
            </a:r>
            <a:r>
              <a:rPr lang="en-US" dirty="0" smtClean="0"/>
              <a:t>two fields</a:t>
            </a:r>
            <a:r>
              <a:rPr lang="en-US" dirty="0" smtClean="0"/>
              <a:t>: </a:t>
            </a:r>
            <a:r>
              <a:rPr lang="en-US" dirty="0" smtClean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 smtClean="0">
                <a:solidFill>
                  <a:schemeClr val="accent6"/>
                </a:solidFill>
              </a:rPr>
              <a:t>data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7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Queue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Queue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Queue</a:t>
            </a:r>
            <a:r>
              <a:rPr lang="en-US" dirty="0" smtClean="0"/>
              <a:t>: follows First-In-First-Out ordering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Example</a:t>
            </a:r>
            <a:r>
              <a:rPr lang="en-US" dirty="0" smtClean="0"/>
              <a:t>: serving customers at a pharmacy, based on who got there first.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Priority Queue</a:t>
            </a:r>
            <a:r>
              <a:rPr lang="en-US" dirty="0" smtClean="0"/>
              <a:t>: </a:t>
            </a:r>
            <a:r>
              <a:rPr lang="en-US" dirty="0" smtClean="0"/>
              <a:t>compares </a:t>
            </a:r>
            <a:r>
              <a:rPr lang="en-US" dirty="0" smtClean="0"/>
              <a:t>priority of elements to determine ordering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79646"/>
                </a:solidFill>
              </a:rPr>
              <a:t>Example</a:t>
            </a:r>
            <a:r>
              <a:rPr lang="en-US" dirty="0" smtClean="0"/>
              <a:t>: e</a:t>
            </a:r>
            <a:r>
              <a:rPr lang="en-US" dirty="0" smtClean="0"/>
              <a:t>mergency room, serves patients with priority based on severity of wounds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2343</Words>
  <Application>Microsoft Macintosh PowerPoint</Application>
  <PresentationFormat>On-screen Show (4:3)</PresentationFormat>
  <Paragraphs>755</Paragraphs>
  <Slides>35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CSE 373: Data Structures &amp; Algorithms  Pseudocode; ADTs; Priority Queues; Heaps</vt:lpstr>
      <vt:lpstr>Course Logistics</vt:lpstr>
      <vt:lpstr>Pseudocode </vt:lpstr>
      <vt:lpstr>More Pseudocode</vt:lpstr>
      <vt:lpstr>Pseudocode Practice</vt:lpstr>
      <vt:lpstr>Pseudocode Practice Solution</vt:lpstr>
      <vt:lpstr>Terminology Review</vt:lpstr>
      <vt:lpstr>Another ADT: Priority Queue</vt:lpstr>
      <vt:lpstr>Priority Queue vs Queue</vt:lpstr>
      <vt:lpstr>Priorities</vt:lpstr>
      <vt:lpstr>Priority Queue Example</vt:lpstr>
      <vt:lpstr>Priority Queue Example Solutions</vt:lpstr>
      <vt:lpstr>Some Applications</vt:lpstr>
      <vt:lpstr>Possible Implementations</vt:lpstr>
      <vt:lpstr>More Possible Implementations</vt:lpstr>
      <vt:lpstr>One Implementation: Heap</vt:lpstr>
      <vt:lpstr>Tree Review</vt:lpstr>
      <vt:lpstr>Tree Review</vt:lpstr>
      <vt:lpstr>Structure Property: Completeness</vt:lpstr>
      <vt:lpstr>Structure Property: Completeness</vt:lpstr>
      <vt:lpstr>Heap Order Property</vt:lpstr>
      <vt:lpstr>Heap Order Property</vt:lpstr>
      <vt:lpstr>Heaps</vt:lpstr>
      <vt:lpstr>Heaps</vt:lpstr>
      <vt:lpstr>Heaps</vt:lpstr>
      <vt:lpstr>Heaps</vt:lpstr>
      <vt:lpstr>Operations: basic idea</vt:lpstr>
      <vt:lpstr>deleteMin</vt:lpstr>
      <vt:lpstr>2. Restore the Structure Property</vt:lpstr>
      <vt:lpstr>3. Restore the Heap Property</vt:lpstr>
      <vt:lpstr>Insert</vt:lpstr>
      <vt:lpstr>Insert: Maintain the Structure Property</vt:lpstr>
      <vt:lpstr>Maintain the heap property</vt:lpstr>
      <vt:lpstr>Array Representation of Binary Trees</vt:lpstr>
      <vt:lpstr>Judging the array implementation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Priority Queues</dc:title>
  <dc:creator>Hunter Zahn</dc:creator>
  <cp:lastModifiedBy>Riley Porter</cp:lastModifiedBy>
  <cp:revision>52</cp:revision>
  <cp:lastPrinted>2017-01-06T23:45:30Z</cp:lastPrinted>
  <dcterms:created xsi:type="dcterms:W3CDTF">2016-07-11T16:00:26Z</dcterms:created>
  <dcterms:modified xsi:type="dcterms:W3CDTF">2017-01-09T18:43:37Z</dcterms:modified>
</cp:coreProperties>
</file>