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0.xml" ContentType="application/vnd.openxmlformats-officedocument.presentationml.tags+xml"/>
  <Override PartName="/ppt/notesSlides/notesSlide21.xml" ContentType="application/vnd.openxmlformats-officedocument.presentationml.notesSlide+xml"/>
  <Override PartName="/ppt/tags/tag11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2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3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62" r:id="rId2"/>
    <p:sldId id="365" r:id="rId3"/>
    <p:sldId id="370" r:id="rId4"/>
    <p:sldId id="367" r:id="rId5"/>
    <p:sldId id="368" r:id="rId6"/>
    <p:sldId id="369" r:id="rId7"/>
    <p:sldId id="324" r:id="rId8"/>
    <p:sldId id="325" r:id="rId9"/>
    <p:sldId id="329" r:id="rId10"/>
    <p:sldId id="371" r:id="rId11"/>
    <p:sldId id="364" r:id="rId12"/>
    <p:sldId id="327" r:id="rId13"/>
    <p:sldId id="328" r:id="rId14"/>
    <p:sldId id="331" r:id="rId15"/>
    <p:sldId id="356" r:id="rId16"/>
    <p:sldId id="357" r:id="rId17"/>
    <p:sldId id="358" r:id="rId18"/>
    <p:sldId id="372" r:id="rId19"/>
    <p:sldId id="342" r:id="rId20"/>
    <p:sldId id="359" r:id="rId21"/>
    <p:sldId id="334" r:id="rId22"/>
    <p:sldId id="335" r:id="rId23"/>
    <p:sldId id="336" r:id="rId24"/>
    <p:sldId id="376" r:id="rId25"/>
    <p:sldId id="373" r:id="rId26"/>
    <p:sldId id="374" r:id="rId27"/>
    <p:sldId id="375" r:id="rId28"/>
    <p:sldId id="377" r:id="rId29"/>
    <p:sldId id="345" r:id="rId30"/>
    <p:sldId id="355" r:id="rId31"/>
    <p:sldId id="347" r:id="rId32"/>
    <p:sldId id="348" r:id="rId33"/>
    <p:sldId id="349" r:id="rId34"/>
    <p:sldId id="366" r:id="rId35"/>
    <p:sldId id="378" r:id="rId36"/>
    <p:sldId id="351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2" autoAdjust="0"/>
    <p:restoredTop sz="90630" autoAdjust="0"/>
  </p:normalViewPr>
  <p:slideViewPr>
    <p:cSldViewPr>
      <p:cViewPr varScale="1">
        <p:scale>
          <a:sx n="96" d="100"/>
          <a:sy n="96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 smtClean="0">
                <a:solidFill>
                  <a:srgbClr val="0000FF"/>
                </a:solidFill>
              </a:rPr>
              <a:t>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Introduction </a:t>
            </a:r>
            <a:r>
              <a:rPr lang="en-US" sz="3200" i="0" dirty="0">
                <a:solidFill>
                  <a:srgbClr val="0000FF"/>
                </a:solidFill>
              </a:rPr>
              <a:t>to </a:t>
            </a:r>
            <a:r>
              <a:rPr lang="en-US" sz="3200" i="0" dirty="0" smtClean="0">
                <a:solidFill>
                  <a:srgbClr val="0000FF"/>
                </a:solidFill>
              </a:rPr>
              <a:t>Parallelism and Concurrency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Riley Porter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Winter 2017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An analogy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Parallelism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Concurrency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142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Parallelism vs. Concurrency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41910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</a:t>
            </a:r>
            <a:r>
              <a:rPr lang="en-US" b="0" i="1" dirty="0" smtClean="0"/>
              <a:t>threads</a:t>
            </a:r>
            <a:r>
              <a:rPr lang="en-US" b="0" dirty="0" smtClean="0"/>
              <a:t>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</a:p>
          <a:p>
            <a:pPr marL="0" indent="0">
              <a:buNone/>
            </a:pPr>
            <a:r>
              <a:rPr lang="en-US" b="0" dirty="0" smtClean="0"/>
              <a:t>We will just do a little parallelism, avoiding concurrency </a:t>
            </a:r>
            <a:r>
              <a:rPr lang="en-US" b="0" dirty="0" smtClean="0"/>
              <a:t>issues  (deadlocks, read-read </a:t>
            </a:r>
            <a:r>
              <a:rPr lang="en-US" b="0" dirty="0" err="1" smtClean="0"/>
              <a:t>vs</a:t>
            </a:r>
            <a:r>
              <a:rPr lang="en-US" b="0" dirty="0" smtClean="0"/>
              <a:t> read-write </a:t>
            </a:r>
            <a:r>
              <a:rPr lang="en-US" b="0" dirty="0" err="1" smtClean="0"/>
              <a:t>vs</a:t>
            </a:r>
            <a:r>
              <a:rPr lang="en-US" b="0" dirty="0" smtClean="0"/>
              <a:t> write-write conflicts, </a:t>
            </a:r>
            <a:r>
              <a:rPr lang="en-US" b="0" dirty="0" err="1" smtClean="0"/>
              <a:t>etc</a:t>
            </a:r>
            <a:r>
              <a:rPr lang="en-US" b="0" dirty="0" smtClean="0"/>
              <a:t>)</a:t>
            </a:r>
            <a:endParaRPr lang="en-US" b="0" dirty="0" smtClean="0"/>
          </a:p>
          <a:p>
            <a:pPr lvl="1"/>
            <a:endParaRPr lang="en-US" sz="900" b="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876800" y="16002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Concurrency</a:t>
            </a:r>
            <a:r>
              <a:rPr lang="en-US" sz="2000" b="0" dirty="0">
                <a:latin typeface="+mn-lt"/>
              </a:rPr>
              <a:t> is when two or more tasks can start, run, and complete in overlapping time periods. It doesn't necessarily mean they'll ever both be running at the same instant.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1828800"/>
            <a:ext cx="281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Parallelism</a:t>
            </a:r>
            <a:r>
              <a:rPr lang="en-US" sz="2000" b="0" dirty="0">
                <a:latin typeface="+mn-lt"/>
              </a:rPr>
              <a:t> is when tasks literally run at the same time, </a:t>
            </a:r>
            <a:r>
              <a:rPr lang="en-US" sz="2000" b="0" dirty="0" err="1">
                <a:latin typeface="+mn-lt"/>
              </a:rPr>
              <a:t>eg</a:t>
            </a:r>
            <a:r>
              <a:rPr lang="en-US" sz="2000" b="0" dirty="0">
                <a:latin typeface="+mn-lt"/>
              </a:rPr>
              <a:t>. on a multicore processor.</a:t>
            </a:r>
          </a:p>
        </p:txBody>
      </p:sp>
    </p:spTree>
    <p:extLst>
      <p:ext uri="{BB962C8B-B14F-4D97-AF65-F5344CB8AC3E}">
        <p14:creationId xmlns:p14="http://schemas.microsoft.com/office/powerpoint/2010/main" val="215751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Parallelism Example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E46C0A"/>
                </a:solidFill>
              </a:rPr>
              <a:t>Parallelism</a:t>
            </a:r>
            <a:r>
              <a:rPr lang="en-US" dirty="0" smtClean="0"/>
              <a:t>: Use extra </a:t>
            </a:r>
            <a:r>
              <a:rPr lang="en-US" dirty="0" smtClean="0"/>
              <a:t>resources at the same time </a:t>
            </a:r>
            <a:r>
              <a:rPr lang="en-US" dirty="0" smtClean="0"/>
              <a:t>to solve </a:t>
            </a:r>
            <a:r>
              <a:rPr lang="en-US" dirty="0" smtClean="0"/>
              <a:t>faster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 </a:t>
            </a:r>
            <a:r>
              <a:rPr lang="en-US" dirty="0" smtClean="0"/>
              <a:t>for array sum</a:t>
            </a:r>
          </a:p>
          <a:p>
            <a:pPr lvl="1"/>
            <a:r>
              <a:rPr lang="en-US" dirty="0" smtClean="0"/>
              <a:t>Bad style for reasons we’ll see, but may get roughly 4x speedup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8956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// loop that has parallel iterations (somehow)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</a:t>
            </a:r>
            <a:r>
              <a:rPr lang="en-US" sz="2000" kern="0" noProof="0" dirty="0" smtClean="0">
                <a:latin typeface="Courier New" pitchFamily="49" charset="0"/>
              </a:rPr>
              <a:t>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</a:t>
            </a:r>
            <a:r>
              <a:rPr lang="en-US" sz="2000" kern="0" noProof="0" dirty="0" smtClean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</a:t>
            </a:r>
            <a:r>
              <a:rPr lang="en-US" sz="2000" kern="0" dirty="0" smtClean="0">
                <a:latin typeface="Courier New" pitchFamily="49" charset="0"/>
              </a:rPr>
              <a:t>] + res</a:t>
            </a:r>
            <a:r>
              <a:rPr lang="en-US" sz="2000" kern="0" dirty="0" smtClean="0">
                <a:latin typeface="Courier New" pitchFamily="49" charset="0"/>
              </a:rPr>
              <a:t>[1</a:t>
            </a:r>
            <a:r>
              <a:rPr lang="en-US" sz="2000" kern="0" dirty="0" smtClean="0">
                <a:latin typeface="Courier New" pitchFamily="49" charset="0"/>
              </a:rPr>
              <a:t>] + res</a:t>
            </a:r>
            <a:r>
              <a:rPr lang="en-US" sz="2000" kern="0" dirty="0" smtClean="0">
                <a:latin typeface="Courier New" pitchFamily="49" charset="0"/>
              </a:rPr>
              <a:t>[2</a:t>
            </a:r>
            <a:r>
              <a:rPr lang="en-US" sz="2000" kern="0" dirty="0" smtClean="0">
                <a:latin typeface="Courier New" pitchFamily="49" charset="0"/>
              </a:rPr>
              <a:t>] + res</a:t>
            </a:r>
            <a:r>
              <a:rPr lang="en-US" sz="2000" kern="0" dirty="0" smtClean="0">
                <a:latin typeface="Courier New" pitchFamily="49" charset="0"/>
              </a:rPr>
              <a:t>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 </a:t>
            </a:r>
            <a:r>
              <a:rPr lang="en-US" sz="2000" kern="0" dirty="0" smtClean="0">
                <a:latin typeface="Courier New" pitchFamily="49" charset="0"/>
              </a:rPr>
              <a:t>= lo</a:t>
            </a:r>
            <a:r>
              <a:rPr lang="en-US" sz="2000" kern="0" dirty="0" smtClean="0">
                <a:latin typeface="Courier New" pitchFamily="49" charset="0"/>
              </a:rPr>
              <a:t>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Concurrency Example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E46C0A"/>
                </a:solidFill>
              </a:rPr>
              <a:t>Concurrency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Correctly and efficiently manage access to shared resources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/>
              <a:t>Pseudocode</a:t>
            </a:r>
            <a:r>
              <a:rPr lang="en-US" i="1" dirty="0"/>
              <a:t> </a:t>
            </a:r>
            <a:r>
              <a:rPr lang="en-US" dirty="0"/>
              <a:t> for a shared chaining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Prevent </a:t>
            </a:r>
            <a:r>
              <a:rPr lang="en-US" i="1" dirty="0"/>
              <a:t>bad </a:t>
            </a:r>
            <a:r>
              <a:rPr lang="en-US" i="1" dirty="0" err="1"/>
              <a:t>interleavings</a:t>
            </a:r>
            <a:r>
              <a:rPr lang="en-US" dirty="0"/>
              <a:t> </a:t>
            </a:r>
            <a:r>
              <a:rPr lang="en-US" dirty="0" smtClean="0"/>
              <a:t>(correctness)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allow some concurrent </a:t>
            </a:r>
            <a:r>
              <a:rPr lang="en-US" dirty="0" smtClean="0"/>
              <a:t>access (performance)</a:t>
            </a:r>
            <a:endParaRPr lang="en-US" dirty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276600"/>
            <a:ext cx="8229600" cy="3124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(similar to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Shared memory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rgbClr val="E46C0A"/>
                </a:solidFill>
              </a:rPr>
              <a:t>shared memory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E46C0A"/>
                </a:solidFill>
              </a:rPr>
              <a:t>explicit threads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the only approach, may not be best, but time for only one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rgbClr val="E46C0A"/>
                </a:solidFill>
              </a:rPr>
              <a:t>program counter</a:t>
            </a:r>
            <a:r>
              <a:rPr lang="en-US" dirty="0">
                <a:solidFill>
                  <a:srgbClr val="E46C0A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rgbClr val="E46C0A"/>
                </a:solidFill>
              </a:rPr>
              <a:t>call stack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smtClean="0"/>
              <a:t>(with each </a:t>
            </a:r>
            <a:r>
              <a:rPr lang="en-US" i="1" dirty="0" smtClean="0">
                <a:solidFill>
                  <a:srgbClr val="E46C0A"/>
                </a:solidFill>
              </a:rPr>
              <a:t>stack frame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rgbClr val="E46C0A"/>
                </a:solidFill>
              </a:rPr>
              <a:t>Objects </a:t>
            </a:r>
            <a:r>
              <a:rPr lang="en-US" i="1" dirty="0" smtClean="0">
                <a:solidFill>
                  <a:srgbClr val="E46C0A"/>
                </a:solidFill>
              </a:rPr>
              <a:t>in </a:t>
            </a:r>
            <a:r>
              <a:rPr lang="en-US" i="1" dirty="0" smtClean="0">
                <a:solidFill>
                  <a:srgbClr val="E46C0A"/>
                </a:solidFill>
              </a:rPr>
              <a:t>current memory </a:t>
            </a:r>
            <a:r>
              <a:rPr lang="en-US" dirty="0" smtClean="0"/>
              <a:t>created </a:t>
            </a:r>
            <a:r>
              <a:rPr lang="en-US" dirty="0"/>
              <a:t>by </a:t>
            </a:r>
            <a:r>
              <a:rPr lang="en-US" dirty="0" smtClean="0"/>
              <a:t>allocation </a:t>
            </a:r>
            <a:r>
              <a:rPr lang="en-US" dirty="0"/>
              <a:t>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1"/>
            <a:r>
              <a:rPr lang="en-US" i="1" dirty="0" smtClean="0">
                <a:solidFill>
                  <a:srgbClr val="E46C0A"/>
                </a:solidFill>
              </a:rPr>
              <a:t>Static </a:t>
            </a:r>
            <a:r>
              <a:rPr lang="en-US" i="1" dirty="0">
                <a:solidFill>
                  <a:srgbClr val="E46C0A"/>
                </a:solidFill>
              </a:rPr>
              <a:t>fields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rgbClr val="E46C0A"/>
                </a:solidFill>
              </a:rPr>
              <a:t>threads</a:t>
            </a:r>
            <a:r>
              <a:rPr lang="en-US" dirty="0"/>
              <a:t>, each with its own program counter &amp; call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Shared memory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</a:t>
            </a:r>
            <a:r>
              <a:rPr lang="en-US" sz="2000" b="0" dirty="0" smtClean="0">
                <a:latin typeface="+mn-lt"/>
              </a:rPr>
              <a:t>memory references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</p:spTree>
    <p:extLst>
      <p:ext uri="{BB962C8B-B14F-4D97-AF65-F5344CB8AC3E}">
        <p14:creationId xmlns:p14="http://schemas.microsoft.com/office/powerpoint/2010/main" val="28199424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Parallelism Features We Need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rgbClr val="E46C0A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rgbClr val="E46C0A"/>
                </a:solidFill>
              </a:rPr>
              <a:t>share memory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rgbClr val="E46C0A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A way for one thread to wait for another to finish</a:t>
            </a:r>
          </a:p>
          <a:p>
            <a:pPr lvl="1"/>
            <a:r>
              <a:rPr lang="en-US" dirty="0" smtClean="0"/>
              <a:t>[Other features needed in practice for concurrency]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Java </a:t>
            </a:r>
            <a:r>
              <a:rPr lang="en-US" i="0" dirty="0" smtClean="0">
                <a:solidFill>
                  <a:srgbClr val="0000FF"/>
                </a:solidFill>
              </a:rPr>
              <a:t>Basics - Threads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 a couple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 smtClean="0"/>
              <a:t>a </a:t>
            </a:r>
            <a:r>
              <a:rPr lang="en-US" dirty="0" smtClean="0"/>
              <a:t>variable </a:t>
            </a:r>
            <a:r>
              <a:rPr lang="en-US" dirty="0" smtClean="0"/>
              <a:t>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(subclass of Thread)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</a:t>
            </a:r>
            <a:r>
              <a:rPr lang="en-US" dirty="0" smtClean="0"/>
              <a:t>that </a:t>
            </a:r>
            <a:r>
              <a:rPr lang="en-US" dirty="0" smtClean="0"/>
              <a:t>variable’s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/>
              <a:t>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 smtClean="0"/>
              <a:t>starts the process on a new thread, </a:t>
            </a:r>
            <a:r>
              <a:rPr lang="en-US" dirty="0" smtClean="0"/>
              <a:t>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</a:t>
            </a:r>
            <a:r>
              <a:rPr lang="en-US" dirty="0" smtClean="0"/>
              <a:t>”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What if we instead make </a:t>
            </a:r>
            <a:r>
              <a:rPr lang="en-US" dirty="0" smtClean="0"/>
              <a:t>C </a:t>
            </a:r>
            <a:r>
              <a:rPr lang="en-US" dirty="0" smtClean="0"/>
              <a:t>implement Runnable directly?</a:t>
            </a:r>
          </a:p>
          <a:p>
            <a:pPr lvl="1"/>
            <a:r>
              <a:rPr lang="en-US" dirty="0" smtClean="0"/>
              <a:t>slightly different idea, have to make your own thread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Java Basics – Thread continued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 lvl="1"/>
            <a:endParaRPr lang="en-US" sz="1000" dirty="0" smtClean="0"/>
          </a:p>
          <a:p>
            <a:r>
              <a:rPr lang="en-US" dirty="0"/>
              <a:t>The </a:t>
            </a:r>
            <a:r>
              <a:rPr lang="en-US" b="1" dirty="0" smtClean="0">
                <a:solidFill>
                  <a:srgbClr val="E46C0A"/>
                </a:solidFill>
                <a:latin typeface="Courier New" pitchFamily="49" charset="0"/>
                <a:cs typeface="Courier New" pitchFamily="49" charset="0"/>
              </a:rPr>
              <a:t>start </a:t>
            </a:r>
            <a:r>
              <a:rPr lang="en-US" dirty="0" smtClean="0"/>
              <a:t>method starts a new thread and calls </a:t>
            </a:r>
            <a:r>
              <a:rPr lang="en-US" dirty="0" smtClean="0">
                <a:solidFill>
                  <a:srgbClr val="E46C0A"/>
                </a:solidFill>
                <a:latin typeface="Courier"/>
                <a:cs typeface="Courier"/>
              </a:rPr>
              <a:t>run</a:t>
            </a:r>
            <a:endParaRPr lang="en-US" dirty="0" smtClean="0">
              <a:solidFill>
                <a:srgbClr val="E46C0A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E46C0A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</a:t>
            </a:r>
            <a:r>
              <a:rPr lang="en-US" dirty="0" smtClean="0"/>
              <a:t>joins results back together</a:t>
            </a:r>
          </a:p>
          <a:p>
            <a:pPr lvl="1"/>
            <a:r>
              <a:rPr lang="en-US" dirty="0" smtClean="0"/>
              <a:t>Caller </a:t>
            </a:r>
            <a:r>
              <a:rPr lang="en-US" dirty="0" smtClean="0"/>
              <a:t>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rgbClr val="E46C0A"/>
                </a:solidFill>
              </a:rPr>
              <a:t>race condition </a:t>
            </a:r>
            <a:r>
              <a:rPr lang="en-US" dirty="0" smtClean="0"/>
              <a:t>on our answer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Java has a </a:t>
            </a:r>
            <a:r>
              <a:rPr lang="en-US" dirty="0" err="1" smtClean="0">
                <a:latin typeface="+mj-lt"/>
                <a:cs typeface="Courier New" pitchFamily="49" charset="0"/>
              </a:rPr>
              <a:t>ForkJoin</a:t>
            </a:r>
            <a:r>
              <a:rPr lang="en-US" dirty="0" smtClean="0">
                <a:latin typeface="+mj-lt"/>
                <a:cs typeface="Courier New" pitchFamily="49" charset="0"/>
              </a:rPr>
              <a:t> Framework for this that is easier to use than implementing it on your own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77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Parallelism: the basic idea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rgbClr val="E46C0A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i="1" dirty="0" smtClean="0">
                <a:solidFill>
                  <a:srgbClr val="E46C0A"/>
                </a:solidFill>
              </a:rPr>
              <a:t>run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smtClean="0"/>
              <a:t>it in parallel</a:t>
            </a:r>
          </a:p>
          <a:p>
            <a:pPr lvl="1"/>
            <a:r>
              <a:rPr lang="en-US" i="1" dirty="0" smtClean="0">
                <a:solidFill>
                  <a:srgbClr val="E46C0A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rgbClr val="E46C0A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Course Logistics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400050"/>
            <a:r>
              <a:rPr lang="en-US" dirty="0" smtClean="0"/>
              <a:t>HW5 due </a:t>
            </a:r>
            <a:r>
              <a:rPr lang="en-US" dirty="0" smtClean="0">
                <a:sym typeface="Wingdings"/>
              </a:rPr>
              <a:t> hard cut off is today</a:t>
            </a:r>
          </a:p>
          <a:p>
            <a:pPr marL="57150" indent="0">
              <a:buNone/>
            </a:pPr>
            <a:endParaRPr lang="en-US" dirty="0" smtClean="0">
              <a:sym typeface="Wingdings"/>
            </a:endParaRPr>
          </a:p>
          <a:p>
            <a:pPr marL="400050"/>
            <a:endParaRPr lang="en-US" dirty="0">
              <a:sym typeface="Wingdings"/>
            </a:endParaRPr>
          </a:p>
          <a:p>
            <a:pPr marL="400050"/>
            <a:r>
              <a:rPr lang="en-US" dirty="0" smtClean="0">
                <a:sym typeface="Wingdings"/>
              </a:rPr>
              <a:t>HW6 out  due Friday, sorting</a:t>
            </a:r>
            <a:endParaRPr lang="en-US" dirty="0">
              <a:sym typeface="Wingdings"/>
            </a:endParaRPr>
          </a:p>
          <a:p>
            <a:pPr marL="400050"/>
            <a:endParaRPr lang="en-US" dirty="0" smtClean="0">
              <a:sym typeface="Wingdings"/>
            </a:endParaRPr>
          </a:p>
          <a:p>
            <a:pPr marL="400050"/>
            <a:endParaRPr lang="en-US" dirty="0" smtClean="0">
              <a:sym typeface="Wingdings"/>
            </a:endParaRPr>
          </a:p>
          <a:p>
            <a:pPr marL="400050"/>
            <a:r>
              <a:rPr lang="en-US" dirty="0" smtClean="0">
                <a:sym typeface="Wingdings"/>
              </a:rPr>
              <a:t>Extra lecture topics (last Friday, today, and Wednesday) along with more extra resources posted soon.</a:t>
            </a:r>
            <a:endParaRPr lang="en-US" dirty="0">
              <a:sym typeface="Wingdings"/>
            </a:endParaRPr>
          </a:p>
          <a:p>
            <a:pPr marL="400050"/>
            <a:endParaRPr lang="en-US" dirty="0" smtClean="0">
              <a:sym typeface="Wingdings"/>
            </a:endParaRPr>
          </a:p>
          <a:p>
            <a:pPr marL="400050"/>
            <a:endParaRPr lang="en-US" dirty="0">
              <a:sym typeface="Wingdings"/>
            </a:endParaRPr>
          </a:p>
          <a:p>
            <a:pPr marL="400050"/>
            <a:r>
              <a:rPr lang="en-US" dirty="0" smtClean="0">
                <a:sym typeface="Wingdings"/>
              </a:rPr>
              <a:t>Final exam in a week! Review from TAs next Monday (details TBA).  </a:t>
            </a:r>
          </a:p>
          <a:p>
            <a:pPr marL="400050"/>
            <a:endParaRPr lang="en-US" dirty="0">
              <a:sym typeface="Wingdings"/>
            </a:endParaRPr>
          </a:p>
          <a:p>
            <a:pPr marL="400050"/>
            <a:endParaRPr lang="en-US" dirty="0" smtClean="0">
              <a:sym typeface="Wingdings"/>
            </a:endParaRPr>
          </a:p>
          <a:p>
            <a:pPr marL="400050"/>
            <a:endParaRPr lang="en-US" dirty="0" smtClean="0">
              <a:sym typeface="Wingding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i="0" dirty="0" err="1" smtClean="0">
                <a:solidFill>
                  <a:srgbClr val="0000FF"/>
                </a:solidFill>
              </a:rPr>
              <a:t>SumThread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First </a:t>
            </a:r>
            <a:r>
              <a:rPr lang="en-US" i="0" dirty="0" smtClean="0">
                <a:solidFill>
                  <a:srgbClr val="0000FF"/>
                </a:solidFill>
              </a:rPr>
              <a:t>attempt at sum (wrong)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</a:pP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   /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/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threads never started</a:t>
            </a:r>
            <a:endParaRPr lang="en-US" sz="2000" kern="0" dirty="0" smtClean="0">
              <a:latin typeface="Courier New" pitchFamily="49" charset="0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Second attempt </a:t>
            </a:r>
            <a:r>
              <a:rPr lang="en-US" i="0" dirty="0" smtClean="0">
                <a:solidFill>
                  <a:srgbClr val="0000FF"/>
                </a:solidFill>
              </a:rPr>
              <a:t>at sum (</a:t>
            </a:r>
            <a:r>
              <a:rPr lang="en-US" i="0" dirty="0" smtClean="0">
                <a:solidFill>
                  <a:srgbClr val="0000FF"/>
                </a:solidFill>
              </a:rPr>
              <a:t>still wrong)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started, but never joined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Third attempt </a:t>
            </a:r>
            <a:r>
              <a:rPr lang="en-US" i="0" dirty="0" smtClean="0">
                <a:solidFill>
                  <a:srgbClr val="0000FF"/>
                </a:solidFill>
              </a:rPr>
              <a:t>(</a:t>
            </a:r>
            <a:r>
              <a:rPr lang="en-US" i="0" dirty="0" smtClean="0">
                <a:solidFill>
                  <a:srgbClr val="0000FF"/>
                </a:solidFill>
              </a:rPr>
              <a:t>correct in spirit</a:t>
            </a:r>
            <a:r>
              <a:rPr lang="en-US" i="0" dirty="0" smtClean="0">
                <a:solidFill>
                  <a:srgbClr val="0000FF"/>
                </a:solidFill>
              </a:rPr>
              <a:t>)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/ joined, but have to wait for each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A Better Approach, first: </a:t>
            </a:r>
            <a:r>
              <a:rPr lang="en-US" i="0" dirty="0">
                <a:solidFill>
                  <a:srgbClr val="0000FF"/>
                </a:solidFill>
              </a:rPr>
              <a:t>s</a:t>
            </a:r>
            <a:r>
              <a:rPr lang="en-US" i="0" dirty="0" smtClean="0">
                <a:solidFill>
                  <a:srgbClr val="0000FF"/>
                </a:solidFill>
              </a:rPr>
              <a:t>hared </a:t>
            </a:r>
            <a:r>
              <a:rPr lang="en-US" i="0" dirty="0" smtClean="0">
                <a:solidFill>
                  <a:srgbClr val="0000FF"/>
                </a:solidFill>
              </a:rPr>
              <a:t>memory?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We 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to do </a:t>
            </a:r>
            <a:r>
              <a:rPr lang="en-US" dirty="0" smtClean="0"/>
              <a:t>so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If you didn’t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join,</a:t>
            </a:r>
            <a:r>
              <a:rPr lang="en-US" dirty="0" smtClean="0">
                <a:latin typeface="Calibri"/>
                <a:cs typeface="Calibri"/>
              </a:rPr>
              <a:t> you’d have to manage the answer you’re computing very carefully</a:t>
            </a:r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346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A </a:t>
            </a:r>
            <a:r>
              <a:rPr lang="en-US" i="0" dirty="0" smtClean="0">
                <a:solidFill>
                  <a:srgbClr val="0000FF"/>
                </a:solidFill>
              </a:rPr>
              <a:t>Better </a:t>
            </a:r>
            <a:r>
              <a:rPr lang="en-US" i="0" dirty="0" smtClean="0">
                <a:solidFill>
                  <a:srgbClr val="0000FF"/>
                </a:solidFill>
              </a:rPr>
              <a:t>A</a:t>
            </a:r>
            <a:r>
              <a:rPr lang="en-US" i="0" dirty="0" smtClean="0">
                <a:solidFill>
                  <a:srgbClr val="0000FF"/>
                </a:solidFill>
              </a:rPr>
              <a:t>pproach: Parameterized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66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A Better </a:t>
            </a:r>
            <a:r>
              <a:rPr lang="en-US" i="0" dirty="0" smtClean="0">
                <a:solidFill>
                  <a:srgbClr val="0000FF"/>
                </a:solidFill>
              </a:rPr>
              <a:t>Approach: Flexible to Computational Power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1257300" lvl="2" indent="-457200"/>
            <a:r>
              <a:rPr lang="en-US" dirty="0">
                <a:cs typeface="Courier New" pitchFamily="49" charset="0"/>
              </a:rPr>
              <a:t>Example: 12 units of work, 3 processors 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3 parts will take 4 units of time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4 parts will take 3*2 units of time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50292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288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A Better </a:t>
            </a:r>
            <a:r>
              <a:rPr lang="en-US" i="0" dirty="0" smtClean="0">
                <a:solidFill>
                  <a:srgbClr val="0000FF"/>
                </a:solidFill>
              </a:rPr>
              <a:t>Approach: Flexible to computationally different chunks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rgbClr val="E46C0A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44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Naïve </a:t>
            </a:r>
            <a:r>
              <a:rPr lang="en-US" i="0" dirty="0" smtClean="0">
                <a:solidFill>
                  <a:srgbClr val="0000FF"/>
                </a:solidFill>
              </a:rPr>
              <a:t>algorithm for handling load balancing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1659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A Better </a:t>
            </a:r>
            <a:r>
              <a:rPr lang="en-US" i="0" dirty="0" smtClean="0">
                <a:solidFill>
                  <a:srgbClr val="0000FF"/>
                </a:solidFill>
              </a:rPr>
              <a:t>Approach: Using Threads for load balancing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[And using a different Java library]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Changing a major assumption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6"/>
                </a:solidFill>
              </a:rPr>
              <a:t>sequential programming </a:t>
            </a:r>
            <a:r>
              <a:rPr lang="en-US" dirty="0" smtClean="0"/>
              <a:t>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rgbClr val="F79646"/>
                </a:solidFill>
              </a:rPr>
              <a:t>threads of execution </a:t>
            </a:r>
            <a:r>
              <a:rPr lang="en-US" dirty="0" smtClean="0"/>
              <a:t>and coordinate (</a:t>
            </a:r>
            <a:r>
              <a:rPr lang="en-US" dirty="0" smtClean="0">
                <a:solidFill>
                  <a:srgbClr val="F79646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rgbClr val="F79646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rgbClr val="F79646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098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Load Balancing: The More General Idea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can implement load balancing in a straightforward way, using </a:t>
            </a:r>
            <a:r>
              <a:rPr lang="en-US" dirty="0" smtClean="0"/>
              <a:t>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Divide-and-conquer to the rescue!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Divide-and-conquer really works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1600200"/>
          </a:xfrm>
        </p:spPr>
        <p:txBody>
          <a:bodyPr/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38481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38481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46173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46028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45220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45075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46290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54864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54864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14454" y="56196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Being realistic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rgbClr val="E46C0A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Can also create just one recursive thread; </a:t>
            </a:r>
            <a:r>
              <a:rPr lang="en-US" dirty="0" smtClean="0"/>
              <a:t>create one and do the other “</a:t>
            </a:r>
            <a:r>
              <a:rPr lang="en-US" dirty="0" smtClean="0"/>
              <a:t>yourself</a:t>
            </a:r>
            <a:r>
              <a:rPr lang="en-US" dirty="0" smtClean="0"/>
              <a:t>” to cut the number of threads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Being more realistic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</a:t>
            </a:r>
            <a:r>
              <a:rPr lang="en-US" dirty="0" smtClean="0"/>
              <a:t>is just </a:t>
            </a:r>
            <a:r>
              <a:rPr lang="en-US" dirty="0" smtClean="0"/>
              <a:t>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E46C0A"/>
                </a:solidFill>
              </a:rPr>
              <a:t>ForkJoin</a:t>
            </a:r>
            <a:r>
              <a:rPr lang="en-US" b="1" dirty="0" smtClean="0">
                <a:solidFill>
                  <a:srgbClr val="E46C0A"/>
                </a:solidFill>
              </a:rPr>
              <a:t> Framework </a:t>
            </a:r>
            <a:r>
              <a:rPr lang="en-US" dirty="0" smtClean="0"/>
              <a:t>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1"/>
            <a:r>
              <a:rPr lang="en-US" dirty="0" smtClean="0"/>
              <a:t>Library’s implementation is a fascinating but advanced </a:t>
            </a:r>
            <a:r>
              <a:rPr lang="en-US" dirty="0" smtClean="0"/>
              <a:t>topic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435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Concurrency and Map/Reduce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These parallelism ideas are explored further in Map/Reduce for managing and computing large jobs</a:t>
            </a:r>
          </a:p>
          <a:p>
            <a:endParaRPr lang="en-US" dirty="0"/>
          </a:p>
          <a:p>
            <a:r>
              <a:rPr lang="en-US" dirty="0" smtClean="0"/>
              <a:t>Concurrency introduces much more complexity surrounding shared memory and resources</a:t>
            </a:r>
          </a:p>
          <a:p>
            <a:endParaRPr lang="en-US" dirty="0"/>
          </a:p>
          <a:p>
            <a:r>
              <a:rPr lang="en-US" dirty="0" smtClean="0"/>
              <a:t>Applications / where you’ll see this again:</a:t>
            </a:r>
          </a:p>
          <a:p>
            <a:pPr lvl="1"/>
            <a:r>
              <a:rPr lang="en-US" dirty="0" smtClean="0"/>
              <a:t>Operating Systems (threads)</a:t>
            </a:r>
          </a:p>
          <a:p>
            <a:pPr lvl="1"/>
            <a:r>
              <a:rPr lang="en-US" dirty="0" smtClean="0"/>
              <a:t>Database Management Systems (locks, logs, recovering from crashes with multiple threads, deadlocks, rollbacks)</a:t>
            </a:r>
          </a:p>
          <a:p>
            <a:pPr lvl="1"/>
            <a:r>
              <a:rPr lang="en-US" dirty="0" smtClean="0"/>
              <a:t>Services with concurrent access (web apps, multiple users)</a:t>
            </a:r>
          </a:p>
          <a:p>
            <a:pPr lvl="1"/>
            <a:r>
              <a:rPr lang="en-US" dirty="0" smtClean="0"/>
              <a:t>Distributed Systems (concurrent management)</a:t>
            </a:r>
          </a:p>
          <a:p>
            <a:pPr lvl="1"/>
            <a:r>
              <a:rPr lang="en-US" dirty="0" smtClean="0"/>
              <a:t>Networks (threads looping and listening for packets, passing information between threads concurrently)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4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Today’s Takeaways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That parallelism and concurrency exist as programming constructs</a:t>
            </a:r>
          </a:p>
          <a:p>
            <a:pPr lvl="1"/>
            <a:r>
              <a:rPr lang="en-US" dirty="0" smtClean="0"/>
              <a:t>Managing resources and conflicts is hard</a:t>
            </a:r>
          </a:p>
          <a:p>
            <a:pPr lvl="1"/>
            <a:r>
              <a:rPr lang="en-US" dirty="0" smtClean="0"/>
              <a:t>Makes your code faster and applications usable by many users</a:t>
            </a:r>
          </a:p>
          <a:p>
            <a:pPr lvl="1"/>
            <a:r>
              <a:rPr lang="en-US" dirty="0" smtClean="0"/>
              <a:t>There is </a:t>
            </a:r>
            <a:r>
              <a:rPr lang="en-US" b="1" dirty="0" smtClean="0"/>
              <a:t>much much </a:t>
            </a:r>
            <a:r>
              <a:rPr lang="en-US" dirty="0" smtClean="0"/>
              <a:t>more out there than what we discussed</a:t>
            </a:r>
            <a:endParaRPr lang="en-US" dirty="0"/>
          </a:p>
          <a:p>
            <a:r>
              <a:rPr lang="en-US" dirty="0" smtClean="0"/>
              <a:t>Threads exist, Java’s particulars:</a:t>
            </a:r>
          </a:p>
          <a:p>
            <a:pPr lvl="1"/>
            <a:r>
              <a:rPr lang="en-US" dirty="0" smtClean="0"/>
              <a:t>run method called by start()</a:t>
            </a:r>
          </a:p>
          <a:p>
            <a:pPr lvl="1"/>
            <a:r>
              <a:rPr lang="en-US" dirty="0" smtClean="0"/>
              <a:t>join() waits for the Thread to be done (to die)</a:t>
            </a:r>
          </a:p>
          <a:p>
            <a:pPr lvl="1"/>
            <a:r>
              <a:rPr lang="en-US" dirty="0" smtClean="0"/>
              <a:t>Runnable interface</a:t>
            </a:r>
            <a:endParaRPr lang="en-US" dirty="0"/>
          </a:p>
          <a:p>
            <a:r>
              <a:rPr lang="en-US" dirty="0"/>
              <a:t>Why using divide-and-conquer </a:t>
            </a:r>
            <a:r>
              <a:rPr lang="en-US" dirty="0" smtClean="0"/>
              <a:t>for parallelism is best</a:t>
            </a:r>
          </a:p>
          <a:p>
            <a:pPr lvl="1"/>
            <a:r>
              <a:rPr lang="en-US" dirty="0" smtClean="0"/>
              <a:t>lots of small tasks, combines </a:t>
            </a:r>
            <a:r>
              <a:rPr lang="en-US" dirty="0"/>
              <a:t>results in parallel</a:t>
            </a:r>
          </a:p>
          <a:p>
            <a:pPr lvl="1"/>
            <a:r>
              <a:rPr lang="en-US" dirty="0" smtClean="0"/>
              <a:t>Java has </a:t>
            </a:r>
            <a:r>
              <a:rPr lang="en-US" dirty="0" err="1" smtClean="0"/>
              <a:t>ForkJoin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  <a:latin typeface="Calibri"/>
                <a:cs typeface="Calibri"/>
              </a:rPr>
              <a:t>Review of Merge Sort</a:t>
            </a:r>
            <a:endParaRPr lang="en-US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3429000" cy="457200"/>
          </a:xfrm>
        </p:spPr>
        <p:txBody>
          <a:bodyPr/>
          <a:lstStyle/>
          <a:p>
            <a:fld id="{3B048AC8-D41E-4C7B-8EE3-A52489AA1F05}" type="slidenum">
              <a:rPr lang="en-US" smtClean="0">
                <a:latin typeface="Calibri"/>
                <a:cs typeface="Calibri"/>
              </a:rPr>
              <a:pPr/>
              <a:t>4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6180" y="1728989"/>
            <a:ext cx="360438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Calibri"/>
                <a:cs typeface="Calibri"/>
              </a:rPr>
              <a:t>Unsorted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7343" y="2667579"/>
            <a:ext cx="181065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Calibri"/>
                <a:cs typeface="Calibri"/>
              </a:rPr>
              <a:t>Unsorted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6410" y="2659503"/>
            <a:ext cx="181065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Calibri"/>
                <a:cs typeface="Calibri"/>
              </a:rPr>
              <a:t>Unsorted</a:t>
            </a:r>
            <a:endParaRPr lang="en-US" b="0" dirty="0">
              <a:latin typeface="Calibri"/>
              <a:cs typeface="Calibri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531810" y="209832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19" idx="0"/>
          </p:cNvCxnSpPr>
          <p:nvPr/>
        </p:nvCxnSpPr>
        <p:spPr>
          <a:xfrm>
            <a:off x="4568371" y="2190654"/>
            <a:ext cx="1113368" cy="468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" y="1143000"/>
            <a:ext cx="3568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Divide</a:t>
            </a:r>
            <a:r>
              <a:rPr lang="en-US" b="0" dirty="0">
                <a:latin typeface="Calibri"/>
                <a:cs typeface="Calibri"/>
              </a:rPr>
              <a:t>: Split array roughly into half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6180" y="5950733"/>
            <a:ext cx="3604381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Calibri"/>
                <a:cs typeface="Calibri"/>
              </a:rPr>
              <a:t>S</a:t>
            </a:r>
            <a:r>
              <a:rPr lang="en-US" b="0" dirty="0" smtClean="0">
                <a:latin typeface="Calibri"/>
                <a:cs typeface="Calibri"/>
              </a:rPr>
              <a:t>orted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10581" y="4985809"/>
            <a:ext cx="181065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Calibri"/>
                <a:cs typeface="Calibri"/>
              </a:rPr>
              <a:t>S</a:t>
            </a:r>
            <a:r>
              <a:rPr lang="en-US" b="0" dirty="0" smtClean="0">
                <a:latin typeface="Calibri"/>
                <a:cs typeface="Calibri"/>
              </a:rPr>
              <a:t>orted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73172" y="4973714"/>
            <a:ext cx="181065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Calibri"/>
                <a:cs typeface="Calibri"/>
              </a:rPr>
              <a:t>Sorted</a:t>
            </a:r>
            <a:endParaRPr lang="en-US" b="0" dirty="0">
              <a:latin typeface="Calibri"/>
              <a:cs typeface="Calibri"/>
            </a:endParaRPr>
          </a:p>
        </p:txBody>
      </p: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366105" y="5389551"/>
            <a:ext cx="1202266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724399" y="538955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2061" y="4136572"/>
            <a:ext cx="332619" cy="461665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endParaRPr lang="en-US" b="0" dirty="0">
              <a:latin typeface="Calibri"/>
              <a:cs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85732" y="3430210"/>
            <a:ext cx="33261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b="0" dirty="0">
              <a:latin typeface="Calibri"/>
              <a:cs typeface="Calibri"/>
            </a:endParaRPr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4552042" y="3891875"/>
            <a:ext cx="44571" cy="2446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150" y="3245544"/>
            <a:ext cx="3944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Conquer</a:t>
            </a:r>
            <a:r>
              <a:rPr lang="en-US" b="0" dirty="0">
                <a:latin typeface="Calibri"/>
                <a:cs typeface="Calibri"/>
              </a:rPr>
              <a:t>: Return array when length ≤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4551164"/>
            <a:ext cx="5457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Combine</a:t>
            </a:r>
            <a:r>
              <a:rPr lang="en-US" b="0" dirty="0">
                <a:latin typeface="Calibri"/>
                <a:cs typeface="Calibri"/>
              </a:rPr>
              <a:t>: Combine two sorted arrays using merge</a:t>
            </a:r>
          </a:p>
        </p:txBody>
      </p:sp>
    </p:spTree>
    <p:extLst>
      <p:ext uri="{BB962C8B-B14F-4D97-AF65-F5344CB8AC3E}">
        <p14:creationId xmlns:p14="http://schemas.microsoft.com/office/powerpoint/2010/main" val="34287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  <a:latin typeface="Calibri"/>
                <a:cs typeface="Calibri"/>
              </a:rPr>
              <a:t>Review of Merge </a:t>
            </a:r>
            <a:r>
              <a:rPr lang="en-US" i="0" dirty="0" smtClean="0">
                <a:solidFill>
                  <a:srgbClr val="0000FF"/>
                </a:solidFill>
                <a:latin typeface="Calibri"/>
                <a:cs typeface="Calibri"/>
              </a:rPr>
              <a:t>Sort: </a:t>
            </a:r>
            <a:r>
              <a:rPr lang="en-US" i="0" dirty="0" err="1" smtClean="0">
                <a:solidFill>
                  <a:srgbClr val="0000FF"/>
                </a:solidFill>
                <a:latin typeface="Calibri"/>
                <a:cs typeface="Calibri"/>
              </a:rPr>
              <a:t>Pseudocode</a:t>
            </a:r>
            <a:endParaRPr lang="en-US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848" y="1661885"/>
            <a:ext cx="7772400" cy="1144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Are there any pieces of this code that we can do at the same time?  Is there anything that doesn’t rely on the other parts?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latin typeface="Calibri"/>
                <a:cs typeface="Calibri"/>
              </a:rPr>
              <a:pPr/>
              <a:t>5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7162800" y="6096000"/>
            <a:ext cx="1905000" cy="4572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CSE373: Data Structures &amp; Algorithms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0381" y="2987522"/>
            <a:ext cx="7087809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dirty="0" err="1" smtClean="0">
                <a:latin typeface="Courier"/>
                <a:cs typeface="Courier"/>
              </a:rPr>
              <a:t>mergesort</a:t>
            </a:r>
            <a:r>
              <a:rPr lang="en-US" sz="1800" b="0" dirty="0">
                <a:latin typeface="Courier"/>
                <a:cs typeface="Courier"/>
              </a:rPr>
              <a:t>(input) 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if 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input.length</a:t>
            </a:r>
            <a:r>
              <a:rPr lang="en-US" sz="1800" b="0" dirty="0">
                <a:latin typeface="Courier"/>
                <a:cs typeface="Courier"/>
              </a:rPr>
              <a:t> &lt; 2) 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return </a:t>
            </a:r>
            <a:r>
              <a:rPr lang="en-US" sz="1800" b="0" dirty="0">
                <a:latin typeface="Courier"/>
                <a:cs typeface="Courier"/>
              </a:rPr>
              <a:t>input;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} </a:t>
            </a:r>
            <a:r>
              <a:rPr lang="en-US" sz="1800" b="0" dirty="0">
                <a:latin typeface="Courier"/>
                <a:cs typeface="Courier"/>
              </a:rPr>
              <a:t>else 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</a:t>
            </a:r>
            <a:r>
              <a:rPr lang="en-US" sz="1800" b="0" dirty="0" err="1" smtClean="0">
                <a:latin typeface="Courier"/>
                <a:cs typeface="Courier"/>
              </a:rPr>
              <a:t>leftHalf</a:t>
            </a:r>
            <a:r>
              <a:rPr lang="en-US" sz="1800" b="0" dirty="0" smtClean="0">
                <a:latin typeface="Courier"/>
                <a:cs typeface="Courier"/>
              </a:rPr>
              <a:t> = </a:t>
            </a:r>
            <a:r>
              <a:rPr lang="en-US" sz="1800" b="0" dirty="0">
                <a:latin typeface="Courier"/>
                <a:cs typeface="Courier"/>
              </a:rPr>
              <a:t>sort(input[0, ..., mid]);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</a:t>
            </a:r>
            <a:r>
              <a:rPr lang="en-US" sz="1800" b="0" dirty="0" err="1" smtClean="0">
                <a:latin typeface="Courier"/>
                <a:cs typeface="Courier"/>
              </a:rPr>
              <a:t>rightHalf</a:t>
            </a:r>
            <a:r>
              <a:rPr lang="en-US" sz="1800" b="0" dirty="0" smtClean="0">
                <a:latin typeface="Courier"/>
                <a:cs typeface="Courier"/>
              </a:rPr>
              <a:t> = </a:t>
            </a:r>
            <a:r>
              <a:rPr lang="en-US" sz="1800" b="0" dirty="0">
                <a:latin typeface="Courier"/>
                <a:cs typeface="Courier"/>
              </a:rPr>
              <a:t>sort(input[mid + 1, ...]);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return </a:t>
            </a:r>
            <a:r>
              <a:rPr lang="en-US" sz="1800" b="0" dirty="0">
                <a:latin typeface="Courier"/>
                <a:cs typeface="Courier"/>
              </a:rPr>
              <a:t>merge(</a:t>
            </a:r>
            <a:r>
              <a:rPr lang="en-US" sz="1800" b="0" dirty="0" err="1">
                <a:latin typeface="Courier"/>
                <a:cs typeface="Courier"/>
              </a:rPr>
              <a:t>smallerHalf</a:t>
            </a:r>
            <a:r>
              <a:rPr lang="en-US" sz="1800" b="0" dirty="0">
                <a:latin typeface="Courier"/>
                <a:cs typeface="Courier"/>
              </a:rPr>
              <a:t>, </a:t>
            </a:r>
            <a:r>
              <a:rPr lang="en-US" sz="1800" b="0" dirty="0" err="1">
                <a:latin typeface="Courier"/>
                <a:cs typeface="Courier"/>
              </a:rPr>
              <a:t>largerHalf</a:t>
            </a:r>
            <a:r>
              <a:rPr lang="en-US" sz="1800" b="0" dirty="0">
                <a:latin typeface="Courier"/>
                <a:cs typeface="Courier"/>
              </a:rPr>
              <a:t>);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}</a:t>
            </a:r>
            <a:endParaRPr lang="en-US" sz="1800" b="0" dirty="0">
              <a:latin typeface="Courier"/>
              <a:cs typeface="Courier"/>
            </a:endParaRPr>
          </a:p>
          <a:p>
            <a:r>
              <a:rPr lang="en-US" sz="1800" b="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016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  <a:latin typeface="Calibri"/>
                <a:cs typeface="Calibri"/>
              </a:rPr>
              <a:t>Review of Merge </a:t>
            </a:r>
            <a:r>
              <a:rPr lang="en-US" i="0" dirty="0" smtClean="0">
                <a:solidFill>
                  <a:srgbClr val="0000FF"/>
                </a:solidFill>
                <a:latin typeface="Calibri"/>
                <a:cs typeface="Calibri"/>
              </a:rPr>
              <a:t>Sort: </a:t>
            </a:r>
            <a:r>
              <a:rPr lang="en-US" i="0" dirty="0" err="1" smtClean="0">
                <a:solidFill>
                  <a:srgbClr val="0000FF"/>
                </a:solidFill>
                <a:latin typeface="Calibri"/>
                <a:cs typeface="Calibri"/>
              </a:rPr>
              <a:t>Pseudocode</a:t>
            </a:r>
            <a:endParaRPr lang="en-US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848" y="1661885"/>
            <a:ext cx="7772400" cy="1144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The splitting!  We can do the split part of the sort in parallel and if we have the sort(</a:t>
            </a:r>
            <a:r>
              <a:rPr lang="en-US" dirty="0" err="1" smtClean="0">
                <a:latin typeface="Calibri"/>
                <a:cs typeface="Calibri"/>
              </a:rPr>
              <a:t>leftHalf</a:t>
            </a:r>
            <a:r>
              <a:rPr lang="en-US" dirty="0" smtClean="0">
                <a:latin typeface="Calibri"/>
                <a:cs typeface="Calibri"/>
              </a:rPr>
              <a:t>) with sort(</a:t>
            </a:r>
            <a:r>
              <a:rPr lang="en-US" dirty="0" err="1" smtClean="0">
                <a:latin typeface="Calibri"/>
                <a:cs typeface="Calibri"/>
              </a:rPr>
              <a:t>rightHalf</a:t>
            </a:r>
            <a:r>
              <a:rPr lang="en-US" dirty="0" smtClean="0">
                <a:latin typeface="Calibri"/>
                <a:cs typeface="Calibri"/>
              </a:rPr>
              <a:t>) running at the same time, we could make this go faster.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latin typeface="Calibri"/>
                <a:cs typeface="Calibri"/>
              </a:rPr>
              <a:pPr/>
              <a:t>6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7162800" y="6096000"/>
            <a:ext cx="1905000" cy="4572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CSE373: Data Structures &amp; Algorithms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0381" y="2987522"/>
            <a:ext cx="7087809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dirty="0" err="1" smtClean="0">
                <a:latin typeface="Courier"/>
                <a:cs typeface="Courier"/>
              </a:rPr>
              <a:t>mergesort</a:t>
            </a:r>
            <a:r>
              <a:rPr lang="en-US" sz="1800" b="0" dirty="0">
                <a:latin typeface="Courier"/>
                <a:cs typeface="Courier"/>
              </a:rPr>
              <a:t>(input) 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if 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input.length</a:t>
            </a:r>
            <a:r>
              <a:rPr lang="en-US" sz="1800" b="0" dirty="0">
                <a:latin typeface="Courier"/>
                <a:cs typeface="Courier"/>
              </a:rPr>
              <a:t> &lt; 2) 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return </a:t>
            </a:r>
            <a:r>
              <a:rPr lang="en-US" sz="1800" b="0" dirty="0">
                <a:latin typeface="Courier"/>
                <a:cs typeface="Courier"/>
              </a:rPr>
              <a:t>input;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} </a:t>
            </a:r>
            <a:r>
              <a:rPr lang="en-US" sz="1800" b="0" dirty="0">
                <a:latin typeface="Courier"/>
                <a:cs typeface="Courier"/>
              </a:rPr>
              <a:t>else 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</a:t>
            </a:r>
            <a:r>
              <a:rPr lang="en-US" sz="1800" b="0" dirty="0" err="1" smtClean="0">
                <a:latin typeface="Courier"/>
                <a:cs typeface="Courier"/>
              </a:rPr>
              <a:t>leftHalf</a:t>
            </a:r>
            <a:r>
              <a:rPr lang="en-US" sz="1800" b="0" dirty="0" smtClean="0">
                <a:latin typeface="Courier"/>
                <a:cs typeface="Courier"/>
              </a:rPr>
              <a:t> = 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sort(input[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0, ..., mid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])</a:t>
            </a:r>
            <a:r>
              <a:rPr lang="en-US" sz="1800" b="0" dirty="0">
                <a:latin typeface="Courier"/>
                <a:cs typeface="Courier"/>
              </a:rPr>
              <a:t>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</a:t>
            </a:r>
            <a:r>
              <a:rPr lang="en-US" sz="1800" b="0" dirty="0" err="1" smtClean="0">
                <a:latin typeface="Courier"/>
                <a:cs typeface="Courier"/>
              </a:rPr>
              <a:t>rightHalf</a:t>
            </a:r>
            <a:r>
              <a:rPr lang="en-US" sz="1800" b="0" dirty="0" smtClean="0">
                <a:latin typeface="Courier"/>
                <a:cs typeface="Courier"/>
              </a:rPr>
              <a:t> = </a:t>
            </a:r>
            <a:r>
              <a:rPr lang="en-US" sz="1800" b="0" dirty="0">
                <a:solidFill>
                  <a:srgbClr val="E46C0A"/>
                </a:solidFill>
                <a:latin typeface="Courier"/>
                <a:cs typeface="Courier"/>
              </a:rPr>
              <a:t>sort(input[</a:t>
            </a:r>
            <a:r>
              <a:rPr lang="en-US" sz="1800" dirty="0">
                <a:solidFill>
                  <a:srgbClr val="E46C0A"/>
                </a:solidFill>
                <a:latin typeface="Courier"/>
                <a:cs typeface="Courier"/>
              </a:rPr>
              <a:t>mid + 1, ...</a:t>
            </a:r>
            <a:r>
              <a:rPr lang="en-US" sz="1800" b="0" dirty="0">
                <a:solidFill>
                  <a:srgbClr val="E46C0A"/>
                </a:solidFill>
                <a:latin typeface="Courier"/>
                <a:cs typeface="Courier"/>
              </a:rPr>
              <a:t>]);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return </a:t>
            </a:r>
            <a:r>
              <a:rPr lang="en-US" sz="1800" b="0" dirty="0">
                <a:latin typeface="Courier"/>
                <a:cs typeface="Courier"/>
              </a:rPr>
              <a:t>merge(</a:t>
            </a:r>
            <a:r>
              <a:rPr lang="en-US" sz="1800" b="0" dirty="0" err="1">
                <a:latin typeface="Courier"/>
                <a:cs typeface="Courier"/>
              </a:rPr>
              <a:t>smallerHalf</a:t>
            </a:r>
            <a:r>
              <a:rPr lang="en-US" sz="1800" b="0" dirty="0">
                <a:latin typeface="Courier"/>
                <a:cs typeface="Courier"/>
              </a:rPr>
              <a:t>, </a:t>
            </a:r>
            <a:r>
              <a:rPr lang="en-US" sz="1800" b="0" dirty="0" err="1">
                <a:latin typeface="Courier"/>
                <a:cs typeface="Courier"/>
              </a:rPr>
              <a:t>largerHalf</a:t>
            </a:r>
            <a:r>
              <a:rPr lang="en-US" sz="1800" b="0" dirty="0">
                <a:latin typeface="Courier"/>
                <a:cs typeface="Courier"/>
              </a:rPr>
              <a:t>);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}</a:t>
            </a:r>
            <a:endParaRPr lang="en-US" sz="1800" b="0" dirty="0">
              <a:latin typeface="Courier"/>
              <a:cs typeface="Courier"/>
            </a:endParaRPr>
          </a:p>
          <a:p>
            <a:r>
              <a:rPr lang="en-US" sz="1800" b="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741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A simplified view </a:t>
            </a:r>
            <a:r>
              <a:rPr lang="en-US" i="0" dirty="0" smtClean="0">
                <a:solidFill>
                  <a:srgbClr val="0000FF"/>
                </a:solidFill>
              </a:rPr>
              <a:t>of the history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rgbClr val="F79646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rgbClr val="F79646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What to do with multiple processors?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current computer probably has </a:t>
            </a:r>
            <a:r>
              <a:rPr lang="en-US" dirty="0" smtClean="0"/>
              <a:t>4 </a:t>
            </a:r>
            <a:r>
              <a:rPr lang="en-US" dirty="0" smtClean="0"/>
              <a:t>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</a:t>
            </a:r>
            <a:r>
              <a:rPr lang="en-US" dirty="0" smtClean="0"/>
              <a:t>this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</a:t>
            </a:r>
            <a:r>
              <a:rPr lang="en-US" dirty="0" smtClean="0"/>
              <a:t>Yes, the OS </a:t>
            </a:r>
            <a:r>
              <a:rPr lang="en-US" dirty="0" smtClean="0"/>
              <a:t>will do this for you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 smtClean="0"/>
              <a:t>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</a:t>
            </a:r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Introduces weird bugs and is difficult... </a:t>
            </a:r>
            <a:r>
              <a:rPr lang="en-US" dirty="0"/>
              <a:t>b</a:t>
            </a:r>
            <a:r>
              <a:rPr lang="en-US" dirty="0" smtClean="0"/>
              <a:t>ut a big payoff!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i="0" dirty="0" smtClean="0">
                <a:solidFill>
                  <a:srgbClr val="0000FF"/>
                </a:solidFill>
              </a:rPr>
              <a:t>Parallelism vs. Concurrency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213360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Parallelism: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715134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1981834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248534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534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24360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48200" y="20574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rgbClr val="E46C0A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102654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064554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5931202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493055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923393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29468</TotalTime>
  <Words>3768</Words>
  <Application>Microsoft Macintosh PowerPoint</Application>
  <PresentationFormat>On-screen Show (4:3)</PresentationFormat>
  <Paragraphs>611</Paragraphs>
  <Slides>36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CSE 373: Data Structures &amp; Algorithms Introduction to Parallelism and Concurrency</vt:lpstr>
      <vt:lpstr>Course Logistics</vt:lpstr>
      <vt:lpstr>Changing a major assumption</vt:lpstr>
      <vt:lpstr>Review of Merge Sort</vt:lpstr>
      <vt:lpstr>Review of Merge Sort: Pseudocode</vt:lpstr>
      <vt:lpstr>Review of Merge Sort: Pseudocode</vt:lpstr>
      <vt:lpstr>A simplified view of the history</vt:lpstr>
      <vt:lpstr>What to do with multiple processors?</vt:lpstr>
      <vt:lpstr>Parallelism vs. Concurrency</vt:lpstr>
      <vt:lpstr>An analogy</vt:lpstr>
      <vt:lpstr>Parallelism vs. Concurrency</vt:lpstr>
      <vt:lpstr>Parallelism Example</vt:lpstr>
      <vt:lpstr>Concurrency Example</vt:lpstr>
      <vt:lpstr>Shared memory</vt:lpstr>
      <vt:lpstr>Shared memory</vt:lpstr>
      <vt:lpstr>Parallelism Features We Need</vt:lpstr>
      <vt:lpstr>Java Basics - Threads</vt:lpstr>
      <vt:lpstr>Java Basics – Thread continued</vt:lpstr>
      <vt:lpstr>Parallelism: the basic idea</vt:lpstr>
      <vt:lpstr>SumThread</vt:lpstr>
      <vt:lpstr>First attempt at sum (wrong)</vt:lpstr>
      <vt:lpstr>Second attempt at sum (still wrong)</vt:lpstr>
      <vt:lpstr>Third attempt (correct in spirit)</vt:lpstr>
      <vt:lpstr>A Better Approach, first: shared memory?</vt:lpstr>
      <vt:lpstr>A Better Approach: Parameterized</vt:lpstr>
      <vt:lpstr>A Better Approach: Flexible to Computational Power</vt:lpstr>
      <vt:lpstr>A Better Approach: Flexible to computationally different chunks</vt:lpstr>
      <vt:lpstr>Naïve algorithm for handling load balancing</vt:lpstr>
      <vt:lpstr>A Better Approach: Using Threads for load balancing</vt:lpstr>
      <vt:lpstr>Load Balancing: The More General Idea</vt:lpstr>
      <vt:lpstr>Divide-and-conquer to the rescue!</vt:lpstr>
      <vt:lpstr>Divide-and-conquer really works</vt:lpstr>
      <vt:lpstr>Being realistic</vt:lpstr>
      <vt:lpstr>Being more realistic</vt:lpstr>
      <vt:lpstr>Concurrency and Map/Reduce</vt:lpstr>
      <vt:lpstr>Today’s Takeaways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Riley Porter</cp:lastModifiedBy>
  <cp:revision>1480</cp:revision>
  <dcterms:created xsi:type="dcterms:W3CDTF">2009-03-13T20:43:19Z</dcterms:created>
  <dcterms:modified xsi:type="dcterms:W3CDTF">2017-03-06T22:09:11Z</dcterms:modified>
</cp:coreProperties>
</file>