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7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8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9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12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15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notesSlides/notesSlide24.xml" ContentType="application/vnd.openxmlformats-officedocument.presentationml.notesSlide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notesSlides/notesSlide29.xml" ContentType="application/vnd.openxmlformats-officedocument.presentationml.notesSlide+xml"/>
  <Override PartName="/ppt/tags/tag445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7" r:id="rId2"/>
    <p:sldId id="350" r:id="rId3"/>
    <p:sldId id="365" r:id="rId4"/>
    <p:sldId id="335" r:id="rId5"/>
    <p:sldId id="336" r:id="rId6"/>
    <p:sldId id="337" r:id="rId7"/>
    <p:sldId id="338" r:id="rId8"/>
    <p:sldId id="351" r:id="rId9"/>
    <p:sldId id="352" r:id="rId10"/>
    <p:sldId id="353" r:id="rId11"/>
    <p:sldId id="340" r:id="rId12"/>
    <p:sldId id="341" r:id="rId13"/>
    <p:sldId id="342" r:id="rId14"/>
    <p:sldId id="354" r:id="rId15"/>
    <p:sldId id="343" r:id="rId16"/>
    <p:sldId id="344" r:id="rId17"/>
    <p:sldId id="345" r:id="rId18"/>
    <p:sldId id="346" r:id="rId19"/>
    <p:sldId id="355" r:id="rId20"/>
    <p:sldId id="347" r:id="rId21"/>
    <p:sldId id="348" r:id="rId22"/>
    <p:sldId id="310" r:id="rId23"/>
    <p:sldId id="356" r:id="rId24"/>
    <p:sldId id="315" r:id="rId25"/>
    <p:sldId id="357" r:id="rId26"/>
    <p:sldId id="358" r:id="rId27"/>
    <p:sldId id="359" r:id="rId28"/>
    <p:sldId id="369" r:id="rId29"/>
    <p:sldId id="368" r:id="rId30"/>
    <p:sldId id="370" r:id="rId31"/>
    <p:sldId id="363" r:id="rId32"/>
    <p:sldId id="325" r:id="rId33"/>
    <p:sldId id="326" r:id="rId34"/>
    <p:sldId id="327" r:id="rId35"/>
    <p:sldId id="328" r:id="rId36"/>
    <p:sldId id="364" r:id="rId37"/>
    <p:sldId id="329" r:id="rId38"/>
    <p:sldId id="330" r:id="rId39"/>
    <p:sldId id="331" r:id="rId40"/>
    <p:sldId id="332" r:id="rId41"/>
    <p:sldId id="334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99"/>
    <a:srgbClr val="F6CD84"/>
    <a:srgbClr val="C39934"/>
    <a:srgbClr val="FFFA90"/>
    <a:srgbClr val="F8B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44870-E783-3D43-8DDF-C889B217513B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8A55B-DE67-8245-8BCD-10C8B3C57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53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15445-D8DB-004D-AB0D-C05F487ADA23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3B3A-53B3-794A-80F5-CA3B27521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34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8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1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3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9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8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6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6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1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62.xml"/><Relationship Id="rId20" Type="http://schemas.openxmlformats.org/officeDocument/2006/relationships/tags" Target="../tags/tag173.xml"/><Relationship Id="rId21" Type="http://schemas.openxmlformats.org/officeDocument/2006/relationships/tags" Target="../tags/tag174.xml"/><Relationship Id="rId22" Type="http://schemas.openxmlformats.org/officeDocument/2006/relationships/tags" Target="../tags/tag175.xml"/><Relationship Id="rId23" Type="http://schemas.openxmlformats.org/officeDocument/2006/relationships/tags" Target="../tags/tag176.xml"/><Relationship Id="rId24" Type="http://schemas.openxmlformats.org/officeDocument/2006/relationships/tags" Target="../tags/tag177.xml"/><Relationship Id="rId25" Type="http://schemas.openxmlformats.org/officeDocument/2006/relationships/tags" Target="../tags/tag178.xml"/><Relationship Id="rId26" Type="http://schemas.openxmlformats.org/officeDocument/2006/relationships/tags" Target="../tags/tag179.xml"/><Relationship Id="rId27" Type="http://schemas.openxmlformats.org/officeDocument/2006/relationships/tags" Target="../tags/tag180.xml"/><Relationship Id="rId28" Type="http://schemas.openxmlformats.org/officeDocument/2006/relationships/tags" Target="../tags/tag181.xml"/><Relationship Id="rId29" Type="http://schemas.openxmlformats.org/officeDocument/2006/relationships/tags" Target="../tags/tag182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10.xml"/><Relationship Id="rId10" Type="http://schemas.openxmlformats.org/officeDocument/2006/relationships/tags" Target="../tags/tag163.xml"/><Relationship Id="rId11" Type="http://schemas.openxmlformats.org/officeDocument/2006/relationships/tags" Target="../tags/tag164.xml"/><Relationship Id="rId12" Type="http://schemas.openxmlformats.org/officeDocument/2006/relationships/tags" Target="../tags/tag165.xml"/><Relationship Id="rId13" Type="http://schemas.openxmlformats.org/officeDocument/2006/relationships/tags" Target="../tags/tag166.xml"/><Relationship Id="rId14" Type="http://schemas.openxmlformats.org/officeDocument/2006/relationships/tags" Target="../tags/tag167.xml"/><Relationship Id="rId15" Type="http://schemas.openxmlformats.org/officeDocument/2006/relationships/tags" Target="../tags/tag168.xml"/><Relationship Id="rId16" Type="http://schemas.openxmlformats.org/officeDocument/2006/relationships/tags" Target="../tags/tag169.xml"/><Relationship Id="rId17" Type="http://schemas.openxmlformats.org/officeDocument/2006/relationships/tags" Target="../tags/tag170.xml"/><Relationship Id="rId18" Type="http://schemas.openxmlformats.org/officeDocument/2006/relationships/tags" Target="../tags/tag171.xml"/><Relationship Id="rId19" Type="http://schemas.openxmlformats.org/officeDocument/2006/relationships/tags" Target="../tags/tag172.xml"/><Relationship Id="rId1" Type="http://schemas.openxmlformats.org/officeDocument/2006/relationships/tags" Target="../tags/tag154.xml"/><Relationship Id="rId2" Type="http://schemas.openxmlformats.org/officeDocument/2006/relationships/tags" Target="../tags/tag155.xml"/><Relationship Id="rId3" Type="http://schemas.openxmlformats.org/officeDocument/2006/relationships/tags" Target="../tags/tag156.xml"/><Relationship Id="rId4" Type="http://schemas.openxmlformats.org/officeDocument/2006/relationships/tags" Target="../tags/tag157.xml"/><Relationship Id="rId5" Type="http://schemas.openxmlformats.org/officeDocument/2006/relationships/tags" Target="../tags/tag158.xml"/><Relationship Id="rId6" Type="http://schemas.openxmlformats.org/officeDocument/2006/relationships/tags" Target="../tags/tag159.xml"/><Relationship Id="rId7" Type="http://schemas.openxmlformats.org/officeDocument/2006/relationships/tags" Target="../tags/tag160.xml"/><Relationship Id="rId8" Type="http://schemas.openxmlformats.org/officeDocument/2006/relationships/tags" Target="../tags/tag16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91.xml"/><Relationship Id="rId20" Type="http://schemas.openxmlformats.org/officeDocument/2006/relationships/tags" Target="../tags/tag202.xml"/><Relationship Id="rId21" Type="http://schemas.openxmlformats.org/officeDocument/2006/relationships/tags" Target="../tags/tag203.xml"/><Relationship Id="rId22" Type="http://schemas.openxmlformats.org/officeDocument/2006/relationships/tags" Target="../tags/tag204.xml"/><Relationship Id="rId23" Type="http://schemas.openxmlformats.org/officeDocument/2006/relationships/tags" Target="../tags/tag205.xml"/><Relationship Id="rId24" Type="http://schemas.openxmlformats.org/officeDocument/2006/relationships/tags" Target="../tags/tag206.xml"/><Relationship Id="rId25" Type="http://schemas.openxmlformats.org/officeDocument/2006/relationships/tags" Target="../tags/tag207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192.xml"/><Relationship Id="rId11" Type="http://schemas.openxmlformats.org/officeDocument/2006/relationships/tags" Target="../tags/tag193.xml"/><Relationship Id="rId12" Type="http://schemas.openxmlformats.org/officeDocument/2006/relationships/tags" Target="../tags/tag194.xml"/><Relationship Id="rId13" Type="http://schemas.openxmlformats.org/officeDocument/2006/relationships/tags" Target="../tags/tag195.xml"/><Relationship Id="rId14" Type="http://schemas.openxmlformats.org/officeDocument/2006/relationships/tags" Target="../tags/tag196.xml"/><Relationship Id="rId15" Type="http://schemas.openxmlformats.org/officeDocument/2006/relationships/tags" Target="../tags/tag197.xml"/><Relationship Id="rId16" Type="http://schemas.openxmlformats.org/officeDocument/2006/relationships/tags" Target="../tags/tag198.xml"/><Relationship Id="rId17" Type="http://schemas.openxmlformats.org/officeDocument/2006/relationships/tags" Target="../tags/tag199.xml"/><Relationship Id="rId18" Type="http://schemas.openxmlformats.org/officeDocument/2006/relationships/tags" Target="../tags/tag200.xml"/><Relationship Id="rId19" Type="http://schemas.openxmlformats.org/officeDocument/2006/relationships/tags" Target="../tags/tag201.xml"/><Relationship Id="rId1" Type="http://schemas.openxmlformats.org/officeDocument/2006/relationships/tags" Target="../tags/tag183.xml"/><Relationship Id="rId2" Type="http://schemas.openxmlformats.org/officeDocument/2006/relationships/tags" Target="../tags/tag184.xml"/><Relationship Id="rId3" Type="http://schemas.openxmlformats.org/officeDocument/2006/relationships/tags" Target="../tags/tag185.xml"/><Relationship Id="rId4" Type="http://schemas.openxmlformats.org/officeDocument/2006/relationships/tags" Target="../tags/tag186.xml"/><Relationship Id="rId5" Type="http://schemas.openxmlformats.org/officeDocument/2006/relationships/tags" Target="../tags/tag187.xml"/><Relationship Id="rId6" Type="http://schemas.openxmlformats.org/officeDocument/2006/relationships/tags" Target="../tags/tag188.xml"/><Relationship Id="rId7" Type="http://schemas.openxmlformats.org/officeDocument/2006/relationships/tags" Target="../tags/tag189.xml"/><Relationship Id="rId8" Type="http://schemas.openxmlformats.org/officeDocument/2006/relationships/tags" Target="../tags/tag19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216.xml"/><Relationship Id="rId20" Type="http://schemas.openxmlformats.org/officeDocument/2006/relationships/tags" Target="../tags/tag227.xml"/><Relationship Id="rId21" Type="http://schemas.openxmlformats.org/officeDocument/2006/relationships/tags" Target="../tags/tag228.xml"/><Relationship Id="rId22" Type="http://schemas.openxmlformats.org/officeDocument/2006/relationships/tags" Target="../tags/tag229.xml"/><Relationship Id="rId23" Type="http://schemas.openxmlformats.org/officeDocument/2006/relationships/tags" Target="../tags/tag230.xml"/><Relationship Id="rId24" Type="http://schemas.openxmlformats.org/officeDocument/2006/relationships/tags" Target="../tags/tag231.xml"/><Relationship Id="rId25" Type="http://schemas.openxmlformats.org/officeDocument/2006/relationships/slideLayout" Target="../slideLayouts/slideLayout2.xml"/><Relationship Id="rId26" Type="http://schemas.openxmlformats.org/officeDocument/2006/relationships/notesSlide" Target="../notesSlides/notesSlide13.xml"/><Relationship Id="rId10" Type="http://schemas.openxmlformats.org/officeDocument/2006/relationships/tags" Target="../tags/tag217.xml"/><Relationship Id="rId11" Type="http://schemas.openxmlformats.org/officeDocument/2006/relationships/tags" Target="../tags/tag218.xml"/><Relationship Id="rId12" Type="http://schemas.openxmlformats.org/officeDocument/2006/relationships/tags" Target="../tags/tag219.xml"/><Relationship Id="rId13" Type="http://schemas.openxmlformats.org/officeDocument/2006/relationships/tags" Target="../tags/tag220.xml"/><Relationship Id="rId14" Type="http://schemas.openxmlformats.org/officeDocument/2006/relationships/tags" Target="../tags/tag221.xml"/><Relationship Id="rId15" Type="http://schemas.openxmlformats.org/officeDocument/2006/relationships/tags" Target="../tags/tag222.xml"/><Relationship Id="rId16" Type="http://schemas.openxmlformats.org/officeDocument/2006/relationships/tags" Target="../tags/tag223.xml"/><Relationship Id="rId17" Type="http://schemas.openxmlformats.org/officeDocument/2006/relationships/tags" Target="../tags/tag224.xml"/><Relationship Id="rId18" Type="http://schemas.openxmlformats.org/officeDocument/2006/relationships/tags" Target="../tags/tag225.xml"/><Relationship Id="rId19" Type="http://schemas.openxmlformats.org/officeDocument/2006/relationships/tags" Target="../tags/tag226.xml"/><Relationship Id="rId1" Type="http://schemas.openxmlformats.org/officeDocument/2006/relationships/tags" Target="../tags/tag208.xml"/><Relationship Id="rId2" Type="http://schemas.openxmlformats.org/officeDocument/2006/relationships/tags" Target="../tags/tag209.xml"/><Relationship Id="rId3" Type="http://schemas.openxmlformats.org/officeDocument/2006/relationships/tags" Target="../tags/tag210.xml"/><Relationship Id="rId4" Type="http://schemas.openxmlformats.org/officeDocument/2006/relationships/tags" Target="../tags/tag211.xml"/><Relationship Id="rId5" Type="http://schemas.openxmlformats.org/officeDocument/2006/relationships/tags" Target="../tags/tag212.xml"/><Relationship Id="rId6" Type="http://schemas.openxmlformats.org/officeDocument/2006/relationships/tags" Target="../tags/tag213.xml"/><Relationship Id="rId7" Type="http://schemas.openxmlformats.org/officeDocument/2006/relationships/tags" Target="../tags/tag214.xml"/><Relationship Id="rId8" Type="http://schemas.openxmlformats.org/officeDocument/2006/relationships/tags" Target="../tags/tag2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20" Type="http://schemas.openxmlformats.org/officeDocument/2006/relationships/tags" Target="../tags/tag251.xml"/><Relationship Id="rId21" Type="http://schemas.openxmlformats.org/officeDocument/2006/relationships/tags" Target="../tags/tag252.xml"/><Relationship Id="rId22" Type="http://schemas.openxmlformats.org/officeDocument/2006/relationships/tags" Target="../tags/tag253.xml"/><Relationship Id="rId23" Type="http://schemas.openxmlformats.org/officeDocument/2006/relationships/tags" Target="../tags/tag254.xml"/><Relationship Id="rId24" Type="http://schemas.openxmlformats.org/officeDocument/2006/relationships/tags" Target="../tags/tag255.xml"/><Relationship Id="rId25" Type="http://schemas.openxmlformats.org/officeDocument/2006/relationships/tags" Target="../tags/tag256.xml"/><Relationship Id="rId26" Type="http://schemas.openxmlformats.org/officeDocument/2006/relationships/tags" Target="../tags/tag257.xml"/><Relationship Id="rId27" Type="http://schemas.openxmlformats.org/officeDocument/2006/relationships/tags" Target="../tags/tag258.xml"/><Relationship Id="rId28" Type="http://schemas.openxmlformats.org/officeDocument/2006/relationships/tags" Target="../tags/tag259.xml"/><Relationship Id="rId29" Type="http://schemas.openxmlformats.org/officeDocument/2006/relationships/tags" Target="../tags/tag260.xml"/><Relationship Id="rId1" Type="http://schemas.openxmlformats.org/officeDocument/2006/relationships/tags" Target="../tags/tag232.xml"/><Relationship Id="rId2" Type="http://schemas.openxmlformats.org/officeDocument/2006/relationships/tags" Target="../tags/tag233.xml"/><Relationship Id="rId3" Type="http://schemas.openxmlformats.org/officeDocument/2006/relationships/tags" Target="../tags/tag234.xml"/><Relationship Id="rId4" Type="http://schemas.openxmlformats.org/officeDocument/2006/relationships/tags" Target="../tags/tag235.xml"/><Relationship Id="rId5" Type="http://schemas.openxmlformats.org/officeDocument/2006/relationships/tags" Target="../tags/tag236.xml"/><Relationship Id="rId30" Type="http://schemas.openxmlformats.org/officeDocument/2006/relationships/tags" Target="../tags/tag261.xml"/><Relationship Id="rId31" Type="http://schemas.openxmlformats.org/officeDocument/2006/relationships/tags" Target="../tags/tag262.xml"/><Relationship Id="rId32" Type="http://schemas.openxmlformats.org/officeDocument/2006/relationships/tags" Target="../tags/tag263.xml"/><Relationship Id="rId9" Type="http://schemas.openxmlformats.org/officeDocument/2006/relationships/tags" Target="../tags/tag240.xml"/><Relationship Id="rId6" Type="http://schemas.openxmlformats.org/officeDocument/2006/relationships/tags" Target="../tags/tag237.xml"/><Relationship Id="rId7" Type="http://schemas.openxmlformats.org/officeDocument/2006/relationships/tags" Target="../tags/tag238.xml"/><Relationship Id="rId8" Type="http://schemas.openxmlformats.org/officeDocument/2006/relationships/tags" Target="../tags/tag239.xml"/><Relationship Id="rId33" Type="http://schemas.openxmlformats.org/officeDocument/2006/relationships/tags" Target="../tags/tag264.xml"/><Relationship Id="rId34" Type="http://schemas.openxmlformats.org/officeDocument/2006/relationships/tags" Target="../tags/tag265.xml"/><Relationship Id="rId35" Type="http://schemas.openxmlformats.org/officeDocument/2006/relationships/tags" Target="../tags/tag266.xml"/><Relationship Id="rId36" Type="http://schemas.openxmlformats.org/officeDocument/2006/relationships/tags" Target="../tags/tag267.xml"/><Relationship Id="rId10" Type="http://schemas.openxmlformats.org/officeDocument/2006/relationships/tags" Target="../tags/tag241.xml"/><Relationship Id="rId11" Type="http://schemas.openxmlformats.org/officeDocument/2006/relationships/tags" Target="../tags/tag242.xml"/><Relationship Id="rId12" Type="http://schemas.openxmlformats.org/officeDocument/2006/relationships/tags" Target="../tags/tag243.xml"/><Relationship Id="rId13" Type="http://schemas.openxmlformats.org/officeDocument/2006/relationships/tags" Target="../tags/tag244.xml"/><Relationship Id="rId14" Type="http://schemas.openxmlformats.org/officeDocument/2006/relationships/tags" Target="../tags/tag245.xml"/><Relationship Id="rId15" Type="http://schemas.openxmlformats.org/officeDocument/2006/relationships/tags" Target="../tags/tag246.xml"/><Relationship Id="rId16" Type="http://schemas.openxmlformats.org/officeDocument/2006/relationships/tags" Target="../tags/tag247.xml"/><Relationship Id="rId17" Type="http://schemas.openxmlformats.org/officeDocument/2006/relationships/tags" Target="../tags/tag248.xml"/><Relationship Id="rId18" Type="http://schemas.openxmlformats.org/officeDocument/2006/relationships/tags" Target="../tags/tag249.xml"/><Relationship Id="rId19" Type="http://schemas.openxmlformats.org/officeDocument/2006/relationships/tags" Target="../tags/tag250.xml"/><Relationship Id="rId37" Type="http://schemas.openxmlformats.org/officeDocument/2006/relationships/tags" Target="../tags/tag268.xml"/><Relationship Id="rId38" Type="http://schemas.openxmlformats.org/officeDocument/2006/relationships/tags" Target="../tags/tag269.xml"/><Relationship Id="rId39" Type="http://schemas.openxmlformats.org/officeDocument/2006/relationships/tags" Target="../tags/tag270.xml"/><Relationship Id="rId40" Type="http://schemas.openxmlformats.org/officeDocument/2006/relationships/tags" Target="../tags/tag271.xml"/><Relationship Id="rId41" Type="http://schemas.openxmlformats.org/officeDocument/2006/relationships/tags" Target="../tags/tag272.xml"/><Relationship Id="rId42" Type="http://schemas.openxmlformats.org/officeDocument/2006/relationships/tags" Target="../tags/tag273.xml"/><Relationship Id="rId43" Type="http://schemas.openxmlformats.org/officeDocument/2006/relationships/slideLayout" Target="../slideLayouts/slideLayout2.xml"/><Relationship Id="rId4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86.xml"/><Relationship Id="rId14" Type="http://schemas.openxmlformats.org/officeDocument/2006/relationships/tags" Target="../tags/tag287.xml"/><Relationship Id="rId15" Type="http://schemas.openxmlformats.org/officeDocument/2006/relationships/tags" Target="../tags/tag288.xml"/><Relationship Id="rId16" Type="http://schemas.openxmlformats.org/officeDocument/2006/relationships/tags" Target="../tags/tag289.xml"/><Relationship Id="rId17" Type="http://schemas.openxmlformats.org/officeDocument/2006/relationships/tags" Target="../tags/tag290.xml"/><Relationship Id="rId18" Type="http://schemas.openxmlformats.org/officeDocument/2006/relationships/tags" Target="../tags/tag291.xml"/><Relationship Id="rId19" Type="http://schemas.openxmlformats.org/officeDocument/2006/relationships/tags" Target="../tags/tag292.xml"/><Relationship Id="rId63" Type="http://schemas.openxmlformats.org/officeDocument/2006/relationships/tags" Target="../tags/tag336.xml"/><Relationship Id="rId64" Type="http://schemas.openxmlformats.org/officeDocument/2006/relationships/tags" Target="../tags/tag337.xml"/><Relationship Id="rId65" Type="http://schemas.openxmlformats.org/officeDocument/2006/relationships/tags" Target="../tags/tag338.xml"/><Relationship Id="rId66" Type="http://schemas.openxmlformats.org/officeDocument/2006/relationships/tags" Target="../tags/tag339.xml"/><Relationship Id="rId67" Type="http://schemas.openxmlformats.org/officeDocument/2006/relationships/tags" Target="../tags/tag340.xml"/><Relationship Id="rId68" Type="http://schemas.openxmlformats.org/officeDocument/2006/relationships/tags" Target="../tags/tag341.xml"/><Relationship Id="rId69" Type="http://schemas.openxmlformats.org/officeDocument/2006/relationships/tags" Target="../tags/tag342.xml"/><Relationship Id="rId50" Type="http://schemas.openxmlformats.org/officeDocument/2006/relationships/tags" Target="../tags/tag323.xml"/><Relationship Id="rId51" Type="http://schemas.openxmlformats.org/officeDocument/2006/relationships/tags" Target="../tags/tag324.xml"/><Relationship Id="rId52" Type="http://schemas.openxmlformats.org/officeDocument/2006/relationships/tags" Target="../tags/tag325.xml"/><Relationship Id="rId53" Type="http://schemas.openxmlformats.org/officeDocument/2006/relationships/tags" Target="../tags/tag326.xml"/><Relationship Id="rId54" Type="http://schemas.openxmlformats.org/officeDocument/2006/relationships/tags" Target="../tags/tag327.xml"/><Relationship Id="rId55" Type="http://schemas.openxmlformats.org/officeDocument/2006/relationships/tags" Target="../tags/tag328.xml"/><Relationship Id="rId56" Type="http://schemas.openxmlformats.org/officeDocument/2006/relationships/tags" Target="../tags/tag329.xml"/><Relationship Id="rId57" Type="http://schemas.openxmlformats.org/officeDocument/2006/relationships/tags" Target="../tags/tag330.xml"/><Relationship Id="rId58" Type="http://schemas.openxmlformats.org/officeDocument/2006/relationships/tags" Target="../tags/tag331.xml"/><Relationship Id="rId59" Type="http://schemas.openxmlformats.org/officeDocument/2006/relationships/tags" Target="../tags/tag332.xml"/><Relationship Id="rId40" Type="http://schemas.openxmlformats.org/officeDocument/2006/relationships/tags" Target="../tags/tag313.xml"/><Relationship Id="rId41" Type="http://schemas.openxmlformats.org/officeDocument/2006/relationships/tags" Target="../tags/tag314.xml"/><Relationship Id="rId42" Type="http://schemas.openxmlformats.org/officeDocument/2006/relationships/tags" Target="../tags/tag315.xml"/><Relationship Id="rId43" Type="http://schemas.openxmlformats.org/officeDocument/2006/relationships/tags" Target="../tags/tag316.xml"/><Relationship Id="rId44" Type="http://schemas.openxmlformats.org/officeDocument/2006/relationships/tags" Target="../tags/tag317.xml"/><Relationship Id="rId45" Type="http://schemas.openxmlformats.org/officeDocument/2006/relationships/tags" Target="../tags/tag318.xml"/><Relationship Id="rId46" Type="http://schemas.openxmlformats.org/officeDocument/2006/relationships/tags" Target="../tags/tag319.xml"/><Relationship Id="rId47" Type="http://schemas.openxmlformats.org/officeDocument/2006/relationships/tags" Target="../tags/tag320.xml"/><Relationship Id="rId48" Type="http://schemas.openxmlformats.org/officeDocument/2006/relationships/tags" Target="../tags/tag321.xml"/><Relationship Id="rId49" Type="http://schemas.openxmlformats.org/officeDocument/2006/relationships/tags" Target="../tags/tag322.xml"/><Relationship Id="rId1" Type="http://schemas.openxmlformats.org/officeDocument/2006/relationships/tags" Target="../tags/tag274.xml"/><Relationship Id="rId2" Type="http://schemas.openxmlformats.org/officeDocument/2006/relationships/tags" Target="../tags/tag275.xml"/><Relationship Id="rId3" Type="http://schemas.openxmlformats.org/officeDocument/2006/relationships/tags" Target="../tags/tag276.xml"/><Relationship Id="rId4" Type="http://schemas.openxmlformats.org/officeDocument/2006/relationships/tags" Target="../tags/tag277.xml"/><Relationship Id="rId5" Type="http://schemas.openxmlformats.org/officeDocument/2006/relationships/tags" Target="../tags/tag278.xml"/><Relationship Id="rId6" Type="http://schemas.openxmlformats.org/officeDocument/2006/relationships/tags" Target="../tags/tag279.xml"/><Relationship Id="rId7" Type="http://schemas.openxmlformats.org/officeDocument/2006/relationships/tags" Target="../tags/tag280.xml"/><Relationship Id="rId8" Type="http://schemas.openxmlformats.org/officeDocument/2006/relationships/tags" Target="../tags/tag281.xml"/><Relationship Id="rId9" Type="http://schemas.openxmlformats.org/officeDocument/2006/relationships/tags" Target="../tags/tag282.xml"/><Relationship Id="rId30" Type="http://schemas.openxmlformats.org/officeDocument/2006/relationships/tags" Target="../tags/tag303.xml"/><Relationship Id="rId31" Type="http://schemas.openxmlformats.org/officeDocument/2006/relationships/tags" Target="../tags/tag304.xml"/><Relationship Id="rId32" Type="http://schemas.openxmlformats.org/officeDocument/2006/relationships/tags" Target="../tags/tag305.xml"/><Relationship Id="rId33" Type="http://schemas.openxmlformats.org/officeDocument/2006/relationships/tags" Target="../tags/tag306.xml"/><Relationship Id="rId34" Type="http://schemas.openxmlformats.org/officeDocument/2006/relationships/tags" Target="../tags/tag307.xml"/><Relationship Id="rId35" Type="http://schemas.openxmlformats.org/officeDocument/2006/relationships/tags" Target="../tags/tag308.xml"/><Relationship Id="rId36" Type="http://schemas.openxmlformats.org/officeDocument/2006/relationships/tags" Target="../tags/tag309.xml"/><Relationship Id="rId37" Type="http://schemas.openxmlformats.org/officeDocument/2006/relationships/tags" Target="../tags/tag310.xml"/><Relationship Id="rId38" Type="http://schemas.openxmlformats.org/officeDocument/2006/relationships/tags" Target="../tags/tag311.xml"/><Relationship Id="rId39" Type="http://schemas.openxmlformats.org/officeDocument/2006/relationships/tags" Target="../tags/tag312.xml"/><Relationship Id="rId80" Type="http://schemas.openxmlformats.org/officeDocument/2006/relationships/tags" Target="../tags/tag353.xml"/><Relationship Id="rId81" Type="http://schemas.openxmlformats.org/officeDocument/2006/relationships/tags" Target="../tags/tag354.xml"/><Relationship Id="rId82" Type="http://schemas.openxmlformats.org/officeDocument/2006/relationships/tags" Target="../tags/tag355.xml"/><Relationship Id="rId83" Type="http://schemas.openxmlformats.org/officeDocument/2006/relationships/slideLayout" Target="../slideLayouts/slideLayout2.xml"/><Relationship Id="rId84" Type="http://schemas.openxmlformats.org/officeDocument/2006/relationships/notesSlide" Target="../notesSlides/notesSlide16.xml"/><Relationship Id="rId70" Type="http://schemas.openxmlformats.org/officeDocument/2006/relationships/tags" Target="../tags/tag343.xml"/><Relationship Id="rId71" Type="http://schemas.openxmlformats.org/officeDocument/2006/relationships/tags" Target="../tags/tag344.xml"/><Relationship Id="rId72" Type="http://schemas.openxmlformats.org/officeDocument/2006/relationships/tags" Target="../tags/tag345.xml"/><Relationship Id="rId20" Type="http://schemas.openxmlformats.org/officeDocument/2006/relationships/tags" Target="../tags/tag293.xml"/><Relationship Id="rId21" Type="http://schemas.openxmlformats.org/officeDocument/2006/relationships/tags" Target="../tags/tag294.xml"/><Relationship Id="rId22" Type="http://schemas.openxmlformats.org/officeDocument/2006/relationships/tags" Target="../tags/tag295.xml"/><Relationship Id="rId23" Type="http://schemas.openxmlformats.org/officeDocument/2006/relationships/tags" Target="../tags/tag296.xml"/><Relationship Id="rId24" Type="http://schemas.openxmlformats.org/officeDocument/2006/relationships/tags" Target="../tags/tag297.xml"/><Relationship Id="rId25" Type="http://schemas.openxmlformats.org/officeDocument/2006/relationships/tags" Target="../tags/tag298.xml"/><Relationship Id="rId26" Type="http://schemas.openxmlformats.org/officeDocument/2006/relationships/tags" Target="../tags/tag299.xml"/><Relationship Id="rId27" Type="http://schemas.openxmlformats.org/officeDocument/2006/relationships/tags" Target="../tags/tag300.xml"/><Relationship Id="rId28" Type="http://schemas.openxmlformats.org/officeDocument/2006/relationships/tags" Target="../tags/tag301.xml"/><Relationship Id="rId29" Type="http://schemas.openxmlformats.org/officeDocument/2006/relationships/tags" Target="../tags/tag302.xml"/><Relationship Id="rId73" Type="http://schemas.openxmlformats.org/officeDocument/2006/relationships/tags" Target="../tags/tag346.xml"/><Relationship Id="rId74" Type="http://schemas.openxmlformats.org/officeDocument/2006/relationships/tags" Target="../tags/tag347.xml"/><Relationship Id="rId75" Type="http://schemas.openxmlformats.org/officeDocument/2006/relationships/tags" Target="../tags/tag348.xml"/><Relationship Id="rId76" Type="http://schemas.openxmlformats.org/officeDocument/2006/relationships/tags" Target="../tags/tag349.xml"/><Relationship Id="rId77" Type="http://schemas.openxmlformats.org/officeDocument/2006/relationships/tags" Target="../tags/tag350.xml"/><Relationship Id="rId78" Type="http://schemas.openxmlformats.org/officeDocument/2006/relationships/tags" Target="../tags/tag351.xml"/><Relationship Id="rId79" Type="http://schemas.openxmlformats.org/officeDocument/2006/relationships/tags" Target="../tags/tag352.xml"/><Relationship Id="rId60" Type="http://schemas.openxmlformats.org/officeDocument/2006/relationships/tags" Target="../tags/tag333.xml"/><Relationship Id="rId61" Type="http://schemas.openxmlformats.org/officeDocument/2006/relationships/tags" Target="../tags/tag334.xml"/><Relationship Id="rId62" Type="http://schemas.openxmlformats.org/officeDocument/2006/relationships/tags" Target="../tags/tag335.xml"/><Relationship Id="rId10" Type="http://schemas.openxmlformats.org/officeDocument/2006/relationships/tags" Target="../tags/tag283.xml"/><Relationship Id="rId11" Type="http://schemas.openxmlformats.org/officeDocument/2006/relationships/tags" Target="../tags/tag284.xml"/><Relationship Id="rId12" Type="http://schemas.openxmlformats.org/officeDocument/2006/relationships/tags" Target="../tags/tag28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8g-iYGHpEA" TargetMode="External"/><Relationship Id="rId4" Type="http://schemas.openxmlformats.org/officeDocument/2006/relationships/hyperlink" Target="https://www.youtube.com/watch?v=XaqR3G_NVoo" TargetMode="External"/><Relationship Id="rId5" Type="http://schemas.openxmlformats.org/officeDocument/2006/relationships/hyperlink" Target="https://xkcd.com/1185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rting-algorithms.com/" TargetMode="Externa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tags" Target="../tags/tag366.xml"/><Relationship Id="rId12" Type="http://schemas.openxmlformats.org/officeDocument/2006/relationships/tags" Target="../tags/tag367.xml"/><Relationship Id="rId13" Type="http://schemas.openxmlformats.org/officeDocument/2006/relationships/tags" Target="../tags/tag368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1.xml"/><Relationship Id="rId1" Type="http://schemas.openxmlformats.org/officeDocument/2006/relationships/tags" Target="../tags/tag356.xml"/><Relationship Id="rId2" Type="http://schemas.openxmlformats.org/officeDocument/2006/relationships/tags" Target="../tags/tag357.xml"/><Relationship Id="rId3" Type="http://schemas.openxmlformats.org/officeDocument/2006/relationships/tags" Target="../tags/tag358.xml"/><Relationship Id="rId4" Type="http://schemas.openxmlformats.org/officeDocument/2006/relationships/tags" Target="../tags/tag359.xml"/><Relationship Id="rId5" Type="http://schemas.openxmlformats.org/officeDocument/2006/relationships/tags" Target="../tags/tag360.xml"/><Relationship Id="rId6" Type="http://schemas.openxmlformats.org/officeDocument/2006/relationships/tags" Target="../tags/tag361.xml"/><Relationship Id="rId7" Type="http://schemas.openxmlformats.org/officeDocument/2006/relationships/tags" Target="../tags/tag362.xml"/><Relationship Id="rId8" Type="http://schemas.openxmlformats.org/officeDocument/2006/relationships/tags" Target="../tags/tag363.xml"/><Relationship Id="rId9" Type="http://schemas.openxmlformats.org/officeDocument/2006/relationships/tags" Target="../tags/tag364.xml"/><Relationship Id="rId10" Type="http://schemas.openxmlformats.org/officeDocument/2006/relationships/tags" Target="../tags/tag36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20" Type="http://schemas.openxmlformats.org/officeDocument/2006/relationships/tags" Target="../tags/tag388.xml"/><Relationship Id="rId21" Type="http://schemas.openxmlformats.org/officeDocument/2006/relationships/tags" Target="../tags/tag389.xml"/><Relationship Id="rId22" Type="http://schemas.openxmlformats.org/officeDocument/2006/relationships/tags" Target="../tags/tag390.xml"/><Relationship Id="rId23" Type="http://schemas.openxmlformats.org/officeDocument/2006/relationships/tags" Target="../tags/tag391.xml"/><Relationship Id="rId24" Type="http://schemas.openxmlformats.org/officeDocument/2006/relationships/tags" Target="../tags/tag392.xml"/><Relationship Id="rId25" Type="http://schemas.openxmlformats.org/officeDocument/2006/relationships/tags" Target="../tags/tag393.xml"/><Relationship Id="rId26" Type="http://schemas.openxmlformats.org/officeDocument/2006/relationships/tags" Target="../tags/tag394.xml"/><Relationship Id="rId27" Type="http://schemas.openxmlformats.org/officeDocument/2006/relationships/tags" Target="../tags/tag395.xml"/><Relationship Id="rId28" Type="http://schemas.openxmlformats.org/officeDocument/2006/relationships/tags" Target="../tags/tag396.xml"/><Relationship Id="rId29" Type="http://schemas.openxmlformats.org/officeDocument/2006/relationships/tags" Target="../tags/tag397.xml"/><Relationship Id="rId1" Type="http://schemas.openxmlformats.org/officeDocument/2006/relationships/tags" Target="../tags/tag369.xml"/><Relationship Id="rId2" Type="http://schemas.openxmlformats.org/officeDocument/2006/relationships/tags" Target="../tags/tag370.xml"/><Relationship Id="rId3" Type="http://schemas.openxmlformats.org/officeDocument/2006/relationships/tags" Target="../tags/tag371.xml"/><Relationship Id="rId4" Type="http://schemas.openxmlformats.org/officeDocument/2006/relationships/tags" Target="../tags/tag372.xml"/><Relationship Id="rId5" Type="http://schemas.openxmlformats.org/officeDocument/2006/relationships/tags" Target="../tags/tag373.xml"/><Relationship Id="rId30" Type="http://schemas.openxmlformats.org/officeDocument/2006/relationships/tags" Target="../tags/tag398.xml"/><Relationship Id="rId31" Type="http://schemas.openxmlformats.org/officeDocument/2006/relationships/tags" Target="../tags/tag399.xml"/><Relationship Id="rId32" Type="http://schemas.openxmlformats.org/officeDocument/2006/relationships/tags" Target="../tags/tag400.xml"/><Relationship Id="rId9" Type="http://schemas.openxmlformats.org/officeDocument/2006/relationships/tags" Target="../tags/tag377.xml"/><Relationship Id="rId6" Type="http://schemas.openxmlformats.org/officeDocument/2006/relationships/tags" Target="../tags/tag374.xml"/><Relationship Id="rId7" Type="http://schemas.openxmlformats.org/officeDocument/2006/relationships/tags" Target="../tags/tag375.xml"/><Relationship Id="rId8" Type="http://schemas.openxmlformats.org/officeDocument/2006/relationships/tags" Target="../tags/tag376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24.xml"/><Relationship Id="rId10" Type="http://schemas.openxmlformats.org/officeDocument/2006/relationships/tags" Target="../tags/tag378.xml"/><Relationship Id="rId11" Type="http://schemas.openxmlformats.org/officeDocument/2006/relationships/tags" Target="../tags/tag379.xml"/><Relationship Id="rId12" Type="http://schemas.openxmlformats.org/officeDocument/2006/relationships/tags" Target="../tags/tag380.xml"/><Relationship Id="rId13" Type="http://schemas.openxmlformats.org/officeDocument/2006/relationships/tags" Target="../tags/tag381.xml"/><Relationship Id="rId14" Type="http://schemas.openxmlformats.org/officeDocument/2006/relationships/tags" Target="../tags/tag382.xml"/><Relationship Id="rId15" Type="http://schemas.openxmlformats.org/officeDocument/2006/relationships/tags" Target="../tags/tag383.xml"/><Relationship Id="rId16" Type="http://schemas.openxmlformats.org/officeDocument/2006/relationships/tags" Target="../tags/tag384.xml"/><Relationship Id="rId17" Type="http://schemas.openxmlformats.org/officeDocument/2006/relationships/tags" Target="../tags/tag385.xml"/><Relationship Id="rId18" Type="http://schemas.openxmlformats.org/officeDocument/2006/relationships/tags" Target="../tags/tag386.xml"/><Relationship Id="rId19" Type="http://schemas.openxmlformats.org/officeDocument/2006/relationships/tags" Target="../tags/tag387.xml"/></Relationships>
</file>

<file path=ppt/slides/_rels/slide27.xml.rels><?xml version="1.0" encoding="UTF-8" standalone="yes"?>
<Relationships xmlns="http://schemas.openxmlformats.org/package/2006/relationships"><Relationship Id="rId20" Type="http://schemas.openxmlformats.org/officeDocument/2006/relationships/tags" Target="../tags/tag420.xml"/><Relationship Id="rId21" Type="http://schemas.openxmlformats.org/officeDocument/2006/relationships/tags" Target="../tags/tag421.xml"/><Relationship Id="rId22" Type="http://schemas.openxmlformats.org/officeDocument/2006/relationships/tags" Target="../tags/tag422.xml"/><Relationship Id="rId23" Type="http://schemas.openxmlformats.org/officeDocument/2006/relationships/tags" Target="../tags/tag423.xml"/><Relationship Id="rId24" Type="http://schemas.openxmlformats.org/officeDocument/2006/relationships/tags" Target="../tags/tag424.xml"/><Relationship Id="rId25" Type="http://schemas.openxmlformats.org/officeDocument/2006/relationships/tags" Target="../tags/tag425.xml"/><Relationship Id="rId26" Type="http://schemas.openxmlformats.org/officeDocument/2006/relationships/tags" Target="../tags/tag426.xml"/><Relationship Id="rId27" Type="http://schemas.openxmlformats.org/officeDocument/2006/relationships/tags" Target="../tags/tag427.xml"/><Relationship Id="rId28" Type="http://schemas.openxmlformats.org/officeDocument/2006/relationships/tags" Target="../tags/tag428.xml"/><Relationship Id="rId29" Type="http://schemas.openxmlformats.org/officeDocument/2006/relationships/tags" Target="../tags/tag429.xml"/><Relationship Id="rId1" Type="http://schemas.openxmlformats.org/officeDocument/2006/relationships/tags" Target="../tags/tag401.xml"/><Relationship Id="rId2" Type="http://schemas.openxmlformats.org/officeDocument/2006/relationships/tags" Target="../tags/tag402.xml"/><Relationship Id="rId3" Type="http://schemas.openxmlformats.org/officeDocument/2006/relationships/tags" Target="../tags/tag403.xml"/><Relationship Id="rId4" Type="http://schemas.openxmlformats.org/officeDocument/2006/relationships/tags" Target="../tags/tag404.xml"/><Relationship Id="rId5" Type="http://schemas.openxmlformats.org/officeDocument/2006/relationships/tags" Target="../tags/tag405.xml"/><Relationship Id="rId30" Type="http://schemas.openxmlformats.org/officeDocument/2006/relationships/tags" Target="../tags/tag430.xml"/><Relationship Id="rId31" Type="http://schemas.openxmlformats.org/officeDocument/2006/relationships/tags" Target="../tags/tag431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409.xml"/><Relationship Id="rId6" Type="http://schemas.openxmlformats.org/officeDocument/2006/relationships/tags" Target="../tags/tag406.xml"/><Relationship Id="rId7" Type="http://schemas.openxmlformats.org/officeDocument/2006/relationships/tags" Target="../tags/tag407.xml"/><Relationship Id="rId8" Type="http://schemas.openxmlformats.org/officeDocument/2006/relationships/tags" Target="../tags/tag408.xml"/><Relationship Id="rId33" Type="http://schemas.openxmlformats.org/officeDocument/2006/relationships/notesSlide" Target="../notesSlides/notesSlide25.xml"/><Relationship Id="rId10" Type="http://schemas.openxmlformats.org/officeDocument/2006/relationships/tags" Target="../tags/tag410.xml"/><Relationship Id="rId11" Type="http://schemas.openxmlformats.org/officeDocument/2006/relationships/tags" Target="../tags/tag411.xml"/><Relationship Id="rId12" Type="http://schemas.openxmlformats.org/officeDocument/2006/relationships/tags" Target="../tags/tag412.xml"/><Relationship Id="rId13" Type="http://schemas.openxmlformats.org/officeDocument/2006/relationships/tags" Target="../tags/tag413.xml"/><Relationship Id="rId14" Type="http://schemas.openxmlformats.org/officeDocument/2006/relationships/tags" Target="../tags/tag414.xml"/><Relationship Id="rId15" Type="http://schemas.openxmlformats.org/officeDocument/2006/relationships/tags" Target="../tags/tag415.xml"/><Relationship Id="rId16" Type="http://schemas.openxmlformats.org/officeDocument/2006/relationships/tags" Target="../tags/tag416.xml"/><Relationship Id="rId17" Type="http://schemas.openxmlformats.org/officeDocument/2006/relationships/tags" Target="../tags/tag417.xml"/><Relationship Id="rId18" Type="http://schemas.openxmlformats.org/officeDocument/2006/relationships/tags" Target="../tags/tag418.xml"/><Relationship Id="rId19" Type="http://schemas.openxmlformats.org/officeDocument/2006/relationships/tags" Target="../tags/tag4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tags" Target="../tags/tag442.xml"/><Relationship Id="rId12" Type="http://schemas.openxmlformats.org/officeDocument/2006/relationships/tags" Target="../tags/tag443.xml"/><Relationship Id="rId13" Type="http://schemas.openxmlformats.org/officeDocument/2006/relationships/tags" Target="../tags/tag444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9.xml"/><Relationship Id="rId1" Type="http://schemas.openxmlformats.org/officeDocument/2006/relationships/tags" Target="../tags/tag432.xml"/><Relationship Id="rId2" Type="http://schemas.openxmlformats.org/officeDocument/2006/relationships/tags" Target="../tags/tag433.xml"/><Relationship Id="rId3" Type="http://schemas.openxmlformats.org/officeDocument/2006/relationships/tags" Target="../tags/tag434.xml"/><Relationship Id="rId4" Type="http://schemas.openxmlformats.org/officeDocument/2006/relationships/tags" Target="../tags/tag435.xml"/><Relationship Id="rId5" Type="http://schemas.openxmlformats.org/officeDocument/2006/relationships/tags" Target="../tags/tag436.xml"/><Relationship Id="rId6" Type="http://schemas.openxmlformats.org/officeDocument/2006/relationships/tags" Target="../tags/tag437.xml"/><Relationship Id="rId7" Type="http://schemas.openxmlformats.org/officeDocument/2006/relationships/tags" Target="../tags/tag438.xml"/><Relationship Id="rId8" Type="http://schemas.openxmlformats.org/officeDocument/2006/relationships/tags" Target="../tags/tag439.xml"/><Relationship Id="rId9" Type="http://schemas.openxmlformats.org/officeDocument/2006/relationships/tags" Target="../tags/tag440.xml"/><Relationship Id="rId10" Type="http://schemas.openxmlformats.org/officeDocument/2006/relationships/tags" Target="../tags/tag44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44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1" Type="http://schemas.openxmlformats.org/officeDocument/2006/relationships/tags" Target="../tags/tag456.xml"/><Relationship Id="rId12" Type="http://schemas.openxmlformats.org/officeDocument/2006/relationships/tags" Target="../tags/tag457.xml"/><Relationship Id="rId13" Type="http://schemas.openxmlformats.org/officeDocument/2006/relationships/tags" Target="../tags/tag458.xml"/><Relationship Id="rId14" Type="http://schemas.openxmlformats.org/officeDocument/2006/relationships/tags" Target="../tags/tag459.xml"/><Relationship Id="rId15" Type="http://schemas.openxmlformats.org/officeDocument/2006/relationships/tags" Target="../tags/tag460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446.xml"/><Relationship Id="rId2" Type="http://schemas.openxmlformats.org/officeDocument/2006/relationships/tags" Target="../tags/tag447.xml"/><Relationship Id="rId3" Type="http://schemas.openxmlformats.org/officeDocument/2006/relationships/tags" Target="../tags/tag448.xml"/><Relationship Id="rId4" Type="http://schemas.openxmlformats.org/officeDocument/2006/relationships/tags" Target="../tags/tag449.xml"/><Relationship Id="rId5" Type="http://schemas.openxmlformats.org/officeDocument/2006/relationships/tags" Target="../tags/tag450.xml"/><Relationship Id="rId6" Type="http://schemas.openxmlformats.org/officeDocument/2006/relationships/tags" Target="../tags/tag451.xml"/><Relationship Id="rId7" Type="http://schemas.openxmlformats.org/officeDocument/2006/relationships/tags" Target="../tags/tag452.xml"/><Relationship Id="rId8" Type="http://schemas.openxmlformats.org/officeDocument/2006/relationships/tags" Target="../tags/tag453.xml"/><Relationship Id="rId9" Type="http://schemas.openxmlformats.org/officeDocument/2006/relationships/tags" Target="../tags/tag454.xml"/><Relationship Id="rId10" Type="http://schemas.openxmlformats.org/officeDocument/2006/relationships/tags" Target="../tags/tag45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24.xml"/><Relationship Id="rId12" Type="http://schemas.openxmlformats.org/officeDocument/2006/relationships/tags" Target="../tags/tag25.xml"/><Relationship Id="rId13" Type="http://schemas.openxmlformats.org/officeDocument/2006/relationships/tags" Target="../tags/tag26.xml"/><Relationship Id="rId14" Type="http://schemas.openxmlformats.org/officeDocument/2006/relationships/tags" Target="../tags/tag27.xml"/><Relationship Id="rId15" Type="http://schemas.openxmlformats.org/officeDocument/2006/relationships/tags" Target="../tags/tag28.xml"/><Relationship Id="rId16" Type="http://schemas.openxmlformats.org/officeDocument/2006/relationships/tags" Target="../tags/tag29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4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tags" Target="../tags/tag22.xml"/><Relationship Id="rId10" Type="http://schemas.openxmlformats.org/officeDocument/2006/relationships/tags" Target="../tags/tag2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30.xml"/><Relationship Id="rId2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44.xml"/><Relationship Id="rId14" Type="http://schemas.openxmlformats.org/officeDocument/2006/relationships/tags" Target="../tags/tag45.xml"/><Relationship Id="rId15" Type="http://schemas.openxmlformats.org/officeDocument/2006/relationships/tags" Target="../tags/tag46.xml"/><Relationship Id="rId16" Type="http://schemas.openxmlformats.org/officeDocument/2006/relationships/tags" Target="../tags/tag47.xml"/><Relationship Id="rId17" Type="http://schemas.openxmlformats.org/officeDocument/2006/relationships/tags" Target="../tags/tag48.xml"/><Relationship Id="rId18" Type="http://schemas.openxmlformats.org/officeDocument/2006/relationships/tags" Target="../tags/tag49.xml"/><Relationship Id="rId19" Type="http://schemas.openxmlformats.org/officeDocument/2006/relationships/tags" Target="../tags/tag50.xml"/><Relationship Id="rId63" Type="http://schemas.openxmlformats.org/officeDocument/2006/relationships/tags" Target="../tags/tag94.xml"/><Relationship Id="rId64" Type="http://schemas.openxmlformats.org/officeDocument/2006/relationships/tags" Target="../tags/tag95.xml"/><Relationship Id="rId65" Type="http://schemas.openxmlformats.org/officeDocument/2006/relationships/slideLayout" Target="../slideLayouts/slideLayout2.xml"/><Relationship Id="rId66" Type="http://schemas.openxmlformats.org/officeDocument/2006/relationships/notesSlide" Target="../notesSlides/notesSlide7.xml"/><Relationship Id="rId50" Type="http://schemas.openxmlformats.org/officeDocument/2006/relationships/tags" Target="../tags/tag81.xml"/><Relationship Id="rId51" Type="http://schemas.openxmlformats.org/officeDocument/2006/relationships/tags" Target="../tags/tag82.xml"/><Relationship Id="rId52" Type="http://schemas.openxmlformats.org/officeDocument/2006/relationships/tags" Target="../tags/tag83.xml"/><Relationship Id="rId53" Type="http://schemas.openxmlformats.org/officeDocument/2006/relationships/tags" Target="../tags/tag84.xml"/><Relationship Id="rId54" Type="http://schemas.openxmlformats.org/officeDocument/2006/relationships/tags" Target="../tags/tag85.xml"/><Relationship Id="rId55" Type="http://schemas.openxmlformats.org/officeDocument/2006/relationships/tags" Target="../tags/tag86.xml"/><Relationship Id="rId56" Type="http://schemas.openxmlformats.org/officeDocument/2006/relationships/tags" Target="../tags/tag87.xml"/><Relationship Id="rId57" Type="http://schemas.openxmlformats.org/officeDocument/2006/relationships/tags" Target="../tags/tag88.xml"/><Relationship Id="rId58" Type="http://schemas.openxmlformats.org/officeDocument/2006/relationships/tags" Target="../tags/tag89.xml"/><Relationship Id="rId59" Type="http://schemas.openxmlformats.org/officeDocument/2006/relationships/tags" Target="../tags/tag90.xml"/><Relationship Id="rId40" Type="http://schemas.openxmlformats.org/officeDocument/2006/relationships/tags" Target="../tags/tag71.xml"/><Relationship Id="rId41" Type="http://schemas.openxmlformats.org/officeDocument/2006/relationships/tags" Target="../tags/tag72.xml"/><Relationship Id="rId42" Type="http://schemas.openxmlformats.org/officeDocument/2006/relationships/tags" Target="../tags/tag73.xml"/><Relationship Id="rId43" Type="http://schemas.openxmlformats.org/officeDocument/2006/relationships/tags" Target="../tags/tag74.xml"/><Relationship Id="rId44" Type="http://schemas.openxmlformats.org/officeDocument/2006/relationships/tags" Target="../tags/tag75.xml"/><Relationship Id="rId45" Type="http://schemas.openxmlformats.org/officeDocument/2006/relationships/tags" Target="../tags/tag76.xml"/><Relationship Id="rId46" Type="http://schemas.openxmlformats.org/officeDocument/2006/relationships/tags" Target="../tags/tag77.xml"/><Relationship Id="rId47" Type="http://schemas.openxmlformats.org/officeDocument/2006/relationships/tags" Target="../tags/tag78.xml"/><Relationship Id="rId48" Type="http://schemas.openxmlformats.org/officeDocument/2006/relationships/tags" Target="../tags/tag79.xml"/><Relationship Id="rId49" Type="http://schemas.openxmlformats.org/officeDocument/2006/relationships/tags" Target="../tags/tag80.xml"/><Relationship Id="rId1" Type="http://schemas.openxmlformats.org/officeDocument/2006/relationships/tags" Target="../tags/tag32.xml"/><Relationship Id="rId2" Type="http://schemas.openxmlformats.org/officeDocument/2006/relationships/tags" Target="../tags/tag33.xml"/><Relationship Id="rId3" Type="http://schemas.openxmlformats.org/officeDocument/2006/relationships/tags" Target="../tags/tag34.xml"/><Relationship Id="rId4" Type="http://schemas.openxmlformats.org/officeDocument/2006/relationships/tags" Target="../tags/tag35.xml"/><Relationship Id="rId5" Type="http://schemas.openxmlformats.org/officeDocument/2006/relationships/tags" Target="../tags/tag36.xml"/><Relationship Id="rId6" Type="http://schemas.openxmlformats.org/officeDocument/2006/relationships/tags" Target="../tags/tag37.xml"/><Relationship Id="rId7" Type="http://schemas.openxmlformats.org/officeDocument/2006/relationships/tags" Target="../tags/tag38.xml"/><Relationship Id="rId8" Type="http://schemas.openxmlformats.org/officeDocument/2006/relationships/tags" Target="../tags/tag39.xml"/><Relationship Id="rId9" Type="http://schemas.openxmlformats.org/officeDocument/2006/relationships/tags" Target="../tags/tag40.xml"/><Relationship Id="rId30" Type="http://schemas.openxmlformats.org/officeDocument/2006/relationships/tags" Target="../tags/tag61.xml"/><Relationship Id="rId31" Type="http://schemas.openxmlformats.org/officeDocument/2006/relationships/tags" Target="../tags/tag62.xml"/><Relationship Id="rId32" Type="http://schemas.openxmlformats.org/officeDocument/2006/relationships/tags" Target="../tags/tag63.xml"/><Relationship Id="rId33" Type="http://schemas.openxmlformats.org/officeDocument/2006/relationships/tags" Target="../tags/tag64.xml"/><Relationship Id="rId34" Type="http://schemas.openxmlformats.org/officeDocument/2006/relationships/tags" Target="../tags/tag65.xml"/><Relationship Id="rId35" Type="http://schemas.openxmlformats.org/officeDocument/2006/relationships/tags" Target="../tags/tag66.xml"/><Relationship Id="rId36" Type="http://schemas.openxmlformats.org/officeDocument/2006/relationships/tags" Target="../tags/tag67.xml"/><Relationship Id="rId37" Type="http://schemas.openxmlformats.org/officeDocument/2006/relationships/tags" Target="../tags/tag68.xml"/><Relationship Id="rId38" Type="http://schemas.openxmlformats.org/officeDocument/2006/relationships/tags" Target="../tags/tag69.xml"/><Relationship Id="rId39" Type="http://schemas.openxmlformats.org/officeDocument/2006/relationships/tags" Target="../tags/tag70.xml"/><Relationship Id="rId20" Type="http://schemas.openxmlformats.org/officeDocument/2006/relationships/tags" Target="../tags/tag51.xml"/><Relationship Id="rId21" Type="http://schemas.openxmlformats.org/officeDocument/2006/relationships/tags" Target="../tags/tag52.xml"/><Relationship Id="rId22" Type="http://schemas.openxmlformats.org/officeDocument/2006/relationships/tags" Target="../tags/tag53.xml"/><Relationship Id="rId23" Type="http://schemas.openxmlformats.org/officeDocument/2006/relationships/tags" Target="../tags/tag54.xml"/><Relationship Id="rId24" Type="http://schemas.openxmlformats.org/officeDocument/2006/relationships/tags" Target="../tags/tag55.xml"/><Relationship Id="rId25" Type="http://schemas.openxmlformats.org/officeDocument/2006/relationships/tags" Target="../tags/tag56.xml"/><Relationship Id="rId26" Type="http://schemas.openxmlformats.org/officeDocument/2006/relationships/tags" Target="../tags/tag57.xml"/><Relationship Id="rId27" Type="http://schemas.openxmlformats.org/officeDocument/2006/relationships/tags" Target="../tags/tag58.xml"/><Relationship Id="rId28" Type="http://schemas.openxmlformats.org/officeDocument/2006/relationships/tags" Target="../tags/tag59.xml"/><Relationship Id="rId29" Type="http://schemas.openxmlformats.org/officeDocument/2006/relationships/tags" Target="../tags/tag60.xml"/><Relationship Id="rId60" Type="http://schemas.openxmlformats.org/officeDocument/2006/relationships/tags" Target="../tags/tag91.xml"/><Relationship Id="rId61" Type="http://schemas.openxmlformats.org/officeDocument/2006/relationships/tags" Target="../tags/tag92.xml"/><Relationship Id="rId62" Type="http://schemas.openxmlformats.org/officeDocument/2006/relationships/tags" Target="../tags/tag93.xml"/><Relationship Id="rId10" Type="http://schemas.openxmlformats.org/officeDocument/2006/relationships/tags" Target="../tags/tag41.xml"/><Relationship Id="rId11" Type="http://schemas.openxmlformats.org/officeDocument/2006/relationships/tags" Target="../tags/tag42.xml"/><Relationship Id="rId12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04.xml"/><Relationship Id="rId20" Type="http://schemas.openxmlformats.org/officeDocument/2006/relationships/tags" Target="../tags/tag115.xml"/><Relationship Id="rId21" Type="http://schemas.openxmlformats.org/officeDocument/2006/relationships/tags" Target="../tags/tag116.xml"/><Relationship Id="rId22" Type="http://schemas.openxmlformats.org/officeDocument/2006/relationships/tags" Target="../tags/tag117.xml"/><Relationship Id="rId23" Type="http://schemas.openxmlformats.org/officeDocument/2006/relationships/tags" Target="../tags/tag118.xml"/><Relationship Id="rId24" Type="http://schemas.openxmlformats.org/officeDocument/2006/relationships/tags" Target="../tags/tag119.xml"/><Relationship Id="rId25" Type="http://schemas.openxmlformats.org/officeDocument/2006/relationships/tags" Target="../tags/tag120.xml"/><Relationship Id="rId26" Type="http://schemas.openxmlformats.org/officeDocument/2006/relationships/tags" Target="../tags/tag121.xml"/><Relationship Id="rId27" Type="http://schemas.openxmlformats.org/officeDocument/2006/relationships/tags" Target="../tags/tag122.xml"/><Relationship Id="rId28" Type="http://schemas.openxmlformats.org/officeDocument/2006/relationships/tags" Target="../tags/tag123.xml"/><Relationship Id="rId29" Type="http://schemas.openxmlformats.org/officeDocument/2006/relationships/tags" Target="../tags/tag124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8.xml"/><Relationship Id="rId10" Type="http://schemas.openxmlformats.org/officeDocument/2006/relationships/tags" Target="../tags/tag105.xml"/><Relationship Id="rId11" Type="http://schemas.openxmlformats.org/officeDocument/2006/relationships/tags" Target="../tags/tag106.xml"/><Relationship Id="rId12" Type="http://schemas.openxmlformats.org/officeDocument/2006/relationships/tags" Target="../tags/tag107.xml"/><Relationship Id="rId13" Type="http://schemas.openxmlformats.org/officeDocument/2006/relationships/tags" Target="../tags/tag108.xml"/><Relationship Id="rId14" Type="http://schemas.openxmlformats.org/officeDocument/2006/relationships/tags" Target="../tags/tag109.xml"/><Relationship Id="rId15" Type="http://schemas.openxmlformats.org/officeDocument/2006/relationships/tags" Target="../tags/tag110.xml"/><Relationship Id="rId16" Type="http://schemas.openxmlformats.org/officeDocument/2006/relationships/tags" Target="../tags/tag111.xml"/><Relationship Id="rId17" Type="http://schemas.openxmlformats.org/officeDocument/2006/relationships/tags" Target="../tags/tag112.xml"/><Relationship Id="rId18" Type="http://schemas.openxmlformats.org/officeDocument/2006/relationships/tags" Target="../tags/tag113.xml"/><Relationship Id="rId19" Type="http://schemas.openxmlformats.org/officeDocument/2006/relationships/tags" Target="../tags/tag114.xml"/><Relationship Id="rId1" Type="http://schemas.openxmlformats.org/officeDocument/2006/relationships/tags" Target="../tags/tag96.xml"/><Relationship Id="rId2" Type="http://schemas.openxmlformats.org/officeDocument/2006/relationships/tags" Target="../tags/tag97.xml"/><Relationship Id="rId3" Type="http://schemas.openxmlformats.org/officeDocument/2006/relationships/tags" Target="../tags/tag98.xml"/><Relationship Id="rId4" Type="http://schemas.openxmlformats.org/officeDocument/2006/relationships/tags" Target="../tags/tag99.xml"/><Relationship Id="rId5" Type="http://schemas.openxmlformats.org/officeDocument/2006/relationships/tags" Target="../tags/tag100.xml"/><Relationship Id="rId6" Type="http://schemas.openxmlformats.org/officeDocument/2006/relationships/tags" Target="../tags/tag101.xml"/><Relationship Id="rId7" Type="http://schemas.openxmlformats.org/officeDocument/2006/relationships/tags" Target="../tags/tag102.xml"/><Relationship Id="rId8" Type="http://schemas.openxmlformats.org/officeDocument/2006/relationships/tags" Target="../tags/tag103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33.xml"/><Relationship Id="rId20" Type="http://schemas.openxmlformats.org/officeDocument/2006/relationships/tags" Target="../tags/tag144.xml"/><Relationship Id="rId21" Type="http://schemas.openxmlformats.org/officeDocument/2006/relationships/tags" Target="../tags/tag145.xml"/><Relationship Id="rId22" Type="http://schemas.openxmlformats.org/officeDocument/2006/relationships/tags" Target="../tags/tag146.xml"/><Relationship Id="rId23" Type="http://schemas.openxmlformats.org/officeDocument/2006/relationships/tags" Target="../tags/tag147.xml"/><Relationship Id="rId24" Type="http://schemas.openxmlformats.org/officeDocument/2006/relationships/tags" Target="../tags/tag148.xml"/><Relationship Id="rId25" Type="http://schemas.openxmlformats.org/officeDocument/2006/relationships/tags" Target="../tags/tag149.xml"/><Relationship Id="rId26" Type="http://schemas.openxmlformats.org/officeDocument/2006/relationships/tags" Target="../tags/tag150.xml"/><Relationship Id="rId27" Type="http://schemas.openxmlformats.org/officeDocument/2006/relationships/tags" Target="../tags/tag151.xml"/><Relationship Id="rId28" Type="http://schemas.openxmlformats.org/officeDocument/2006/relationships/tags" Target="../tags/tag152.xml"/><Relationship Id="rId29" Type="http://schemas.openxmlformats.org/officeDocument/2006/relationships/tags" Target="../tags/tag153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9.xml"/><Relationship Id="rId10" Type="http://schemas.openxmlformats.org/officeDocument/2006/relationships/tags" Target="../tags/tag134.xml"/><Relationship Id="rId11" Type="http://schemas.openxmlformats.org/officeDocument/2006/relationships/tags" Target="../tags/tag135.xml"/><Relationship Id="rId12" Type="http://schemas.openxmlformats.org/officeDocument/2006/relationships/tags" Target="../tags/tag136.xml"/><Relationship Id="rId13" Type="http://schemas.openxmlformats.org/officeDocument/2006/relationships/tags" Target="../tags/tag137.xml"/><Relationship Id="rId14" Type="http://schemas.openxmlformats.org/officeDocument/2006/relationships/tags" Target="../tags/tag138.xml"/><Relationship Id="rId15" Type="http://schemas.openxmlformats.org/officeDocument/2006/relationships/tags" Target="../tags/tag139.xml"/><Relationship Id="rId16" Type="http://schemas.openxmlformats.org/officeDocument/2006/relationships/tags" Target="../tags/tag140.xml"/><Relationship Id="rId17" Type="http://schemas.openxmlformats.org/officeDocument/2006/relationships/tags" Target="../tags/tag141.xml"/><Relationship Id="rId18" Type="http://schemas.openxmlformats.org/officeDocument/2006/relationships/tags" Target="../tags/tag142.xml"/><Relationship Id="rId19" Type="http://schemas.openxmlformats.org/officeDocument/2006/relationships/tags" Target="../tags/tag143.xml"/><Relationship Id="rId1" Type="http://schemas.openxmlformats.org/officeDocument/2006/relationships/tags" Target="../tags/tag125.xml"/><Relationship Id="rId2" Type="http://schemas.openxmlformats.org/officeDocument/2006/relationships/tags" Target="../tags/tag126.xml"/><Relationship Id="rId3" Type="http://schemas.openxmlformats.org/officeDocument/2006/relationships/tags" Target="../tags/tag127.xml"/><Relationship Id="rId4" Type="http://schemas.openxmlformats.org/officeDocument/2006/relationships/tags" Target="../tags/tag128.xml"/><Relationship Id="rId5" Type="http://schemas.openxmlformats.org/officeDocument/2006/relationships/tags" Target="../tags/tag129.xml"/><Relationship Id="rId6" Type="http://schemas.openxmlformats.org/officeDocument/2006/relationships/tags" Target="../tags/tag130.xml"/><Relationship Id="rId7" Type="http://schemas.openxmlformats.org/officeDocument/2006/relationships/tags" Target="../tags/tag131.xml"/><Relationship Id="rId8" Type="http://schemas.openxmlformats.org/officeDocument/2006/relationships/tags" Target="../tags/tag1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38276"/>
            <a:ext cx="8305800" cy="1447800"/>
          </a:xfrm>
        </p:spPr>
        <p:txBody>
          <a:bodyPr/>
          <a:lstStyle/>
          <a:p>
            <a:r>
              <a:rPr lang="en-US" sz="3200" i="0" dirty="0" smtClean="0">
                <a:solidFill>
                  <a:srgbClr val="0000FF"/>
                </a:solidFill>
              </a:rPr>
              <a:t>CSE 373</a:t>
            </a:r>
            <a:r>
              <a:rPr lang="en-US" sz="3200" i="0" dirty="0" smtClean="0">
                <a:solidFill>
                  <a:srgbClr val="0000FF"/>
                </a:solidFill>
              </a:rPr>
              <a:t>: Data </a:t>
            </a:r>
            <a:r>
              <a:rPr lang="en-US" sz="3200" i="0" dirty="0" smtClean="0">
                <a:solidFill>
                  <a:srgbClr val="0000FF"/>
                </a:solidFill>
              </a:rPr>
              <a:t>Structures </a:t>
            </a:r>
            <a:r>
              <a:rPr lang="en-US" sz="3200" i="0" dirty="0" smtClean="0">
                <a:solidFill>
                  <a:srgbClr val="0000FF"/>
                </a:solidFill>
              </a:rPr>
              <a:t>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dirty="0">
                <a:solidFill>
                  <a:srgbClr val="0000FF"/>
                </a:solidFill>
              </a:rPr>
              <a:t>M</a:t>
            </a:r>
            <a:r>
              <a:rPr lang="en-US" sz="3200" dirty="0" smtClean="0">
                <a:solidFill>
                  <a:srgbClr val="0000FF"/>
                </a:solidFill>
              </a:rPr>
              <a:t>ore Sorting and Beyond </a:t>
            </a:r>
            <a:r>
              <a:rPr lang="en-US" sz="3200" dirty="0" smtClean="0">
                <a:solidFill>
                  <a:srgbClr val="0000FF"/>
                </a:solidFill>
              </a:rPr>
              <a:t>Comparison </a:t>
            </a:r>
            <a:r>
              <a:rPr lang="en-US" sz="3200" i="0" dirty="0" smtClean="0">
                <a:solidFill>
                  <a:srgbClr val="0000FF"/>
                </a:solidFill>
              </a:rPr>
              <a:t>Sorting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 smtClean="0"/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0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Quick S</a:t>
            </a:r>
            <a:r>
              <a:rPr lang="en-US" dirty="0" smtClean="0">
                <a:solidFill>
                  <a:srgbClr val="0000FF"/>
                </a:solidFill>
              </a:rPr>
              <a:t>ort Example: Combine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1876748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8775" y="1225710"/>
            <a:ext cx="61244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Combine</a:t>
            </a:r>
            <a:r>
              <a:rPr lang="en-US" sz="2200" dirty="0" smtClean="0"/>
              <a:t>: put left partition &lt; pivot &lt; right partition</a:t>
            </a:r>
            <a:endParaRPr lang="en-US" sz="2200" dirty="0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10200" y="2910475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98468" y="291047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910475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0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943100" y="291047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85123" y="291047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3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09900" y="291047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43300" y="291047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8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956502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9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30671" y="3956502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1" name="Rectangle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064071" y="395650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2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65068" y="3956502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3" name="Rectangle 1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398468" y="3956502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4" name="Rectangle 1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076700" y="291047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5" name="Rectangle 1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597471" y="395650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6" name="Rectangl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665168" y="4908463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7" name="Rectangle 1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5988" y="4908463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88" name="Rectangle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54311" y="4908463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9" name="Rectangle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62813" y="4908463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0" name="Rectangle 1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89072" y="4908463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91" name="Rectangle 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22372" y="5828304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2" name="Rectangle 1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24199" y="5822950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627289" y="2504508"/>
            <a:ext cx="963511" cy="305714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2743200" y="2492454"/>
            <a:ext cx="3733800" cy="400074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617939" y="2504508"/>
            <a:ext cx="2638281" cy="405967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1398468" y="3443875"/>
            <a:ext cx="228822" cy="512627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8" idx="0"/>
          </p:cNvCxnSpPr>
          <p:nvPr/>
        </p:nvCxnSpPr>
        <p:spPr>
          <a:xfrm>
            <a:off x="1627290" y="3443875"/>
            <a:ext cx="1230210" cy="512627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81" idx="0"/>
          </p:cNvCxnSpPr>
          <p:nvPr/>
        </p:nvCxnSpPr>
        <p:spPr>
          <a:xfrm>
            <a:off x="1669702" y="3443875"/>
            <a:ext cx="2661069" cy="512627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87" idx="0"/>
          </p:cNvCxnSpPr>
          <p:nvPr/>
        </p:nvCxnSpPr>
        <p:spPr>
          <a:xfrm flipH="1">
            <a:off x="982688" y="4489902"/>
            <a:ext cx="99384" cy="418561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86" idx="0"/>
          </p:cNvCxnSpPr>
          <p:nvPr/>
        </p:nvCxnSpPr>
        <p:spPr>
          <a:xfrm>
            <a:off x="1105379" y="4489902"/>
            <a:ext cx="826489" cy="418561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88" idx="0"/>
          </p:cNvCxnSpPr>
          <p:nvPr/>
        </p:nvCxnSpPr>
        <p:spPr>
          <a:xfrm>
            <a:off x="3770982" y="4489902"/>
            <a:ext cx="50029" cy="418561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810000" y="4489902"/>
            <a:ext cx="1286213" cy="418561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92" idx="0"/>
          </p:cNvCxnSpPr>
          <p:nvPr/>
        </p:nvCxnSpPr>
        <p:spPr>
          <a:xfrm>
            <a:off x="4871386" y="5441863"/>
            <a:ext cx="1019513" cy="381087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876800" y="5441863"/>
            <a:ext cx="50029" cy="418561"/>
          </a:xfrm>
          <a:prstGeom prst="straightConnector1">
            <a:avLst/>
          </a:prstGeom>
          <a:ln>
            <a:solidFill>
              <a:srgbClr val="000000"/>
            </a:solidFill>
            <a:headEnd type="arrow" w="med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5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3" grpId="0" animBg="1"/>
      <p:bldP spid="71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Details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4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Pivots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Worst </a:t>
            </a:r>
            <a:r>
              <a:rPr lang="en-US" dirty="0" smtClean="0"/>
              <a:t>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 err="1" smtClean="0"/>
              <a:t>Recurse</a:t>
            </a:r>
            <a:r>
              <a:rPr lang="en-US" dirty="0" smtClean="0"/>
              <a:t> on p</a:t>
            </a:r>
            <a:r>
              <a:rPr lang="en-US" dirty="0" smtClean="0"/>
              <a:t>roblem </a:t>
            </a:r>
            <a:r>
              <a:rPr lang="en-US" dirty="0" smtClean="0"/>
              <a:t>of size n </a:t>
            </a:r>
            <a:r>
              <a:rPr lang="en-US" dirty="0" smtClean="0"/>
              <a:t>– </a:t>
            </a:r>
            <a:r>
              <a:rPr lang="en-US" dirty="0" smtClean="0"/>
              <a:t>1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Best pivot?</a:t>
            </a:r>
          </a:p>
          <a:p>
            <a:pPr lvl="1"/>
            <a:r>
              <a:rPr lang="en-US" dirty="0"/>
              <a:t>Median</a:t>
            </a:r>
          </a:p>
          <a:p>
            <a:pPr lvl="1"/>
            <a:r>
              <a:rPr lang="en-US" dirty="0"/>
              <a:t>Halve each time</a:t>
            </a:r>
          </a:p>
          <a:p>
            <a:pPr lvl="1"/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5327470" y="1764408"/>
            <a:ext cx="3554497" cy="977016"/>
            <a:chOff x="5689666" y="533400"/>
            <a:chExt cx="3554497" cy="977016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328254" y="1110306"/>
              <a:ext cx="191590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latin typeface="Times New Roman" pitchFamily="18" charset="0"/>
                </a:rPr>
                <a:t>8  2  </a:t>
              </a:r>
              <a:r>
                <a:rPr lang="en-US" sz="2000" u="sng" dirty="0">
                  <a:latin typeface="Times New Roman" pitchFamily="18" charset="0"/>
                </a:rPr>
                <a:t>9 </a:t>
              </a:r>
              <a:r>
                <a:rPr lang="en-US" sz="2000" u="sng" dirty="0" smtClean="0">
                  <a:latin typeface="Times New Roman" pitchFamily="18" charset="0"/>
                </a:rPr>
                <a:t> 4  5  3  6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812482" y="4749317"/>
            <a:ext cx="3502793" cy="887594"/>
            <a:chOff x="5149022" y="533400"/>
            <a:chExt cx="3502793" cy="887594"/>
          </a:xfrm>
        </p:grpSpPr>
        <p:sp>
          <p:nvSpPr>
            <p:cNvPr id="34" name="Text Box 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149022" y="1081954"/>
              <a:ext cx="869792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35" name="Text Box 4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966301" y="1110306"/>
              <a:ext cx="685514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36" name="Line 1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7" name="Line 1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7" name="Text Box 48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48" name="Text Box 4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9" name="Text Box 5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50" name="Text Box 51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1" name="Text Box 52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52" name="Text Box 53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53" name="Text Box 54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" name="Text Box 5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5" name="Text Box 56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926075" y="947589"/>
              <a:ext cx="224819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036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Potential pivot rules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92"/>
            <a:ext cx="8229600" cy="4856272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smtClean="0"/>
              <a:t>Pick </a:t>
            </a:r>
            <a:r>
              <a:rPr lang="en-US" sz="2600" b="1" dirty="0" smtClean="0"/>
              <a:t>first or last element</a:t>
            </a:r>
            <a:r>
              <a:rPr lang="en-US" sz="2600" dirty="0" smtClean="0"/>
              <a:t>: f</a:t>
            </a:r>
            <a:r>
              <a:rPr lang="en-US" sz="2600" dirty="0" smtClean="0"/>
              <a:t>ast</a:t>
            </a:r>
            <a:r>
              <a:rPr lang="en-US" sz="2600" dirty="0" smtClean="0"/>
              <a:t>, but worst-case occurs with mostly sorted </a:t>
            </a:r>
            <a:r>
              <a:rPr lang="en-US" sz="2600" dirty="0" smtClean="0"/>
              <a:t>input (as we’ve seen)</a:t>
            </a:r>
          </a:p>
          <a:p>
            <a:endParaRPr lang="en-US" sz="2600" dirty="0" smtClean="0"/>
          </a:p>
          <a:p>
            <a:r>
              <a:rPr lang="en-US" sz="2600" b="1" dirty="0" smtClean="0"/>
              <a:t>Try looping through the array:</a:t>
            </a:r>
            <a:r>
              <a:rPr lang="en-US" sz="2600" dirty="0" smtClean="0"/>
              <a:t> we’ll get a good value, but that’s slow and hard to implement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Pick random </a:t>
            </a:r>
            <a:r>
              <a:rPr lang="en-US" sz="2600" b="1" dirty="0" smtClean="0"/>
              <a:t>element: </a:t>
            </a:r>
            <a:r>
              <a:rPr lang="en-US" sz="2600" dirty="0" smtClean="0"/>
              <a:t>cool, does </a:t>
            </a:r>
            <a:r>
              <a:rPr lang="en-US" sz="2600" dirty="0" smtClean="0"/>
              <a:t>as well as any technique, but (pseudo)random number generation can be </a:t>
            </a:r>
            <a:r>
              <a:rPr lang="en-US" sz="2600" dirty="0" smtClean="0"/>
              <a:t>slow</a:t>
            </a:r>
          </a:p>
          <a:p>
            <a:endParaRPr lang="en-US" sz="2600" dirty="0" smtClean="0"/>
          </a:p>
          <a:p>
            <a:pPr marL="342900" lvl="1" indent="-342900">
              <a:buFont typeface="Arial"/>
              <a:buChar char="•"/>
            </a:pPr>
            <a:r>
              <a:rPr lang="en-US" sz="2600" b="1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ick </a:t>
            </a:r>
            <a:r>
              <a:rPr lang="en-US" sz="2600" b="1" dirty="0">
                <a:solidFill>
                  <a:schemeClr val="accent3">
                    <a:lumMod val="75000"/>
                  </a:schemeClr>
                </a:solidFill>
              </a:rPr>
              <a:t>the median of first, middle, and </a:t>
            </a:r>
            <a:r>
              <a:rPr lang="en-US" sz="2600" b="1" dirty="0" smtClean="0">
                <a:solidFill>
                  <a:schemeClr val="accent3">
                    <a:lumMod val="75000"/>
                  </a:schemeClr>
                </a:solidFill>
              </a:rPr>
              <a:t>last: </a:t>
            </a:r>
            <a:r>
              <a:rPr lang="en-US" sz="2600" dirty="0" smtClean="0"/>
              <a:t>Easy to implement and is a common </a:t>
            </a:r>
            <a:r>
              <a:rPr lang="en-US" sz="2600" dirty="0"/>
              <a:t>heuristic that tends to work </a:t>
            </a:r>
            <a:r>
              <a:rPr lang="en-US" sz="2600" dirty="0" smtClean="0"/>
              <a:t>well</a:t>
            </a:r>
            <a:endParaRPr lang="en-US" sz="2600" dirty="0"/>
          </a:p>
          <a:p>
            <a:pPr marL="0" indent="0" algn="ctr">
              <a:buNone/>
            </a:pPr>
            <a:r>
              <a:rPr lang="en-US" sz="2600" dirty="0" smtClean="0"/>
              <a:t>e.g</a:t>
            </a:r>
            <a:r>
              <a:rPr lang="en-US" sz="2600" dirty="0" smtClean="0"/>
              <a:t>.,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6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Median Pivot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8784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2184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5584" y="2044095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68984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2384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735784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9184" y="2044095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38337" y="1417220"/>
            <a:ext cx="5290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Pick the median of first, middle, and last</a:t>
            </a:r>
            <a:endParaRPr lang="en-US" sz="2200" dirty="0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103" y="2044095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79044" y="2208163"/>
            <a:ext cx="1705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Median = 6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8971" y="3098192"/>
            <a:ext cx="5290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Swap the median with the first value</a:t>
            </a:r>
            <a:endParaRPr lang="en-US" sz="2200" dirty="0"/>
          </a:p>
        </p:txBody>
      </p:sp>
      <p:sp>
        <p:nvSpPr>
          <p:cNvPr id="32" name="Rectangle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79065" y="373682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12465" y="373682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" name="Rectangle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45865" y="373682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5" name="Rectangl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79265" y="373682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12665" y="373682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7" name="Rectangle 1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46065" y="373682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8" name="Rectangle 1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79465" y="3736826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5384" y="3736826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U-Turn Arrow 16"/>
          <p:cNvSpPr/>
          <p:nvPr/>
        </p:nvSpPr>
        <p:spPr>
          <a:xfrm rot="10800000">
            <a:off x="740810" y="4315281"/>
            <a:ext cx="3845154" cy="470328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0830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164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8" name="Rectangle 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498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2" name="Rectangle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6832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4" name="Rectangle 1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166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5" name="Rectangle 1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7500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6" name="Rectangle 1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283433" y="5570656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7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352" y="5570656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60917" y="4973207"/>
            <a:ext cx="7352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Pivot is now at index 0, and we’re ready to go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2915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Partitioning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pivot in index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pointers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1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Step one</a:t>
            </a:r>
            <a:r>
              <a:rPr lang="en-US" dirty="0" smtClean="0"/>
              <a:t>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F8B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4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24" y="-18142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Quick Sort Partition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2560563" y="986367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3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2530325" y="4163785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3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V="1">
              <a:off x="4975375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538790" y="5781525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532743" y="3358243"/>
            <a:ext cx="3810000" cy="685800"/>
            <a:chOff x="3505200" y="2667000"/>
            <a:chExt cx="3810000" cy="685800"/>
          </a:xfrm>
        </p:grpSpPr>
        <p:sp>
          <p:nvSpPr>
            <p:cNvPr id="95" name="Text Box 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6" name="Text Box 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7" name="Text Box 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4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8" name="Text Box 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9" name="Text Box 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0" name="Text Box 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3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1" name="Text Box 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2" name="Text Box 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3" name="Text Box 1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4" name="Text Box 1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05" name="Line 13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3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flipV="1">
              <a:off x="6496957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546048" y="1663700"/>
            <a:ext cx="3810000" cy="685800"/>
            <a:chOff x="3505200" y="1676400"/>
            <a:chExt cx="3810000" cy="685800"/>
          </a:xfrm>
        </p:grpSpPr>
        <p:sp>
          <p:nvSpPr>
            <p:cNvPr id="120" name="Text Box 2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1" name="Text Box 3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2" name="Text Box 4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3" name="Text Box 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4" name="Text Box 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5" name="Text Box 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3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6" name="Text Box 8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7" name="Text Box 9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8" name="Text Box 10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29" name="Text Box 11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46" name="Line 13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4258734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13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V="1">
              <a:off x="6483652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530325" y="2503714"/>
            <a:ext cx="3810000" cy="685800"/>
            <a:chOff x="3505200" y="1676400"/>
            <a:chExt cx="3810000" cy="685800"/>
          </a:xfrm>
        </p:grpSpPr>
        <p:sp>
          <p:nvSpPr>
            <p:cNvPr id="149" name="Text Box 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0" name="Text Box 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1" name="Text Box 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4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2" name="Text Box 5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3" name="Text Box 6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4" name="Text Box 7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3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5" name="Text Box 8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6" name="Text Box 9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7" name="Text Box 1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9" name="Line 1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4614443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1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6483652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2524276" y="4956631"/>
            <a:ext cx="3810000" cy="685800"/>
            <a:chOff x="3505200" y="3733800"/>
            <a:chExt cx="3810000" cy="685800"/>
          </a:xfrm>
        </p:grpSpPr>
        <p:sp>
          <p:nvSpPr>
            <p:cNvPr id="162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F8B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63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64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5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solidFill>
              <a:srgbClr val="8EB4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66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0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67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3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68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9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solidFill>
              <a:srgbClr val="B3A2C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7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70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71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8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72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57912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5887963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274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Quick Sort 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Best-case</a:t>
            </a:r>
            <a:r>
              <a:rPr lang="en-US" dirty="0" smtClean="0"/>
              <a:t>: Pivot is always the </a:t>
            </a:r>
            <a:r>
              <a:rPr lang="en-US" dirty="0" smtClean="0"/>
              <a:t>median, split data in half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Same as </a:t>
            </a:r>
            <a:r>
              <a:rPr lang="en-US" dirty="0" err="1" smtClean="0"/>
              <a:t>mergesort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O(n) partition work for O(log(n)) levels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Worst-case</a:t>
            </a:r>
            <a:r>
              <a:rPr lang="en-US" dirty="0" smtClean="0"/>
              <a:t>: Pivot is always smallest or largest element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Basically </a:t>
            </a:r>
            <a:r>
              <a:rPr lang="en-US" dirty="0" smtClean="0"/>
              <a:t>same </a:t>
            </a:r>
            <a:r>
              <a:rPr lang="en-US" dirty="0" smtClean="0"/>
              <a:t>as </a:t>
            </a:r>
            <a:r>
              <a:rPr lang="en-US" dirty="0" smtClean="0"/>
              <a:t>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Average-case </a:t>
            </a:r>
            <a:r>
              <a:rPr lang="en-US" dirty="0" smtClean="0"/>
              <a:t>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</a:t>
            </a:r>
            <a:r>
              <a:rPr lang="en-US" dirty="0" smtClean="0"/>
              <a:t>you’re not </a:t>
            </a:r>
            <a:r>
              <a:rPr lang="en-US" dirty="0" smtClean="0"/>
              <a:t>responsible for proof (in text)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5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Quick Sort 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In-place: </a:t>
            </a:r>
            <a:r>
              <a:rPr lang="en-US" dirty="0" smtClean="0"/>
              <a:t>Yep!  We can use a couple pointers and partition the array in place, </a:t>
            </a:r>
            <a:r>
              <a:rPr lang="en-US" dirty="0" err="1" smtClean="0"/>
              <a:t>recursing</a:t>
            </a:r>
            <a:r>
              <a:rPr lang="en-US" dirty="0" smtClean="0"/>
              <a:t> on differe</a:t>
            </a:r>
            <a:r>
              <a:rPr lang="en-US" dirty="0" smtClean="0"/>
              <a:t>nt  </a:t>
            </a:r>
            <a:r>
              <a:rPr lang="en-US" b="1" dirty="0" smtClean="0">
                <a:latin typeface="Courier"/>
                <a:cs typeface="Courier"/>
              </a:rPr>
              <a:t>lo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and  </a:t>
            </a:r>
            <a:r>
              <a:rPr lang="en-US" b="1" dirty="0" smtClean="0">
                <a:latin typeface="Courier"/>
                <a:cs typeface="Courier"/>
              </a:rPr>
              <a:t>hi</a:t>
            </a:r>
            <a:r>
              <a:rPr lang="en-US" dirty="0" smtClean="0">
                <a:latin typeface="Courier"/>
                <a:cs typeface="Courier"/>
              </a:rPr>
              <a:t> indices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r>
              <a:rPr lang="en-US" b="1" dirty="0" smtClean="0"/>
              <a:t>Stable</a:t>
            </a:r>
            <a:r>
              <a:rPr lang="en-US" dirty="0" smtClean="0"/>
              <a:t>: Not necessarily.  Depends on how you handle equal values when partitioning.  A stable version of quick sor</a:t>
            </a:r>
            <a:r>
              <a:rPr lang="en-US" dirty="0" smtClean="0"/>
              <a:t>t uses some extra storage for partitioning.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HW5 due in a couple days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more graphs!  </a:t>
            </a:r>
            <a:r>
              <a:rPr lang="en-US" dirty="0" smtClean="0"/>
              <a:t>Don’t forget about the write-up!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HW6 out later today </a:t>
            </a:r>
            <a:r>
              <a:rPr lang="en-US" dirty="0" smtClean="0">
                <a:sym typeface="Wingdings"/>
              </a:rPr>
              <a:t> sorting (and to a lesser degree reading specs/other files/tests).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Final exam in 2 weeks!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9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Divide and </a:t>
            </a:r>
            <a:r>
              <a:rPr lang="en-US" dirty="0" smtClean="0">
                <a:solidFill>
                  <a:srgbClr val="0000FF"/>
                </a:solidFill>
              </a:rPr>
              <a:t>Conquer: </a:t>
            </a:r>
            <a:r>
              <a:rPr lang="en-US" dirty="0" smtClean="0">
                <a:solidFill>
                  <a:srgbClr val="0000FF"/>
                </a:solidFill>
              </a:rPr>
              <a:t>Cutoffs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</a:t>
            </a:r>
            <a:r>
              <a:rPr lang="en-US" dirty="0" smtClean="0"/>
              <a:t>simple, quadratic </a:t>
            </a:r>
            <a:r>
              <a:rPr lang="en-US" dirty="0" smtClean="0"/>
              <a:t>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Cutoffs </a:t>
            </a:r>
            <a:r>
              <a:rPr lang="en-US" dirty="0" smtClean="0"/>
              <a:t>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Cutoff </a:t>
            </a:r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6934200" cy="175432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quicksort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(hi – lo &lt; CUTOFF)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insertionSort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arr,lo,hi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   …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038600"/>
            <a:ext cx="7301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Notice how this cuts out the vast majority of the recursive calls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Think of the recursive calls to </a:t>
            </a:r>
            <a:r>
              <a:rPr lang="en-US" sz="2000" b="0" dirty="0" err="1" smtClean="0">
                <a:latin typeface="+mn-lt"/>
              </a:rPr>
              <a:t>quicksort</a:t>
            </a:r>
            <a:r>
              <a:rPr lang="en-US" sz="2000" b="0" dirty="0" smtClean="0">
                <a:latin typeface="+mn-lt"/>
              </a:rPr>
              <a:t> as a tree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Trims out the bottom layers of the tree</a:t>
            </a:r>
          </a:p>
        </p:txBody>
      </p:sp>
    </p:spTree>
    <p:extLst>
      <p:ext uri="{BB962C8B-B14F-4D97-AF65-F5344CB8AC3E}">
        <p14:creationId xmlns:p14="http://schemas.microsoft.com/office/powerpoint/2010/main" val="320136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Cool </a:t>
            </a:r>
            <a:r>
              <a:rPr lang="en-US" dirty="0" smtClean="0">
                <a:solidFill>
                  <a:srgbClr val="0000FF"/>
                </a:solidFill>
              </a:rPr>
              <a:t>Comparison </a:t>
            </a:r>
            <a:r>
              <a:rPr lang="en-US" dirty="0" smtClean="0">
                <a:solidFill>
                  <a:srgbClr val="0000FF"/>
                </a:solidFill>
              </a:rPr>
              <a:t>Sorting Links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Visualization of sorts on different inputs: </a:t>
            </a:r>
            <a:r>
              <a:rPr lang="en-US" sz="2700" dirty="0" smtClean="0">
                <a:hlinkClick r:id="rId2"/>
              </a:rPr>
              <a:t>http</a:t>
            </a:r>
            <a:r>
              <a:rPr lang="en-US" sz="2700" dirty="0">
                <a:hlinkClick r:id="rId2"/>
              </a:rPr>
              <a:t>://www.sorting-algorithms.com</a:t>
            </a:r>
            <a:r>
              <a:rPr lang="en-US" sz="2700" dirty="0" smtClean="0">
                <a:hlinkClick r:id="rId2"/>
              </a:rPr>
              <a:t>/</a:t>
            </a:r>
            <a:endParaRPr lang="en-US" sz="2700" dirty="0" smtClean="0"/>
          </a:p>
          <a:p>
            <a:r>
              <a:rPr lang="en-US" sz="2700" dirty="0" smtClean="0"/>
              <a:t>Visualization of sorting with sound: </a:t>
            </a:r>
            <a:r>
              <a:rPr lang="en-US" sz="2700" dirty="0" smtClean="0">
                <a:hlinkClick r:id="rId3"/>
              </a:rPr>
              <a:t>https</a:t>
            </a:r>
            <a:r>
              <a:rPr lang="en-US" sz="2700" dirty="0">
                <a:hlinkClick r:id="rId3"/>
              </a:rPr>
              <a:t>://www.youtube.com/watch?v=t8g-</a:t>
            </a:r>
            <a:r>
              <a:rPr lang="en-US" sz="2700" dirty="0" smtClean="0">
                <a:hlinkClick r:id="rId3"/>
              </a:rPr>
              <a:t>iYGHpEA</a:t>
            </a:r>
            <a:endParaRPr lang="en-US" sz="2700" dirty="0" smtClean="0"/>
          </a:p>
          <a:p>
            <a:pPr marL="342900" lvl="1" indent="-342900">
              <a:buFont typeface="Arial"/>
              <a:buChar char="•"/>
            </a:pPr>
            <a:r>
              <a:rPr lang="en-US" sz="2700" dirty="0" smtClean="0"/>
              <a:t>Sorting via dance: </a:t>
            </a:r>
            <a:r>
              <a:rPr lang="en-US" sz="2700" dirty="0" smtClean="0">
                <a:hlinkClick r:id="rId4"/>
              </a:rPr>
              <a:t>https</a:t>
            </a:r>
            <a:r>
              <a:rPr lang="en-US" sz="2700" dirty="0">
                <a:hlinkClick r:id="rId4"/>
              </a:rPr>
              <a:t>://www.youtube.com/watch?v=</a:t>
            </a:r>
            <a:r>
              <a:rPr lang="en-US" sz="2700" dirty="0" smtClean="0">
                <a:hlinkClick r:id="rId4"/>
              </a:rPr>
              <a:t>XaqR3G_NVoo</a:t>
            </a:r>
            <a:endParaRPr lang="en-US" sz="2700" dirty="0" smtClean="0"/>
          </a:p>
          <a:p>
            <a:pPr marL="342900" lvl="1" indent="-342900">
              <a:buFont typeface="Arial"/>
              <a:buChar char="•"/>
            </a:pPr>
            <a:r>
              <a:rPr lang="en-US" sz="2700" dirty="0" smtClean="0"/>
              <a:t>XKCD Ineffective sorts: </a:t>
            </a:r>
          </a:p>
          <a:p>
            <a:pPr marL="0" lvl="1" indent="0">
              <a:buNone/>
            </a:pPr>
            <a:r>
              <a:rPr lang="en-US" sz="2700" dirty="0" smtClean="0"/>
              <a:t>	</a:t>
            </a:r>
            <a:r>
              <a:rPr lang="en-US" sz="2700" dirty="0" smtClean="0">
                <a:hlinkClick r:id="rId5"/>
              </a:rPr>
              <a:t>https://xkcd.com/1185/</a:t>
            </a:r>
            <a:endParaRPr lang="en-US" sz="2700" dirty="0" smtClean="0"/>
          </a:p>
          <a:p>
            <a:endParaRPr lang="en-US" sz="2700" dirty="0"/>
          </a:p>
          <a:p>
            <a:endParaRPr lang="en-US" sz="2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0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Sorting: The Big Picture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0365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baseline="30000" dirty="0">
                <a:latin typeface="Calibri"/>
                <a:cs typeface="Calibri"/>
                <a:sym typeface="Symbol" pitchFamily="18" charset="2"/>
              </a:rPr>
              <a:t>2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50427" y="2286000"/>
            <a:ext cx="1365127" cy="1015663"/>
          </a:xfrm>
          <a:prstGeom prst="rect">
            <a:avLst/>
          </a:prstGeom>
          <a:solidFill>
            <a:srgbClr val="F8CB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Fancier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 smtClean="0">
                <a:latin typeface="Calibri"/>
                <a:cs typeface="Calibri"/>
              </a:rPr>
              <a:t>Comparison</a:t>
            </a:r>
            <a:endParaRPr lang="en-US" sz="2000" dirty="0">
              <a:latin typeface="Calibri"/>
              <a:cs typeface="Calibri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lower bound: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(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28678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Specialized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algorithms: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Insertion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Calibri"/>
                <a:cs typeface="Calibri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Calibri"/>
                <a:cs typeface="Calibri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8177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Heap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Merge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Quick </a:t>
            </a:r>
            <a:r>
              <a:rPr lang="en-US" sz="2000" dirty="0" smtClean="0">
                <a:latin typeface="Calibri"/>
                <a:cs typeface="Calibri"/>
              </a:rPr>
              <a:t>sort (</a:t>
            </a:r>
            <a:r>
              <a:rPr lang="en-US" sz="2000" dirty="0" err="1" smtClean="0">
                <a:latin typeface="Calibri"/>
                <a:cs typeface="Calibri"/>
              </a:rPr>
              <a:t>avg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en-US" sz="2000" dirty="0">
              <a:latin typeface="Calibri"/>
              <a:cs typeface="Calibri"/>
            </a:endParaRP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366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Bucket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0403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>
            <a:off x="1062929" y="3301663"/>
            <a:ext cx="996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6553764" y="3301663"/>
            <a:ext cx="57478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flipH="1">
            <a:off x="7462762" y="1306286"/>
            <a:ext cx="12095" cy="470588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80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Fast Can We Sort?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Heapsort</a:t>
            </a:r>
            <a:r>
              <a:rPr lang="en-US" dirty="0" smtClean="0"/>
              <a:t> &amp; </a:t>
            </a:r>
            <a:r>
              <a:rPr lang="en-US" dirty="0" err="1" smtClean="0"/>
              <a:t>mergesort</a:t>
            </a:r>
            <a:r>
              <a:rPr lang="en-US" dirty="0" smtClean="0"/>
              <a:t> 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smtClean="0"/>
              <a:t>Quicksort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time</a:t>
            </a:r>
          </a:p>
          <a:p>
            <a:endParaRPr lang="en-US" dirty="0" smtClean="0"/>
          </a:p>
          <a:p>
            <a:r>
              <a:rPr lang="en-US" dirty="0" smtClean="0"/>
              <a:t>These bounds are all tight, actually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342900" lvl="2" indent="-342900"/>
            <a:r>
              <a:rPr lang="en-US" b="1" i="1" dirty="0"/>
              <a:t>Assuming </a:t>
            </a:r>
            <a:r>
              <a:rPr lang="en-US" b="1" dirty="0"/>
              <a:t>our comparison </a:t>
            </a:r>
            <a:r>
              <a:rPr lang="en-US" b="1" i="1" dirty="0"/>
              <a:t>model</a:t>
            </a:r>
            <a:r>
              <a:rPr lang="en-US" dirty="0"/>
              <a:t>: The only operation an algorithm can perform on data items is a 2-element </a:t>
            </a:r>
            <a:r>
              <a:rPr lang="en-US" dirty="0" smtClean="0"/>
              <a:t>comparison.  There is no </a:t>
            </a:r>
            <a:r>
              <a:rPr lang="en-US" dirty="0" smtClean="0"/>
              <a:t>lower </a:t>
            </a:r>
            <a:r>
              <a:rPr lang="en-US" dirty="0" smtClean="0"/>
              <a:t>asymptotic complexity, such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0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Counting </a:t>
            </a:r>
            <a:r>
              <a:rPr lang="en-US" dirty="0" smtClean="0">
                <a:solidFill>
                  <a:srgbClr val="0000FF"/>
                </a:solidFill>
              </a:rPr>
              <a:t>Comparisons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matter what the algorithm is, it </a:t>
            </a:r>
            <a:r>
              <a:rPr lang="en-US" dirty="0" smtClean="0"/>
              <a:t>cannot make progress without doing </a:t>
            </a:r>
            <a:r>
              <a:rPr lang="en-US" dirty="0" smtClean="0"/>
              <a:t>comparisons</a:t>
            </a:r>
          </a:p>
          <a:p>
            <a:pPr marL="0" indent="0">
              <a:buNone/>
            </a:pP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b="1" dirty="0"/>
              <a:t>Intuition</a:t>
            </a:r>
            <a:r>
              <a:rPr lang="en-US" dirty="0"/>
              <a:t>: Each comparison can </a:t>
            </a:r>
            <a:r>
              <a:rPr lang="en-US" i="1" dirty="0"/>
              <a:t>at best</a:t>
            </a:r>
            <a:r>
              <a:rPr lang="en-US" dirty="0"/>
              <a:t> eliminate </a:t>
            </a:r>
            <a:r>
              <a:rPr lang="en-US" i="1" dirty="0"/>
              <a:t>half</a:t>
            </a:r>
            <a:r>
              <a:rPr lang="en-US" dirty="0"/>
              <a:t>  the remaining </a:t>
            </a:r>
            <a:r>
              <a:rPr lang="en-US" dirty="0" smtClean="0"/>
              <a:t>possibilities of possible orderings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represent this process as a </a:t>
            </a:r>
            <a:r>
              <a:rPr lang="en-US" i="1" dirty="0" smtClean="0"/>
              <a:t>decision tree</a:t>
            </a:r>
          </a:p>
          <a:p>
            <a:pPr lvl="1"/>
            <a:r>
              <a:rPr lang="en-US" dirty="0" smtClean="0"/>
              <a:t>Nodes contain “set of remaining possibilities”</a:t>
            </a:r>
          </a:p>
          <a:p>
            <a:pPr lvl="1"/>
            <a:r>
              <a:rPr lang="en-US" dirty="0" smtClean="0"/>
              <a:t>Edges </a:t>
            </a:r>
            <a:r>
              <a:rPr lang="en-US" dirty="0" smtClean="0"/>
              <a:t>are “answers from a comparison”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The algorithm does not actually build the tree; it’s what our </a:t>
            </a:r>
            <a:r>
              <a:rPr lang="en-US" i="1" dirty="0" smtClean="0">
                <a:solidFill>
                  <a:schemeClr val="accent1"/>
                </a:solidFill>
              </a:rPr>
              <a:t>proof</a:t>
            </a:r>
            <a:r>
              <a:rPr lang="en-US" dirty="0" smtClean="0">
                <a:solidFill>
                  <a:schemeClr val="accent1"/>
                </a:solidFill>
              </a:rPr>
              <a:t> uses to represent “the most the algorithm could know so far” as the algorithm progresses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6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Decision </a:t>
            </a:r>
            <a:r>
              <a:rPr lang="en-US" dirty="0" smtClean="0">
                <a:solidFill>
                  <a:srgbClr val="0000FF"/>
                </a:solidFill>
              </a:rPr>
              <a:t>Tree for </a:t>
            </a:r>
            <a:r>
              <a:rPr lang="en-US" dirty="0" smtClean="0">
                <a:solidFill>
                  <a:srgbClr val="0000FF"/>
                </a:solidFill>
              </a:rPr>
              <a:t>n = 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4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a &lt; b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c &lt; b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3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3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39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00200" y="5762523"/>
            <a:ext cx="550663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b="0" dirty="0">
                <a:latin typeface="+mn-lt"/>
              </a:rPr>
              <a:t>The leaves contain all the possible orderings of a, b, </a:t>
            </a:r>
            <a:r>
              <a:rPr lang="en-US" sz="1800" b="0" dirty="0" smtClean="0">
                <a:latin typeface="+mn-lt"/>
              </a:rPr>
              <a:t>c</a:t>
            </a:r>
            <a:endParaRPr lang="en-US" sz="18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139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r>
              <a:rPr lang="en-US" dirty="0" smtClean="0">
                <a:solidFill>
                  <a:srgbClr val="0000FF"/>
                </a:solidFill>
              </a:rPr>
              <a:t>if a &lt; c &lt; b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4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4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5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b &lt; a</a:t>
            </a:r>
          </a:p>
        </p:txBody>
      </p:sp>
      <p:sp>
        <p:nvSpPr>
          <p:cNvPr id="45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6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c &lt; a &lt; b</a:t>
            </a:r>
          </a:p>
        </p:txBody>
      </p:sp>
      <p:sp>
        <p:nvSpPr>
          <p:cNvPr id="4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4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5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3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64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65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66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67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68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69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70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71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72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>
            <a:off x="6781800" y="9144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possible orders</a:t>
            </a:r>
          </a:p>
        </p:txBody>
      </p:sp>
      <p:cxnSp>
        <p:nvCxnSpPr>
          <p:cNvPr id="75" name="AutoShape 35"/>
          <p:cNvCxnSpPr>
            <a:cxnSpLocks noChangeShapeType="1"/>
            <a:stCxn id="74" idx="1"/>
          </p:cNvCxnSpPr>
          <p:nvPr/>
        </p:nvCxnSpPr>
        <p:spPr bwMode="auto">
          <a:xfrm rot="10800000" flipV="1">
            <a:off x="5943600" y="1114455"/>
            <a:ext cx="838200" cy="63814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Text Box 34"/>
          <p:cNvSpPr txBox="1">
            <a:spLocks noChangeArrowheads="1"/>
          </p:cNvSpPr>
          <p:nvPr/>
        </p:nvSpPr>
        <p:spPr bwMode="auto">
          <a:xfrm>
            <a:off x="3353856" y="57150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actual order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35"/>
          <p:cNvCxnSpPr>
            <a:cxnSpLocks noChangeShapeType="1"/>
            <a:endCxn id="48" idx="3"/>
          </p:cNvCxnSpPr>
          <p:nvPr/>
        </p:nvCxnSpPr>
        <p:spPr bwMode="auto">
          <a:xfrm rot="16200000" flipV="1">
            <a:off x="2916226" y="5430826"/>
            <a:ext cx="611218" cy="41433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2453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What </a:t>
            </a:r>
            <a:r>
              <a:rPr lang="en-US" dirty="0" smtClean="0">
                <a:solidFill>
                  <a:srgbClr val="0000FF"/>
                </a:solidFill>
              </a:rPr>
              <a:t>the Decision Tree Tells Us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077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2900" dirty="0" smtClean="0"/>
              <a:t>A binary tree because each comparison has 2 </a:t>
            </a:r>
            <a:r>
              <a:rPr lang="en-US" sz="2900" dirty="0" smtClean="0"/>
              <a:t>outcomes  (we’re comparing 2 elements at a time)</a:t>
            </a:r>
            <a:endParaRPr lang="en-US" sz="2900" dirty="0" smtClean="0"/>
          </a:p>
          <a:p>
            <a:r>
              <a:rPr lang="en-US" sz="2900" dirty="0" smtClean="0"/>
              <a:t>Because any data is possible, any algorithm needs to ask enough questions to produce </a:t>
            </a:r>
            <a:r>
              <a:rPr lang="en-US" sz="2900" dirty="0" smtClean="0"/>
              <a:t>all orderings.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b="1" dirty="0" smtClean="0"/>
              <a:t>The facts we can get from that: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Each </a:t>
            </a:r>
            <a:r>
              <a:rPr lang="en-US" dirty="0" smtClean="0"/>
              <a:t>ordering </a:t>
            </a:r>
            <a:r>
              <a:rPr lang="en-US" dirty="0" smtClean="0"/>
              <a:t>is </a:t>
            </a:r>
            <a:r>
              <a:rPr lang="en-US" dirty="0" smtClean="0"/>
              <a:t>a different </a:t>
            </a:r>
            <a:r>
              <a:rPr lang="en-US" dirty="0" smtClean="0"/>
              <a:t>leaf (only one is correct)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Running </a:t>
            </a:r>
            <a:r>
              <a:rPr lang="en-US" i="1" dirty="0" smtClean="0"/>
              <a:t>any</a:t>
            </a:r>
            <a:r>
              <a:rPr lang="en-US" dirty="0" smtClean="0"/>
              <a:t> algorithm on </a:t>
            </a:r>
            <a:r>
              <a:rPr lang="en-US" i="1" dirty="0" smtClean="0"/>
              <a:t>any</a:t>
            </a:r>
            <a:r>
              <a:rPr lang="en-US" dirty="0" smtClean="0"/>
              <a:t> input will </a:t>
            </a:r>
            <a:r>
              <a:rPr lang="en-US" i="1" dirty="0" smtClean="0"/>
              <a:t>at best</a:t>
            </a:r>
            <a:r>
              <a:rPr lang="en-US" dirty="0" smtClean="0"/>
              <a:t> correspond to a root-to-leaf path in </a:t>
            </a:r>
            <a:r>
              <a:rPr lang="en-US" i="1" dirty="0" smtClean="0"/>
              <a:t>some</a:t>
            </a:r>
            <a:r>
              <a:rPr lang="en-US" dirty="0" smtClean="0"/>
              <a:t> decision </a:t>
            </a:r>
            <a:r>
              <a:rPr lang="en-US" dirty="0" smtClean="0"/>
              <a:t>tree.  Worst number of comparisons is the longest path from root-to-leaf in the decision tree for input size 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There is no </a:t>
            </a:r>
            <a:r>
              <a:rPr lang="en-US" dirty="0" smtClean="0">
                <a:solidFill>
                  <a:schemeClr val="accent2"/>
                </a:solidFill>
              </a:rPr>
              <a:t>worst</a:t>
            </a:r>
            <a:r>
              <a:rPr lang="en-US" dirty="0" smtClean="0">
                <a:solidFill>
                  <a:schemeClr val="accent2"/>
                </a:solidFill>
              </a:rPr>
              <a:t>-case running time better than the height of a tree with </a:t>
            </a:r>
            <a:r>
              <a:rPr lang="en-US" i="1" dirty="0" smtClean="0">
                <a:solidFill>
                  <a:schemeClr val="accent2"/>
                </a:solidFill>
              </a:rPr>
              <a:t>&lt;</a:t>
            </a:r>
            <a:r>
              <a:rPr lang="en-US" i="1" dirty="0" err="1" smtClean="0">
                <a:solidFill>
                  <a:schemeClr val="accent2"/>
                </a:solidFill>
              </a:rPr>
              <a:t>num</a:t>
            </a:r>
            <a:r>
              <a:rPr lang="en-US" i="1" dirty="0" smtClean="0">
                <a:solidFill>
                  <a:schemeClr val="accent2"/>
                </a:solidFill>
              </a:rPr>
              <a:t> possible orderings&gt; </a:t>
            </a:r>
            <a:r>
              <a:rPr lang="en-US" dirty="0" smtClean="0">
                <a:solidFill>
                  <a:schemeClr val="accent2"/>
                </a:solidFill>
              </a:rPr>
              <a:t>leaves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3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many possible orderings?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Assume we have </a:t>
            </a:r>
            <a:r>
              <a:rPr lang="en-US" i="1" dirty="0" smtClean="0"/>
              <a:t>n</a:t>
            </a:r>
            <a:r>
              <a:rPr lang="en-US" dirty="0" smtClean="0"/>
              <a:t> elements to </a:t>
            </a:r>
            <a:r>
              <a:rPr lang="en-US" dirty="0"/>
              <a:t>sort. How many </a:t>
            </a:r>
            <a:r>
              <a:rPr lang="en-US" i="1" dirty="0"/>
              <a:t>permutations</a:t>
            </a:r>
            <a:r>
              <a:rPr lang="en-US" dirty="0"/>
              <a:t> of the elements (possible orderings)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For simplicity, assume none are equal (no duplicates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Example,</a:t>
            </a:r>
            <a:r>
              <a:rPr lang="en-US" b="1" dirty="0" smtClean="0"/>
              <a:t> </a:t>
            </a:r>
            <a:r>
              <a:rPr lang="en-US" b="1" i="1" dirty="0" smtClean="0"/>
              <a:t>n</a:t>
            </a:r>
            <a:r>
              <a:rPr lang="en-US" b="1" dirty="0" smtClean="0"/>
              <a:t>=3</a:t>
            </a:r>
          </a:p>
          <a:p>
            <a:pPr>
              <a:buNone/>
            </a:pPr>
            <a:r>
              <a:rPr lang="en-US" sz="3100" dirty="0" smtClean="0"/>
              <a:t>		a[0]&lt;a[1]&lt;a[2</a:t>
            </a:r>
            <a:r>
              <a:rPr lang="en-US" sz="3100" dirty="0" smtClean="0"/>
              <a:t>]			a</a:t>
            </a:r>
            <a:r>
              <a:rPr lang="en-US" sz="3100" dirty="0" smtClean="0"/>
              <a:t>[0]&lt;a[2]&lt;a[1]	</a:t>
            </a:r>
            <a:r>
              <a:rPr lang="en-US" sz="3100" dirty="0" smtClean="0"/>
              <a:t>		a</a:t>
            </a:r>
            <a:r>
              <a:rPr lang="en-US" sz="3100" dirty="0" smtClean="0"/>
              <a:t>[1]&lt;a[0]&lt;a[2]</a:t>
            </a:r>
          </a:p>
          <a:p>
            <a:pPr>
              <a:buNone/>
            </a:pPr>
            <a:r>
              <a:rPr lang="en-US" sz="3100" dirty="0" smtClean="0"/>
              <a:t>     	</a:t>
            </a:r>
            <a:r>
              <a:rPr lang="en-US" sz="3100" dirty="0" smtClean="0"/>
              <a:t>  a</a:t>
            </a:r>
            <a:r>
              <a:rPr lang="en-US" sz="3100" dirty="0" smtClean="0"/>
              <a:t>[1]&lt;a[2]&lt;a[0]	</a:t>
            </a:r>
            <a:r>
              <a:rPr lang="en-US" sz="3100" dirty="0" smtClean="0"/>
              <a:t>		a</a:t>
            </a:r>
            <a:r>
              <a:rPr lang="en-US" sz="3100" dirty="0" smtClean="0"/>
              <a:t>[2]&lt;a[0]&lt;a[1]	</a:t>
            </a:r>
            <a:r>
              <a:rPr lang="en-US" sz="3100" dirty="0" smtClean="0"/>
              <a:t>		a</a:t>
            </a:r>
            <a:r>
              <a:rPr lang="en-US" sz="3100" dirty="0" smtClean="0"/>
              <a:t>[2]&lt;a[1]&lt;a[0]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/>
              <a:t>general, </a:t>
            </a:r>
            <a:r>
              <a:rPr lang="en-US" i="1" dirty="0" smtClean="0"/>
              <a:t>n</a:t>
            </a:r>
            <a:r>
              <a:rPr lang="en-US" dirty="0" smtClean="0"/>
              <a:t> choices for least element, </a:t>
            </a:r>
            <a:r>
              <a:rPr lang="en-US" i="1" dirty="0" smtClean="0"/>
              <a:t>n</a:t>
            </a:r>
            <a:r>
              <a:rPr lang="en-US" dirty="0" smtClean="0"/>
              <a:t>-1 for next, </a:t>
            </a:r>
            <a:r>
              <a:rPr lang="en-US" i="1" dirty="0" smtClean="0"/>
              <a:t>n</a:t>
            </a:r>
            <a:r>
              <a:rPr lang="en-US" dirty="0" smtClean="0"/>
              <a:t>-2 for next, …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-1)(</a:t>
            </a:r>
            <a:r>
              <a:rPr lang="en-US" i="1" dirty="0" smtClean="0"/>
              <a:t>n</a:t>
            </a:r>
            <a:r>
              <a:rPr lang="en-US" dirty="0" smtClean="0"/>
              <a:t>-2)…(2)(1) = </a:t>
            </a:r>
            <a:r>
              <a:rPr lang="en-US" b="1" i="1" dirty="0" smtClean="0"/>
              <a:t>n</a:t>
            </a:r>
            <a:r>
              <a:rPr lang="en-US" b="1" dirty="0" smtClean="0"/>
              <a:t>!</a:t>
            </a:r>
            <a:r>
              <a:rPr lang="en-US" dirty="0" smtClean="0"/>
              <a:t>  possible </a:t>
            </a:r>
            <a:r>
              <a:rPr lang="en-US" dirty="0" smtClean="0"/>
              <a:t>orderings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That means with n! possible leaves, </a:t>
            </a:r>
            <a:r>
              <a:rPr lang="en-US" b="1" dirty="0" smtClean="0"/>
              <a:t>best height for tree is log(n!)</a:t>
            </a:r>
            <a:r>
              <a:rPr lang="en-US" dirty="0" smtClean="0"/>
              <a:t>, given that </a:t>
            </a:r>
            <a:r>
              <a:rPr lang="en-US" b="1" dirty="0" smtClean="0"/>
              <a:t>best case tree </a:t>
            </a:r>
            <a:r>
              <a:rPr lang="en-US" dirty="0" smtClean="0"/>
              <a:t>splits leaves in half at each branch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2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Review: </a:t>
            </a:r>
            <a:r>
              <a:rPr lang="en-US" dirty="0" smtClean="0">
                <a:solidFill>
                  <a:srgbClr val="0000FF"/>
                </a:solidFill>
              </a:rPr>
              <a:t>Sorting</a:t>
            </a:r>
            <a:r>
              <a:rPr lang="en-US" dirty="0" smtClean="0">
                <a:solidFill>
                  <a:srgbClr val="0000FF"/>
                </a:solidFill>
              </a:rPr>
              <a:t>: The Big Picture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0365" y="2286000"/>
            <a:ext cx="1365127" cy="1015663"/>
          </a:xfrm>
          <a:prstGeom prst="rect">
            <a:avLst/>
          </a:prstGeom>
          <a:solidFill>
            <a:srgbClr val="F8CB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baseline="30000" dirty="0">
                <a:latin typeface="Calibri"/>
                <a:cs typeface="Calibri"/>
                <a:sym typeface="Symbol" pitchFamily="18" charset="2"/>
              </a:rPr>
              <a:t>2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50427" y="2286000"/>
            <a:ext cx="1365127" cy="1015663"/>
          </a:xfrm>
          <a:prstGeom prst="rect">
            <a:avLst/>
          </a:prstGeom>
          <a:solidFill>
            <a:srgbClr val="F8CB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Fancier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8CB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 smtClean="0">
                <a:latin typeface="Calibri"/>
                <a:cs typeface="Calibri"/>
              </a:rPr>
              <a:t>Comparison</a:t>
            </a:r>
            <a:endParaRPr lang="en-US" sz="2000" dirty="0">
              <a:latin typeface="Calibri"/>
              <a:cs typeface="Calibri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lower bound: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(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28678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Specialized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algorithms: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0683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Insertion sort</a:t>
            </a:r>
          </a:p>
          <a:p>
            <a:pPr eaLnBrk="1" hangingPunct="1"/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Selection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sort</a:t>
            </a:r>
          </a:p>
          <a:p>
            <a:pPr eaLnBrk="1" hangingPunct="1"/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Bubble sort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alibri"/>
              <a:cs typeface="Calibri"/>
            </a:endParaRP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Calibri"/>
                <a:cs typeface="Calibri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Calibri"/>
                <a:cs typeface="Calibri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8177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rgbClr val="77933C"/>
                </a:solidFill>
                <a:latin typeface="Calibri"/>
                <a:cs typeface="Calibri"/>
              </a:rPr>
              <a:t>Heap sort</a:t>
            </a:r>
          </a:p>
          <a:p>
            <a:pPr eaLnBrk="1" hangingPunct="1"/>
            <a:r>
              <a:rPr lang="en-US" sz="2000" dirty="0">
                <a:solidFill>
                  <a:srgbClr val="77933C"/>
                </a:solidFill>
                <a:latin typeface="Calibri"/>
                <a:cs typeface="Calibri"/>
              </a:rPr>
              <a:t>Merge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Quick </a:t>
            </a:r>
            <a:r>
              <a:rPr lang="en-US" sz="2000" dirty="0" smtClean="0">
                <a:latin typeface="Calibri"/>
                <a:cs typeface="Calibri"/>
              </a:rPr>
              <a:t>sort (</a:t>
            </a:r>
            <a:r>
              <a:rPr lang="en-US" sz="2000" dirty="0" err="1" smtClean="0">
                <a:latin typeface="Calibri"/>
                <a:cs typeface="Calibri"/>
              </a:rPr>
              <a:t>avg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en-US" sz="2000" dirty="0">
              <a:latin typeface="Calibri"/>
              <a:cs typeface="Calibri"/>
            </a:endParaRP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366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Bucket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0403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flipH="1">
            <a:off x="1032015" y="3301663"/>
            <a:ext cx="30914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6553764" y="3301663"/>
            <a:ext cx="57478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flipH="1">
            <a:off x="7462762" y="1306286"/>
            <a:ext cx="12095" cy="470588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1417638"/>
            <a:ext cx="836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O(n</a:t>
            </a:r>
            <a:r>
              <a:rPr lang="en-US" baseline="30000" dirty="0" smtClean="0">
                <a:solidFill>
                  <a:schemeClr val="accent4"/>
                </a:solidFill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93103" y="1435587"/>
            <a:ext cx="836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64A2"/>
                </a:solidFill>
              </a:rPr>
              <a:t>O(n)</a:t>
            </a:r>
            <a:endParaRPr lang="en-US" dirty="0">
              <a:solidFill>
                <a:srgbClr val="8064A2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57200" y="1804919"/>
            <a:ext cx="6327674" cy="8576"/>
          </a:xfrm>
          <a:prstGeom prst="straightConnector1">
            <a:avLst/>
          </a:prstGeom>
          <a:ln>
            <a:solidFill>
              <a:schemeClr val="accent4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9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does that mean for runtime?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4" name="Picture 3" descr="Screen Shot 2017-03-01 at 1.47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6" y="1615142"/>
            <a:ext cx="7681364" cy="41143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0314" y="1205425"/>
            <a:ext cx="7886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0">
              <a:buNone/>
            </a:pPr>
            <a:r>
              <a:rPr lang="en-US" dirty="0"/>
              <a:t>That proves runtime is at least </a:t>
            </a:r>
            <a:r>
              <a:rPr lang="en-US" b="1" dirty="0">
                <a:sym typeface="Symbol" pitchFamily="18" charset="2"/>
              </a:rPr>
              <a:t>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(</a:t>
            </a:r>
            <a:r>
              <a:rPr lang="en-US" i="1" dirty="0"/>
              <a:t>n!)</a:t>
            </a:r>
            <a:r>
              <a:rPr lang="en-US" dirty="0"/>
              <a:t>).  </a:t>
            </a:r>
            <a:r>
              <a:rPr lang="en-US" dirty="0" smtClean="0"/>
              <a:t>Can we write that more clearly?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78" y="5858868"/>
            <a:ext cx="9033420" cy="3847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Nice! Any </a:t>
            </a:r>
            <a:r>
              <a:rPr lang="en-US" sz="1800" dirty="0"/>
              <a:t>sorting algorithm must do </a:t>
            </a:r>
            <a:r>
              <a:rPr lang="en-US" sz="1800" i="1" dirty="0"/>
              <a:t>at </a:t>
            </a:r>
            <a:r>
              <a:rPr lang="en-US" sz="1800" i="1" dirty="0" smtClean="0"/>
              <a:t>best </a:t>
            </a:r>
            <a:r>
              <a:rPr lang="en-US" sz="1800" dirty="0" smtClean="0"/>
              <a:t>(</a:t>
            </a:r>
            <a:r>
              <a:rPr lang="en-US" sz="1800" dirty="0"/>
              <a:t>1/2</a:t>
            </a:r>
            <a:r>
              <a:rPr lang="en-US" sz="1800" dirty="0" smtClean="0"/>
              <a:t>)*(</a:t>
            </a:r>
            <a:r>
              <a:rPr lang="en-US" sz="1800" i="1" dirty="0" err="1" smtClean="0"/>
              <a:t>n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800" i="1" dirty="0" smtClean="0"/>
              <a:t> 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1800" i="1" dirty="0" smtClean="0">
                <a:cs typeface="Courier New" pitchFamily="49" charset="0"/>
              </a:rPr>
              <a:t>n) </a:t>
            </a:r>
            <a:r>
              <a:rPr lang="en-US" sz="1800" dirty="0" smtClean="0"/>
              <a:t>comparisons: </a:t>
            </a:r>
            <a:r>
              <a:rPr lang="en-US" sz="1800" b="1" dirty="0">
                <a:sym typeface="Symbol" pitchFamily="18" charset="2"/>
              </a:rPr>
              <a:t>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i="1" dirty="0" err="1" smtClean="0"/>
              <a:t>n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800" dirty="0" smtClean="0"/>
              <a:t> </a:t>
            </a:r>
            <a:r>
              <a:rPr lang="en-US" sz="1800" i="1" dirty="0" smtClean="0"/>
              <a:t>n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6012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Sorting: The Big Picture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0365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baseline="30000" dirty="0">
                <a:latin typeface="Calibri"/>
                <a:cs typeface="Calibri"/>
                <a:sym typeface="Symbol" pitchFamily="18" charset="2"/>
              </a:rPr>
              <a:t>2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50427" y="2286000"/>
            <a:ext cx="1365127" cy="1015663"/>
          </a:xfrm>
          <a:prstGeom prst="rect">
            <a:avLst/>
          </a:prstGeom>
          <a:solidFill>
            <a:srgbClr val="F8CB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Fancier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8CB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 smtClean="0">
                <a:latin typeface="Calibri"/>
                <a:cs typeface="Calibri"/>
              </a:rPr>
              <a:t>Comparison</a:t>
            </a:r>
            <a:endParaRPr lang="en-US" sz="2000" dirty="0">
              <a:latin typeface="Calibri"/>
              <a:cs typeface="Calibri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lower bound: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(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28678" y="2286000"/>
            <a:ext cx="1365127" cy="101566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Specialized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algorithms: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Insertion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Calibri"/>
                <a:cs typeface="Calibri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Calibri"/>
                <a:cs typeface="Calibri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8177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Heap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Merge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Quick </a:t>
            </a:r>
            <a:r>
              <a:rPr lang="en-US" sz="2000" dirty="0" smtClean="0">
                <a:latin typeface="Calibri"/>
                <a:cs typeface="Calibri"/>
              </a:rPr>
              <a:t>sort (</a:t>
            </a:r>
            <a:r>
              <a:rPr lang="en-US" sz="2000" dirty="0" err="1" smtClean="0">
                <a:latin typeface="Calibri"/>
                <a:cs typeface="Calibri"/>
              </a:rPr>
              <a:t>avg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en-US" sz="2000" dirty="0">
              <a:latin typeface="Calibri"/>
              <a:cs typeface="Calibri"/>
            </a:endParaRP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366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Bucket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0403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>
            <a:off x="1062929" y="3301663"/>
            <a:ext cx="996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6553764" y="3301663"/>
            <a:ext cx="57478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flipH="1">
            <a:off x="7462762" y="1306286"/>
            <a:ext cx="12095" cy="470588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02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BucketSort</a:t>
            </a:r>
            <a:r>
              <a:rPr lang="en-US" dirty="0" smtClean="0">
                <a:solidFill>
                  <a:srgbClr val="0000FF"/>
                </a:solidFill>
              </a:rPr>
              <a:t> (a.k.a. </a:t>
            </a:r>
            <a:r>
              <a:rPr lang="en-US" dirty="0" err="1" smtClean="0">
                <a:solidFill>
                  <a:srgbClr val="0000FF"/>
                </a:solidFill>
              </a:rPr>
              <a:t>BinSort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</a:t>
            </a:r>
            <a:r>
              <a:rPr lang="en-US" dirty="0" smtClean="0"/>
              <a:t>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90235306"/>
              </p:ext>
            </p:extLst>
          </p:nvPr>
        </p:nvGraphicFramePr>
        <p:xfrm>
          <a:off x="609600" y="40386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90800" y="4114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2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Analyzing Bucket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Overall: </a:t>
            </a:r>
            <a:r>
              <a:rPr lang="en-US" b="1" i="1" dirty="0"/>
              <a:t>O</a:t>
            </a:r>
            <a:r>
              <a:rPr lang="en-US" b="1" dirty="0"/>
              <a:t>(</a:t>
            </a:r>
            <a:r>
              <a:rPr lang="en-US" b="1" i="1" dirty="0" err="1"/>
              <a:t>n</a:t>
            </a:r>
            <a:r>
              <a:rPr lang="en-US" b="1" dirty="0" err="1"/>
              <a:t>+</a:t>
            </a:r>
            <a:r>
              <a:rPr lang="en-US" b="1" i="1" dirty="0" err="1"/>
              <a:t>K</a:t>
            </a:r>
            <a:r>
              <a:rPr lang="en-US" b="1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9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Bucket Sort </a:t>
            </a:r>
            <a:r>
              <a:rPr lang="en-US" dirty="0" smtClean="0">
                <a:solidFill>
                  <a:srgbClr val="0000FF"/>
                </a:solidFill>
              </a:rPr>
              <a:t>with non integers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15240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4809382" y="2667000"/>
            <a:ext cx="433461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</a:rPr>
              <a:t>Example</a:t>
            </a:r>
            <a:r>
              <a:rPr lang="en-US" sz="2000" b="0" kern="0" dirty="0">
                <a:latin typeface="+mn-lt"/>
              </a:rPr>
              <a:t>: Movie ratings; scale 1</a:t>
            </a:r>
            <a:r>
              <a:rPr lang="en-US" sz="2000" b="0" kern="0" dirty="0" smtClean="0">
                <a:latin typeface="+mn-lt"/>
              </a:rPr>
              <a:t>-5</a:t>
            </a:r>
            <a:endParaRPr lang="en-US" sz="2000" b="0" kern="0" dirty="0">
              <a:latin typeface="+mn-lt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1" kern="0" dirty="0" smtClean="0">
                <a:latin typeface="+mn-lt"/>
              </a:rPr>
              <a:t>Input</a:t>
            </a:r>
            <a:r>
              <a:rPr lang="en-US" sz="2000" b="0" kern="0" dirty="0" smtClean="0">
                <a:latin typeface="+mn-lt"/>
              </a:rPr>
              <a:t>:</a:t>
            </a:r>
            <a:endParaRPr lang="en-US" sz="2000" b="0" kern="0" dirty="0">
              <a:latin typeface="+mn-lt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5</a:t>
            </a:r>
            <a:r>
              <a:rPr lang="en-US" sz="2000" b="0" kern="0" dirty="0">
                <a:latin typeface="+mn-lt"/>
              </a:rPr>
              <a:t>: Casablanca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3</a:t>
            </a:r>
            <a:r>
              <a:rPr lang="en-US" sz="2000" b="0" kern="0" dirty="0">
                <a:latin typeface="+mn-lt"/>
              </a:rPr>
              <a:t>: Harry Potter movies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5</a:t>
            </a:r>
            <a:r>
              <a:rPr lang="en-US" sz="2000" b="0" kern="0" dirty="0">
                <a:latin typeface="+mn-lt"/>
              </a:rPr>
              <a:t>: Star Wars Original Trilogy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kern="0" dirty="0">
                <a:latin typeface="+mn-lt"/>
              </a:rPr>
              <a:t>1</a:t>
            </a:r>
            <a:r>
              <a:rPr lang="en-US" sz="2000" b="0" kern="0" dirty="0">
                <a:latin typeface="+mn-lt"/>
              </a:rPr>
              <a:t>: Rocky V</a:t>
            </a:r>
          </a:p>
        </p:txBody>
      </p:sp>
      <p:grpSp>
        <p:nvGrpSpPr>
          <p:cNvPr id="7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276600"/>
            <a:ext cx="4038600" cy="2076450"/>
            <a:chOff x="1600200" y="3276600"/>
            <a:chExt cx="4038600" cy="2076510"/>
          </a:xfrm>
        </p:grpSpPr>
        <p:grpSp>
          <p:nvGrpSpPr>
            <p:cNvPr id="51230" name="Group 15"/>
            <p:cNvGrpSpPr>
              <a:grpSpLocks/>
            </p:cNvGrpSpPr>
            <p:nvPr/>
          </p:nvGrpSpPr>
          <p:grpSpPr bwMode="auto"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>
                <p:custDataLst>
                  <p:tags r:id="rId9"/>
                </p:custDataLst>
              </p:nvPr>
            </p:nvCxnSpPr>
            <p:spPr>
              <a:xfrm>
                <a:off x="1600200" y="3505207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3" name="TextBox 9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Rocky V</a:t>
                </a:r>
              </a:p>
            </p:txBody>
          </p:sp>
          <p:cxnSp>
            <p:nvCxnSpPr>
              <p:cNvPr id="11" name="Straight Arrow Connector 10"/>
              <p:cNvCxnSpPr/>
              <p:nvPr>
                <p:custDataLst>
                  <p:tags r:id="rId11"/>
                </p:custDataLst>
              </p:nvPr>
            </p:nvCxnSpPr>
            <p:spPr>
              <a:xfrm>
                <a:off x="1600200" y="4343431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1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Harry Potter</a:t>
                </a:r>
              </a:p>
            </p:txBody>
          </p:sp>
          <p:cxnSp>
            <p:nvCxnSpPr>
              <p:cNvPr id="13" name="Straight Arrow Connector 12"/>
              <p:cNvCxnSpPr/>
              <p:nvPr>
                <p:custDataLst>
                  <p:tags r:id="rId13"/>
                </p:custDataLst>
              </p:nvPr>
            </p:nvCxnSpPr>
            <p:spPr>
              <a:xfrm>
                <a:off x="1600200" y="5181655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7" name="TextBox 13"/>
              <p:cNvSpPr txBox="1"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Casablanca</a:t>
                </a:r>
              </a:p>
            </p:txBody>
          </p:sp>
          <p:cxnSp>
            <p:nvCxnSpPr>
              <p:cNvPr id="18" name="Straight Arrow Connector 17"/>
              <p:cNvCxnSpPr/>
              <p:nvPr>
                <p:custDataLst>
                  <p:tags r:id="rId15"/>
                </p:custDataLst>
              </p:nvPr>
            </p:nvCxnSpPr>
            <p:spPr>
              <a:xfrm>
                <a:off x="3581400" y="5181655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31" name="TextBox 1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38600" y="49530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Star Wars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562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0" dirty="0"/>
              <a:t>Result: 1: Rocky V, 3: Harry Potter, 5: Casablanca, 5: Star Wars</a:t>
            </a:r>
          </a:p>
          <a:p>
            <a:pPr>
              <a:buFont typeface="Arial" charset="0"/>
              <a:buChar char="•"/>
            </a:pPr>
            <a:r>
              <a:rPr lang="en-US" sz="2200" b="0" dirty="0" smtClean="0"/>
              <a:t>Easy to keep </a:t>
            </a:r>
            <a:r>
              <a:rPr lang="en-US" sz="2200" b="0" dirty="0"/>
              <a:t>‘stable’; Casablanca still before Star Wars</a:t>
            </a:r>
          </a:p>
        </p:txBody>
      </p:sp>
      <p:sp>
        <p:nvSpPr>
          <p:cNvPr id="51229" name="Slide Number Placeholder 21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noFill/>
        </p:spPr>
        <p:txBody>
          <a:bodyPr/>
          <a:lstStyle/>
          <a:p>
            <a:fld id="{BD4DC710-AE62-4D73-81BB-C0FCA47EA4E2}" type="slidenum">
              <a:rPr lang="en-US" smtClean="0">
                <a:latin typeface="Times New Roman" pitchFamily="16" charset="0"/>
              </a:rPr>
              <a:pPr/>
              <a:t>34</a:t>
            </a:fld>
            <a:endParaRPr lang="en-US" smtClean="0">
              <a:latin typeface="Times New Roman" pitchFamily="1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20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Radix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59" y="1306702"/>
            <a:ext cx="8361961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</a:t>
            </a:r>
            <a:r>
              <a:rPr lang="en-US" dirty="0" smtClean="0"/>
              <a:t>base 10 </a:t>
            </a:r>
            <a:r>
              <a:rPr lang="en-US" dirty="0" smtClean="0"/>
              <a:t>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 smtClean="0"/>
          </a:p>
          <a:p>
            <a:r>
              <a:rPr lang="en-US" b="1" dirty="0" smtClean="0"/>
              <a:t>Idea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b="1" dirty="0" smtClean="0"/>
              <a:t>Invariant</a:t>
            </a:r>
            <a:r>
              <a:rPr lang="en-US" dirty="0" smtClean="0"/>
              <a:t>:</a:t>
            </a:r>
            <a:r>
              <a:rPr lang="en-US" sz="2400" dirty="0" smtClean="0"/>
              <a:t> After </a:t>
            </a:r>
            <a:r>
              <a:rPr lang="en-US" sz="2400" i="1" dirty="0" smtClean="0"/>
              <a:t>k</a:t>
            </a:r>
            <a:r>
              <a:rPr lang="en-US" sz="2400" dirty="0" smtClean="0"/>
              <a:t> passes (digits), the last </a:t>
            </a:r>
            <a:r>
              <a:rPr lang="en-US" sz="2400" i="1" dirty="0" smtClean="0"/>
              <a:t>k</a:t>
            </a:r>
            <a:r>
              <a:rPr lang="en-US" sz="2400" dirty="0" smtClean="0"/>
              <a:t> digits are sorted</a:t>
            </a:r>
          </a:p>
          <a:p>
            <a:pPr lvl="1"/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3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7307214" y="3258493"/>
            <a:ext cx="152866" cy="2333701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61535" y="3223219"/>
            <a:ext cx="152866" cy="2333701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0668" y="3234977"/>
            <a:ext cx="152866" cy="2333701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96910" y="3223219"/>
            <a:ext cx="152866" cy="2333701"/>
          </a:xfrm>
          <a:prstGeom prst="rect">
            <a:avLst/>
          </a:prstGeom>
          <a:solidFill>
            <a:srgbClr val="FFFA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86043" y="3223219"/>
            <a:ext cx="152866" cy="2333701"/>
          </a:xfrm>
          <a:prstGeom prst="rect">
            <a:avLst/>
          </a:prstGeom>
          <a:solidFill>
            <a:srgbClr val="FFFA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99158" y="3223219"/>
            <a:ext cx="152866" cy="2333701"/>
          </a:xfrm>
          <a:prstGeom prst="rect">
            <a:avLst/>
          </a:prstGeom>
          <a:solidFill>
            <a:srgbClr val="FFFA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Radix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ort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2766" y="1305167"/>
            <a:ext cx="8583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/>
              <a:t>Radix</a:t>
            </a:r>
            <a:r>
              <a:rPr lang="en-US" dirty="0"/>
              <a:t> = </a:t>
            </a:r>
            <a:r>
              <a:rPr lang="en-US" dirty="0" smtClean="0"/>
              <a:t>10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Input</a:t>
            </a:r>
            <a:r>
              <a:rPr lang="en-US" dirty="0"/>
              <a:t>:   </a:t>
            </a:r>
            <a:r>
              <a:rPr lang="en-US" dirty="0" smtClean="0"/>
              <a:t>478, 537, 9, 721, 3, 38, 143, 67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 passes (input is 3 digits at max), on each pass, stable sort the input highlighted in yellow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198910" y="4115385"/>
            <a:ext cx="952470" cy="258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115142" y="4115385"/>
            <a:ext cx="952470" cy="258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185172" y="4127141"/>
            <a:ext cx="952470" cy="258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460080" y="3258493"/>
            <a:ext cx="152866" cy="23337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614401" y="3227691"/>
            <a:ext cx="152866" cy="2333701"/>
          </a:xfrm>
          <a:prstGeom prst="rect">
            <a:avLst/>
          </a:prstGeom>
          <a:solidFill>
            <a:srgbClr val="C3D69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612946" y="3258493"/>
            <a:ext cx="152866" cy="23337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5995" y="3204176"/>
            <a:ext cx="8098856" cy="3139321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pPr algn="ctr"/>
            <a:r>
              <a:rPr lang="en-US" dirty="0"/>
              <a:t>4 7 8</a:t>
            </a:r>
          </a:p>
          <a:p>
            <a:pPr algn="ctr"/>
            <a:r>
              <a:rPr lang="en-US" dirty="0"/>
              <a:t>5 3 7</a:t>
            </a:r>
          </a:p>
          <a:p>
            <a:pPr algn="ctr"/>
            <a:r>
              <a:rPr lang="en-US" dirty="0"/>
              <a:t>0 0 9</a:t>
            </a:r>
          </a:p>
          <a:p>
            <a:pPr algn="ctr"/>
            <a:r>
              <a:rPr lang="en-US" dirty="0"/>
              <a:t>7 2 1</a:t>
            </a:r>
          </a:p>
          <a:p>
            <a:pPr algn="ctr"/>
            <a:r>
              <a:rPr lang="en-US" dirty="0"/>
              <a:t>0 0 3</a:t>
            </a:r>
          </a:p>
          <a:p>
            <a:pPr algn="ctr"/>
            <a:r>
              <a:rPr lang="en-US" dirty="0"/>
              <a:t>0 3 8</a:t>
            </a:r>
          </a:p>
          <a:p>
            <a:pPr algn="ctr"/>
            <a:r>
              <a:rPr lang="en-US" dirty="0"/>
              <a:t>1 4 3</a:t>
            </a:r>
          </a:p>
          <a:p>
            <a:pPr algn="ctr"/>
            <a:r>
              <a:rPr lang="en-US" dirty="0"/>
              <a:t>0 6 </a:t>
            </a:r>
            <a:r>
              <a:rPr lang="en-US" dirty="0" smtClean="0"/>
              <a:t>7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7 </a:t>
            </a:r>
            <a:r>
              <a:rPr lang="en-US" dirty="0"/>
              <a:t>2 1</a:t>
            </a:r>
          </a:p>
          <a:p>
            <a:pPr algn="ctr"/>
            <a:r>
              <a:rPr lang="en-US" dirty="0"/>
              <a:t>0 0 3</a:t>
            </a:r>
          </a:p>
          <a:p>
            <a:pPr algn="ctr"/>
            <a:r>
              <a:rPr lang="en-US" dirty="0"/>
              <a:t>1 4 3</a:t>
            </a:r>
          </a:p>
          <a:p>
            <a:pPr algn="ctr"/>
            <a:r>
              <a:rPr lang="en-US" dirty="0"/>
              <a:t>5 3 7</a:t>
            </a:r>
          </a:p>
          <a:p>
            <a:pPr algn="ctr"/>
            <a:r>
              <a:rPr lang="en-US" dirty="0"/>
              <a:t>0 6 7</a:t>
            </a:r>
          </a:p>
          <a:p>
            <a:pPr algn="ctr"/>
            <a:r>
              <a:rPr lang="en-US" dirty="0"/>
              <a:t>4 7 8</a:t>
            </a:r>
          </a:p>
          <a:p>
            <a:pPr algn="ctr"/>
            <a:r>
              <a:rPr lang="en-US" dirty="0"/>
              <a:t>0 3 8</a:t>
            </a:r>
          </a:p>
          <a:p>
            <a:pPr algn="ctr"/>
            <a:r>
              <a:rPr lang="en-US" dirty="0"/>
              <a:t>0 0 9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0 0 3</a:t>
            </a:r>
          </a:p>
          <a:p>
            <a:pPr algn="ctr"/>
            <a:r>
              <a:rPr lang="en-US" dirty="0"/>
              <a:t>0 0 9</a:t>
            </a:r>
          </a:p>
          <a:p>
            <a:pPr algn="ctr"/>
            <a:r>
              <a:rPr lang="en-US" dirty="0"/>
              <a:t>7 2 1</a:t>
            </a:r>
          </a:p>
          <a:p>
            <a:pPr algn="ctr"/>
            <a:r>
              <a:rPr lang="en-US" dirty="0"/>
              <a:t>5 3 7</a:t>
            </a:r>
          </a:p>
          <a:p>
            <a:pPr algn="ctr"/>
            <a:r>
              <a:rPr lang="en-US" dirty="0"/>
              <a:t>0 3 8</a:t>
            </a:r>
          </a:p>
          <a:p>
            <a:pPr algn="ctr"/>
            <a:r>
              <a:rPr lang="en-US" dirty="0"/>
              <a:t>1 4 3</a:t>
            </a:r>
          </a:p>
          <a:p>
            <a:pPr algn="ctr"/>
            <a:r>
              <a:rPr lang="en-US" dirty="0"/>
              <a:t>0 6 7</a:t>
            </a:r>
          </a:p>
          <a:p>
            <a:pPr algn="ctr"/>
            <a:r>
              <a:rPr lang="en-US" dirty="0"/>
              <a:t>4 7 8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0 </a:t>
            </a:r>
            <a:r>
              <a:rPr lang="en-US" dirty="0"/>
              <a:t>0 3</a:t>
            </a:r>
          </a:p>
          <a:p>
            <a:pPr algn="ctr"/>
            <a:r>
              <a:rPr lang="en-US" dirty="0"/>
              <a:t>0 0 9</a:t>
            </a:r>
          </a:p>
          <a:p>
            <a:pPr algn="ctr"/>
            <a:r>
              <a:rPr lang="en-US" dirty="0"/>
              <a:t>0 3 8</a:t>
            </a:r>
          </a:p>
          <a:p>
            <a:pPr algn="ctr"/>
            <a:r>
              <a:rPr lang="en-US" dirty="0"/>
              <a:t>0 6 7</a:t>
            </a:r>
          </a:p>
          <a:p>
            <a:pPr algn="ctr"/>
            <a:r>
              <a:rPr lang="en-US" dirty="0"/>
              <a:t>1 4 3</a:t>
            </a:r>
          </a:p>
          <a:p>
            <a:pPr algn="ctr"/>
            <a:r>
              <a:rPr lang="en-US" dirty="0"/>
              <a:t>4 7 8</a:t>
            </a:r>
          </a:p>
          <a:p>
            <a:pPr algn="ctr"/>
            <a:r>
              <a:rPr lang="en-US" dirty="0"/>
              <a:t>5 3 7</a:t>
            </a:r>
          </a:p>
          <a:p>
            <a:pPr algn="ctr"/>
            <a:r>
              <a:rPr lang="en-US" dirty="0"/>
              <a:t>7 2 1</a:t>
            </a:r>
          </a:p>
        </p:txBody>
      </p:sp>
    </p:spTree>
    <p:extLst>
      <p:ext uri="{BB962C8B-B14F-4D97-AF65-F5344CB8AC3E}">
        <p14:creationId xmlns:p14="http://schemas.microsoft.com/office/powerpoint/2010/main" val="105837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7848600" y="3352800"/>
            <a:ext cx="533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981200" cy="4724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Radix</a:t>
            </a:r>
            <a:r>
              <a:rPr lang="en-US" dirty="0" smtClean="0"/>
              <a:t>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Input</a:t>
            </a:r>
            <a:r>
              <a:rPr lang="en-US" dirty="0" smtClean="0"/>
              <a:t>:   478</a:t>
            </a:r>
          </a:p>
          <a:p>
            <a:pPr>
              <a:buNone/>
            </a:pPr>
            <a:r>
              <a:rPr lang="en-US" dirty="0" smtClean="0"/>
              <a:t> 	         537</a:t>
            </a:r>
          </a:p>
          <a:p>
            <a:pPr>
              <a:buNone/>
            </a:pPr>
            <a:r>
              <a:rPr lang="en-US" dirty="0" smtClean="0"/>
              <a:t>		        9</a:t>
            </a:r>
          </a:p>
          <a:p>
            <a:pPr>
              <a:buNone/>
            </a:pPr>
            <a:r>
              <a:rPr lang="en-US" dirty="0" smtClean="0"/>
              <a:t>               721</a:t>
            </a:r>
          </a:p>
          <a:p>
            <a:pPr>
              <a:buNone/>
            </a:pPr>
            <a:r>
              <a:rPr lang="en-US" dirty="0" smtClean="0"/>
              <a:t>		        3</a:t>
            </a:r>
          </a:p>
          <a:p>
            <a:pPr>
              <a:buNone/>
            </a:pPr>
            <a:r>
              <a:rPr lang="en-US" dirty="0" smtClean="0"/>
              <a:t>		       38</a:t>
            </a:r>
          </a:p>
          <a:p>
            <a:pPr>
              <a:buNone/>
            </a:pPr>
            <a:r>
              <a:rPr lang="en-US" dirty="0" smtClean="0"/>
              <a:t>	        143</a:t>
            </a:r>
          </a:p>
          <a:p>
            <a:pPr>
              <a:buNone/>
            </a:pPr>
            <a:r>
              <a:rPr lang="en-US" dirty="0" smtClean="0"/>
              <a:t>		      67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bucket sort by ones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</a:t>
            </a:r>
            <a:r>
              <a:rPr lang="en-US" sz="2000" b="0" kern="0" dirty="0" smtClean="0">
                <a:latin typeface="+mn-lt"/>
              </a:rPr>
              <a:t>003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143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</a:t>
            </a:r>
            <a:r>
              <a:rPr lang="en-US" sz="2000" b="0" kern="0" dirty="0" smtClean="0">
                <a:latin typeface="+mn-lt"/>
              </a:rPr>
              <a:t> 537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</a:t>
            </a:r>
            <a:r>
              <a:rPr lang="en-US" sz="2000" b="0" kern="0" dirty="0" smtClean="0">
                <a:latin typeface="+mn-lt"/>
              </a:rPr>
              <a:t> 478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 </a:t>
            </a:r>
            <a:r>
              <a:rPr lang="en-US" sz="2000" b="0" kern="0" dirty="0" smtClean="0">
                <a:latin typeface="+mn-lt"/>
              </a:rPr>
              <a:t>009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200" y="21336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478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05600" y="21336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537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924800" y="2133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48000" y="21336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721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19600" y="2133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15200" y="25146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267200" y="25146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143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05600" y="25146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23760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 bwMode="auto">
          <a:xfrm>
            <a:off x="1752600" y="3505200"/>
            <a:ext cx="6096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848600" y="3581400"/>
            <a:ext cx="533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62655" y="274638"/>
            <a:ext cx="6458455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00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00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10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19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9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38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48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58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58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467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77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003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</a:t>
            </a:r>
            <a:r>
              <a:rPr lang="en-US" sz="2000" b="0" kern="0" dirty="0" smtClean="0">
                <a:latin typeface="+mn-lt"/>
              </a:rPr>
              <a:t>009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 </a:t>
            </a:r>
            <a:r>
              <a:rPr lang="en-US" sz="2000" b="0" kern="0" dirty="0" smtClean="0">
                <a:latin typeface="+mn-lt"/>
              </a:rPr>
              <a:t>038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81000" y="3505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</a:t>
            </a:r>
            <a:r>
              <a:rPr lang="en-US" sz="2000" b="0" kern="0" dirty="0" smtClean="0">
                <a:latin typeface="+mn-lt"/>
              </a:rPr>
              <a:t>003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 </a:t>
            </a:r>
            <a:r>
              <a:rPr lang="en-US" sz="2000" b="0" kern="0" dirty="0" smtClean="0">
                <a:latin typeface="+mn-lt"/>
              </a:rPr>
              <a:t>009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  <a:r>
              <a:rPr lang="en-US" sz="2000" dirty="0" smtClean="0"/>
              <a:t>  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8100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721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90800" y="2590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4196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537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248400" y="25908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67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478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419600" y="29718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38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590800" y="2971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0292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143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fld id="{7E93C9F5-B529-154F-847B-817313D2F6BC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4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581400"/>
            <a:ext cx="6096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61356" y="26645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4191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5532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003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</a:t>
            </a:r>
            <a:r>
              <a:rPr lang="en-US" sz="2000" kern="0" dirty="0" smtClean="0"/>
              <a:t>00</a:t>
            </a:r>
            <a:r>
              <a:rPr lang="en-US" sz="2000" b="0" kern="0" dirty="0" smtClean="0">
                <a:latin typeface="+mn-lt"/>
              </a:rPr>
              <a:t>9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</a:t>
            </a:r>
            <a:r>
              <a:rPr lang="en-US" sz="2000" b="0" kern="0" dirty="0" smtClean="0">
                <a:latin typeface="+mn-lt"/>
              </a:rPr>
              <a:t> 478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537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</a:t>
            </a:r>
            <a:r>
              <a:rPr lang="en-US" sz="2000" b="0" kern="0" dirty="0" smtClean="0">
                <a:latin typeface="+mn-lt"/>
              </a:rPr>
              <a:t>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1295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752600" y="3429000"/>
            <a:ext cx="6096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003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</a:t>
            </a:r>
            <a:r>
              <a:rPr lang="en-US" sz="2000" kern="0" dirty="0" smtClean="0"/>
              <a:t>00</a:t>
            </a:r>
            <a:r>
              <a:rPr lang="en-US" sz="2000" b="0" kern="0" dirty="0" smtClean="0">
                <a:latin typeface="+mn-lt"/>
              </a:rPr>
              <a:t>9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 </a:t>
            </a:r>
            <a:r>
              <a:rPr lang="en-US" sz="2000" b="0" kern="0" dirty="0" smtClean="0">
                <a:latin typeface="+mn-lt"/>
              </a:rPr>
              <a:t>038</a:t>
            </a: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067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200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00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10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810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419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4419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029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5029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638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5638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248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6248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58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858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467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467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077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077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590800" y="2590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590800" y="28194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8580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721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6388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537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590800" y="31242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38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2004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143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590800" y="35052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67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029200" y="25908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478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6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loud 75"/>
          <p:cNvSpPr/>
          <p:nvPr/>
        </p:nvSpPr>
        <p:spPr>
          <a:xfrm>
            <a:off x="5032964" y="3675604"/>
            <a:ext cx="2916039" cy="1895778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/>
          <p:cNvSpPr/>
          <p:nvPr/>
        </p:nvSpPr>
        <p:spPr>
          <a:xfrm>
            <a:off x="653143" y="3493708"/>
            <a:ext cx="3156857" cy="2299911"/>
          </a:xfrm>
          <a:prstGeom prst="cloud">
            <a:avLst/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Quick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21238" y="3776739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2743200" y="2882899"/>
            <a:ext cx="6477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676900" y="2882899"/>
            <a:ext cx="5334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53143" y="1415682"/>
            <a:ext cx="52904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Divide</a:t>
            </a:r>
            <a:r>
              <a:rPr lang="en-US" sz="2200" dirty="0"/>
              <a:t>: </a:t>
            </a:r>
            <a:r>
              <a:rPr lang="en-US" sz="2200" dirty="0" smtClean="0"/>
              <a:t>Split array around a ‘pivot’</a:t>
            </a:r>
            <a:endParaRPr lang="en-US" sz="2200" dirty="0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99519" y="2044095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70352" y="404706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9" name="Rectangle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6219" y="393155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0" name="Rectangle 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76500" y="473286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44457" y="393155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473286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" name="Rectangl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87066" y="4043439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5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69609" y="4838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25891" y="5817809"/>
            <a:ext cx="184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numbers &lt;= pivot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631845" y="5583943"/>
            <a:ext cx="184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numbers &gt; pivot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076700" y="4548201"/>
            <a:ext cx="65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pivot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516966" y="2999619"/>
            <a:ext cx="0" cy="62895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31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Input size</a:t>
            </a:r>
            <a:r>
              <a:rPr lang="en-US" dirty="0" smtClean="0"/>
              <a:t>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b="1" dirty="0" smtClean="0"/>
              <a:t>Number of buckets </a:t>
            </a:r>
            <a:r>
              <a:rPr lang="en-US" dirty="0" smtClean="0"/>
              <a:t>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b="1" dirty="0" smtClean="0"/>
              <a:t>Number of passes </a:t>
            </a:r>
            <a:r>
              <a:rPr lang="en-US" dirty="0" smtClean="0"/>
              <a:t>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b="1" i="1" dirty="0" smtClean="0"/>
              <a:t>P</a:t>
            </a:r>
            <a:r>
              <a:rPr lang="en-US" b="1" dirty="0" smtClean="0"/>
              <a:t>(</a:t>
            </a:r>
            <a:r>
              <a:rPr lang="en-US" b="1" i="1" dirty="0" err="1" smtClean="0"/>
              <a:t>B</a:t>
            </a:r>
            <a:r>
              <a:rPr lang="en-US" b="1" dirty="0" err="1" smtClean="0"/>
              <a:t>+</a:t>
            </a:r>
            <a:r>
              <a:rPr lang="en-US" b="1" i="1" dirty="0" err="1" smtClean="0"/>
              <a:t>n</a:t>
            </a:r>
            <a:r>
              <a:rPr lang="en-US" b="1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</a:t>
            </a:r>
            <a:r>
              <a:rPr lang="en-US" dirty="0" smtClean="0"/>
              <a:t>implementations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6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Sorting Takeaways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sort, Insertion 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in-place but not stable nor parallelizable</a:t>
            </a:r>
          </a:p>
          <a:p>
            <a:pPr lvl="1"/>
            <a:r>
              <a:rPr lang="en-US" dirty="0" smtClean="0"/>
              <a:t>Merge sort, not in place but stable and works as external sort</a:t>
            </a:r>
          </a:p>
          <a:p>
            <a:pPr lvl="1"/>
            <a:r>
              <a:rPr lang="en-US" dirty="0" smtClean="0"/>
              <a:t>Quick sort,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6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Quick </a:t>
            </a:r>
            <a:r>
              <a:rPr lang="en-US" dirty="0" smtClean="0">
                <a:solidFill>
                  <a:srgbClr val="0000FF"/>
                </a:solidFill>
              </a:rPr>
              <a:t>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66180" y="1728989"/>
            <a:ext cx="360438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Unsorted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55448" y="2677078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&lt;= 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81739" y="2659503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&gt; P 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612571" y="2098321"/>
            <a:ext cx="187476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19" idx="0"/>
          </p:cNvCxnSpPr>
          <p:nvPr/>
        </p:nvCxnSpPr>
        <p:spPr>
          <a:xfrm>
            <a:off x="4568371" y="2098321"/>
            <a:ext cx="2018697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8775" y="1136952"/>
            <a:ext cx="4827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Divide</a:t>
            </a:r>
            <a:r>
              <a:rPr lang="en-US" sz="2200" dirty="0"/>
              <a:t>: </a:t>
            </a:r>
            <a:r>
              <a:rPr lang="en-US" sz="2200" dirty="0" smtClean="0"/>
              <a:t>Pick a pivot, partition into groups</a:t>
            </a:r>
            <a:endParaRPr lang="en-US" sz="2200" dirty="0"/>
          </a:p>
        </p:txBody>
      </p:sp>
      <p:sp>
        <p:nvSpPr>
          <p:cNvPr id="26" name="TextBox 25"/>
          <p:cNvSpPr txBox="1"/>
          <p:nvPr/>
        </p:nvSpPr>
        <p:spPr>
          <a:xfrm>
            <a:off x="2766180" y="5950733"/>
            <a:ext cx="360438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orted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10581" y="4985809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&lt;= 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73172" y="4973714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&gt; P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6" idx="0"/>
          </p:cNvCxnSpPr>
          <p:nvPr/>
        </p:nvCxnSpPr>
        <p:spPr>
          <a:xfrm>
            <a:off x="3366105" y="5389551"/>
            <a:ext cx="1202266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724399" y="5389551"/>
            <a:ext cx="95552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513612" y="4136572"/>
            <a:ext cx="332619" cy="369332"/>
          </a:xfrm>
          <a:prstGeom prst="rect">
            <a:avLst/>
          </a:prstGeom>
          <a:solidFill>
            <a:srgbClr val="C3D69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97283" y="3430210"/>
            <a:ext cx="33261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8" name="Straight Arrow Connector 37"/>
          <p:cNvCxnSpPr>
            <a:stCxn id="36" idx="2"/>
          </p:cNvCxnSpPr>
          <p:nvPr/>
        </p:nvCxnSpPr>
        <p:spPr>
          <a:xfrm>
            <a:off x="5663593" y="3799542"/>
            <a:ext cx="44571" cy="337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4632" y="3233786"/>
            <a:ext cx="4818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Conquer</a:t>
            </a:r>
            <a:r>
              <a:rPr lang="en-US" sz="2200" dirty="0"/>
              <a:t>: Return array when length ≤ 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7200" y="4527648"/>
            <a:ext cx="5457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Combine: </a:t>
            </a:r>
            <a:r>
              <a:rPr lang="en-US" sz="2200" dirty="0"/>
              <a:t>Combine </a:t>
            </a:r>
            <a:r>
              <a:rPr lang="en-US" sz="2200" dirty="0" smtClean="0"/>
              <a:t>sorted partitions and pivot</a:t>
            </a:r>
            <a:endParaRPr lang="en-US" sz="2200" dirty="0"/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08925" y="2686577"/>
            <a:ext cx="375375" cy="359833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>
            <a:endCxn id="22" idx="0"/>
          </p:cNvCxnSpPr>
          <p:nvPr/>
        </p:nvCxnSpPr>
        <p:spPr>
          <a:xfrm>
            <a:off x="4596613" y="2286000"/>
            <a:ext cx="0" cy="400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85732" y="4983213"/>
            <a:ext cx="375375" cy="359833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596613" y="5403523"/>
            <a:ext cx="44571" cy="337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79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Quick Sort </a:t>
            </a:r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3008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Core idea: Pick some item from the array and call it the </a:t>
            </a:r>
            <a:r>
              <a:rPr lang="en-US" dirty="0" smtClean="0"/>
              <a:t>pivot. Put </a:t>
            </a:r>
            <a:r>
              <a:rPr lang="en-US" dirty="0"/>
              <a:t>all items smaller in the pivot into one group and all </a:t>
            </a:r>
            <a:r>
              <a:rPr lang="en-US" dirty="0" smtClean="0"/>
              <a:t>items larger </a:t>
            </a:r>
            <a:r>
              <a:rPr lang="en-US" dirty="0"/>
              <a:t>in the other and recursively sort. If the array has size </a:t>
            </a:r>
            <a:r>
              <a:rPr lang="en-US" dirty="0" smtClean="0"/>
              <a:t>0 or </a:t>
            </a:r>
            <a:r>
              <a:rPr lang="en-US" dirty="0"/>
              <a:t>1, just return it unchanged.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1998" y="2999621"/>
            <a:ext cx="7583715" cy="2862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quicksort</a:t>
            </a:r>
            <a:r>
              <a:rPr lang="en-US" dirty="0">
                <a:latin typeface="Courier"/>
                <a:cs typeface="Courier"/>
              </a:rPr>
              <a:t>(input) {</a:t>
            </a:r>
          </a:p>
          <a:p>
            <a:r>
              <a:rPr lang="en-US" dirty="0" smtClean="0">
                <a:latin typeface="Courier"/>
                <a:cs typeface="Courier"/>
              </a:rPr>
              <a:t>	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input.length</a:t>
            </a:r>
            <a:r>
              <a:rPr lang="en-US" dirty="0">
                <a:latin typeface="Courier"/>
                <a:cs typeface="Courier"/>
              </a:rPr>
              <a:t> &lt; 2) {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>
                <a:latin typeface="Courier"/>
                <a:cs typeface="Courier"/>
              </a:rPr>
              <a:t>input;</a:t>
            </a:r>
          </a:p>
          <a:p>
            <a:r>
              <a:rPr lang="en-US" dirty="0" smtClean="0">
                <a:latin typeface="Courier"/>
                <a:cs typeface="Courier"/>
              </a:rPr>
              <a:t>	} </a:t>
            </a:r>
            <a:r>
              <a:rPr lang="en-US" dirty="0">
                <a:latin typeface="Courier"/>
                <a:cs typeface="Courier"/>
              </a:rPr>
              <a:t>else {</a:t>
            </a:r>
          </a:p>
          <a:p>
            <a:r>
              <a:rPr lang="en-US" dirty="0" smtClean="0">
                <a:latin typeface="Courier"/>
                <a:cs typeface="Courier"/>
              </a:rPr>
              <a:t>		pivot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getPivot</a:t>
            </a:r>
            <a:r>
              <a:rPr lang="en-US" dirty="0">
                <a:latin typeface="Courier"/>
                <a:cs typeface="Courier"/>
              </a:rPr>
              <a:t>(input);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smallerHalf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</a:t>
            </a:r>
            <a:r>
              <a:rPr lang="en-US" dirty="0" err="1">
                <a:latin typeface="Courier"/>
                <a:cs typeface="Courier"/>
              </a:rPr>
              <a:t>getSmaller</a:t>
            </a:r>
            <a:r>
              <a:rPr lang="en-US" dirty="0">
                <a:latin typeface="Courier"/>
                <a:cs typeface="Courier"/>
              </a:rPr>
              <a:t>(pivot, input));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largerHalf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</a:t>
            </a:r>
            <a:r>
              <a:rPr lang="en-US" dirty="0" err="1">
                <a:latin typeface="Courier"/>
                <a:cs typeface="Courier"/>
              </a:rPr>
              <a:t>getBigger</a:t>
            </a:r>
            <a:r>
              <a:rPr lang="en-US" dirty="0">
                <a:latin typeface="Courier"/>
                <a:cs typeface="Courier"/>
              </a:rPr>
              <a:t>(pivot, input));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 err="1">
                <a:latin typeface="Courier"/>
                <a:cs typeface="Courier"/>
              </a:rPr>
              <a:t>smallerHalf</a:t>
            </a:r>
            <a:r>
              <a:rPr lang="en-US" dirty="0">
                <a:latin typeface="Courier"/>
                <a:cs typeface="Courier"/>
              </a:rPr>
              <a:t> + pivot + </a:t>
            </a:r>
            <a:r>
              <a:rPr lang="en-US" dirty="0" err="1">
                <a:latin typeface="Courier"/>
                <a:cs typeface="Courier"/>
              </a:rPr>
              <a:t>largerHalf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4497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Think in Terms of Sets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53053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Quick S</a:t>
            </a:r>
            <a:r>
              <a:rPr lang="en-US" dirty="0" smtClean="0">
                <a:solidFill>
                  <a:srgbClr val="0000FF"/>
                </a:solidFill>
              </a:rPr>
              <a:t>ort Example: Divide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876748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1876748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28775" y="1225710"/>
            <a:ext cx="4827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Pivot rule</a:t>
            </a:r>
            <a:r>
              <a:rPr lang="en-US" sz="2200" dirty="0" smtClean="0"/>
              <a:t>: pick the element at index 0</a:t>
            </a:r>
            <a:endParaRPr lang="en-US" sz="2200" dirty="0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10200" y="2910475"/>
            <a:ext cx="533400" cy="533400"/>
          </a:xfrm>
          <a:prstGeom prst="rect">
            <a:avLst/>
          </a:prstGeom>
          <a:solidFill>
            <a:srgbClr val="F6CD8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98468" y="2910475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91047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0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943100" y="291047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1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85123" y="291047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3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09900" y="291047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43300" y="291047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8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956502"/>
            <a:ext cx="533400" cy="533400"/>
          </a:xfrm>
          <a:prstGeom prst="rect">
            <a:avLst/>
          </a:prstGeom>
          <a:solidFill>
            <a:srgbClr val="F6CD8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9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30671" y="3956502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1" name="Rectangle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064071" y="3956502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2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65068" y="3956502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3" name="Rectangle 1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398468" y="3956502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84" name="Rectangle 1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076700" y="291047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5" name="Rectangle 1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597471" y="3956502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6" name="Rectangl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665168" y="4908463"/>
            <a:ext cx="533400" cy="533400"/>
          </a:xfrm>
          <a:prstGeom prst="rect">
            <a:avLst/>
          </a:prstGeom>
          <a:solidFill>
            <a:srgbClr val="F6CD8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7" name="Rectangle 1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5988" y="4908463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88" name="Rectangle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54311" y="4908463"/>
            <a:ext cx="533400" cy="533400"/>
          </a:xfrm>
          <a:prstGeom prst="rect">
            <a:avLst/>
          </a:prstGeom>
          <a:solidFill>
            <a:srgbClr val="F6CD8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9" name="Rectangle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62813" y="4908463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0" name="Rectangle 1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89072" y="4908463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91" name="Rectangle 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22372" y="5828304"/>
            <a:ext cx="533400" cy="533400"/>
          </a:xfrm>
          <a:prstGeom prst="rect">
            <a:avLst/>
          </a:prstGeom>
          <a:solidFill>
            <a:srgbClr val="F6CD8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2" name="Rectangle 1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24199" y="582295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627289" y="2504508"/>
            <a:ext cx="963511" cy="30571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2743200" y="2492454"/>
            <a:ext cx="3733800" cy="40007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617939" y="2504508"/>
            <a:ext cx="2638281" cy="4059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1398468" y="3443875"/>
            <a:ext cx="228822" cy="5126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8" idx="0"/>
          </p:cNvCxnSpPr>
          <p:nvPr/>
        </p:nvCxnSpPr>
        <p:spPr>
          <a:xfrm>
            <a:off x="1627290" y="3443875"/>
            <a:ext cx="1230210" cy="5126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81" idx="0"/>
          </p:cNvCxnSpPr>
          <p:nvPr/>
        </p:nvCxnSpPr>
        <p:spPr>
          <a:xfrm>
            <a:off x="1669702" y="3443875"/>
            <a:ext cx="2661069" cy="5126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87" idx="0"/>
          </p:cNvCxnSpPr>
          <p:nvPr/>
        </p:nvCxnSpPr>
        <p:spPr>
          <a:xfrm flipH="1">
            <a:off x="982688" y="4489902"/>
            <a:ext cx="99384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86" idx="0"/>
          </p:cNvCxnSpPr>
          <p:nvPr/>
        </p:nvCxnSpPr>
        <p:spPr>
          <a:xfrm>
            <a:off x="1105379" y="4489902"/>
            <a:ext cx="826489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88" idx="0"/>
          </p:cNvCxnSpPr>
          <p:nvPr/>
        </p:nvCxnSpPr>
        <p:spPr>
          <a:xfrm>
            <a:off x="3770982" y="4489902"/>
            <a:ext cx="50029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810000" y="4489902"/>
            <a:ext cx="1286213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92" idx="0"/>
          </p:cNvCxnSpPr>
          <p:nvPr/>
        </p:nvCxnSpPr>
        <p:spPr>
          <a:xfrm>
            <a:off x="4871386" y="5441863"/>
            <a:ext cx="1019513" cy="3810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876800" y="5441863"/>
            <a:ext cx="50029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9" grpId="0" animBg="1"/>
      <p:bldP spid="60" grpId="0" animBg="1"/>
      <p:bldP spid="61" grpId="0" animBg="1"/>
      <p:bldP spid="63" grpId="0" animBg="1"/>
      <p:bldP spid="71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Quick S</a:t>
            </a:r>
            <a:r>
              <a:rPr lang="en-US" dirty="0" smtClean="0">
                <a:solidFill>
                  <a:srgbClr val="0000FF"/>
                </a:solidFill>
              </a:rPr>
              <a:t>ort Example: Combine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1876748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8989" y="1225710"/>
            <a:ext cx="93247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Combine: </a:t>
            </a:r>
            <a:r>
              <a:rPr lang="en-US" sz="2200" dirty="0" smtClean="0"/>
              <a:t>this is the order of the elements we’ll care about when combining</a:t>
            </a:r>
            <a:endParaRPr lang="en-US" sz="2200" dirty="0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10200" y="2910475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398468" y="2910475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910475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0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943100" y="2910475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1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85123" y="2910475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3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09900" y="2910475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43300" y="2910475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8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956502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9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30671" y="3956502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1" name="Rectangle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064071" y="3956502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82" name="Rectangle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65068" y="3956502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3" name="Rectangle 1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398468" y="3956502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84" name="Rectangle 1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076700" y="2910475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5" name="Rectangle 1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597471" y="3956502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86" name="Rectangl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665168" y="4908463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7" name="Rectangle 1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5988" y="4908463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88" name="Rectangle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54311" y="4908463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89" name="Rectangle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562813" y="4908463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0" name="Rectangle 1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89072" y="4908463"/>
            <a:ext cx="5334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91" name="Rectangle 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22372" y="5828304"/>
            <a:ext cx="533400" cy="533400"/>
          </a:xfrm>
          <a:prstGeom prst="rect">
            <a:avLst/>
          </a:prstGeom>
          <a:solidFill>
            <a:srgbClr val="F8B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2" name="Rectangle 1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624199" y="5822950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627289" y="2504508"/>
            <a:ext cx="963511" cy="30571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2743200" y="2492454"/>
            <a:ext cx="3733800" cy="40007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617939" y="2504508"/>
            <a:ext cx="2638281" cy="4059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>
            <a:off x="1398468" y="3443875"/>
            <a:ext cx="228822" cy="5126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8" idx="0"/>
          </p:cNvCxnSpPr>
          <p:nvPr/>
        </p:nvCxnSpPr>
        <p:spPr>
          <a:xfrm>
            <a:off x="1627290" y="3443875"/>
            <a:ext cx="1230210" cy="5126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81" idx="0"/>
          </p:cNvCxnSpPr>
          <p:nvPr/>
        </p:nvCxnSpPr>
        <p:spPr>
          <a:xfrm>
            <a:off x="1669702" y="3443875"/>
            <a:ext cx="2661069" cy="5126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87" idx="0"/>
          </p:cNvCxnSpPr>
          <p:nvPr/>
        </p:nvCxnSpPr>
        <p:spPr>
          <a:xfrm flipH="1">
            <a:off x="982688" y="4489902"/>
            <a:ext cx="99384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86" idx="0"/>
          </p:cNvCxnSpPr>
          <p:nvPr/>
        </p:nvCxnSpPr>
        <p:spPr>
          <a:xfrm>
            <a:off x="1105379" y="4489902"/>
            <a:ext cx="826489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88" idx="0"/>
          </p:cNvCxnSpPr>
          <p:nvPr/>
        </p:nvCxnSpPr>
        <p:spPr>
          <a:xfrm>
            <a:off x="3770982" y="4489902"/>
            <a:ext cx="50029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810000" y="4489902"/>
            <a:ext cx="1286213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endCxn id="92" idx="0"/>
          </p:cNvCxnSpPr>
          <p:nvPr/>
        </p:nvCxnSpPr>
        <p:spPr>
          <a:xfrm>
            <a:off x="4871386" y="5441863"/>
            <a:ext cx="1019513" cy="3810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876800" y="5441863"/>
            <a:ext cx="50029" cy="4185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0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3381</Words>
  <Application>Microsoft Macintosh PowerPoint</Application>
  <PresentationFormat>On-screen Show (4:3)</PresentationFormat>
  <Paragraphs>1074</Paragraphs>
  <Slides>41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CSE 373: Data Structures &amp; Algorithms  More Sorting and Beyond Comparison Sorting</vt:lpstr>
      <vt:lpstr>Course Logistics</vt:lpstr>
      <vt:lpstr>Review: Sorting: The Big Picture</vt:lpstr>
      <vt:lpstr>Quick Sort</vt:lpstr>
      <vt:lpstr>Quick Sort</vt:lpstr>
      <vt:lpstr>Quick Sort Pseudocode</vt:lpstr>
      <vt:lpstr>Think in Terms of Sets</vt:lpstr>
      <vt:lpstr>Quick Sort Example: Divide</vt:lpstr>
      <vt:lpstr>Quick Sort Example: Combine</vt:lpstr>
      <vt:lpstr>Quick Sort Example: Combine</vt:lpstr>
      <vt:lpstr>Details</vt:lpstr>
      <vt:lpstr>Pivots</vt:lpstr>
      <vt:lpstr>Potential pivot rules</vt:lpstr>
      <vt:lpstr>Median Pivot Example</vt:lpstr>
      <vt:lpstr>Partitioning</vt:lpstr>
      <vt:lpstr>Example</vt:lpstr>
      <vt:lpstr>Quick Sort Partition Example</vt:lpstr>
      <vt:lpstr>Quick Sort Analysis</vt:lpstr>
      <vt:lpstr>Quick Sort Analysis</vt:lpstr>
      <vt:lpstr>Divide and Conquer: Cutoffs</vt:lpstr>
      <vt:lpstr>Cutoff Pseudocode</vt:lpstr>
      <vt:lpstr>Cool Comparison Sorting Links</vt:lpstr>
      <vt:lpstr>Sorting: The Big Picture</vt:lpstr>
      <vt:lpstr>How Fast Can We Sort?</vt:lpstr>
      <vt:lpstr>Counting Comparisons</vt:lpstr>
      <vt:lpstr>Decision Tree for n = 3</vt:lpstr>
      <vt:lpstr>Example if a &lt; c &lt; b</vt:lpstr>
      <vt:lpstr>What the Decision Tree Tells Us</vt:lpstr>
      <vt:lpstr>How many possible orderings?</vt:lpstr>
      <vt:lpstr>What does that mean for runtime?</vt:lpstr>
      <vt:lpstr>Sorting: The Big Picture</vt:lpstr>
      <vt:lpstr>BucketSort (a.k.a. BinSort)</vt:lpstr>
      <vt:lpstr>Analyzing Bucket Sort</vt:lpstr>
      <vt:lpstr>Bucket Sort with non integers</vt:lpstr>
      <vt:lpstr>Radix sort</vt:lpstr>
      <vt:lpstr>Radix Sort Example</vt:lpstr>
      <vt:lpstr>Example</vt:lpstr>
      <vt:lpstr>Example</vt:lpstr>
      <vt:lpstr>Example</vt:lpstr>
      <vt:lpstr>Analysis</vt:lpstr>
      <vt:lpstr>Sorting 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 &amp; Algorithms  Comparison Sorting</dc:title>
  <dc:creator>Hunter Zahn</dc:creator>
  <cp:lastModifiedBy>Riley Porter</cp:lastModifiedBy>
  <cp:revision>80</cp:revision>
  <dcterms:created xsi:type="dcterms:W3CDTF">2016-08-03T16:12:06Z</dcterms:created>
  <dcterms:modified xsi:type="dcterms:W3CDTF">2017-03-01T21:52:39Z</dcterms:modified>
</cp:coreProperties>
</file>