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6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0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11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12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3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45.xml" ContentType="application/vnd.openxmlformats-officedocument.presentationml.tags+xml"/>
  <Override PartName="/ppt/notesSlides/notesSlide25.xml" ContentType="application/vnd.openxmlformats-officedocument.presentationml.notesSlide+xml"/>
  <Override PartName="/ppt/tags/tag46.xml" ContentType="application/vnd.openxmlformats-officedocument.presentationml.tags+xml"/>
  <Override PartName="/ppt/notesSlides/notesSlide26.xml" ContentType="application/vnd.openxmlformats-officedocument.presentationml.notesSlide+xml"/>
  <Override PartName="/ppt/tags/tag47.xml" ContentType="application/vnd.openxmlformats-officedocument.presentationml.tags+xml"/>
  <Override PartName="/ppt/notesSlides/notesSlide27.xml" ContentType="application/vnd.openxmlformats-officedocument.presentationml.notesSlide+xml"/>
  <Override PartName="/ppt/tags/tag48.xml" ContentType="application/vnd.openxmlformats-officedocument.presentationml.tags+xml"/>
  <Override PartName="/ppt/notesSlides/notesSlide28.xml" ContentType="application/vnd.openxmlformats-officedocument.presentationml.notesSlide+xml"/>
  <Override PartName="/ppt/tags/tag49.xml" ContentType="application/vnd.openxmlformats-officedocument.presentationml.tags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35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36.xml" ContentType="application/vnd.openxmlformats-officedocument.presentationml.notesSlide+xml"/>
  <Override PartName="/ppt/embeddings/oleObject1.bin" ContentType="application/vnd.openxmlformats-officedocument.oleObject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37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40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41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42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43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44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45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46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47.xml" ContentType="application/vnd.openxmlformats-officedocument.presentationml.notesSlid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48.xml" ContentType="application/vnd.openxmlformats-officedocument.presentationml.notesSl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49.xml" ContentType="application/vnd.openxmlformats-officedocument.presentationml.notesSl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50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notesSlides/notesSlide51.xml" ContentType="application/vnd.openxmlformats-officedocument.presentationml.notesSlid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52.xml" ContentType="application/vnd.openxmlformats-officedocument.presentationml.notesSlide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tags/tag84.xml" ContentType="application/vnd.openxmlformats-officedocument.presentationml.tags+xml"/>
  <Override PartName="/ppt/notesSlides/notesSlide58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59.xml" ContentType="application/vnd.openxmlformats-officedocument.presentationml.notesSl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notesSlides/notesSlide60.xml" ContentType="application/vnd.openxmlformats-officedocument.presentationml.notesSlide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notesSlides/notesSlide61.xml" ContentType="application/vnd.openxmlformats-officedocument.presentationml.notesSlide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notesSlides/notesSlide62.xml" ContentType="application/vnd.openxmlformats-officedocument.presentationml.notesSlide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notesSlides/notesSlide63.xml" ContentType="application/vnd.openxmlformats-officedocument.presentationml.notesSlide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notesSlides/notesSlide64.xml" ContentType="application/vnd.openxmlformats-officedocument.presentationml.notesSlide+xml"/>
  <Override PartName="/ppt/embeddings/oleObject4.bin" ContentType="application/vnd.openxmlformats-officedocument.oleObject"/>
  <Override PartName="/ppt/notesSlides/notesSlide65.xml" ContentType="application/vnd.openxmlformats-officedocument.presentationml.notesSlide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notesSlides/notesSlide66.xml" ContentType="application/vnd.openxmlformats-officedocument.presentationml.notesSlide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notesSlides/notesSlide67.xml" ContentType="application/vnd.openxmlformats-officedocument.presentationml.notesSlide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notesSlides/notesSlide68.xml" ContentType="application/vnd.openxmlformats-officedocument.presentationml.notesSlide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notesSlides/notesSlide69.xml" ContentType="application/vnd.openxmlformats-officedocument.presentationml.notesSlide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notesSlides/notesSlide70.xml" ContentType="application/vnd.openxmlformats-officedocument.presentationml.notesSlide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notesSlides/notesSlide7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5"/>
  </p:notesMasterIdLst>
  <p:sldIdLst>
    <p:sldId id="266" r:id="rId2"/>
    <p:sldId id="294" r:id="rId3"/>
    <p:sldId id="293" r:id="rId4"/>
    <p:sldId id="270" r:id="rId5"/>
    <p:sldId id="271" r:id="rId6"/>
    <p:sldId id="295" r:id="rId7"/>
    <p:sldId id="298" r:id="rId8"/>
    <p:sldId id="272" r:id="rId9"/>
    <p:sldId id="273" r:id="rId10"/>
    <p:sldId id="274" r:id="rId11"/>
    <p:sldId id="275" r:id="rId12"/>
    <p:sldId id="299" r:id="rId13"/>
    <p:sldId id="277" r:id="rId14"/>
    <p:sldId id="280" r:id="rId15"/>
    <p:sldId id="300" r:id="rId16"/>
    <p:sldId id="301" r:id="rId17"/>
    <p:sldId id="282" r:id="rId18"/>
    <p:sldId id="365" r:id="rId19"/>
    <p:sldId id="303" r:id="rId20"/>
    <p:sldId id="311" r:id="rId21"/>
    <p:sldId id="312" r:id="rId22"/>
    <p:sldId id="313" r:id="rId23"/>
    <p:sldId id="314" r:id="rId24"/>
    <p:sldId id="315" r:id="rId25"/>
    <p:sldId id="285" r:id="rId26"/>
    <p:sldId id="363" r:id="rId27"/>
    <p:sldId id="320" r:id="rId28"/>
    <p:sldId id="321" r:id="rId29"/>
    <p:sldId id="322" r:id="rId30"/>
    <p:sldId id="323" r:id="rId31"/>
    <p:sldId id="324" r:id="rId32"/>
    <p:sldId id="375" r:id="rId33"/>
    <p:sldId id="374" r:id="rId34"/>
    <p:sldId id="373" r:id="rId35"/>
    <p:sldId id="325" r:id="rId36"/>
    <p:sldId id="330" r:id="rId37"/>
    <p:sldId id="331" r:id="rId38"/>
    <p:sldId id="364" r:id="rId39"/>
    <p:sldId id="332" r:id="rId40"/>
    <p:sldId id="333" r:id="rId41"/>
    <p:sldId id="334" r:id="rId42"/>
    <p:sldId id="335" r:id="rId43"/>
    <p:sldId id="336" r:id="rId44"/>
    <p:sldId id="337" r:id="rId45"/>
    <p:sldId id="338" r:id="rId46"/>
    <p:sldId id="339" r:id="rId47"/>
    <p:sldId id="340" r:id="rId48"/>
    <p:sldId id="341" r:id="rId49"/>
    <p:sldId id="342" r:id="rId50"/>
    <p:sldId id="343" r:id="rId51"/>
    <p:sldId id="344" r:id="rId52"/>
    <p:sldId id="345" r:id="rId53"/>
    <p:sldId id="346" r:id="rId54"/>
    <p:sldId id="347" r:id="rId55"/>
    <p:sldId id="376" r:id="rId56"/>
    <p:sldId id="348" r:id="rId57"/>
    <p:sldId id="351" r:id="rId58"/>
    <p:sldId id="352" r:id="rId59"/>
    <p:sldId id="354" r:id="rId60"/>
    <p:sldId id="366" r:id="rId61"/>
    <p:sldId id="367" r:id="rId62"/>
    <p:sldId id="368" r:id="rId63"/>
    <p:sldId id="369" r:id="rId64"/>
    <p:sldId id="370" r:id="rId65"/>
    <p:sldId id="371" r:id="rId66"/>
    <p:sldId id="372" r:id="rId67"/>
    <p:sldId id="356" r:id="rId68"/>
    <p:sldId id="357" r:id="rId69"/>
    <p:sldId id="358" r:id="rId70"/>
    <p:sldId id="359" r:id="rId71"/>
    <p:sldId id="360" r:id="rId72"/>
    <p:sldId id="362" r:id="rId73"/>
    <p:sldId id="302" r:id="rId7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47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notesMaster" Target="notesMasters/notesMaster1.xml"/><Relationship Id="rId76" Type="http://schemas.openxmlformats.org/officeDocument/2006/relationships/printerSettings" Target="printerSettings/printerSettings1.bin"/><Relationship Id="rId77" Type="http://schemas.openxmlformats.org/officeDocument/2006/relationships/presProps" Target="presProps.xml"/><Relationship Id="rId78" Type="http://schemas.openxmlformats.org/officeDocument/2006/relationships/viewProps" Target="viewProps.xml"/><Relationship Id="rId79" Type="http://schemas.openxmlformats.org/officeDocument/2006/relationships/theme" Target="theme/theme1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A8AAE-9AA6-DE46-811D-B4D9C872A3BE}" type="datetimeFigureOut">
              <a:rPr lang="en-US" smtClean="0"/>
              <a:t>1/27/17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DE7E9-30FA-D842-ACAC-3EFA7A9F1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01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29B8AC0-0876-4622-B0F1-A005918B89C9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E.g., 80 mod 7?  80 = 70 + 10  -&gt; 0 + 3</a:t>
            </a:r>
          </a:p>
          <a:p>
            <a:pPr eaLnBrk="1" hangingPunct="1"/>
            <a:r>
              <a:rPr lang="en-US" altLang="en-US" smtClean="0"/>
              <a:t>81 mod 7?  81 = 9 * 9 -&gt; 2 * 2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A754596-3B56-4395-80FB-11DAE4916FB5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09B9BF3-17B4-42A4-B33A-6E1FDF93996E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E94BB2D-6028-413B-A09D-44B84E22954E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Map the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E94BB2D-6028-413B-A09D-44B84E22954E}" type="slidenum">
              <a:rPr lang="en-US" altLang="en-US" sz="1200"/>
              <a:pPr eaLnBrk="1" hangingPunct="1"/>
              <a:t>16</a:t>
            </a:fld>
            <a:endParaRPr lang="en-US" altLang="en-US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Map the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495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149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6436"/>
            <a:fld id="{1699AE80-58D8-4953-99B2-00D15671EE95}" type="slidenum">
              <a:rPr lang="en-US" smtClean="0"/>
              <a:pPr defTabSz="926436"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F87001-B3D6-0549-8587-2EB3DDBC3E5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F87001-B3D6-0549-8587-2EB3DDBC3E5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F87001-B3D6-0549-8587-2EB3DDBC3E5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E94BB2D-6028-413B-A09D-44B84E22954E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Map the 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F87001-B3D6-0549-8587-2EB3DDBC3E5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F87001-B3D6-0549-8587-2EB3DDBC3E5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F87001-B3D6-0549-8587-2EB3DDBC3E5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9977DB-5A8F-8940-8492-ED8DCB9FC12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8F1B0D3-FDB0-4762-8500-37FE58FC14A1}" type="datetime1">
              <a:rPr lang="en-US" smtClean="0"/>
              <a:pPr/>
              <a:t>1/27/17</a:t>
            </a:fld>
            <a:endParaRPr lang="en-US" smtClean="0"/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E09A4F-FB9C-49DE-B82D-BDED7039EE7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8668" y="4343704"/>
            <a:ext cx="5030391" cy="4113893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32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E94BB2D-6028-413B-A09D-44B84E22954E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Map the 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E94BB2D-6028-413B-A09D-44B84E22954E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Map the </a:t>
            </a: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FF998C5-5ADC-4A31-96DA-190AB128A39E}" type="slidenum">
              <a:rPr lang="en-US" altLang="en-US" sz="1200"/>
              <a:pPr eaLnBrk="1" hangingPunct="1"/>
              <a:t>68</a:t>
            </a:fld>
            <a:endParaRPr lang="en-US" altLang="en-US" sz="12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 eaLnBrk="1" hangingPunct="1"/>
            <a:r>
              <a:rPr lang="en-US" altLang="en-US" smtClean="0">
                <a:sym typeface="Wingdings" pitchFamily="2" charset="2"/>
              </a:rPr>
              <a:t>Go through old hash table, ignoring items marked deleted</a:t>
            </a:r>
          </a:p>
          <a:p>
            <a:pPr lvl="1" eaLnBrk="1" hangingPunct="1"/>
            <a:r>
              <a:rPr lang="en-US" altLang="en-US" smtClean="0">
                <a:sym typeface="Wingdings" pitchFamily="2" charset="2"/>
              </a:rPr>
              <a:t>Recompute hash value for each non-deleted key and put the item in new position in new table</a:t>
            </a:r>
          </a:p>
          <a:p>
            <a:pPr lvl="1" eaLnBrk="1" hangingPunct="1"/>
            <a:r>
              <a:rPr lang="en-US" altLang="en-US" smtClean="0"/>
              <a:t>Cannot just copy data from old table </a:t>
            </a:r>
            <a:r>
              <a:rPr lang="en-US" altLang="en-US" smtClean="0">
                <a:sym typeface="Wingdings" pitchFamily="2" charset="2"/>
              </a:rPr>
              <a:t>because the bigger table has a new hash function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Running time?? O(N) – but infrequent. But </a:t>
            </a:r>
            <a:r>
              <a:rPr lang="en-US" altLang="en-US" sz="1500">
                <a:sym typeface="Wingdings" pitchFamily="2" charset="2"/>
              </a:rPr>
              <a:t>Not good for real-time safety critical applications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F90EBB0-DC42-48B3-BB63-12B567640373}" type="slidenum">
              <a:rPr lang="en-US" altLang="en-US" sz="1200"/>
              <a:pPr eaLnBrk="1" hangingPunct="1"/>
              <a:t>69</a:t>
            </a:fld>
            <a:endParaRPr lang="en-US" altLang="en-US" sz="120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026CDFE-CC94-4EAE-AC31-D6A5AB166A89}" type="slidenum">
              <a:rPr lang="en-US" altLang="en-US" sz="1200"/>
              <a:pPr eaLnBrk="1" hangingPunct="1"/>
              <a:t>70</a:t>
            </a:fld>
            <a:endParaRPr lang="en-US" altLang="en-US" sz="120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EB6E09B-9559-4AD9-91F0-A19F41805817}" type="slidenum">
              <a:rPr lang="en-US" altLang="en-US" sz="1200"/>
              <a:pPr eaLnBrk="1" hangingPunct="1"/>
              <a:t>72</a:t>
            </a:fld>
            <a:endParaRPr lang="en-US" altLang="en-US" sz="120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17D6-0CDF-8745-AFC6-3F20B2B1BBDC}" type="datetimeFigureOut">
              <a:rPr lang="en-US" smtClean="0"/>
              <a:t>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A7D43-9770-6841-8275-58F2AD40D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22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17D6-0CDF-8745-AFC6-3F20B2B1BBDC}" type="datetimeFigureOut">
              <a:rPr lang="en-US" smtClean="0"/>
              <a:t>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A7D43-9770-6841-8275-58F2AD40D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248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17D6-0CDF-8745-AFC6-3F20B2B1BBDC}" type="datetimeFigureOut">
              <a:rPr lang="en-US" smtClean="0"/>
              <a:t>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A7D43-9770-6841-8275-58F2AD40D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94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17D6-0CDF-8745-AFC6-3F20B2B1BBDC}" type="datetimeFigureOut">
              <a:rPr lang="en-US" smtClean="0"/>
              <a:t>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A7D43-9770-6841-8275-58F2AD40D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825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17D6-0CDF-8745-AFC6-3F20B2B1BBDC}" type="datetimeFigureOut">
              <a:rPr lang="en-US" smtClean="0"/>
              <a:t>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A7D43-9770-6841-8275-58F2AD40D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5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17D6-0CDF-8745-AFC6-3F20B2B1BBDC}" type="datetimeFigureOut">
              <a:rPr lang="en-US" smtClean="0"/>
              <a:t>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A7D43-9770-6841-8275-58F2AD40D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15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17D6-0CDF-8745-AFC6-3F20B2B1BBDC}" type="datetimeFigureOut">
              <a:rPr lang="en-US" smtClean="0"/>
              <a:t>1/27/17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A7D43-9770-6841-8275-58F2AD40D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26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17D6-0CDF-8745-AFC6-3F20B2B1BBDC}" type="datetimeFigureOut">
              <a:rPr lang="en-US" smtClean="0"/>
              <a:t>1/27/17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A7D43-9770-6841-8275-58F2AD40D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8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17D6-0CDF-8745-AFC6-3F20B2B1BBDC}" type="datetimeFigureOut">
              <a:rPr lang="en-US" smtClean="0"/>
              <a:t>1/27/17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A7D43-9770-6841-8275-58F2AD40D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6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17D6-0CDF-8745-AFC6-3F20B2B1BBDC}" type="datetimeFigureOut">
              <a:rPr lang="en-US" smtClean="0"/>
              <a:t>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A7D43-9770-6841-8275-58F2AD40D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23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17D6-0CDF-8745-AFC6-3F20B2B1BBDC}" type="datetimeFigureOut">
              <a:rPr lang="en-US" smtClean="0"/>
              <a:t>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A7D43-9770-6841-8275-58F2AD40D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017D6-0CDF-8745-AFC6-3F20B2B1BBDC}" type="datetimeFigureOut">
              <a:rPr lang="en-US" smtClean="0"/>
              <a:t>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A7D43-9770-6841-8275-58F2AD40D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001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4" Type="http://schemas.openxmlformats.org/officeDocument/2006/relationships/tags" Target="../tags/tag27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10.xml"/><Relationship Id="rId1" Type="http://schemas.openxmlformats.org/officeDocument/2006/relationships/tags" Target="../tags/tag24.xml"/><Relationship Id="rId2" Type="http://schemas.openxmlformats.org/officeDocument/2006/relationships/tags" Target="../tags/tag2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4" Type="http://schemas.openxmlformats.org/officeDocument/2006/relationships/tags" Target="../tags/tag31.xml"/><Relationship Id="rId5" Type="http://schemas.openxmlformats.org/officeDocument/2006/relationships/tags" Target="../tags/tag32.xml"/><Relationship Id="rId6" Type="http://schemas.openxmlformats.org/officeDocument/2006/relationships/tags" Target="../tags/tag33.xml"/><Relationship Id="rId7" Type="http://schemas.openxmlformats.org/officeDocument/2006/relationships/tags" Target="../tags/tag34.xml"/><Relationship Id="rId8" Type="http://schemas.openxmlformats.org/officeDocument/2006/relationships/tags" Target="../tags/tag35.xml"/><Relationship Id="rId9" Type="http://schemas.openxmlformats.org/officeDocument/2006/relationships/slideLayout" Target="../slideLayouts/slideLayout2.xml"/><Relationship Id="rId10" Type="http://schemas.openxmlformats.org/officeDocument/2006/relationships/notesSlide" Target="../notesSlides/notesSlide11.xml"/><Relationship Id="rId1" Type="http://schemas.openxmlformats.org/officeDocument/2006/relationships/tags" Target="../tags/tag28.xml"/><Relationship Id="rId2" Type="http://schemas.openxmlformats.org/officeDocument/2006/relationships/tags" Target="../tags/tag2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2.xml"/><Relationship Id="rId1" Type="http://schemas.openxmlformats.org/officeDocument/2006/relationships/tags" Target="../tags/tag36.xml"/><Relationship Id="rId2" Type="http://schemas.openxmlformats.org/officeDocument/2006/relationships/tags" Target="../tags/tag3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3.xml"/><Relationship Id="rId1" Type="http://schemas.openxmlformats.org/officeDocument/2006/relationships/tags" Target="../tags/tag38.xml"/><Relationship Id="rId2" Type="http://schemas.openxmlformats.org/officeDocument/2006/relationships/tags" Target="../tags/tag3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4.xml"/><Relationship Id="rId1" Type="http://schemas.openxmlformats.org/officeDocument/2006/relationships/tags" Target="../tags/tag40.xml"/><Relationship Id="rId2" Type="http://schemas.openxmlformats.org/officeDocument/2006/relationships/tags" Target="../tags/tag4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6.xml"/><Relationship Id="rId1" Type="http://schemas.openxmlformats.org/officeDocument/2006/relationships/tags" Target="../tags/tag42.xml"/><Relationship Id="rId2" Type="http://schemas.openxmlformats.org/officeDocument/2006/relationships/tags" Target="../tags/tag4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4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tags" Target="../tags/tag4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tags" Target="../tags/tag4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3.xml"/><Relationship Id="rId1" Type="http://schemas.openxmlformats.org/officeDocument/2006/relationships/tags" Target="../tags/tag3.xml"/><Relationship Id="rId2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tags" Target="../tags/tag4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tags" Target="../tags/tag4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5.xml"/><Relationship Id="rId5" Type="http://schemas.openxmlformats.org/officeDocument/2006/relationships/image" Target="../media/image2.png"/><Relationship Id="rId1" Type="http://schemas.openxmlformats.org/officeDocument/2006/relationships/tags" Target="../tags/tag50.xml"/><Relationship Id="rId2" Type="http://schemas.openxmlformats.org/officeDocument/2006/relationships/tags" Target="../tags/tag5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36.xml"/><Relationship Id="rId6" Type="http://schemas.openxmlformats.org/officeDocument/2006/relationships/oleObject" Target="../embeddings/oleObject1.bin"/><Relationship Id="rId7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tags" Target="../tags/tag5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37.xml"/><Relationship Id="rId6" Type="http://schemas.openxmlformats.org/officeDocument/2006/relationships/oleObject" Target="../embeddings/oleObject2.bin"/><Relationship Id="rId7" Type="http://schemas.openxmlformats.org/officeDocument/2006/relationships/image" Target="../media/image4.w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5.wmf"/><Relationship Id="rId1" Type="http://schemas.openxmlformats.org/officeDocument/2006/relationships/vmlDrawing" Target="../drawings/vmlDrawing2.vml"/><Relationship Id="rId2" Type="http://schemas.openxmlformats.org/officeDocument/2006/relationships/tags" Target="../tags/tag5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40.xml"/><Relationship Id="rId1" Type="http://schemas.openxmlformats.org/officeDocument/2006/relationships/tags" Target="../tags/tag56.xml"/><Relationship Id="rId2" Type="http://schemas.openxmlformats.org/officeDocument/2006/relationships/tags" Target="../tags/tag5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41.xml"/><Relationship Id="rId1" Type="http://schemas.openxmlformats.org/officeDocument/2006/relationships/tags" Target="../tags/tag58.xml"/><Relationship Id="rId2" Type="http://schemas.openxmlformats.org/officeDocument/2006/relationships/tags" Target="../tags/tag59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42.xml"/><Relationship Id="rId1" Type="http://schemas.openxmlformats.org/officeDocument/2006/relationships/tags" Target="../tags/tag60.xml"/><Relationship Id="rId2" Type="http://schemas.openxmlformats.org/officeDocument/2006/relationships/tags" Target="../tags/tag6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43.xml"/><Relationship Id="rId1" Type="http://schemas.openxmlformats.org/officeDocument/2006/relationships/tags" Target="../tags/tag62.xml"/><Relationship Id="rId2" Type="http://schemas.openxmlformats.org/officeDocument/2006/relationships/tags" Target="../tags/tag6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44.xml"/><Relationship Id="rId1" Type="http://schemas.openxmlformats.org/officeDocument/2006/relationships/tags" Target="../tags/tag64.xml"/><Relationship Id="rId2" Type="http://schemas.openxmlformats.org/officeDocument/2006/relationships/tags" Target="../tags/tag6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45.xml"/><Relationship Id="rId1" Type="http://schemas.openxmlformats.org/officeDocument/2006/relationships/tags" Target="../tags/tag66.xml"/><Relationship Id="rId2" Type="http://schemas.openxmlformats.org/officeDocument/2006/relationships/tags" Target="../tags/tag6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46.xml"/><Relationship Id="rId1" Type="http://schemas.openxmlformats.org/officeDocument/2006/relationships/tags" Target="../tags/tag68.xml"/><Relationship Id="rId2" Type="http://schemas.openxmlformats.org/officeDocument/2006/relationships/tags" Target="../tags/tag69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47.xml"/><Relationship Id="rId1" Type="http://schemas.openxmlformats.org/officeDocument/2006/relationships/tags" Target="../tags/tag70.xml"/><Relationship Id="rId2" Type="http://schemas.openxmlformats.org/officeDocument/2006/relationships/tags" Target="../tags/tag7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4.xml"/><Relationship Id="rId1" Type="http://schemas.openxmlformats.org/officeDocument/2006/relationships/tags" Target="../tags/tag6.xml"/><Relationship Id="rId2" Type="http://schemas.openxmlformats.org/officeDocument/2006/relationships/tags" Target="../tags/tag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48.xml"/><Relationship Id="rId1" Type="http://schemas.openxmlformats.org/officeDocument/2006/relationships/tags" Target="../tags/tag72.xml"/><Relationship Id="rId2" Type="http://schemas.openxmlformats.org/officeDocument/2006/relationships/tags" Target="../tags/tag73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49.xml"/><Relationship Id="rId1" Type="http://schemas.openxmlformats.org/officeDocument/2006/relationships/tags" Target="../tags/tag74.xml"/><Relationship Id="rId2" Type="http://schemas.openxmlformats.org/officeDocument/2006/relationships/tags" Target="../tags/tag75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50.xml"/><Relationship Id="rId1" Type="http://schemas.openxmlformats.org/officeDocument/2006/relationships/tags" Target="../tags/tag76.xml"/><Relationship Id="rId2" Type="http://schemas.openxmlformats.org/officeDocument/2006/relationships/tags" Target="../tags/tag7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51.xml"/><Relationship Id="rId1" Type="http://schemas.openxmlformats.org/officeDocument/2006/relationships/tags" Target="../tags/tag78.xml"/><Relationship Id="rId2" Type="http://schemas.openxmlformats.org/officeDocument/2006/relationships/tags" Target="../tags/tag79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52.xml"/><Relationship Id="rId1" Type="http://schemas.openxmlformats.org/officeDocument/2006/relationships/tags" Target="../tags/tag80.xml"/><Relationship Id="rId2" Type="http://schemas.openxmlformats.org/officeDocument/2006/relationships/tags" Target="../tags/tag8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53.xml"/><Relationship Id="rId1" Type="http://schemas.openxmlformats.org/officeDocument/2006/relationships/tags" Target="../tags/tag82.xml"/><Relationship Id="rId2" Type="http://schemas.openxmlformats.org/officeDocument/2006/relationships/tags" Target="../tags/tag8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5.xml"/><Relationship Id="rId1" Type="http://schemas.openxmlformats.org/officeDocument/2006/relationships/tags" Target="../tags/tag8.xml"/><Relationship Id="rId2" Type="http://schemas.openxmlformats.org/officeDocument/2006/relationships/tags" Target="../tags/tag9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tags" Target="../tags/tag8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8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4" Type="http://schemas.openxmlformats.org/officeDocument/2006/relationships/tags" Target="../tags/tag88.xml"/><Relationship Id="rId5" Type="http://schemas.openxmlformats.org/officeDocument/2006/relationships/tags" Target="../tags/tag89.xml"/><Relationship Id="rId6" Type="http://schemas.openxmlformats.org/officeDocument/2006/relationships/tags" Target="../tags/tag90.xml"/><Relationship Id="rId7" Type="http://schemas.openxmlformats.org/officeDocument/2006/relationships/slideLayout" Target="../slideLayouts/slideLayout2.xml"/><Relationship Id="rId8" Type="http://schemas.openxmlformats.org/officeDocument/2006/relationships/notesSlide" Target="../notesSlides/notesSlide59.xml"/><Relationship Id="rId1" Type="http://schemas.openxmlformats.org/officeDocument/2006/relationships/tags" Target="../tags/tag85.xml"/><Relationship Id="rId2" Type="http://schemas.openxmlformats.org/officeDocument/2006/relationships/tags" Target="../tags/tag86.xml"/></Relationships>
</file>

<file path=ppt/slides/_rels/slide62.xml.rels><?xml version="1.0" encoding="UTF-8" standalone="yes"?>
<Relationships xmlns="http://schemas.openxmlformats.org/package/2006/relationships"><Relationship Id="rId11" Type="http://schemas.openxmlformats.org/officeDocument/2006/relationships/tags" Target="../tags/tag101.xml"/><Relationship Id="rId12" Type="http://schemas.openxmlformats.org/officeDocument/2006/relationships/slideLayout" Target="../slideLayouts/slideLayout2.xml"/><Relationship Id="rId13" Type="http://schemas.openxmlformats.org/officeDocument/2006/relationships/notesSlide" Target="../notesSlides/notesSlide60.xml"/><Relationship Id="rId1" Type="http://schemas.openxmlformats.org/officeDocument/2006/relationships/tags" Target="../tags/tag91.xml"/><Relationship Id="rId2" Type="http://schemas.openxmlformats.org/officeDocument/2006/relationships/tags" Target="../tags/tag92.xml"/><Relationship Id="rId3" Type="http://schemas.openxmlformats.org/officeDocument/2006/relationships/tags" Target="../tags/tag93.xml"/><Relationship Id="rId4" Type="http://schemas.openxmlformats.org/officeDocument/2006/relationships/tags" Target="../tags/tag94.xml"/><Relationship Id="rId5" Type="http://schemas.openxmlformats.org/officeDocument/2006/relationships/tags" Target="../tags/tag95.xml"/><Relationship Id="rId6" Type="http://schemas.openxmlformats.org/officeDocument/2006/relationships/tags" Target="../tags/tag96.xml"/><Relationship Id="rId7" Type="http://schemas.openxmlformats.org/officeDocument/2006/relationships/tags" Target="../tags/tag97.xml"/><Relationship Id="rId8" Type="http://schemas.openxmlformats.org/officeDocument/2006/relationships/tags" Target="../tags/tag98.xml"/><Relationship Id="rId9" Type="http://schemas.openxmlformats.org/officeDocument/2006/relationships/tags" Target="../tags/tag99.xml"/><Relationship Id="rId10" Type="http://schemas.openxmlformats.org/officeDocument/2006/relationships/tags" Target="../tags/tag100.xml"/></Relationships>
</file>

<file path=ppt/slides/_rels/slide63.xml.rels><?xml version="1.0" encoding="UTF-8" standalone="yes"?>
<Relationships xmlns="http://schemas.openxmlformats.org/package/2006/relationships"><Relationship Id="rId11" Type="http://schemas.openxmlformats.org/officeDocument/2006/relationships/tags" Target="../tags/tag112.xml"/><Relationship Id="rId12" Type="http://schemas.openxmlformats.org/officeDocument/2006/relationships/tags" Target="../tags/tag113.xml"/><Relationship Id="rId13" Type="http://schemas.openxmlformats.org/officeDocument/2006/relationships/tags" Target="../tags/tag114.xml"/><Relationship Id="rId14" Type="http://schemas.openxmlformats.org/officeDocument/2006/relationships/tags" Target="../tags/tag115.xml"/><Relationship Id="rId15" Type="http://schemas.openxmlformats.org/officeDocument/2006/relationships/tags" Target="../tags/tag116.xml"/><Relationship Id="rId16" Type="http://schemas.openxmlformats.org/officeDocument/2006/relationships/tags" Target="../tags/tag117.xml"/><Relationship Id="rId17" Type="http://schemas.openxmlformats.org/officeDocument/2006/relationships/slideLayout" Target="../slideLayouts/slideLayout2.xml"/><Relationship Id="rId18" Type="http://schemas.openxmlformats.org/officeDocument/2006/relationships/notesSlide" Target="../notesSlides/notesSlide61.xml"/><Relationship Id="rId1" Type="http://schemas.openxmlformats.org/officeDocument/2006/relationships/tags" Target="../tags/tag102.xml"/><Relationship Id="rId2" Type="http://schemas.openxmlformats.org/officeDocument/2006/relationships/tags" Target="../tags/tag103.xml"/><Relationship Id="rId3" Type="http://schemas.openxmlformats.org/officeDocument/2006/relationships/tags" Target="../tags/tag104.xml"/><Relationship Id="rId4" Type="http://schemas.openxmlformats.org/officeDocument/2006/relationships/tags" Target="../tags/tag105.xml"/><Relationship Id="rId5" Type="http://schemas.openxmlformats.org/officeDocument/2006/relationships/tags" Target="../tags/tag106.xml"/><Relationship Id="rId6" Type="http://schemas.openxmlformats.org/officeDocument/2006/relationships/tags" Target="../tags/tag107.xml"/><Relationship Id="rId7" Type="http://schemas.openxmlformats.org/officeDocument/2006/relationships/tags" Target="../tags/tag108.xml"/><Relationship Id="rId8" Type="http://schemas.openxmlformats.org/officeDocument/2006/relationships/tags" Target="../tags/tag109.xml"/><Relationship Id="rId9" Type="http://schemas.openxmlformats.org/officeDocument/2006/relationships/tags" Target="../tags/tag110.xml"/><Relationship Id="rId10" Type="http://schemas.openxmlformats.org/officeDocument/2006/relationships/tags" Target="../tags/tag111.xml"/></Relationships>
</file>

<file path=ppt/slides/_rels/slide64.xml.rels><?xml version="1.0" encoding="UTF-8" standalone="yes"?>
<Relationships xmlns="http://schemas.openxmlformats.org/package/2006/relationships"><Relationship Id="rId9" Type="http://schemas.openxmlformats.org/officeDocument/2006/relationships/tags" Target="../tags/tag126.xml"/><Relationship Id="rId20" Type="http://schemas.openxmlformats.org/officeDocument/2006/relationships/tags" Target="../tags/tag137.xml"/><Relationship Id="rId21" Type="http://schemas.openxmlformats.org/officeDocument/2006/relationships/tags" Target="../tags/tag138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62.xml"/><Relationship Id="rId10" Type="http://schemas.openxmlformats.org/officeDocument/2006/relationships/tags" Target="../tags/tag127.xml"/><Relationship Id="rId11" Type="http://schemas.openxmlformats.org/officeDocument/2006/relationships/tags" Target="../tags/tag128.xml"/><Relationship Id="rId12" Type="http://schemas.openxmlformats.org/officeDocument/2006/relationships/tags" Target="../tags/tag129.xml"/><Relationship Id="rId13" Type="http://schemas.openxmlformats.org/officeDocument/2006/relationships/tags" Target="../tags/tag130.xml"/><Relationship Id="rId14" Type="http://schemas.openxmlformats.org/officeDocument/2006/relationships/tags" Target="../tags/tag131.xml"/><Relationship Id="rId15" Type="http://schemas.openxmlformats.org/officeDocument/2006/relationships/tags" Target="../tags/tag132.xml"/><Relationship Id="rId16" Type="http://schemas.openxmlformats.org/officeDocument/2006/relationships/tags" Target="../tags/tag133.xml"/><Relationship Id="rId17" Type="http://schemas.openxmlformats.org/officeDocument/2006/relationships/tags" Target="../tags/tag134.xml"/><Relationship Id="rId18" Type="http://schemas.openxmlformats.org/officeDocument/2006/relationships/tags" Target="../tags/tag135.xml"/><Relationship Id="rId19" Type="http://schemas.openxmlformats.org/officeDocument/2006/relationships/tags" Target="../tags/tag136.xml"/><Relationship Id="rId1" Type="http://schemas.openxmlformats.org/officeDocument/2006/relationships/tags" Target="../tags/tag118.xml"/><Relationship Id="rId2" Type="http://schemas.openxmlformats.org/officeDocument/2006/relationships/tags" Target="../tags/tag119.xml"/><Relationship Id="rId3" Type="http://schemas.openxmlformats.org/officeDocument/2006/relationships/tags" Target="../tags/tag120.xml"/><Relationship Id="rId4" Type="http://schemas.openxmlformats.org/officeDocument/2006/relationships/tags" Target="../tags/tag121.xml"/><Relationship Id="rId5" Type="http://schemas.openxmlformats.org/officeDocument/2006/relationships/tags" Target="../tags/tag122.xml"/><Relationship Id="rId6" Type="http://schemas.openxmlformats.org/officeDocument/2006/relationships/tags" Target="../tags/tag123.xml"/><Relationship Id="rId7" Type="http://schemas.openxmlformats.org/officeDocument/2006/relationships/tags" Target="../tags/tag124.xml"/><Relationship Id="rId8" Type="http://schemas.openxmlformats.org/officeDocument/2006/relationships/tags" Target="../tags/tag125.xml"/></Relationships>
</file>

<file path=ppt/slides/_rels/slide65.xml.rels><?xml version="1.0" encoding="UTF-8" standalone="yes"?>
<Relationships xmlns="http://schemas.openxmlformats.org/package/2006/relationships"><Relationship Id="rId9" Type="http://schemas.openxmlformats.org/officeDocument/2006/relationships/tags" Target="../tags/tag147.xml"/><Relationship Id="rId20" Type="http://schemas.openxmlformats.org/officeDocument/2006/relationships/tags" Target="../tags/tag158.xml"/><Relationship Id="rId21" Type="http://schemas.openxmlformats.org/officeDocument/2006/relationships/tags" Target="../tags/tag159.xml"/><Relationship Id="rId22" Type="http://schemas.openxmlformats.org/officeDocument/2006/relationships/tags" Target="../tags/tag160.xml"/><Relationship Id="rId23" Type="http://schemas.openxmlformats.org/officeDocument/2006/relationships/tags" Target="../tags/tag161.xml"/><Relationship Id="rId24" Type="http://schemas.openxmlformats.org/officeDocument/2006/relationships/tags" Target="../tags/tag162.xml"/><Relationship Id="rId25" Type="http://schemas.openxmlformats.org/officeDocument/2006/relationships/tags" Target="../tags/tag163.xml"/><Relationship Id="rId26" Type="http://schemas.openxmlformats.org/officeDocument/2006/relationships/tags" Target="../tags/tag164.xml"/><Relationship Id="rId27" Type="http://schemas.openxmlformats.org/officeDocument/2006/relationships/slideLayout" Target="../slideLayouts/slideLayout2.xml"/><Relationship Id="rId28" Type="http://schemas.openxmlformats.org/officeDocument/2006/relationships/notesSlide" Target="../notesSlides/notesSlide63.xml"/><Relationship Id="rId10" Type="http://schemas.openxmlformats.org/officeDocument/2006/relationships/tags" Target="../tags/tag148.xml"/><Relationship Id="rId11" Type="http://schemas.openxmlformats.org/officeDocument/2006/relationships/tags" Target="../tags/tag149.xml"/><Relationship Id="rId12" Type="http://schemas.openxmlformats.org/officeDocument/2006/relationships/tags" Target="../tags/tag150.xml"/><Relationship Id="rId13" Type="http://schemas.openxmlformats.org/officeDocument/2006/relationships/tags" Target="../tags/tag151.xml"/><Relationship Id="rId14" Type="http://schemas.openxmlformats.org/officeDocument/2006/relationships/tags" Target="../tags/tag152.xml"/><Relationship Id="rId15" Type="http://schemas.openxmlformats.org/officeDocument/2006/relationships/tags" Target="../tags/tag153.xml"/><Relationship Id="rId16" Type="http://schemas.openxmlformats.org/officeDocument/2006/relationships/tags" Target="../tags/tag154.xml"/><Relationship Id="rId17" Type="http://schemas.openxmlformats.org/officeDocument/2006/relationships/tags" Target="../tags/tag155.xml"/><Relationship Id="rId18" Type="http://schemas.openxmlformats.org/officeDocument/2006/relationships/tags" Target="../tags/tag156.xml"/><Relationship Id="rId19" Type="http://schemas.openxmlformats.org/officeDocument/2006/relationships/tags" Target="../tags/tag157.xml"/><Relationship Id="rId1" Type="http://schemas.openxmlformats.org/officeDocument/2006/relationships/tags" Target="../tags/tag139.xml"/><Relationship Id="rId2" Type="http://schemas.openxmlformats.org/officeDocument/2006/relationships/tags" Target="../tags/tag140.xml"/><Relationship Id="rId3" Type="http://schemas.openxmlformats.org/officeDocument/2006/relationships/tags" Target="../tags/tag141.xml"/><Relationship Id="rId4" Type="http://schemas.openxmlformats.org/officeDocument/2006/relationships/tags" Target="../tags/tag142.xml"/><Relationship Id="rId5" Type="http://schemas.openxmlformats.org/officeDocument/2006/relationships/tags" Target="../tags/tag143.xml"/><Relationship Id="rId6" Type="http://schemas.openxmlformats.org/officeDocument/2006/relationships/tags" Target="../tags/tag144.xml"/><Relationship Id="rId7" Type="http://schemas.openxmlformats.org/officeDocument/2006/relationships/tags" Target="../tags/tag145.xml"/><Relationship Id="rId8" Type="http://schemas.openxmlformats.org/officeDocument/2006/relationships/tags" Target="../tags/tag146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tags" Target="../tags/tag166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64.xml"/><Relationship Id="rId6" Type="http://schemas.openxmlformats.org/officeDocument/2006/relationships/oleObject" Target="../embeddings/oleObject4.bin"/><Relationship Id="rId7" Type="http://schemas.openxmlformats.org/officeDocument/2006/relationships/image" Target="../media/image3.wmf"/><Relationship Id="rId1" Type="http://schemas.openxmlformats.org/officeDocument/2006/relationships/vmlDrawing" Target="../drawings/vmlDrawing3.vml"/><Relationship Id="rId2" Type="http://schemas.openxmlformats.org/officeDocument/2006/relationships/tags" Target="../tags/tag16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tags" Target="../tags/tag169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66.xml"/><Relationship Id="rId1" Type="http://schemas.openxmlformats.org/officeDocument/2006/relationships/tags" Target="../tags/tag167.xml"/><Relationship Id="rId2" Type="http://schemas.openxmlformats.org/officeDocument/2006/relationships/tags" Target="../tags/tag168.xml"/></Relationships>
</file>

<file path=ppt/slides/_rels/slide69.xml.rels><?xml version="1.0" encoding="UTF-8" standalone="yes"?>
<Relationships xmlns="http://schemas.openxmlformats.org/package/2006/relationships"><Relationship Id="rId13" Type="http://schemas.openxmlformats.org/officeDocument/2006/relationships/tags" Target="../tags/tag182.xml"/><Relationship Id="rId14" Type="http://schemas.openxmlformats.org/officeDocument/2006/relationships/tags" Target="../tags/tag183.xml"/><Relationship Id="rId15" Type="http://schemas.openxmlformats.org/officeDocument/2006/relationships/tags" Target="../tags/tag184.xml"/><Relationship Id="rId16" Type="http://schemas.openxmlformats.org/officeDocument/2006/relationships/tags" Target="../tags/tag185.xml"/><Relationship Id="rId17" Type="http://schemas.openxmlformats.org/officeDocument/2006/relationships/tags" Target="../tags/tag186.xml"/><Relationship Id="rId18" Type="http://schemas.openxmlformats.org/officeDocument/2006/relationships/tags" Target="../tags/tag187.xml"/><Relationship Id="rId19" Type="http://schemas.openxmlformats.org/officeDocument/2006/relationships/tags" Target="../tags/tag188.xml"/><Relationship Id="rId50" Type="http://schemas.openxmlformats.org/officeDocument/2006/relationships/tags" Target="../tags/tag219.xml"/><Relationship Id="rId51" Type="http://schemas.openxmlformats.org/officeDocument/2006/relationships/tags" Target="../tags/tag220.xml"/><Relationship Id="rId52" Type="http://schemas.openxmlformats.org/officeDocument/2006/relationships/tags" Target="../tags/tag221.xml"/><Relationship Id="rId53" Type="http://schemas.openxmlformats.org/officeDocument/2006/relationships/tags" Target="../tags/tag222.xml"/><Relationship Id="rId54" Type="http://schemas.openxmlformats.org/officeDocument/2006/relationships/tags" Target="../tags/tag223.xml"/><Relationship Id="rId55" Type="http://schemas.openxmlformats.org/officeDocument/2006/relationships/tags" Target="../tags/tag224.xml"/><Relationship Id="rId56" Type="http://schemas.openxmlformats.org/officeDocument/2006/relationships/tags" Target="../tags/tag225.xml"/><Relationship Id="rId57" Type="http://schemas.openxmlformats.org/officeDocument/2006/relationships/tags" Target="../tags/tag226.xml"/><Relationship Id="rId58" Type="http://schemas.openxmlformats.org/officeDocument/2006/relationships/tags" Target="../tags/tag227.xml"/><Relationship Id="rId59" Type="http://schemas.openxmlformats.org/officeDocument/2006/relationships/tags" Target="../tags/tag228.xml"/><Relationship Id="rId40" Type="http://schemas.openxmlformats.org/officeDocument/2006/relationships/tags" Target="../tags/tag209.xml"/><Relationship Id="rId41" Type="http://schemas.openxmlformats.org/officeDocument/2006/relationships/tags" Target="../tags/tag210.xml"/><Relationship Id="rId42" Type="http://schemas.openxmlformats.org/officeDocument/2006/relationships/tags" Target="../tags/tag211.xml"/><Relationship Id="rId43" Type="http://schemas.openxmlformats.org/officeDocument/2006/relationships/tags" Target="../tags/tag212.xml"/><Relationship Id="rId44" Type="http://schemas.openxmlformats.org/officeDocument/2006/relationships/tags" Target="../tags/tag213.xml"/><Relationship Id="rId45" Type="http://schemas.openxmlformats.org/officeDocument/2006/relationships/tags" Target="../tags/tag214.xml"/><Relationship Id="rId46" Type="http://schemas.openxmlformats.org/officeDocument/2006/relationships/tags" Target="../tags/tag215.xml"/><Relationship Id="rId47" Type="http://schemas.openxmlformats.org/officeDocument/2006/relationships/tags" Target="../tags/tag216.xml"/><Relationship Id="rId48" Type="http://schemas.openxmlformats.org/officeDocument/2006/relationships/tags" Target="../tags/tag217.xml"/><Relationship Id="rId49" Type="http://schemas.openxmlformats.org/officeDocument/2006/relationships/tags" Target="../tags/tag218.xml"/><Relationship Id="rId1" Type="http://schemas.openxmlformats.org/officeDocument/2006/relationships/tags" Target="../tags/tag170.xml"/><Relationship Id="rId2" Type="http://schemas.openxmlformats.org/officeDocument/2006/relationships/tags" Target="../tags/tag171.xml"/><Relationship Id="rId3" Type="http://schemas.openxmlformats.org/officeDocument/2006/relationships/tags" Target="../tags/tag172.xml"/><Relationship Id="rId4" Type="http://schemas.openxmlformats.org/officeDocument/2006/relationships/tags" Target="../tags/tag173.xml"/><Relationship Id="rId5" Type="http://schemas.openxmlformats.org/officeDocument/2006/relationships/tags" Target="../tags/tag174.xml"/><Relationship Id="rId6" Type="http://schemas.openxmlformats.org/officeDocument/2006/relationships/tags" Target="../tags/tag175.xml"/><Relationship Id="rId7" Type="http://schemas.openxmlformats.org/officeDocument/2006/relationships/tags" Target="../tags/tag176.xml"/><Relationship Id="rId8" Type="http://schemas.openxmlformats.org/officeDocument/2006/relationships/tags" Target="../tags/tag177.xml"/><Relationship Id="rId9" Type="http://schemas.openxmlformats.org/officeDocument/2006/relationships/tags" Target="../tags/tag178.xml"/><Relationship Id="rId30" Type="http://schemas.openxmlformats.org/officeDocument/2006/relationships/tags" Target="../tags/tag199.xml"/><Relationship Id="rId31" Type="http://schemas.openxmlformats.org/officeDocument/2006/relationships/tags" Target="../tags/tag200.xml"/><Relationship Id="rId32" Type="http://schemas.openxmlformats.org/officeDocument/2006/relationships/tags" Target="../tags/tag201.xml"/><Relationship Id="rId33" Type="http://schemas.openxmlformats.org/officeDocument/2006/relationships/tags" Target="../tags/tag202.xml"/><Relationship Id="rId34" Type="http://schemas.openxmlformats.org/officeDocument/2006/relationships/tags" Target="../tags/tag203.xml"/><Relationship Id="rId35" Type="http://schemas.openxmlformats.org/officeDocument/2006/relationships/tags" Target="../tags/tag204.xml"/><Relationship Id="rId36" Type="http://schemas.openxmlformats.org/officeDocument/2006/relationships/tags" Target="../tags/tag205.xml"/><Relationship Id="rId37" Type="http://schemas.openxmlformats.org/officeDocument/2006/relationships/tags" Target="../tags/tag206.xml"/><Relationship Id="rId38" Type="http://schemas.openxmlformats.org/officeDocument/2006/relationships/tags" Target="../tags/tag207.xml"/><Relationship Id="rId39" Type="http://schemas.openxmlformats.org/officeDocument/2006/relationships/tags" Target="../tags/tag208.xml"/><Relationship Id="rId20" Type="http://schemas.openxmlformats.org/officeDocument/2006/relationships/tags" Target="../tags/tag189.xml"/><Relationship Id="rId21" Type="http://schemas.openxmlformats.org/officeDocument/2006/relationships/tags" Target="../tags/tag190.xml"/><Relationship Id="rId22" Type="http://schemas.openxmlformats.org/officeDocument/2006/relationships/tags" Target="../tags/tag191.xml"/><Relationship Id="rId23" Type="http://schemas.openxmlformats.org/officeDocument/2006/relationships/tags" Target="../tags/tag192.xml"/><Relationship Id="rId24" Type="http://schemas.openxmlformats.org/officeDocument/2006/relationships/tags" Target="../tags/tag193.xml"/><Relationship Id="rId25" Type="http://schemas.openxmlformats.org/officeDocument/2006/relationships/tags" Target="../tags/tag194.xml"/><Relationship Id="rId26" Type="http://schemas.openxmlformats.org/officeDocument/2006/relationships/tags" Target="../tags/tag195.xml"/><Relationship Id="rId27" Type="http://schemas.openxmlformats.org/officeDocument/2006/relationships/tags" Target="../tags/tag196.xml"/><Relationship Id="rId28" Type="http://schemas.openxmlformats.org/officeDocument/2006/relationships/tags" Target="../tags/tag197.xml"/><Relationship Id="rId29" Type="http://schemas.openxmlformats.org/officeDocument/2006/relationships/tags" Target="../tags/tag198.xml"/><Relationship Id="rId60" Type="http://schemas.openxmlformats.org/officeDocument/2006/relationships/tags" Target="../tags/tag229.xml"/><Relationship Id="rId61" Type="http://schemas.openxmlformats.org/officeDocument/2006/relationships/slideLayout" Target="../slideLayouts/slideLayout2.xml"/><Relationship Id="rId62" Type="http://schemas.openxmlformats.org/officeDocument/2006/relationships/notesSlide" Target="../notesSlides/notesSlide67.xml"/><Relationship Id="rId10" Type="http://schemas.openxmlformats.org/officeDocument/2006/relationships/tags" Target="../tags/tag179.xml"/><Relationship Id="rId11" Type="http://schemas.openxmlformats.org/officeDocument/2006/relationships/tags" Target="../tags/tag180.xml"/><Relationship Id="rId12" Type="http://schemas.openxmlformats.org/officeDocument/2006/relationships/tags" Target="../tags/tag18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4" Type="http://schemas.openxmlformats.org/officeDocument/2006/relationships/tags" Target="../tags/tag13.xml"/><Relationship Id="rId5" Type="http://schemas.openxmlformats.org/officeDocument/2006/relationships/tags" Target="../tags/tag14.xml"/><Relationship Id="rId6" Type="http://schemas.openxmlformats.org/officeDocument/2006/relationships/tags" Target="../tags/tag15.xml"/><Relationship Id="rId7" Type="http://schemas.openxmlformats.org/officeDocument/2006/relationships/tags" Target="../tags/tag16.xml"/><Relationship Id="rId8" Type="http://schemas.openxmlformats.org/officeDocument/2006/relationships/slideLayout" Target="../slideLayouts/slideLayout2.xml"/><Relationship Id="rId9" Type="http://schemas.openxmlformats.org/officeDocument/2006/relationships/notesSlide" Target="../notesSlides/notesSlide6.xml"/><Relationship Id="rId1" Type="http://schemas.openxmlformats.org/officeDocument/2006/relationships/tags" Target="../tags/tag10.xml"/><Relationship Id="rId2" Type="http://schemas.openxmlformats.org/officeDocument/2006/relationships/tags" Target="../tags/tag1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68.xml"/><Relationship Id="rId1" Type="http://schemas.openxmlformats.org/officeDocument/2006/relationships/tags" Target="../tags/tag230.xml"/><Relationship Id="rId2" Type="http://schemas.openxmlformats.org/officeDocument/2006/relationships/tags" Target="../tags/tag231.xml"/></Relationships>
</file>

<file path=ppt/slides/_rels/slide71.xml.rels><?xml version="1.0" encoding="UTF-8" standalone="yes"?>
<Relationships xmlns="http://schemas.openxmlformats.org/package/2006/relationships"><Relationship Id="rId11" Type="http://schemas.openxmlformats.org/officeDocument/2006/relationships/tags" Target="../tags/tag242.xml"/><Relationship Id="rId12" Type="http://schemas.openxmlformats.org/officeDocument/2006/relationships/tags" Target="../tags/tag243.xml"/><Relationship Id="rId13" Type="http://schemas.openxmlformats.org/officeDocument/2006/relationships/tags" Target="../tags/tag244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69.xml"/><Relationship Id="rId16" Type="http://schemas.openxmlformats.org/officeDocument/2006/relationships/image" Target="../media/image8.png"/><Relationship Id="rId1" Type="http://schemas.openxmlformats.org/officeDocument/2006/relationships/tags" Target="../tags/tag232.xml"/><Relationship Id="rId2" Type="http://schemas.openxmlformats.org/officeDocument/2006/relationships/tags" Target="../tags/tag233.xml"/><Relationship Id="rId3" Type="http://schemas.openxmlformats.org/officeDocument/2006/relationships/tags" Target="../tags/tag234.xml"/><Relationship Id="rId4" Type="http://schemas.openxmlformats.org/officeDocument/2006/relationships/tags" Target="../tags/tag235.xml"/><Relationship Id="rId5" Type="http://schemas.openxmlformats.org/officeDocument/2006/relationships/tags" Target="../tags/tag236.xml"/><Relationship Id="rId6" Type="http://schemas.openxmlformats.org/officeDocument/2006/relationships/tags" Target="../tags/tag237.xml"/><Relationship Id="rId7" Type="http://schemas.openxmlformats.org/officeDocument/2006/relationships/tags" Target="../tags/tag238.xml"/><Relationship Id="rId8" Type="http://schemas.openxmlformats.org/officeDocument/2006/relationships/tags" Target="../tags/tag239.xml"/><Relationship Id="rId9" Type="http://schemas.openxmlformats.org/officeDocument/2006/relationships/tags" Target="../tags/tag240.xml"/><Relationship Id="rId10" Type="http://schemas.openxmlformats.org/officeDocument/2006/relationships/tags" Target="../tags/tag241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70.xml"/><Relationship Id="rId1" Type="http://schemas.openxmlformats.org/officeDocument/2006/relationships/tags" Target="../tags/tag245.xml"/><Relationship Id="rId2" Type="http://schemas.openxmlformats.org/officeDocument/2006/relationships/tags" Target="../tags/tag246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71.xml"/><Relationship Id="rId1" Type="http://schemas.openxmlformats.org/officeDocument/2006/relationships/tags" Target="../tags/tag247.xml"/><Relationship Id="rId2" Type="http://schemas.openxmlformats.org/officeDocument/2006/relationships/tags" Target="../tags/tag24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4" Type="http://schemas.openxmlformats.org/officeDocument/2006/relationships/tags" Target="../tags/tag20.xml"/><Relationship Id="rId5" Type="http://schemas.openxmlformats.org/officeDocument/2006/relationships/tags" Target="../tags/tag21.xml"/><Relationship Id="rId6" Type="http://schemas.openxmlformats.org/officeDocument/2006/relationships/tags" Target="../tags/tag22.xml"/><Relationship Id="rId7" Type="http://schemas.openxmlformats.org/officeDocument/2006/relationships/tags" Target="../tags/tag23.xml"/><Relationship Id="rId8" Type="http://schemas.openxmlformats.org/officeDocument/2006/relationships/slideLayout" Target="../slideLayouts/slideLayout2.xml"/><Relationship Id="rId9" Type="http://schemas.openxmlformats.org/officeDocument/2006/relationships/notesSlide" Target="../notesSlides/notesSlide7.xml"/><Relationship Id="rId1" Type="http://schemas.openxmlformats.org/officeDocument/2006/relationships/tags" Target="../tags/tag17.xml"/><Relationship Id="rId2" Type="http://schemas.openxmlformats.org/officeDocument/2006/relationships/tags" Target="../tags/tag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642231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>
                <a:solidFill>
                  <a:srgbClr val="0000FF"/>
                </a:solidFill>
              </a:rPr>
              <a:t>CSE 373: Data Structures &amp; Algorithms</a:t>
            </a:r>
            <a:br>
              <a:rPr lang="en-US" sz="3200" i="0" dirty="0" smtClean="0">
                <a:solidFill>
                  <a:srgbClr val="0000FF"/>
                </a:solidFill>
              </a:rPr>
            </a:br>
            <a:r>
              <a:rPr lang="en-US" sz="1400" i="0" dirty="0" smtClean="0">
                <a:solidFill>
                  <a:srgbClr val="0000FF"/>
                </a:solidFill>
              </a:rPr>
              <a:t/>
            </a:r>
            <a:br>
              <a:rPr lang="en-US" sz="1400" i="0" dirty="0" smtClean="0">
                <a:solidFill>
                  <a:srgbClr val="0000FF"/>
                </a:solidFill>
              </a:rPr>
            </a:br>
            <a:r>
              <a:rPr lang="en-US" sz="3200" i="0" dirty="0" smtClean="0">
                <a:solidFill>
                  <a:srgbClr val="0000FF"/>
                </a:solidFill>
              </a:rPr>
              <a:t>Hash Tables</a:t>
            </a:r>
            <a:endParaRPr lang="en-US" sz="3200" i="0" dirty="0">
              <a:solidFill>
                <a:srgbClr val="0000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Riley Porter</a:t>
            </a:r>
          </a:p>
          <a:p>
            <a:r>
              <a:rPr lang="en-US" sz="2400" dirty="0" smtClean="0"/>
              <a:t>Winter 2017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727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Hash Tables vs. Balanced Trees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82000" cy="4495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 terms of a Dictionary ADT for just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, hash tables and balanced trees are just different data structures</a:t>
            </a:r>
          </a:p>
          <a:p>
            <a:pPr lvl="1"/>
            <a:r>
              <a:rPr lang="en-US" dirty="0" smtClean="0"/>
              <a:t>Hash tables </a:t>
            </a:r>
            <a:r>
              <a:rPr lang="en-US" i="1" dirty="0" smtClean="0"/>
              <a:t>O</a:t>
            </a:r>
            <a:r>
              <a:rPr lang="en-US" dirty="0" smtClean="0"/>
              <a:t>(1) on average (</a:t>
            </a:r>
            <a:r>
              <a:rPr lang="en-US" i="1" dirty="0" smtClean="0"/>
              <a:t>assuming</a:t>
            </a:r>
            <a:r>
              <a:rPr lang="en-US" dirty="0" smtClean="0"/>
              <a:t> we follow good practices)</a:t>
            </a:r>
          </a:p>
          <a:p>
            <a:pPr lvl="1"/>
            <a:r>
              <a:rPr lang="en-US" dirty="0" smtClean="0"/>
              <a:t>Balanced trees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worst-case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Constant-time is better, right?</a:t>
            </a:r>
          </a:p>
          <a:p>
            <a:pPr lvl="1"/>
            <a:r>
              <a:rPr lang="en-US" dirty="0" smtClean="0"/>
              <a:t>Yes, but you need “hashing to behave” (must avoid collisions)</a:t>
            </a:r>
          </a:p>
          <a:p>
            <a:pPr lvl="1"/>
            <a:r>
              <a:rPr lang="en-US" dirty="0" smtClean="0"/>
              <a:t>Yes, but your data will not be stored in a sorted order</a:t>
            </a:r>
          </a:p>
          <a:p>
            <a:pPr lvl="1"/>
            <a:r>
              <a:rPr lang="en-US" dirty="0" smtClean="0"/>
              <a:t>Yes, but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findMax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predecessor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successor</a:t>
            </a:r>
            <a:r>
              <a:rPr lang="en-US" dirty="0" smtClean="0"/>
              <a:t>  go from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to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printSorted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from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to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1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Examples of Hash Tables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7638"/>
            <a:ext cx="7772400" cy="4572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Really, any dictionary or collection that doesn’t need to be sorted.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Compiler: All possible identifiers allowed by the language vs. those used in some file of one program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Database: All possible student names vs. students enrolled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AI: All possible chess-board configurations vs. those considered by the current player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2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0E7EF8D-AAB9-48EB-8A73-0B0C1D8A373A}" type="slidenum">
              <a:rPr lang="en-US" altLang="en-US" sz="1400">
                <a:latin typeface="Calibri"/>
                <a:cs typeface="Calibri"/>
              </a:rPr>
              <a:pPr eaLnBrk="1" hangingPunct="1"/>
              <a:t>12</a:t>
            </a:fld>
            <a:endParaRPr lang="en-US" altLang="en-US" sz="1400" dirty="0">
              <a:latin typeface="Calibri"/>
              <a:cs typeface="Calibri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7145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solidFill>
                  <a:srgbClr val="0000FF"/>
                </a:solidFill>
                <a:latin typeface="Calibri"/>
                <a:cs typeface="Calibri"/>
              </a:rPr>
              <a:t>Review: Mod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1200" y="1085850"/>
            <a:ext cx="7772400" cy="53911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dirty="0" smtClean="0">
                <a:latin typeface="Calibri"/>
                <a:cs typeface="Calibri"/>
              </a:rPr>
              <a:t>Mod is the remainder function</a:t>
            </a:r>
          </a:p>
          <a:p>
            <a:pPr eaLnBrk="1" hangingPunct="1">
              <a:buFontTx/>
              <a:buNone/>
            </a:pPr>
            <a:endParaRPr lang="en-US" altLang="en-US" sz="2400" dirty="0">
              <a:latin typeface="Calibri"/>
              <a:cs typeface="Calibri"/>
            </a:endParaRPr>
          </a:p>
          <a:p>
            <a:pPr eaLnBrk="1" hangingPunct="1">
              <a:buFontTx/>
              <a:buNone/>
            </a:pPr>
            <a:r>
              <a:rPr lang="en-US" altLang="en-US" sz="2400" dirty="0" smtClean="0">
                <a:latin typeface="Calibri"/>
                <a:cs typeface="Calibri"/>
              </a:rPr>
              <a:t>To keep hashed values within the size of the table, we will generally do:</a:t>
            </a:r>
          </a:p>
          <a:p>
            <a:pPr algn="ctr" eaLnBrk="1" hangingPunct="1">
              <a:buFontTx/>
              <a:buNone/>
            </a:pPr>
            <a:r>
              <a:rPr lang="en-US" altLang="en-US" sz="2800" dirty="0" smtClean="0">
                <a:latin typeface="Calibri"/>
                <a:cs typeface="Calibri"/>
              </a:rPr>
              <a:t>h(K) = function(K) % </a:t>
            </a:r>
            <a:r>
              <a:rPr lang="en-US" altLang="en-US" sz="2800" dirty="0" err="1" smtClean="0">
                <a:latin typeface="Calibri"/>
                <a:cs typeface="Calibri"/>
              </a:rPr>
              <a:t>TableSize</a:t>
            </a:r>
            <a:endParaRPr lang="en-US" altLang="en-US" sz="2800" dirty="0" smtClean="0">
              <a:latin typeface="Calibri"/>
              <a:cs typeface="Calibri"/>
            </a:endParaRPr>
          </a:p>
          <a:p>
            <a:pPr eaLnBrk="1" hangingPunct="1">
              <a:buFontTx/>
              <a:buNone/>
            </a:pPr>
            <a:endParaRPr lang="en-US" altLang="en-US" sz="2800" dirty="0" smtClean="0">
              <a:latin typeface="Calibri"/>
              <a:cs typeface="Calibri"/>
            </a:endParaRP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latin typeface="Calibri"/>
                <a:cs typeface="Calibri"/>
              </a:rPr>
              <a:t>As a reference, useful properties of mod:</a:t>
            </a:r>
          </a:p>
          <a:p>
            <a:pPr lvl="1" eaLnBrk="1" hangingPunct="1"/>
            <a:r>
              <a:rPr lang="en-US" altLang="en-US" sz="2400" dirty="0" smtClean="0">
                <a:latin typeface="Calibri"/>
                <a:cs typeface="Calibri"/>
              </a:rPr>
              <a:t>(a + b) % c = [(a % c) + (b % c)] % c</a:t>
            </a:r>
          </a:p>
          <a:p>
            <a:pPr lvl="1" eaLnBrk="1" hangingPunct="1"/>
            <a:r>
              <a:rPr lang="en-US" altLang="en-US" sz="2400" dirty="0" smtClean="0">
                <a:latin typeface="Calibri"/>
                <a:cs typeface="Calibri"/>
              </a:rPr>
              <a:t>(a b) % c = [(a % c) (b % c)] % c</a:t>
            </a:r>
          </a:p>
          <a:p>
            <a:pPr lvl="1" eaLnBrk="1" hangingPunct="1"/>
            <a:r>
              <a:rPr lang="en-US" altLang="en-US" sz="2400" dirty="0" smtClean="0">
                <a:latin typeface="Calibri"/>
                <a:cs typeface="Calibri"/>
              </a:rPr>
              <a:t>a % c = b % c  </a:t>
            </a:r>
            <a:r>
              <a:rPr lang="en-US" altLang="en-US" sz="2400" dirty="0" smtClean="0">
                <a:latin typeface="Calibri"/>
                <a:cs typeface="Times New Roman" pitchFamily="18" charset="0"/>
              </a:rPr>
              <a:t>→</a:t>
            </a:r>
            <a:r>
              <a:rPr lang="en-US" altLang="en-US" sz="2400" dirty="0" smtClean="0">
                <a:latin typeface="Calibri"/>
                <a:cs typeface="Calibri"/>
              </a:rPr>
              <a:t> (a – b) % c = 0</a:t>
            </a:r>
          </a:p>
        </p:txBody>
      </p:sp>
      <p:sp>
        <p:nvSpPr>
          <p:cNvPr id="9221" name="Text Box 37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48768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22" name="Text Box 38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4114800"/>
            <a:ext cx="358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Show 24 +/* 57 = 4 +/ 7</a:t>
            </a:r>
          </a:p>
        </p:txBody>
      </p:sp>
    </p:spTree>
    <p:extLst>
      <p:ext uri="{BB962C8B-B14F-4D97-AF65-F5344CB8AC3E}">
        <p14:creationId xmlns:p14="http://schemas.microsoft.com/office/powerpoint/2010/main" val="1472271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67417DD-49C4-46CC-8137-5A1B271EC317}" type="slidenum">
              <a:rPr lang="en-US" altLang="en-US" sz="1400">
                <a:latin typeface="Calibri"/>
                <a:cs typeface="Calibri"/>
              </a:rPr>
              <a:pPr eaLnBrk="1" hangingPunct="1"/>
              <a:t>13</a:t>
            </a:fld>
            <a:endParaRPr lang="en-US" altLang="en-US" sz="1400" dirty="0">
              <a:latin typeface="Calibri"/>
              <a:cs typeface="Calibri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7145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>
                <a:solidFill>
                  <a:srgbClr val="0000FF"/>
                </a:solidFill>
                <a:latin typeface="Calibri"/>
                <a:cs typeface="Calibri"/>
              </a:rPr>
              <a:t>Example: Simple Integer Hash Function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1200" y="1085850"/>
            <a:ext cx="7772400" cy="971550"/>
          </a:xfrm>
        </p:spPr>
        <p:txBody>
          <a:bodyPr>
            <a:normAutofit fontScale="25000" lnSpcReduction="20000"/>
          </a:bodyPr>
          <a:lstStyle/>
          <a:p>
            <a:pPr eaLnBrk="1" hangingPunct="1"/>
            <a:r>
              <a:rPr lang="en-US" altLang="en-US" sz="11200" dirty="0" smtClean="0">
                <a:latin typeface="Calibri"/>
                <a:cs typeface="Calibri"/>
              </a:rPr>
              <a:t>key space K = integers</a:t>
            </a:r>
          </a:p>
          <a:p>
            <a:pPr eaLnBrk="1" hangingPunct="1"/>
            <a:r>
              <a:rPr lang="en-US" altLang="en-US" sz="11200" dirty="0" err="1" smtClean="0">
                <a:latin typeface="Calibri"/>
                <a:cs typeface="Calibri"/>
              </a:rPr>
              <a:t>TableSize</a:t>
            </a:r>
            <a:r>
              <a:rPr lang="en-US" altLang="en-US" sz="11200" dirty="0" smtClean="0">
                <a:latin typeface="Calibri"/>
                <a:cs typeface="Calibri"/>
              </a:rPr>
              <a:t> = 7</a:t>
            </a:r>
          </a:p>
          <a:p>
            <a:pPr eaLnBrk="1" hangingPunct="1"/>
            <a:endParaRPr lang="en-US" altLang="en-US" sz="11200" dirty="0" smtClean="0">
              <a:latin typeface="Calibri"/>
              <a:cs typeface="Calibri"/>
            </a:endParaRPr>
          </a:p>
          <a:p>
            <a:pPr eaLnBrk="1" hangingPunct="1"/>
            <a:r>
              <a:rPr lang="en-US" altLang="en-US" sz="11200" dirty="0" smtClean="0">
                <a:latin typeface="Calibri"/>
                <a:cs typeface="Calibri"/>
              </a:rPr>
              <a:t>h(K) = K % 7</a:t>
            </a:r>
          </a:p>
          <a:p>
            <a:pPr eaLnBrk="1" hangingPunct="1"/>
            <a:endParaRPr lang="en-US" altLang="en-US" sz="11200" dirty="0" smtClean="0">
              <a:latin typeface="Calibri"/>
              <a:cs typeface="Calibri"/>
            </a:endParaRPr>
          </a:p>
          <a:p>
            <a:pPr eaLnBrk="1" hangingPunct="1"/>
            <a:r>
              <a:rPr lang="en-US" altLang="en-US" sz="11200" b="1" dirty="0" smtClean="0">
                <a:latin typeface="Calibri"/>
                <a:cs typeface="Calibri"/>
              </a:rPr>
              <a:t>Insert</a:t>
            </a:r>
            <a:r>
              <a:rPr lang="en-US" altLang="en-US" sz="11200" dirty="0" smtClean="0">
                <a:latin typeface="Calibri"/>
                <a:cs typeface="Calibri"/>
              </a:rPr>
              <a:t>: 7, 18, 41</a:t>
            </a:r>
            <a:endParaRPr lang="en-US" altLang="en-US" sz="11200" dirty="0">
              <a:latin typeface="Calibri"/>
              <a:cs typeface="Calibri"/>
            </a:endParaRPr>
          </a:p>
          <a:p>
            <a:pPr eaLnBrk="1" hangingPunct="1"/>
            <a:endParaRPr lang="en-US" altLang="en-US" dirty="0" smtClean="0">
              <a:latin typeface="Calibri"/>
              <a:cs typeface="Calibri"/>
            </a:endParaRPr>
          </a:p>
          <a:p>
            <a:pPr eaLnBrk="1" hangingPunct="1"/>
            <a:endParaRPr lang="en-US" altLang="en-US" dirty="0" smtClean="0">
              <a:latin typeface="Calibri"/>
              <a:cs typeface="Calibri"/>
            </a:endParaRPr>
          </a:p>
        </p:txBody>
      </p:sp>
      <p:graphicFrame>
        <p:nvGraphicFramePr>
          <p:cNvPr id="42052" name="Group 68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329401141"/>
              </p:ext>
            </p:extLst>
          </p:nvPr>
        </p:nvGraphicFramePr>
        <p:xfrm>
          <a:off x="6096000" y="1371600"/>
          <a:ext cx="2133600" cy="3627435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5182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4" marB="45724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4" marB="45724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4" marB="45724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4" marB="45724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4" marB="45724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24" marB="45724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24" marB="45724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22" name="Text Box 61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781800" y="39624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8223" name="Text Box 62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04800" y="48768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8224" name="Text Box 69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305800" y="1371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7</a:t>
            </a:r>
          </a:p>
        </p:txBody>
      </p:sp>
      <p:sp>
        <p:nvSpPr>
          <p:cNvPr id="8225" name="Text Box 70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229600" y="3505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18</a:t>
            </a:r>
          </a:p>
        </p:txBody>
      </p:sp>
      <p:sp>
        <p:nvSpPr>
          <p:cNvPr id="8226" name="Text Box 71" hidden="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229600" y="44958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41,34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24313" y="14594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07319" y="3593068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24313" y="4629703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708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7CA09D2-9B43-429D-B6A4-446E9A8C6FA7}" type="slidenum">
              <a:rPr lang="en-US" altLang="en-US" sz="1400">
                <a:latin typeface="Calibri"/>
                <a:cs typeface="Calibri"/>
              </a:rPr>
              <a:pPr eaLnBrk="1" hangingPunct="1"/>
              <a:t>14</a:t>
            </a:fld>
            <a:endParaRPr lang="en-US" altLang="en-US" sz="1400" dirty="0">
              <a:latin typeface="Calibri"/>
              <a:cs typeface="Calibri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FF"/>
                </a:solidFill>
                <a:latin typeface="Calibri"/>
                <a:cs typeface="Calibri"/>
              </a:rPr>
              <a:t>Designing Hash Functions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latin typeface="Calibri"/>
                <a:cs typeface="Calibri"/>
              </a:rPr>
              <a:t>Often based on </a:t>
            </a:r>
            <a:r>
              <a:rPr lang="en-US" altLang="en-US" sz="2400" b="1" dirty="0" smtClean="0">
                <a:latin typeface="Calibri"/>
                <a:cs typeface="Calibri"/>
              </a:rPr>
              <a:t>modular hashing</a:t>
            </a:r>
            <a:r>
              <a:rPr lang="en-US" altLang="en-US" sz="2400" dirty="0" smtClean="0">
                <a:latin typeface="Calibri"/>
                <a:cs typeface="Calibri"/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smtClean="0">
                <a:latin typeface="Calibri"/>
                <a:cs typeface="Calibri"/>
              </a:rPr>
              <a:t>                            h(K) = f(K) % 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latin typeface="Calibri"/>
                <a:cs typeface="Calibri"/>
              </a:rPr>
              <a:t>P is typically the </a:t>
            </a:r>
            <a:r>
              <a:rPr lang="en-US" altLang="en-US" sz="2400" dirty="0" err="1" smtClean="0">
                <a:latin typeface="Calibri"/>
                <a:cs typeface="Calibri"/>
              </a:rPr>
              <a:t>TableSize</a:t>
            </a:r>
            <a:endParaRPr lang="en-US" altLang="en-US" sz="2400" dirty="0" smtClean="0">
              <a:latin typeface="Calibri"/>
              <a:cs typeface="Calibri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 smtClean="0">
              <a:latin typeface="Calibri"/>
              <a:cs typeface="Calibri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latin typeface="Calibri"/>
                <a:cs typeface="Calibri"/>
              </a:rPr>
              <a:t>P is often chosen to be prime: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latin typeface="Calibri"/>
                <a:cs typeface="Calibri"/>
              </a:rPr>
              <a:t>Reduces likelihood of collisions due to patterns in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latin typeface="Calibri"/>
                <a:cs typeface="Calibri"/>
              </a:rPr>
              <a:t>Is useful for guarantees on certain hashing strategies </a:t>
            </a:r>
            <a:br>
              <a:rPr lang="en-US" altLang="en-US" sz="2000" dirty="0" smtClean="0">
                <a:latin typeface="Calibri"/>
                <a:cs typeface="Calibri"/>
              </a:rPr>
            </a:br>
            <a:r>
              <a:rPr lang="en-US" altLang="en-US" sz="2000" dirty="0" smtClean="0">
                <a:latin typeface="Calibri"/>
                <a:cs typeface="Calibri"/>
              </a:rPr>
              <a:t>(as we’ll see)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 dirty="0">
              <a:latin typeface="Calibri"/>
              <a:cs typeface="Calibri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400" dirty="0" smtClean="0">
                <a:latin typeface="Calibri"/>
                <a:cs typeface="Calibri"/>
              </a:rPr>
              <a:t>Equivalent objects MUST hash to the same location</a:t>
            </a:r>
            <a:endParaRPr lang="en-US" alt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9994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1B6EE6B-E7DA-4CB9-909E-B660C258E896}" type="slidenum">
              <a:rPr lang="en-US" altLang="en-US" sz="1400">
                <a:latin typeface="Calibri"/>
                <a:cs typeface="Calibri"/>
              </a:rPr>
              <a:pPr eaLnBrk="1" hangingPunct="1"/>
              <a:t>15</a:t>
            </a:fld>
            <a:endParaRPr lang="en-US" altLang="en-US" sz="1400" dirty="0">
              <a:latin typeface="Calibri"/>
              <a:cs typeface="Calibri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762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FF"/>
                </a:solidFill>
                <a:latin typeface="Calibri"/>
                <a:cs typeface="Calibri"/>
              </a:rPr>
              <a:t>Hashing Objects in Java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371600"/>
            <a:ext cx="7772400" cy="47244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>
                <a:latin typeface="Verdana" charset="0"/>
              </a:rPr>
              <a:t>All Java objects contain the following method:</a:t>
            </a:r>
          </a:p>
          <a:p>
            <a:pPr lvl="1">
              <a:buNone/>
              <a:defRPr/>
            </a:pPr>
            <a:endParaRPr lang="en-US" sz="800" dirty="0">
              <a:latin typeface="Verdana" charset="0"/>
              <a:ea typeface="ＭＳ Ｐゴシック" charset="0"/>
            </a:endParaRPr>
          </a:p>
          <a:p>
            <a:pPr lvl="1">
              <a:lnSpc>
                <a:spcPct val="80000"/>
              </a:lnSpc>
              <a:buNone/>
              <a:defRPr/>
            </a:pPr>
            <a:r>
              <a:rPr lang="en-US" dirty="0">
                <a:solidFill>
                  <a:schemeClr val="accent2"/>
                </a:solidFill>
                <a:latin typeface="Verdana" charset="0"/>
                <a:ea typeface="ＭＳ Ｐゴシック" charset="0"/>
              </a:rPr>
              <a:t>	</a:t>
            </a:r>
            <a:r>
              <a:rPr lang="en-US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public </a:t>
            </a:r>
            <a:r>
              <a:rPr lang="en-US" dirty="0" err="1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int</a:t>
            </a:r>
            <a:r>
              <a:rPr lang="en-US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hashCode</a:t>
            </a:r>
            <a:r>
              <a:rPr lang="en-US" dirty="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()</a:t>
            </a:r>
          </a:p>
          <a:p>
            <a:pPr lvl="1">
              <a:buNone/>
              <a:defRPr/>
            </a:pPr>
            <a:r>
              <a:rPr lang="en-US" dirty="0">
                <a:latin typeface="Verdana" charset="0"/>
                <a:ea typeface="ＭＳ Ｐゴシック" charset="0"/>
              </a:rPr>
              <a:t>	Returns an integer hash code for this object.</a:t>
            </a:r>
          </a:p>
          <a:p>
            <a:pPr lvl="1">
              <a:defRPr/>
            </a:pPr>
            <a:endParaRPr lang="en-US" sz="800" dirty="0">
              <a:latin typeface="Verdana" charset="0"/>
              <a:ea typeface="ＭＳ Ｐゴシック" charset="0"/>
            </a:endParaRPr>
          </a:p>
          <a:p>
            <a:pPr lvl="1">
              <a:defRPr/>
            </a:pPr>
            <a:r>
              <a:rPr lang="en-US" dirty="0">
                <a:latin typeface="Verdana" charset="0"/>
                <a:ea typeface="ＭＳ Ｐゴシック" charset="0"/>
              </a:rPr>
              <a:t>We can call </a:t>
            </a:r>
            <a:r>
              <a:rPr lang="en-US" dirty="0" err="1">
                <a:latin typeface="Courier New" charset="0"/>
                <a:ea typeface="ＭＳ Ｐゴシック" charset="0"/>
              </a:rPr>
              <a:t>hashCode</a:t>
            </a:r>
            <a:r>
              <a:rPr lang="en-US" dirty="0">
                <a:latin typeface="Verdana" charset="0"/>
                <a:ea typeface="ＭＳ Ｐゴシック" charset="0"/>
              </a:rPr>
              <a:t> on any object to find its preferred index.</a:t>
            </a:r>
          </a:p>
          <a:p>
            <a:pPr lvl="1">
              <a:defRPr/>
            </a:pPr>
            <a:endParaRPr lang="en-US" sz="1600" dirty="0">
              <a:latin typeface="Verdana" charset="0"/>
              <a:ea typeface="ＭＳ Ｐゴシック" charset="0"/>
            </a:endParaRPr>
          </a:p>
          <a:p>
            <a:pPr>
              <a:defRPr/>
            </a:pPr>
            <a:r>
              <a:rPr lang="en-US" dirty="0">
                <a:latin typeface="Verdana" charset="0"/>
              </a:rPr>
              <a:t>How is </a:t>
            </a:r>
            <a:r>
              <a:rPr lang="en-US" dirty="0" err="1">
                <a:latin typeface="Courier New" charset="0"/>
              </a:rPr>
              <a:t>hashCode</a:t>
            </a:r>
            <a:r>
              <a:rPr lang="en-US" dirty="0">
                <a:latin typeface="Verdana" charset="0"/>
              </a:rPr>
              <a:t> implemented?</a:t>
            </a:r>
          </a:p>
          <a:p>
            <a:pPr lvl="1">
              <a:defRPr/>
            </a:pPr>
            <a:r>
              <a:rPr lang="en-US" dirty="0">
                <a:latin typeface="Verdana" charset="0"/>
                <a:ea typeface="ＭＳ Ｐゴシック" charset="0"/>
              </a:rPr>
              <a:t>Depends on the type of object and its state.</a:t>
            </a:r>
          </a:p>
          <a:p>
            <a:pPr lvl="2">
              <a:defRPr/>
            </a:pPr>
            <a:r>
              <a:rPr lang="en-US" dirty="0">
                <a:latin typeface="Verdana" charset="0"/>
                <a:ea typeface="ＭＳ Ｐゴシック" charset="0"/>
              </a:rPr>
              <a:t>Example: a String's </a:t>
            </a:r>
            <a:r>
              <a:rPr lang="en-US" dirty="0" err="1">
                <a:latin typeface="Courier New" charset="0"/>
                <a:ea typeface="ＭＳ Ｐゴシック" charset="0"/>
              </a:rPr>
              <a:t>hashCode</a:t>
            </a:r>
            <a:r>
              <a:rPr lang="en-US" dirty="0">
                <a:latin typeface="Verdana" charset="0"/>
                <a:ea typeface="ＭＳ Ｐゴシック" charset="0"/>
              </a:rPr>
              <a:t> adds the ASCII values of its letters.</a:t>
            </a:r>
          </a:p>
          <a:p>
            <a:pPr lvl="1">
              <a:defRPr/>
            </a:pPr>
            <a:r>
              <a:rPr lang="en-US" dirty="0">
                <a:latin typeface="Verdana" charset="0"/>
                <a:ea typeface="ＭＳ Ｐゴシック" charset="0"/>
              </a:rPr>
              <a:t>You can write your own </a:t>
            </a:r>
            <a:r>
              <a:rPr lang="en-US" dirty="0" err="1">
                <a:latin typeface="Courier New" charset="0"/>
                <a:ea typeface="ＭＳ Ｐゴシック" charset="0"/>
              </a:rPr>
              <a:t>hashCode</a:t>
            </a:r>
            <a:r>
              <a:rPr lang="en-US" dirty="0">
                <a:latin typeface="Verdana" charset="0"/>
                <a:ea typeface="ＭＳ Ｐゴシック" charset="0"/>
              </a:rPr>
              <a:t> methods in classes you write.</a:t>
            </a:r>
          </a:p>
          <a:p>
            <a:pPr lvl="2">
              <a:defRPr/>
            </a:pPr>
            <a:r>
              <a:rPr lang="en-US" dirty="0">
                <a:latin typeface="Verdana" charset="0"/>
                <a:ea typeface="ＭＳ Ｐゴシック" charset="0"/>
              </a:rPr>
              <a:t>All classes come with a default version based on memory address.</a:t>
            </a:r>
          </a:p>
        </p:txBody>
      </p:sp>
    </p:spTree>
    <p:extLst>
      <p:ext uri="{BB962C8B-B14F-4D97-AF65-F5344CB8AC3E}">
        <p14:creationId xmlns:p14="http://schemas.microsoft.com/office/powerpoint/2010/main" val="2007516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1B6EE6B-E7DA-4CB9-909E-B660C258E896}" type="slidenum">
              <a:rPr lang="en-US" altLang="en-US" sz="1400">
                <a:latin typeface="Calibri"/>
                <a:cs typeface="Calibri"/>
              </a:rPr>
              <a:pPr eaLnBrk="1" hangingPunct="1"/>
              <a:t>16</a:t>
            </a:fld>
            <a:endParaRPr lang="en-US" altLang="en-US" sz="1400" dirty="0">
              <a:latin typeface="Calibri"/>
              <a:cs typeface="Calibri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762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FF"/>
                </a:solidFill>
                <a:latin typeface="Calibri"/>
                <a:cs typeface="Calibri"/>
              </a:rPr>
              <a:t>Java String’s </a:t>
            </a:r>
            <a:r>
              <a:rPr lang="en-US" altLang="en-US" dirty="0" err="1" smtClean="0">
                <a:solidFill>
                  <a:srgbClr val="0000FF"/>
                </a:solidFill>
                <a:latin typeface="Calibri"/>
                <a:cs typeface="Calibri"/>
              </a:rPr>
              <a:t>hashCode</a:t>
            </a:r>
            <a:endParaRPr lang="en-US" altLang="en-US" dirty="0" smtClean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371600"/>
            <a:ext cx="7772400" cy="47244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Verdana" charset="0"/>
              </a:rPr>
              <a:t>The </a:t>
            </a:r>
            <a:r>
              <a:rPr lang="en-US" dirty="0" err="1">
                <a:latin typeface="Courier New" charset="0"/>
              </a:rPr>
              <a:t>hashCode</a:t>
            </a:r>
            <a:r>
              <a:rPr lang="en-US" dirty="0">
                <a:latin typeface="Verdana" charset="0"/>
              </a:rPr>
              <a:t> function inside </a:t>
            </a:r>
            <a:r>
              <a:rPr lang="en-US" dirty="0">
                <a:latin typeface="Courier New" charset="0"/>
              </a:rPr>
              <a:t>String</a:t>
            </a:r>
            <a:r>
              <a:rPr lang="en-US" dirty="0">
                <a:latin typeface="Verdana" charset="0"/>
              </a:rPr>
              <a:t> objects could look like this:</a:t>
            </a:r>
          </a:p>
          <a:p>
            <a:pPr lvl="1">
              <a:lnSpc>
                <a:spcPct val="80000"/>
              </a:lnSpc>
              <a:buNone/>
            </a:pPr>
            <a:endParaRPr lang="en-US" sz="800" dirty="0">
              <a:latin typeface="Courier New" charset="0"/>
              <a:ea typeface="ＭＳ Ｐゴシック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charset="0"/>
                <a:ea typeface="ＭＳ Ｐゴシック" charset="0"/>
              </a:rPr>
              <a:t>public </a:t>
            </a:r>
            <a:r>
              <a:rPr lang="en-US" dirty="0" err="1">
                <a:latin typeface="Courier New" charset="0"/>
                <a:ea typeface="ＭＳ Ｐゴシック" charset="0"/>
              </a:rPr>
              <a:t>int</a:t>
            </a:r>
            <a:r>
              <a:rPr lang="en-US" dirty="0">
                <a:latin typeface="Courier New" charset="0"/>
                <a:ea typeface="ＭＳ Ｐゴシック" charset="0"/>
              </a:rPr>
              <a:t> </a:t>
            </a:r>
            <a:r>
              <a:rPr lang="en-US" b="1" dirty="0" err="1">
                <a:latin typeface="Courier New" charset="0"/>
                <a:ea typeface="ＭＳ Ｐゴシック" charset="0"/>
              </a:rPr>
              <a:t>hashCode</a:t>
            </a:r>
            <a:r>
              <a:rPr lang="en-US" dirty="0">
                <a:latin typeface="Courier New" charset="0"/>
                <a:ea typeface="ＭＳ Ｐゴシック" charset="0"/>
              </a:rPr>
              <a:t>() {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charset="0"/>
                <a:ea typeface="ＭＳ Ｐゴシック" charset="0"/>
              </a:rPr>
              <a:t>    </a:t>
            </a:r>
            <a:r>
              <a:rPr lang="en-US" dirty="0" err="1">
                <a:latin typeface="Courier New" charset="0"/>
                <a:ea typeface="ＭＳ Ｐゴシック" charset="0"/>
              </a:rPr>
              <a:t>int</a:t>
            </a:r>
            <a:r>
              <a:rPr lang="en-US" dirty="0">
                <a:latin typeface="Courier New" charset="0"/>
                <a:ea typeface="ＭＳ Ｐゴシック" charset="0"/>
              </a:rPr>
              <a:t> hash = 0;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charset="0"/>
                <a:ea typeface="ＭＳ Ｐゴシック" charset="0"/>
              </a:rPr>
              <a:t>    for (</a:t>
            </a:r>
            <a:r>
              <a:rPr lang="en-US" dirty="0" err="1">
                <a:latin typeface="Courier New" charset="0"/>
                <a:ea typeface="ＭＳ Ｐゴシック" charset="0"/>
              </a:rPr>
              <a:t>int</a:t>
            </a:r>
            <a:r>
              <a:rPr lang="en-US" dirty="0">
                <a:latin typeface="Courier New" charset="0"/>
                <a:ea typeface="ＭＳ Ｐゴシック" charset="0"/>
              </a:rPr>
              <a:t> </a:t>
            </a:r>
            <a:r>
              <a:rPr lang="en-US" dirty="0" err="1">
                <a:latin typeface="Courier New" charset="0"/>
                <a:ea typeface="ＭＳ Ｐゴシック" charset="0"/>
              </a:rPr>
              <a:t>i</a:t>
            </a:r>
            <a:r>
              <a:rPr lang="en-US" dirty="0">
                <a:latin typeface="Courier New" charset="0"/>
                <a:ea typeface="ＭＳ Ｐゴシック" charset="0"/>
              </a:rPr>
              <a:t> = 0; </a:t>
            </a:r>
            <a:r>
              <a:rPr lang="en-US" dirty="0" err="1">
                <a:latin typeface="Courier New" charset="0"/>
                <a:ea typeface="ＭＳ Ｐゴシック" charset="0"/>
              </a:rPr>
              <a:t>i</a:t>
            </a:r>
            <a:r>
              <a:rPr lang="en-US" dirty="0">
                <a:latin typeface="Courier New" charset="0"/>
                <a:ea typeface="ＭＳ Ｐゴシック" charset="0"/>
              </a:rPr>
              <a:t> &lt; </a:t>
            </a:r>
            <a:r>
              <a:rPr lang="en-US" dirty="0" err="1">
                <a:latin typeface="Courier New" charset="0"/>
                <a:ea typeface="ＭＳ Ｐゴシック" charset="0"/>
              </a:rPr>
              <a:t>this.length</a:t>
            </a:r>
            <a:r>
              <a:rPr lang="en-US" dirty="0">
                <a:latin typeface="Courier New" charset="0"/>
                <a:ea typeface="ＭＳ Ｐゴシック" charset="0"/>
              </a:rPr>
              <a:t>(); </a:t>
            </a:r>
            <a:r>
              <a:rPr lang="en-US" dirty="0" err="1">
                <a:latin typeface="Courier New" charset="0"/>
                <a:ea typeface="ＭＳ Ｐゴシック" charset="0"/>
              </a:rPr>
              <a:t>i</a:t>
            </a:r>
            <a:r>
              <a:rPr lang="en-US" dirty="0">
                <a:latin typeface="Courier New" charset="0"/>
                <a:ea typeface="ＭＳ Ｐゴシック" charset="0"/>
              </a:rPr>
              <a:t>++) {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charset="0"/>
                <a:ea typeface="ＭＳ Ｐゴシック" charset="0"/>
              </a:rPr>
              <a:t>        hash = 31 * hash + </a:t>
            </a:r>
            <a:r>
              <a:rPr lang="en-US" b="1" dirty="0" err="1">
                <a:latin typeface="Courier New" charset="0"/>
                <a:ea typeface="ＭＳ Ｐゴシック" charset="0"/>
              </a:rPr>
              <a:t>this.charAt</a:t>
            </a:r>
            <a:r>
              <a:rPr lang="en-US" b="1" dirty="0">
                <a:latin typeface="Courier New" charset="0"/>
                <a:ea typeface="ＭＳ Ｐゴシック" charset="0"/>
              </a:rPr>
              <a:t>(</a:t>
            </a:r>
            <a:r>
              <a:rPr lang="en-US" b="1" dirty="0" err="1">
                <a:latin typeface="Courier New" charset="0"/>
                <a:ea typeface="ＭＳ Ｐゴシック" charset="0"/>
              </a:rPr>
              <a:t>i</a:t>
            </a:r>
            <a:r>
              <a:rPr lang="en-US" b="1" dirty="0">
                <a:latin typeface="Courier New" charset="0"/>
                <a:ea typeface="ＭＳ Ｐゴシック" charset="0"/>
              </a:rPr>
              <a:t>)</a:t>
            </a:r>
            <a:r>
              <a:rPr lang="en-US" dirty="0">
                <a:latin typeface="Courier New" charset="0"/>
                <a:ea typeface="ＭＳ Ｐゴシック" charset="0"/>
              </a:rPr>
              <a:t>;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charset="0"/>
                <a:ea typeface="ＭＳ Ｐゴシック" charset="0"/>
              </a:rPr>
              <a:t>    }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charset="0"/>
                <a:ea typeface="ＭＳ Ｐゴシック" charset="0"/>
              </a:rPr>
              <a:t>    return hash;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charset="0"/>
                <a:ea typeface="ＭＳ Ｐゴシック" charset="0"/>
              </a:rPr>
              <a:t>}</a:t>
            </a:r>
          </a:p>
          <a:p>
            <a:pPr lvl="1">
              <a:lnSpc>
                <a:spcPct val="80000"/>
              </a:lnSpc>
              <a:buNone/>
            </a:pPr>
            <a:endParaRPr lang="en-US" dirty="0">
              <a:latin typeface="Verdana" charset="0"/>
              <a:ea typeface="ＭＳ Ｐゴシック" charset="0"/>
            </a:endParaRPr>
          </a:p>
          <a:p>
            <a:pPr lvl="1"/>
            <a:r>
              <a:rPr lang="en-US" dirty="0">
                <a:latin typeface="Verdana" charset="0"/>
                <a:ea typeface="ＭＳ Ｐゴシック" charset="0"/>
              </a:rPr>
              <a:t>As with any general hashing function, collisions are possible.</a:t>
            </a:r>
          </a:p>
          <a:p>
            <a:pPr lvl="2"/>
            <a:r>
              <a:rPr lang="en-US" dirty="0">
                <a:latin typeface="Verdana" charset="0"/>
                <a:ea typeface="ＭＳ Ｐゴシック" charset="0"/>
              </a:rPr>
              <a:t>Example: "</a:t>
            </a:r>
            <a:r>
              <a:rPr lang="en-US" dirty="0" err="1">
                <a:latin typeface="Verdana" charset="0"/>
                <a:ea typeface="ＭＳ Ｐゴシック" charset="0"/>
              </a:rPr>
              <a:t>Ea</a:t>
            </a:r>
            <a:r>
              <a:rPr lang="en-US" dirty="0">
                <a:latin typeface="Verdana" charset="0"/>
                <a:ea typeface="ＭＳ Ｐゴシック" charset="0"/>
              </a:rPr>
              <a:t>" and "FB" have the same hash value. </a:t>
            </a:r>
          </a:p>
          <a:p>
            <a:pPr lvl="2"/>
            <a:endParaRPr lang="en-US" sz="800" dirty="0">
              <a:latin typeface="Verdana" charset="0"/>
              <a:ea typeface="ＭＳ Ｐゴシック" charset="0"/>
            </a:endParaRPr>
          </a:p>
          <a:p>
            <a:pPr lvl="1"/>
            <a:r>
              <a:rPr lang="en-US" dirty="0">
                <a:latin typeface="Verdana" charset="0"/>
                <a:ea typeface="ＭＳ Ｐゴシック" charset="0"/>
              </a:rPr>
              <a:t>Early versions of Java examined only the first 16 </a:t>
            </a:r>
            <a:r>
              <a:rPr lang="en-US" dirty="0" smtClean="0">
                <a:latin typeface="Verdana" charset="0"/>
                <a:ea typeface="ＭＳ Ｐゴシック" charset="0"/>
              </a:rPr>
              <a:t>characters. For </a:t>
            </a:r>
            <a:r>
              <a:rPr lang="en-US" dirty="0">
                <a:latin typeface="Verdana" charset="0"/>
                <a:ea typeface="ＭＳ Ｐゴシック" charset="0"/>
              </a:rPr>
              <a:t>some common data this led to poor hash table performance.</a:t>
            </a:r>
          </a:p>
          <a:p>
            <a:pPr>
              <a:defRPr/>
            </a:pPr>
            <a:endParaRPr lang="en-US" dirty="0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827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Hashing your own Objects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153400" cy="5181600"/>
          </a:xfrm>
        </p:spPr>
        <p:txBody>
          <a:bodyPr>
            <a:normAutofit fontScale="85000" lnSpcReduction="10000"/>
          </a:bodyPr>
          <a:lstStyle/>
          <a:p>
            <a:pPr marL="57150" indent="0">
              <a:buNone/>
            </a:pPr>
            <a:r>
              <a:rPr lang="en-US" dirty="0" smtClean="0"/>
              <a:t>For objects with several fields, usually best to have most of the “identifying fields” contribute to the hash to avoid collisions</a:t>
            </a:r>
          </a:p>
          <a:p>
            <a:pPr marL="914400" lvl="1" indent="-457200"/>
            <a:endParaRPr lang="en-US" sz="1000" dirty="0" smtClean="0"/>
          </a:p>
          <a:p>
            <a:pPr marL="457200" lvl="1" indent="0">
              <a:buNone/>
            </a:pPr>
            <a:r>
              <a:rPr lang="en-US" dirty="0" smtClean="0"/>
              <a:t>Example: </a:t>
            </a:r>
          </a:p>
          <a:p>
            <a:pPr marL="914400" lvl="1" indent="-457200">
              <a:lnSpc>
                <a:spcPts val="1700"/>
              </a:lnSpc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Person { 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private String first; </a:t>
            </a:r>
          </a:p>
          <a:p>
            <a:pPr marL="914400" lvl="1" indent="-457200">
              <a:lnSpc>
                <a:spcPts val="1700"/>
              </a:lnSpc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private String middle; </a:t>
            </a:r>
          </a:p>
          <a:p>
            <a:pPr marL="914400" lvl="1" indent="-457200">
              <a:lnSpc>
                <a:spcPts val="1700"/>
              </a:lnSpc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private String last;     </a:t>
            </a:r>
          </a:p>
          <a:p>
            <a:pPr marL="914400" lvl="1" indent="-457200"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private Date birthdate; </a:t>
            </a:r>
          </a:p>
          <a:p>
            <a:pPr marL="914400" lvl="1" indent="-457200"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457200" lvl="1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An inherent trade-off: hashing-time vs. collision-avoidance</a:t>
            </a:r>
          </a:p>
          <a:p>
            <a:pPr marL="1314450" lvl="2" indent="-457200"/>
            <a:r>
              <a:rPr lang="en-US" dirty="0" smtClean="0">
                <a:latin typeface="+mj-lt"/>
                <a:cs typeface="Courier New" pitchFamily="49" charset="0"/>
              </a:rPr>
              <a:t>Bad idea(?):  Use only first name</a:t>
            </a:r>
          </a:p>
          <a:p>
            <a:pPr marL="1314450" lvl="2" indent="-457200"/>
            <a:r>
              <a:rPr lang="en-US" dirty="0" smtClean="0">
                <a:latin typeface="+mj-lt"/>
                <a:cs typeface="Courier New" pitchFamily="49" charset="0"/>
              </a:rPr>
              <a:t>Good idea(?):  Use only middle initial? Combination of fields?</a:t>
            </a:r>
          </a:p>
          <a:p>
            <a:pPr marL="1314450" lvl="2" indent="-457200"/>
            <a:r>
              <a:rPr lang="en-US" dirty="0" smtClean="0">
                <a:latin typeface="+mj-lt"/>
                <a:cs typeface="Courier New" pitchFamily="49" charset="0"/>
              </a:rPr>
              <a:t>Admittedly, what-to-hash-with is often unprincipled </a:t>
            </a:r>
            <a:r>
              <a:rPr lang="en-US" dirty="0" smtClean="0">
                <a:latin typeface="+mj-lt"/>
                <a:cs typeface="Courier New" pitchFamily="49" charset="0"/>
                <a:sym typeface="Wingdings" pitchFamily="2" charset="2"/>
              </a:rPr>
              <a:t>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marL="1314450" lvl="2" indent="-457200"/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83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>
                <a:solidFill>
                  <a:srgbClr val="3366FF"/>
                </a:solidFill>
              </a:rPr>
              <a:t>Note: Equal Objects MUST hash the same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The Java library makes a very important assumption that clients must satisfy…</a:t>
            </a:r>
            <a:endParaRPr lang="en-US" sz="2400" dirty="0" smtClean="0"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400" dirty="0" smtClean="0">
                <a:cs typeface="Courier New" pitchFamily="49" charset="0"/>
              </a:rPr>
              <a:t>	</a:t>
            </a:r>
            <a:r>
              <a:rPr lang="en-US" sz="2800" dirty="0" smtClean="0">
                <a:solidFill>
                  <a:schemeClr val="accent2"/>
                </a:solidFill>
                <a:cs typeface="Courier New" pitchFamily="49" charset="0"/>
              </a:rPr>
              <a:t>     </a:t>
            </a:r>
            <a:r>
              <a:rPr lang="en-US" sz="2400" dirty="0" smtClean="0">
                <a:solidFill>
                  <a:schemeClr val="accent2"/>
                </a:solidFill>
                <a:cs typeface="Courier New" pitchFamily="49" charset="0"/>
              </a:rPr>
              <a:t> </a:t>
            </a:r>
            <a:r>
              <a:rPr lang="en-US" sz="2400" dirty="0" smtClean="0">
                <a:solidFill>
                  <a:srgbClr val="3366FF"/>
                </a:solidFill>
                <a:cs typeface="Courier New" pitchFamily="49" charset="0"/>
              </a:rPr>
              <a:t>If </a:t>
            </a:r>
            <a:r>
              <a:rPr lang="en-US" sz="2400" b="1" dirty="0" err="1" smtClean="0">
                <a:solidFill>
                  <a:srgbClr val="3366FF"/>
                </a:solidFill>
                <a:cs typeface="Courier New" pitchFamily="49" charset="0"/>
              </a:rPr>
              <a:t>a.equals</a:t>
            </a:r>
            <a:r>
              <a:rPr lang="en-US" sz="2400" b="1" dirty="0" smtClean="0">
                <a:solidFill>
                  <a:srgbClr val="3366FF"/>
                </a:solidFill>
                <a:cs typeface="Courier New" pitchFamily="49" charset="0"/>
              </a:rPr>
              <a:t>(b)</a:t>
            </a:r>
            <a:r>
              <a:rPr lang="en-US" sz="2400" dirty="0" smtClean="0">
                <a:solidFill>
                  <a:srgbClr val="3366FF"/>
                </a:solidFill>
                <a:cs typeface="Courier New" pitchFamily="49" charset="0"/>
              </a:rPr>
              <a:t>, then we require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rgbClr val="3366FF"/>
                </a:solidFill>
                <a:cs typeface="Courier New" pitchFamily="49" charset="0"/>
              </a:rPr>
              <a:t>           </a:t>
            </a:r>
            <a:r>
              <a:rPr lang="en-US" sz="2400" b="1" dirty="0" err="1" smtClean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</a:rPr>
              <a:t>a.hashCode</a:t>
            </a: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</a:rPr>
              <a:t>() == </a:t>
            </a:r>
            <a:r>
              <a:rPr lang="en-US" sz="2400" b="1" dirty="0" err="1" smtClean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</a:rPr>
              <a:t>b.hashCode</a:t>
            </a: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</a:rPr>
              <a:t>()</a:t>
            </a:r>
            <a:br>
              <a:rPr lang="en-US" sz="2400" b="1" dirty="0" smtClean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</a:rPr>
            </a:br>
            <a:endParaRPr lang="en-US" dirty="0" smtClean="0">
              <a:solidFill>
                <a:srgbClr val="3366FF"/>
              </a:solidFill>
              <a:cs typeface="Courier New" pitchFamily="49" charset="0"/>
            </a:endParaRPr>
          </a:p>
          <a:p>
            <a:r>
              <a:rPr lang="en-US" sz="2400" dirty="0"/>
              <a:t>If you ever override equals</a:t>
            </a:r>
          </a:p>
          <a:p>
            <a:pPr lvl="1"/>
            <a:r>
              <a:rPr lang="en-US" sz="1800" dirty="0"/>
              <a:t>You need to override </a:t>
            </a:r>
            <a:r>
              <a:rPr lang="en-US" sz="1800" dirty="0" err="1"/>
              <a:t>hashCode</a:t>
            </a:r>
            <a:r>
              <a:rPr lang="en-US" sz="1800" dirty="0"/>
              <a:t> also in a consistent way</a:t>
            </a:r>
          </a:p>
          <a:p>
            <a:pPr lvl="1"/>
            <a:r>
              <a:rPr lang="en-US" sz="1800" dirty="0"/>
              <a:t>See </a:t>
            </a:r>
            <a:r>
              <a:rPr lang="en-US" sz="1800" dirty="0" err="1"/>
              <a:t>CoreJava</a:t>
            </a:r>
            <a:r>
              <a:rPr lang="en-US" sz="1800" dirty="0"/>
              <a:t> book, Chapter 5 for other "gotchas" with equals</a:t>
            </a:r>
          </a:p>
          <a:p>
            <a:pPr lvl="1"/>
            <a:endParaRPr lang="en-US" sz="2400" dirty="0"/>
          </a:p>
        </p:txBody>
      </p:sp>
      <p:sp>
        <p:nvSpPr>
          <p:cNvPr id="148484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fld id="{81090100-0AA1-4F79-A419-DEB5725069D4}" type="slidenum">
              <a:rPr lang="en-US" smtClean="0"/>
              <a:pPr/>
              <a:t>18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8807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0000FF"/>
                </a:solidFill>
                <a:latin typeface="Verdana" charset="0"/>
              </a:rPr>
              <a:t>Collisions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000" b="1" dirty="0">
                <a:latin typeface="Verdana" charset="0"/>
              </a:rPr>
              <a:t>collision</a:t>
            </a:r>
            <a:r>
              <a:rPr lang="en-US" sz="2000" dirty="0">
                <a:latin typeface="Verdana" charset="0"/>
              </a:rPr>
              <a:t>: When hash function maps 2 values to same index.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charset="0"/>
                <a:ea typeface="ＭＳ Ｐゴシック" charset="0"/>
              </a:rPr>
              <a:t>						h(k) = k % </a:t>
            </a:r>
            <a:r>
              <a:rPr lang="en-US" sz="2000" dirty="0" err="1" smtClean="0">
                <a:latin typeface="Courier New" charset="0"/>
                <a:ea typeface="ＭＳ Ｐゴシック" charset="0"/>
              </a:rPr>
              <a:t>tableSize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;</a:t>
            </a:r>
            <a:endParaRPr lang="en-US" sz="2000" dirty="0">
              <a:latin typeface="Courier New" charset="0"/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2000" dirty="0" err="1">
                <a:latin typeface="Courier New" charset="0"/>
                <a:ea typeface="ＭＳ Ｐゴシック" charset="0"/>
              </a:rPr>
              <a:t>set.add</a:t>
            </a:r>
            <a:r>
              <a:rPr lang="en-US" sz="2000" dirty="0">
                <a:latin typeface="Courier New" charset="0"/>
                <a:ea typeface="ＭＳ Ｐゴシック" charset="0"/>
              </a:rPr>
              <a:t>(11);</a:t>
            </a:r>
            <a:endParaRPr lang="en-US" sz="2000" dirty="0">
              <a:latin typeface="Verdana" charset="0"/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sz="2000" dirty="0">
              <a:solidFill>
                <a:srgbClr val="008000"/>
              </a:solidFill>
              <a:latin typeface="Courier New" charset="0"/>
              <a:ea typeface="ＭＳ Ｐゴシック" charset="0"/>
            </a:endParaRPr>
          </a:p>
        </p:txBody>
      </p:sp>
      <p:graphicFrame>
        <p:nvGraphicFramePr>
          <p:cNvPr id="515115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239210"/>
              </p:ext>
            </p:extLst>
          </p:nvPr>
        </p:nvGraphicFramePr>
        <p:xfrm>
          <a:off x="1599594" y="4889856"/>
          <a:ext cx="5619750" cy="792276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93712"/>
                <a:gridCol w="493713"/>
                <a:gridCol w="493712"/>
                <a:gridCol w="493713"/>
                <a:gridCol w="493712"/>
                <a:gridCol w="493713"/>
                <a:gridCol w="493712"/>
              </a:tblGrid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index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value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7829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1B6EE6B-E7DA-4CB9-909E-B660C258E896}" type="slidenum">
              <a:rPr lang="en-US" altLang="en-US" sz="1400">
                <a:latin typeface="Calibri"/>
                <a:cs typeface="Calibri"/>
              </a:rPr>
              <a:pPr eaLnBrk="1" hangingPunct="1"/>
              <a:t>2</a:t>
            </a:fld>
            <a:endParaRPr lang="en-US" altLang="en-US" sz="1400" dirty="0">
              <a:latin typeface="Calibri"/>
              <a:cs typeface="Calibri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762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FF"/>
                </a:solidFill>
                <a:latin typeface="Calibri"/>
                <a:cs typeface="Calibri"/>
              </a:rPr>
              <a:t>Course Logistics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altLang="en-US" sz="2800" dirty="0" smtClean="0">
                <a:latin typeface="Calibri"/>
                <a:cs typeface="Calibri"/>
              </a:rPr>
              <a:t>HW2 clarification posted on spec: </a:t>
            </a:r>
            <a:r>
              <a:rPr lang="en-US" altLang="en-US" sz="2800" dirty="0" err="1" smtClean="0">
                <a:latin typeface="Calibri"/>
                <a:cs typeface="Calibri"/>
              </a:rPr>
              <a:t>buildQueue</a:t>
            </a:r>
            <a:r>
              <a:rPr lang="en-US" altLang="en-US" sz="2800" dirty="0" smtClean="0">
                <a:latin typeface="Calibri"/>
                <a:cs typeface="Calibri"/>
              </a:rPr>
              <a:t> replaces elements, not adds </a:t>
            </a:r>
            <a:r>
              <a:rPr lang="en-US" altLang="en-US" sz="2800" smtClean="0">
                <a:latin typeface="Calibri"/>
                <a:cs typeface="Calibri"/>
              </a:rPr>
              <a:t>them.</a:t>
            </a:r>
          </a:p>
          <a:p>
            <a:endParaRPr lang="en-US" altLang="en-US" sz="2800" dirty="0" smtClean="0">
              <a:latin typeface="Calibri"/>
              <a:cs typeface="Calibri"/>
            </a:endParaRPr>
          </a:p>
          <a:p>
            <a:pPr marL="0" indent="0">
              <a:buNone/>
            </a:pPr>
            <a:endParaRPr lang="en-US" altLang="en-US" sz="2800" dirty="0" smtClean="0">
              <a:latin typeface="Calibri"/>
              <a:cs typeface="Calibri"/>
            </a:endParaRPr>
          </a:p>
          <a:p>
            <a:r>
              <a:rPr lang="en-US" altLang="en-US" sz="2800" dirty="0" smtClean="0">
                <a:latin typeface="Calibri"/>
                <a:cs typeface="Calibri"/>
              </a:rPr>
              <a:t>Weekly Summaries changed to Topic Summaries, first one out on amortized runtime, rest out soon.</a:t>
            </a:r>
            <a:endParaRPr lang="en-US" altLang="en-US" sz="2800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US" altLang="en-US" sz="2800" dirty="0" smtClean="0">
              <a:latin typeface="Calibri"/>
              <a:cs typeface="Calibri"/>
            </a:endParaRPr>
          </a:p>
          <a:p>
            <a:pPr eaLnBrk="1" hangingPunct="1">
              <a:buFontTx/>
              <a:buNone/>
            </a:pPr>
            <a:endParaRPr lang="en-US" altLang="en-US" sz="2800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0530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0000FF"/>
                </a:solidFill>
                <a:latin typeface="Verdana" charset="0"/>
              </a:rPr>
              <a:t>Collisions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000" b="1" dirty="0">
                <a:latin typeface="Verdana" charset="0"/>
              </a:rPr>
              <a:t>collision</a:t>
            </a:r>
            <a:r>
              <a:rPr lang="en-US" sz="2000" dirty="0">
                <a:latin typeface="Verdana" charset="0"/>
              </a:rPr>
              <a:t>: When hash function maps 2 values to same index.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charset="0"/>
                <a:ea typeface="ＭＳ Ｐゴシック" charset="0"/>
              </a:rPr>
              <a:t>						h(k) = k % </a:t>
            </a:r>
            <a:r>
              <a:rPr lang="en-US" sz="2000" dirty="0" err="1" smtClean="0">
                <a:latin typeface="Courier New" charset="0"/>
                <a:ea typeface="ＭＳ Ｐゴシック" charset="0"/>
              </a:rPr>
              <a:t>tableSize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;</a:t>
            </a:r>
            <a:endParaRPr lang="en-US" sz="2000" dirty="0">
              <a:latin typeface="Courier New" charset="0"/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2000" dirty="0" err="1">
                <a:latin typeface="Courier New" charset="0"/>
                <a:ea typeface="ＭＳ Ｐゴシック" charset="0"/>
              </a:rPr>
              <a:t>set.add</a:t>
            </a:r>
            <a:r>
              <a:rPr lang="en-US" sz="2000" dirty="0">
                <a:latin typeface="Courier New" charset="0"/>
                <a:ea typeface="ＭＳ Ｐゴシック" charset="0"/>
              </a:rPr>
              <a:t>(11);</a:t>
            </a:r>
            <a:endParaRPr lang="en-US" sz="2000" dirty="0">
              <a:latin typeface="Verdana" charset="0"/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2000" dirty="0" err="1">
                <a:latin typeface="Courier New" charset="0"/>
                <a:ea typeface="ＭＳ Ｐゴシック" charset="0"/>
              </a:rPr>
              <a:t>set.add</a:t>
            </a:r>
            <a:r>
              <a:rPr lang="en-US" sz="2000" dirty="0">
                <a:latin typeface="Courier New" charset="0"/>
                <a:ea typeface="ＭＳ Ｐゴシック" charset="0"/>
              </a:rPr>
              <a:t>(49)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;</a:t>
            </a:r>
            <a:endParaRPr lang="en-US" sz="2000" dirty="0">
              <a:latin typeface="Verdana" charset="0"/>
              <a:ea typeface="ＭＳ Ｐゴシック" charset="0"/>
            </a:endParaRPr>
          </a:p>
        </p:txBody>
      </p:sp>
      <p:graphicFrame>
        <p:nvGraphicFramePr>
          <p:cNvPr id="515115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398991"/>
              </p:ext>
            </p:extLst>
          </p:nvPr>
        </p:nvGraphicFramePr>
        <p:xfrm>
          <a:off x="1599594" y="4889856"/>
          <a:ext cx="5619750" cy="792276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93712"/>
                <a:gridCol w="493713"/>
                <a:gridCol w="493712"/>
                <a:gridCol w="493713"/>
                <a:gridCol w="493712"/>
                <a:gridCol w="493713"/>
                <a:gridCol w="493712"/>
              </a:tblGrid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index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value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11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0014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0000FF"/>
                </a:solidFill>
                <a:latin typeface="Verdana" charset="0"/>
              </a:rPr>
              <a:t>Collisions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000" b="1" dirty="0">
                <a:latin typeface="Verdana" charset="0"/>
              </a:rPr>
              <a:t>collision</a:t>
            </a:r>
            <a:r>
              <a:rPr lang="en-US" sz="2000" dirty="0">
                <a:latin typeface="Verdana" charset="0"/>
              </a:rPr>
              <a:t>: When hash function maps 2 values to same index.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charset="0"/>
                <a:ea typeface="ＭＳ Ｐゴシック" charset="0"/>
              </a:rPr>
              <a:t>						h(k) = k % </a:t>
            </a:r>
            <a:r>
              <a:rPr lang="en-US" sz="2000" dirty="0" err="1" smtClean="0">
                <a:latin typeface="Courier New" charset="0"/>
                <a:ea typeface="ＭＳ Ｐゴシック" charset="0"/>
              </a:rPr>
              <a:t>tableSize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;</a:t>
            </a:r>
            <a:endParaRPr lang="en-US" sz="2000" dirty="0">
              <a:latin typeface="Courier New" charset="0"/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2000" dirty="0" err="1">
                <a:latin typeface="Courier New" charset="0"/>
                <a:ea typeface="ＭＳ Ｐゴシック" charset="0"/>
              </a:rPr>
              <a:t>set.add</a:t>
            </a:r>
            <a:r>
              <a:rPr lang="en-US" sz="2000" dirty="0">
                <a:latin typeface="Courier New" charset="0"/>
                <a:ea typeface="ＭＳ Ｐゴシック" charset="0"/>
              </a:rPr>
              <a:t>(11);</a:t>
            </a:r>
            <a:endParaRPr lang="en-US" sz="2000" dirty="0">
              <a:latin typeface="Verdana" charset="0"/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2000" dirty="0" err="1">
                <a:latin typeface="Courier New" charset="0"/>
                <a:ea typeface="ＭＳ Ｐゴシック" charset="0"/>
              </a:rPr>
              <a:t>set.add</a:t>
            </a:r>
            <a:r>
              <a:rPr lang="en-US" sz="2000" dirty="0">
                <a:latin typeface="Courier New" charset="0"/>
                <a:ea typeface="ＭＳ Ｐゴシック" charset="0"/>
              </a:rPr>
              <a:t>(49);</a:t>
            </a:r>
            <a:endParaRPr lang="en-US" sz="2000" dirty="0">
              <a:latin typeface="Verdana" charset="0"/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2000" dirty="0" err="1">
                <a:latin typeface="Courier New" charset="0"/>
                <a:ea typeface="ＭＳ Ｐゴシック" charset="0"/>
              </a:rPr>
              <a:t>set.add</a:t>
            </a:r>
            <a:r>
              <a:rPr lang="en-US" sz="2000" dirty="0">
                <a:latin typeface="Courier New" charset="0"/>
                <a:ea typeface="ＭＳ Ｐゴシック" charset="0"/>
              </a:rPr>
              <a:t>(24);</a:t>
            </a:r>
            <a:endParaRPr lang="en-US" sz="2000" dirty="0">
              <a:latin typeface="Verdana" charset="0"/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sz="2000" dirty="0">
              <a:latin typeface="Verdana" charset="0"/>
            </a:endParaRPr>
          </a:p>
        </p:txBody>
      </p:sp>
      <p:graphicFrame>
        <p:nvGraphicFramePr>
          <p:cNvPr id="515115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594456"/>
              </p:ext>
            </p:extLst>
          </p:nvPr>
        </p:nvGraphicFramePr>
        <p:xfrm>
          <a:off x="1599594" y="4889856"/>
          <a:ext cx="5619750" cy="792276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93712"/>
                <a:gridCol w="493713"/>
                <a:gridCol w="493712"/>
                <a:gridCol w="493713"/>
                <a:gridCol w="493712"/>
                <a:gridCol w="493713"/>
                <a:gridCol w="493712"/>
              </a:tblGrid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index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value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11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49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0014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0000FF"/>
                </a:solidFill>
                <a:latin typeface="Verdana" charset="0"/>
              </a:rPr>
              <a:t>Collisions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000" b="1" dirty="0">
                <a:latin typeface="Verdana" charset="0"/>
              </a:rPr>
              <a:t>collision</a:t>
            </a:r>
            <a:r>
              <a:rPr lang="en-US" sz="2000" dirty="0">
                <a:latin typeface="Verdana" charset="0"/>
              </a:rPr>
              <a:t>: When hash function maps 2 values to same index.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charset="0"/>
                <a:ea typeface="ＭＳ Ｐゴシック" charset="0"/>
              </a:rPr>
              <a:t>						h(k) = k % </a:t>
            </a:r>
            <a:r>
              <a:rPr lang="en-US" sz="2000" dirty="0" err="1" smtClean="0">
                <a:latin typeface="Courier New" charset="0"/>
                <a:ea typeface="ＭＳ Ｐゴシック" charset="0"/>
              </a:rPr>
              <a:t>tableSize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;</a:t>
            </a:r>
            <a:endParaRPr lang="en-US" sz="2000" dirty="0">
              <a:latin typeface="Courier New" charset="0"/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2000" dirty="0" err="1">
                <a:latin typeface="Courier New" charset="0"/>
                <a:ea typeface="ＭＳ Ｐゴシック" charset="0"/>
              </a:rPr>
              <a:t>set.add</a:t>
            </a:r>
            <a:r>
              <a:rPr lang="en-US" sz="2000" dirty="0">
                <a:latin typeface="Courier New" charset="0"/>
                <a:ea typeface="ＭＳ Ｐゴシック" charset="0"/>
              </a:rPr>
              <a:t>(11);</a:t>
            </a:r>
            <a:endParaRPr lang="en-US" sz="2000" dirty="0">
              <a:latin typeface="Verdana" charset="0"/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2000" dirty="0" err="1">
                <a:latin typeface="Courier New" charset="0"/>
                <a:ea typeface="ＭＳ Ｐゴシック" charset="0"/>
              </a:rPr>
              <a:t>set.add</a:t>
            </a:r>
            <a:r>
              <a:rPr lang="en-US" sz="2000" dirty="0">
                <a:latin typeface="Courier New" charset="0"/>
                <a:ea typeface="ＭＳ Ｐゴシック" charset="0"/>
              </a:rPr>
              <a:t>(49);</a:t>
            </a:r>
            <a:endParaRPr lang="en-US" sz="2000" dirty="0">
              <a:latin typeface="Verdana" charset="0"/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2000" dirty="0" err="1">
                <a:latin typeface="Courier New" charset="0"/>
                <a:ea typeface="ＭＳ Ｐゴシック" charset="0"/>
              </a:rPr>
              <a:t>set.add</a:t>
            </a:r>
            <a:r>
              <a:rPr lang="en-US" sz="2000" dirty="0">
                <a:latin typeface="Courier New" charset="0"/>
                <a:ea typeface="ＭＳ Ｐゴシック" charset="0"/>
              </a:rPr>
              <a:t>(24);</a:t>
            </a:r>
            <a:endParaRPr lang="en-US" sz="2000" dirty="0">
              <a:latin typeface="Verdana" charset="0"/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2000" dirty="0" err="1">
                <a:latin typeface="Courier New" charset="0"/>
                <a:ea typeface="ＭＳ Ｐゴシック" charset="0"/>
              </a:rPr>
              <a:t>set.add</a:t>
            </a:r>
            <a:r>
              <a:rPr lang="en-US" sz="2000" dirty="0">
                <a:latin typeface="Courier New" charset="0"/>
                <a:ea typeface="ＭＳ Ｐゴシック" charset="0"/>
              </a:rPr>
              <a:t>(7)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;</a:t>
            </a:r>
            <a:endParaRPr lang="en-US" sz="2000" dirty="0">
              <a:latin typeface="Courier New" charset="0"/>
              <a:ea typeface="ＭＳ Ｐゴシック" charset="0"/>
            </a:endParaRPr>
          </a:p>
        </p:txBody>
      </p:sp>
      <p:graphicFrame>
        <p:nvGraphicFramePr>
          <p:cNvPr id="515115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499843"/>
              </p:ext>
            </p:extLst>
          </p:nvPr>
        </p:nvGraphicFramePr>
        <p:xfrm>
          <a:off x="1599594" y="4889856"/>
          <a:ext cx="5619750" cy="792276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93712"/>
                <a:gridCol w="493713"/>
                <a:gridCol w="493712"/>
                <a:gridCol w="493713"/>
                <a:gridCol w="493712"/>
                <a:gridCol w="493713"/>
                <a:gridCol w="493712"/>
              </a:tblGrid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index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value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11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49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0014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0000FF"/>
                </a:solidFill>
                <a:latin typeface="Verdana" charset="0"/>
              </a:rPr>
              <a:t>Collisions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000" b="1" dirty="0">
                <a:latin typeface="Verdana" charset="0"/>
              </a:rPr>
              <a:t>collision</a:t>
            </a:r>
            <a:r>
              <a:rPr lang="en-US" sz="2000" dirty="0">
                <a:latin typeface="Verdana" charset="0"/>
              </a:rPr>
              <a:t>: When hash function maps 2 values to same index.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charset="0"/>
                <a:ea typeface="ＭＳ Ｐゴシック" charset="0"/>
              </a:rPr>
              <a:t>						h(k) = k % </a:t>
            </a:r>
            <a:r>
              <a:rPr lang="en-US" sz="2000" dirty="0" err="1" smtClean="0">
                <a:latin typeface="Courier New" charset="0"/>
                <a:ea typeface="ＭＳ Ｐゴシック" charset="0"/>
              </a:rPr>
              <a:t>tableSize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;</a:t>
            </a:r>
            <a:endParaRPr lang="en-US" sz="2000" dirty="0">
              <a:latin typeface="Courier New" charset="0"/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2000" dirty="0" err="1">
                <a:latin typeface="Courier New" charset="0"/>
                <a:ea typeface="ＭＳ Ｐゴシック" charset="0"/>
              </a:rPr>
              <a:t>set.add</a:t>
            </a:r>
            <a:r>
              <a:rPr lang="en-US" sz="2000" dirty="0">
                <a:latin typeface="Courier New" charset="0"/>
                <a:ea typeface="ＭＳ Ｐゴシック" charset="0"/>
              </a:rPr>
              <a:t>(11);</a:t>
            </a:r>
            <a:endParaRPr lang="en-US" sz="2000" dirty="0">
              <a:latin typeface="Verdana" charset="0"/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2000" dirty="0" err="1">
                <a:latin typeface="Courier New" charset="0"/>
                <a:ea typeface="ＭＳ Ｐゴシック" charset="0"/>
              </a:rPr>
              <a:t>set.add</a:t>
            </a:r>
            <a:r>
              <a:rPr lang="en-US" sz="2000" dirty="0">
                <a:latin typeface="Courier New" charset="0"/>
                <a:ea typeface="ＭＳ Ｐゴシック" charset="0"/>
              </a:rPr>
              <a:t>(49);</a:t>
            </a:r>
            <a:endParaRPr lang="en-US" sz="2000" dirty="0">
              <a:latin typeface="Verdana" charset="0"/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2000" dirty="0" err="1">
                <a:latin typeface="Courier New" charset="0"/>
                <a:ea typeface="ＭＳ Ｐゴシック" charset="0"/>
              </a:rPr>
              <a:t>set.add</a:t>
            </a:r>
            <a:r>
              <a:rPr lang="en-US" sz="2000" dirty="0">
                <a:latin typeface="Courier New" charset="0"/>
                <a:ea typeface="ＭＳ Ｐゴシック" charset="0"/>
              </a:rPr>
              <a:t>(24);</a:t>
            </a:r>
            <a:endParaRPr lang="en-US" sz="2000" dirty="0">
              <a:latin typeface="Verdana" charset="0"/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2000" dirty="0" err="1">
                <a:latin typeface="Courier New" charset="0"/>
                <a:ea typeface="ＭＳ Ｐゴシック" charset="0"/>
              </a:rPr>
              <a:t>set.add</a:t>
            </a:r>
            <a:r>
              <a:rPr lang="en-US" sz="2000" dirty="0">
                <a:latin typeface="Courier New" charset="0"/>
                <a:ea typeface="ＭＳ Ｐゴシック" charset="0"/>
              </a:rPr>
              <a:t>(7);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2000" dirty="0" err="1">
                <a:latin typeface="Courier New" charset="0"/>
                <a:ea typeface="ＭＳ Ｐゴシック" charset="0"/>
              </a:rPr>
              <a:t>set.add</a:t>
            </a:r>
            <a:r>
              <a:rPr lang="en-US" sz="2000" dirty="0">
                <a:latin typeface="Courier New" charset="0"/>
                <a:ea typeface="ＭＳ Ｐゴシック" charset="0"/>
              </a:rPr>
              <a:t>(54); </a:t>
            </a:r>
            <a:endParaRPr lang="en-US" sz="2000" dirty="0">
              <a:solidFill>
                <a:srgbClr val="008000"/>
              </a:solidFill>
              <a:latin typeface="Courier New" charset="0"/>
              <a:ea typeface="ＭＳ Ｐゴシック" charset="0"/>
            </a:endParaRPr>
          </a:p>
        </p:txBody>
      </p:sp>
      <p:graphicFrame>
        <p:nvGraphicFramePr>
          <p:cNvPr id="515115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587244"/>
              </p:ext>
            </p:extLst>
          </p:nvPr>
        </p:nvGraphicFramePr>
        <p:xfrm>
          <a:off x="1599594" y="4889856"/>
          <a:ext cx="5619750" cy="792276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93712"/>
                <a:gridCol w="493713"/>
                <a:gridCol w="493712"/>
                <a:gridCol w="493713"/>
                <a:gridCol w="493712"/>
                <a:gridCol w="493713"/>
                <a:gridCol w="493712"/>
              </a:tblGrid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index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value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11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49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2562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0000FF"/>
                </a:solidFill>
                <a:latin typeface="Verdana" charset="0"/>
              </a:rPr>
              <a:t>Collisions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000" b="1" dirty="0">
                <a:latin typeface="Verdana" charset="0"/>
              </a:rPr>
              <a:t>collision</a:t>
            </a:r>
            <a:r>
              <a:rPr lang="en-US" sz="2000" dirty="0">
                <a:latin typeface="Verdana" charset="0"/>
              </a:rPr>
              <a:t>: When hash function maps 2 values to same index.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charset="0"/>
                <a:ea typeface="ＭＳ Ｐゴシック" charset="0"/>
              </a:rPr>
              <a:t>						h(k) = k % </a:t>
            </a:r>
            <a:r>
              <a:rPr lang="en-US" sz="2000" dirty="0" err="1" smtClean="0">
                <a:latin typeface="Courier New" charset="0"/>
                <a:ea typeface="ＭＳ Ｐゴシック" charset="0"/>
              </a:rPr>
              <a:t>tableSize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;</a:t>
            </a:r>
            <a:endParaRPr lang="en-US" sz="2000" dirty="0">
              <a:latin typeface="Courier New" charset="0"/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2000" dirty="0" err="1">
                <a:latin typeface="Courier New" charset="0"/>
                <a:ea typeface="ＭＳ Ｐゴシック" charset="0"/>
              </a:rPr>
              <a:t>set.add</a:t>
            </a:r>
            <a:r>
              <a:rPr lang="en-US" sz="2000" dirty="0">
                <a:latin typeface="Courier New" charset="0"/>
                <a:ea typeface="ＭＳ Ｐゴシック" charset="0"/>
              </a:rPr>
              <a:t>(11);</a:t>
            </a:r>
            <a:endParaRPr lang="en-US" sz="2000" dirty="0">
              <a:latin typeface="Verdana" charset="0"/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2000" dirty="0" err="1">
                <a:latin typeface="Courier New" charset="0"/>
                <a:ea typeface="ＭＳ Ｐゴシック" charset="0"/>
              </a:rPr>
              <a:t>set.add</a:t>
            </a:r>
            <a:r>
              <a:rPr lang="en-US" sz="2000" dirty="0">
                <a:latin typeface="Courier New" charset="0"/>
                <a:ea typeface="ＭＳ Ｐゴシック" charset="0"/>
              </a:rPr>
              <a:t>(49);</a:t>
            </a:r>
            <a:endParaRPr lang="en-US" sz="2000" dirty="0">
              <a:latin typeface="Verdana" charset="0"/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2000" dirty="0" err="1">
                <a:latin typeface="Courier New" charset="0"/>
                <a:ea typeface="ＭＳ Ｐゴシック" charset="0"/>
              </a:rPr>
              <a:t>set.add</a:t>
            </a:r>
            <a:r>
              <a:rPr lang="en-US" sz="2000" dirty="0">
                <a:latin typeface="Courier New" charset="0"/>
                <a:ea typeface="ＭＳ Ｐゴシック" charset="0"/>
              </a:rPr>
              <a:t>(24);</a:t>
            </a:r>
            <a:endParaRPr lang="en-US" sz="2000" dirty="0">
              <a:latin typeface="Verdana" charset="0"/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2000" dirty="0" err="1">
                <a:latin typeface="Courier New" charset="0"/>
                <a:ea typeface="ＭＳ Ｐゴシック" charset="0"/>
              </a:rPr>
              <a:t>set.add</a:t>
            </a:r>
            <a:r>
              <a:rPr lang="en-US" sz="2000" dirty="0">
                <a:latin typeface="Courier New" charset="0"/>
                <a:ea typeface="ＭＳ Ｐゴシック" charset="0"/>
              </a:rPr>
              <a:t>(7);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2000" b="1" dirty="0" err="1">
                <a:solidFill>
                  <a:srgbClr val="800000"/>
                </a:solidFill>
                <a:latin typeface="Courier New" charset="0"/>
                <a:ea typeface="ＭＳ Ｐゴシック" charset="0"/>
              </a:rPr>
              <a:t>set.add</a:t>
            </a:r>
            <a:r>
              <a:rPr lang="en-US" sz="2000" b="1" dirty="0">
                <a:solidFill>
                  <a:srgbClr val="800000"/>
                </a:solidFill>
                <a:latin typeface="Courier New" charset="0"/>
                <a:ea typeface="ＭＳ Ｐゴシック" charset="0"/>
              </a:rPr>
              <a:t>(54);</a:t>
            </a:r>
            <a:r>
              <a:rPr lang="en-US" sz="2000" dirty="0">
                <a:solidFill>
                  <a:srgbClr val="800000"/>
                </a:solidFill>
                <a:latin typeface="Courier New" charset="0"/>
                <a:ea typeface="ＭＳ Ｐゴシック" charset="0"/>
              </a:rPr>
              <a:t>  </a:t>
            </a:r>
            <a:r>
              <a:rPr lang="en-US" sz="2000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// collides with 24!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sz="2000" dirty="0">
              <a:solidFill>
                <a:srgbClr val="008000"/>
              </a:solidFill>
              <a:latin typeface="Courier New" charset="0"/>
              <a:ea typeface="ＭＳ Ｐゴシック" charset="0"/>
            </a:endParaRPr>
          </a:p>
        </p:txBody>
      </p:sp>
      <p:graphicFrame>
        <p:nvGraphicFramePr>
          <p:cNvPr id="515115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104847"/>
              </p:ext>
            </p:extLst>
          </p:nvPr>
        </p:nvGraphicFramePr>
        <p:xfrm>
          <a:off x="1599594" y="4889856"/>
          <a:ext cx="5619750" cy="792276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93712"/>
                <a:gridCol w="493713"/>
                <a:gridCol w="493712"/>
                <a:gridCol w="493713"/>
                <a:gridCol w="493712"/>
                <a:gridCol w="493713"/>
                <a:gridCol w="493712"/>
              </a:tblGrid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index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value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11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54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49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415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Collision resolution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Collision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	When two keys map to the same location in the hash table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 try to avoid it, but number-of-keys exceeds table size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 hash tables should support </a:t>
            </a:r>
            <a:r>
              <a:rPr lang="en-US" dirty="0" smtClean="0">
                <a:solidFill>
                  <a:srgbClr val="4F81BD"/>
                </a:solidFill>
              </a:rPr>
              <a:t>collision resolution</a:t>
            </a:r>
          </a:p>
          <a:p>
            <a:pPr lvl="1"/>
            <a:r>
              <a:rPr lang="en-US" dirty="0" smtClean="0"/>
              <a:t>Ideas?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578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0000FF"/>
                </a:solidFill>
                <a:latin typeface="Verdana" charset="0"/>
              </a:rPr>
              <a:t>Probing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b="1" dirty="0">
                <a:latin typeface="Verdana" charset="0"/>
              </a:rPr>
              <a:t>probing</a:t>
            </a:r>
            <a:r>
              <a:rPr lang="en-US" dirty="0">
                <a:latin typeface="Verdana" charset="0"/>
              </a:rPr>
              <a:t>: Resolving a collision by moving to another index.</a:t>
            </a:r>
          </a:p>
          <a:p>
            <a:pPr lvl="1" eaLnBrk="1" hangingPunct="1"/>
            <a:r>
              <a:rPr lang="en-US" b="1" dirty="0">
                <a:latin typeface="Verdana" charset="0"/>
                <a:ea typeface="ＭＳ Ｐゴシック" charset="0"/>
              </a:rPr>
              <a:t>linear probing</a:t>
            </a:r>
            <a:r>
              <a:rPr lang="en-US" dirty="0">
                <a:latin typeface="Verdana" charset="0"/>
                <a:ea typeface="ＭＳ Ｐゴシック" charset="0"/>
              </a:rPr>
              <a:t>: Moves to the next index.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>
              <a:latin typeface="Courier New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dirty="0" err="1">
                <a:latin typeface="Courier New" charset="0"/>
                <a:ea typeface="ＭＳ Ｐゴシック" charset="0"/>
              </a:rPr>
              <a:t>set.add</a:t>
            </a:r>
            <a:r>
              <a:rPr lang="en-US" dirty="0">
                <a:latin typeface="Courier New" charset="0"/>
                <a:ea typeface="ＭＳ Ｐゴシック" charset="0"/>
              </a:rPr>
              <a:t>(11);</a:t>
            </a:r>
            <a:endParaRPr lang="en-US" dirty="0">
              <a:latin typeface="Verdana" charset="0"/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dirty="0" err="1">
                <a:latin typeface="Courier New" charset="0"/>
                <a:ea typeface="ＭＳ Ｐゴシック" charset="0"/>
              </a:rPr>
              <a:t>set.add</a:t>
            </a:r>
            <a:r>
              <a:rPr lang="en-US" dirty="0">
                <a:latin typeface="Courier New" charset="0"/>
                <a:ea typeface="ＭＳ Ｐゴシック" charset="0"/>
              </a:rPr>
              <a:t>(49);</a:t>
            </a:r>
            <a:endParaRPr lang="en-US" dirty="0">
              <a:latin typeface="Verdana" charset="0"/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dirty="0" err="1">
                <a:latin typeface="Courier New" charset="0"/>
                <a:ea typeface="ＭＳ Ｐゴシック" charset="0"/>
              </a:rPr>
              <a:t>set.add</a:t>
            </a:r>
            <a:r>
              <a:rPr lang="en-US" dirty="0">
                <a:latin typeface="Courier New" charset="0"/>
                <a:ea typeface="ＭＳ Ｐゴシック" charset="0"/>
              </a:rPr>
              <a:t>(24);</a:t>
            </a:r>
            <a:endParaRPr lang="en-US" dirty="0">
              <a:latin typeface="Verdana" charset="0"/>
              <a:ea typeface="ＭＳ Ｐゴシック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dirty="0" err="1">
                <a:latin typeface="Courier New" charset="0"/>
                <a:ea typeface="ＭＳ Ｐゴシック" charset="0"/>
              </a:rPr>
              <a:t>set.add</a:t>
            </a:r>
            <a:r>
              <a:rPr lang="en-US" dirty="0">
                <a:latin typeface="Courier New" charset="0"/>
                <a:ea typeface="ＭＳ Ｐゴシック" charset="0"/>
              </a:rPr>
              <a:t>(7);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b="1" dirty="0" err="1">
                <a:latin typeface="Courier New" charset="0"/>
                <a:ea typeface="ＭＳ Ｐゴシック" charset="0"/>
              </a:rPr>
              <a:t>set.add</a:t>
            </a:r>
            <a:r>
              <a:rPr lang="en-US" b="1" dirty="0">
                <a:latin typeface="Courier New" charset="0"/>
                <a:ea typeface="ＭＳ Ｐゴシック" charset="0"/>
              </a:rPr>
              <a:t>(54);</a:t>
            </a:r>
            <a:r>
              <a:rPr lang="en-US" dirty="0">
                <a:latin typeface="Courier New" charset="0"/>
                <a:ea typeface="ＭＳ Ｐゴシック" charset="0"/>
              </a:rPr>
              <a:t>  </a:t>
            </a:r>
            <a:r>
              <a:rPr lang="en-US" dirty="0">
                <a:solidFill>
                  <a:srgbClr val="008000"/>
                </a:solidFill>
                <a:latin typeface="Courier New" charset="0"/>
                <a:ea typeface="ＭＳ Ｐゴシック" charset="0"/>
              </a:rPr>
              <a:t>// collides with 24; must probe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dirty="0">
              <a:solidFill>
                <a:srgbClr val="008000"/>
              </a:solidFill>
              <a:latin typeface="Courier New" charset="0"/>
              <a:ea typeface="ＭＳ Ｐゴシック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b="1" dirty="0">
              <a:solidFill>
                <a:srgbClr val="008000"/>
              </a:solidFill>
              <a:latin typeface="Courier New" charset="0"/>
              <a:ea typeface="ＭＳ Ｐゴシック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b="1" dirty="0">
              <a:solidFill>
                <a:srgbClr val="008000"/>
              </a:solidFill>
              <a:latin typeface="Courier New" charset="0"/>
              <a:ea typeface="ＭＳ Ｐゴシック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b="1" dirty="0">
              <a:solidFill>
                <a:srgbClr val="008000"/>
              </a:solidFill>
              <a:latin typeface="Courier New" charset="0"/>
              <a:ea typeface="ＭＳ Ｐゴシック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b="1" dirty="0">
              <a:solidFill>
                <a:srgbClr val="008000"/>
              </a:solidFill>
              <a:latin typeface="Courier New" charset="0"/>
              <a:ea typeface="ＭＳ Ｐゴシック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latin typeface="Verdana" charset="0"/>
                <a:ea typeface="ＭＳ Ｐゴシック" charset="0"/>
              </a:rPr>
              <a:t>Is this a good approach?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>
                <a:latin typeface="Verdana" charset="0"/>
                <a:ea typeface="ＭＳ Ｐゴシック" charset="0"/>
              </a:rPr>
              <a:t>variation: </a:t>
            </a:r>
            <a:r>
              <a:rPr lang="en-US" b="1" dirty="0">
                <a:latin typeface="Verdana" charset="0"/>
                <a:ea typeface="ＭＳ Ｐゴシック" charset="0"/>
              </a:rPr>
              <a:t>quadratic probing</a:t>
            </a:r>
            <a:r>
              <a:rPr lang="en-US" dirty="0">
                <a:latin typeface="Verdana" charset="0"/>
                <a:ea typeface="ＭＳ Ｐゴシック" charset="0"/>
              </a:rPr>
              <a:t> moves increasingly far away</a:t>
            </a:r>
          </a:p>
        </p:txBody>
      </p:sp>
      <p:graphicFrame>
        <p:nvGraphicFramePr>
          <p:cNvPr id="516143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505777"/>
              </p:ext>
            </p:extLst>
          </p:nvPr>
        </p:nvGraphicFramePr>
        <p:xfrm>
          <a:off x="1752600" y="4191000"/>
          <a:ext cx="5648325" cy="792276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93712"/>
                <a:gridCol w="493713"/>
                <a:gridCol w="508000"/>
                <a:gridCol w="508000"/>
                <a:gridCol w="493712"/>
                <a:gridCol w="493713"/>
                <a:gridCol w="493712"/>
              </a:tblGrid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index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value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11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24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54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49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928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Linear Probing Example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If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 sz="2400" dirty="0" smtClean="0"/>
              <a:t> is already full, </a:t>
            </a:r>
          </a:p>
          <a:p>
            <a:pPr lvl="1"/>
            <a:r>
              <a:rPr lang="en-US" sz="2000" dirty="0" smtClean="0"/>
              <a:t>try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sz="2000" dirty="0" smtClean="0"/>
              <a:t>.  If full,</a:t>
            </a:r>
          </a:p>
          <a:p>
            <a:pPr lvl="1"/>
            <a:r>
              <a:rPr lang="en-US" sz="2000" dirty="0" smtClean="0"/>
              <a:t>try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sz="2000" dirty="0" smtClean="0"/>
              <a:t>.  If full,</a:t>
            </a:r>
          </a:p>
          <a:p>
            <a:pPr lvl="1"/>
            <a:r>
              <a:rPr lang="en-US" sz="2000" dirty="0" smtClean="0"/>
              <a:t>try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sz="2000" dirty="0" smtClean="0"/>
              <a:t>.  If full…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Example: insert 38, 19, 8, 109, 10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2116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Linear Probing Example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h(key)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already full,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(h(key) + 1)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.  If full,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(h(key) + 2)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.  If full,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(h(key) + 3)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.  If full…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insert 38, 19, 8, 109, 10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5210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Linear Probing Example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If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 sz="2400" dirty="0" smtClean="0"/>
              <a:t> is already full, </a:t>
            </a:r>
          </a:p>
          <a:p>
            <a:pPr lvl="1"/>
            <a:r>
              <a:rPr lang="en-US" sz="2000" dirty="0" smtClean="0"/>
              <a:t>try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sz="2000" dirty="0" smtClean="0"/>
              <a:t>.  If full,</a:t>
            </a:r>
          </a:p>
          <a:p>
            <a:pPr lvl="1"/>
            <a:r>
              <a:rPr lang="en-US" sz="2000" dirty="0" smtClean="0"/>
              <a:t>try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sz="2000" dirty="0" smtClean="0"/>
              <a:t>.  If full,</a:t>
            </a:r>
          </a:p>
          <a:p>
            <a:pPr lvl="1"/>
            <a:r>
              <a:rPr lang="en-US" sz="2000" dirty="0" smtClean="0"/>
              <a:t>try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sz="2000" dirty="0" smtClean="0"/>
              <a:t>.  If full…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Example: insert 38, 19, 8, 109, 10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1667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Review + Motivating Hash Tables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227647"/>
            <a:ext cx="7467600" cy="47244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400" dirty="0" smtClean="0"/>
          </a:p>
          <a:p>
            <a:pPr lvl="4">
              <a:buNone/>
            </a:pPr>
            <a:r>
              <a:rPr lang="en-US" sz="1600" dirty="0" smtClean="0"/>
              <a:t>			        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insert   find    delete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Unsorted linked-list                              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4F81BD"/>
                </a:solidFill>
              </a:rPr>
              <a:t>Unsorted array                                         </a:t>
            </a:r>
            <a:endParaRPr lang="en-US" sz="18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4F81BD"/>
                </a:solidFill>
              </a:rPr>
              <a:t>Sorted linked list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4F81BD"/>
                </a:solidFill>
              </a:rPr>
              <a:t>Sorted array                              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4F81BD"/>
                </a:solidFill>
              </a:rPr>
              <a:t>BST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4F81BD"/>
                </a:solidFill>
              </a:rPr>
              <a:t>AVL Tree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4F81BD"/>
                </a:solidFill>
              </a:rPr>
              <a:t>Magic Array?</a:t>
            </a:r>
            <a:endParaRPr lang="en-US" sz="2400" dirty="0"/>
          </a:p>
          <a:p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                               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6152" name="Rectangle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4800600"/>
            <a:ext cx="2209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092996" y="1936282"/>
            <a:ext cx="803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O(1)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77000" y="1955392"/>
            <a:ext cx="805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O(n)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12196" y="1955392"/>
            <a:ext cx="805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O(n)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92996" y="2428076"/>
            <a:ext cx="803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O(1)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5808" y="2428076"/>
            <a:ext cx="805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O(n)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77000" y="2428076"/>
            <a:ext cx="805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O(n)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90742" y="2889741"/>
            <a:ext cx="805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O(n)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09942" y="2889741"/>
            <a:ext cx="805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O(n)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52942" y="2889741"/>
            <a:ext cx="805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O(n)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90742" y="3326174"/>
            <a:ext cx="805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O(n)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81342" y="3326174"/>
            <a:ext cx="1192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</a:t>
            </a:r>
            <a:r>
              <a:rPr lang="en-US" sz="2400" b="0" i="1" dirty="0" err="1" smtClean="0">
                <a:latin typeface="+mn-lt"/>
              </a:rPr>
              <a:t>logn</a:t>
            </a:r>
            <a:r>
              <a:rPr lang="en-US" sz="2400" b="0" i="1" dirty="0" smtClean="0">
                <a:latin typeface="+mn-lt"/>
              </a:rPr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52942" y="3326174"/>
            <a:ext cx="805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O(n)</a:t>
            </a:r>
          </a:p>
        </p:txBody>
      </p:sp>
      <p:sp>
        <p:nvSpPr>
          <p:cNvPr id="20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14800" y="3771421"/>
            <a:ext cx="805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O(n)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34000" y="3771421"/>
            <a:ext cx="805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O(n)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77000" y="3771421"/>
            <a:ext cx="805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O(n)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89126" y="4194116"/>
            <a:ext cx="1192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</a:t>
            </a:r>
            <a:r>
              <a:rPr lang="en-US" sz="2400" b="0" i="1" dirty="0" err="1" smtClean="0">
                <a:latin typeface="+mn-lt"/>
              </a:rPr>
              <a:t>logn</a:t>
            </a:r>
            <a:r>
              <a:rPr lang="en-US" sz="2400" b="0" i="1" dirty="0" smtClean="0">
                <a:latin typeface="+mn-lt"/>
              </a:rPr>
              <a:t>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227917" y="4194116"/>
            <a:ext cx="1192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</a:t>
            </a:r>
            <a:r>
              <a:rPr lang="en-US" sz="2400" b="0" i="1" dirty="0" err="1" smtClean="0">
                <a:latin typeface="+mn-lt"/>
              </a:rPr>
              <a:t>logn</a:t>
            </a:r>
            <a:r>
              <a:rPr lang="en-US" sz="2400" b="0" i="1" dirty="0" smtClean="0">
                <a:latin typeface="+mn-lt"/>
              </a:rPr>
              <a:t>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420133" y="4194116"/>
            <a:ext cx="1192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</a:t>
            </a:r>
            <a:r>
              <a:rPr lang="en-US" sz="2400" b="0" i="1" dirty="0" err="1" smtClean="0">
                <a:latin typeface="+mn-lt"/>
              </a:rPr>
              <a:t>logn</a:t>
            </a:r>
            <a:r>
              <a:rPr lang="en-US" sz="2400" b="0" i="1" dirty="0" smtClean="0">
                <a:latin typeface="+mn-lt"/>
              </a:rPr>
              <a:t>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068938" y="4622392"/>
            <a:ext cx="803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O(1)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452942" y="4641502"/>
            <a:ext cx="803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O(1)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288138" y="4641502"/>
            <a:ext cx="803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O(1)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5297876"/>
            <a:ext cx="71786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Sufficient “magic”: </a:t>
            </a:r>
          </a:p>
          <a:p>
            <a:pPr lvl="1"/>
            <a:r>
              <a:rPr lang="en-US" dirty="0"/>
              <a:t>Use key to compute array index for an item in </a:t>
            </a:r>
            <a:r>
              <a:rPr lang="en-US" i="1" dirty="0"/>
              <a:t>O</a:t>
            </a:r>
            <a:r>
              <a:rPr lang="en-US" dirty="0"/>
              <a:t>(1) time [doable]</a:t>
            </a:r>
          </a:p>
          <a:p>
            <a:pPr lvl="1"/>
            <a:r>
              <a:rPr lang="en-US" dirty="0"/>
              <a:t>Have a different index for every item [magic]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83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Linear Probing Example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If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 sz="2400" dirty="0" smtClean="0"/>
              <a:t> is already full, </a:t>
            </a:r>
          </a:p>
          <a:p>
            <a:pPr lvl="1"/>
            <a:r>
              <a:rPr lang="en-US" sz="2000" dirty="0" smtClean="0"/>
              <a:t>try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sz="2000" dirty="0" smtClean="0"/>
              <a:t>.  If full,</a:t>
            </a:r>
          </a:p>
          <a:p>
            <a:pPr lvl="1"/>
            <a:r>
              <a:rPr lang="en-US" sz="2000" dirty="0" smtClean="0"/>
              <a:t>try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sz="2000" dirty="0" smtClean="0"/>
              <a:t>.  If full,</a:t>
            </a:r>
          </a:p>
          <a:p>
            <a:pPr lvl="1"/>
            <a:r>
              <a:rPr lang="en-US" sz="2000" dirty="0" smtClean="0"/>
              <a:t>try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sz="2000" dirty="0" smtClean="0"/>
              <a:t>.  If full…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Example: insert 38, 19, 8, 109, 10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459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Linear Probing Example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If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 sz="2400" dirty="0" smtClean="0"/>
              <a:t> is already full, </a:t>
            </a:r>
          </a:p>
          <a:p>
            <a:pPr lvl="1"/>
            <a:r>
              <a:rPr lang="en-US" sz="2000" dirty="0" smtClean="0"/>
              <a:t>try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sz="2000" dirty="0" smtClean="0"/>
              <a:t>.  If full,</a:t>
            </a:r>
          </a:p>
          <a:p>
            <a:pPr lvl="1"/>
            <a:r>
              <a:rPr lang="en-US" sz="2000" dirty="0" smtClean="0"/>
              <a:t>try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sz="2000" dirty="0" smtClean="0"/>
              <a:t>.  If full,</a:t>
            </a:r>
          </a:p>
          <a:p>
            <a:pPr lvl="1"/>
            <a:r>
              <a:rPr lang="en-US" sz="2000" dirty="0" smtClean="0"/>
              <a:t>try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sz="2000" dirty="0" smtClean="0"/>
              <a:t>.  If full…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Example: insert 38, 19, 8, 109, 10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10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642231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>
                <a:solidFill>
                  <a:srgbClr val="0000FF"/>
                </a:solidFill>
              </a:rPr>
              <a:t>CSE 373: Data Structures &amp; Algorithms</a:t>
            </a:r>
            <a:br>
              <a:rPr lang="en-US" sz="3200" i="0" dirty="0" smtClean="0">
                <a:solidFill>
                  <a:srgbClr val="0000FF"/>
                </a:solidFill>
              </a:rPr>
            </a:br>
            <a:r>
              <a:rPr lang="en-US" sz="1400" i="0" dirty="0" smtClean="0">
                <a:solidFill>
                  <a:srgbClr val="0000FF"/>
                </a:solidFill>
              </a:rPr>
              <a:t/>
            </a:r>
            <a:br>
              <a:rPr lang="en-US" sz="1400" i="0" dirty="0" smtClean="0">
                <a:solidFill>
                  <a:srgbClr val="0000FF"/>
                </a:solidFill>
              </a:rPr>
            </a:br>
            <a:r>
              <a:rPr lang="en-US" sz="3200" i="0" dirty="0" smtClean="0">
                <a:solidFill>
                  <a:srgbClr val="0000FF"/>
                </a:solidFill>
              </a:rPr>
              <a:t>Hash </a:t>
            </a:r>
            <a:r>
              <a:rPr lang="en-US" sz="3200" i="0" dirty="0" smtClean="0">
                <a:solidFill>
                  <a:srgbClr val="0000FF"/>
                </a:solidFill>
              </a:rPr>
              <a:t>Tables (Day 2)</a:t>
            </a:r>
            <a:endParaRPr lang="en-US" sz="3200" i="0" dirty="0">
              <a:solidFill>
                <a:srgbClr val="0000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Riley Porter</a:t>
            </a:r>
          </a:p>
          <a:p>
            <a:r>
              <a:rPr lang="en-US" sz="2400" dirty="0" smtClean="0"/>
              <a:t>Winter 2017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20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Course logistics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HW2 due tonight, HW1 grades out soon, but not in time for HW2</a:t>
            </a:r>
          </a:p>
          <a:p>
            <a:r>
              <a:rPr lang="en-US" dirty="0" smtClean="0"/>
              <a:t>HW3 out now, due in two weeks </a:t>
            </a:r>
            <a:r>
              <a:rPr lang="en-US" dirty="0" smtClean="0">
                <a:solidFill>
                  <a:srgbClr val="FF0000"/>
                </a:solidFill>
              </a:rPr>
              <a:t>on the MIDTERM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Midterm studying resources exist and are posted, but more (and what to expect) we’ll get into next week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9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Where we left off on Wednesday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9849"/>
            <a:ext cx="7772400" cy="505475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hash tables:</a:t>
            </a:r>
          </a:p>
          <a:p>
            <a:pPr lvl="1"/>
            <a:r>
              <a:rPr lang="en-US" dirty="0" smtClean="0"/>
              <a:t>a “magic” array that lets us do a find operation in O(1)</a:t>
            </a:r>
          </a:p>
          <a:p>
            <a:pPr lvl="1"/>
            <a:r>
              <a:rPr lang="en-US" dirty="0" smtClean="0"/>
              <a:t>given a piece of data, use the hash function to find where the data goes</a:t>
            </a:r>
          </a:p>
          <a:p>
            <a:r>
              <a:rPr lang="en-US" dirty="0" smtClean="0"/>
              <a:t>hash function:</a:t>
            </a:r>
          </a:p>
          <a:p>
            <a:pPr lvl="1"/>
            <a:r>
              <a:rPr lang="en-US" dirty="0" err="1" smtClean="0"/>
              <a:t>hashCode</a:t>
            </a:r>
            <a:r>
              <a:rPr lang="en-US" dirty="0" smtClean="0"/>
              <a:t> in Java, then map to the table size</a:t>
            </a:r>
          </a:p>
          <a:p>
            <a:pPr lvl="1"/>
            <a:r>
              <a:rPr lang="en-US" dirty="0" smtClean="0"/>
              <a:t>usually involves primes and mod the table size</a:t>
            </a:r>
            <a:endParaRPr lang="en-US" dirty="0" smtClean="0"/>
          </a:p>
          <a:p>
            <a:r>
              <a:rPr lang="en-US" dirty="0" smtClean="0"/>
              <a:t>collision resolution:</a:t>
            </a:r>
          </a:p>
          <a:p>
            <a:pPr lvl="1"/>
            <a:r>
              <a:rPr lang="en-US" dirty="0" smtClean="0"/>
              <a:t>linear probing, just find the next empty spot</a:t>
            </a:r>
          </a:p>
          <a:p>
            <a:pPr lvl="1"/>
            <a:r>
              <a:rPr lang="en-US" dirty="0" smtClean="0"/>
              <a:t>other options we’ll explore today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99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Open addressing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This is </a:t>
            </a:r>
            <a:r>
              <a:rPr lang="en-US" i="1" dirty="0" smtClean="0"/>
              <a:t>one example</a:t>
            </a:r>
            <a:r>
              <a:rPr lang="en-US" dirty="0" smtClean="0"/>
              <a:t> of open addressing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In general, </a:t>
            </a:r>
            <a:r>
              <a:rPr lang="en-US" dirty="0" smtClean="0">
                <a:solidFill>
                  <a:schemeClr val="accent1"/>
                </a:solidFill>
              </a:rPr>
              <a:t>open addressing </a:t>
            </a:r>
            <a:r>
              <a:rPr lang="en-US" dirty="0" smtClean="0"/>
              <a:t>means resolving collisions by trying a sequence of other positions in the table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Trying the next spot is called </a:t>
            </a:r>
            <a:r>
              <a:rPr lang="en-US" dirty="0" smtClean="0">
                <a:solidFill>
                  <a:srgbClr val="4F81BD"/>
                </a:solidFill>
              </a:rPr>
              <a:t>probing</a:t>
            </a:r>
          </a:p>
          <a:p>
            <a:pPr lvl="1"/>
            <a:r>
              <a:rPr lang="en-US" dirty="0" smtClean="0"/>
              <a:t>We just did </a:t>
            </a:r>
            <a:r>
              <a:rPr lang="en-US" dirty="0">
                <a:solidFill>
                  <a:srgbClr val="4F81BD"/>
                </a:solidFill>
              </a:rPr>
              <a:t>linear probing</a:t>
            </a:r>
          </a:p>
          <a:p>
            <a:pPr lvl="2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probe was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In general have some </a:t>
            </a:r>
            <a:r>
              <a:rPr lang="en-US" dirty="0" smtClean="0">
                <a:solidFill>
                  <a:srgbClr val="4F81BD"/>
                </a:solidFill>
              </a:rPr>
              <a:t>probe function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and use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+ f(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Open addressing does poorly with high load factor </a:t>
            </a:r>
            <a:r>
              <a:rPr lang="en-US" b="1" i="1" dirty="0" smtClean="0">
                <a:sym typeface="Symbol" pitchFamily="18" charset="2"/>
              </a:rPr>
              <a:t>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So want larger tables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Too many probes means no more </a:t>
            </a:r>
            <a:r>
              <a:rPr lang="en-US" i="1" dirty="0" smtClean="0">
                <a:latin typeface="+mj-lt"/>
                <a:cs typeface="Courier New" pitchFamily="49" charset="0"/>
              </a:rPr>
              <a:t>O</a:t>
            </a:r>
            <a:r>
              <a:rPr lang="en-US" dirty="0" smtClean="0">
                <a:latin typeface="+mj-lt"/>
                <a:cs typeface="Courier New" pitchFamily="49" charset="0"/>
              </a:rPr>
              <a:t>(1)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70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Open Addressing Operations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finds an open table position using a probe function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about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Must use same probe function to “retrace the trail” for the data</a:t>
            </a:r>
          </a:p>
          <a:p>
            <a:pPr lvl="1"/>
            <a:r>
              <a:rPr lang="en-US" dirty="0" smtClean="0"/>
              <a:t>Unsuccessful search when reach empty position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What about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?</a:t>
            </a:r>
          </a:p>
          <a:p>
            <a:pPr lvl="1"/>
            <a:r>
              <a:rPr lang="en-US" b="1" i="1" dirty="0" smtClean="0"/>
              <a:t>Must</a:t>
            </a:r>
            <a:r>
              <a:rPr lang="en-US" dirty="0" smtClean="0"/>
              <a:t> use “lazy” deletion.  Why?</a:t>
            </a:r>
          </a:p>
          <a:p>
            <a:pPr lvl="2"/>
            <a:r>
              <a:rPr lang="en-US" dirty="0" smtClean="0"/>
              <a:t>Marker indicates “no data here, but don’t stop probing”</a:t>
            </a:r>
          </a:p>
          <a:p>
            <a:pPr lvl="1"/>
            <a:r>
              <a:rPr lang="en-US" dirty="0" smtClean="0"/>
              <a:t>Note: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 with chaining is plain-old list-remove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40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(Primary) Clustering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It turns out linear probing is a </a:t>
            </a:r>
            <a:r>
              <a:rPr lang="en-US" i="1" dirty="0" smtClean="0"/>
              <a:t>bad idea</a:t>
            </a:r>
            <a:r>
              <a:rPr lang="en-US" dirty="0" smtClean="0"/>
              <a:t>, even though the probe function is quick to compute (which is a good thing)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7" name="Picture 3" descr="lpclust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58189" y="2438400"/>
            <a:ext cx="4619011" cy="3890904"/>
          </a:xfrm>
          <a:prstGeom prst="rect">
            <a:avLst/>
          </a:prstGeom>
          <a:noFill/>
        </p:spPr>
      </p:pic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010400" y="5943600"/>
            <a:ext cx="1422400" cy="3667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0" tIns="45717" rIns="0" bIns="45717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[R. </a:t>
            </a:r>
            <a:r>
              <a:rPr lang="en-US" sz="1800" dirty="0" err="1"/>
              <a:t>Sedgewick</a:t>
            </a:r>
            <a:r>
              <a:rPr lang="en-US" sz="1800" dirty="0"/>
              <a:t>]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57199" y="2667000"/>
            <a:ext cx="3000989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Tends to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clusters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</a:rPr>
              <a:t>, which lead to</a:t>
            </a:r>
            <a:endParaRPr lang="en-US" sz="2000" b="0" kern="0" dirty="0">
              <a:solidFill>
                <a:schemeClr val="accent1"/>
              </a:solidFill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long probing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sequences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noProof="0" dirty="0" smtClean="0">
                <a:solidFill>
                  <a:schemeClr val="accent1"/>
                </a:solidFill>
                <a:latin typeface="+mn-lt"/>
              </a:rPr>
              <a:t>Called </a:t>
            </a:r>
            <a:r>
              <a:rPr lang="en-US" sz="2000" b="0" kern="0" noProof="0" dirty="0" smtClean="0">
                <a:solidFill>
                  <a:schemeClr val="accent2"/>
                </a:solidFill>
                <a:latin typeface="+mn-lt"/>
              </a:rPr>
              <a:t>primary clustering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Saw</a:t>
            </a:r>
            <a:r>
              <a:rPr kumimoji="0" lang="en-US" sz="20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this starting in our example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222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Useful for Analysis: Load Factor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Definition: The </a:t>
            </a:r>
            <a:r>
              <a:rPr lang="en-US" dirty="0" smtClean="0">
                <a:solidFill>
                  <a:schemeClr val="accent1"/>
                </a:solidFill>
              </a:rPr>
              <a:t>load factor</a:t>
            </a:r>
            <a:r>
              <a:rPr lang="en-US" dirty="0" smtClean="0"/>
              <a:t>, </a:t>
            </a:r>
            <a:r>
              <a:rPr lang="en-US" b="1" i="1" dirty="0" smtClean="0">
                <a:sym typeface="Symbol" pitchFamily="18" charset="2"/>
              </a:rPr>
              <a:t></a:t>
            </a:r>
            <a:r>
              <a:rPr lang="en-US" i="1" dirty="0" smtClean="0">
                <a:sym typeface="Symbol" pitchFamily="18" charset="2"/>
              </a:rPr>
              <a:t>, </a:t>
            </a:r>
            <a:r>
              <a:rPr lang="en-US" dirty="0" smtClean="0"/>
              <a:t>of a hash table is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16278929"/>
              </p:ext>
            </p:extLst>
          </p:nvPr>
        </p:nvGraphicFramePr>
        <p:xfrm>
          <a:off x="1649412" y="2971799"/>
          <a:ext cx="3466699" cy="1473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0" name="Equation" r:id="rId6" imgW="927000" imgH="393480" progId="Equation.3">
                  <p:embed/>
                </p:oleObj>
              </mc:Choice>
              <mc:Fallback>
                <p:oleObj name="Equation" r:id="rId6" imgW="927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9412" y="2971799"/>
                        <a:ext cx="3466699" cy="147320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16111" y="3171825"/>
            <a:ext cx="315907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 </a:t>
            </a:r>
            <a:r>
              <a:rPr lang="en-US" dirty="0" smtClean="0"/>
              <a:t>number </a:t>
            </a:r>
            <a:r>
              <a:rPr lang="en-US" dirty="0"/>
              <a:t>of elements</a:t>
            </a:r>
          </a:p>
        </p:txBody>
      </p:sp>
    </p:spTree>
    <p:extLst>
      <p:ext uri="{BB962C8B-B14F-4D97-AF65-F5344CB8AC3E}">
        <p14:creationId xmlns:p14="http://schemas.microsoft.com/office/powerpoint/2010/main" val="263998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Analysis of Linear Probing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Trivial fact</a:t>
            </a:r>
            <a:r>
              <a:rPr lang="en-US" dirty="0" smtClean="0"/>
              <a:t>: For any </a:t>
            </a:r>
            <a:r>
              <a:rPr lang="en-US" b="1" i="1" dirty="0" smtClean="0">
                <a:sym typeface="Symbol" pitchFamily="18" charset="2"/>
              </a:rPr>
              <a:t> </a:t>
            </a:r>
            <a:r>
              <a:rPr lang="en-US" i="1" dirty="0" smtClean="0">
                <a:sym typeface="Symbol" pitchFamily="18" charset="2"/>
              </a:rPr>
              <a:t>&lt; 1, </a:t>
            </a:r>
            <a:r>
              <a:rPr lang="en-US" dirty="0" smtClean="0">
                <a:sym typeface="Symbol" pitchFamily="18" charset="2"/>
              </a:rPr>
              <a:t>linear probing will find an empty slot</a:t>
            </a:r>
          </a:p>
          <a:p>
            <a:pPr lvl="1"/>
            <a:r>
              <a:rPr lang="en-US" dirty="0" smtClean="0">
                <a:sym typeface="Symbol" pitchFamily="18" charset="2"/>
              </a:rPr>
              <a:t>It is “safe” in this sense: no infinite loop unless table is full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r>
              <a:rPr lang="en-US" b="1" dirty="0" smtClean="0">
                <a:sym typeface="Symbol" pitchFamily="18" charset="2"/>
              </a:rPr>
              <a:t>Non-trivial facts we won’t prove</a:t>
            </a:r>
            <a:r>
              <a:rPr lang="en-US" dirty="0" smtClean="0">
                <a:sym typeface="Symbol" pitchFamily="18" charset="2"/>
              </a:rPr>
              <a:t>: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Average # of probes given </a:t>
            </a:r>
            <a:r>
              <a:rPr lang="en-US" b="1" i="1" dirty="0" smtClean="0">
                <a:sym typeface="Symbol" pitchFamily="18" charset="2"/>
              </a:rPr>
              <a:t> </a:t>
            </a:r>
            <a:r>
              <a:rPr lang="en-US" dirty="0" smtClean="0">
                <a:sym typeface="Symbol" pitchFamily="18" charset="2"/>
              </a:rPr>
              <a:t>(in the limit as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TableSize</a:t>
            </a:r>
            <a:r>
              <a:rPr lang="en-US" b="1" i="1" dirty="0" smtClean="0">
                <a:sym typeface="Symbol" pitchFamily="18" charset="2"/>
              </a:rPr>
              <a:t> →</a:t>
            </a:r>
            <a:r>
              <a:rPr lang="en-US" b="1" i="1" dirty="0" smtClean="0">
                <a:sym typeface="Symbol"/>
              </a:rPr>
              <a:t></a:t>
            </a:r>
            <a:r>
              <a:rPr lang="en-US" dirty="0" smtClean="0">
                <a:sym typeface="Symbol" pitchFamily="18" charset="2"/>
              </a:rPr>
              <a:t> )</a:t>
            </a:r>
            <a:endParaRPr lang="en-US" b="1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Unsuccessful search: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Successful search:  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(Intuition) This </a:t>
            </a:r>
            <a:r>
              <a:rPr lang="en-US" dirty="0" smtClean="0">
                <a:sym typeface="Symbol" pitchFamily="18" charset="2"/>
              </a:rPr>
              <a:t>is pretty bad: need to leave sufficient empty space in the table to get decent performance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4038600" y="3505200"/>
          <a:ext cx="175260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6" name="Equation" r:id="rId6" imgW="965160" imgH="482400" progId="Equation.3">
                  <p:embed/>
                </p:oleObj>
              </mc:Choice>
              <mc:Fallback>
                <p:oleObj name="Equation" r:id="rId6" imgW="9651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505200"/>
                        <a:ext cx="1752600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4038600" y="4521200"/>
          <a:ext cx="17526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7" name="Equation" r:id="rId8" imgW="901440" imgH="457200" progId="Equation.3">
                  <p:embed/>
                </p:oleObj>
              </mc:Choice>
              <mc:Fallback>
                <p:oleObj name="Equation" r:id="rId8" imgW="9014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521200"/>
                        <a:ext cx="17526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9018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Motivating Hash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Let’s say you are tasked with counting the frequency of integers in a text file. You are guaranteed that only the integers 0 through 100 will occur: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For example</a:t>
            </a:r>
            <a:r>
              <a:rPr lang="en-US" dirty="0" smtClean="0"/>
              <a:t>: 5, 7, 8, 9, 9, 5, 0, 0, 1, 12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b="1" dirty="0" smtClean="0"/>
              <a:t> Result: </a:t>
            </a:r>
            <a:r>
              <a:rPr lang="en-US" dirty="0" smtClean="0"/>
              <a:t>0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2     1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1     5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2     7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1    8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1     9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2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</a:t>
            </a:r>
            <a:r>
              <a:rPr lang="en-US" b="1" dirty="0" smtClean="0"/>
              <a:t>What structure is appropriate?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Tree?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List?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Array? </a:t>
            </a:r>
          </a:p>
          <a:p>
            <a:pPr marL="0" indent="0">
              <a:buNone/>
            </a:pPr>
            <a:r>
              <a:rPr lang="en-US" b="1" dirty="0"/>
              <a:t>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819400" y="4876800"/>
            <a:ext cx="51816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2      1                          2           1     1   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2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3352800" y="48768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886200" y="48768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419600" y="48768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4953000" y="48768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5486400" y="48768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6019800" y="48768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6477000" y="48768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7010400" y="48768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7543800" y="48768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8001000" y="48768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743200" y="5334000"/>
            <a:ext cx="52452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 0      1       2     3      4     5     6     7      8     9    </a:t>
            </a:r>
          </a:p>
        </p:txBody>
      </p:sp>
    </p:spTree>
    <p:extLst>
      <p:ext uri="{BB962C8B-B14F-4D97-AF65-F5344CB8AC3E}">
        <p14:creationId xmlns:p14="http://schemas.microsoft.com/office/powerpoint/2010/main" val="337106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000" y="26416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In a chart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Linear-probing performance degrades rapidly as table gets full</a:t>
            </a:r>
          </a:p>
          <a:p>
            <a:pPr lvl="1"/>
            <a:r>
              <a:rPr lang="en-US" sz="2200" dirty="0" smtClean="0"/>
              <a:t>(Formula assumes “large table” but point remains)</a:t>
            </a:r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94200" y="26416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6801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Quadratic probing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We can avoid primary clustering by changing the probe function</a:t>
            </a:r>
          </a:p>
          <a:p>
            <a:pPr marL="0" indent="0">
              <a:buNone/>
            </a:pPr>
            <a:r>
              <a:rPr lang="en-US" dirty="0" smtClean="0"/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+ f(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 common technique is quadratic probing: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4F81BD"/>
                </a:solidFill>
                <a:latin typeface="Courier New" pitchFamily="49" charset="0"/>
                <a:cs typeface="Courier New" pitchFamily="49" charset="0"/>
              </a:rPr>
              <a:t> f(</a:t>
            </a:r>
            <a:r>
              <a:rPr lang="en-US" b="1" dirty="0" err="1" smtClean="0">
                <a:solidFill>
                  <a:srgbClr val="4F81BD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4F81BD"/>
                </a:solidFill>
                <a:latin typeface="Courier New" pitchFamily="49" charset="0"/>
                <a:cs typeface="Courier New" pitchFamily="49" charset="0"/>
              </a:rPr>
              <a:t>) = i</a:t>
            </a:r>
            <a:r>
              <a:rPr lang="en-US" b="1" baseline="30000" dirty="0" smtClean="0">
                <a:solidFill>
                  <a:srgbClr val="4F81BD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  <a:p>
            <a:pPr lvl="1"/>
            <a:r>
              <a:rPr lang="en-US" dirty="0" smtClean="0"/>
              <a:t>So probe sequence is:</a:t>
            </a:r>
          </a:p>
          <a:p>
            <a:pPr lvl="2"/>
            <a:r>
              <a:rPr lang="en-US" dirty="0" smtClean="0"/>
              <a:t>0</a:t>
            </a:r>
            <a:r>
              <a:rPr lang="en-US" baseline="30000" dirty="0" smtClean="0"/>
              <a:t>th</a:t>
            </a:r>
            <a:r>
              <a:rPr lang="en-US" dirty="0" smtClean="0"/>
              <a:t> probe: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+ 4)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+ 9)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…</a:t>
            </a:r>
          </a:p>
          <a:p>
            <a:pPr lvl="2"/>
            <a:r>
              <a:rPr lang="en-US" dirty="0" err="1" smtClean="0">
                <a:solidFill>
                  <a:schemeClr val="accent1"/>
                </a:solidFill>
              </a:rPr>
              <a:t>i</a:t>
            </a:r>
            <a:r>
              <a:rPr lang="en-US" baseline="30000" dirty="0" err="1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probe: 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(h(key) + i</a:t>
            </a:r>
            <a:r>
              <a:rPr lang="en-US" b="1" baseline="30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baseline="30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% </a:t>
            </a:r>
            <a:r>
              <a:rPr lang="en-US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lvl="2"/>
            <a:endParaRPr lang="en-US" sz="1000" dirty="0" smtClean="0"/>
          </a:p>
          <a:p>
            <a:r>
              <a:rPr lang="en-US" dirty="0" smtClean="0"/>
              <a:t>Intuition: Probes quickly “leave the neighborhood”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21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Quadratic Probing Example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+mj-lt"/>
              </a:rPr>
              <a:t>TableSize</a:t>
            </a:r>
            <a:r>
              <a:rPr lang="en-US" sz="2000" b="0" dirty="0" smtClean="0">
                <a:latin typeface="+mj-lt"/>
              </a:rPr>
              <a:t>=10</a:t>
            </a:r>
          </a:p>
          <a:p>
            <a:r>
              <a:rPr lang="en-US" sz="2000" dirty="0" smtClean="0">
                <a:latin typeface="+mj-lt"/>
              </a:rPr>
              <a:t>Insert</a:t>
            </a:r>
            <a:r>
              <a:rPr lang="en-US" sz="2000" dirty="0">
                <a:latin typeface="+mj-lt"/>
              </a:rPr>
              <a:t>: </a:t>
            </a:r>
          </a:p>
          <a:p>
            <a:r>
              <a:rPr lang="en-US" sz="2000" b="0" i="1" dirty="0">
                <a:latin typeface="+mj-lt"/>
              </a:rPr>
              <a:t>89</a:t>
            </a:r>
          </a:p>
          <a:p>
            <a:r>
              <a:rPr lang="en-US" sz="2000" b="0" i="1" dirty="0">
                <a:latin typeface="+mj-lt"/>
              </a:rPr>
              <a:t>18</a:t>
            </a:r>
          </a:p>
          <a:p>
            <a:r>
              <a:rPr lang="en-US" sz="2000" b="0" i="1" dirty="0">
                <a:latin typeface="+mj-lt"/>
              </a:rPr>
              <a:t>49</a:t>
            </a:r>
          </a:p>
          <a:p>
            <a:r>
              <a:rPr lang="en-US" sz="2000" b="0" i="1" dirty="0">
                <a:latin typeface="+mj-lt"/>
              </a:rPr>
              <a:t>58</a:t>
            </a:r>
          </a:p>
          <a:p>
            <a:r>
              <a:rPr lang="en-US" sz="2000" b="0" i="1" dirty="0">
                <a:latin typeface="+mj-lt"/>
              </a:rPr>
              <a:t>79</a:t>
            </a:r>
          </a:p>
        </p:txBody>
      </p:sp>
    </p:spTree>
    <p:extLst>
      <p:ext uri="{BB962C8B-B14F-4D97-AF65-F5344CB8AC3E}">
        <p14:creationId xmlns:p14="http://schemas.microsoft.com/office/powerpoint/2010/main" val="300350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Quadratic Probing Example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+mj-lt"/>
              </a:rPr>
              <a:t>TableSize</a:t>
            </a:r>
            <a:r>
              <a:rPr lang="en-US" sz="2000" b="0" dirty="0" smtClean="0">
                <a:latin typeface="+mj-lt"/>
              </a:rPr>
              <a:t>=10</a:t>
            </a:r>
          </a:p>
          <a:p>
            <a:r>
              <a:rPr lang="en-US" sz="2000" dirty="0" smtClean="0">
                <a:latin typeface="+mj-lt"/>
              </a:rPr>
              <a:t>Insert</a:t>
            </a:r>
            <a:r>
              <a:rPr lang="en-US" sz="2000" dirty="0">
                <a:latin typeface="+mj-lt"/>
              </a:rPr>
              <a:t>: </a:t>
            </a:r>
          </a:p>
          <a:p>
            <a:r>
              <a:rPr lang="en-US" sz="2000" b="0" i="1" dirty="0">
                <a:latin typeface="+mj-lt"/>
              </a:rPr>
              <a:t>89</a:t>
            </a:r>
          </a:p>
          <a:p>
            <a:r>
              <a:rPr lang="en-US" sz="2000" b="0" i="1" dirty="0">
                <a:latin typeface="+mj-lt"/>
              </a:rPr>
              <a:t>18</a:t>
            </a:r>
          </a:p>
          <a:p>
            <a:r>
              <a:rPr lang="en-US" sz="2000" b="0" i="1" dirty="0">
                <a:latin typeface="+mj-lt"/>
              </a:rPr>
              <a:t>49</a:t>
            </a:r>
          </a:p>
          <a:p>
            <a:r>
              <a:rPr lang="en-US" sz="2000" b="0" i="1" dirty="0">
                <a:latin typeface="+mj-lt"/>
              </a:rPr>
              <a:t>58</a:t>
            </a:r>
          </a:p>
          <a:p>
            <a:r>
              <a:rPr lang="en-US" sz="2000" b="0" i="1" dirty="0">
                <a:latin typeface="+mj-lt"/>
              </a:rPr>
              <a:t>79</a:t>
            </a:r>
          </a:p>
        </p:txBody>
      </p:sp>
    </p:spTree>
    <p:extLst>
      <p:ext uri="{BB962C8B-B14F-4D97-AF65-F5344CB8AC3E}">
        <p14:creationId xmlns:p14="http://schemas.microsoft.com/office/powerpoint/2010/main" val="154827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Quadratic Probing Example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+mj-lt"/>
              </a:rPr>
              <a:t>TableSize</a:t>
            </a:r>
            <a:r>
              <a:rPr lang="en-US" sz="2000" b="0" dirty="0" smtClean="0">
                <a:latin typeface="+mj-lt"/>
              </a:rPr>
              <a:t>=10</a:t>
            </a:r>
          </a:p>
          <a:p>
            <a:r>
              <a:rPr lang="en-US" sz="2000" dirty="0" smtClean="0">
                <a:latin typeface="+mj-lt"/>
              </a:rPr>
              <a:t>Insert</a:t>
            </a:r>
            <a:r>
              <a:rPr lang="en-US" sz="2000" dirty="0">
                <a:latin typeface="+mj-lt"/>
              </a:rPr>
              <a:t>: </a:t>
            </a:r>
          </a:p>
          <a:p>
            <a:r>
              <a:rPr lang="en-US" sz="2000" b="0" i="1" dirty="0">
                <a:latin typeface="+mj-lt"/>
              </a:rPr>
              <a:t>89</a:t>
            </a:r>
          </a:p>
          <a:p>
            <a:r>
              <a:rPr lang="en-US" sz="2000" b="0" i="1" dirty="0">
                <a:latin typeface="+mj-lt"/>
              </a:rPr>
              <a:t>18</a:t>
            </a:r>
          </a:p>
          <a:p>
            <a:r>
              <a:rPr lang="en-US" sz="2000" b="0" i="1" dirty="0">
                <a:latin typeface="+mj-lt"/>
              </a:rPr>
              <a:t>49</a:t>
            </a:r>
          </a:p>
          <a:p>
            <a:r>
              <a:rPr lang="en-US" sz="2000" b="0" i="1" dirty="0">
                <a:latin typeface="+mj-lt"/>
              </a:rPr>
              <a:t>58</a:t>
            </a:r>
          </a:p>
          <a:p>
            <a:r>
              <a:rPr lang="en-US" sz="2000" b="0" i="1" dirty="0">
                <a:latin typeface="+mj-lt"/>
              </a:rPr>
              <a:t>79</a:t>
            </a:r>
          </a:p>
        </p:txBody>
      </p:sp>
    </p:spTree>
    <p:extLst>
      <p:ext uri="{BB962C8B-B14F-4D97-AF65-F5344CB8AC3E}">
        <p14:creationId xmlns:p14="http://schemas.microsoft.com/office/powerpoint/2010/main" val="41025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Quadratic Probing Example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+mj-lt"/>
              </a:rPr>
              <a:t>TableSize</a:t>
            </a:r>
            <a:r>
              <a:rPr lang="en-US" sz="2000" b="0" dirty="0" smtClean="0">
                <a:latin typeface="+mj-lt"/>
              </a:rPr>
              <a:t>=10</a:t>
            </a:r>
          </a:p>
          <a:p>
            <a:r>
              <a:rPr lang="en-US" sz="2000" dirty="0" smtClean="0">
                <a:latin typeface="+mj-lt"/>
              </a:rPr>
              <a:t>Insert</a:t>
            </a:r>
            <a:r>
              <a:rPr lang="en-US" sz="2000" dirty="0">
                <a:latin typeface="+mj-lt"/>
              </a:rPr>
              <a:t>: </a:t>
            </a:r>
          </a:p>
          <a:p>
            <a:r>
              <a:rPr lang="en-US" sz="2000" b="0" i="1" dirty="0">
                <a:latin typeface="+mj-lt"/>
              </a:rPr>
              <a:t>89</a:t>
            </a:r>
          </a:p>
          <a:p>
            <a:r>
              <a:rPr lang="en-US" sz="2000" b="0" i="1" dirty="0">
                <a:latin typeface="+mj-lt"/>
              </a:rPr>
              <a:t>18</a:t>
            </a:r>
          </a:p>
          <a:p>
            <a:r>
              <a:rPr lang="en-US" sz="2000" b="0" i="1" dirty="0">
                <a:latin typeface="+mj-lt"/>
              </a:rPr>
              <a:t>49</a:t>
            </a:r>
          </a:p>
          <a:p>
            <a:r>
              <a:rPr lang="en-US" sz="2000" b="0" i="1" dirty="0">
                <a:latin typeface="+mj-lt"/>
              </a:rPr>
              <a:t>58</a:t>
            </a:r>
          </a:p>
          <a:p>
            <a:r>
              <a:rPr lang="en-US" sz="2000" b="0" i="1" dirty="0">
                <a:latin typeface="+mj-lt"/>
              </a:rPr>
              <a:t>79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1585" y="4379352"/>
            <a:ext cx="3647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49 % 10 = </a:t>
            </a:r>
            <a:r>
              <a:rPr lang="en-US" dirty="0" smtClean="0">
                <a:solidFill>
                  <a:srgbClr val="FF6600"/>
                </a:solidFill>
              </a:rPr>
              <a:t>9</a:t>
            </a:r>
            <a:r>
              <a:rPr lang="en-US" dirty="0" smtClean="0"/>
              <a:t>, 9 + i</a:t>
            </a:r>
            <a:r>
              <a:rPr lang="en-US" baseline="30000" dirty="0" smtClean="0"/>
              <a:t>2 </a:t>
            </a:r>
            <a:r>
              <a:rPr lang="en-US" dirty="0" smtClean="0"/>
              <a:t>% 10</a:t>
            </a:r>
            <a:endParaRPr lang="en-US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4721584" y="5149334"/>
            <a:ext cx="3647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49 % 10 = 9 , 9 + (1 * 1) % 10 = </a:t>
            </a:r>
            <a:r>
              <a:rPr lang="en-US" dirty="0" smtClean="0">
                <a:solidFill>
                  <a:srgbClr val="008000"/>
                </a:solidFill>
              </a:rPr>
              <a:t>0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21585" y="4772380"/>
            <a:ext cx="3647016" cy="376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49 % 10 = 9, 9 + (1 * 1) % 10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354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Quadratic Probing Example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46</a:t>
            </a:fld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+mj-lt"/>
              </a:rPr>
              <a:t>TableSize</a:t>
            </a:r>
            <a:r>
              <a:rPr lang="en-US" sz="2000" b="0" dirty="0" smtClean="0">
                <a:latin typeface="+mj-lt"/>
              </a:rPr>
              <a:t>=10</a:t>
            </a:r>
          </a:p>
          <a:p>
            <a:r>
              <a:rPr lang="en-US" sz="2000" dirty="0" smtClean="0">
                <a:latin typeface="+mj-lt"/>
              </a:rPr>
              <a:t>Insert</a:t>
            </a:r>
            <a:r>
              <a:rPr lang="en-US" sz="2000" dirty="0">
                <a:latin typeface="+mj-lt"/>
              </a:rPr>
              <a:t>: </a:t>
            </a:r>
          </a:p>
          <a:p>
            <a:r>
              <a:rPr lang="en-US" sz="2000" b="0" i="1" dirty="0">
                <a:latin typeface="+mj-lt"/>
              </a:rPr>
              <a:t>89</a:t>
            </a:r>
          </a:p>
          <a:p>
            <a:r>
              <a:rPr lang="en-US" sz="2000" b="0" i="1" dirty="0">
                <a:latin typeface="+mj-lt"/>
              </a:rPr>
              <a:t>18</a:t>
            </a:r>
          </a:p>
          <a:p>
            <a:r>
              <a:rPr lang="en-US" sz="2000" b="0" i="1" dirty="0">
                <a:latin typeface="+mj-lt"/>
              </a:rPr>
              <a:t>49</a:t>
            </a:r>
          </a:p>
          <a:p>
            <a:r>
              <a:rPr lang="en-US" sz="2000" b="0" i="1" dirty="0">
                <a:latin typeface="+mj-lt"/>
              </a:rPr>
              <a:t>58</a:t>
            </a:r>
          </a:p>
          <a:p>
            <a:r>
              <a:rPr lang="en-US" sz="2000" b="0" i="1" dirty="0">
                <a:latin typeface="+mj-lt"/>
              </a:rPr>
              <a:t>79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1585" y="4379352"/>
            <a:ext cx="3647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58 % 10 = </a:t>
            </a:r>
            <a:r>
              <a:rPr lang="en-US" dirty="0" smtClean="0">
                <a:solidFill>
                  <a:srgbClr val="FF6600"/>
                </a:solidFill>
              </a:rPr>
              <a:t>8</a:t>
            </a:r>
            <a:r>
              <a:rPr lang="en-US" dirty="0" smtClean="0"/>
              <a:t>, </a:t>
            </a:r>
            <a:r>
              <a:rPr lang="en-US" dirty="0"/>
              <a:t>8</a:t>
            </a:r>
            <a:r>
              <a:rPr lang="en-US" dirty="0" smtClean="0"/>
              <a:t> + i</a:t>
            </a:r>
            <a:r>
              <a:rPr lang="en-US" baseline="30000" dirty="0" smtClean="0"/>
              <a:t>2 </a:t>
            </a:r>
            <a:r>
              <a:rPr lang="en-US" dirty="0" smtClean="0"/>
              <a:t>% 10</a:t>
            </a:r>
            <a:endParaRPr lang="en-US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4721584" y="5149334"/>
            <a:ext cx="3647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58 % 10 = 8 , 8 + (1 * 1) % 10 =</a:t>
            </a:r>
            <a:r>
              <a:rPr lang="en-US" dirty="0" smtClean="0">
                <a:solidFill>
                  <a:srgbClr val="FF6600"/>
                </a:solidFill>
              </a:rPr>
              <a:t> 0 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1585" y="4772380"/>
            <a:ext cx="3647016" cy="376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58 % 10 = 8, </a:t>
            </a:r>
            <a:r>
              <a:rPr lang="en-US" dirty="0"/>
              <a:t>8</a:t>
            </a:r>
            <a:r>
              <a:rPr lang="en-US" dirty="0" smtClean="0"/>
              <a:t> + (1 * 1) % 10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29692" y="5490065"/>
            <a:ext cx="3647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58 % 10 = 8, 8 + i</a:t>
            </a:r>
            <a:r>
              <a:rPr lang="en-US" baseline="30000" dirty="0" smtClean="0"/>
              <a:t>2 </a:t>
            </a:r>
            <a:r>
              <a:rPr lang="en-US" dirty="0" smtClean="0"/>
              <a:t>% 10</a:t>
            </a:r>
            <a:endParaRPr lang="en-US" baseline="30000" dirty="0"/>
          </a:p>
        </p:txBody>
      </p:sp>
      <p:sp>
        <p:nvSpPr>
          <p:cNvPr id="12" name="TextBox 11"/>
          <p:cNvSpPr txBox="1"/>
          <p:nvPr/>
        </p:nvSpPr>
        <p:spPr>
          <a:xfrm>
            <a:off x="4729691" y="6260047"/>
            <a:ext cx="3647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58 % 10 = 8 , 8 + (2 * 2) % 10 =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2</a:t>
            </a:r>
            <a:r>
              <a:rPr lang="en-US" dirty="0" smtClean="0">
                <a:solidFill>
                  <a:srgbClr val="FF6600"/>
                </a:solidFill>
              </a:rPr>
              <a:t> 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29692" y="5883093"/>
            <a:ext cx="3647016" cy="376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58 % 10 = 8, </a:t>
            </a:r>
            <a:r>
              <a:rPr lang="en-US" dirty="0"/>
              <a:t>8</a:t>
            </a:r>
            <a:r>
              <a:rPr lang="en-US" dirty="0" smtClean="0"/>
              <a:t> + (2 * 2) % 10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968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Quadratic Probing Example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47</a:t>
            </a:fld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+mj-lt"/>
              </a:rPr>
              <a:t>TableSize</a:t>
            </a:r>
            <a:r>
              <a:rPr lang="en-US" sz="2000" b="0" dirty="0" smtClean="0">
                <a:latin typeface="+mj-lt"/>
              </a:rPr>
              <a:t>=10</a:t>
            </a:r>
          </a:p>
          <a:p>
            <a:r>
              <a:rPr lang="en-US" sz="2000" dirty="0" smtClean="0">
                <a:latin typeface="+mj-lt"/>
              </a:rPr>
              <a:t>Insert</a:t>
            </a:r>
            <a:r>
              <a:rPr lang="en-US" sz="2000" dirty="0">
                <a:latin typeface="+mj-lt"/>
              </a:rPr>
              <a:t>: </a:t>
            </a:r>
          </a:p>
          <a:p>
            <a:r>
              <a:rPr lang="en-US" sz="2000" b="0" i="1" dirty="0">
                <a:latin typeface="+mj-lt"/>
              </a:rPr>
              <a:t>89</a:t>
            </a:r>
          </a:p>
          <a:p>
            <a:r>
              <a:rPr lang="en-US" sz="2000" b="0" i="1" dirty="0">
                <a:latin typeface="+mj-lt"/>
              </a:rPr>
              <a:t>18</a:t>
            </a:r>
          </a:p>
          <a:p>
            <a:r>
              <a:rPr lang="en-US" sz="2000" b="0" i="1" dirty="0">
                <a:latin typeface="+mj-lt"/>
              </a:rPr>
              <a:t>49</a:t>
            </a:r>
          </a:p>
          <a:p>
            <a:r>
              <a:rPr lang="en-US" sz="2000" b="0" i="1" dirty="0">
                <a:latin typeface="+mj-lt"/>
              </a:rPr>
              <a:t>58</a:t>
            </a:r>
          </a:p>
          <a:p>
            <a:r>
              <a:rPr lang="en-US" sz="2000" b="0" i="1" dirty="0">
                <a:latin typeface="+mj-lt"/>
              </a:rPr>
              <a:t>79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1585" y="4379352"/>
            <a:ext cx="3647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79 % 10 = </a:t>
            </a:r>
            <a:r>
              <a:rPr lang="en-US" dirty="0">
                <a:solidFill>
                  <a:srgbClr val="FF6600"/>
                </a:solidFill>
              </a:rPr>
              <a:t>9</a:t>
            </a:r>
            <a:r>
              <a:rPr lang="en-US" dirty="0" smtClean="0"/>
              <a:t>, 9 + i</a:t>
            </a:r>
            <a:r>
              <a:rPr lang="en-US" baseline="30000" dirty="0" smtClean="0"/>
              <a:t>2 </a:t>
            </a:r>
            <a:r>
              <a:rPr lang="en-US" dirty="0" smtClean="0"/>
              <a:t>% 10</a:t>
            </a:r>
            <a:endParaRPr lang="en-US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4721584" y="5149334"/>
            <a:ext cx="3647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79 % 10 = 9 , 9 + (1 * 1) % 10 =</a:t>
            </a:r>
            <a:r>
              <a:rPr lang="en-US" dirty="0" smtClean="0">
                <a:solidFill>
                  <a:srgbClr val="FF6600"/>
                </a:solidFill>
              </a:rPr>
              <a:t> 0 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1585" y="4772380"/>
            <a:ext cx="3647016" cy="376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79 % 10 = 9, 9 + (1 * 1) % 10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29692" y="5490065"/>
            <a:ext cx="3647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79 % 10 = 9, </a:t>
            </a:r>
            <a:r>
              <a:rPr lang="en-US" dirty="0"/>
              <a:t>9</a:t>
            </a:r>
            <a:r>
              <a:rPr lang="en-US" dirty="0" smtClean="0"/>
              <a:t> + i</a:t>
            </a:r>
            <a:r>
              <a:rPr lang="en-US" baseline="30000" dirty="0" smtClean="0"/>
              <a:t>2 </a:t>
            </a:r>
            <a:r>
              <a:rPr lang="en-US" dirty="0" smtClean="0"/>
              <a:t>% 10</a:t>
            </a:r>
            <a:endParaRPr lang="en-US" baseline="30000" dirty="0"/>
          </a:p>
        </p:txBody>
      </p:sp>
      <p:sp>
        <p:nvSpPr>
          <p:cNvPr id="12" name="TextBox 11"/>
          <p:cNvSpPr txBox="1"/>
          <p:nvPr/>
        </p:nvSpPr>
        <p:spPr>
          <a:xfrm>
            <a:off x="4729691" y="6260047"/>
            <a:ext cx="3647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79 % 10 = 9 , 9 + (2 * 2) % 10 =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>
                <a:solidFill>
                  <a:srgbClr val="008000"/>
                </a:solidFill>
              </a:rPr>
              <a:t>3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29692" y="5883093"/>
            <a:ext cx="3647016" cy="376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79 % 10 = 9, 9 + (2 * 2) % 10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83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Another Quadratic Probing Example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20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1800" dirty="0" err="1">
                <a:latin typeface="+mj-lt"/>
              </a:rPr>
              <a:t>TableSize</a:t>
            </a:r>
            <a:r>
              <a:rPr lang="en-US" sz="1800" dirty="0">
                <a:latin typeface="+mj-lt"/>
              </a:rPr>
              <a:t> = 7</a:t>
            </a:r>
          </a:p>
          <a:p>
            <a:pPr eaLnBrk="0" hangingPunct="0"/>
            <a:endParaRPr lang="en-US" sz="1800" dirty="0" smtClean="0">
              <a:latin typeface="+mj-lt"/>
            </a:endParaRPr>
          </a:p>
          <a:p>
            <a:pPr eaLnBrk="0" hangingPunct="0"/>
            <a:r>
              <a:rPr lang="en-US" sz="1800" dirty="0" smtClean="0">
                <a:latin typeface="+mj-lt"/>
              </a:rPr>
              <a:t>Insert:</a:t>
            </a:r>
            <a:endParaRPr lang="en-US" sz="1800" dirty="0">
              <a:latin typeface="+mj-lt"/>
            </a:endParaRPr>
          </a:p>
          <a:p>
            <a:pPr marL="457200" indent="-457200" eaLnBrk="0" hangingPunct="0">
              <a:buAutoNum type="arabicPlain" startAt="76"/>
            </a:pPr>
            <a:r>
              <a:rPr lang="en-US" sz="1800" b="0" dirty="0" smtClean="0">
                <a:latin typeface="+mj-lt"/>
              </a:rPr>
              <a:t>                (76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pPr marL="457200" indent="-457200">
              <a:buAutoNum type="arabicPlain" startAt="40"/>
            </a:pPr>
            <a:r>
              <a:rPr lang="en-US" sz="1800" b="0" dirty="0" smtClean="0">
                <a:latin typeface="+mj-lt"/>
              </a:rPr>
              <a:t>                (40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5)</a:t>
            </a:r>
            <a:endParaRPr lang="en-US" sz="1800" b="0" dirty="0">
              <a:latin typeface="+mj-lt"/>
            </a:endParaRPr>
          </a:p>
          <a:p>
            <a:pPr marL="457200" indent="-457200"/>
            <a:r>
              <a:rPr lang="en-US" sz="1800" b="0" dirty="0" smtClean="0">
                <a:latin typeface="+mj-lt"/>
              </a:rPr>
              <a:t>48                   (48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5                     (  5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55                   (55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47                   (47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</a:t>
            </a:r>
            <a:r>
              <a:rPr lang="en-US" sz="1800" dirty="0" smtClean="0">
                <a:latin typeface="+mj-lt"/>
              </a:rPr>
              <a:t>)</a:t>
            </a:r>
            <a:endParaRPr lang="en-US" sz="1800" dirty="0">
              <a:latin typeface="+mj-lt"/>
            </a:endParaRPr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2431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Another Quadratic Probing Example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49</a:t>
            </a:fld>
            <a:endParaRPr lang="en-US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 Box 1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953000" y="1752600"/>
            <a:ext cx="3124200" cy="320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1800" dirty="0" err="1">
                <a:latin typeface="+mj-lt"/>
              </a:rPr>
              <a:t>TableSize</a:t>
            </a:r>
            <a:r>
              <a:rPr lang="en-US" sz="1800" dirty="0">
                <a:latin typeface="+mj-lt"/>
              </a:rPr>
              <a:t> = 7</a:t>
            </a:r>
          </a:p>
          <a:p>
            <a:pPr eaLnBrk="0" hangingPunct="0"/>
            <a:endParaRPr lang="en-US" sz="1800" dirty="0" smtClean="0">
              <a:latin typeface="+mj-lt"/>
            </a:endParaRPr>
          </a:p>
          <a:p>
            <a:pPr eaLnBrk="0" hangingPunct="0"/>
            <a:r>
              <a:rPr lang="en-US" sz="1800" dirty="0" smtClean="0">
                <a:latin typeface="+mj-lt"/>
              </a:rPr>
              <a:t>Insert:</a:t>
            </a:r>
            <a:endParaRPr lang="en-US" sz="1800" dirty="0">
              <a:latin typeface="+mj-lt"/>
            </a:endParaRPr>
          </a:p>
          <a:p>
            <a:pPr marL="457200" indent="-457200" eaLnBrk="0" hangingPunct="0">
              <a:buAutoNum type="arabicPlain" startAt="76"/>
            </a:pPr>
            <a:r>
              <a:rPr lang="en-US" sz="1800" b="0" dirty="0" smtClean="0">
                <a:latin typeface="+mj-lt"/>
              </a:rPr>
              <a:t>                (76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pPr marL="457200" indent="-457200">
              <a:buAutoNum type="arabicPlain" startAt="40"/>
            </a:pPr>
            <a:r>
              <a:rPr lang="en-US" sz="1800" b="0" dirty="0" smtClean="0">
                <a:latin typeface="+mj-lt"/>
              </a:rPr>
              <a:t>                (40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5)</a:t>
            </a:r>
            <a:endParaRPr lang="en-US" sz="1800" b="0" dirty="0">
              <a:latin typeface="+mj-lt"/>
            </a:endParaRPr>
          </a:p>
          <a:p>
            <a:pPr marL="457200" indent="-457200"/>
            <a:r>
              <a:rPr lang="en-US" sz="1800" b="0" dirty="0" smtClean="0">
                <a:latin typeface="+mj-lt"/>
              </a:rPr>
              <a:t>48                   (48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5                     (  5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55                   (55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47                   (47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</a:t>
            </a:r>
            <a:r>
              <a:rPr lang="en-US" sz="1800" dirty="0" smtClean="0">
                <a:latin typeface="+mj-lt"/>
              </a:rPr>
              <a:t>)</a:t>
            </a:r>
            <a:endParaRPr lang="en-US" sz="1800" dirty="0">
              <a:latin typeface="+mj-lt"/>
            </a:endParaRPr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16553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1B6EE6B-E7DA-4CB9-909E-B660C258E896}" type="slidenum">
              <a:rPr lang="en-US" altLang="en-US" sz="1400">
                <a:latin typeface="Calibri"/>
                <a:cs typeface="Calibri"/>
              </a:rPr>
              <a:pPr eaLnBrk="1" hangingPunct="1"/>
              <a:t>5</a:t>
            </a:fld>
            <a:endParaRPr lang="en-US" altLang="en-US" sz="1400" dirty="0">
              <a:latin typeface="Calibri"/>
              <a:cs typeface="Calibri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762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FF"/>
                </a:solidFill>
                <a:latin typeface="Calibri"/>
                <a:cs typeface="Calibri"/>
              </a:rPr>
              <a:t>Motivating Hash Tables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dirty="0" smtClean="0">
                <a:latin typeface="Calibri"/>
                <a:cs typeface="Calibri"/>
              </a:rPr>
              <a:t>Now what if we want to associate name to phone number?</a:t>
            </a:r>
          </a:p>
          <a:p>
            <a:pPr eaLnBrk="1" hangingPunct="1">
              <a:buFontTx/>
              <a:buNone/>
            </a:pPr>
            <a:endParaRPr lang="en-US" altLang="en-US" sz="2800" dirty="0">
              <a:latin typeface="Calibri"/>
              <a:cs typeface="Calibri"/>
            </a:endParaRP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latin typeface="Calibri"/>
                <a:cs typeface="Calibri"/>
              </a:rPr>
              <a:t>Suppose keys are first, last names</a:t>
            </a:r>
            <a:endParaRPr lang="en-US" altLang="en-US" sz="2800" baseline="30000" dirty="0" smtClean="0">
              <a:latin typeface="Calibri"/>
              <a:cs typeface="Calibri"/>
            </a:endParaRPr>
          </a:p>
          <a:p>
            <a:pPr lvl="1" eaLnBrk="1" hangingPunct="1"/>
            <a:r>
              <a:rPr lang="en-US" altLang="en-US" sz="2400" dirty="0" smtClean="0">
                <a:latin typeface="Calibri"/>
                <a:cs typeface="Calibri"/>
              </a:rPr>
              <a:t>how big is the key space?</a:t>
            </a:r>
          </a:p>
          <a:p>
            <a:pPr eaLnBrk="1" hangingPunct="1">
              <a:buFontTx/>
              <a:buNone/>
            </a:pPr>
            <a:endParaRPr lang="en-US" altLang="en-US" sz="2800" dirty="0" smtClean="0">
              <a:latin typeface="Calibri"/>
              <a:cs typeface="Calibri"/>
            </a:endParaRP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latin typeface="Calibri"/>
                <a:cs typeface="Calibri"/>
              </a:rPr>
              <a:t>What if we could map a large set of keys to a small amount of space?  Like mapping all possible strings to the set of numbers from 1 to 100?</a:t>
            </a:r>
          </a:p>
          <a:p>
            <a:pPr eaLnBrk="1" hangingPunct="1">
              <a:buFontTx/>
              <a:buNone/>
            </a:pPr>
            <a:endParaRPr lang="en-US" altLang="en-US" sz="2800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6293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Another Quadratic Probing Example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50</a:t>
            </a:fld>
            <a:endParaRPr lang="en-US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 Box 1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953000" y="1752600"/>
            <a:ext cx="3124200" cy="320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1800" dirty="0" err="1">
                <a:latin typeface="+mj-lt"/>
              </a:rPr>
              <a:t>TableSize</a:t>
            </a:r>
            <a:r>
              <a:rPr lang="en-US" sz="1800" dirty="0">
                <a:latin typeface="+mj-lt"/>
              </a:rPr>
              <a:t> = 7</a:t>
            </a:r>
          </a:p>
          <a:p>
            <a:pPr eaLnBrk="0" hangingPunct="0"/>
            <a:endParaRPr lang="en-US" sz="1800" dirty="0" smtClean="0">
              <a:latin typeface="+mj-lt"/>
            </a:endParaRPr>
          </a:p>
          <a:p>
            <a:pPr eaLnBrk="0" hangingPunct="0"/>
            <a:r>
              <a:rPr lang="en-US" sz="1800" dirty="0" smtClean="0">
                <a:latin typeface="+mj-lt"/>
              </a:rPr>
              <a:t>Insert:</a:t>
            </a:r>
            <a:endParaRPr lang="en-US" sz="1800" dirty="0">
              <a:latin typeface="+mj-lt"/>
            </a:endParaRPr>
          </a:p>
          <a:p>
            <a:pPr marL="457200" indent="-457200" eaLnBrk="0" hangingPunct="0">
              <a:buAutoNum type="arabicPlain" startAt="76"/>
            </a:pPr>
            <a:r>
              <a:rPr lang="en-US" sz="1800" b="0" dirty="0" smtClean="0">
                <a:latin typeface="+mj-lt"/>
              </a:rPr>
              <a:t>                (76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pPr marL="457200" indent="-457200">
              <a:buAutoNum type="arabicPlain" startAt="40"/>
            </a:pPr>
            <a:r>
              <a:rPr lang="en-US" sz="1800" b="0" dirty="0" smtClean="0">
                <a:latin typeface="+mj-lt"/>
              </a:rPr>
              <a:t>                (40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5)</a:t>
            </a:r>
            <a:endParaRPr lang="en-US" sz="1800" b="0" dirty="0">
              <a:latin typeface="+mj-lt"/>
            </a:endParaRPr>
          </a:p>
          <a:p>
            <a:pPr marL="457200" indent="-457200"/>
            <a:r>
              <a:rPr lang="en-US" sz="1800" b="0" dirty="0" smtClean="0">
                <a:latin typeface="+mj-lt"/>
              </a:rPr>
              <a:t>48                   (48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5                     (  5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55                   (55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47                   (47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</a:t>
            </a:r>
            <a:r>
              <a:rPr lang="en-US" sz="1800" dirty="0" smtClean="0">
                <a:latin typeface="+mj-lt"/>
              </a:rPr>
              <a:t>)</a:t>
            </a:r>
            <a:endParaRPr lang="en-US" sz="1800" dirty="0">
              <a:latin typeface="+mj-lt"/>
            </a:endParaRPr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08281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Another Quadratic Probing Example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51</a:t>
            </a:fld>
            <a:endParaRPr lang="en-US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 Box 1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953000" y="1752600"/>
            <a:ext cx="3124200" cy="320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1800" dirty="0" err="1">
                <a:latin typeface="+mj-lt"/>
              </a:rPr>
              <a:t>TableSize</a:t>
            </a:r>
            <a:r>
              <a:rPr lang="en-US" sz="1800" dirty="0">
                <a:latin typeface="+mj-lt"/>
              </a:rPr>
              <a:t> = 7</a:t>
            </a:r>
          </a:p>
          <a:p>
            <a:pPr eaLnBrk="0" hangingPunct="0"/>
            <a:endParaRPr lang="en-US" sz="1800" dirty="0" smtClean="0">
              <a:latin typeface="+mj-lt"/>
            </a:endParaRPr>
          </a:p>
          <a:p>
            <a:pPr eaLnBrk="0" hangingPunct="0"/>
            <a:r>
              <a:rPr lang="en-US" sz="1800" dirty="0" smtClean="0">
                <a:latin typeface="+mj-lt"/>
              </a:rPr>
              <a:t>Insert:</a:t>
            </a:r>
            <a:endParaRPr lang="en-US" sz="1800" dirty="0">
              <a:latin typeface="+mj-lt"/>
            </a:endParaRPr>
          </a:p>
          <a:p>
            <a:pPr marL="457200" indent="-457200" eaLnBrk="0" hangingPunct="0">
              <a:buAutoNum type="arabicPlain" startAt="76"/>
            </a:pPr>
            <a:r>
              <a:rPr lang="en-US" sz="1800" b="0" dirty="0" smtClean="0">
                <a:latin typeface="+mj-lt"/>
              </a:rPr>
              <a:t>                (76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pPr marL="457200" indent="-457200">
              <a:buAutoNum type="arabicPlain" startAt="40"/>
            </a:pPr>
            <a:r>
              <a:rPr lang="en-US" sz="1800" b="0" dirty="0" smtClean="0">
                <a:latin typeface="+mj-lt"/>
              </a:rPr>
              <a:t>                (40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5)</a:t>
            </a:r>
            <a:endParaRPr lang="en-US" sz="1800" b="0" dirty="0">
              <a:latin typeface="+mj-lt"/>
            </a:endParaRPr>
          </a:p>
          <a:p>
            <a:pPr marL="457200" indent="-457200"/>
            <a:r>
              <a:rPr lang="en-US" sz="1800" b="0" dirty="0" smtClean="0">
                <a:latin typeface="+mj-lt"/>
              </a:rPr>
              <a:t>48                   (48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5                     (  5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55                   (55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47                   (47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</a:t>
            </a:r>
            <a:r>
              <a:rPr lang="en-US" sz="1800" dirty="0" smtClean="0">
                <a:latin typeface="+mj-lt"/>
              </a:rPr>
              <a:t>)</a:t>
            </a:r>
            <a:endParaRPr lang="en-US" sz="1800" dirty="0">
              <a:latin typeface="+mj-lt"/>
            </a:endParaRPr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721585" y="4379352"/>
            <a:ext cx="3647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48 % 7 = </a:t>
            </a:r>
            <a:r>
              <a:rPr lang="en-US" dirty="0">
                <a:solidFill>
                  <a:srgbClr val="FF6600"/>
                </a:solidFill>
              </a:rPr>
              <a:t>6</a:t>
            </a:r>
            <a:r>
              <a:rPr lang="en-US" dirty="0" smtClean="0"/>
              <a:t>, </a:t>
            </a:r>
            <a:r>
              <a:rPr lang="en-US" dirty="0"/>
              <a:t>6</a:t>
            </a:r>
            <a:r>
              <a:rPr lang="en-US" dirty="0" smtClean="0"/>
              <a:t> + i</a:t>
            </a:r>
            <a:r>
              <a:rPr lang="en-US" baseline="30000" dirty="0" smtClean="0"/>
              <a:t>2 </a:t>
            </a:r>
            <a:r>
              <a:rPr lang="en-US" dirty="0" smtClean="0"/>
              <a:t>% 7</a:t>
            </a:r>
            <a:endParaRPr lang="en-US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4721584" y="5149334"/>
            <a:ext cx="3647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48 % 7 = 6 , 6 + (1 * 1) % 7 = </a:t>
            </a:r>
            <a:r>
              <a:rPr lang="en-US" dirty="0" smtClean="0">
                <a:solidFill>
                  <a:srgbClr val="008000"/>
                </a:solidFill>
              </a:rPr>
              <a:t>0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21585" y="4772380"/>
            <a:ext cx="3647016" cy="376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48 % 7 = 6, </a:t>
            </a:r>
            <a:r>
              <a:rPr lang="en-US" dirty="0"/>
              <a:t>6</a:t>
            </a:r>
            <a:r>
              <a:rPr lang="en-US" dirty="0" smtClean="0"/>
              <a:t> + (1 * 1) %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363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Another Quadratic Probing Example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52</a:t>
            </a:fld>
            <a:endParaRPr lang="en-US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 Box 1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953000" y="1752600"/>
            <a:ext cx="3124200" cy="320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1800" dirty="0" err="1">
                <a:latin typeface="+mj-lt"/>
              </a:rPr>
              <a:t>TableSize</a:t>
            </a:r>
            <a:r>
              <a:rPr lang="en-US" sz="1800" dirty="0">
                <a:latin typeface="+mj-lt"/>
              </a:rPr>
              <a:t> = 7</a:t>
            </a:r>
          </a:p>
          <a:p>
            <a:pPr eaLnBrk="0" hangingPunct="0"/>
            <a:endParaRPr lang="en-US" sz="1800" dirty="0" smtClean="0">
              <a:latin typeface="+mj-lt"/>
            </a:endParaRPr>
          </a:p>
          <a:p>
            <a:pPr eaLnBrk="0" hangingPunct="0"/>
            <a:r>
              <a:rPr lang="en-US" sz="1800" dirty="0" smtClean="0">
                <a:latin typeface="+mj-lt"/>
              </a:rPr>
              <a:t>Insert:</a:t>
            </a:r>
            <a:endParaRPr lang="en-US" sz="1800" dirty="0">
              <a:latin typeface="+mj-lt"/>
            </a:endParaRPr>
          </a:p>
          <a:p>
            <a:pPr marL="457200" indent="-457200" eaLnBrk="0" hangingPunct="0">
              <a:buAutoNum type="arabicPlain" startAt="76"/>
            </a:pPr>
            <a:r>
              <a:rPr lang="en-US" sz="1800" b="0" dirty="0" smtClean="0">
                <a:latin typeface="+mj-lt"/>
              </a:rPr>
              <a:t>                (76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pPr marL="457200" indent="-457200">
              <a:buAutoNum type="arabicPlain" startAt="40"/>
            </a:pPr>
            <a:r>
              <a:rPr lang="en-US" sz="1800" b="0" dirty="0" smtClean="0">
                <a:latin typeface="+mj-lt"/>
              </a:rPr>
              <a:t>                (40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5)</a:t>
            </a:r>
            <a:endParaRPr lang="en-US" sz="1800" b="0" dirty="0">
              <a:latin typeface="+mj-lt"/>
            </a:endParaRPr>
          </a:p>
          <a:p>
            <a:pPr marL="457200" indent="-457200"/>
            <a:r>
              <a:rPr lang="en-US" sz="1800" b="0" dirty="0" smtClean="0">
                <a:latin typeface="+mj-lt"/>
              </a:rPr>
              <a:t>48                   (48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5                     (  5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55                   (55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47                   (47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</a:t>
            </a:r>
            <a:r>
              <a:rPr lang="en-US" sz="1800" dirty="0" smtClean="0">
                <a:latin typeface="+mj-lt"/>
              </a:rPr>
              <a:t>)</a:t>
            </a:r>
            <a:endParaRPr lang="en-US" sz="1800" dirty="0">
              <a:latin typeface="+mj-lt"/>
            </a:endParaRPr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721585" y="4379352"/>
            <a:ext cx="3647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 % 7 = </a:t>
            </a:r>
            <a:r>
              <a:rPr lang="en-US" dirty="0" smtClean="0">
                <a:solidFill>
                  <a:srgbClr val="FF6600"/>
                </a:solidFill>
              </a:rPr>
              <a:t>5</a:t>
            </a:r>
            <a:r>
              <a:rPr lang="en-US" dirty="0" smtClean="0"/>
              <a:t>, </a:t>
            </a:r>
            <a:r>
              <a:rPr lang="en-US" dirty="0"/>
              <a:t>5</a:t>
            </a:r>
            <a:r>
              <a:rPr lang="en-US" dirty="0" smtClean="0"/>
              <a:t> + i</a:t>
            </a:r>
            <a:r>
              <a:rPr lang="en-US" baseline="30000" dirty="0" smtClean="0"/>
              <a:t>2 </a:t>
            </a:r>
            <a:r>
              <a:rPr lang="en-US" dirty="0" smtClean="0"/>
              <a:t>% 7</a:t>
            </a:r>
            <a:endParaRPr lang="en-US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4721584" y="5149334"/>
            <a:ext cx="3647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 % 7 = 5 , 5 + (1 * 1) % 7 =</a:t>
            </a:r>
            <a:r>
              <a:rPr lang="en-US" dirty="0" smtClean="0">
                <a:solidFill>
                  <a:srgbClr val="FF6600"/>
                </a:solidFill>
              </a:rPr>
              <a:t> 0 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1585" y="4772380"/>
            <a:ext cx="3647016" cy="376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 % 7 = 5, </a:t>
            </a:r>
            <a:r>
              <a:rPr lang="en-US" dirty="0"/>
              <a:t>5</a:t>
            </a:r>
            <a:r>
              <a:rPr lang="en-US" dirty="0" smtClean="0"/>
              <a:t> + (1 * 1) % 7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29692" y="5490065"/>
            <a:ext cx="3647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 % 7 = 5, 5 + i</a:t>
            </a:r>
            <a:r>
              <a:rPr lang="en-US" baseline="30000" dirty="0" smtClean="0"/>
              <a:t>2 </a:t>
            </a:r>
            <a:r>
              <a:rPr lang="en-US" dirty="0" smtClean="0"/>
              <a:t>% 7</a:t>
            </a:r>
            <a:endParaRPr lang="en-US" baseline="30000" dirty="0"/>
          </a:p>
        </p:txBody>
      </p:sp>
      <p:sp>
        <p:nvSpPr>
          <p:cNvPr id="12" name="TextBox 11"/>
          <p:cNvSpPr txBox="1"/>
          <p:nvPr/>
        </p:nvSpPr>
        <p:spPr>
          <a:xfrm>
            <a:off x="4729691" y="6260047"/>
            <a:ext cx="3647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 % 7 = 5 , 5 + (2 * 2) % 7 =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2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29692" y="5883093"/>
            <a:ext cx="3647016" cy="376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 % 7 = 5, </a:t>
            </a:r>
            <a:r>
              <a:rPr lang="en-US" dirty="0"/>
              <a:t>5</a:t>
            </a:r>
            <a:r>
              <a:rPr lang="en-US" dirty="0" smtClean="0"/>
              <a:t> + (2 * 2) % 7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936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Another Quadratic Probing Example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53</a:t>
            </a:fld>
            <a:endParaRPr lang="en-US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 Box 1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953000" y="1752600"/>
            <a:ext cx="3124200" cy="320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1800" dirty="0" err="1">
                <a:latin typeface="+mj-lt"/>
              </a:rPr>
              <a:t>TableSize</a:t>
            </a:r>
            <a:r>
              <a:rPr lang="en-US" sz="1800" dirty="0">
                <a:latin typeface="+mj-lt"/>
              </a:rPr>
              <a:t> = 7</a:t>
            </a:r>
          </a:p>
          <a:p>
            <a:pPr eaLnBrk="0" hangingPunct="0"/>
            <a:endParaRPr lang="en-US" sz="1800" dirty="0" smtClean="0">
              <a:latin typeface="+mj-lt"/>
            </a:endParaRPr>
          </a:p>
          <a:p>
            <a:pPr eaLnBrk="0" hangingPunct="0"/>
            <a:r>
              <a:rPr lang="en-US" sz="1800" dirty="0" smtClean="0">
                <a:latin typeface="+mj-lt"/>
              </a:rPr>
              <a:t>Insert:</a:t>
            </a:r>
            <a:endParaRPr lang="en-US" sz="1800" dirty="0">
              <a:latin typeface="+mj-lt"/>
            </a:endParaRPr>
          </a:p>
          <a:p>
            <a:pPr marL="457200" indent="-457200" eaLnBrk="0" hangingPunct="0">
              <a:buAutoNum type="arabicPlain" startAt="76"/>
            </a:pPr>
            <a:r>
              <a:rPr lang="en-US" sz="1800" b="0" dirty="0" smtClean="0">
                <a:latin typeface="+mj-lt"/>
              </a:rPr>
              <a:t>                (76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pPr marL="457200" indent="-457200">
              <a:buAutoNum type="arabicPlain" startAt="40"/>
            </a:pPr>
            <a:r>
              <a:rPr lang="en-US" sz="1800" b="0" dirty="0" smtClean="0">
                <a:latin typeface="+mj-lt"/>
              </a:rPr>
              <a:t>                (40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5)</a:t>
            </a:r>
            <a:endParaRPr lang="en-US" sz="1800" b="0" dirty="0">
              <a:latin typeface="+mj-lt"/>
            </a:endParaRPr>
          </a:p>
          <a:p>
            <a:pPr marL="457200" indent="-457200"/>
            <a:r>
              <a:rPr lang="en-US" sz="1800" b="0" dirty="0" smtClean="0">
                <a:latin typeface="+mj-lt"/>
              </a:rPr>
              <a:t>48                   (48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5                     (  5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55                   (55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47                   (47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</a:t>
            </a:r>
            <a:r>
              <a:rPr lang="en-US" sz="1800" dirty="0" smtClean="0">
                <a:latin typeface="+mj-lt"/>
              </a:rPr>
              <a:t>)</a:t>
            </a:r>
            <a:endParaRPr lang="en-US" sz="1800" dirty="0">
              <a:latin typeface="+mj-lt"/>
            </a:endParaRPr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721585" y="4379352"/>
            <a:ext cx="3647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55 % 7 = </a:t>
            </a:r>
            <a:r>
              <a:rPr lang="en-US" dirty="0">
                <a:solidFill>
                  <a:srgbClr val="FF6600"/>
                </a:solidFill>
              </a:rPr>
              <a:t>6</a:t>
            </a:r>
            <a:r>
              <a:rPr lang="en-US" dirty="0" smtClean="0"/>
              <a:t>, 6 + i</a:t>
            </a:r>
            <a:r>
              <a:rPr lang="en-US" baseline="30000" dirty="0" smtClean="0"/>
              <a:t>2 </a:t>
            </a:r>
            <a:r>
              <a:rPr lang="en-US" dirty="0" smtClean="0"/>
              <a:t>% 7</a:t>
            </a:r>
            <a:endParaRPr lang="en-US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4721584" y="5149334"/>
            <a:ext cx="3647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55 % 7 = 6 , 6 + (1 * 1) % 7 =</a:t>
            </a:r>
            <a:r>
              <a:rPr lang="en-US" dirty="0" smtClean="0">
                <a:solidFill>
                  <a:srgbClr val="FF6600"/>
                </a:solidFill>
              </a:rPr>
              <a:t> 0 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1585" y="4772380"/>
            <a:ext cx="3647016" cy="376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55 % 7 = 6, 6 + (1 * 1) % 7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29692" y="5490065"/>
            <a:ext cx="3647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55 % 7 = 6, </a:t>
            </a:r>
            <a:r>
              <a:rPr lang="en-US" dirty="0"/>
              <a:t>6</a:t>
            </a:r>
            <a:r>
              <a:rPr lang="en-US" dirty="0" smtClean="0"/>
              <a:t> + i</a:t>
            </a:r>
            <a:r>
              <a:rPr lang="en-US" baseline="30000" dirty="0" smtClean="0"/>
              <a:t>2 </a:t>
            </a:r>
            <a:r>
              <a:rPr lang="en-US" dirty="0" smtClean="0"/>
              <a:t>% 7</a:t>
            </a:r>
            <a:endParaRPr lang="en-US" baseline="30000" dirty="0"/>
          </a:p>
        </p:txBody>
      </p:sp>
      <p:sp>
        <p:nvSpPr>
          <p:cNvPr id="12" name="TextBox 11"/>
          <p:cNvSpPr txBox="1"/>
          <p:nvPr/>
        </p:nvSpPr>
        <p:spPr>
          <a:xfrm>
            <a:off x="4729691" y="6260047"/>
            <a:ext cx="3647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55 % 7 = 6 , 6 + (2 * 2) % 7 =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>
                <a:solidFill>
                  <a:srgbClr val="008000"/>
                </a:solidFill>
              </a:rPr>
              <a:t>3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29692" y="5883093"/>
            <a:ext cx="3647016" cy="376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55 % 7 = 6, 6 + (2 * 2) % 7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0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Another Quadratic Probing Example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54</a:t>
            </a:fld>
            <a:endParaRPr lang="en-US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1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953000" y="1752600"/>
            <a:ext cx="3124200" cy="320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1800" dirty="0" err="1">
                <a:latin typeface="+mj-lt"/>
              </a:rPr>
              <a:t>TableSize</a:t>
            </a:r>
            <a:r>
              <a:rPr lang="en-US" sz="1800" dirty="0">
                <a:latin typeface="+mj-lt"/>
              </a:rPr>
              <a:t> = 7</a:t>
            </a:r>
          </a:p>
          <a:p>
            <a:pPr eaLnBrk="0" hangingPunct="0"/>
            <a:endParaRPr lang="en-US" sz="1800" dirty="0" smtClean="0">
              <a:latin typeface="+mj-lt"/>
            </a:endParaRPr>
          </a:p>
          <a:p>
            <a:pPr eaLnBrk="0" hangingPunct="0"/>
            <a:r>
              <a:rPr lang="en-US" sz="1800" dirty="0" smtClean="0">
                <a:latin typeface="+mj-lt"/>
              </a:rPr>
              <a:t>Insert:</a:t>
            </a:r>
            <a:endParaRPr lang="en-US" sz="1800" dirty="0">
              <a:latin typeface="+mj-lt"/>
            </a:endParaRPr>
          </a:p>
          <a:p>
            <a:pPr marL="457200" indent="-457200" eaLnBrk="0" hangingPunct="0">
              <a:buAutoNum type="arabicPlain" startAt="76"/>
            </a:pPr>
            <a:r>
              <a:rPr lang="en-US" sz="1800" b="0" dirty="0" smtClean="0">
                <a:latin typeface="+mj-lt"/>
              </a:rPr>
              <a:t>                (76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pPr marL="457200" indent="-457200">
              <a:buAutoNum type="arabicPlain" startAt="40"/>
            </a:pPr>
            <a:r>
              <a:rPr lang="en-US" sz="1800" b="0" dirty="0" smtClean="0">
                <a:latin typeface="+mj-lt"/>
              </a:rPr>
              <a:t>                (40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5)</a:t>
            </a:r>
            <a:endParaRPr lang="en-US" sz="1800" b="0" dirty="0">
              <a:latin typeface="+mj-lt"/>
            </a:endParaRPr>
          </a:p>
          <a:p>
            <a:pPr marL="457200" indent="-457200"/>
            <a:r>
              <a:rPr lang="en-US" sz="1800" b="0" dirty="0" smtClean="0">
                <a:latin typeface="+mj-lt"/>
              </a:rPr>
              <a:t>48                   (48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5                     (  5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55                   (55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47                   (47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</a:t>
            </a:r>
            <a:r>
              <a:rPr lang="en-US" sz="1800" dirty="0" smtClean="0">
                <a:latin typeface="+mj-lt"/>
              </a:rPr>
              <a:t>)</a:t>
            </a:r>
            <a:endParaRPr lang="en-US" sz="1800" dirty="0">
              <a:latin typeface="+mj-lt"/>
            </a:endParaRPr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2755018" y="4253159"/>
            <a:ext cx="3647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47 % 7 = </a:t>
            </a:r>
            <a:r>
              <a:rPr lang="en-US" dirty="0" smtClean="0">
                <a:solidFill>
                  <a:srgbClr val="FF6600"/>
                </a:solidFill>
              </a:rPr>
              <a:t>5</a:t>
            </a:r>
            <a:r>
              <a:rPr lang="en-US" dirty="0" smtClean="0"/>
              <a:t>, </a:t>
            </a:r>
            <a:r>
              <a:rPr lang="en-US" dirty="0"/>
              <a:t>5</a:t>
            </a:r>
            <a:r>
              <a:rPr lang="en-US" dirty="0" smtClean="0"/>
              <a:t> + i</a:t>
            </a:r>
            <a:r>
              <a:rPr lang="en-US" baseline="30000" dirty="0" smtClean="0"/>
              <a:t>2 </a:t>
            </a:r>
            <a:r>
              <a:rPr lang="en-US" dirty="0" smtClean="0"/>
              <a:t>% 7</a:t>
            </a:r>
            <a:endParaRPr lang="en-US" baseline="30000" dirty="0"/>
          </a:p>
        </p:txBody>
      </p:sp>
      <p:sp>
        <p:nvSpPr>
          <p:cNvPr id="23" name="TextBox 22"/>
          <p:cNvSpPr txBox="1"/>
          <p:nvPr/>
        </p:nvSpPr>
        <p:spPr>
          <a:xfrm>
            <a:off x="2755017" y="5023141"/>
            <a:ext cx="3647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47 % 7 = 5 , 5 + (1 * 1) % 7 =</a:t>
            </a:r>
            <a:r>
              <a:rPr lang="en-US" dirty="0" smtClean="0">
                <a:solidFill>
                  <a:srgbClr val="FF6600"/>
                </a:solidFill>
              </a:rPr>
              <a:t> 0 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55018" y="4646187"/>
            <a:ext cx="3647016" cy="376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47 % 7 = 5, </a:t>
            </a:r>
            <a:r>
              <a:rPr lang="en-US" dirty="0"/>
              <a:t>5</a:t>
            </a:r>
            <a:r>
              <a:rPr lang="en-US" dirty="0" smtClean="0"/>
              <a:t> + (1 * 1) % 7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63125" y="5363872"/>
            <a:ext cx="3647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47 % 7 = 5, 5 + i</a:t>
            </a:r>
            <a:r>
              <a:rPr lang="en-US" baseline="30000" dirty="0" smtClean="0"/>
              <a:t>2 </a:t>
            </a:r>
            <a:r>
              <a:rPr lang="en-US" dirty="0" smtClean="0"/>
              <a:t>% 7</a:t>
            </a:r>
            <a:endParaRPr lang="en-US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2763124" y="6075381"/>
            <a:ext cx="3647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47 % 7 = 5 , 5 + (2 * 2) % 7 =</a:t>
            </a:r>
            <a:r>
              <a:rPr lang="en-US" dirty="0" smtClean="0">
                <a:solidFill>
                  <a:srgbClr val="FF6600"/>
                </a:solidFill>
              </a:rPr>
              <a:t> 2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63125" y="5756900"/>
            <a:ext cx="3647016" cy="376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47 % 7 = 5, </a:t>
            </a:r>
            <a:r>
              <a:rPr lang="en-US" dirty="0"/>
              <a:t>5</a:t>
            </a:r>
            <a:r>
              <a:rPr lang="en-US" dirty="0" smtClean="0"/>
              <a:t> + (2 * 2) % 7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699635" y="4221374"/>
            <a:ext cx="3647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47 % 7 = 5, 5 + i</a:t>
            </a:r>
            <a:r>
              <a:rPr lang="en-US" baseline="30000" dirty="0" smtClean="0"/>
              <a:t>2 </a:t>
            </a:r>
            <a:r>
              <a:rPr lang="en-US" dirty="0" smtClean="0"/>
              <a:t>% 7</a:t>
            </a:r>
            <a:endParaRPr lang="en-US" baseline="30000" dirty="0"/>
          </a:p>
        </p:txBody>
      </p:sp>
      <p:sp>
        <p:nvSpPr>
          <p:cNvPr id="29" name="TextBox 28"/>
          <p:cNvSpPr txBox="1"/>
          <p:nvPr/>
        </p:nvSpPr>
        <p:spPr>
          <a:xfrm>
            <a:off x="5699634" y="4991356"/>
            <a:ext cx="3647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47 % 7 = 5 , 5 + (3 * 3) % 7 =</a:t>
            </a:r>
            <a:r>
              <a:rPr lang="en-US" dirty="0" smtClean="0">
                <a:solidFill>
                  <a:srgbClr val="FF6600"/>
                </a:solidFill>
              </a:rPr>
              <a:t> 0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99635" y="4614402"/>
            <a:ext cx="3647016" cy="376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47 % 7 = 5, </a:t>
            </a:r>
            <a:r>
              <a:rPr lang="en-US" dirty="0"/>
              <a:t>5</a:t>
            </a:r>
            <a:r>
              <a:rPr lang="en-US" dirty="0" smtClean="0"/>
              <a:t> + (3 * 3) % 7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738067" y="5305495"/>
            <a:ext cx="3647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47 % 7 = 5, 5 + i</a:t>
            </a:r>
            <a:r>
              <a:rPr lang="en-US" baseline="30000" dirty="0" smtClean="0"/>
              <a:t>2 </a:t>
            </a:r>
            <a:r>
              <a:rPr lang="en-US" dirty="0" smtClean="0"/>
              <a:t>% 7</a:t>
            </a:r>
            <a:endParaRPr lang="en-US" baseline="30000" dirty="0"/>
          </a:p>
        </p:txBody>
      </p:sp>
      <p:sp>
        <p:nvSpPr>
          <p:cNvPr id="32" name="TextBox 31"/>
          <p:cNvSpPr txBox="1"/>
          <p:nvPr/>
        </p:nvSpPr>
        <p:spPr>
          <a:xfrm>
            <a:off x="5738066" y="6075477"/>
            <a:ext cx="3647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47 % 7 = 5 , 5 + (4 * 4) % 7 =</a:t>
            </a:r>
            <a:r>
              <a:rPr lang="en-US" dirty="0" smtClean="0">
                <a:solidFill>
                  <a:srgbClr val="FF6600"/>
                </a:solidFill>
              </a:rPr>
              <a:t> 0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38067" y="5698523"/>
            <a:ext cx="3647016" cy="376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47 % 7 = 5, </a:t>
            </a:r>
            <a:r>
              <a:rPr lang="en-US" dirty="0"/>
              <a:t>5</a:t>
            </a:r>
            <a:r>
              <a:rPr lang="en-US" dirty="0" smtClean="0"/>
              <a:t> + (4 * 4) % 7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7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Another Quadratic Probing Example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55</a:t>
            </a:fld>
            <a:endParaRPr lang="en-US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19200" y="5029200"/>
            <a:ext cx="75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solidFill>
                  <a:srgbClr val="3366FF"/>
                </a:solidFill>
                <a:latin typeface="+mn-lt"/>
              </a:rPr>
              <a:t>Doh</a:t>
            </a:r>
            <a:r>
              <a:rPr lang="en-US" sz="2000" b="0" dirty="0" smtClean="0">
                <a:solidFill>
                  <a:srgbClr val="3366FF"/>
                </a:solidFill>
                <a:latin typeface="+mn-lt"/>
              </a:rPr>
              <a:t>!: For all </a:t>
            </a:r>
            <a:r>
              <a:rPr lang="en-US" sz="2000" b="0" i="1" dirty="0" smtClean="0">
                <a:solidFill>
                  <a:srgbClr val="3366FF"/>
                </a:solidFill>
                <a:latin typeface="+mn-lt"/>
              </a:rPr>
              <a:t>n</a:t>
            </a:r>
            <a:r>
              <a:rPr lang="en-US" sz="2000" b="0" dirty="0" smtClean="0">
                <a:solidFill>
                  <a:srgbClr val="3366FF"/>
                </a:solidFill>
                <a:latin typeface="+mn-lt"/>
              </a:rPr>
              <a:t>, </a:t>
            </a:r>
            <a:r>
              <a:rPr lang="en-US" sz="2000" dirty="0" smtClean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</a:rPr>
              <a:t>((n*n) +5) % 7 is 0, 2, 5, or 6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  Excel shows takes “at least” 50 probes and a pattern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  Proof uses induction and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+5) % 7 = ((n-7)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+5) % 7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  In fact, for all </a:t>
            </a:r>
            <a:r>
              <a:rPr lang="en-US" sz="2000" b="0" i="1" dirty="0" smtClean="0">
                <a:latin typeface="+mn-lt"/>
              </a:rPr>
              <a:t>c</a:t>
            </a:r>
            <a:r>
              <a:rPr lang="en-US" sz="2000" b="0" dirty="0" smtClean="0">
                <a:latin typeface="+mn-lt"/>
              </a:rPr>
              <a:t> and </a:t>
            </a:r>
            <a:r>
              <a:rPr lang="en-US" sz="2000" b="0" i="1" dirty="0" smtClean="0">
                <a:latin typeface="+mn-lt"/>
              </a:rPr>
              <a:t>k</a:t>
            </a:r>
            <a:r>
              <a:rPr lang="en-US" sz="2000" b="0" dirty="0" smtClean="0">
                <a:latin typeface="+mn-lt"/>
              </a:rPr>
              <a:t>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+c) % k = ((n-k)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+c) % k</a:t>
            </a:r>
          </a:p>
        </p:txBody>
      </p:sp>
      <p:sp>
        <p:nvSpPr>
          <p:cNvPr id="9" name="Text Box 1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953000" y="1752600"/>
            <a:ext cx="3124200" cy="320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1800" dirty="0" err="1">
                <a:latin typeface="+mj-lt"/>
              </a:rPr>
              <a:t>TableSize</a:t>
            </a:r>
            <a:r>
              <a:rPr lang="en-US" sz="1800" dirty="0">
                <a:latin typeface="+mj-lt"/>
              </a:rPr>
              <a:t> = 7</a:t>
            </a:r>
          </a:p>
          <a:p>
            <a:pPr eaLnBrk="0" hangingPunct="0"/>
            <a:endParaRPr lang="en-US" sz="1800" dirty="0" smtClean="0">
              <a:latin typeface="+mj-lt"/>
            </a:endParaRPr>
          </a:p>
          <a:p>
            <a:pPr eaLnBrk="0" hangingPunct="0"/>
            <a:r>
              <a:rPr lang="en-US" sz="1800" dirty="0" smtClean="0">
                <a:latin typeface="+mj-lt"/>
              </a:rPr>
              <a:t>Insert:</a:t>
            </a:r>
            <a:endParaRPr lang="en-US" sz="1800" dirty="0">
              <a:latin typeface="+mj-lt"/>
            </a:endParaRPr>
          </a:p>
          <a:p>
            <a:pPr marL="457200" indent="-457200" eaLnBrk="0" hangingPunct="0">
              <a:buAutoNum type="arabicPlain" startAt="76"/>
            </a:pPr>
            <a:r>
              <a:rPr lang="en-US" sz="1800" b="0" dirty="0" smtClean="0">
                <a:latin typeface="+mj-lt"/>
              </a:rPr>
              <a:t>                (76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pPr marL="457200" indent="-457200">
              <a:buAutoNum type="arabicPlain" startAt="40"/>
            </a:pPr>
            <a:r>
              <a:rPr lang="en-US" sz="1800" b="0" dirty="0" smtClean="0">
                <a:latin typeface="+mj-lt"/>
              </a:rPr>
              <a:t>                (40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5)</a:t>
            </a:r>
            <a:endParaRPr lang="en-US" sz="1800" b="0" dirty="0">
              <a:latin typeface="+mj-lt"/>
            </a:endParaRPr>
          </a:p>
          <a:p>
            <a:pPr marL="457200" indent="-457200"/>
            <a:r>
              <a:rPr lang="en-US" sz="1800" b="0" dirty="0" smtClean="0">
                <a:latin typeface="+mj-lt"/>
              </a:rPr>
              <a:t>48                   (48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5                     (  5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55                   (55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6)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latin typeface="+mj-lt"/>
              </a:rPr>
              <a:t>47                   (47 </a:t>
            </a:r>
            <a:r>
              <a:rPr lang="en-US" sz="1800" b="0" dirty="0">
                <a:latin typeface="+mj-lt"/>
              </a:rPr>
              <a:t>% 7 </a:t>
            </a:r>
            <a:r>
              <a:rPr lang="en-US" sz="1800" b="0" dirty="0" smtClean="0">
                <a:latin typeface="+mj-lt"/>
              </a:rPr>
              <a:t>= 5</a:t>
            </a:r>
            <a:r>
              <a:rPr lang="en-US" sz="1800" dirty="0" smtClean="0">
                <a:latin typeface="+mj-lt"/>
              </a:rPr>
              <a:t>)</a:t>
            </a:r>
            <a:endParaRPr lang="en-US" sz="1800" dirty="0">
              <a:latin typeface="+mj-lt"/>
            </a:endParaRPr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28363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From Bad News to Good News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Bad news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Quadratic probing can cycle through the same full indices, never terminating despite table not being full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b="1" dirty="0" smtClean="0"/>
              <a:t>Good news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If </a:t>
            </a:r>
            <a:r>
              <a:rPr lang="en-US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>
                <a:solidFill>
                  <a:schemeClr val="accent1"/>
                </a:solidFill>
              </a:rPr>
              <a:t> is </a:t>
            </a:r>
            <a:r>
              <a:rPr lang="en-US" i="1" dirty="0" smtClean="0">
                <a:solidFill>
                  <a:schemeClr val="accent1"/>
                </a:solidFill>
              </a:rPr>
              <a:t>prime</a:t>
            </a:r>
            <a:r>
              <a:rPr lang="en-US" dirty="0" smtClean="0">
                <a:solidFill>
                  <a:schemeClr val="accent1"/>
                </a:solidFill>
              </a:rPr>
              <a:t> and </a:t>
            </a:r>
            <a:r>
              <a:rPr lang="en-US" dirty="0" smtClean="0">
                <a:solidFill>
                  <a:schemeClr val="accent1"/>
                </a:solidFill>
                <a:sym typeface="Symbol" pitchFamily="18" charset="2"/>
              </a:rPr>
              <a:t> </a:t>
            </a:r>
            <a:r>
              <a:rPr lang="en-US" dirty="0" smtClean="0">
                <a:solidFill>
                  <a:schemeClr val="accent1"/>
                </a:solidFill>
              </a:rPr>
              <a:t>&lt; ½</a:t>
            </a:r>
            <a:r>
              <a:rPr lang="en-US" dirty="0" smtClean="0"/>
              <a:t>, then quadratic probing will find an empty slot in at most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/2 </a:t>
            </a:r>
            <a:r>
              <a:rPr lang="en-US" dirty="0" smtClean="0"/>
              <a:t>probes</a:t>
            </a:r>
          </a:p>
          <a:p>
            <a:pPr lvl="1"/>
            <a:r>
              <a:rPr lang="en-US" dirty="0" smtClean="0">
                <a:sym typeface="Symbol" pitchFamily="18" charset="2"/>
              </a:rPr>
              <a:t>So</a:t>
            </a:r>
            <a:r>
              <a:rPr lang="en-US" dirty="0">
                <a:sym typeface="Symbol" pitchFamily="18" charset="2"/>
              </a:rPr>
              <a:t>: If you keep  </a:t>
            </a:r>
            <a:r>
              <a:rPr lang="en-US" dirty="0"/>
              <a:t>&lt; </a:t>
            </a:r>
            <a:r>
              <a:rPr lang="en-US" dirty="0" smtClean="0"/>
              <a:t>½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/>
              <a:t> is </a:t>
            </a:r>
            <a:r>
              <a:rPr lang="en-US" i="1" dirty="0"/>
              <a:t>prime</a:t>
            </a:r>
            <a:r>
              <a:rPr lang="en-US" dirty="0" smtClean="0"/>
              <a:t>, </a:t>
            </a:r>
            <a:r>
              <a:rPr lang="en-US" dirty="0"/>
              <a:t>no need to detect cycles</a:t>
            </a:r>
            <a:endParaRPr lang="en-US" dirty="0">
              <a:sym typeface="Symbol" pitchFamily="18" charset="2"/>
            </a:endParaRP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Optional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Key fact: For prime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sym typeface="Bookshelf Symbol 2" pitchFamily="2" charset="2"/>
              </a:rPr>
              <a:t>0 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&lt; </a:t>
            </a:r>
            <a:r>
              <a:rPr lang="en-US" b="1" dirty="0" err="1" smtClean="0">
                <a:latin typeface="Courier New" pitchFamily="49" charset="0"/>
                <a:sym typeface="Symbol" pitchFamily="18" charset="2"/>
              </a:rPr>
              <a:t>i,j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 &lt; T/2</a:t>
            </a:r>
            <a:r>
              <a:rPr lang="en-US" dirty="0" smtClean="0">
                <a:sym typeface="Symbol" pitchFamily="18" charset="2"/>
              </a:rPr>
              <a:t> where </a:t>
            </a:r>
            <a:r>
              <a:rPr lang="en-US" b="1" dirty="0" err="1" smtClean="0">
                <a:latin typeface="Courier New" pitchFamily="49" charset="0"/>
                <a:sym typeface="Symbol" pitchFamily="18" charset="2"/>
              </a:rPr>
              <a:t>i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  j</a:t>
            </a:r>
            <a:r>
              <a:rPr lang="en-US" b="1" dirty="0" smtClean="0">
                <a:sym typeface="Symbol" pitchFamily="18" charset="2"/>
              </a:rPr>
              <a:t>,</a:t>
            </a:r>
            <a:endParaRPr lang="en-US" dirty="0" smtClean="0">
              <a:sym typeface="Bookshelf Symbol 2" pitchFamily="2" charset="2"/>
            </a:endParaRP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sym typeface="Symbol" pitchFamily="18" charset="2"/>
              </a:rPr>
              <a:t> 		</a:t>
            </a:r>
            <a:r>
              <a:rPr lang="en-US" b="1" dirty="0" smtClean="0">
                <a:latin typeface="Courier New" pitchFamily="49" charset="0"/>
                <a:sym typeface="Bookshelf Symbol 2" pitchFamily="2" charset="2"/>
              </a:rPr>
              <a:t> (k + i</a:t>
            </a:r>
            <a:r>
              <a:rPr lang="en-US" b="1" baseline="30000" dirty="0" smtClean="0">
                <a:latin typeface="Courier New" pitchFamily="49" charset="0"/>
                <a:sym typeface="Bookshelf Symbol 2" pitchFamily="2" charset="2"/>
              </a:rPr>
              <a:t>2</a:t>
            </a:r>
            <a:r>
              <a:rPr lang="en-US" b="1" dirty="0" smtClean="0">
                <a:latin typeface="Courier New" pitchFamily="49" charset="0"/>
                <a:sym typeface="Bookshelf Symbol 2" pitchFamily="2" charset="2"/>
              </a:rPr>
              <a:t>) % 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T</a:t>
            </a:r>
            <a:r>
              <a:rPr lang="en-US" b="1" dirty="0" smtClean="0">
                <a:latin typeface="Courier New" pitchFamily="49" charset="0"/>
                <a:sym typeface="Bookshelf Symbol 2" pitchFamily="2" charset="2"/>
              </a:rPr>
              <a:t> 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 (k + j</a:t>
            </a:r>
            <a:r>
              <a:rPr lang="en-US" b="1" baseline="30000" dirty="0" smtClean="0">
                <a:latin typeface="Courier New" pitchFamily="49" charset="0"/>
                <a:sym typeface="Symbol" pitchFamily="18" charset="2"/>
              </a:rPr>
              <a:t>2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) % T </a:t>
            </a:r>
            <a:r>
              <a:rPr lang="en-US" dirty="0" smtClean="0">
                <a:latin typeface="+mj-lt"/>
                <a:sym typeface="Symbol" pitchFamily="18" charset="2"/>
              </a:rPr>
              <a:t>(i.e., no index repeat)</a:t>
            </a:r>
          </a:p>
          <a:p>
            <a:pPr marL="457200" lvl="1" indent="0">
              <a:buNone/>
            </a:pPr>
            <a:endParaRPr lang="en-US" sz="1000" dirty="0" smtClean="0">
              <a:latin typeface="+mj-lt"/>
              <a:sym typeface="Symbol" pitchFamily="18" charset="2"/>
            </a:endParaRPr>
          </a:p>
          <a:p>
            <a:pPr lvl="1"/>
            <a:endParaRPr lang="en-US" sz="1000" dirty="0" smtClean="0">
              <a:latin typeface="+mj-lt"/>
              <a:sym typeface="Symbol" pitchFamily="18" charset="2"/>
            </a:endParaRP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6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Clustering reconsidered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Quadratic probing does not suffer from primary clustering:       no problem with keys initially hashing to the same neighborhood</a:t>
            </a:r>
          </a:p>
          <a:p>
            <a:endParaRPr lang="en-US" dirty="0" smtClean="0"/>
          </a:p>
          <a:p>
            <a:r>
              <a:rPr lang="en-US" dirty="0" smtClean="0"/>
              <a:t>But it’s no help if keys initially hash to the same index</a:t>
            </a:r>
          </a:p>
          <a:p>
            <a:pPr lvl="1"/>
            <a:r>
              <a:rPr lang="en-US" dirty="0" smtClean="0"/>
              <a:t>Called </a:t>
            </a:r>
            <a:r>
              <a:rPr lang="en-US" dirty="0" smtClean="0">
                <a:solidFill>
                  <a:schemeClr val="accent1"/>
                </a:solidFill>
              </a:rPr>
              <a:t>secondary clustering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Can avoid secondary clustering with a probe function that depends on the key: </a:t>
            </a:r>
            <a:r>
              <a:rPr lang="en-US" dirty="0" smtClean="0">
                <a:solidFill>
                  <a:srgbClr val="4F81BD"/>
                </a:solidFill>
              </a:rPr>
              <a:t>double hashing…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09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Double hashing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Idea: </a:t>
            </a:r>
          </a:p>
          <a:p>
            <a:pPr lvl="1"/>
            <a:r>
              <a:rPr lang="en-US" dirty="0" smtClean="0"/>
              <a:t>Given two good hash functions </a:t>
            </a:r>
            <a:r>
              <a:rPr lang="en-US" i="1" dirty="0" smtClean="0"/>
              <a:t>h</a:t>
            </a:r>
            <a:r>
              <a:rPr lang="en-US" dirty="0" smtClean="0"/>
              <a:t> and </a:t>
            </a:r>
            <a:r>
              <a:rPr lang="en-US" i="1" dirty="0" smtClean="0"/>
              <a:t>g</a:t>
            </a:r>
            <a:r>
              <a:rPr lang="en-US" dirty="0" smtClean="0"/>
              <a:t>, it is very unlikely that for some </a:t>
            </a:r>
            <a:r>
              <a:rPr lang="en-US" i="1" dirty="0" smtClean="0"/>
              <a:t>key</a:t>
            </a:r>
            <a:r>
              <a:rPr lang="en-US" dirty="0" smtClean="0"/>
              <a:t>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== g(key)</a:t>
            </a:r>
          </a:p>
          <a:p>
            <a:pPr lvl="1"/>
            <a:r>
              <a:rPr lang="en-US" dirty="0" smtClean="0"/>
              <a:t>So make the probe function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*g(key)</a:t>
            </a:r>
          </a:p>
          <a:p>
            <a:pPr lvl="1"/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Probe sequence:</a:t>
            </a:r>
          </a:p>
          <a:p>
            <a:pPr lvl="2"/>
            <a:r>
              <a:rPr lang="en-US" dirty="0" smtClean="0"/>
              <a:t>0</a:t>
            </a:r>
            <a:r>
              <a:rPr lang="en-US" baseline="30000" dirty="0" smtClean="0"/>
              <a:t>th</a:t>
            </a:r>
            <a:r>
              <a:rPr lang="en-US" dirty="0" smtClean="0"/>
              <a:t> probe: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probe: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g(key))  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+ 2*g(key))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+ 3*g(key))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…</a:t>
            </a:r>
          </a:p>
          <a:p>
            <a:pPr lvl="2"/>
            <a:r>
              <a:rPr lang="en-US" dirty="0" err="1" smtClean="0">
                <a:solidFill>
                  <a:schemeClr val="accent1"/>
                </a:solidFill>
              </a:rPr>
              <a:t>i</a:t>
            </a:r>
            <a:r>
              <a:rPr lang="en-US" baseline="30000" dirty="0" err="1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probe: 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(h(key) + </a:t>
            </a:r>
            <a:r>
              <a:rPr lang="en-US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*g(key))</a:t>
            </a:r>
            <a:r>
              <a:rPr lang="en-US" b="1" baseline="30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% </a:t>
            </a:r>
            <a:r>
              <a:rPr lang="en-US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dirty="0" smtClean="0">
              <a:latin typeface="+mj-lt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Detail: Make sure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g(key)</a:t>
            </a:r>
            <a:r>
              <a:rPr lang="en-US" dirty="0" smtClean="0">
                <a:latin typeface="+mj-lt"/>
                <a:cs typeface="Courier New" pitchFamily="49" charset="0"/>
              </a:rPr>
              <a:t> cannot be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7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Double-hashing analysis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Intuition: Because each probe is “jumping”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g(key)</a:t>
            </a:r>
            <a:r>
              <a:rPr lang="en-US" dirty="0" smtClean="0"/>
              <a:t> each time, we “leave the neighborhood” </a:t>
            </a:r>
            <a:r>
              <a:rPr lang="en-US" i="1" dirty="0" smtClean="0"/>
              <a:t>and</a:t>
            </a:r>
            <a:r>
              <a:rPr lang="en-US" dirty="0" smtClean="0"/>
              <a:t> “go different places from other initial collisions”</a:t>
            </a:r>
          </a:p>
          <a:p>
            <a:endParaRPr lang="en-US" dirty="0" smtClean="0"/>
          </a:p>
          <a:p>
            <a:r>
              <a:rPr lang="en-US" dirty="0" smtClean="0"/>
              <a:t>But we could still have a problem like in quadratic probing where we are not “safe” (infinite loop despite room in table)</a:t>
            </a:r>
          </a:p>
          <a:p>
            <a:pPr lvl="1"/>
            <a:r>
              <a:rPr lang="en-US" dirty="0" smtClean="0"/>
              <a:t>It is known that this cannot happen in at least one case: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= key % p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g(key) = q – (key % q)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 &lt; q &lt; p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dirty="0" smtClean="0"/>
              <a:t> are prime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83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1B6EE6B-E7DA-4CB9-909E-B660C258E896}" type="slidenum">
              <a:rPr lang="en-US" altLang="en-US" sz="1400">
                <a:latin typeface="Calibri"/>
                <a:cs typeface="Calibri"/>
              </a:rPr>
              <a:pPr eaLnBrk="1" hangingPunct="1"/>
              <a:t>6</a:t>
            </a:fld>
            <a:endParaRPr lang="en-US" altLang="en-US" sz="1400" dirty="0">
              <a:latin typeface="Calibri"/>
              <a:cs typeface="Calibri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762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FF"/>
                </a:solidFill>
                <a:latin typeface="Calibri"/>
                <a:cs typeface="Calibri"/>
              </a:rPr>
              <a:t>Hash Functions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371600"/>
            <a:ext cx="7772400" cy="4724400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latin typeface="Verdana" charset="0"/>
              </a:rPr>
              <a:t>Maps </a:t>
            </a:r>
            <a:r>
              <a:rPr lang="en-US" dirty="0" smtClean="0">
                <a:latin typeface="Verdana" charset="0"/>
              </a:rPr>
              <a:t>any </a:t>
            </a:r>
            <a:r>
              <a:rPr lang="en-US" dirty="0">
                <a:latin typeface="Verdana" charset="0"/>
              </a:rPr>
              <a:t>key to a number</a:t>
            </a:r>
          </a:p>
          <a:p>
            <a:pPr lvl="1"/>
            <a:r>
              <a:rPr lang="en-US" dirty="0">
                <a:latin typeface="Verdana" charset="0"/>
                <a:ea typeface="ＭＳ Ｐゴシック" charset="0"/>
              </a:rPr>
              <a:t>result should be constrained to some range</a:t>
            </a:r>
          </a:p>
          <a:p>
            <a:pPr lvl="1"/>
            <a:r>
              <a:rPr lang="en-US" dirty="0">
                <a:latin typeface="Verdana" charset="0"/>
                <a:ea typeface="ＭＳ Ｐゴシック" charset="0"/>
              </a:rPr>
              <a:t>passing in the same key should always give the same result</a:t>
            </a:r>
          </a:p>
          <a:p>
            <a:pPr lvl="1"/>
            <a:endParaRPr lang="en-US" dirty="0">
              <a:latin typeface="Verdana" charset="0"/>
              <a:ea typeface="ＭＳ Ｐゴシック" charset="0"/>
            </a:endParaRPr>
          </a:p>
          <a:p>
            <a:r>
              <a:rPr lang="en-US" dirty="0">
                <a:latin typeface="Verdana" charset="0"/>
              </a:rPr>
              <a:t>Keys should be distributed over a range</a:t>
            </a:r>
          </a:p>
          <a:p>
            <a:pPr lvl="1"/>
            <a:r>
              <a:rPr lang="en-US" dirty="0">
                <a:latin typeface="Verdana" charset="0"/>
                <a:ea typeface="ＭＳ Ｐゴシック" charset="0"/>
              </a:rPr>
              <a:t>very bad if everything hashes to 1!</a:t>
            </a:r>
          </a:p>
          <a:p>
            <a:pPr lvl="1"/>
            <a:r>
              <a:rPr lang="en-US" dirty="0">
                <a:latin typeface="Verdana" charset="0"/>
                <a:ea typeface="ＭＳ Ｐゴシック" charset="0"/>
              </a:rPr>
              <a:t>should "look random"</a:t>
            </a:r>
          </a:p>
          <a:p>
            <a:pPr lvl="1"/>
            <a:endParaRPr lang="en-US" dirty="0">
              <a:latin typeface="Verdana" charset="0"/>
              <a:ea typeface="ＭＳ Ｐゴシック" charset="0"/>
            </a:endParaRPr>
          </a:p>
          <a:p>
            <a:r>
              <a:rPr lang="en-US" dirty="0">
                <a:latin typeface="Verdana" charset="0"/>
              </a:rPr>
              <a:t>How would we write a hash function for String objects?</a:t>
            </a:r>
          </a:p>
        </p:txBody>
      </p:sp>
    </p:spTree>
    <p:extLst>
      <p:ext uri="{BB962C8B-B14F-4D97-AF65-F5344CB8AC3E}">
        <p14:creationId xmlns:p14="http://schemas.microsoft.com/office/powerpoint/2010/main" val="390380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Separate Chaining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371600"/>
            <a:ext cx="5638800" cy="4495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Chaining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b="1" dirty="0" smtClean="0"/>
              <a:t>Example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4823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Separate Chaining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940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Separate Chaining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03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Separate Chaining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96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Separate Chaining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3" name="Rectangle 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242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4" name="Rectangle 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766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" name="AutoShape 9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>
            <a:off x="25908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Rectangle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20793" y="1144310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b="0" dirty="0" err="1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52660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Separate Chaining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4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3" name="Rectangle 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242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4" name="Rectangle 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766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" name="AutoShape 9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>
            <a:off x="25908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Rectangle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8" name="Rectangle 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9" name="Rectangle 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2672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1" name="AutoShape 9"/>
          <p:cNvCxnSpPr>
            <a:cxnSpLocks noChangeShapeType="1"/>
          </p:cNvCxnSpPr>
          <p:nvPr>
            <p:custDataLst>
              <p:tags r:id="rId25"/>
            </p:custDataLst>
          </p:nvPr>
        </p:nvCxnSpPr>
        <p:spPr bwMode="auto">
          <a:xfrm>
            <a:off x="35814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Rectangle 3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4495800" y="1371600"/>
            <a:ext cx="4267200" cy="4495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832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Separate Chaining Analysis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Reminder: The </a:t>
            </a:r>
            <a:r>
              <a:rPr lang="en-US" dirty="0" smtClean="0">
                <a:solidFill>
                  <a:schemeClr val="accent1"/>
                </a:solidFill>
              </a:rPr>
              <a:t>load factor</a:t>
            </a:r>
            <a:r>
              <a:rPr lang="en-US" dirty="0" smtClean="0"/>
              <a:t>, </a:t>
            </a:r>
            <a:r>
              <a:rPr lang="en-US" b="1" i="1" dirty="0" smtClean="0">
                <a:sym typeface="Symbol" pitchFamily="18" charset="2"/>
              </a:rPr>
              <a:t></a:t>
            </a:r>
            <a:r>
              <a:rPr lang="en-US" i="1" dirty="0" smtClean="0">
                <a:sym typeface="Symbol" pitchFamily="18" charset="2"/>
              </a:rPr>
              <a:t>, </a:t>
            </a:r>
            <a:r>
              <a:rPr lang="en-US" dirty="0" smtClean="0"/>
              <a:t>of a hash table is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743200" y="2171700"/>
          <a:ext cx="18827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8" name="Equation" r:id="rId6" imgW="927000" imgH="393480" progId="Equation.3">
                  <p:embed/>
                </p:oleObj>
              </mc:Choice>
              <mc:Fallback>
                <p:oleObj name="Equation" r:id="rId6" imgW="927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171700"/>
                        <a:ext cx="188277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10125" y="2171700"/>
            <a:ext cx="315907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 </a:t>
            </a:r>
            <a:r>
              <a:rPr lang="en-US" dirty="0" smtClean="0"/>
              <a:t>number </a:t>
            </a:r>
            <a:r>
              <a:rPr lang="en-US" dirty="0"/>
              <a:t>of elements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32004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Under chaining, the average number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elements per bucket is </a:t>
            </a:r>
            <a:r>
              <a:rPr lang="en-US" sz="2000" i="1" dirty="0" smtClean="0">
                <a:sym typeface="Symbol" pitchFamily="18" charset="2"/>
              </a:rPr>
              <a:t></a:t>
            </a:r>
          </a:p>
          <a:p>
            <a:pPr marL="342900" lvl="0" indent="-342900">
              <a:spcBef>
                <a:spcPct val="20000"/>
              </a:spcBef>
            </a:pPr>
            <a:endParaRPr lang="en-US" sz="2000" i="1" dirty="0" smtClean="0">
              <a:sym typeface="Symbol" pitchFamily="18" charset="2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2000" b="0" dirty="0" smtClean="0">
                <a:latin typeface="+mj-lt"/>
                <a:sym typeface="Symbol" pitchFamily="18" charset="2"/>
              </a:rPr>
              <a:t>So if some inserts are followed by </a:t>
            </a:r>
            <a:r>
              <a:rPr lang="en-US" sz="2000" b="0" i="1" dirty="0" smtClean="0">
                <a:latin typeface="+mj-lt"/>
                <a:sym typeface="Symbol" pitchFamily="18" charset="2"/>
              </a:rPr>
              <a:t>random</a:t>
            </a:r>
            <a:r>
              <a:rPr lang="en-US" sz="2000" b="0" dirty="0" smtClean="0">
                <a:latin typeface="+mj-lt"/>
                <a:sym typeface="Symbol" pitchFamily="18" charset="2"/>
              </a:rPr>
              <a:t> finds, then on average: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Each “unsuccessful”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find</a:t>
            </a:r>
            <a:r>
              <a:rPr lang="en-US" sz="2000" b="0" dirty="0" smtClean="0">
                <a:latin typeface="+mj-lt"/>
                <a:sym typeface="Symbol" pitchFamily="18" charset="2"/>
              </a:rPr>
              <a:t> compares against </a:t>
            </a:r>
            <a:r>
              <a:rPr lang="en-US" sz="2000" i="1" dirty="0" smtClean="0">
                <a:solidFill>
                  <a:srgbClr val="4F81BD"/>
                </a:solidFill>
                <a:sym typeface="Symbol" pitchFamily="18" charset="2"/>
              </a:rPr>
              <a:t></a:t>
            </a:r>
            <a:r>
              <a:rPr lang="en-US" sz="2000" b="0" dirty="0" smtClean="0">
                <a:latin typeface="+mj-lt"/>
                <a:sym typeface="Symbol" pitchFamily="18" charset="2"/>
              </a:rPr>
              <a:t> items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b="0" dirty="0" smtClean="0">
              <a:latin typeface="+mj-lt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b="0" dirty="0">
              <a:latin typeface="+mj-lt"/>
              <a:sym typeface="Symbol" pitchFamily="18" charset="2"/>
            </a:endParaRPr>
          </a:p>
          <a:p>
            <a:pPr>
              <a:spcBef>
                <a:spcPct val="20000"/>
              </a:spcBef>
            </a:pPr>
            <a:r>
              <a:rPr lang="en-US" sz="2000" b="0" dirty="0" smtClean="0">
                <a:latin typeface="+mj-lt"/>
                <a:sym typeface="Symbol" pitchFamily="18" charset="2"/>
              </a:rPr>
              <a:t>So we like to keep </a:t>
            </a:r>
            <a:r>
              <a:rPr lang="en-US" sz="2000" i="1" dirty="0" smtClean="0">
                <a:sym typeface="Symbol" pitchFamily="18" charset="2"/>
              </a:rPr>
              <a:t>  </a:t>
            </a:r>
            <a:r>
              <a:rPr lang="en-US" sz="2000" b="0" dirty="0" smtClean="0">
                <a:latin typeface="+mj-lt"/>
                <a:sym typeface="Symbol" pitchFamily="18" charset="2"/>
              </a:rPr>
              <a:t>fairly low (e.g., 1 or 1.5 or 2) for chaining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6079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Rehashing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As with array-based stacks/queues/lists, if table gets too full, create a bigger table and copy everything</a:t>
            </a:r>
          </a:p>
          <a:p>
            <a:endParaRPr lang="en-US" sz="1000" dirty="0" smtClean="0"/>
          </a:p>
          <a:p>
            <a:r>
              <a:rPr lang="en-US" dirty="0" smtClean="0"/>
              <a:t>With chaining, we get to decide what “too full” means</a:t>
            </a:r>
          </a:p>
          <a:p>
            <a:pPr lvl="1"/>
            <a:r>
              <a:rPr lang="en-US" dirty="0" smtClean="0"/>
              <a:t>Keep load factor reasonable (e.g., &lt; 1)?</a:t>
            </a:r>
          </a:p>
          <a:p>
            <a:pPr lvl="1"/>
            <a:r>
              <a:rPr lang="en-US" dirty="0" smtClean="0"/>
              <a:t>Consider average or max size of non-empty chains?</a:t>
            </a:r>
          </a:p>
          <a:p>
            <a:endParaRPr lang="en-US" dirty="0" smtClean="0"/>
          </a:p>
          <a:p>
            <a:r>
              <a:rPr lang="en-US" dirty="0" smtClean="0"/>
              <a:t>For open addressing, half-full is a good rule of thumb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New table size</a:t>
            </a:r>
          </a:p>
          <a:p>
            <a:pPr lvl="1"/>
            <a:r>
              <a:rPr lang="en-US" dirty="0" smtClean="0"/>
              <a:t>Twice-as-big is a good idea, except, </a:t>
            </a:r>
            <a:r>
              <a:rPr lang="en-US" dirty="0" err="1" smtClean="0"/>
              <a:t>uhm</a:t>
            </a:r>
            <a:r>
              <a:rPr lang="en-US" dirty="0" smtClean="0"/>
              <a:t>, that won’t be prime!</a:t>
            </a:r>
          </a:p>
          <a:p>
            <a:pPr lvl="1"/>
            <a:r>
              <a:rPr lang="en-US" dirty="0" smtClean="0"/>
              <a:t>So go </a:t>
            </a:r>
            <a:r>
              <a:rPr lang="en-US" i="1" dirty="0" smtClean="0"/>
              <a:t>about</a:t>
            </a:r>
            <a:r>
              <a:rPr lang="en-US" dirty="0" smtClean="0"/>
              <a:t> twice-as-big </a:t>
            </a:r>
          </a:p>
          <a:p>
            <a:pPr lvl="1"/>
            <a:r>
              <a:rPr lang="en-US" dirty="0" smtClean="0"/>
              <a:t>Can have a list of prime numbers in your code since you won’t grow more than 20-30 times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71450"/>
            <a:ext cx="7772400" cy="6858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solidFill>
                  <a:srgbClr val="3366FF"/>
                </a:solidFill>
                <a:latin typeface="Arial" charset="0"/>
                <a:cs typeface="Arial" charset="0"/>
              </a:rPr>
              <a:t>Rehashing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711200" y="120015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latin typeface="Arial" charset="0"/>
                <a:cs typeface="Arial" charset="0"/>
              </a:rPr>
              <a:t>When the table gets too full, create a bigger table (usually 2x as large) and hash all the items from the original table into the new table.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Arial" charset="0"/>
                <a:cs typeface="Arial" charset="0"/>
              </a:rPr>
              <a:t>When to rehash?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latin typeface="Arial" charset="0"/>
                <a:cs typeface="Arial" charset="0"/>
              </a:rPr>
              <a:t>Separate chaining: full (</a:t>
            </a:r>
            <a:r>
              <a:rPr lang="en-US" altLang="en-US" sz="2400" dirty="0" smtClean="0">
                <a:latin typeface="Arial" charset="0"/>
                <a:cs typeface="Arial" charset="0"/>
                <a:sym typeface="Symbol" pitchFamily="18" charset="2"/>
              </a:rPr>
              <a:t> = 1)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latin typeface="Arial" charset="0"/>
                <a:cs typeface="Arial" charset="0"/>
              </a:rPr>
              <a:t>Open addressing: half full (</a:t>
            </a:r>
            <a:r>
              <a:rPr lang="en-US" altLang="en-US" sz="2400" dirty="0" smtClean="0">
                <a:latin typeface="Arial" charset="0"/>
                <a:cs typeface="Arial" charset="0"/>
                <a:sym typeface="Symbol" pitchFamily="18" charset="2"/>
              </a:rPr>
              <a:t> = 0.5)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latin typeface="Arial" charset="0"/>
                <a:cs typeface="Arial" charset="0"/>
                <a:sym typeface="Symbol" pitchFamily="18" charset="2"/>
              </a:rPr>
              <a:t>When an insertion fails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latin typeface="Arial" charset="0"/>
                <a:cs typeface="Arial" charset="0"/>
                <a:sym typeface="Symbol" pitchFamily="18" charset="2"/>
              </a:rPr>
              <a:t>Some other threshold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Arial" charset="0"/>
                <a:cs typeface="Arial" charset="0"/>
                <a:sym typeface="Symbol" pitchFamily="18" charset="2"/>
              </a:rPr>
              <a:t>Cost of a single rehashing?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BC1940D-AABC-4B48-9191-CF6C1E67008B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68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37893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00600" y="5715000"/>
            <a:ext cx="1600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O(N) but infrequent</a:t>
            </a:r>
          </a:p>
        </p:txBody>
      </p:sp>
    </p:spTree>
    <p:extLst>
      <p:ext uri="{BB962C8B-B14F-4D97-AF65-F5344CB8AC3E}">
        <p14:creationId xmlns:p14="http://schemas.microsoft.com/office/powerpoint/2010/main" val="789176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3366FF"/>
                </a:solidFill>
                <a:latin typeface="Arial" charset="0"/>
                <a:cs typeface="Arial" charset="0"/>
              </a:rPr>
              <a:t>Rehashing Picture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981200"/>
            <a:ext cx="7772400" cy="914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Arial" charset="0"/>
                <a:cs typeface="Arial" charset="0"/>
              </a:rPr>
              <a:t>Starting with table of size 2, double when load factor &gt; 1.</a:t>
            </a:r>
          </a:p>
        </p:txBody>
      </p:sp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412BF74-3E47-46CE-8CED-9EB3B594506C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69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39941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430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2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478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3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7526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4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0574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5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3622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6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6670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7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8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766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9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5814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50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8862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51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910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52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4958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53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8006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54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1054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55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4102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56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7150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57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0198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58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3246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59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6294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60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9342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61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2390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62" name="Rectangl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5438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63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8486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64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1534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65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050925" y="5699125"/>
            <a:ext cx="749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>
                <a:latin typeface="Arial" charset="0"/>
              </a:rPr>
              <a:t> 1    2   3    4   5    6   7    8  9   10  11 12 13 14  15  16 17 18  19 20  21 23 24  25</a:t>
            </a:r>
          </a:p>
        </p:txBody>
      </p:sp>
      <p:sp>
        <p:nvSpPr>
          <p:cNvPr id="39966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752600" y="5410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67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752600" y="52578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68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362200" y="5410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69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362200" y="52578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70" name="Rectangl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362200" y="51054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71" name="Rectangle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362200" y="49530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72" name="Rectangle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581400" y="5410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73" name="Rectangle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581400" y="52578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74" name="Rectangle 3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581400" y="51054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75" name="Rectangle 3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581400" y="49530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76" name="Rectangle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581400" y="4800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77" name="Rectangle 40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581400" y="4648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78" name="Rectangle 41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581400" y="44958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79" name="Rectangle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581400" y="43434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80" name="Rectangle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019800" y="5410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81" name="Rectangle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019800" y="52578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82" name="Rectangle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6019800" y="51054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83" name="Rectangle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019800" y="49530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84" name="Rectangle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019800" y="4800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85" name="Rectangle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6019800" y="4648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86" name="Rectangle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6019800" y="44958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87" name="Rectangle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6019800" y="43434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88" name="Rectangle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6019800" y="41910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89" name="Rectangle 52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019800" y="4038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90" name="Rectangle 53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6019800" y="3886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91" name="Rectangle 54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019800" y="37338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92" name="Rectangle 55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6019800" y="35814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93" name="Rectangle 5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6019800" y="34290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94" name="Rectangle 57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6019800" y="3276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95" name="Rectangle 58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6019800" y="3124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96" name="Rectangle 59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1143000" y="31242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97" name="Rectangle 60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1143000" y="34290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98" name="Text Box 6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1447800" y="2971800"/>
            <a:ext cx="1228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>
                <a:latin typeface="Arial" charset="0"/>
              </a:rPr>
              <a:t>hashes</a:t>
            </a:r>
          </a:p>
          <a:p>
            <a:r>
              <a:rPr lang="en-US" altLang="en-US" sz="2000">
                <a:latin typeface="Arial" charset="0"/>
              </a:rPr>
              <a:t>rehashes</a:t>
            </a:r>
          </a:p>
        </p:txBody>
      </p:sp>
    </p:spTree>
    <p:extLst>
      <p:ext uri="{BB962C8B-B14F-4D97-AF65-F5344CB8AC3E}">
        <p14:creationId xmlns:p14="http://schemas.microsoft.com/office/powerpoint/2010/main" val="805734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Hash Functions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90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An ideal hash function:</a:t>
            </a:r>
          </a:p>
          <a:p>
            <a:r>
              <a:rPr lang="en-US" sz="2000" dirty="0" smtClean="0"/>
              <a:t>Fast to compute</a:t>
            </a:r>
          </a:p>
          <a:p>
            <a:r>
              <a:rPr lang="en-US" sz="2000" dirty="0" smtClean="0"/>
              <a:t>“Rarely” hashes two “used” keys to the same index</a:t>
            </a:r>
          </a:p>
          <a:p>
            <a:pPr lvl="1"/>
            <a:r>
              <a:rPr lang="en-US" sz="1800" dirty="0" smtClean="0"/>
              <a:t>Often impossible in theory but easy in practice</a:t>
            </a:r>
          </a:p>
          <a:p>
            <a:pPr lvl="1"/>
            <a:r>
              <a:rPr lang="en-US" sz="1800" dirty="0" smtClean="0"/>
              <a:t>Will handle </a:t>
            </a:r>
            <a:r>
              <a:rPr lang="en-US" sz="1800" i="1" dirty="0" smtClean="0"/>
              <a:t>collisions</a:t>
            </a:r>
            <a:r>
              <a:rPr lang="en-US" sz="1800" dirty="0" smtClean="0"/>
              <a:t> later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Freeform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1320800" y="4038600"/>
            <a:ext cx="2946400" cy="1733550"/>
          </a:xfrm>
          <a:custGeom>
            <a:avLst/>
            <a:gdLst/>
            <a:ahLst/>
            <a:cxnLst>
              <a:cxn ang="0">
                <a:pos x="982" y="68"/>
              </a:cxn>
              <a:cxn ang="0">
                <a:pos x="598" y="68"/>
              </a:cxn>
              <a:cxn ang="0">
                <a:pos x="534" y="90"/>
              </a:cxn>
              <a:cxn ang="0">
                <a:pos x="502" y="100"/>
              </a:cxn>
              <a:cxn ang="0">
                <a:pos x="353" y="175"/>
              </a:cxn>
              <a:cxn ang="0">
                <a:pos x="182" y="303"/>
              </a:cxn>
              <a:cxn ang="0">
                <a:pos x="129" y="367"/>
              </a:cxn>
              <a:cxn ang="0">
                <a:pos x="76" y="463"/>
              </a:cxn>
              <a:cxn ang="0">
                <a:pos x="1" y="719"/>
              </a:cxn>
              <a:cxn ang="0">
                <a:pos x="12" y="836"/>
              </a:cxn>
              <a:cxn ang="0">
                <a:pos x="86" y="858"/>
              </a:cxn>
              <a:cxn ang="0">
                <a:pos x="321" y="879"/>
              </a:cxn>
              <a:cxn ang="0">
                <a:pos x="353" y="900"/>
              </a:cxn>
              <a:cxn ang="0">
                <a:pos x="374" y="964"/>
              </a:cxn>
              <a:cxn ang="0">
                <a:pos x="353" y="1071"/>
              </a:cxn>
              <a:cxn ang="0">
                <a:pos x="257" y="1231"/>
              </a:cxn>
              <a:cxn ang="0">
                <a:pos x="204" y="1348"/>
              </a:cxn>
              <a:cxn ang="0">
                <a:pos x="332" y="1604"/>
              </a:cxn>
              <a:cxn ang="0">
                <a:pos x="460" y="1594"/>
              </a:cxn>
              <a:cxn ang="0">
                <a:pos x="588" y="1530"/>
              </a:cxn>
              <a:cxn ang="0">
                <a:pos x="716" y="1455"/>
              </a:cxn>
              <a:cxn ang="0">
                <a:pos x="844" y="1498"/>
              </a:cxn>
              <a:cxn ang="0">
                <a:pos x="886" y="1594"/>
              </a:cxn>
              <a:cxn ang="0">
                <a:pos x="993" y="1956"/>
              </a:cxn>
              <a:cxn ang="0">
                <a:pos x="1249" y="1914"/>
              </a:cxn>
              <a:cxn ang="0">
                <a:pos x="1302" y="1871"/>
              </a:cxn>
              <a:cxn ang="0">
                <a:pos x="1324" y="1839"/>
              </a:cxn>
              <a:cxn ang="0">
                <a:pos x="1356" y="1818"/>
              </a:cxn>
              <a:cxn ang="0">
                <a:pos x="1473" y="1306"/>
              </a:cxn>
              <a:cxn ang="0">
                <a:pos x="1398" y="911"/>
              </a:cxn>
              <a:cxn ang="0">
                <a:pos x="1345" y="836"/>
              </a:cxn>
              <a:cxn ang="0">
                <a:pos x="1302" y="751"/>
              </a:cxn>
              <a:cxn ang="0">
                <a:pos x="1270" y="634"/>
              </a:cxn>
              <a:cxn ang="0">
                <a:pos x="1345" y="356"/>
              </a:cxn>
              <a:cxn ang="0">
                <a:pos x="1345" y="143"/>
              </a:cxn>
              <a:cxn ang="0">
                <a:pos x="1217" y="58"/>
              </a:cxn>
              <a:cxn ang="0">
                <a:pos x="1153" y="36"/>
              </a:cxn>
              <a:cxn ang="0">
                <a:pos x="982" y="68"/>
              </a:cxn>
            </a:cxnLst>
            <a:rect l="0" t="0" r="r" b="b"/>
            <a:pathLst>
              <a:path w="1473" h="1959">
                <a:moveTo>
                  <a:pt x="982" y="68"/>
                </a:moveTo>
                <a:cubicBezTo>
                  <a:pt x="876" y="15"/>
                  <a:pt x="715" y="60"/>
                  <a:pt x="598" y="68"/>
                </a:cubicBezTo>
                <a:cubicBezTo>
                  <a:pt x="577" y="75"/>
                  <a:pt x="555" y="83"/>
                  <a:pt x="534" y="90"/>
                </a:cubicBezTo>
                <a:cubicBezTo>
                  <a:pt x="523" y="94"/>
                  <a:pt x="502" y="100"/>
                  <a:pt x="502" y="100"/>
                </a:cubicBezTo>
                <a:cubicBezTo>
                  <a:pt x="381" y="182"/>
                  <a:pt x="500" y="108"/>
                  <a:pt x="353" y="175"/>
                </a:cubicBezTo>
                <a:cubicBezTo>
                  <a:pt x="287" y="205"/>
                  <a:pt x="241" y="264"/>
                  <a:pt x="182" y="303"/>
                </a:cubicBezTo>
                <a:cubicBezTo>
                  <a:pt x="130" y="382"/>
                  <a:pt x="197" y="285"/>
                  <a:pt x="129" y="367"/>
                </a:cubicBezTo>
                <a:cubicBezTo>
                  <a:pt x="105" y="396"/>
                  <a:pt x="97" y="432"/>
                  <a:pt x="76" y="463"/>
                </a:cubicBezTo>
                <a:cubicBezTo>
                  <a:pt x="54" y="550"/>
                  <a:pt x="16" y="629"/>
                  <a:pt x="1" y="719"/>
                </a:cubicBezTo>
                <a:cubicBezTo>
                  <a:pt x="5" y="758"/>
                  <a:pt x="0" y="799"/>
                  <a:pt x="12" y="836"/>
                </a:cubicBezTo>
                <a:cubicBezTo>
                  <a:pt x="13" y="840"/>
                  <a:pt x="68" y="853"/>
                  <a:pt x="86" y="858"/>
                </a:cubicBezTo>
                <a:cubicBezTo>
                  <a:pt x="195" y="889"/>
                  <a:pt x="34" y="863"/>
                  <a:pt x="321" y="879"/>
                </a:cubicBezTo>
                <a:cubicBezTo>
                  <a:pt x="332" y="886"/>
                  <a:pt x="346" y="889"/>
                  <a:pt x="353" y="900"/>
                </a:cubicBezTo>
                <a:cubicBezTo>
                  <a:pt x="365" y="919"/>
                  <a:pt x="374" y="964"/>
                  <a:pt x="374" y="964"/>
                </a:cubicBezTo>
                <a:cubicBezTo>
                  <a:pt x="371" y="987"/>
                  <a:pt x="368" y="1044"/>
                  <a:pt x="353" y="1071"/>
                </a:cubicBezTo>
                <a:cubicBezTo>
                  <a:pt x="322" y="1126"/>
                  <a:pt x="287" y="1177"/>
                  <a:pt x="257" y="1231"/>
                </a:cubicBezTo>
                <a:cubicBezTo>
                  <a:pt x="235" y="1271"/>
                  <a:pt x="229" y="1310"/>
                  <a:pt x="204" y="1348"/>
                </a:cubicBezTo>
                <a:cubicBezTo>
                  <a:pt x="212" y="1485"/>
                  <a:pt x="191" y="1571"/>
                  <a:pt x="332" y="1604"/>
                </a:cubicBezTo>
                <a:cubicBezTo>
                  <a:pt x="375" y="1601"/>
                  <a:pt x="418" y="1600"/>
                  <a:pt x="460" y="1594"/>
                </a:cubicBezTo>
                <a:cubicBezTo>
                  <a:pt x="508" y="1588"/>
                  <a:pt x="541" y="1545"/>
                  <a:pt x="588" y="1530"/>
                </a:cubicBezTo>
                <a:cubicBezTo>
                  <a:pt x="623" y="1495"/>
                  <a:pt x="668" y="1471"/>
                  <a:pt x="716" y="1455"/>
                </a:cubicBezTo>
                <a:cubicBezTo>
                  <a:pt x="772" y="1463"/>
                  <a:pt x="806" y="1460"/>
                  <a:pt x="844" y="1498"/>
                </a:cubicBezTo>
                <a:cubicBezTo>
                  <a:pt x="855" y="1533"/>
                  <a:pt x="875" y="1559"/>
                  <a:pt x="886" y="1594"/>
                </a:cubicBezTo>
                <a:cubicBezTo>
                  <a:pt x="894" y="1728"/>
                  <a:pt x="871" y="1876"/>
                  <a:pt x="993" y="1956"/>
                </a:cubicBezTo>
                <a:cubicBezTo>
                  <a:pt x="1285" y="1941"/>
                  <a:pt x="1104" y="1959"/>
                  <a:pt x="1249" y="1914"/>
                </a:cubicBezTo>
                <a:cubicBezTo>
                  <a:pt x="1307" y="1825"/>
                  <a:pt x="1231" y="1928"/>
                  <a:pt x="1302" y="1871"/>
                </a:cubicBezTo>
                <a:cubicBezTo>
                  <a:pt x="1312" y="1863"/>
                  <a:pt x="1315" y="1848"/>
                  <a:pt x="1324" y="1839"/>
                </a:cubicBezTo>
                <a:cubicBezTo>
                  <a:pt x="1333" y="1830"/>
                  <a:pt x="1345" y="1825"/>
                  <a:pt x="1356" y="1818"/>
                </a:cubicBezTo>
                <a:cubicBezTo>
                  <a:pt x="1466" y="1650"/>
                  <a:pt x="1423" y="1499"/>
                  <a:pt x="1473" y="1306"/>
                </a:cubicBezTo>
                <a:cubicBezTo>
                  <a:pt x="1466" y="1156"/>
                  <a:pt x="1470" y="1037"/>
                  <a:pt x="1398" y="911"/>
                </a:cubicBezTo>
                <a:cubicBezTo>
                  <a:pt x="1326" y="785"/>
                  <a:pt x="1399" y="935"/>
                  <a:pt x="1345" y="836"/>
                </a:cubicBezTo>
                <a:cubicBezTo>
                  <a:pt x="1330" y="808"/>
                  <a:pt x="1302" y="751"/>
                  <a:pt x="1302" y="751"/>
                </a:cubicBezTo>
                <a:cubicBezTo>
                  <a:pt x="1293" y="711"/>
                  <a:pt x="1280" y="673"/>
                  <a:pt x="1270" y="634"/>
                </a:cubicBezTo>
                <a:cubicBezTo>
                  <a:pt x="1279" y="537"/>
                  <a:pt x="1290" y="439"/>
                  <a:pt x="1345" y="356"/>
                </a:cubicBezTo>
                <a:cubicBezTo>
                  <a:pt x="1356" y="285"/>
                  <a:pt x="1372" y="215"/>
                  <a:pt x="1345" y="143"/>
                </a:cubicBezTo>
                <a:cubicBezTo>
                  <a:pt x="1322" y="82"/>
                  <a:pt x="1267" y="75"/>
                  <a:pt x="1217" y="58"/>
                </a:cubicBezTo>
                <a:cubicBezTo>
                  <a:pt x="1196" y="51"/>
                  <a:pt x="1153" y="36"/>
                  <a:pt x="1153" y="36"/>
                </a:cubicBezTo>
                <a:cubicBezTo>
                  <a:pt x="985" y="48"/>
                  <a:pt x="1018" y="0"/>
                  <a:pt x="982" y="68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4597400" y="49784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" name="Group 89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6934200" y="2941935"/>
          <a:ext cx="1524000" cy="316992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8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67400" y="5786735"/>
            <a:ext cx="1857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/>
              <a:t>TableSize</a:t>
            </a:r>
            <a:r>
              <a:rPr lang="en-US" dirty="0"/>
              <a:t> –1 </a:t>
            </a:r>
          </a:p>
        </p:txBody>
      </p:sp>
      <p:sp>
        <p:nvSpPr>
          <p:cNvPr id="11" name="Text Box 8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16546" y="3958064"/>
            <a:ext cx="20762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algn="ctr"/>
            <a:r>
              <a:rPr lang="en-US" dirty="0"/>
              <a:t>hash function:</a:t>
            </a:r>
          </a:p>
          <a:p>
            <a:pPr algn="ctr"/>
            <a:r>
              <a:rPr lang="en-US" b="1" dirty="0">
                <a:solidFill>
                  <a:schemeClr val="accent1"/>
                </a:solidFill>
              </a:rPr>
              <a:t>index = </a:t>
            </a:r>
            <a:r>
              <a:rPr lang="en-US" b="1" dirty="0" smtClean="0">
                <a:solidFill>
                  <a:schemeClr val="accent1"/>
                </a:solidFill>
              </a:rPr>
              <a:t>h(key)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2" name="Text Box 8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24700" y="243393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hash table</a:t>
            </a:r>
          </a:p>
        </p:txBody>
      </p:sp>
      <p:sp>
        <p:nvSpPr>
          <p:cNvPr id="13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400" y="5867400"/>
            <a:ext cx="417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key space (e.g., integers, strings)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53007" y="1116008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b="0" dirty="0" err="1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71415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3366FF"/>
                </a:solidFill>
                <a:latin typeface="Arial" charset="0"/>
                <a:cs typeface="Arial" charset="0"/>
              </a:rPr>
              <a:t>Amortized Analysis of Rehashing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Cost of inserting n keys is &lt; 3n</a:t>
            </a:r>
          </a:p>
          <a:p>
            <a:pPr eaLnBrk="1" hangingPunct="1"/>
            <a:r>
              <a:rPr lang="en-US" altLang="en-US" sz="2800" dirty="0" smtClean="0">
                <a:latin typeface="Arial" charset="0"/>
                <a:cs typeface="Arial" charset="0"/>
              </a:rPr>
              <a:t>suppose 2</a:t>
            </a:r>
            <a:r>
              <a:rPr lang="en-US" altLang="en-US" sz="2800" baseline="30000" dirty="0" smtClean="0">
                <a:latin typeface="Arial" charset="0"/>
                <a:cs typeface="Arial" charset="0"/>
              </a:rPr>
              <a:t>k</a:t>
            </a:r>
            <a:r>
              <a:rPr lang="en-US" altLang="en-US" sz="2800" dirty="0" smtClean="0">
                <a:latin typeface="Arial" charset="0"/>
                <a:cs typeface="Arial" charset="0"/>
              </a:rPr>
              <a:t> + 1 </a:t>
            </a:r>
            <a:r>
              <a:rPr lang="en-US" altLang="en-US" sz="2800" u="sng" dirty="0" smtClean="0">
                <a:latin typeface="Arial" charset="0"/>
                <a:cs typeface="Arial" charset="0"/>
              </a:rPr>
              <a:t>&lt;</a:t>
            </a:r>
            <a:r>
              <a:rPr lang="en-US" altLang="en-US" sz="2800" dirty="0" smtClean="0">
                <a:latin typeface="Arial" charset="0"/>
                <a:cs typeface="Arial" charset="0"/>
              </a:rPr>
              <a:t> n </a:t>
            </a:r>
            <a:r>
              <a:rPr lang="en-US" altLang="en-US" sz="2800" u="sng" dirty="0" smtClean="0">
                <a:latin typeface="Arial" charset="0"/>
                <a:cs typeface="Arial" charset="0"/>
              </a:rPr>
              <a:t>&lt;</a:t>
            </a:r>
            <a:r>
              <a:rPr lang="en-US" altLang="en-US" sz="2800" dirty="0" smtClean="0">
                <a:latin typeface="Arial" charset="0"/>
                <a:cs typeface="Arial" charset="0"/>
              </a:rPr>
              <a:t> 2</a:t>
            </a:r>
            <a:r>
              <a:rPr lang="en-US" altLang="en-US" sz="2800" baseline="30000" dirty="0" smtClean="0">
                <a:latin typeface="Arial" charset="0"/>
                <a:cs typeface="Arial" charset="0"/>
              </a:rPr>
              <a:t>k+1</a:t>
            </a:r>
          </a:p>
          <a:p>
            <a:pPr lvl="1"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Hashes = n</a:t>
            </a:r>
          </a:p>
          <a:p>
            <a:pPr lvl="1"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Rehashes = 2 + 2</a:t>
            </a:r>
            <a:r>
              <a:rPr lang="en-US" altLang="en-US" sz="2400" baseline="30000" dirty="0" smtClean="0">
                <a:latin typeface="Arial" charset="0"/>
                <a:cs typeface="Arial" charset="0"/>
              </a:rPr>
              <a:t>2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+ … + 2</a:t>
            </a:r>
            <a:r>
              <a:rPr lang="en-US" altLang="en-US" sz="2400" baseline="30000" dirty="0" smtClean="0">
                <a:latin typeface="Arial" charset="0"/>
                <a:cs typeface="Arial" charset="0"/>
              </a:rPr>
              <a:t>k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= 2</a:t>
            </a:r>
            <a:r>
              <a:rPr lang="en-US" altLang="en-US" sz="2400" baseline="30000" dirty="0" smtClean="0">
                <a:latin typeface="Arial" charset="0"/>
                <a:cs typeface="Arial" charset="0"/>
              </a:rPr>
              <a:t>k+1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– 2</a:t>
            </a:r>
          </a:p>
          <a:p>
            <a:pPr lvl="1"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Total = n + 2</a:t>
            </a:r>
            <a:r>
              <a:rPr lang="en-US" altLang="en-US" sz="2400" baseline="30000" dirty="0" smtClean="0">
                <a:latin typeface="Arial" charset="0"/>
                <a:cs typeface="Arial" charset="0"/>
              </a:rPr>
              <a:t>k+1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– 2 &lt; 3n</a:t>
            </a:r>
            <a:br>
              <a:rPr lang="en-US" altLang="en-US" sz="2400" dirty="0" smtClean="0">
                <a:latin typeface="Arial" charset="0"/>
                <a:cs typeface="Arial" charset="0"/>
              </a:rPr>
            </a:br>
            <a:endParaRPr lang="en-US" altLang="en-US" sz="20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Example</a:t>
            </a:r>
          </a:p>
          <a:p>
            <a:pPr lvl="1"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n = 33, Total = 33 + 64 –2 = 95 &lt; 99</a:t>
            </a:r>
          </a:p>
        </p:txBody>
      </p:sp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3D4DAD8-5B58-464B-B333-536EE4CDB473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70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33181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Terminology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We and the book use the terms</a:t>
            </a:r>
          </a:p>
          <a:p>
            <a:pPr lvl="1"/>
            <a:r>
              <a:rPr lang="en-US" dirty="0" smtClean="0"/>
              <a:t>“chaining” or “separate chaining”</a:t>
            </a:r>
          </a:p>
          <a:p>
            <a:pPr lvl="1"/>
            <a:r>
              <a:rPr lang="en-US" dirty="0" smtClean="0"/>
              <a:t>“open addressing”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Very confusingly,</a:t>
            </a:r>
          </a:p>
          <a:p>
            <a:pPr lvl="1"/>
            <a:r>
              <a:rPr lang="en-US" dirty="0" smtClean="0"/>
              <a:t>“open hashing” is a synonym for “chaining”</a:t>
            </a:r>
          </a:p>
          <a:p>
            <a:pPr lvl="1"/>
            <a:r>
              <a:rPr lang="en-US" dirty="0" smtClean="0"/>
              <a:t>“closed hashing” is a synonym for “open addressing”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(If it makes you feel any better, </a:t>
            </a:r>
          </a:p>
          <a:p>
            <a:pPr>
              <a:buNone/>
            </a:pPr>
            <a:r>
              <a:rPr lang="en-US" dirty="0" smtClean="0"/>
              <a:t>most trees in CS grow upside-down </a:t>
            </a:r>
            <a:r>
              <a:rPr lang="en-US" dirty="0" smtClean="0">
                <a:sym typeface="Wingdings" pitchFamily="2" charset="2"/>
              </a:rPr>
              <a:t>)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71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412" y="4572000"/>
            <a:ext cx="1881188" cy="1905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5516578" y="5113944"/>
            <a:ext cx="1417622" cy="1162330"/>
            <a:chOff x="2700950" y="5266344"/>
            <a:chExt cx="1417622" cy="1162330"/>
          </a:xfrm>
        </p:grpSpPr>
        <p:sp>
          <p:nvSpPr>
            <p:cNvPr id="9" name="Oval 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086477" y="6207638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0" name="Oval 6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656845" y="573699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896354" y="573699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2" name="Oval 9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276600" y="526634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13" name="AutoShape 15"/>
            <p:cNvCxnSpPr>
              <a:cxnSpLocks noChangeShapeType="1"/>
              <a:stCxn id="12" idx="3"/>
              <a:endCxn id="11" idx="0"/>
            </p:cNvCxnSpPr>
            <p:nvPr>
              <p:custDataLst>
                <p:tags r:id="rId5"/>
              </p:custDataLst>
            </p:nvPr>
          </p:nvCxnSpPr>
          <p:spPr bwMode="auto">
            <a:xfrm flipH="1">
              <a:off x="3032156" y="5448720"/>
              <a:ext cx="284053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4" name="AutoShape 16"/>
            <p:cNvCxnSpPr>
              <a:cxnSpLocks noChangeShapeType="1"/>
              <a:stCxn id="12" idx="5"/>
              <a:endCxn id="10" idx="0"/>
            </p:cNvCxnSpPr>
            <p:nvPr>
              <p:custDataLst>
                <p:tags r:id="rId6"/>
              </p:custDataLst>
            </p:nvPr>
          </p:nvCxnSpPr>
          <p:spPr bwMode="auto">
            <a:xfrm>
              <a:off x="3508595" y="5448720"/>
              <a:ext cx="284052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" name="AutoShape 17"/>
            <p:cNvCxnSpPr>
              <a:cxnSpLocks noChangeShapeType="1"/>
              <a:stCxn id="11" idx="5"/>
              <a:endCxn id="9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3128349" y="5919367"/>
              <a:ext cx="93929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6" name="Oval 20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846968" y="6207638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17" name="AutoShape 21"/>
            <p:cNvCxnSpPr>
              <a:cxnSpLocks noChangeShapeType="1"/>
              <a:stCxn id="10" idx="5"/>
              <a:endCxn id="16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3888840" y="5919367"/>
              <a:ext cx="93929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8" name="Oval 22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700950" y="6226968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19" name="AutoShape 23"/>
            <p:cNvCxnSpPr>
              <a:cxnSpLocks noChangeShapeType="1"/>
              <a:endCxn id="18" idx="0"/>
            </p:cNvCxnSpPr>
            <p:nvPr>
              <p:custDataLst>
                <p:tags r:id="rId11"/>
              </p:custDataLst>
            </p:nvPr>
          </p:nvCxnSpPr>
          <p:spPr bwMode="auto">
            <a:xfrm flipH="1">
              <a:off x="2836752" y="5938697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0" name="Oval 22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462950" y="619419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21" name="AutoShape 23"/>
            <p:cNvCxnSpPr>
              <a:cxnSpLocks noChangeShapeType="1"/>
              <a:endCxn id="20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3598752" y="5905920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97433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3366FF"/>
                </a:solidFill>
                <a:latin typeface="Arial" charset="0"/>
                <a:cs typeface="Arial" charset="0"/>
              </a:rPr>
              <a:t>Summary: Hashing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79091" y="1219200"/>
            <a:ext cx="89916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latin typeface="Arial" charset="0"/>
                <a:cs typeface="Arial" charset="0"/>
              </a:rPr>
              <a:t>Hashing is one of the most important tools.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latin typeface="Arial" charset="0"/>
                <a:cs typeface="Arial" charset="0"/>
              </a:rPr>
              <a:t>Hashing has many applications where operations are limited to find, insert, and delete.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>
                <a:latin typeface="Arial" charset="0"/>
                <a:cs typeface="Arial" charset="0"/>
              </a:rPr>
              <a:t>But what is the cost of doing, e.g., </a:t>
            </a:r>
            <a:r>
              <a:rPr lang="en-US" altLang="en-US" sz="2400" dirty="0" err="1" smtClean="0">
                <a:latin typeface="Arial" charset="0"/>
                <a:cs typeface="Arial" charset="0"/>
              </a:rPr>
              <a:t>findMin</a:t>
            </a:r>
            <a:r>
              <a:rPr lang="en-US" altLang="en-US" sz="2400" dirty="0" smtClean="0">
                <a:latin typeface="Arial" charset="0"/>
                <a:cs typeface="Arial" charset="0"/>
              </a:rPr>
              <a:t>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latin typeface="Arial" charset="0"/>
                <a:cs typeface="Arial" charset="0"/>
              </a:rPr>
              <a:t>Can use: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>
                <a:latin typeface="Arial" charset="0"/>
                <a:cs typeface="Arial" charset="0"/>
              </a:rPr>
              <a:t>Separate chaining (easiest)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>
                <a:latin typeface="Arial" charset="0"/>
                <a:cs typeface="Arial" charset="0"/>
              </a:rPr>
              <a:t>Open addressing (memory conservation, no linked list management)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latin typeface="Arial" charset="0"/>
                <a:cs typeface="Arial" charset="0"/>
              </a:rPr>
              <a:t>Rehashing has good amortized complexity.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latin typeface="Arial" charset="0"/>
                <a:cs typeface="Arial" charset="0"/>
              </a:rPr>
              <a:t>Also has a big data version to minimize disk accesses: extendible hashing.  (See book.)</a:t>
            </a:r>
          </a:p>
        </p:txBody>
      </p:sp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92BEAD9-6A86-4AB4-A8A9-FEC8F18173F8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72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2472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Summary: Hash Tables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467600" cy="1828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Aim for constant-time (i.e., </a:t>
            </a:r>
            <a:r>
              <a:rPr lang="en-US" i="1" dirty="0" smtClean="0"/>
              <a:t>O</a:t>
            </a:r>
            <a:r>
              <a:rPr lang="en-US" dirty="0" smtClean="0"/>
              <a:t>(1))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endParaRPr lang="en-US" dirty="0" smtClean="0"/>
          </a:p>
          <a:p>
            <a:pPr lvl="1"/>
            <a:r>
              <a:rPr lang="en-US" dirty="0" smtClean="0"/>
              <a:t>“On average” under some reasonable </a:t>
            </a:r>
            <a:r>
              <a:rPr lang="en-US" dirty="0" smtClean="0">
                <a:solidFill>
                  <a:schemeClr val="accent1"/>
                </a:solidFill>
              </a:rPr>
              <a:t>assumptions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hash table is an array of some fixed size</a:t>
            </a:r>
          </a:p>
          <a:p>
            <a:endParaRPr lang="en-US" sz="10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304800" y="3886200"/>
            <a:ext cx="7162800" cy="1295400"/>
            <a:chOff x="1143000" y="3962400"/>
            <a:chExt cx="7162800" cy="129540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1143000" y="4038600"/>
              <a:ext cx="2057400" cy="1219200"/>
            </a:xfrm>
            <a:prstGeom prst="rect">
              <a:avLst/>
            </a:prstGeom>
            <a:solidFill>
              <a:srgbClr val="FFC00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43000" y="46290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E</a:t>
              </a:r>
            </a:p>
          </p:txBody>
        </p:sp>
        <p:sp>
          <p:nvSpPr>
            <p:cNvPr id="17" name="Right Arrow 16"/>
            <p:cNvSpPr/>
            <p:nvPr/>
          </p:nvSpPr>
          <p:spPr bwMode="auto">
            <a:xfrm>
              <a:off x="1600200" y="47052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0" y="4609980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err="1" smtClean="0">
                  <a:cs typeface="Times New Roman" pitchFamily="18" charset="0"/>
                </a:rPr>
                <a:t>int</a:t>
              </a:r>
              <a:endParaRPr lang="en-US" sz="2000" b="0" dirty="0" smtClean="0"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79378" y="4609980"/>
              <a:ext cx="13356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table-index</a:t>
              </a:r>
            </a:p>
          </p:txBody>
        </p:sp>
        <p:sp>
          <p:nvSpPr>
            <p:cNvPr id="20" name="Right Arrow 19"/>
            <p:cNvSpPr/>
            <p:nvPr/>
          </p:nvSpPr>
          <p:spPr bwMode="auto">
            <a:xfrm>
              <a:off x="3288792" y="47052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Right Arrow 20"/>
            <p:cNvSpPr/>
            <p:nvPr/>
          </p:nvSpPr>
          <p:spPr bwMode="auto">
            <a:xfrm>
              <a:off x="5727192" y="4705290"/>
              <a:ext cx="11308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715000" y="4400490"/>
              <a:ext cx="11785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collision?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022218" y="4473714"/>
              <a:ext cx="120738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</a:t>
              </a:r>
            </a:p>
            <a:p>
              <a:r>
                <a:rPr lang="en-US" sz="2000" b="0" dirty="0" smtClean="0">
                  <a:cs typeface="Times New Roman" pitchFamily="18" charset="0"/>
                </a:rPr>
                <a:t>resolution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752600" y="4019490"/>
              <a:ext cx="7521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client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819400" y="4038600"/>
              <a:ext cx="5486400" cy="1219200"/>
            </a:xfrm>
            <a:prstGeom prst="rect">
              <a:avLst/>
            </a:prstGeom>
            <a:solidFill>
              <a:srgbClr val="00B0F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105400" y="3962400"/>
              <a:ext cx="19607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hash table library</a:t>
              </a:r>
            </a:p>
          </p:txBody>
        </p:sp>
      </p:grpSp>
      <p:graphicFrame>
        <p:nvGraphicFramePr>
          <p:cNvPr id="27" name="Group 89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7315200" y="2941935"/>
          <a:ext cx="1524000" cy="316992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" name="Text Box 8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248400" y="5786735"/>
            <a:ext cx="1857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/>
              <a:t>TableSize</a:t>
            </a:r>
            <a:r>
              <a:rPr lang="en-US" dirty="0"/>
              <a:t> –1 </a:t>
            </a:r>
          </a:p>
        </p:txBody>
      </p:sp>
    </p:spTree>
    <p:extLst>
      <p:ext uri="{BB962C8B-B14F-4D97-AF65-F5344CB8AC3E}">
        <p14:creationId xmlns:p14="http://schemas.microsoft.com/office/powerpoint/2010/main" val="391260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Using hash functions for Hash Tables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467600" cy="4495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Aim for constant-time (i.e., </a:t>
            </a:r>
            <a:r>
              <a:rPr lang="en-US" sz="2000" i="1" dirty="0" smtClean="0"/>
              <a:t>O</a:t>
            </a:r>
            <a:r>
              <a:rPr lang="en-US" sz="2000" dirty="0" smtClean="0"/>
              <a:t>(1))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dirty="0" smtClean="0"/>
              <a:t>, and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delete</a:t>
            </a:r>
            <a:endParaRPr lang="en-US" sz="2000" dirty="0" smtClean="0"/>
          </a:p>
          <a:p>
            <a:pPr lvl="1"/>
            <a:r>
              <a:rPr lang="en-US" sz="1800" dirty="0" smtClean="0"/>
              <a:t>“On average” under some often-reasonable </a:t>
            </a:r>
            <a:r>
              <a:rPr lang="en-US" sz="1800" dirty="0" smtClean="0">
                <a:solidFill>
                  <a:schemeClr val="accent1"/>
                </a:solidFill>
              </a:rPr>
              <a:t>assumptions</a:t>
            </a:r>
          </a:p>
          <a:p>
            <a:pPr lvl="1"/>
            <a:endParaRPr lang="en-US" sz="700" dirty="0" smtClean="0"/>
          </a:p>
          <a:p>
            <a:r>
              <a:rPr lang="en-US" sz="2000" dirty="0" smtClean="0"/>
              <a:t>A hash table is an array of some fixed size</a:t>
            </a:r>
          </a:p>
          <a:p>
            <a:endParaRPr lang="en-US" sz="700" dirty="0" smtClean="0"/>
          </a:p>
          <a:p>
            <a:endParaRPr lang="en-US" sz="2000" dirty="0" smtClean="0"/>
          </a:p>
          <a:p>
            <a:r>
              <a:rPr lang="en-US" sz="2000" dirty="0" smtClean="0"/>
              <a:t>Basic idea: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Freeform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1320800" y="4038600"/>
            <a:ext cx="2946400" cy="1733550"/>
          </a:xfrm>
          <a:custGeom>
            <a:avLst/>
            <a:gdLst/>
            <a:ahLst/>
            <a:cxnLst>
              <a:cxn ang="0">
                <a:pos x="982" y="68"/>
              </a:cxn>
              <a:cxn ang="0">
                <a:pos x="598" y="68"/>
              </a:cxn>
              <a:cxn ang="0">
                <a:pos x="534" y="90"/>
              </a:cxn>
              <a:cxn ang="0">
                <a:pos x="502" y="100"/>
              </a:cxn>
              <a:cxn ang="0">
                <a:pos x="353" y="175"/>
              </a:cxn>
              <a:cxn ang="0">
                <a:pos x="182" y="303"/>
              </a:cxn>
              <a:cxn ang="0">
                <a:pos x="129" y="367"/>
              </a:cxn>
              <a:cxn ang="0">
                <a:pos x="76" y="463"/>
              </a:cxn>
              <a:cxn ang="0">
                <a:pos x="1" y="719"/>
              </a:cxn>
              <a:cxn ang="0">
                <a:pos x="12" y="836"/>
              </a:cxn>
              <a:cxn ang="0">
                <a:pos x="86" y="858"/>
              </a:cxn>
              <a:cxn ang="0">
                <a:pos x="321" y="879"/>
              </a:cxn>
              <a:cxn ang="0">
                <a:pos x="353" y="900"/>
              </a:cxn>
              <a:cxn ang="0">
                <a:pos x="374" y="964"/>
              </a:cxn>
              <a:cxn ang="0">
                <a:pos x="353" y="1071"/>
              </a:cxn>
              <a:cxn ang="0">
                <a:pos x="257" y="1231"/>
              </a:cxn>
              <a:cxn ang="0">
                <a:pos x="204" y="1348"/>
              </a:cxn>
              <a:cxn ang="0">
                <a:pos x="332" y="1604"/>
              </a:cxn>
              <a:cxn ang="0">
                <a:pos x="460" y="1594"/>
              </a:cxn>
              <a:cxn ang="0">
                <a:pos x="588" y="1530"/>
              </a:cxn>
              <a:cxn ang="0">
                <a:pos x="716" y="1455"/>
              </a:cxn>
              <a:cxn ang="0">
                <a:pos x="844" y="1498"/>
              </a:cxn>
              <a:cxn ang="0">
                <a:pos x="886" y="1594"/>
              </a:cxn>
              <a:cxn ang="0">
                <a:pos x="993" y="1956"/>
              </a:cxn>
              <a:cxn ang="0">
                <a:pos x="1249" y="1914"/>
              </a:cxn>
              <a:cxn ang="0">
                <a:pos x="1302" y="1871"/>
              </a:cxn>
              <a:cxn ang="0">
                <a:pos x="1324" y="1839"/>
              </a:cxn>
              <a:cxn ang="0">
                <a:pos x="1356" y="1818"/>
              </a:cxn>
              <a:cxn ang="0">
                <a:pos x="1473" y="1306"/>
              </a:cxn>
              <a:cxn ang="0">
                <a:pos x="1398" y="911"/>
              </a:cxn>
              <a:cxn ang="0">
                <a:pos x="1345" y="836"/>
              </a:cxn>
              <a:cxn ang="0">
                <a:pos x="1302" y="751"/>
              </a:cxn>
              <a:cxn ang="0">
                <a:pos x="1270" y="634"/>
              </a:cxn>
              <a:cxn ang="0">
                <a:pos x="1345" y="356"/>
              </a:cxn>
              <a:cxn ang="0">
                <a:pos x="1345" y="143"/>
              </a:cxn>
              <a:cxn ang="0">
                <a:pos x="1217" y="58"/>
              </a:cxn>
              <a:cxn ang="0">
                <a:pos x="1153" y="36"/>
              </a:cxn>
              <a:cxn ang="0">
                <a:pos x="982" y="68"/>
              </a:cxn>
            </a:cxnLst>
            <a:rect l="0" t="0" r="r" b="b"/>
            <a:pathLst>
              <a:path w="1473" h="1959">
                <a:moveTo>
                  <a:pt x="982" y="68"/>
                </a:moveTo>
                <a:cubicBezTo>
                  <a:pt x="876" y="15"/>
                  <a:pt x="715" y="60"/>
                  <a:pt x="598" y="68"/>
                </a:cubicBezTo>
                <a:cubicBezTo>
                  <a:pt x="577" y="75"/>
                  <a:pt x="555" y="83"/>
                  <a:pt x="534" y="90"/>
                </a:cubicBezTo>
                <a:cubicBezTo>
                  <a:pt x="523" y="94"/>
                  <a:pt x="502" y="100"/>
                  <a:pt x="502" y="100"/>
                </a:cubicBezTo>
                <a:cubicBezTo>
                  <a:pt x="381" y="182"/>
                  <a:pt x="500" y="108"/>
                  <a:pt x="353" y="175"/>
                </a:cubicBezTo>
                <a:cubicBezTo>
                  <a:pt x="287" y="205"/>
                  <a:pt x="241" y="264"/>
                  <a:pt x="182" y="303"/>
                </a:cubicBezTo>
                <a:cubicBezTo>
                  <a:pt x="130" y="382"/>
                  <a:pt x="197" y="285"/>
                  <a:pt x="129" y="367"/>
                </a:cubicBezTo>
                <a:cubicBezTo>
                  <a:pt x="105" y="396"/>
                  <a:pt x="97" y="432"/>
                  <a:pt x="76" y="463"/>
                </a:cubicBezTo>
                <a:cubicBezTo>
                  <a:pt x="54" y="550"/>
                  <a:pt x="16" y="629"/>
                  <a:pt x="1" y="719"/>
                </a:cubicBezTo>
                <a:cubicBezTo>
                  <a:pt x="5" y="758"/>
                  <a:pt x="0" y="799"/>
                  <a:pt x="12" y="836"/>
                </a:cubicBezTo>
                <a:cubicBezTo>
                  <a:pt x="13" y="840"/>
                  <a:pt x="68" y="853"/>
                  <a:pt x="86" y="858"/>
                </a:cubicBezTo>
                <a:cubicBezTo>
                  <a:pt x="195" y="889"/>
                  <a:pt x="34" y="863"/>
                  <a:pt x="321" y="879"/>
                </a:cubicBezTo>
                <a:cubicBezTo>
                  <a:pt x="332" y="886"/>
                  <a:pt x="346" y="889"/>
                  <a:pt x="353" y="900"/>
                </a:cubicBezTo>
                <a:cubicBezTo>
                  <a:pt x="365" y="919"/>
                  <a:pt x="374" y="964"/>
                  <a:pt x="374" y="964"/>
                </a:cubicBezTo>
                <a:cubicBezTo>
                  <a:pt x="371" y="987"/>
                  <a:pt x="368" y="1044"/>
                  <a:pt x="353" y="1071"/>
                </a:cubicBezTo>
                <a:cubicBezTo>
                  <a:pt x="322" y="1126"/>
                  <a:pt x="287" y="1177"/>
                  <a:pt x="257" y="1231"/>
                </a:cubicBezTo>
                <a:cubicBezTo>
                  <a:pt x="235" y="1271"/>
                  <a:pt x="229" y="1310"/>
                  <a:pt x="204" y="1348"/>
                </a:cubicBezTo>
                <a:cubicBezTo>
                  <a:pt x="212" y="1485"/>
                  <a:pt x="191" y="1571"/>
                  <a:pt x="332" y="1604"/>
                </a:cubicBezTo>
                <a:cubicBezTo>
                  <a:pt x="375" y="1601"/>
                  <a:pt x="418" y="1600"/>
                  <a:pt x="460" y="1594"/>
                </a:cubicBezTo>
                <a:cubicBezTo>
                  <a:pt x="508" y="1588"/>
                  <a:pt x="541" y="1545"/>
                  <a:pt x="588" y="1530"/>
                </a:cubicBezTo>
                <a:cubicBezTo>
                  <a:pt x="623" y="1495"/>
                  <a:pt x="668" y="1471"/>
                  <a:pt x="716" y="1455"/>
                </a:cubicBezTo>
                <a:cubicBezTo>
                  <a:pt x="772" y="1463"/>
                  <a:pt x="806" y="1460"/>
                  <a:pt x="844" y="1498"/>
                </a:cubicBezTo>
                <a:cubicBezTo>
                  <a:pt x="855" y="1533"/>
                  <a:pt x="875" y="1559"/>
                  <a:pt x="886" y="1594"/>
                </a:cubicBezTo>
                <a:cubicBezTo>
                  <a:pt x="894" y="1728"/>
                  <a:pt x="871" y="1876"/>
                  <a:pt x="993" y="1956"/>
                </a:cubicBezTo>
                <a:cubicBezTo>
                  <a:pt x="1285" y="1941"/>
                  <a:pt x="1104" y="1959"/>
                  <a:pt x="1249" y="1914"/>
                </a:cubicBezTo>
                <a:cubicBezTo>
                  <a:pt x="1307" y="1825"/>
                  <a:pt x="1231" y="1928"/>
                  <a:pt x="1302" y="1871"/>
                </a:cubicBezTo>
                <a:cubicBezTo>
                  <a:pt x="1312" y="1863"/>
                  <a:pt x="1315" y="1848"/>
                  <a:pt x="1324" y="1839"/>
                </a:cubicBezTo>
                <a:cubicBezTo>
                  <a:pt x="1333" y="1830"/>
                  <a:pt x="1345" y="1825"/>
                  <a:pt x="1356" y="1818"/>
                </a:cubicBezTo>
                <a:cubicBezTo>
                  <a:pt x="1466" y="1650"/>
                  <a:pt x="1423" y="1499"/>
                  <a:pt x="1473" y="1306"/>
                </a:cubicBezTo>
                <a:cubicBezTo>
                  <a:pt x="1466" y="1156"/>
                  <a:pt x="1470" y="1037"/>
                  <a:pt x="1398" y="911"/>
                </a:cubicBezTo>
                <a:cubicBezTo>
                  <a:pt x="1326" y="785"/>
                  <a:pt x="1399" y="935"/>
                  <a:pt x="1345" y="836"/>
                </a:cubicBezTo>
                <a:cubicBezTo>
                  <a:pt x="1330" y="808"/>
                  <a:pt x="1302" y="751"/>
                  <a:pt x="1302" y="751"/>
                </a:cubicBezTo>
                <a:cubicBezTo>
                  <a:pt x="1293" y="711"/>
                  <a:pt x="1280" y="673"/>
                  <a:pt x="1270" y="634"/>
                </a:cubicBezTo>
                <a:cubicBezTo>
                  <a:pt x="1279" y="537"/>
                  <a:pt x="1290" y="439"/>
                  <a:pt x="1345" y="356"/>
                </a:cubicBezTo>
                <a:cubicBezTo>
                  <a:pt x="1356" y="285"/>
                  <a:pt x="1372" y="215"/>
                  <a:pt x="1345" y="143"/>
                </a:cubicBezTo>
                <a:cubicBezTo>
                  <a:pt x="1322" y="82"/>
                  <a:pt x="1267" y="75"/>
                  <a:pt x="1217" y="58"/>
                </a:cubicBezTo>
                <a:cubicBezTo>
                  <a:pt x="1196" y="51"/>
                  <a:pt x="1153" y="36"/>
                  <a:pt x="1153" y="36"/>
                </a:cubicBezTo>
                <a:cubicBezTo>
                  <a:pt x="985" y="48"/>
                  <a:pt x="1018" y="0"/>
                  <a:pt x="982" y="68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4597400" y="49784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" name="Group 89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6705600" y="3170535"/>
          <a:ext cx="1524000" cy="316992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8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67400" y="5943600"/>
            <a:ext cx="1857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err="1"/>
              <a:t>TableSize</a:t>
            </a:r>
            <a:r>
              <a:rPr lang="en-US" sz="2000" dirty="0"/>
              <a:t> –1 </a:t>
            </a:r>
          </a:p>
        </p:txBody>
      </p:sp>
      <p:sp>
        <p:nvSpPr>
          <p:cNvPr id="11" name="Text Box 8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16546" y="3958064"/>
            <a:ext cx="20762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algn="ctr"/>
            <a:r>
              <a:rPr lang="en-US" dirty="0"/>
              <a:t>hash function: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index = </a:t>
            </a:r>
            <a:r>
              <a:rPr lang="en-US" b="1" dirty="0" smtClean="0">
                <a:solidFill>
                  <a:srgbClr val="C00000"/>
                </a:solidFill>
              </a:rPr>
              <a:t>h(key)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" name="Text Box 8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96100" y="266253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hash table</a:t>
            </a:r>
          </a:p>
        </p:txBody>
      </p:sp>
      <p:sp>
        <p:nvSpPr>
          <p:cNvPr id="13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1152" y="5867400"/>
            <a:ext cx="36984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key space (e.g., integers, strings)</a:t>
            </a:r>
          </a:p>
        </p:txBody>
      </p:sp>
    </p:spTree>
    <p:extLst>
      <p:ext uri="{BB962C8B-B14F-4D97-AF65-F5344CB8AC3E}">
        <p14:creationId xmlns:p14="http://schemas.microsoft.com/office/powerpoint/2010/main" val="1131386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98" descr="http://upload.wikimedia.org/wikipedia/commons/thumb/7/7d/Hash_table_3_1_1_0_1_0_0_SP.svg/315px-Hash_table_3_1_1_0_1_0_0_SP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004" y="1600200"/>
            <a:ext cx="5008562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Example of Hash Table used for Dictionary of phone numbers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613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2947</TotalTime>
  <Words>5162</Words>
  <Application>Microsoft Macintosh PowerPoint</Application>
  <PresentationFormat>On-screen Show (4:3)</PresentationFormat>
  <Paragraphs>1485</Paragraphs>
  <Slides>73</Slides>
  <Notes>71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5" baseType="lpstr">
      <vt:lpstr>Office Theme</vt:lpstr>
      <vt:lpstr>Equation</vt:lpstr>
      <vt:lpstr>CSE 373: Data Structures &amp; Algorithms  Hash Tables</vt:lpstr>
      <vt:lpstr>Course Logistics</vt:lpstr>
      <vt:lpstr>Review + Motivating Hash Tables</vt:lpstr>
      <vt:lpstr>Motivating Hash Tables</vt:lpstr>
      <vt:lpstr>Motivating Hash Tables</vt:lpstr>
      <vt:lpstr>Hash Functions</vt:lpstr>
      <vt:lpstr>Hash Functions</vt:lpstr>
      <vt:lpstr>Using hash functions for Hash Tables</vt:lpstr>
      <vt:lpstr>Example of Hash Table used for Dictionary of phone numbers</vt:lpstr>
      <vt:lpstr>Hash Tables vs. Balanced Trees</vt:lpstr>
      <vt:lpstr>Examples of Hash Tables</vt:lpstr>
      <vt:lpstr>Review: Mod</vt:lpstr>
      <vt:lpstr>Example: Simple Integer Hash Function</vt:lpstr>
      <vt:lpstr>Designing Hash Functions</vt:lpstr>
      <vt:lpstr>Hashing Objects in Java</vt:lpstr>
      <vt:lpstr>Java String’s hashCode</vt:lpstr>
      <vt:lpstr>Hashing your own Objects</vt:lpstr>
      <vt:lpstr>Note: Equal Objects MUST hash the same</vt:lpstr>
      <vt:lpstr>Collisions</vt:lpstr>
      <vt:lpstr>Collisions</vt:lpstr>
      <vt:lpstr>Collisions</vt:lpstr>
      <vt:lpstr>Collisions</vt:lpstr>
      <vt:lpstr>Collisions</vt:lpstr>
      <vt:lpstr>Collisions</vt:lpstr>
      <vt:lpstr>Collision resolution</vt:lpstr>
      <vt:lpstr>Probing</vt:lpstr>
      <vt:lpstr>Linear Probing Example</vt:lpstr>
      <vt:lpstr>Linear Probing Example</vt:lpstr>
      <vt:lpstr>Linear Probing Example</vt:lpstr>
      <vt:lpstr>Linear Probing Example</vt:lpstr>
      <vt:lpstr>Linear Probing Example</vt:lpstr>
      <vt:lpstr>CSE 373: Data Structures &amp; Algorithms  Hash Tables (Day 2)</vt:lpstr>
      <vt:lpstr>Course logistics</vt:lpstr>
      <vt:lpstr>Where we left off on Wednesday</vt:lpstr>
      <vt:lpstr>Open addressing</vt:lpstr>
      <vt:lpstr>Open Addressing Operations</vt:lpstr>
      <vt:lpstr>(Primary) Clustering</vt:lpstr>
      <vt:lpstr>Useful for Analysis: Load Factor</vt:lpstr>
      <vt:lpstr>Analysis of Linear Probing</vt:lpstr>
      <vt:lpstr>In a chart</vt:lpstr>
      <vt:lpstr>Quadratic probing</vt:lpstr>
      <vt:lpstr>Quadratic Probing Example</vt:lpstr>
      <vt:lpstr>Quadratic Probing Example</vt:lpstr>
      <vt:lpstr>Quadratic Probing Example</vt:lpstr>
      <vt:lpstr>Quadratic Probing Example</vt:lpstr>
      <vt:lpstr>Quadratic Probing Example</vt:lpstr>
      <vt:lpstr>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From Bad News to Good News</vt:lpstr>
      <vt:lpstr>Clustering reconsidered</vt:lpstr>
      <vt:lpstr>Double hashing</vt:lpstr>
      <vt:lpstr>Double-hashing analysis</vt:lpstr>
      <vt:lpstr>Separate Chaining</vt:lpstr>
      <vt:lpstr>Separate Chaining</vt:lpstr>
      <vt:lpstr>Separate Chaining</vt:lpstr>
      <vt:lpstr>Separate Chaining</vt:lpstr>
      <vt:lpstr>Separate Chaining</vt:lpstr>
      <vt:lpstr>Separate Chaining</vt:lpstr>
      <vt:lpstr>Separate Chaining Analysis</vt:lpstr>
      <vt:lpstr>Rehashing</vt:lpstr>
      <vt:lpstr>Rehashing</vt:lpstr>
      <vt:lpstr>Rehashing Picture</vt:lpstr>
      <vt:lpstr>Amortized Analysis of Rehashing</vt:lpstr>
      <vt:lpstr>Terminology</vt:lpstr>
      <vt:lpstr>Summary: Hashing</vt:lpstr>
      <vt:lpstr>Summary: Hash Tables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Hunter Zahn</dc:creator>
  <cp:lastModifiedBy>Riley Porter</cp:lastModifiedBy>
  <cp:revision>80</cp:revision>
  <cp:lastPrinted>2017-01-25T21:26:36Z</cp:lastPrinted>
  <dcterms:created xsi:type="dcterms:W3CDTF">2016-07-01T06:02:30Z</dcterms:created>
  <dcterms:modified xsi:type="dcterms:W3CDTF">2017-01-27T22:20:26Z</dcterms:modified>
</cp:coreProperties>
</file>