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8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9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0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21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22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23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24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25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26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27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28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29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30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31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32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33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34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35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36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37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38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39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40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41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7" r:id="rId2"/>
    <p:sldId id="324" r:id="rId3"/>
    <p:sldId id="325" r:id="rId4"/>
    <p:sldId id="295" r:id="rId5"/>
    <p:sldId id="296" r:id="rId6"/>
    <p:sldId id="297" r:id="rId7"/>
    <p:sldId id="298" r:id="rId8"/>
    <p:sldId id="299" r:id="rId9"/>
    <p:sldId id="346" r:id="rId10"/>
    <p:sldId id="284" r:id="rId11"/>
    <p:sldId id="286" r:id="rId12"/>
    <p:sldId id="300" r:id="rId13"/>
    <p:sldId id="326" r:id="rId14"/>
    <p:sldId id="322" r:id="rId15"/>
    <p:sldId id="318" r:id="rId16"/>
    <p:sldId id="301" r:id="rId17"/>
    <p:sldId id="303" r:id="rId18"/>
    <p:sldId id="304" r:id="rId19"/>
    <p:sldId id="306" r:id="rId20"/>
    <p:sldId id="307" r:id="rId21"/>
    <p:sldId id="328" r:id="rId22"/>
    <p:sldId id="308" r:id="rId23"/>
    <p:sldId id="329" r:id="rId24"/>
    <p:sldId id="327" r:id="rId25"/>
    <p:sldId id="309" r:id="rId26"/>
    <p:sldId id="330" r:id="rId27"/>
    <p:sldId id="310" r:id="rId28"/>
    <p:sldId id="331" r:id="rId29"/>
    <p:sldId id="335" r:id="rId30"/>
    <p:sldId id="311" r:id="rId31"/>
    <p:sldId id="312" r:id="rId32"/>
    <p:sldId id="334" r:id="rId33"/>
    <p:sldId id="336" r:id="rId34"/>
    <p:sldId id="337" r:id="rId35"/>
    <p:sldId id="313" r:id="rId36"/>
    <p:sldId id="338" r:id="rId37"/>
    <p:sldId id="319" r:id="rId38"/>
    <p:sldId id="340" r:id="rId39"/>
    <p:sldId id="341" r:id="rId40"/>
    <p:sldId id="342" r:id="rId41"/>
    <p:sldId id="343" r:id="rId42"/>
    <p:sldId id="344" r:id="rId43"/>
    <p:sldId id="321" r:id="rId44"/>
    <p:sldId id="339" r:id="rId45"/>
    <p:sldId id="314" r:id="rId46"/>
    <p:sldId id="345" r:id="rId47"/>
    <p:sldId id="323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8674-416F-F644-8F49-02962E197350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3164-4C2B-B143-B51B-C6E58014B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2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D93B-BAA7-FD44-A888-D67D5E9B41DA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3ECB9-09A2-2246-97AE-7DF1D3E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0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6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</a:t>
            </a:r>
          </a:p>
          <a:p>
            <a:r>
              <a:rPr lang="en-US" dirty="0" smtClean="0"/>
              <a:t>Theta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7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7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6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43A3-707C-B244-8622-DF7A456E8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15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/Relationships>
</file>

<file path=ppt/slides/_rels/slide16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37" Type="http://schemas.openxmlformats.org/officeDocument/2006/relationships/tags" Target="../tags/tag82.xml"/><Relationship Id="rId38" Type="http://schemas.openxmlformats.org/officeDocument/2006/relationships/tags" Target="../tags/tag83.xml"/><Relationship Id="rId39" Type="http://schemas.openxmlformats.org/officeDocument/2006/relationships/tags" Target="../tags/tag84.xml"/><Relationship Id="rId40" Type="http://schemas.openxmlformats.org/officeDocument/2006/relationships/tags" Target="../tags/tag85.xml"/><Relationship Id="rId41" Type="http://schemas.openxmlformats.org/officeDocument/2006/relationships/tags" Target="../tags/tag86.xml"/><Relationship Id="rId42" Type="http://schemas.openxmlformats.org/officeDocument/2006/relationships/tags" Target="../tags/tag87.xml"/><Relationship Id="rId43" Type="http://schemas.openxmlformats.org/officeDocument/2006/relationships/tags" Target="../tags/tag88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20" Type="http://schemas.openxmlformats.org/officeDocument/2006/relationships/tags" Target="../tags/tag108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8.xml"/><Relationship Id="rId10" Type="http://schemas.openxmlformats.org/officeDocument/2006/relationships/tags" Target="../tags/tag98.xml"/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tags" Target="../tags/tag103.xml"/><Relationship Id="rId16" Type="http://schemas.openxmlformats.org/officeDocument/2006/relationships/tags" Target="../tags/tag104.xml"/><Relationship Id="rId17" Type="http://schemas.openxmlformats.org/officeDocument/2006/relationships/tags" Target="../tags/tag105.xml"/><Relationship Id="rId18" Type="http://schemas.openxmlformats.org/officeDocument/2006/relationships/tags" Target="../tags/tag106.xml"/><Relationship Id="rId19" Type="http://schemas.openxmlformats.org/officeDocument/2006/relationships/tags" Target="../tags/tag107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19.xml"/><Relationship Id="rId12" Type="http://schemas.openxmlformats.org/officeDocument/2006/relationships/tags" Target="../tags/tag120.xml"/><Relationship Id="rId13" Type="http://schemas.openxmlformats.org/officeDocument/2006/relationships/tags" Target="../tags/tag121.xml"/><Relationship Id="rId14" Type="http://schemas.openxmlformats.org/officeDocument/2006/relationships/tags" Target="../tags/tag12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9.xml"/><Relationship Id="rId1" Type="http://schemas.openxmlformats.org/officeDocument/2006/relationships/tags" Target="../tags/tag109.xml"/><Relationship Id="rId2" Type="http://schemas.openxmlformats.org/officeDocument/2006/relationships/tags" Target="../tags/tag110.xml"/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6" Type="http://schemas.openxmlformats.org/officeDocument/2006/relationships/tags" Target="../tags/tag114.xml"/><Relationship Id="rId7" Type="http://schemas.openxmlformats.org/officeDocument/2006/relationships/tags" Target="../tags/tag115.xml"/><Relationship Id="rId8" Type="http://schemas.openxmlformats.org/officeDocument/2006/relationships/tags" Target="../tags/tag116.xml"/><Relationship Id="rId9" Type="http://schemas.openxmlformats.org/officeDocument/2006/relationships/tags" Target="../tags/tag117.xml"/><Relationship Id="rId10" Type="http://schemas.openxmlformats.org/officeDocument/2006/relationships/tags" Target="../tags/tag1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33.xml"/><Relationship Id="rId12" Type="http://schemas.openxmlformats.org/officeDocument/2006/relationships/tags" Target="../tags/tag134.xml"/><Relationship Id="rId13" Type="http://schemas.openxmlformats.org/officeDocument/2006/relationships/tags" Target="../tags/tag135.xml"/><Relationship Id="rId14" Type="http://schemas.openxmlformats.org/officeDocument/2006/relationships/tags" Target="../tags/tag13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0.xml"/><Relationship Id="rId1" Type="http://schemas.openxmlformats.org/officeDocument/2006/relationships/tags" Target="../tags/tag123.xml"/><Relationship Id="rId2" Type="http://schemas.openxmlformats.org/officeDocument/2006/relationships/tags" Target="../tags/tag124.xml"/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tags" Target="../tags/tag127.xml"/><Relationship Id="rId6" Type="http://schemas.openxmlformats.org/officeDocument/2006/relationships/tags" Target="../tags/tag128.xml"/><Relationship Id="rId7" Type="http://schemas.openxmlformats.org/officeDocument/2006/relationships/tags" Target="../tags/tag129.xml"/><Relationship Id="rId8" Type="http://schemas.openxmlformats.org/officeDocument/2006/relationships/tags" Target="../tags/tag130.xml"/><Relationship Id="rId9" Type="http://schemas.openxmlformats.org/officeDocument/2006/relationships/tags" Target="../tags/tag131.xml"/><Relationship Id="rId10" Type="http://schemas.openxmlformats.org/officeDocument/2006/relationships/tags" Target="../tags/tag13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147.xml"/><Relationship Id="rId12" Type="http://schemas.openxmlformats.org/officeDocument/2006/relationships/tags" Target="../tags/tag148.xml"/><Relationship Id="rId13" Type="http://schemas.openxmlformats.org/officeDocument/2006/relationships/tags" Target="../tags/tag149.xml"/><Relationship Id="rId14" Type="http://schemas.openxmlformats.org/officeDocument/2006/relationships/tags" Target="../tags/tag15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1.xml"/><Relationship Id="rId1" Type="http://schemas.openxmlformats.org/officeDocument/2006/relationships/tags" Target="../tags/tag137.xml"/><Relationship Id="rId2" Type="http://schemas.openxmlformats.org/officeDocument/2006/relationships/tags" Target="../tags/tag138.xml"/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tags" Target="../tags/tag141.xml"/><Relationship Id="rId6" Type="http://schemas.openxmlformats.org/officeDocument/2006/relationships/tags" Target="../tags/tag142.xml"/><Relationship Id="rId7" Type="http://schemas.openxmlformats.org/officeDocument/2006/relationships/tags" Target="../tags/tag143.xml"/><Relationship Id="rId8" Type="http://schemas.openxmlformats.org/officeDocument/2006/relationships/tags" Target="../tags/tag144.xml"/><Relationship Id="rId9" Type="http://schemas.openxmlformats.org/officeDocument/2006/relationships/tags" Target="../tags/tag145.xml"/><Relationship Id="rId10" Type="http://schemas.openxmlformats.org/officeDocument/2006/relationships/tags" Target="../tags/tag146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161.xml"/><Relationship Id="rId12" Type="http://schemas.openxmlformats.org/officeDocument/2006/relationships/tags" Target="../tags/tag162.xml"/><Relationship Id="rId13" Type="http://schemas.openxmlformats.org/officeDocument/2006/relationships/tags" Target="../tags/tag163.xml"/><Relationship Id="rId14" Type="http://schemas.openxmlformats.org/officeDocument/2006/relationships/tags" Target="../tags/tag16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2.xml"/><Relationship Id="rId1" Type="http://schemas.openxmlformats.org/officeDocument/2006/relationships/tags" Target="../tags/tag151.xml"/><Relationship Id="rId2" Type="http://schemas.openxmlformats.org/officeDocument/2006/relationships/tags" Target="../tags/tag152.xml"/><Relationship Id="rId3" Type="http://schemas.openxmlformats.org/officeDocument/2006/relationships/tags" Target="../tags/tag153.xml"/><Relationship Id="rId4" Type="http://schemas.openxmlformats.org/officeDocument/2006/relationships/tags" Target="../tags/tag154.xml"/><Relationship Id="rId5" Type="http://schemas.openxmlformats.org/officeDocument/2006/relationships/tags" Target="../tags/tag155.xml"/><Relationship Id="rId6" Type="http://schemas.openxmlformats.org/officeDocument/2006/relationships/tags" Target="../tags/tag156.xml"/><Relationship Id="rId7" Type="http://schemas.openxmlformats.org/officeDocument/2006/relationships/tags" Target="../tags/tag157.xml"/><Relationship Id="rId8" Type="http://schemas.openxmlformats.org/officeDocument/2006/relationships/tags" Target="../tags/tag158.xml"/><Relationship Id="rId9" Type="http://schemas.openxmlformats.org/officeDocument/2006/relationships/tags" Target="../tags/tag159.xml"/><Relationship Id="rId10" Type="http://schemas.openxmlformats.org/officeDocument/2006/relationships/tags" Target="../tags/tag160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75.xml"/><Relationship Id="rId12" Type="http://schemas.openxmlformats.org/officeDocument/2006/relationships/tags" Target="../tags/tag176.xml"/><Relationship Id="rId13" Type="http://schemas.openxmlformats.org/officeDocument/2006/relationships/tags" Target="../tags/tag177.xml"/><Relationship Id="rId14" Type="http://schemas.openxmlformats.org/officeDocument/2006/relationships/tags" Target="../tags/tag17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165.xml"/><Relationship Id="rId2" Type="http://schemas.openxmlformats.org/officeDocument/2006/relationships/tags" Target="../tags/tag166.xml"/><Relationship Id="rId3" Type="http://schemas.openxmlformats.org/officeDocument/2006/relationships/tags" Target="../tags/tag167.xml"/><Relationship Id="rId4" Type="http://schemas.openxmlformats.org/officeDocument/2006/relationships/tags" Target="../tags/tag168.xml"/><Relationship Id="rId5" Type="http://schemas.openxmlformats.org/officeDocument/2006/relationships/tags" Target="../tags/tag169.xml"/><Relationship Id="rId6" Type="http://schemas.openxmlformats.org/officeDocument/2006/relationships/tags" Target="../tags/tag170.xml"/><Relationship Id="rId7" Type="http://schemas.openxmlformats.org/officeDocument/2006/relationships/tags" Target="../tags/tag171.xml"/><Relationship Id="rId8" Type="http://schemas.openxmlformats.org/officeDocument/2006/relationships/tags" Target="../tags/tag172.xml"/><Relationship Id="rId9" Type="http://schemas.openxmlformats.org/officeDocument/2006/relationships/tags" Target="../tags/tag173.xml"/><Relationship Id="rId10" Type="http://schemas.openxmlformats.org/officeDocument/2006/relationships/tags" Target="../tags/tag174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189.xml"/><Relationship Id="rId12" Type="http://schemas.openxmlformats.org/officeDocument/2006/relationships/tags" Target="../tags/tag190.xml"/><Relationship Id="rId13" Type="http://schemas.openxmlformats.org/officeDocument/2006/relationships/tags" Target="../tags/tag191.xml"/><Relationship Id="rId14" Type="http://schemas.openxmlformats.org/officeDocument/2006/relationships/tags" Target="../tags/tag19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4.xml"/><Relationship Id="rId1" Type="http://schemas.openxmlformats.org/officeDocument/2006/relationships/tags" Target="../tags/tag179.xml"/><Relationship Id="rId2" Type="http://schemas.openxmlformats.org/officeDocument/2006/relationships/tags" Target="../tags/tag180.xml"/><Relationship Id="rId3" Type="http://schemas.openxmlformats.org/officeDocument/2006/relationships/tags" Target="../tags/tag181.xml"/><Relationship Id="rId4" Type="http://schemas.openxmlformats.org/officeDocument/2006/relationships/tags" Target="../tags/tag182.xml"/><Relationship Id="rId5" Type="http://schemas.openxmlformats.org/officeDocument/2006/relationships/tags" Target="../tags/tag183.xml"/><Relationship Id="rId6" Type="http://schemas.openxmlformats.org/officeDocument/2006/relationships/tags" Target="../tags/tag184.xml"/><Relationship Id="rId7" Type="http://schemas.openxmlformats.org/officeDocument/2006/relationships/tags" Target="../tags/tag185.xml"/><Relationship Id="rId8" Type="http://schemas.openxmlformats.org/officeDocument/2006/relationships/tags" Target="../tags/tag186.xml"/><Relationship Id="rId9" Type="http://schemas.openxmlformats.org/officeDocument/2006/relationships/tags" Target="../tags/tag187.xml"/><Relationship Id="rId10" Type="http://schemas.openxmlformats.org/officeDocument/2006/relationships/tags" Target="../tags/tag188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203.xml"/><Relationship Id="rId12" Type="http://schemas.openxmlformats.org/officeDocument/2006/relationships/tags" Target="../tags/tag204.xml"/><Relationship Id="rId13" Type="http://schemas.openxmlformats.org/officeDocument/2006/relationships/tags" Target="../tags/tag205.xml"/><Relationship Id="rId14" Type="http://schemas.openxmlformats.org/officeDocument/2006/relationships/tags" Target="../tags/tag20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5.xml"/><Relationship Id="rId1" Type="http://schemas.openxmlformats.org/officeDocument/2006/relationships/tags" Target="../tags/tag193.xml"/><Relationship Id="rId2" Type="http://schemas.openxmlformats.org/officeDocument/2006/relationships/tags" Target="../tags/tag194.xml"/><Relationship Id="rId3" Type="http://schemas.openxmlformats.org/officeDocument/2006/relationships/tags" Target="../tags/tag195.xml"/><Relationship Id="rId4" Type="http://schemas.openxmlformats.org/officeDocument/2006/relationships/tags" Target="../tags/tag196.xml"/><Relationship Id="rId5" Type="http://schemas.openxmlformats.org/officeDocument/2006/relationships/tags" Target="../tags/tag197.xml"/><Relationship Id="rId6" Type="http://schemas.openxmlformats.org/officeDocument/2006/relationships/tags" Target="../tags/tag198.xml"/><Relationship Id="rId7" Type="http://schemas.openxmlformats.org/officeDocument/2006/relationships/tags" Target="../tags/tag199.xml"/><Relationship Id="rId8" Type="http://schemas.openxmlformats.org/officeDocument/2006/relationships/tags" Target="../tags/tag200.xml"/><Relationship Id="rId9" Type="http://schemas.openxmlformats.org/officeDocument/2006/relationships/tags" Target="../tags/tag201.xml"/><Relationship Id="rId10" Type="http://schemas.openxmlformats.org/officeDocument/2006/relationships/tags" Target="../tags/tag202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17.xml"/><Relationship Id="rId12" Type="http://schemas.openxmlformats.org/officeDocument/2006/relationships/tags" Target="../tags/tag218.xml"/><Relationship Id="rId13" Type="http://schemas.openxmlformats.org/officeDocument/2006/relationships/tags" Target="../tags/tag219.xml"/><Relationship Id="rId14" Type="http://schemas.openxmlformats.org/officeDocument/2006/relationships/tags" Target="../tags/tag22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6.xml"/><Relationship Id="rId1" Type="http://schemas.openxmlformats.org/officeDocument/2006/relationships/tags" Target="../tags/tag207.xml"/><Relationship Id="rId2" Type="http://schemas.openxmlformats.org/officeDocument/2006/relationships/tags" Target="../tags/tag208.xml"/><Relationship Id="rId3" Type="http://schemas.openxmlformats.org/officeDocument/2006/relationships/tags" Target="../tags/tag209.xml"/><Relationship Id="rId4" Type="http://schemas.openxmlformats.org/officeDocument/2006/relationships/tags" Target="../tags/tag210.xml"/><Relationship Id="rId5" Type="http://schemas.openxmlformats.org/officeDocument/2006/relationships/tags" Target="../tags/tag211.xml"/><Relationship Id="rId6" Type="http://schemas.openxmlformats.org/officeDocument/2006/relationships/tags" Target="../tags/tag212.xml"/><Relationship Id="rId7" Type="http://schemas.openxmlformats.org/officeDocument/2006/relationships/tags" Target="../tags/tag213.xml"/><Relationship Id="rId8" Type="http://schemas.openxmlformats.org/officeDocument/2006/relationships/tags" Target="../tags/tag214.xml"/><Relationship Id="rId9" Type="http://schemas.openxmlformats.org/officeDocument/2006/relationships/tags" Target="../tags/tag215.xml"/><Relationship Id="rId10" Type="http://schemas.openxmlformats.org/officeDocument/2006/relationships/tags" Target="../tags/tag216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231.xml"/><Relationship Id="rId12" Type="http://schemas.openxmlformats.org/officeDocument/2006/relationships/tags" Target="../tags/tag232.xml"/><Relationship Id="rId13" Type="http://schemas.openxmlformats.org/officeDocument/2006/relationships/tags" Target="../tags/tag233.xml"/><Relationship Id="rId14" Type="http://schemas.openxmlformats.org/officeDocument/2006/relationships/tags" Target="../tags/tag23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7.xml"/><Relationship Id="rId1" Type="http://schemas.openxmlformats.org/officeDocument/2006/relationships/tags" Target="../tags/tag221.xml"/><Relationship Id="rId2" Type="http://schemas.openxmlformats.org/officeDocument/2006/relationships/tags" Target="../tags/tag222.xml"/><Relationship Id="rId3" Type="http://schemas.openxmlformats.org/officeDocument/2006/relationships/tags" Target="../tags/tag223.xml"/><Relationship Id="rId4" Type="http://schemas.openxmlformats.org/officeDocument/2006/relationships/tags" Target="../tags/tag224.xml"/><Relationship Id="rId5" Type="http://schemas.openxmlformats.org/officeDocument/2006/relationships/tags" Target="../tags/tag225.xml"/><Relationship Id="rId6" Type="http://schemas.openxmlformats.org/officeDocument/2006/relationships/tags" Target="../tags/tag226.xml"/><Relationship Id="rId7" Type="http://schemas.openxmlformats.org/officeDocument/2006/relationships/tags" Target="../tags/tag227.xml"/><Relationship Id="rId8" Type="http://schemas.openxmlformats.org/officeDocument/2006/relationships/tags" Target="../tags/tag228.xml"/><Relationship Id="rId9" Type="http://schemas.openxmlformats.org/officeDocument/2006/relationships/tags" Target="../tags/tag229.xml"/><Relationship Id="rId10" Type="http://schemas.openxmlformats.org/officeDocument/2006/relationships/tags" Target="../tags/tag230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245.xml"/><Relationship Id="rId12" Type="http://schemas.openxmlformats.org/officeDocument/2006/relationships/tags" Target="../tags/tag246.xml"/><Relationship Id="rId13" Type="http://schemas.openxmlformats.org/officeDocument/2006/relationships/tags" Target="../tags/tag247.xml"/><Relationship Id="rId14" Type="http://schemas.openxmlformats.org/officeDocument/2006/relationships/tags" Target="../tags/tag24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8.xml"/><Relationship Id="rId1" Type="http://schemas.openxmlformats.org/officeDocument/2006/relationships/tags" Target="../tags/tag235.xml"/><Relationship Id="rId2" Type="http://schemas.openxmlformats.org/officeDocument/2006/relationships/tags" Target="../tags/tag236.xml"/><Relationship Id="rId3" Type="http://schemas.openxmlformats.org/officeDocument/2006/relationships/tags" Target="../tags/tag237.xml"/><Relationship Id="rId4" Type="http://schemas.openxmlformats.org/officeDocument/2006/relationships/tags" Target="../tags/tag238.xml"/><Relationship Id="rId5" Type="http://schemas.openxmlformats.org/officeDocument/2006/relationships/tags" Target="../tags/tag239.xml"/><Relationship Id="rId6" Type="http://schemas.openxmlformats.org/officeDocument/2006/relationships/tags" Target="../tags/tag240.xml"/><Relationship Id="rId7" Type="http://schemas.openxmlformats.org/officeDocument/2006/relationships/tags" Target="../tags/tag241.xml"/><Relationship Id="rId8" Type="http://schemas.openxmlformats.org/officeDocument/2006/relationships/tags" Target="../tags/tag242.xml"/><Relationship Id="rId9" Type="http://schemas.openxmlformats.org/officeDocument/2006/relationships/tags" Target="../tags/tag243.xml"/><Relationship Id="rId10" Type="http://schemas.openxmlformats.org/officeDocument/2006/relationships/tags" Target="../tags/tag244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259.xml"/><Relationship Id="rId12" Type="http://schemas.openxmlformats.org/officeDocument/2006/relationships/tags" Target="../tags/tag260.xml"/><Relationship Id="rId13" Type="http://schemas.openxmlformats.org/officeDocument/2006/relationships/tags" Target="../tags/tag261.xml"/><Relationship Id="rId14" Type="http://schemas.openxmlformats.org/officeDocument/2006/relationships/tags" Target="../tags/tag26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9.xml"/><Relationship Id="rId1" Type="http://schemas.openxmlformats.org/officeDocument/2006/relationships/tags" Target="../tags/tag249.xml"/><Relationship Id="rId2" Type="http://schemas.openxmlformats.org/officeDocument/2006/relationships/tags" Target="../tags/tag250.xml"/><Relationship Id="rId3" Type="http://schemas.openxmlformats.org/officeDocument/2006/relationships/tags" Target="../tags/tag251.xml"/><Relationship Id="rId4" Type="http://schemas.openxmlformats.org/officeDocument/2006/relationships/tags" Target="../tags/tag252.xml"/><Relationship Id="rId5" Type="http://schemas.openxmlformats.org/officeDocument/2006/relationships/tags" Target="../tags/tag253.xml"/><Relationship Id="rId6" Type="http://schemas.openxmlformats.org/officeDocument/2006/relationships/tags" Target="../tags/tag254.xml"/><Relationship Id="rId7" Type="http://schemas.openxmlformats.org/officeDocument/2006/relationships/tags" Target="../tags/tag255.xml"/><Relationship Id="rId8" Type="http://schemas.openxmlformats.org/officeDocument/2006/relationships/tags" Target="../tags/tag256.xml"/><Relationship Id="rId9" Type="http://schemas.openxmlformats.org/officeDocument/2006/relationships/tags" Target="../tags/tag257.xml"/><Relationship Id="rId10" Type="http://schemas.openxmlformats.org/officeDocument/2006/relationships/tags" Target="../tags/tag25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tags" Target="../tags/tag273.xml"/><Relationship Id="rId12" Type="http://schemas.openxmlformats.org/officeDocument/2006/relationships/tags" Target="../tags/tag274.xml"/><Relationship Id="rId13" Type="http://schemas.openxmlformats.org/officeDocument/2006/relationships/tags" Target="../tags/tag275.xml"/><Relationship Id="rId14" Type="http://schemas.openxmlformats.org/officeDocument/2006/relationships/tags" Target="../tags/tag27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0.xml"/><Relationship Id="rId1" Type="http://schemas.openxmlformats.org/officeDocument/2006/relationships/tags" Target="../tags/tag263.xml"/><Relationship Id="rId2" Type="http://schemas.openxmlformats.org/officeDocument/2006/relationships/tags" Target="../tags/tag264.xml"/><Relationship Id="rId3" Type="http://schemas.openxmlformats.org/officeDocument/2006/relationships/tags" Target="../tags/tag265.xml"/><Relationship Id="rId4" Type="http://schemas.openxmlformats.org/officeDocument/2006/relationships/tags" Target="../tags/tag266.xml"/><Relationship Id="rId5" Type="http://schemas.openxmlformats.org/officeDocument/2006/relationships/tags" Target="../tags/tag267.xml"/><Relationship Id="rId6" Type="http://schemas.openxmlformats.org/officeDocument/2006/relationships/tags" Target="../tags/tag268.xml"/><Relationship Id="rId7" Type="http://schemas.openxmlformats.org/officeDocument/2006/relationships/tags" Target="../tags/tag269.xml"/><Relationship Id="rId8" Type="http://schemas.openxmlformats.org/officeDocument/2006/relationships/tags" Target="../tags/tag270.xml"/><Relationship Id="rId9" Type="http://schemas.openxmlformats.org/officeDocument/2006/relationships/tags" Target="../tags/tag271.xml"/><Relationship Id="rId10" Type="http://schemas.openxmlformats.org/officeDocument/2006/relationships/tags" Target="../tags/tag272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287.xml"/><Relationship Id="rId12" Type="http://schemas.openxmlformats.org/officeDocument/2006/relationships/tags" Target="../tags/tag288.xml"/><Relationship Id="rId13" Type="http://schemas.openxmlformats.org/officeDocument/2006/relationships/tags" Target="../tags/tag289.xml"/><Relationship Id="rId14" Type="http://schemas.openxmlformats.org/officeDocument/2006/relationships/tags" Target="../tags/tag29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1.xml"/><Relationship Id="rId1" Type="http://schemas.openxmlformats.org/officeDocument/2006/relationships/tags" Target="../tags/tag277.xml"/><Relationship Id="rId2" Type="http://schemas.openxmlformats.org/officeDocument/2006/relationships/tags" Target="../tags/tag278.xml"/><Relationship Id="rId3" Type="http://schemas.openxmlformats.org/officeDocument/2006/relationships/tags" Target="../tags/tag279.xml"/><Relationship Id="rId4" Type="http://schemas.openxmlformats.org/officeDocument/2006/relationships/tags" Target="../tags/tag280.xml"/><Relationship Id="rId5" Type="http://schemas.openxmlformats.org/officeDocument/2006/relationships/tags" Target="../tags/tag281.xml"/><Relationship Id="rId6" Type="http://schemas.openxmlformats.org/officeDocument/2006/relationships/tags" Target="../tags/tag282.xml"/><Relationship Id="rId7" Type="http://schemas.openxmlformats.org/officeDocument/2006/relationships/tags" Target="../tags/tag283.xml"/><Relationship Id="rId8" Type="http://schemas.openxmlformats.org/officeDocument/2006/relationships/tags" Target="../tags/tag284.xml"/><Relationship Id="rId9" Type="http://schemas.openxmlformats.org/officeDocument/2006/relationships/tags" Target="../tags/tag285.xml"/><Relationship Id="rId10" Type="http://schemas.openxmlformats.org/officeDocument/2006/relationships/tags" Target="../tags/tag286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2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Relationship Id="rId9" Type="http://schemas.openxmlformats.org/officeDocument/2006/relationships/tags" Target="../tags/tag299.xml"/><Relationship Id="rId10" Type="http://schemas.openxmlformats.org/officeDocument/2006/relationships/tags" Target="../tags/tag300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315.xml"/><Relationship Id="rId12" Type="http://schemas.openxmlformats.org/officeDocument/2006/relationships/tags" Target="../tags/tag316.xml"/><Relationship Id="rId13" Type="http://schemas.openxmlformats.org/officeDocument/2006/relationships/tags" Target="../tags/tag317.xml"/><Relationship Id="rId14" Type="http://schemas.openxmlformats.org/officeDocument/2006/relationships/tags" Target="../tags/tag31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3.xml"/><Relationship Id="rId1" Type="http://schemas.openxmlformats.org/officeDocument/2006/relationships/tags" Target="../tags/tag305.xml"/><Relationship Id="rId2" Type="http://schemas.openxmlformats.org/officeDocument/2006/relationships/tags" Target="../tags/tag306.xml"/><Relationship Id="rId3" Type="http://schemas.openxmlformats.org/officeDocument/2006/relationships/tags" Target="../tags/tag307.xml"/><Relationship Id="rId4" Type="http://schemas.openxmlformats.org/officeDocument/2006/relationships/tags" Target="../tags/tag308.xml"/><Relationship Id="rId5" Type="http://schemas.openxmlformats.org/officeDocument/2006/relationships/tags" Target="../tags/tag309.xml"/><Relationship Id="rId6" Type="http://schemas.openxmlformats.org/officeDocument/2006/relationships/tags" Target="../tags/tag310.xml"/><Relationship Id="rId7" Type="http://schemas.openxmlformats.org/officeDocument/2006/relationships/tags" Target="../tags/tag311.xml"/><Relationship Id="rId8" Type="http://schemas.openxmlformats.org/officeDocument/2006/relationships/tags" Target="../tags/tag312.xml"/><Relationship Id="rId9" Type="http://schemas.openxmlformats.org/officeDocument/2006/relationships/tags" Target="../tags/tag313.xml"/><Relationship Id="rId10" Type="http://schemas.openxmlformats.org/officeDocument/2006/relationships/tags" Target="../tags/tag314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329.xml"/><Relationship Id="rId12" Type="http://schemas.openxmlformats.org/officeDocument/2006/relationships/tags" Target="../tags/tag330.xml"/><Relationship Id="rId13" Type="http://schemas.openxmlformats.org/officeDocument/2006/relationships/tags" Target="../tags/tag331.xml"/><Relationship Id="rId14" Type="http://schemas.openxmlformats.org/officeDocument/2006/relationships/tags" Target="../tags/tag33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4.xml"/><Relationship Id="rId1" Type="http://schemas.openxmlformats.org/officeDocument/2006/relationships/tags" Target="../tags/tag319.xml"/><Relationship Id="rId2" Type="http://schemas.openxmlformats.org/officeDocument/2006/relationships/tags" Target="../tags/tag320.xml"/><Relationship Id="rId3" Type="http://schemas.openxmlformats.org/officeDocument/2006/relationships/tags" Target="../tags/tag321.xml"/><Relationship Id="rId4" Type="http://schemas.openxmlformats.org/officeDocument/2006/relationships/tags" Target="../tags/tag322.xml"/><Relationship Id="rId5" Type="http://schemas.openxmlformats.org/officeDocument/2006/relationships/tags" Target="../tags/tag323.xml"/><Relationship Id="rId6" Type="http://schemas.openxmlformats.org/officeDocument/2006/relationships/tags" Target="../tags/tag324.xml"/><Relationship Id="rId7" Type="http://schemas.openxmlformats.org/officeDocument/2006/relationships/tags" Target="../tags/tag325.xml"/><Relationship Id="rId8" Type="http://schemas.openxmlformats.org/officeDocument/2006/relationships/tags" Target="../tags/tag326.xml"/><Relationship Id="rId9" Type="http://schemas.openxmlformats.org/officeDocument/2006/relationships/tags" Target="../tags/tag327.xml"/><Relationship Id="rId10" Type="http://schemas.openxmlformats.org/officeDocument/2006/relationships/tags" Target="../tags/tag328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343.xml"/><Relationship Id="rId12" Type="http://schemas.openxmlformats.org/officeDocument/2006/relationships/tags" Target="../tags/tag344.xml"/><Relationship Id="rId13" Type="http://schemas.openxmlformats.org/officeDocument/2006/relationships/tags" Target="../tags/tag345.xml"/><Relationship Id="rId14" Type="http://schemas.openxmlformats.org/officeDocument/2006/relationships/tags" Target="../tags/tag34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5.xml"/><Relationship Id="rId1" Type="http://schemas.openxmlformats.org/officeDocument/2006/relationships/tags" Target="../tags/tag333.xml"/><Relationship Id="rId2" Type="http://schemas.openxmlformats.org/officeDocument/2006/relationships/tags" Target="../tags/tag334.xml"/><Relationship Id="rId3" Type="http://schemas.openxmlformats.org/officeDocument/2006/relationships/tags" Target="../tags/tag335.xml"/><Relationship Id="rId4" Type="http://schemas.openxmlformats.org/officeDocument/2006/relationships/tags" Target="../tags/tag336.xml"/><Relationship Id="rId5" Type="http://schemas.openxmlformats.org/officeDocument/2006/relationships/tags" Target="../tags/tag337.xml"/><Relationship Id="rId6" Type="http://schemas.openxmlformats.org/officeDocument/2006/relationships/tags" Target="../tags/tag338.xml"/><Relationship Id="rId7" Type="http://schemas.openxmlformats.org/officeDocument/2006/relationships/tags" Target="../tags/tag339.xml"/><Relationship Id="rId8" Type="http://schemas.openxmlformats.org/officeDocument/2006/relationships/tags" Target="../tags/tag340.xml"/><Relationship Id="rId9" Type="http://schemas.openxmlformats.org/officeDocument/2006/relationships/tags" Target="../tags/tag341.xml"/><Relationship Id="rId10" Type="http://schemas.openxmlformats.org/officeDocument/2006/relationships/tags" Target="../tags/tag342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357.xml"/><Relationship Id="rId12" Type="http://schemas.openxmlformats.org/officeDocument/2006/relationships/tags" Target="../tags/tag358.xml"/><Relationship Id="rId13" Type="http://schemas.openxmlformats.org/officeDocument/2006/relationships/tags" Target="../tags/tag359.xml"/><Relationship Id="rId14" Type="http://schemas.openxmlformats.org/officeDocument/2006/relationships/tags" Target="../tags/tag36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6.xml"/><Relationship Id="rId1" Type="http://schemas.openxmlformats.org/officeDocument/2006/relationships/tags" Target="../tags/tag347.xml"/><Relationship Id="rId2" Type="http://schemas.openxmlformats.org/officeDocument/2006/relationships/tags" Target="../tags/tag348.xml"/><Relationship Id="rId3" Type="http://schemas.openxmlformats.org/officeDocument/2006/relationships/tags" Target="../tags/tag349.xml"/><Relationship Id="rId4" Type="http://schemas.openxmlformats.org/officeDocument/2006/relationships/tags" Target="../tags/tag350.xml"/><Relationship Id="rId5" Type="http://schemas.openxmlformats.org/officeDocument/2006/relationships/tags" Target="../tags/tag351.xml"/><Relationship Id="rId6" Type="http://schemas.openxmlformats.org/officeDocument/2006/relationships/tags" Target="../tags/tag352.xml"/><Relationship Id="rId7" Type="http://schemas.openxmlformats.org/officeDocument/2006/relationships/tags" Target="../tags/tag353.xml"/><Relationship Id="rId8" Type="http://schemas.openxmlformats.org/officeDocument/2006/relationships/tags" Target="../tags/tag354.xml"/><Relationship Id="rId9" Type="http://schemas.openxmlformats.org/officeDocument/2006/relationships/tags" Target="../tags/tag355.xml"/><Relationship Id="rId10" Type="http://schemas.openxmlformats.org/officeDocument/2006/relationships/tags" Target="../tags/tag356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369.xml"/><Relationship Id="rId20" Type="http://schemas.openxmlformats.org/officeDocument/2006/relationships/tags" Target="../tags/tag38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7.xml"/><Relationship Id="rId10" Type="http://schemas.openxmlformats.org/officeDocument/2006/relationships/tags" Target="../tags/tag370.xml"/><Relationship Id="rId11" Type="http://schemas.openxmlformats.org/officeDocument/2006/relationships/tags" Target="../tags/tag371.xml"/><Relationship Id="rId12" Type="http://schemas.openxmlformats.org/officeDocument/2006/relationships/tags" Target="../tags/tag372.xml"/><Relationship Id="rId13" Type="http://schemas.openxmlformats.org/officeDocument/2006/relationships/tags" Target="../tags/tag373.xml"/><Relationship Id="rId14" Type="http://schemas.openxmlformats.org/officeDocument/2006/relationships/tags" Target="../tags/tag374.xml"/><Relationship Id="rId15" Type="http://schemas.openxmlformats.org/officeDocument/2006/relationships/tags" Target="../tags/tag375.xml"/><Relationship Id="rId16" Type="http://schemas.openxmlformats.org/officeDocument/2006/relationships/tags" Target="../tags/tag376.xml"/><Relationship Id="rId17" Type="http://schemas.openxmlformats.org/officeDocument/2006/relationships/tags" Target="../tags/tag377.xml"/><Relationship Id="rId18" Type="http://schemas.openxmlformats.org/officeDocument/2006/relationships/tags" Target="../tags/tag378.xml"/><Relationship Id="rId19" Type="http://schemas.openxmlformats.org/officeDocument/2006/relationships/tags" Target="../tags/tag379.xml"/><Relationship Id="rId1" Type="http://schemas.openxmlformats.org/officeDocument/2006/relationships/tags" Target="../tags/tag361.xml"/><Relationship Id="rId2" Type="http://schemas.openxmlformats.org/officeDocument/2006/relationships/tags" Target="../tags/tag362.xml"/><Relationship Id="rId3" Type="http://schemas.openxmlformats.org/officeDocument/2006/relationships/tags" Target="../tags/tag363.xml"/><Relationship Id="rId4" Type="http://schemas.openxmlformats.org/officeDocument/2006/relationships/tags" Target="../tags/tag364.xml"/><Relationship Id="rId5" Type="http://schemas.openxmlformats.org/officeDocument/2006/relationships/tags" Target="../tags/tag365.xml"/><Relationship Id="rId6" Type="http://schemas.openxmlformats.org/officeDocument/2006/relationships/tags" Target="../tags/tag366.xml"/><Relationship Id="rId7" Type="http://schemas.openxmlformats.org/officeDocument/2006/relationships/tags" Target="../tags/tag367.xml"/><Relationship Id="rId8" Type="http://schemas.openxmlformats.org/officeDocument/2006/relationships/tags" Target="../tags/tag368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tags" Target="../tags/tag391.xml"/><Relationship Id="rId12" Type="http://schemas.openxmlformats.org/officeDocument/2006/relationships/tags" Target="../tags/tag392.xml"/><Relationship Id="rId13" Type="http://schemas.openxmlformats.org/officeDocument/2006/relationships/tags" Target="../tags/tag393.xml"/><Relationship Id="rId14" Type="http://schemas.openxmlformats.org/officeDocument/2006/relationships/tags" Target="../tags/tag39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8.xml"/><Relationship Id="rId1" Type="http://schemas.openxmlformats.org/officeDocument/2006/relationships/tags" Target="../tags/tag381.xml"/><Relationship Id="rId2" Type="http://schemas.openxmlformats.org/officeDocument/2006/relationships/tags" Target="../tags/tag382.xml"/><Relationship Id="rId3" Type="http://schemas.openxmlformats.org/officeDocument/2006/relationships/tags" Target="../tags/tag383.xml"/><Relationship Id="rId4" Type="http://schemas.openxmlformats.org/officeDocument/2006/relationships/tags" Target="../tags/tag384.xml"/><Relationship Id="rId5" Type="http://schemas.openxmlformats.org/officeDocument/2006/relationships/tags" Target="../tags/tag385.xml"/><Relationship Id="rId6" Type="http://schemas.openxmlformats.org/officeDocument/2006/relationships/tags" Target="../tags/tag386.xml"/><Relationship Id="rId7" Type="http://schemas.openxmlformats.org/officeDocument/2006/relationships/tags" Target="../tags/tag387.xml"/><Relationship Id="rId8" Type="http://schemas.openxmlformats.org/officeDocument/2006/relationships/tags" Target="../tags/tag388.xml"/><Relationship Id="rId9" Type="http://schemas.openxmlformats.org/officeDocument/2006/relationships/tags" Target="../tags/tag389.xml"/><Relationship Id="rId10" Type="http://schemas.openxmlformats.org/officeDocument/2006/relationships/tags" Target="../tags/tag390.xml"/></Relationships>
</file>

<file path=ppt/slides/_rels/slide39.xml.rels><?xml version="1.0" encoding="UTF-8" standalone="yes"?>
<Relationships xmlns="http://schemas.openxmlformats.org/package/2006/relationships"><Relationship Id="rId11" Type="http://schemas.openxmlformats.org/officeDocument/2006/relationships/tags" Target="../tags/tag405.xml"/><Relationship Id="rId12" Type="http://schemas.openxmlformats.org/officeDocument/2006/relationships/tags" Target="../tags/tag406.xml"/><Relationship Id="rId13" Type="http://schemas.openxmlformats.org/officeDocument/2006/relationships/tags" Target="../tags/tag407.xml"/><Relationship Id="rId14" Type="http://schemas.openxmlformats.org/officeDocument/2006/relationships/tags" Target="../tags/tag40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9.xml"/><Relationship Id="rId1" Type="http://schemas.openxmlformats.org/officeDocument/2006/relationships/tags" Target="../tags/tag395.xml"/><Relationship Id="rId2" Type="http://schemas.openxmlformats.org/officeDocument/2006/relationships/tags" Target="../tags/tag396.xml"/><Relationship Id="rId3" Type="http://schemas.openxmlformats.org/officeDocument/2006/relationships/tags" Target="../tags/tag397.xml"/><Relationship Id="rId4" Type="http://schemas.openxmlformats.org/officeDocument/2006/relationships/tags" Target="../tags/tag398.xml"/><Relationship Id="rId5" Type="http://schemas.openxmlformats.org/officeDocument/2006/relationships/tags" Target="../tags/tag399.xml"/><Relationship Id="rId6" Type="http://schemas.openxmlformats.org/officeDocument/2006/relationships/tags" Target="../tags/tag400.xml"/><Relationship Id="rId7" Type="http://schemas.openxmlformats.org/officeDocument/2006/relationships/tags" Target="../tags/tag401.xml"/><Relationship Id="rId8" Type="http://schemas.openxmlformats.org/officeDocument/2006/relationships/tags" Target="../tags/tag402.xml"/><Relationship Id="rId9" Type="http://schemas.openxmlformats.org/officeDocument/2006/relationships/tags" Target="../tags/tag403.xml"/><Relationship Id="rId10" Type="http://schemas.openxmlformats.org/officeDocument/2006/relationships/tags" Target="../tags/tag40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tags" Target="../tags/tag419.xml"/><Relationship Id="rId12" Type="http://schemas.openxmlformats.org/officeDocument/2006/relationships/tags" Target="../tags/tag420.xml"/><Relationship Id="rId13" Type="http://schemas.openxmlformats.org/officeDocument/2006/relationships/tags" Target="../tags/tag421.xml"/><Relationship Id="rId14" Type="http://schemas.openxmlformats.org/officeDocument/2006/relationships/tags" Target="../tags/tag42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40.xml"/><Relationship Id="rId1" Type="http://schemas.openxmlformats.org/officeDocument/2006/relationships/tags" Target="../tags/tag409.xml"/><Relationship Id="rId2" Type="http://schemas.openxmlformats.org/officeDocument/2006/relationships/tags" Target="../tags/tag410.xml"/><Relationship Id="rId3" Type="http://schemas.openxmlformats.org/officeDocument/2006/relationships/tags" Target="../tags/tag411.xml"/><Relationship Id="rId4" Type="http://schemas.openxmlformats.org/officeDocument/2006/relationships/tags" Target="../tags/tag412.xml"/><Relationship Id="rId5" Type="http://schemas.openxmlformats.org/officeDocument/2006/relationships/tags" Target="../tags/tag413.xml"/><Relationship Id="rId6" Type="http://schemas.openxmlformats.org/officeDocument/2006/relationships/tags" Target="../tags/tag414.xml"/><Relationship Id="rId7" Type="http://schemas.openxmlformats.org/officeDocument/2006/relationships/tags" Target="../tags/tag415.xml"/><Relationship Id="rId8" Type="http://schemas.openxmlformats.org/officeDocument/2006/relationships/tags" Target="../tags/tag416.xml"/><Relationship Id="rId9" Type="http://schemas.openxmlformats.org/officeDocument/2006/relationships/tags" Target="../tags/tag417.xml"/><Relationship Id="rId10" Type="http://schemas.openxmlformats.org/officeDocument/2006/relationships/tags" Target="../tags/tag418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tags" Target="../tags/tag433.xml"/><Relationship Id="rId12" Type="http://schemas.openxmlformats.org/officeDocument/2006/relationships/tags" Target="../tags/tag434.xml"/><Relationship Id="rId13" Type="http://schemas.openxmlformats.org/officeDocument/2006/relationships/tags" Target="../tags/tag435.xml"/><Relationship Id="rId14" Type="http://schemas.openxmlformats.org/officeDocument/2006/relationships/tags" Target="../tags/tag43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41.xml"/><Relationship Id="rId1" Type="http://schemas.openxmlformats.org/officeDocument/2006/relationships/tags" Target="../tags/tag423.xml"/><Relationship Id="rId2" Type="http://schemas.openxmlformats.org/officeDocument/2006/relationships/tags" Target="../tags/tag424.xml"/><Relationship Id="rId3" Type="http://schemas.openxmlformats.org/officeDocument/2006/relationships/tags" Target="../tags/tag425.xml"/><Relationship Id="rId4" Type="http://schemas.openxmlformats.org/officeDocument/2006/relationships/tags" Target="../tags/tag426.xml"/><Relationship Id="rId5" Type="http://schemas.openxmlformats.org/officeDocument/2006/relationships/tags" Target="../tags/tag427.xml"/><Relationship Id="rId6" Type="http://schemas.openxmlformats.org/officeDocument/2006/relationships/tags" Target="../tags/tag428.xml"/><Relationship Id="rId7" Type="http://schemas.openxmlformats.org/officeDocument/2006/relationships/tags" Target="../tags/tag429.xml"/><Relationship Id="rId8" Type="http://schemas.openxmlformats.org/officeDocument/2006/relationships/tags" Target="../tags/tag430.xml"/><Relationship Id="rId9" Type="http://schemas.openxmlformats.org/officeDocument/2006/relationships/tags" Target="../tags/tag431.xml"/><Relationship Id="rId10" Type="http://schemas.openxmlformats.org/officeDocument/2006/relationships/tags" Target="../tags/tag432.xml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tags" Target="../tags/tag447.xml"/><Relationship Id="rId12" Type="http://schemas.openxmlformats.org/officeDocument/2006/relationships/tags" Target="../tags/tag448.xml"/><Relationship Id="rId13" Type="http://schemas.openxmlformats.org/officeDocument/2006/relationships/tags" Target="../tags/tag449.xml"/><Relationship Id="rId14" Type="http://schemas.openxmlformats.org/officeDocument/2006/relationships/tags" Target="../tags/tag45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42.xml"/><Relationship Id="rId1" Type="http://schemas.openxmlformats.org/officeDocument/2006/relationships/tags" Target="../tags/tag437.xml"/><Relationship Id="rId2" Type="http://schemas.openxmlformats.org/officeDocument/2006/relationships/tags" Target="../tags/tag438.xml"/><Relationship Id="rId3" Type="http://schemas.openxmlformats.org/officeDocument/2006/relationships/tags" Target="../tags/tag439.xml"/><Relationship Id="rId4" Type="http://schemas.openxmlformats.org/officeDocument/2006/relationships/tags" Target="../tags/tag440.xml"/><Relationship Id="rId5" Type="http://schemas.openxmlformats.org/officeDocument/2006/relationships/tags" Target="../tags/tag441.xml"/><Relationship Id="rId6" Type="http://schemas.openxmlformats.org/officeDocument/2006/relationships/tags" Target="../tags/tag442.xml"/><Relationship Id="rId7" Type="http://schemas.openxmlformats.org/officeDocument/2006/relationships/tags" Target="../tags/tag443.xml"/><Relationship Id="rId8" Type="http://schemas.openxmlformats.org/officeDocument/2006/relationships/tags" Target="../tags/tag444.xml"/><Relationship Id="rId9" Type="http://schemas.openxmlformats.org/officeDocument/2006/relationships/tags" Target="../tags/tag445.xml"/><Relationship Id="rId10" Type="http://schemas.openxmlformats.org/officeDocument/2006/relationships/tags" Target="../tags/tag4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>
                <a:solidFill>
                  <a:srgbClr val="0000FF"/>
                </a:solidFill>
              </a:rPr>
              <a:t>: Data Structures and Algorithms</a:t>
            </a:r>
            <a:br>
              <a:rPr lang="en-US" sz="3200" i="0" dirty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More A</a:t>
            </a:r>
            <a:r>
              <a:rPr lang="en-US" sz="3200" i="0" dirty="0" smtClean="0">
                <a:solidFill>
                  <a:srgbClr val="0000FF"/>
                </a:solidFill>
              </a:rPr>
              <a:t>symptotic Analysis; More Heaps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43A3-707C-B244-8622-DF7A456E84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Other things to analyze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Remember </a:t>
            </a:r>
            <a:r>
              <a:rPr lang="en-US" dirty="0" smtClean="0"/>
              <a:t>we can often use space to gain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</a:t>
            </a:r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Usually the way we think about Hashing</a:t>
            </a:r>
          </a:p>
          <a:p>
            <a:pPr lvl="2"/>
            <a:r>
              <a:rPr lang="en-US" dirty="0" smtClean="0"/>
              <a:t>Will discuss in two weeks</a:t>
            </a:r>
            <a:endParaRPr lang="en-US" dirty="0" smtClean="0"/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</a:t>
            </a:r>
            <a:r>
              <a:rPr lang="en-US" dirty="0" smtClean="0"/>
              <a:t>discuss next week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7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Usually asymptotic is valuable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0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 of Asymptotic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Analysis </a:t>
            </a:r>
            <a:r>
              <a:rPr lang="en-US" dirty="0" smtClean="0"/>
              <a:t>can </a:t>
            </a:r>
            <a:r>
              <a:rPr lang="en-US" dirty="0"/>
              <a:t>be about:</a:t>
            </a:r>
          </a:p>
          <a:p>
            <a:pPr>
              <a:lnSpc>
                <a:spcPct val="150000"/>
              </a:lnSpc>
            </a:pPr>
            <a:r>
              <a:rPr lang="en-US" dirty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/>
              <a:t>Time or space (usually time)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</a:t>
            </a:r>
            <a:r>
              <a:rPr lang="en-US" dirty="0"/>
              <a:t>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/>
              <a:t>Upper-, lower-, or tight-bound  (usually </a:t>
            </a:r>
            <a:r>
              <a:rPr lang="en-US" dirty="0" smtClean="0"/>
              <a:t>upper)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most common thing we will do is give an O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running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Let’s use our new skills!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4" y="1417638"/>
            <a:ext cx="8775720" cy="4495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600" dirty="0" smtClean="0"/>
              <a:t>Here’s a picture of a kitten as a segue to analyzing an ADT</a:t>
            </a: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462" y="2040338"/>
            <a:ext cx="6313979" cy="4209319"/>
          </a:xfrm>
          <a:prstGeom prst="rect">
            <a:avLst/>
          </a:prstGeom>
        </p:spPr>
      </p:pic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Analysis of Priority Queue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>
            <a:normAutofit fontScale="62500" lnSpcReduction="20000"/>
          </a:bodyPr>
          <a:lstStyle/>
          <a:p>
            <a:pPr marL="57150" indent="0">
              <a:buNone/>
            </a:pPr>
            <a:r>
              <a:rPr lang="en-US" dirty="0" smtClean="0"/>
              <a:t>Let’s compare some options for implementing Priority Queues.  </a:t>
            </a:r>
            <a:r>
              <a:rPr lang="en-US" dirty="0" smtClean="0"/>
              <a:t>All runtimes worst-case, but assume arrays have room for new elements.  We’ll look at the binary search tree operations and runtimes more on Friday.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b="1" dirty="0" smtClean="0"/>
              <a:t>data</a:t>
            </a:r>
            <a:r>
              <a:rPr lang="en-US" b="1" dirty="0" smtClean="0"/>
              <a:t> </a:t>
            </a:r>
            <a:r>
              <a:rPr lang="en-US" b="1" dirty="0" smtClean="0"/>
              <a:t>structure  </a:t>
            </a:r>
            <a:r>
              <a:rPr lang="en-US" b="1" dirty="0" smtClean="0"/>
              <a:t>	  </a:t>
            </a:r>
            <a:r>
              <a:rPr lang="en-US" b="1" dirty="0" smtClean="0"/>
              <a:t>	    insert 					</a:t>
            </a:r>
            <a:r>
              <a:rPr lang="en-US" b="1" dirty="0" smtClean="0"/>
              <a:t>	</a:t>
            </a:r>
            <a:r>
              <a:rPr lang="en-US" b="1" dirty="0" err="1" smtClean="0"/>
              <a:t>deleteMin</a:t>
            </a:r>
            <a:r>
              <a:rPr lang="en-US" b="1" dirty="0" smtClean="0"/>
              <a:t> </a:t>
            </a:r>
            <a:endParaRPr lang="en-US" b="1" dirty="0" smtClean="0"/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</a:t>
            </a:r>
            <a:r>
              <a:rPr lang="en-US" dirty="0" smtClean="0"/>
              <a:t>array	      </a:t>
            </a:r>
            <a:r>
              <a:rPr lang="en-US" dirty="0" smtClean="0"/>
              <a:t>    add </a:t>
            </a:r>
            <a:r>
              <a:rPr lang="en-US" dirty="0" smtClean="0"/>
              <a:t>at end          </a:t>
            </a:r>
            <a:r>
              <a:rPr lang="en-US" i="1" dirty="0" smtClean="0"/>
              <a:t>O</a:t>
            </a:r>
            <a:r>
              <a:rPr lang="en-US" dirty="0" smtClean="0"/>
              <a:t>(1)     		search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    </a:t>
            </a:r>
            <a:r>
              <a:rPr lang="en-US" dirty="0" smtClean="0"/>
              <a:t>   add </a:t>
            </a:r>
            <a:r>
              <a:rPr lang="en-US" dirty="0" smtClean="0"/>
              <a:t>at front         </a:t>
            </a:r>
            <a:r>
              <a:rPr lang="en-US" i="1" dirty="0" smtClean="0"/>
              <a:t>O</a:t>
            </a:r>
            <a:r>
              <a:rPr lang="en-US" dirty="0" smtClean="0"/>
              <a:t>(1)     		search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orted array                 </a:t>
            </a:r>
            <a:r>
              <a:rPr lang="en-US" dirty="0" smtClean="0"/>
              <a:t>   search </a:t>
            </a:r>
            <a:r>
              <a:rPr lang="en-US" dirty="0" smtClean="0"/>
              <a:t>/ shift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		stored in reverse  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 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   put </a:t>
            </a:r>
            <a:r>
              <a:rPr lang="en-US" dirty="0"/>
              <a:t>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       	</a:t>
            </a:r>
            <a:r>
              <a:rPr lang="en-US" dirty="0" smtClean="0"/>
              <a:t>remove </a:t>
            </a:r>
            <a:r>
              <a:rPr lang="en-US" dirty="0" smtClean="0"/>
              <a:t>at front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         put 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leftmost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b="1" dirty="0"/>
              <a:t>h</a:t>
            </a:r>
            <a:r>
              <a:rPr lang="en-US" b="1" dirty="0" smtClean="0"/>
              <a:t>eaps</a:t>
            </a:r>
            <a:r>
              <a:rPr lang="en-US" b="1" dirty="0" smtClean="0"/>
              <a:t>                       		???		</a:t>
            </a:r>
            <a:r>
              <a:rPr lang="en-US" b="1" dirty="0"/>
              <a:t>	</a:t>
            </a:r>
            <a:r>
              <a:rPr lang="en-US" b="1" dirty="0" smtClean="0"/>
              <a:t>				???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1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Review of last time: Heaps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90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Heaps follow the following two properties: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order property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The priority of the children is always a greater value than the parents (greater value means less priority / less importance)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1684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4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04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00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9144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17033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5080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10937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6878" y="514344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76437" y="5093335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5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6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7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19968" y="5220355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</a:t>
            </a:r>
            <a:r>
              <a:rPr lang="en-US" sz="2000" b="1" dirty="0" smtClean="0">
                <a:latin typeface="+mn-lt"/>
              </a:rPr>
              <a:t>ot a hea</a:t>
            </a:r>
            <a:r>
              <a:rPr lang="en-US" sz="2000" b="1" dirty="0">
                <a:latin typeface="+mn-lt"/>
              </a:rPr>
              <a:t>p</a:t>
            </a:r>
          </a:p>
        </p:txBody>
      </p:sp>
      <p:cxnSp>
        <p:nvCxnSpPr>
          <p:cNvPr id="66" name="AutoShape 12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80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16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Array Representation </a:t>
            </a:r>
            <a:r>
              <a:rPr lang="en-US" dirty="0" smtClean="0">
                <a:solidFill>
                  <a:srgbClr val="0000FF"/>
                </a:solidFill>
              </a:rPr>
              <a:t>of Heaps (or any tree structure)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n-lt"/>
              </a:rPr>
              <a:t>Starting at node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/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5791200"/>
            <a:ext cx="676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= 4</a:t>
            </a:r>
          </a:p>
        </p:txBody>
      </p:sp>
      <p:sp>
        <p:nvSpPr>
          <p:cNvPr id="7" name="Freeform 6"/>
          <p:cNvSpPr/>
          <p:nvPr/>
        </p:nvSpPr>
        <p:spPr>
          <a:xfrm>
            <a:off x="1971662" y="4660954"/>
            <a:ext cx="2989360" cy="1664531"/>
          </a:xfrm>
          <a:custGeom>
            <a:avLst/>
            <a:gdLst>
              <a:gd name="connsiteX0" fmla="*/ 0 w 2989360"/>
              <a:gd name="connsiteY0" fmla="*/ 1137952 h 1664531"/>
              <a:gd name="connsiteX1" fmla="*/ 1386847 w 2989360"/>
              <a:gd name="connsiteY1" fmla="*/ 1539029 h 1664531"/>
              <a:gd name="connsiteX2" fmla="*/ 2974202 w 2989360"/>
              <a:gd name="connsiteY2" fmla="*/ 553048 h 1664531"/>
              <a:gd name="connsiteX3" fmla="*/ 384307 w 2989360"/>
              <a:gd name="connsiteY3" fmla="*/ 1305067 h 1664531"/>
              <a:gd name="connsiteX4" fmla="*/ 985831 w 2989360"/>
              <a:gd name="connsiteY4" fmla="*/ 1605875 h 1664531"/>
              <a:gd name="connsiteX5" fmla="*/ 634942 w 2989360"/>
              <a:gd name="connsiteY5" fmla="*/ 168682 h 1664531"/>
              <a:gd name="connsiteX6" fmla="*/ 634942 w 2989360"/>
              <a:gd name="connsiteY6" fmla="*/ 85125 h 166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9360" h="1664531">
                <a:moveTo>
                  <a:pt x="0" y="1137952"/>
                </a:moveTo>
                <a:cubicBezTo>
                  <a:pt x="445573" y="1387232"/>
                  <a:pt x="891147" y="1636513"/>
                  <a:pt x="1386847" y="1539029"/>
                </a:cubicBezTo>
                <a:cubicBezTo>
                  <a:pt x="1882547" y="1441545"/>
                  <a:pt x="3141292" y="592042"/>
                  <a:pt x="2974202" y="553048"/>
                </a:cubicBezTo>
                <a:cubicBezTo>
                  <a:pt x="2807112" y="514054"/>
                  <a:pt x="715702" y="1129596"/>
                  <a:pt x="384307" y="1305067"/>
                </a:cubicBezTo>
                <a:cubicBezTo>
                  <a:pt x="52912" y="1480538"/>
                  <a:pt x="944059" y="1795272"/>
                  <a:pt x="985831" y="1605875"/>
                </a:cubicBezTo>
                <a:cubicBezTo>
                  <a:pt x="1027603" y="1416478"/>
                  <a:pt x="693423" y="422140"/>
                  <a:pt x="634942" y="168682"/>
                </a:cubicBezTo>
                <a:cubicBezTo>
                  <a:pt x="576461" y="-84776"/>
                  <a:pt x="605701" y="174"/>
                  <a:pt x="634942" y="851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81600" y="5791200"/>
            <a:ext cx="526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left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1200" y="5791200"/>
            <a:ext cx="683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right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71600" y="5772090"/>
            <a:ext cx="911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parent</a:t>
            </a: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3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  <p:bldP spid="55" grpId="0"/>
      <p:bldP spid="56" grpId="0"/>
      <p:bldP spid="5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Judging the array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Positives:</a:t>
            </a:r>
            <a:endParaRPr lang="en-US" dirty="0" smtClean="0"/>
          </a:p>
          <a:p>
            <a:r>
              <a:rPr lang="en-US" dirty="0" smtClean="0"/>
              <a:t>Non-data space is minimized: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Array would waste more space if tree were not complete</a:t>
            </a:r>
            <a:br>
              <a:rPr lang="en-US" dirty="0" smtClean="0">
                <a:solidFill>
                  <a:srgbClr val="4F81BD"/>
                </a:solidFill>
              </a:rPr>
            </a:br>
            <a:endParaRPr lang="en-US" dirty="0" smtClean="0">
              <a:solidFill>
                <a:srgbClr val="4F81BD"/>
              </a:solidFill>
            </a:endParaRP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b="1" dirty="0" smtClean="0"/>
              <a:t>Negatives:</a:t>
            </a:r>
          </a:p>
          <a:p>
            <a:r>
              <a:rPr lang="en-US" dirty="0" smtClean="0"/>
              <a:t>Same might-by-empty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4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: insert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void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insert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val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	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(size == 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atin typeface="Courier New" pitchFamily="49" charset="0"/>
              </a:rPr>
              <a:t>     resize();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percolateUp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size,val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val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219200"/>
            <a:ext cx="4572000" cy="206210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1600" b="1" dirty="0" err="1" smtClean="0">
                <a:latin typeface="Courier New" pitchFamily="49" charset="0"/>
              </a:rPr>
              <a:t>,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4F81BD"/>
                </a:solidFill>
                <a:latin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</a:rPr>
              <a:t>(hole </a:t>
            </a:r>
            <a:r>
              <a:rPr lang="en-US" sz="1600" b="1" dirty="0">
                <a:latin typeface="Courier New" pitchFamily="49" charset="0"/>
              </a:rPr>
              <a:t>&gt; 1 &amp;</a:t>
            </a:r>
            <a:r>
              <a:rPr lang="en-US" sz="1600" b="1" dirty="0" smtClean="0">
                <a:latin typeface="Courier New" pitchFamily="49" charset="0"/>
              </a:rPr>
              <a:t>&amp;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 smtClean="0">
                <a:latin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</a:rPr>
              <a:t>val</a:t>
            </a:r>
            <a:r>
              <a:rPr lang="en-US" sz="1600" b="1" dirty="0" smtClean="0">
                <a:latin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[hole/2])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[hole</a:t>
            </a:r>
            <a:r>
              <a:rPr lang="en-US" sz="1600" b="1" dirty="0">
                <a:latin typeface="Courier New" pitchFamily="49" charset="0"/>
              </a:rPr>
              <a:t>] = </a:t>
            </a:r>
            <a:r>
              <a:rPr lang="en-US" sz="1600" b="1" dirty="0" err="1" smtClean="0">
                <a:latin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</a:rPr>
              <a:t>[hole/2</a:t>
            </a:r>
            <a:r>
              <a:rPr lang="en-US" sz="16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  hole </a:t>
            </a:r>
            <a:r>
              <a:rPr lang="en-US" sz="1600" b="1" dirty="0" smtClean="0">
                <a:latin typeface="Courier New" pitchFamily="49" charset="0"/>
              </a:rPr>
              <a:t>= hole / 2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</a:rPr>
              <a:t>hole;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648200" y="39624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dirty="0" smtClean="0"/>
              <a:t>.  Since not all data types are comparable</a:t>
            </a:r>
            <a:r>
              <a:rPr lang="en-US" sz="1600" b="0" dirty="0" smtClean="0"/>
              <a:t>, </a:t>
            </a:r>
            <a:r>
              <a:rPr lang="en-US" sz="1600" b="0" dirty="0" smtClean="0"/>
              <a:t>you </a:t>
            </a:r>
            <a:r>
              <a:rPr lang="en-US" sz="1600" b="0" dirty="0" smtClean="0"/>
              <a:t>could instead have </a:t>
            </a:r>
            <a:r>
              <a:rPr lang="en-US" sz="1600" b="0" dirty="0" smtClean="0"/>
              <a:t>data nodes with priorities.</a:t>
            </a:r>
            <a:endParaRPr lang="en-US" sz="1600" b="0" dirty="0"/>
          </a:p>
        </p:txBody>
      </p: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7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Course Logistics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HW 1 posted.  Due next Tuesday, January 17</a:t>
            </a:r>
            <a:r>
              <a:rPr lang="en-US" sz="2500" baseline="30000" dirty="0" smtClean="0">
                <a:latin typeface="Calibri"/>
                <a:cs typeface="Calibri"/>
              </a:rPr>
              <a:t>th</a:t>
            </a:r>
            <a:r>
              <a:rPr lang="en-US" sz="2500" dirty="0" smtClean="0">
                <a:latin typeface="Calibri"/>
                <a:cs typeface="Calibri"/>
              </a:rPr>
              <a:t> at 11 pm.  </a:t>
            </a:r>
            <a:r>
              <a:rPr lang="en-US" sz="2500" dirty="0" err="1" smtClean="0">
                <a:latin typeface="Calibri"/>
                <a:cs typeface="Calibri"/>
              </a:rPr>
              <a:t>Dropbox</a:t>
            </a:r>
            <a:r>
              <a:rPr lang="en-US" sz="2500" dirty="0" smtClean="0">
                <a:latin typeface="Calibri"/>
                <a:cs typeface="Calibri"/>
              </a:rPr>
              <a:t> not on catalyst, will be through the Canvas for the course.</a:t>
            </a:r>
          </a:p>
          <a:p>
            <a:endParaRPr lang="en-US" sz="2500" dirty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TA office hour rooms and times are all posted and finalized.  Please go visit the TAs so they aren’t lonely.</a:t>
            </a:r>
          </a:p>
          <a:p>
            <a:endParaRPr lang="en-US" sz="2500" dirty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Java Review Session materials from yesterday posted in the Announcements section of the website.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62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505262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1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34237832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33561382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3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6926516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9086196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16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150237" y="453219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31858838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2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01342220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9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0939595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142148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7599449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Review from last time (what did we learn?)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Analyze algorithms without specific implementations through space and </a:t>
            </a:r>
            <a:r>
              <a:rPr lang="en-US" sz="2500" dirty="0" smtClean="0">
                <a:solidFill>
                  <a:srgbClr val="FF6600"/>
                </a:solidFill>
                <a:latin typeface="Calibri"/>
                <a:cs typeface="Calibri"/>
              </a:rPr>
              <a:t>time</a:t>
            </a:r>
            <a:r>
              <a:rPr lang="en-US" sz="2500" dirty="0" smtClean="0">
                <a:latin typeface="Calibri"/>
                <a:cs typeface="Calibri"/>
              </a:rPr>
              <a:t> (what we focused on).</a:t>
            </a:r>
          </a:p>
          <a:p>
            <a:pPr lvl="1"/>
            <a:endParaRPr lang="en-US" sz="2100" dirty="0" smtClean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We only care about asymptotic runtimes, we want to know what will happen to the runtime proportionally as the size of input increases</a:t>
            </a:r>
          </a:p>
          <a:p>
            <a:endParaRPr lang="en-US" sz="2500" dirty="0" smtClean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Big-O is an upper bound and you can prove that a runtime has a Big-O upper bound by computing two values: c and n</a:t>
            </a:r>
            <a:r>
              <a:rPr lang="en-US" sz="2500" baseline="-25000" dirty="0" smtClean="0">
                <a:latin typeface="Calibri"/>
                <a:cs typeface="Calibri"/>
              </a:rPr>
              <a:t>0</a:t>
            </a:r>
            <a:endParaRPr lang="en-US" sz="2500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62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1966581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195049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7281660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6432350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616323" y="513803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0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33047557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r>
              <a:rPr lang="en-US" sz="2000" dirty="0"/>
              <a:t>4</a:t>
            </a:r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616323" y="513803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4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1956348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2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0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insert: </a:t>
            </a:r>
            <a:r>
              <a:rPr lang="en-US" dirty="0" smtClean="0"/>
              <a:t>16, 32, 4, 69, 105, 43,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58789517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2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err="1" smtClean="0">
                <a:solidFill>
                  <a:srgbClr val="0000FF"/>
                </a:solidFill>
              </a:rPr>
              <a:t>deleteMin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4114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6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isEmpty</a:t>
            </a:r>
            <a:r>
              <a:rPr lang="en-US" sz="1600" dirty="0" smtClean="0">
                <a:latin typeface="Courier New" pitchFamily="49" charset="0"/>
              </a:rPr>
              <a:t>()) </a:t>
            </a:r>
            <a:r>
              <a:rPr lang="en-US" sz="1600" dirty="0" smtClean="0">
                <a:solidFill>
                  <a:schemeClr val="accent1"/>
                </a:solidFill>
                <a:latin typeface="Courier New" pitchFamily="49" charset="0"/>
              </a:rPr>
              <a:t>throw</a:t>
            </a:r>
            <a:r>
              <a:rPr lang="en-US" sz="16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percolateDown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[hole] =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600" dirty="0" err="1" smtClean="0">
                <a:latin typeface="Courier New" pitchFamily="49" charset="0"/>
              </a:rPr>
              <a:t>ans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143000"/>
            <a:ext cx="4572000" cy="427809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percolateDown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1600" dirty="0" err="1" smtClean="0">
                <a:latin typeface="Courier New" pitchFamily="49" charset="0"/>
              </a:rPr>
              <a:t>,int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16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16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[left] &lt;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[right]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sz="1600" dirty="0" smtClean="0">
                <a:latin typeface="Courier New" pitchFamily="49" charset="0"/>
              </a:rPr>
              <a:t> right &gt; size)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16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16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[target] &lt;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[hole] = </a:t>
            </a:r>
            <a:r>
              <a:rPr lang="en-US" sz="1600" dirty="0" err="1" smtClean="0">
                <a:latin typeface="Courier New" pitchFamily="49" charset="0"/>
              </a:rPr>
              <a:t>arr</a:t>
            </a:r>
            <a:r>
              <a:rPr lang="en-US" sz="16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}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    break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600" dirty="0" smtClean="0">
                <a:latin typeface="Courier New" pitchFamily="49" charset="0"/>
              </a:rPr>
              <a:t>hole;</a:t>
            </a:r>
          </a:p>
          <a:p>
            <a:pPr eaLnBrk="0" hangingPunct="0">
              <a:lnSpc>
                <a:spcPts val="19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4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80386847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2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089174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961720" y="21321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631533" y="1016523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Review: Formally </a:t>
            </a:r>
            <a:r>
              <a:rPr lang="en-US" i="0" dirty="0" smtClean="0">
                <a:solidFill>
                  <a:srgbClr val="0000FF"/>
                </a:solidFill>
              </a:rPr>
              <a:t>Big-</a:t>
            </a:r>
            <a:r>
              <a:rPr lang="en-US" i="0" dirty="0" smtClean="0">
                <a:solidFill>
                  <a:srgbClr val="0000FF"/>
                </a:solidFill>
              </a:rPr>
              <a:t>O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9702" y="1524000"/>
            <a:ext cx="6121831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045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557378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961720" y="21321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76329" y="392634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77321867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961720" y="21321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76329" y="39263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6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deleteMin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6242981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961720" y="21321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76329" y="39263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DeleteMin</a:t>
            </a:r>
            <a:r>
              <a:rPr lang="en-US" dirty="0">
                <a:solidFill>
                  <a:srgbClr val="0000FF"/>
                </a:solidFill>
              </a:rPr>
              <a:t>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</a:t>
            </a:r>
            <a:r>
              <a:rPr lang="en-US" dirty="0" smtClean="0">
                <a:solidFill>
                  <a:srgbClr val="C0504D"/>
                </a:solidFill>
              </a:rPr>
              <a:t>percolate down </a:t>
            </a:r>
            <a:r>
              <a:rPr lang="en-US" dirty="0" smtClean="0"/>
              <a:t>at most (height of heap) times</a:t>
            </a:r>
          </a:p>
          <a:p>
            <a:pPr lvl="1"/>
            <a:r>
              <a:rPr lang="en-US" dirty="0" smtClean="0"/>
              <a:t>So run </a:t>
            </a:r>
            <a:r>
              <a:rPr lang="en-US" dirty="0"/>
              <a:t>time is </a:t>
            </a:r>
            <a:r>
              <a:rPr lang="en-US" i="1" dirty="0"/>
              <a:t>O</a:t>
            </a:r>
            <a:r>
              <a:rPr lang="en-US" dirty="0"/>
              <a:t>(height 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8000"/>
                </a:solidFill>
              </a:rPr>
              <a:t>O</a:t>
            </a:r>
            <a:r>
              <a:rPr lang="en-US" dirty="0">
                <a:solidFill>
                  <a:srgbClr val="008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9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Insert: </a:t>
            </a:r>
            <a:r>
              <a:rPr lang="en-US" dirty="0">
                <a:solidFill>
                  <a:srgbClr val="0000FF"/>
                </a:solidFill>
              </a:rPr>
              <a:t>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Same as </a:t>
            </a:r>
            <a:r>
              <a:rPr lang="en-US" b="1" dirty="0" err="1" smtClean="0">
                <a:latin typeface="Courier New"/>
                <a:cs typeface="Courier New"/>
              </a:rPr>
              <a:t>deleteMin</a:t>
            </a:r>
            <a:r>
              <a:rPr lang="en-US" dirty="0" smtClean="0"/>
              <a:t> worst</a:t>
            </a:r>
            <a:r>
              <a:rPr lang="en-US" dirty="0" smtClean="0"/>
              <a:t>-case time proportional to tree </a:t>
            </a:r>
            <a:r>
              <a:rPr lang="en-US" dirty="0" smtClean="0"/>
              <a:t>height </a:t>
            </a:r>
            <a:r>
              <a:rPr lang="en-US" i="1" dirty="0" smtClean="0">
                <a:solidFill>
                  <a:srgbClr val="008000"/>
                </a:solidFill>
              </a:rPr>
              <a:t>O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/>
            <a:endParaRPr lang="en-US" sz="100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dirty="0" smtClean="0"/>
              <a:t>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endParaRPr lang="en-US" sz="1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1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Other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</a:t>
            </a:r>
            <a:r>
              <a:rPr lang="en-US" i="1" dirty="0" smtClean="0"/>
              <a:t>. </a:t>
            </a:r>
            <a:r>
              <a:rPr lang="en-US" i="1" dirty="0"/>
              <a:t>R</a:t>
            </a:r>
            <a:r>
              <a:rPr lang="en-US" i="1" dirty="0" smtClean="0"/>
              <a:t>emember </a:t>
            </a:r>
            <a:r>
              <a:rPr lang="en-US" b="1" i="1" dirty="0" smtClean="0"/>
              <a:t>lower priority value</a:t>
            </a:r>
            <a:r>
              <a:rPr lang="en-US" i="1" dirty="0" smtClean="0"/>
              <a:t> is *better* </a:t>
            </a:r>
            <a:r>
              <a:rPr lang="en-US" dirty="0" smtClean="0"/>
              <a:t>(higher in tree).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value.</a:t>
            </a:r>
            <a:endParaRPr lang="en-US" i="1" dirty="0" smtClean="0"/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the queue.</a:t>
            </a:r>
          </a:p>
          <a:p>
            <a:pPr lvl="1"/>
            <a:r>
              <a:rPr lang="en-US" dirty="0" smtClean="0"/>
              <a:t>Percolate up to top and </a:t>
            </a:r>
            <a:r>
              <a:rPr lang="en-US" dirty="0" err="1" smtClean="0"/>
              <a:t>removeMin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/>
                <a:cs typeface="Courier New"/>
              </a:rPr>
              <a:t>buildHeap</a:t>
            </a:r>
            <a:r>
              <a:rPr lang="en-US" b="1" dirty="0" smtClean="0">
                <a:latin typeface="Courier New"/>
                <a:cs typeface="Courier New"/>
              </a:rPr>
              <a:t>: </a:t>
            </a:r>
            <a:r>
              <a:rPr lang="en-US" dirty="0" smtClean="0">
                <a:latin typeface="Calibri"/>
                <a:cs typeface="Calibri"/>
              </a:rPr>
              <a:t>given a list of elements, construct a heap with those values. 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Floyd’s Method will be seen on Friday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2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Revisit: Analysis of Priority Queue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>
            <a:normAutofit fontScale="62500" lnSpcReduction="20000"/>
          </a:bodyPr>
          <a:lstStyle/>
          <a:p>
            <a:pPr marL="57150" indent="0">
              <a:buNone/>
            </a:pPr>
            <a:r>
              <a:rPr lang="en-US" dirty="0" smtClean="0"/>
              <a:t>Let’s compare some options for implementing Priority Queues.  </a:t>
            </a:r>
            <a:r>
              <a:rPr lang="en-US" dirty="0" smtClean="0"/>
              <a:t>All runtimes worst-case, but assume arrays have room for new elements.  We’ll look at the binary search tree operations and runtimes more on Friday.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b="1" dirty="0" smtClean="0"/>
              <a:t>data</a:t>
            </a:r>
            <a:r>
              <a:rPr lang="en-US" b="1" dirty="0" smtClean="0"/>
              <a:t> </a:t>
            </a:r>
            <a:r>
              <a:rPr lang="en-US" b="1" dirty="0" smtClean="0"/>
              <a:t>structure  </a:t>
            </a:r>
            <a:r>
              <a:rPr lang="en-US" b="1" dirty="0" smtClean="0"/>
              <a:t>	  </a:t>
            </a:r>
            <a:r>
              <a:rPr lang="en-US" b="1" dirty="0" smtClean="0"/>
              <a:t>	    insert 					</a:t>
            </a:r>
            <a:r>
              <a:rPr lang="en-US" b="1" dirty="0" smtClean="0"/>
              <a:t>	</a:t>
            </a:r>
            <a:r>
              <a:rPr lang="en-US" b="1" dirty="0" err="1" smtClean="0"/>
              <a:t>deleteMin</a:t>
            </a:r>
            <a:r>
              <a:rPr lang="en-US" b="1" dirty="0" smtClean="0"/>
              <a:t> </a:t>
            </a:r>
            <a:endParaRPr lang="en-US" b="1" dirty="0" smtClean="0"/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</a:t>
            </a:r>
            <a:r>
              <a:rPr lang="en-US" dirty="0" smtClean="0"/>
              <a:t>array	      </a:t>
            </a:r>
            <a:r>
              <a:rPr lang="en-US" dirty="0" smtClean="0"/>
              <a:t>    add </a:t>
            </a:r>
            <a:r>
              <a:rPr lang="en-US" dirty="0" smtClean="0"/>
              <a:t>at end          </a:t>
            </a:r>
            <a:r>
              <a:rPr lang="en-US" i="1" dirty="0" smtClean="0"/>
              <a:t>O</a:t>
            </a:r>
            <a:r>
              <a:rPr lang="en-US" dirty="0" smtClean="0"/>
              <a:t>(1)     		search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    </a:t>
            </a:r>
            <a:r>
              <a:rPr lang="en-US" dirty="0" smtClean="0"/>
              <a:t>   add </a:t>
            </a:r>
            <a:r>
              <a:rPr lang="en-US" dirty="0" smtClean="0"/>
              <a:t>at front         </a:t>
            </a:r>
            <a:r>
              <a:rPr lang="en-US" i="1" dirty="0" smtClean="0"/>
              <a:t>O</a:t>
            </a:r>
            <a:r>
              <a:rPr lang="en-US" dirty="0" smtClean="0"/>
              <a:t>(1)     		search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orted array                 </a:t>
            </a:r>
            <a:r>
              <a:rPr lang="en-US" dirty="0" smtClean="0"/>
              <a:t>   search </a:t>
            </a:r>
            <a:r>
              <a:rPr lang="en-US" dirty="0" smtClean="0"/>
              <a:t>/ shift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		stored in reverse  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 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   put </a:t>
            </a:r>
            <a:r>
              <a:rPr lang="en-US" dirty="0"/>
              <a:t>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       	</a:t>
            </a:r>
            <a:r>
              <a:rPr lang="en-US" dirty="0" smtClean="0"/>
              <a:t>remove </a:t>
            </a:r>
            <a:r>
              <a:rPr lang="en-US" dirty="0" smtClean="0"/>
              <a:t>at front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         put 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leftmost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b="1" dirty="0">
                <a:solidFill>
                  <a:srgbClr val="008000"/>
                </a:solidFill>
              </a:rPr>
              <a:t>h</a:t>
            </a:r>
            <a:r>
              <a:rPr lang="en-US" b="1" dirty="0" smtClean="0">
                <a:solidFill>
                  <a:srgbClr val="008000"/>
                </a:solidFill>
              </a:rPr>
              <a:t>eaps</a:t>
            </a:r>
            <a:r>
              <a:rPr lang="en-US" b="1" dirty="0" smtClean="0">
                <a:solidFill>
                  <a:srgbClr val="008000"/>
                </a:solidFill>
              </a:rPr>
              <a:t>                       		O(</a:t>
            </a:r>
            <a:r>
              <a:rPr lang="en-US" b="1" dirty="0" err="1" smtClean="0">
                <a:solidFill>
                  <a:srgbClr val="008000"/>
                </a:solidFill>
              </a:rPr>
              <a:t>logn</a:t>
            </a:r>
            <a:r>
              <a:rPr lang="en-US" b="1" dirty="0" smtClean="0">
                <a:solidFill>
                  <a:srgbClr val="008000"/>
                </a:solidFill>
              </a:rPr>
              <a:t>)		</a:t>
            </a:r>
            <a:r>
              <a:rPr lang="en-US" b="1" dirty="0">
                <a:solidFill>
                  <a:srgbClr val="008000"/>
                </a:solidFill>
              </a:rPr>
              <a:t>	</a:t>
            </a:r>
            <a:r>
              <a:rPr lang="en-US" b="1" dirty="0" smtClean="0">
                <a:solidFill>
                  <a:srgbClr val="008000"/>
                </a:solidFill>
              </a:rPr>
              <a:t>		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     O(</a:t>
            </a:r>
            <a:r>
              <a:rPr lang="en-US" b="1" dirty="0" err="1" smtClean="0">
                <a:solidFill>
                  <a:srgbClr val="008000"/>
                </a:solidFill>
              </a:rPr>
              <a:t>logn</a:t>
            </a:r>
            <a:r>
              <a:rPr lang="en-US" b="1" dirty="0" smtClean="0">
                <a:solidFill>
                  <a:srgbClr val="008000"/>
                </a:solidFill>
              </a:rPr>
              <a:t>)</a:t>
            </a: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0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Understand Big-O, Big-theta, and Big-Omega definitions and how to find them for a given runtime.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Understand how Heap operations are implemented with the array representation and be able to analyze their runtimes.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6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Big-O: Common Names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(1)		constant (same as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) for constant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	</a:t>
            </a:r>
            <a:r>
              <a:rPr lang="en-US" dirty="0" smtClean="0">
                <a:latin typeface="Calibri"/>
                <a:cs typeface="Calibri"/>
              </a:rPr>
              <a:t>	logarithmic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		linear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O(n 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   </a:t>
            </a:r>
            <a:r>
              <a:rPr lang="en-US" dirty="0" smtClean="0">
                <a:latin typeface="Calibri"/>
                <a:cs typeface="Calibri"/>
              </a:rPr>
              <a:t>“</a:t>
            </a:r>
            <a:r>
              <a:rPr lang="en-US" dirty="0" smtClean="0">
                <a:latin typeface="Calibri"/>
                <a:cs typeface="Calibri"/>
              </a:rPr>
              <a:t>n 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30000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alibri"/>
                <a:cs typeface="Calibri"/>
              </a:rPr>
              <a:t>)		quadratic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30000" dirty="0" smtClean="0">
                <a:latin typeface="Calibri"/>
                <a:cs typeface="Calibri"/>
              </a:rPr>
              <a:t>3</a:t>
            </a:r>
            <a:r>
              <a:rPr lang="en-US" dirty="0" smtClean="0">
                <a:latin typeface="Calibri"/>
                <a:cs typeface="Calibri"/>
              </a:rPr>
              <a:t>)		cubic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err="1" smtClean="0">
                <a:latin typeface="Calibri"/>
                <a:cs typeface="Calibri"/>
              </a:rPr>
              <a:t>n</a:t>
            </a:r>
            <a:r>
              <a:rPr lang="en-US" baseline="30000" dirty="0" err="1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)		polynomial (where is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 is any </a:t>
            </a:r>
            <a:r>
              <a:rPr lang="en-US" dirty="0" smtClean="0">
                <a:latin typeface="Calibri"/>
                <a:cs typeface="Calibri"/>
              </a:rPr>
              <a:t>constant: linear, 					quadratic and cubic all fit here too.)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err="1" smtClean="0">
                <a:latin typeface="Calibri"/>
                <a:cs typeface="Calibri"/>
              </a:rPr>
              <a:t>k</a:t>
            </a:r>
            <a:r>
              <a:rPr lang="en-US" baseline="30000" dirty="0" err="1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		exponential (where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	Note</a:t>
            </a:r>
            <a:r>
              <a:rPr lang="en-US" dirty="0" smtClean="0">
                <a:latin typeface="Calibri"/>
                <a:cs typeface="Calibri"/>
              </a:rPr>
              <a:t>: “exponential” does not mean “grows really fast”, it means “grows at rate proportional to </a:t>
            </a:r>
            <a:r>
              <a:rPr lang="en-US" i="1" dirty="0" err="1" smtClean="0">
                <a:latin typeface="Calibri"/>
                <a:cs typeface="Calibri"/>
              </a:rPr>
              <a:t>k</a:t>
            </a:r>
            <a:r>
              <a:rPr lang="en-US" baseline="30000" dirty="0" err="1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 for some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&gt;1</a:t>
            </a:r>
            <a:r>
              <a:rPr lang="en-US" dirty="0" smtClean="0">
                <a:latin typeface="Calibri"/>
                <a:cs typeface="Calibri"/>
              </a:rPr>
              <a:t>”.  Example: a </a:t>
            </a:r>
            <a:r>
              <a:rPr lang="en-US" dirty="0" smtClean="0">
                <a:latin typeface="Calibri"/>
                <a:cs typeface="Calibri"/>
              </a:rPr>
              <a:t>savings account accrues interest exponentially (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=1.01?</a:t>
            </a:r>
            <a:r>
              <a:rPr lang="en-US" dirty="0" smtClean="0">
                <a:latin typeface="Calibri"/>
                <a:cs typeface="Calibri"/>
              </a:rPr>
              <a:t>).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15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More Asymptotic Notation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Big-O Upper 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bound: </a:t>
            </a:r>
            <a:r>
              <a:rPr lang="en-US" i="1" dirty="0" smtClean="0">
                <a:solidFill>
                  <a:schemeClr val="accent1"/>
                </a:solidFill>
                <a:latin typeface="Calibri"/>
                <a:cs typeface="Calibri"/>
              </a:rPr>
              <a:t>O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( f(</a:t>
            </a:r>
            <a:r>
              <a:rPr lang="en-US" i="1" dirty="0" smtClean="0">
                <a:solidFill>
                  <a:schemeClr val="accent1"/>
                </a:solidFill>
                <a:latin typeface="Calibri"/>
                <a:cs typeface="Calibri"/>
              </a:rPr>
              <a:t>n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) ) </a:t>
            </a:r>
            <a:r>
              <a:rPr lang="en-US" dirty="0" smtClean="0">
                <a:latin typeface="Calibri"/>
                <a:cs typeface="Calibri"/>
              </a:rPr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less than </a:t>
            </a:r>
            <a:r>
              <a:rPr lang="en-US" dirty="0" smtClean="0">
                <a:latin typeface="Calibri"/>
                <a:cs typeface="Calibri"/>
              </a:rPr>
              <a:t>or equal to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) 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if there exist  constants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and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		</a:t>
            </a:r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f(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for all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/>
              </a:rPr>
              <a:t>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</a:p>
          <a:p>
            <a:endParaRPr lang="en-US" dirty="0" smtClean="0">
              <a:solidFill>
                <a:schemeClr val="accent2"/>
              </a:solidFill>
              <a:latin typeface="Calibri"/>
              <a:cs typeface="Calibri"/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Big-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Omega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Lower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bound: (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) ) </a:t>
            </a:r>
            <a:r>
              <a:rPr lang="en-US" dirty="0" smtClean="0">
                <a:latin typeface="Calibri"/>
                <a:cs typeface="Calibri"/>
              </a:rPr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greater than </a:t>
            </a:r>
            <a:r>
              <a:rPr lang="en-US" dirty="0" smtClean="0">
                <a:latin typeface="Calibri"/>
                <a:cs typeface="Calibri"/>
              </a:rPr>
              <a:t>or equal to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) 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if there exist  constants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and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		</a:t>
            </a:r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/>
              </a:rPr>
              <a:t>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f(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for all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/>
              </a:rPr>
              <a:t>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solidFill>
                <a:schemeClr val="accent2"/>
              </a:solidFill>
              <a:latin typeface="Calibri"/>
              <a:cs typeface="Calibri"/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Big-Theta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Tight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bound: 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) )</a:t>
            </a:r>
            <a:r>
              <a:rPr lang="en-US" dirty="0" smtClean="0">
                <a:latin typeface="Calibri"/>
                <a:cs typeface="Calibri"/>
              </a:rPr>
              <a:t> is the set of all functions asymptotically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equal</a:t>
            </a:r>
            <a:r>
              <a:rPr lang="en-US" dirty="0" smtClean="0">
                <a:latin typeface="Calibri"/>
                <a:cs typeface="Calibri"/>
              </a:rPr>
              <a:t> to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Intersection of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) and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( f(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)  (use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different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values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604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A Note on Big-O Terms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>
                <a:latin typeface="Calibri"/>
                <a:cs typeface="Calibri"/>
              </a:rPr>
              <a:t>A common error is to say </a:t>
            </a:r>
            <a:r>
              <a:rPr lang="en-US" sz="2500" b="1" dirty="0">
                <a:solidFill>
                  <a:srgbClr val="FF6600"/>
                </a:solidFill>
                <a:latin typeface="Calibri"/>
                <a:cs typeface="Calibri"/>
              </a:rPr>
              <a:t>O( </a:t>
            </a:r>
            <a:r>
              <a:rPr lang="en-US" sz="2500" b="1" dirty="0" smtClean="0">
                <a:solidFill>
                  <a:srgbClr val="FF6600"/>
                </a:solidFill>
                <a:latin typeface="Calibri"/>
                <a:cs typeface="Calibri"/>
              </a:rPr>
              <a:t>function </a:t>
            </a:r>
            <a:r>
              <a:rPr lang="en-US" sz="2500" b="1" dirty="0">
                <a:solidFill>
                  <a:srgbClr val="FF6600"/>
                </a:solidFill>
                <a:latin typeface="Calibri"/>
                <a:cs typeface="Calibri"/>
              </a:rPr>
              <a:t>) </a:t>
            </a:r>
            <a:r>
              <a:rPr lang="en-US" sz="2500" b="1" dirty="0">
                <a:latin typeface="Calibri"/>
                <a:cs typeface="Calibri"/>
              </a:rPr>
              <a:t>when you mean </a:t>
            </a:r>
            <a:r>
              <a:rPr lang="en-US" sz="2500" b="1" dirty="0">
                <a:solidFill>
                  <a:srgbClr val="008000"/>
                </a:solidFill>
                <a:latin typeface="Calibri"/>
                <a:cs typeface="Calibri"/>
              </a:rPr>
              <a:t>( </a:t>
            </a:r>
            <a:r>
              <a:rPr lang="en-US" sz="2500" b="1" dirty="0" smtClean="0">
                <a:solidFill>
                  <a:srgbClr val="008000"/>
                </a:solidFill>
                <a:latin typeface="Calibri"/>
                <a:cs typeface="Calibri"/>
              </a:rPr>
              <a:t>function )</a:t>
            </a:r>
            <a:r>
              <a:rPr lang="en-US" sz="2500" b="1" dirty="0" smtClean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People </a:t>
            </a:r>
            <a:r>
              <a:rPr lang="en-US" sz="2500" dirty="0">
                <a:latin typeface="Calibri"/>
                <a:cs typeface="Calibri"/>
              </a:rPr>
              <a:t>often say </a:t>
            </a:r>
            <a:r>
              <a:rPr lang="en-US" sz="2500" dirty="0" smtClean="0">
                <a:latin typeface="Calibri"/>
                <a:cs typeface="Calibri"/>
              </a:rPr>
              <a:t>Big-O </a:t>
            </a:r>
            <a:r>
              <a:rPr lang="en-US" sz="2500" dirty="0">
                <a:latin typeface="Calibri"/>
                <a:cs typeface="Calibri"/>
              </a:rPr>
              <a:t>to mean a tight </a:t>
            </a:r>
            <a:r>
              <a:rPr lang="en-US" sz="2500" dirty="0" smtClean="0">
                <a:latin typeface="Calibri"/>
                <a:cs typeface="Calibri"/>
              </a:rPr>
              <a:t>bound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Say </a:t>
            </a:r>
            <a:r>
              <a:rPr lang="en-US" sz="2500" dirty="0">
                <a:latin typeface="Calibri"/>
                <a:cs typeface="Calibri"/>
              </a:rPr>
              <a:t>we have f(n)=n; we could say f(n) is in O(n), which </a:t>
            </a:r>
            <a:r>
              <a:rPr lang="en-US" sz="2500" dirty="0" smtClean="0">
                <a:latin typeface="Calibri"/>
                <a:cs typeface="Calibri"/>
              </a:rPr>
              <a:t>is true</a:t>
            </a:r>
            <a:r>
              <a:rPr lang="en-US" sz="2500" dirty="0">
                <a:latin typeface="Calibri"/>
                <a:cs typeface="Calibri"/>
              </a:rPr>
              <a:t>, but only conveys the upper-</a:t>
            </a:r>
            <a:r>
              <a:rPr lang="en-US" sz="2500" dirty="0" smtClean="0">
                <a:latin typeface="Calibri"/>
                <a:cs typeface="Calibri"/>
              </a:rPr>
              <a:t>bound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Since </a:t>
            </a:r>
            <a:r>
              <a:rPr lang="en-US" sz="2500" dirty="0">
                <a:latin typeface="Calibri"/>
                <a:cs typeface="Calibri"/>
              </a:rPr>
              <a:t>f(n)=n is also O(</a:t>
            </a:r>
            <a:r>
              <a:rPr lang="en-US" sz="2500" dirty="0" smtClean="0">
                <a:latin typeface="Calibri"/>
                <a:cs typeface="Calibri"/>
              </a:rPr>
              <a:t>n</a:t>
            </a:r>
            <a:r>
              <a:rPr lang="en-US" sz="2500" baseline="30000" dirty="0" smtClean="0">
                <a:latin typeface="Calibri"/>
                <a:cs typeface="Calibri"/>
              </a:rPr>
              <a:t>5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  <a:r>
              <a:rPr lang="en-US" sz="2500" dirty="0">
                <a:latin typeface="Calibri"/>
                <a:cs typeface="Calibri"/>
              </a:rPr>
              <a:t>, it’s tempting to say “this </a:t>
            </a:r>
            <a:r>
              <a:rPr lang="en-US" sz="2500" dirty="0" smtClean="0">
                <a:latin typeface="Calibri"/>
                <a:cs typeface="Calibri"/>
              </a:rPr>
              <a:t>algorithm is </a:t>
            </a:r>
            <a:r>
              <a:rPr lang="en-US" sz="2500" dirty="0">
                <a:latin typeface="Calibri"/>
                <a:cs typeface="Calibri"/>
              </a:rPr>
              <a:t>exactly O(n)</a:t>
            </a:r>
            <a:r>
              <a:rPr lang="en-US" sz="2500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Somewhat </a:t>
            </a:r>
            <a:r>
              <a:rPr lang="en-US" sz="2500" dirty="0">
                <a:latin typeface="Calibri"/>
                <a:cs typeface="Calibri"/>
              </a:rPr>
              <a:t>incomplete; instead say it is (n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That </a:t>
            </a:r>
            <a:r>
              <a:rPr lang="en-US" sz="2500" dirty="0">
                <a:latin typeface="Calibri"/>
                <a:cs typeface="Calibri"/>
              </a:rPr>
              <a:t>means that it is not, for example O(log n) </a:t>
            </a:r>
            <a:endParaRPr lang="en-US" sz="2500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274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What We’re Analyzing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The </a:t>
            </a:r>
            <a:r>
              <a:rPr lang="en-US" sz="2500" dirty="0">
                <a:latin typeface="Calibri"/>
                <a:cs typeface="Calibri"/>
              </a:rPr>
              <a:t>most common thing to do is give an O or  bound to </a:t>
            </a:r>
            <a:r>
              <a:rPr lang="en-US" sz="2500" dirty="0" smtClean="0">
                <a:latin typeface="Calibri"/>
                <a:cs typeface="Calibri"/>
              </a:rPr>
              <a:t>the </a:t>
            </a:r>
            <a:r>
              <a:rPr lang="en-US" sz="2500" dirty="0" smtClean="0">
                <a:solidFill>
                  <a:srgbClr val="FF6600"/>
                </a:solidFill>
                <a:latin typeface="Calibri"/>
                <a:cs typeface="Calibri"/>
              </a:rPr>
              <a:t>worst</a:t>
            </a:r>
            <a:r>
              <a:rPr lang="en-US" sz="2500" dirty="0">
                <a:solidFill>
                  <a:srgbClr val="FF6600"/>
                </a:solidFill>
                <a:latin typeface="Calibri"/>
                <a:cs typeface="Calibri"/>
              </a:rPr>
              <a:t>-case running time </a:t>
            </a:r>
            <a:r>
              <a:rPr lang="en-US" sz="2500" dirty="0">
                <a:latin typeface="Calibri"/>
                <a:cs typeface="Calibri"/>
              </a:rPr>
              <a:t>of an </a:t>
            </a:r>
            <a:r>
              <a:rPr lang="en-US" sz="2500" dirty="0" smtClean="0">
                <a:latin typeface="Calibri"/>
                <a:cs typeface="Calibri"/>
              </a:rPr>
              <a:t>algorithm</a:t>
            </a:r>
            <a:endParaRPr lang="en-US" sz="25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500" dirty="0" smtClean="0">
                <a:latin typeface="Calibri"/>
                <a:cs typeface="Calibri"/>
              </a:rPr>
              <a:t>• </a:t>
            </a:r>
            <a:r>
              <a:rPr lang="en-US" sz="2500" dirty="0">
                <a:latin typeface="Calibri"/>
                <a:cs typeface="Calibri"/>
              </a:rPr>
              <a:t>Example: True statements about binary-</a:t>
            </a:r>
            <a:r>
              <a:rPr lang="en-US" sz="2500" dirty="0" smtClean="0">
                <a:latin typeface="Calibri"/>
                <a:cs typeface="Calibri"/>
              </a:rPr>
              <a:t>search algorithm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Common</a:t>
            </a:r>
            <a:r>
              <a:rPr lang="en-US" sz="2500" dirty="0">
                <a:latin typeface="Calibri"/>
                <a:cs typeface="Calibri"/>
              </a:rPr>
              <a:t>: (log n) running-time in the worst-</a:t>
            </a:r>
            <a:r>
              <a:rPr lang="en-US" sz="2500" dirty="0" smtClean="0">
                <a:latin typeface="Calibri"/>
                <a:cs typeface="Calibri"/>
              </a:rPr>
              <a:t>case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Less </a:t>
            </a:r>
            <a:r>
              <a:rPr lang="en-US" sz="2500" dirty="0">
                <a:latin typeface="Calibri"/>
                <a:cs typeface="Calibri"/>
              </a:rPr>
              <a:t>common: (1) in the best-case (item is in the middle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Less </a:t>
            </a:r>
            <a:r>
              <a:rPr lang="en-US" sz="2500" dirty="0">
                <a:latin typeface="Calibri"/>
                <a:cs typeface="Calibri"/>
              </a:rPr>
              <a:t>common (but very good to know): the find-in-</a:t>
            </a:r>
            <a:r>
              <a:rPr lang="en-US" sz="2500" dirty="0" smtClean="0">
                <a:latin typeface="Calibri"/>
                <a:cs typeface="Calibri"/>
              </a:rPr>
              <a:t>sorted array problem </a:t>
            </a:r>
            <a:r>
              <a:rPr lang="en-US" sz="2500" dirty="0">
                <a:latin typeface="Calibri"/>
                <a:cs typeface="Calibri"/>
              </a:rPr>
              <a:t>is (log n) in the worst-</a:t>
            </a:r>
            <a:r>
              <a:rPr lang="en-US" sz="2500" dirty="0" smtClean="0">
                <a:latin typeface="Calibri"/>
                <a:cs typeface="Calibri"/>
              </a:rPr>
              <a:t>case</a:t>
            </a:r>
          </a:p>
          <a:p>
            <a:pPr lvl="2"/>
            <a:r>
              <a:rPr lang="en-US" sz="2500" dirty="0" smtClean="0">
                <a:latin typeface="Calibri"/>
                <a:cs typeface="Calibri"/>
              </a:rPr>
              <a:t>No </a:t>
            </a:r>
            <a:r>
              <a:rPr lang="en-US" sz="2500" dirty="0">
                <a:latin typeface="Calibri"/>
                <a:cs typeface="Calibri"/>
              </a:rPr>
              <a:t>algorithm can do better (without parallelism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560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Intuition / Math on O(</a:t>
            </a:r>
            <a:r>
              <a:rPr lang="en-US" sz="3500" i="0" dirty="0" err="1" smtClean="0">
                <a:solidFill>
                  <a:srgbClr val="0000FF"/>
                </a:solidFill>
                <a:latin typeface="Calibri"/>
                <a:cs typeface="Calibri"/>
              </a:rPr>
              <a:t>logN</a:t>
            </a:r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Calibri"/>
                <a:cs typeface="Calibri"/>
              </a:rPr>
              <a:t>If you’re dividing your input in half (or any other constant) each iteration of an algorithm, that’s O(</a:t>
            </a:r>
            <a:r>
              <a:rPr lang="en-US" sz="2500" dirty="0" err="1" smtClean="0">
                <a:latin typeface="Calibri"/>
                <a:cs typeface="Calibri"/>
              </a:rPr>
              <a:t>logN</a:t>
            </a:r>
            <a:r>
              <a:rPr lang="en-US" sz="2500" dirty="0" smtClean="0">
                <a:latin typeface="Calibri"/>
                <a:cs typeface="Calibri"/>
              </a:rPr>
              <a:t>).  </a:t>
            </a:r>
          </a:p>
          <a:p>
            <a:r>
              <a:rPr lang="en-US" sz="2500" dirty="0" smtClean="0">
                <a:latin typeface="Calibri"/>
                <a:cs typeface="Calibri"/>
              </a:rPr>
              <a:t>Binary Search Example: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alibri"/>
                <a:cs typeface="Calibri"/>
              </a:rPr>
              <a:t>If you divide your input in half each time and discard half the values, to figure out the worst-case runtime you need to figure out how many “halves” you have in your input.  So you’re solving:</a:t>
            </a:r>
          </a:p>
          <a:p>
            <a:pPr marL="457200" lvl="1" indent="0" algn="ctr">
              <a:buNone/>
            </a:pPr>
            <a:r>
              <a:rPr lang="en-US" sz="2100" dirty="0">
                <a:latin typeface="Courier New"/>
                <a:cs typeface="Courier New"/>
              </a:rPr>
              <a:t>N</a:t>
            </a:r>
            <a:r>
              <a:rPr lang="en-US" sz="2100" dirty="0" smtClean="0">
                <a:latin typeface="Courier New"/>
                <a:cs typeface="Courier New"/>
              </a:rPr>
              <a:t> / 2</a:t>
            </a:r>
            <a:r>
              <a:rPr lang="en-US" sz="2100" baseline="30000" dirty="0" smtClean="0">
                <a:latin typeface="Courier New"/>
                <a:cs typeface="Courier New"/>
              </a:rPr>
              <a:t>x</a:t>
            </a:r>
            <a:r>
              <a:rPr lang="en-US" sz="2100" dirty="0" smtClean="0">
                <a:latin typeface="Courier New"/>
                <a:cs typeface="Courier New"/>
              </a:rPr>
              <a:t> = 1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alibri"/>
                <a:cs typeface="Calibri"/>
              </a:rPr>
              <a:t>where N is size of input, X is “number of halves”,  because 1 is the desired number of elements you’re trying to get to.</a:t>
            </a:r>
          </a:p>
          <a:p>
            <a:pPr marL="457200" lvl="1" indent="0" algn="ctr">
              <a:buNone/>
            </a:pPr>
            <a:r>
              <a:rPr lang="en-US" sz="2100" dirty="0" smtClean="0">
                <a:latin typeface="Courier New"/>
                <a:cs typeface="Courier New"/>
              </a:rPr>
              <a:t>log</a:t>
            </a:r>
            <a:r>
              <a:rPr lang="en-US" sz="2100" dirty="0">
                <a:latin typeface="Courier New"/>
                <a:cs typeface="Courier New"/>
              </a:rPr>
              <a:t>(2</a:t>
            </a:r>
            <a:r>
              <a:rPr lang="en-US" sz="2100" baseline="30000" dirty="0">
                <a:latin typeface="Courier New"/>
                <a:cs typeface="Courier New"/>
              </a:rPr>
              <a:t>x</a:t>
            </a:r>
            <a:r>
              <a:rPr lang="en-US" sz="2100" dirty="0">
                <a:latin typeface="Courier New"/>
                <a:cs typeface="Courier New"/>
              </a:rPr>
              <a:t>) = </a:t>
            </a:r>
            <a:r>
              <a:rPr lang="en-US" sz="2100" dirty="0" smtClean="0">
                <a:latin typeface="Courier New"/>
                <a:cs typeface="Courier New"/>
              </a:rPr>
              <a:t>X*log(2) = log(N)</a:t>
            </a:r>
          </a:p>
          <a:p>
            <a:pPr marL="457200" lvl="1" indent="0" algn="ctr">
              <a:buNone/>
            </a:pPr>
            <a:r>
              <a:rPr lang="en-US" sz="2100" dirty="0" smtClean="0">
                <a:latin typeface="Courier New"/>
                <a:cs typeface="Courier New"/>
              </a:rPr>
              <a:t>X = log(N) / log(2)</a:t>
            </a:r>
            <a:endParaRPr lang="en-US" sz="2100" dirty="0">
              <a:latin typeface="Courier New"/>
              <a:cs typeface="Courier New"/>
            </a:endParaRPr>
          </a:p>
          <a:p>
            <a:pPr marL="457200" lvl="1" indent="0" algn="ctr">
              <a:buNone/>
            </a:pPr>
            <a:r>
              <a:rPr lang="en-US" sz="2100" dirty="0" smtClean="0">
                <a:latin typeface="Courier New"/>
                <a:cs typeface="Courier New"/>
              </a:rPr>
              <a:t>X = log</a:t>
            </a:r>
            <a:r>
              <a:rPr lang="en-US" sz="2100" baseline="-25000" dirty="0" smtClean="0">
                <a:latin typeface="Courier New"/>
                <a:cs typeface="Courier New"/>
              </a:rPr>
              <a:t>2</a:t>
            </a:r>
            <a:r>
              <a:rPr lang="en-US" sz="2100" dirty="0" smtClean="0">
                <a:latin typeface="Courier New"/>
                <a:cs typeface="Courier New"/>
              </a:rPr>
              <a:t>(N)</a:t>
            </a:r>
            <a:endParaRPr lang="en-US" sz="2100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42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</TotalTime>
  <Words>3039</Words>
  <Application>Microsoft Macintosh PowerPoint</Application>
  <PresentationFormat>On-screen Show (4:3)</PresentationFormat>
  <Paragraphs>1008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CSE 373: Data Structures and Algorithms  More Asymptotic Analysis; More Heaps</vt:lpstr>
      <vt:lpstr>Course Logistics</vt:lpstr>
      <vt:lpstr>Review from last time (what did we learn?)</vt:lpstr>
      <vt:lpstr>Review: Formally Big-O</vt:lpstr>
      <vt:lpstr>Big-O: Common Names</vt:lpstr>
      <vt:lpstr>More Asymptotic Notation</vt:lpstr>
      <vt:lpstr>A Note on Big-O Terms</vt:lpstr>
      <vt:lpstr>What We’re Analyzing</vt:lpstr>
      <vt:lpstr>Intuition / Math on O(logN)</vt:lpstr>
      <vt:lpstr>Other things to analyze</vt:lpstr>
      <vt:lpstr>Usually asymptotic is valuable</vt:lpstr>
      <vt:lpstr>Summary of Asymptotic Analysis</vt:lpstr>
      <vt:lpstr>Let’s use our new skills!</vt:lpstr>
      <vt:lpstr>Analysis of Priority Queue ADT</vt:lpstr>
      <vt:lpstr>Review of last time: Heaps</vt:lpstr>
      <vt:lpstr>Array Representation of Heaps (or any tree structure)</vt:lpstr>
      <vt:lpstr>Judging the array implementation</vt:lpstr>
      <vt:lpstr>Pseudocode: insert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Pseudocode: deleteMin</vt:lpstr>
      <vt:lpstr>Example</vt:lpstr>
      <vt:lpstr>Example</vt:lpstr>
      <vt:lpstr>Example</vt:lpstr>
      <vt:lpstr>Example</vt:lpstr>
      <vt:lpstr>Example</vt:lpstr>
      <vt:lpstr>DeleteMin: Run Time Analysis</vt:lpstr>
      <vt:lpstr>Insert: Run Time Analysis</vt:lpstr>
      <vt:lpstr>Other operations</vt:lpstr>
      <vt:lpstr>Revisit: Analysis of Priority Queue ADT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3: Asymptotic Analysis</dc:title>
  <dc:creator>Hunter Zahn</dc:creator>
  <cp:lastModifiedBy>Riley Porter</cp:lastModifiedBy>
  <cp:revision>44</cp:revision>
  <cp:lastPrinted>2016-06-24T08:14:03Z</cp:lastPrinted>
  <dcterms:created xsi:type="dcterms:W3CDTF">2016-06-24T07:54:52Z</dcterms:created>
  <dcterms:modified xsi:type="dcterms:W3CDTF">2017-01-11T22:12:51Z</dcterms:modified>
</cp:coreProperties>
</file>