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7" r:id="rId2"/>
    <p:sldId id="278" r:id="rId3"/>
    <p:sldId id="279" r:id="rId4"/>
    <p:sldId id="281" r:id="rId5"/>
    <p:sldId id="280" r:id="rId6"/>
    <p:sldId id="282"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83"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9" d="100"/>
          <a:sy n="99" d="100"/>
        </p:scale>
        <p:origin x="-7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AC947B-6D7B-CB44-B784-BC447783F3FC}" type="datetimeFigureOut">
              <a:rPr lang="en-US" smtClean="0"/>
              <a:t>3/8/17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460E60-7169-444F-99B5-84A5682BC52A}" type="slidenum">
              <a:rPr lang="en-US" smtClean="0"/>
              <a:t>‹#›</a:t>
            </a:fld>
            <a:endParaRPr lang="en-US"/>
          </a:p>
        </p:txBody>
      </p:sp>
    </p:spTree>
    <p:extLst>
      <p:ext uri="{BB962C8B-B14F-4D97-AF65-F5344CB8AC3E}">
        <p14:creationId xmlns:p14="http://schemas.microsoft.com/office/powerpoint/2010/main" val="23493706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C15E3D-7A0B-C444-9C36-A98536921449}" type="datetimeFigureOut">
              <a:rPr lang="en-US" smtClean="0"/>
              <a:t>3/8/17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3081693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C15E3D-7A0B-C444-9C36-A98536921449}" type="datetimeFigureOut">
              <a:rPr lang="en-US" smtClean="0"/>
              <a:t>3/8/17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3345392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C15E3D-7A0B-C444-9C36-A98536921449}" type="datetimeFigureOut">
              <a:rPr lang="en-US" smtClean="0"/>
              <a:t>3/8/17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4209095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C15E3D-7A0B-C444-9C36-A98536921449}" type="datetimeFigureOut">
              <a:rPr lang="en-US" smtClean="0"/>
              <a:t>3/8/17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710122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C15E3D-7A0B-C444-9C36-A98536921449}" type="datetimeFigureOut">
              <a:rPr lang="en-US" smtClean="0"/>
              <a:t>3/8/17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940937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C15E3D-7A0B-C444-9C36-A98536921449}" type="datetimeFigureOut">
              <a:rPr lang="en-US" smtClean="0"/>
              <a:t>3/8/17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2019694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C15E3D-7A0B-C444-9C36-A98536921449}" type="datetimeFigureOut">
              <a:rPr lang="en-US" smtClean="0"/>
              <a:t>3/8/17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2299948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C15E3D-7A0B-C444-9C36-A98536921449}" type="datetimeFigureOut">
              <a:rPr lang="en-US" smtClean="0"/>
              <a:t>3/8/17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205514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C15E3D-7A0B-C444-9C36-A98536921449}" type="datetimeFigureOut">
              <a:rPr lang="en-US" smtClean="0"/>
              <a:t>3/8/17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1261394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C15E3D-7A0B-C444-9C36-A98536921449}" type="datetimeFigureOut">
              <a:rPr lang="en-US" smtClean="0"/>
              <a:t>3/8/17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2086452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C15E3D-7A0B-C444-9C36-A98536921449}" type="datetimeFigureOut">
              <a:rPr lang="en-US" smtClean="0"/>
              <a:t>3/8/17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5681174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C15E3D-7A0B-C444-9C36-A98536921449}" type="datetimeFigureOut">
              <a:rPr lang="en-US" smtClean="0"/>
              <a:t>3/8/17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D1D56-5959-2445-8E6A-8822035F67F2}" type="slidenum">
              <a:rPr lang="en-US" smtClean="0"/>
              <a:t>‹#›</a:t>
            </a:fld>
            <a:endParaRPr lang="en-US"/>
          </a:p>
        </p:txBody>
      </p:sp>
    </p:spTree>
    <p:extLst>
      <p:ext uri="{BB962C8B-B14F-4D97-AF65-F5344CB8AC3E}">
        <p14:creationId xmlns:p14="http://schemas.microsoft.com/office/powerpoint/2010/main" val="2230198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428338"/>
            <a:ext cx="6400800" cy="1752600"/>
          </a:xfrm>
        </p:spPr>
        <p:txBody>
          <a:bodyPr>
            <a:normAutofit/>
          </a:bodyPr>
          <a:lstStyle/>
          <a:p>
            <a:r>
              <a:rPr lang="en-US" dirty="0" smtClean="0"/>
              <a:t>Riley Porter</a:t>
            </a:r>
          </a:p>
          <a:p>
            <a:r>
              <a:rPr lang="en-US" dirty="0" smtClean="0"/>
              <a:t>Winter 2017</a:t>
            </a:r>
            <a:endParaRPr lang="en-US" dirty="0"/>
          </a:p>
          <a:p>
            <a:r>
              <a:rPr lang="en-US" sz="2500" dirty="0" smtClean="0"/>
              <a:t>Slides ada</a:t>
            </a:r>
            <a:r>
              <a:rPr lang="en-US" sz="2500" dirty="0" smtClean="0"/>
              <a:t>pted from Kevin Quinn</a:t>
            </a:r>
            <a:endParaRPr lang="en-US" sz="2500" dirty="0"/>
          </a:p>
        </p:txBody>
      </p:sp>
      <p:sp>
        <p:nvSpPr>
          <p:cNvPr id="4" name="Title 3"/>
          <p:cNvSpPr>
            <a:spLocks noGrp="1"/>
          </p:cNvSpPr>
          <p:nvPr>
            <p:ph type="ctrTitle"/>
          </p:nvPr>
        </p:nvSpPr>
        <p:spPr>
          <a:xfrm>
            <a:off x="-187303" y="1472734"/>
            <a:ext cx="9428165" cy="1470025"/>
          </a:xfrm>
        </p:spPr>
        <p:txBody>
          <a:bodyPr>
            <a:normAutofit/>
          </a:bodyPr>
          <a:lstStyle/>
          <a:p>
            <a:r>
              <a:rPr lang="en-US" dirty="0" smtClean="0">
                <a:solidFill>
                  <a:srgbClr val="0000FF"/>
                </a:solidFill>
              </a:rPr>
              <a:t>CSE 373</a:t>
            </a:r>
            <a:r>
              <a:rPr lang="en-US" dirty="0" smtClean="0">
                <a:solidFill>
                  <a:srgbClr val="0000FF"/>
                </a:solidFill>
              </a:rPr>
              <a:t>: Data Structures &amp; Algorithms</a:t>
            </a:r>
            <a:br>
              <a:rPr lang="en-US" dirty="0" smtClean="0">
                <a:solidFill>
                  <a:srgbClr val="0000FF"/>
                </a:solidFill>
              </a:rPr>
            </a:br>
            <a:r>
              <a:rPr lang="en-US" dirty="0" smtClean="0">
                <a:solidFill>
                  <a:srgbClr val="0000FF"/>
                </a:solidFill>
              </a:rPr>
              <a:t>Interviews and </a:t>
            </a:r>
            <a:r>
              <a:rPr lang="en-US" dirty="0" smtClean="0">
                <a:solidFill>
                  <a:srgbClr val="0000FF"/>
                </a:solidFill>
                <a:uFill>
                  <a:solidFill>
                    <a:srgbClr val="4349AA"/>
                  </a:solidFill>
                </a:uFill>
              </a:rPr>
              <a:t>Problem </a:t>
            </a:r>
            <a:r>
              <a:rPr lang="en-US" dirty="0" smtClean="0">
                <a:solidFill>
                  <a:srgbClr val="0000FF"/>
                </a:solidFill>
                <a:uFill>
                  <a:solidFill>
                    <a:srgbClr val="4349AA"/>
                  </a:solidFill>
                </a:uFill>
              </a:rPr>
              <a:t>Solving </a:t>
            </a:r>
            <a:endParaRPr lang="en-US" dirty="0">
              <a:solidFill>
                <a:srgbClr val="0000FF"/>
              </a:solidFill>
            </a:endParaRPr>
          </a:p>
        </p:txBody>
      </p:sp>
      <p:sp>
        <p:nvSpPr>
          <p:cNvPr id="8" name="Footer Placeholder 7"/>
          <p:cNvSpPr>
            <a:spLocks noGrp="1"/>
          </p:cNvSpPr>
          <p:nvPr>
            <p:ph type="ftr" sz="quarter" idx="11"/>
          </p:nvPr>
        </p:nvSpPr>
        <p:spPr/>
        <p:txBody>
          <a:bodyPr/>
          <a:lstStyle/>
          <a:p>
            <a:r>
              <a:rPr lang="en-US" smtClean="0"/>
              <a:t>CSE373: Data Structures and algorithms</a:t>
            </a:r>
            <a:endParaRPr lang="en-US"/>
          </a:p>
        </p:txBody>
      </p:sp>
      <p:sp>
        <p:nvSpPr>
          <p:cNvPr id="9" name="Slide Number Placeholder 8"/>
          <p:cNvSpPr>
            <a:spLocks noGrp="1"/>
          </p:cNvSpPr>
          <p:nvPr>
            <p:ph type="sldNum" sz="quarter" idx="12"/>
          </p:nvPr>
        </p:nvSpPr>
        <p:spPr/>
        <p:txBody>
          <a:bodyPr/>
          <a:lstStyle/>
          <a:p>
            <a:fld id="{9965E0C8-4AD5-E147-B710-A9F3716B6840}" type="slidenum">
              <a:rPr lang="en-US" smtClean="0"/>
              <a:t>1</a:t>
            </a:fld>
            <a:endParaRPr lang="en-US"/>
          </a:p>
        </p:txBody>
      </p:sp>
    </p:spTree>
    <p:extLst>
      <p:ext uri="{BB962C8B-B14F-4D97-AF65-F5344CB8AC3E}">
        <p14:creationId xmlns:p14="http://schemas.microsoft.com/office/powerpoint/2010/main" val="191994822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fontScale="90000"/>
          </a:bodyPr>
          <a:lstStyle/>
          <a:p>
            <a:r>
              <a:rPr lang="en-US" dirty="0" smtClean="0">
                <a:solidFill>
                  <a:srgbClr val="0000FF"/>
                </a:solidFill>
              </a:rPr>
              <a:t>When solving: sometimes simple is best</a:t>
            </a:r>
            <a:endParaRPr lang="en-US" dirty="0">
              <a:solidFill>
                <a:srgbClr val="0000FF"/>
              </a:solidFill>
            </a:endParaRPr>
          </a:p>
        </p:txBody>
      </p:sp>
      <p:sp>
        <p:nvSpPr>
          <p:cNvPr id="3" name="Content Placeholder 2"/>
          <p:cNvSpPr>
            <a:spLocks noGrp="1"/>
          </p:cNvSpPr>
          <p:nvPr>
            <p:ph idx="1"/>
          </p:nvPr>
        </p:nvSpPr>
        <p:spPr>
          <a:xfrm>
            <a:off x="441325" y="1647825"/>
            <a:ext cx="8229600" cy="4525963"/>
          </a:xfrm>
        </p:spPr>
        <p:txBody>
          <a:bodyPr>
            <a:normAutofit fontScale="92500" lnSpcReduction="10000"/>
          </a:bodyPr>
          <a:lstStyle/>
          <a:p>
            <a:r>
              <a:rPr lang="en-US" sz="2800" dirty="0" smtClean="0"/>
              <a:t>In this class, we have lived and died by the asymptotic runtime, however this is not always the case</a:t>
            </a:r>
          </a:p>
          <a:p>
            <a:pPr lvl="1"/>
            <a:r>
              <a:rPr lang="en-US" sz="2400" dirty="0" smtClean="0"/>
              <a:t>Sometimes simple and readable code is more important</a:t>
            </a:r>
          </a:p>
          <a:p>
            <a:pPr lvl="1"/>
            <a:endParaRPr lang="en-US" sz="2400" dirty="0" smtClean="0"/>
          </a:p>
          <a:p>
            <a:pPr lvl="1"/>
            <a:r>
              <a:rPr lang="en-US" sz="2400" dirty="0" smtClean="0"/>
              <a:t>Sometimes you know very distinct things about your input</a:t>
            </a:r>
          </a:p>
          <a:p>
            <a:pPr lvl="2"/>
            <a:r>
              <a:rPr lang="en-US" sz="2000" dirty="0" smtClean="0"/>
              <a:t>Sorting input that is almost entirely sorted</a:t>
            </a:r>
          </a:p>
          <a:p>
            <a:pPr lvl="2"/>
            <a:r>
              <a:rPr lang="en-US" sz="2000" dirty="0" smtClean="0"/>
              <a:t>Dictionary of elements that have nearly identical </a:t>
            </a:r>
            <a:r>
              <a:rPr lang="en-US" sz="2000" dirty="0" smtClean="0"/>
              <a:t>keys</a:t>
            </a:r>
          </a:p>
          <a:p>
            <a:pPr lvl="2"/>
            <a:endParaRPr lang="en-US" sz="2000" dirty="0"/>
          </a:p>
          <a:p>
            <a:r>
              <a:rPr lang="en-US" dirty="0" smtClean="0"/>
              <a:t>It can be more im</a:t>
            </a:r>
            <a:r>
              <a:rPr lang="en-US" dirty="0" smtClean="0"/>
              <a:t>portant to get a complete solution or have a complete discussion, it depends, ask your interviewer</a:t>
            </a:r>
            <a:endParaRPr lang="en-US" dirty="0" smtClean="0"/>
          </a:p>
          <a:p>
            <a:pPr lvl="2"/>
            <a:endParaRPr lang="en-US" dirty="0"/>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10</a:t>
            </a:fld>
            <a:endParaRPr lang="en-US"/>
          </a:p>
        </p:txBody>
      </p:sp>
    </p:spTree>
    <p:extLst>
      <p:ext uri="{BB962C8B-B14F-4D97-AF65-F5344CB8AC3E}">
        <p14:creationId xmlns:p14="http://schemas.microsoft.com/office/powerpoint/2010/main" val="222662539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1:	</a:t>
            </a:r>
            <a:endParaRPr lang="en-US" dirty="0">
              <a:solidFill>
                <a:srgbClr val="0000FF"/>
              </a:solidFill>
            </a:endParaRPr>
          </a:p>
        </p:txBody>
      </p:sp>
      <p:sp>
        <p:nvSpPr>
          <p:cNvPr id="3"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 value ‘x’ and an array of integers, determine whether two of the numbers add up to ‘x’:</a:t>
            </a:r>
            <a:br>
              <a:rPr lang="en-US" sz="2000" dirty="0" smtClean="0">
                <a:latin typeface="Andale Mono"/>
                <a:cs typeface="Andale Mono"/>
              </a:rPr>
            </a:br>
            <a:endParaRPr lang="en-US" sz="2000" dirty="0">
              <a:latin typeface="+mj-lt"/>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11</a:t>
            </a:fld>
            <a:endParaRPr lang="en-US"/>
          </a:p>
        </p:txBody>
      </p:sp>
      <p:sp>
        <p:nvSpPr>
          <p:cNvPr id="6" name="TextBox 5"/>
          <p:cNvSpPr txBox="1"/>
          <p:nvPr/>
        </p:nvSpPr>
        <p:spPr>
          <a:xfrm>
            <a:off x="330200" y="2382916"/>
            <a:ext cx="8356600" cy="4185762"/>
          </a:xfrm>
          <a:prstGeom prst="rect">
            <a:avLst/>
          </a:prstGeom>
          <a:noFill/>
        </p:spPr>
        <p:txBody>
          <a:bodyPr wrap="square" rtlCol="0">
            <a:spAutoFit/>
          </a:bodyPr>
          <a:lstStyle/>
          <a:p>
            <a:r>
              <a:rPr lang="en-US" sz="2400" dirty="0" smtClean="0">
                <a:latin typeface="Andale Mono"/>
                <a:cs typeface="Andale Mono"/>
              </a:rPr>
              <a:t/>
            </a:r>
            <a:br>
              <a:rPr lang="en-US" sz="2400" dirty="0" smtClean="0">
                <a:latin typeface="Andale Mono"/>
                <a:cs typeface="Andale Mono"/>
              </a:rPr>
            </a:br>
            <a:r>
              <a:rPr lang="en-US" sz="2400" dirty="0">
                <a:cs typeface="Andale Mono"/>
              </a:rPr>
              <a:t>Questions you should have asked me:</a:t>
            </a:r>
          </a:p>
          <a:p>
            <a:pPr marL="457200" indent="-457200">
              <a:buAutoNum type="arabicParenR"/>
            </a:pPr>
            <a:r>
              <a:rPr lang="en-US" sz="2000" dirty="0">
                <a:cs typeface="Andale Mono"/>
              </a:rPr>
              <a:t>Is the array in any particular order?</a:t>
            </a:r>
          </a:p>
          <a:p>
            <a:pPr marL="457200" indent="-457200">
              <a:buAutoNum type="arabicParenR"/>
            </a:pPr>
            <a:r>
              <a:rPr lang="en-US" sz="2000" dirty="0">
                <a:cs typeface="Andale Mono"/>
              </a:rPr>
              <a:t>Should I consider the case where adding two large numbers could cause an overflow?</a:t>
            </a:r>
          </a:p>
          <a:p>
            <a:pPr marL="457200" indent="-457200">
              <a:buAutoNum type="arabicParenR"/>
            </a:pPr>
            <a:r>
              <a:rPr lang="en-US" sz="2000" dirty="0">
                <a:cs typeface="Andale Mono"/>
              </a:rPr>
              <a:t>Is space a factor, in other words, can I use an additional structure(s)?</a:t>
            </a:r>
          </a:p>
          <a:p>
            <a:pPr marL="457200" indent="-457200">
              <a:buAutoNum type="arabicParenR"/>
            </a:pPr>
            <a:r>
              <a:rPr lang="en-US" sz="2000" dirty="0">
                <a:cs typeface="Andale Mono"/>
              </a:rPr>
              <a:t>Is this method going to be called frequently with different/the same value of ‘x’?</a:t>
            </a:r>
          </a:p>
          <a:p>
            <a:pPr marL="457200" indent="-457200">
              <a:buAutoNum type="arabicParenR"/>
            </a:pPr>
            <a:r>
              <a:rPr lang="en-US" sz="2000" dirty="0">
                <a:cs typeface="Andale Mono"/>
              </a:rPr>
              <a:t>About how many values should I expect to see in the array, or is that unspecified</a:t>
            </a:r>
            <a:r>
              <a:rPr lang="en-US" sz="2000" dirty="0" smtClean="0">
                <a:cs typeface="Andale Mono"/>
              </a:rPr>
              <a:t>?</a:t>
            </a:r>
          </a:p>
          <a:p>
            <a:pPr marL="457200" indent="-457200">
              <a:buAutoNum type="arabicParenR"/>
            </a:pPr>
            <a:r>
              <a:rPr lang="en-US" sz="2000" dirty="0" smtClean="0">
                <a:cs typeface="Andale Mono"/>
              </a:rPr>
              <a:t>Will ‘x’ always be a positive value</a:t>
            </a:r>
            <a:r>
              <a:rPr lang="en-US" sz="2000" dirty="0" smtClean="0">
                <a:cs typeface="Andale Mono"/>
              </a:rPr>
              <a:t>? What about the values in the array?</a:t>
            </a:r>
            <a:endParaRPr lang="en-US" sz="2000" dirty="0" smtClean="0">
              <a:cs typeface="Andale Mono"/>
            </a:endParaRPr>
          </a:p>
          <a:p>
            <a:pPr marL="457200" indent="-457200">
              <a:buAutoNum type="arabicParenR"/>
            </a:pPr>
            <a:r>
              <a:rPr lang="en-US" sz="2000" dirty="0" smtClean="0">
                <a:cs typeface="Andale Mono"/>
              </a:rPr>
              <a:t>Can I assume the array won’t always be empty, what if its null?</a:t>
            </a:r>
            <a:endParaRPr lang="en-US" sz="2000" dirty="0">
              <a:cs typeface="Andale Mono"/>
            </a:endParaRPr>
          </a:p>
          <a:p>
            <a:endParaRPr lang="en-US" dirty="0"/>
          </a:p>
        </p:txBody>
      </p:sp>
    </p:spTree>
    <p:extLst>
      <p:ext uri="{BB962C8B-B14F-4D97-AF65-F5344CB8AC3E}">
        <p14:creationId xmlns:p14="http://schemas.microsoft.com/office/powerpoint/2010/main" val="33604995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Why these questions matter!</a:t>
            </a:r>
            <a:endParaRPr lang="en-US" dirty="0">
              <a:solidFill>
                <a:srgbClr val="0000FF"/>
              </a:solidFill>
            </a:endParaRPr>
          </a:p>
        </p:txBody>
      </p:sp>
      <p:sp>
        <p:nvSpPr>
          <p:cNvPr id="3" name="Content Placeholder 2"/>
          <p:cNvSpPr>
            <a:spLocks noGrp="1"/>
          </p:cNvSpPr>
          <p:nvPr>
            <p:ph idx="1"/>
          </p:nvPr>
        </p:nvSpPr>
        <p:spPr>
          <a:xfrm>
            <a:off x="266700" y="1671638"/>
            <a:ext cx="8229600" cy="4525963"/>
          </a:xfrm>
        </p:spPr>
        <p:txBody>
          <a:bodyPr>
            <a:normAutofit lnSpcReduction="10000"/>
          </a:bodyPr>
          <a:lstStyle/>
          <a:p>
            <a:pPr marL="0" indent="0">
              <a:buNone/>
            </a:pPr>
            <a:r>
              <a:rPr lang="en-US" sz="2000" b="1" dirty="0" smtClean="0">
                <a:cs typeface="Andale Mono"/>
              </a:rPr>
              <a:t>1)  Is </a:t>
            </a:r>
            <a:r>
              <a:rPr lang="en-US" sz="2000" b="1" dirty="0">
                <a:cs typeface="Andale Mono"/>
              </a:rPr>
              <a:t>the array in any particular order</a:t>
            </a:r>
            <a:r>
              <a:rPr lang="en-US" sz="2000" b="1" dirty="0" smtClean="0">
                <a:cs typeface="Andale Mono"/>
              </a:rPr>
              <a:t>?</a:t>
            </a:r>
          </a:p>
          <a:p>
            <a:pPr marL="0" indent="0">
              <a:buNone/>
            </a:pPr>
            <a:r>
              <a:rPr lang="en-US" sz="2000" dirty="0" smtClean="0">
                <a:cs typeface="Andale Mono"/>
              </a:rPr>
              <a:t>If the array is already sorted, then this question becomes a lot easier, and can be done in O(n) time.</a:t>
            </a:r>
            <a:br>
              <a:rPr lang="en-US" sz="2000" dirty="0" smtClean="0">
                <a:cs typeface="Andale Mono"/>
              </a:rPr>
            </a:br>
            <a:endParaRPr lang="en-US" sz="2800" b="1" dirty="0" smtClean="0">
              <a:cs typeface="Andale Mono"/>
            </a:endParaRPr>
          </a:p>
          <a:p>
            <a:pPr marL="0" indent="0">
              <a:buNone/>
            </a:pPr>
            <a:r>
              <a:rPr lang="en-US" sz="2000" b="1" dirty="0" smtClean="0">
                <a:cs typeface="Andale Mono"/>
              </a:rPr>
              <a:t>2) Should </a:t>
            </a:r>
            <a:r>
              <a:rPr lang="en-US" sz="2000" b="1" dirty="0">
                <a:cs typeface="Andale Mono"/>
              </a:rPr>
              <a:t>I consider the case where adding two large numbers could cause an overflow</a:t>
            </a:r>
            <a:r>
              <a:rPr lang="en-US" sz="2000" b="1" dirty="0" smtClean="0">
                <a:cs typeface="Andale Mono"/>
              </a:rPr>
              <a:t>?</a:t>
            </a:r>
          </a:p>
          <a:p>
            <a:pPr marL="0" indent="0">
              <a:buNone/>
            </a:pPr>
            <a:r>
              <a:rPr lang="en-US" sz="2000" dirty="0" smtClean="0">
                <a:cs typeface="Andale Mono"/>
              </a:rPr>
              <a:t>If the integers are very large, I should use something other than ‘</a:t>
            </a:r>
            <a:r>
              <a:rPr lang="en-US" sz="2000" dirty="0" err="1" smtClean="0">
                <a:cs typeface="Andale Mono"/>
              </a:rPr>
              <a:t>ints</a:t>
            </a:r>
            <a:r>
              <a:rPr lang="en-US" sz="2000" dirty="0" smtClean="0">
                <a:cs typeface="Andale Mono"/>
              </a:rPr>
              <a:t>’ </a:t>
            </a:r>
            <a:r>
              <a:rPr lang="en-US" sz="2000" smtClean="0">
                <a:cs typeface="Andale Mono"/>
              </a:rPr>
              <a:t>to </a:t>
            </a:r>
            <a:r>
              <a:rPr lang="en-US" sz="2000" dirty="0">
                <a:cs typeface="Andale Mono"/>
              </a:rPr>
              <a:t>s</a:t>
            </a:r>
            <a:r>
              <a:rPr lang="en-US" sz="2000" smtClean="0">
                <a:cs typeface="Andale Mono"/>
              </a:rPr>
              <a:t>tore </a:t>
            </a:r>
            <a:r>
              <a:rPr lang="en-US" sz="2000" dirty="0" smtClean="0">
                <a:cs typeface="Andale Mono"/>
              </a:rPr>
              <a:t>my results, such as double or longs, or else I could get inconsistent results.</a:t>
            </a:r>
          </a:p>
          <a:p>
            <a:pPr marL="0" indent="0">
              <a:buNone/>
            </a:pPr>
            <a:endParaRPr lang="en-US" sz="2000" dirty="0" smtClean="0">
              <a:cs typeface="Andale Mono"/>
            </a:endParaRPr>
          </a:p>
          <a:p>
            <a:pPr marL="0" indent="0">
              <a:buNone/>
            </a:pPr>
            <a:r>
              <a:rPr lang="en-US" sz="2000" b="1" dirty="0" smtClean="0">
                <a:cs typeface="Andale Mono"/>
              </a:rPr>
              <a:t>3) </a:t>
            </a:r>
            <a:r>
              <a:rPr lang="en-US" sz="2000" b="1" dirty="0">
                <a:cs typeface="Andale Mono"/>
              </a:rPr>
              <a:t>Is space a factor, in other words, can I use an additional structure(s)?</a:t>
            </a:r>
          </a:p>
          <a:p>
            <a:pPr marL="0" indent="0">
              <a:buNone/>
            </a:pPr>
            <a:r>
              <a:rPr lang="en-US" sz="2000" dirty="0" smtClean="0">
                <a:cs typeface="Andale Mono"/>
              </a:rPr>
              <a:t>If space is not a factor, then it might be better to leave the original array alone, and instead sort the array in a separate structure. Or even use a BST representation.</a:t>
            </a:r>
          </a:p>
          <a:p>
            <a:pPr marL="0" indent="0">
              <a:buNone/>
            </a:pPr>
            <a:endParaRPr lang="en-US" sz="2000" dirty="0" smtClean="0">
              <a:cs typeface="Andale Mono"/>
            </a:endParaRPr>
          </a:p>
          <a:p>
            <a:pPr marL="0" indent="0">
              <a:buNone/>
            </a:pPr>
            <a:endParaRPr lang="en-US" sz="2800" dirty="0">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12</a:t>
            </a:fld>
            <a:endParaRPr lang="en-US"/>
          </a:p>
        </p:txBody>
      </p:sp>
    </p:spTree>
    <p:extLst>
      <p:ext uri="{BB962C8B-B14F-4D97-AF65-F5344CB8AC3E}">
        <p14:creationId xmlns:p14="http://schemas.microsoft.com/office/powerpoint/2010/main" val="8178227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Why these questions matter!</a:t>
            </a:r>
            <a:endParaRPr lang="en-US" dirty="0">
              <a:solidFill>
                <a:srgbClr val="0000FF"/>
              </a:solidFill>
            </a:endParaRPr>
          </a:p>
        </p:txBody>
      </p:sp>
      <p:sp>
        <p:nvSpPr>
          <p:cNvPr id="3" name="Content Placeholder 2"/>
          <p:cNvSpPr>
            <a:spLocks noGrp="1"/>
          </p:cNvSpPr>
          <p:nvPr>
            <p:ph idx="1"/>
          </p:nvPr>
        </p:nvSpPr>
        <p:spPr>
          <a:xfrm>
            <a:off x="266700" y="1671638"/>
            <a:ext cx="8229600" cy="4525963"/>
          </a:xfrm>
        </p:spPr>
        <p:txBody>
          <a:bodyPr>
            <a:normAutofit/>
          </a:bodyPr>
          <a:lstStyle/>
          <a:p>
            <a:pPr marL="0" indent="0">
              <a:buNone/>
            </a:pPr>
            <a:r>
              <a:rPr lang="en-US" sz="2000" b="1" dirty="0" smtClean="0">
                <a:cs typeface="Andale Mono"/>
              </a:rPr>
              <a:t>1) </a:t>
            </a:r>
            <a:r>
              <a:rPr lang="en-US" sz="2000" b="1" dirty="0">
                <a:cs typeface="Andale Mono"/>
              </a:rPr>
              <a:t>Is this method going to be called frequently with different/the same value of ‘x’?</a:t>
            </a:r>
          </a:p>
          <a:p>
            <a:pPr marL="0" indent="0">
              <a:buNone/>
            </a:pPr>
            <a:r>
              <a:rPr lang="en-US" sz="2000" dirty="0" smtClean="0">
                <a:cs typeface="Andale Mono"/>
              </a:rPr>
              <a:t>This is a *great* question. If the client will be calling this frequently, it might make more sense to store a copy of the sorted array to prevent needing to re-sort it every time. This could drastically speed-up frequent calls. This process is called </a:t>
            </a:r>
            <a:r>
              <a:rPr lang="en-US" sz="2000" b="1" dirty="0" err="1" smtClean="0">
                <a:cs typeface="Andale Mono"/>
              </a:rPr>
              <a:t>memoization</a:t>
            </a:r>
            <a:r>
              <a:rPr lang="en-US" sz="2000" b="1" dirty="0" smtClean="0">
                <a:cs typeface="Andale Mono"/>
              </a:rPr>
              <a:t>.</a:t>
            </a:r>
            <a:endParaRPr lang="en-US" sz="2000" dirty="0" smtClean="0">
              <a:cs typeface="Andale Mono"/>
            </a:endParaRPr>
          </a:p>
          <a:p>
            <a:pPr marL="0" indent="0">
              <a:buNone/>
            </a:pPr>
            <a:endParaRPr lang="en-US" sz="2800" b="1" dirty="0" smtClean="0">
              <a:cs typeface="Andale Mono"/>
            </a:endParaRPr>
          </a:p>
          <a:p>
            <a:pPr marL="0" indent="0">
              <a:buNone/>
            </a:pPr>
            <a:r>
              <a:rPr lang="en-US" sz="2000" b="1" dirty="0" smtClean="0">
                <a:cs typeface="Andale Mono"/>
              </a:rPr>
              <a:t>2) </a:t>
            </a:r>
            <a:r>
              <a:rPr lang="en-US" sz="2000" b="1" dirty="0">
                <a:cs typeface="Andale Mono"/>
              </a:rPr>
              <a:t>About how many values should I expect to see in the array, or is that unspecified?</a:t>
            </a:r>
          </a:p>
          <a:p>
            <a:pPr marL="0" indent="0">
              <a:buNone/>
            </a:pPr>
            <a:r>
              <a:rPr lang="en-US" sz="2000" dirty="0" smtClean="0">
                <a:cs typeface="Andale Mono"/>
              </a:rPr>
              <a:t>Often times, it is safe to assume that there could be any range of values (or in our case, asymptotically very many). However, this is not always the case. Our solution to this problem may be different if we knew that there were always exactly 12 values in our array.</a:t>
            </a:r>
          </a:p>
          <a:p>
            <a:pPr marL="0" indent="0">
              <a:buNone/>
            </a:pPr>
            <a:endParaRPr lang="en-US" sz="2800" dirty="0">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13</a:t>
            </a:fld>
            <a:endParaRPr lang="en-US"/>
          </a:p>
        </p:txBody>
      </p:sp>
    </p:spTree>
    <p:extLst>
      <p:ext uri="{BB962C8B-B14F-4D97-AF65-F5344CB8AC3E}">
        <p14:creationId xmlns:p14="http://schemas.microsoft.com/office/powerpoint/2010/main" val="22929406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1.5</a:t>
            </a:r>
            <a:endParaRPr lang="en-US" dirty="0">
              <a:solidFill>
                <a:srgbClr val="0000FF"/>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14</a:t>
            </a:fld>
            <a:endParaRPr lang="en-US"/>
          </a:p>
        </p:txBody>
      </p:sp>
      <p:sp>
        <p:nvSpPr>
          <p:cNvPr id="6"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an array of integers, return a new array of the same values without any duplicates</a:t>
            </a:r>
          </a:p>
          <a:p>
            <a:pPr marL="0" indent="0">
              <a:buNone/>
            </a:pPr>
            <a:endParaRPr lang="en-US" sz="2000" dirty="0" smtClean="0">
              <a:latin typeface="Andale Mono"/>
              <a:cs typeface="Andale Mono"/>
            </a:endParaRPr>
          </a:p>
        </p:txBody>
      </p:sp>
    </p:spTree>
    <p:extLst>
      <p:ext uri="{BB962C8B-B14F-4D97-AF65-F5344CB8AC3E}">
        <p14:creationId xmlns:p14="http://schemas.microsoft.com/office/powerpoint/2010/main" val="32289157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1.5</a:t>
            </a:r>
            <a:endParaRPr lang="en-US" dirty="0">
              <a:solidFill>
                <a:srgbClr val="0000FF"/>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15</a:t>
            </a:fld>
            <a:endParaRPr lang="en-US"/>
          </a:p>
        </p:txBody>
      </p:sp>
      <p:sp>
        <p:nvSpPr>
          <p:cNvPr id="6"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an array of integers, return a new array of the same values without any duplicates</a:t>
            </a:r>
          </a:p>
          <a:p>
            <a:pPr marL="0" indent="0">
              <a:buNone/>
            </a:pPr>
            <a:endParaRPr lang="en-US" sz="2000" dirty="0">
              <a:latin typeface="Andale Mono"/>
              <a:cs typeface="Andale Mono"/>
            </a:endParaRPr>
          </a:p>
          <a:p>
            <a:pPr marL="0" indent="0">
              <a:buNone/>
            </a:pPr>
            <a:endParaRPr lang="en-US" sz="2000" dirty="0" smtClean="0">
              <a:latin typeface="Andale Mono"/>
              <a:cs typeface="Andale Mono"/>
            </a:endParaRPr>
          </a:p>
        </p:txBody>
      </p:sp>
      <p:sp>
        <p:nvSpPr>
          <p:cNvPr id="3" name="Rectangle 2"/>
          <p:cNvSpPr/>
          <p:nvPr/>
        </p:nvSpPr>
        <p:spPr>
          <a:xfrm>
            <a:off x="1825625" y="2905125"/>
            <a:ext cx="5064125" cy="2349500"/>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latin typeface="Andale Mono"/>
                <a:cs typeface="Andale Mono"/>
              </a:rPr>
              <a:t>create set, s</a:t>
            </a:r>
          </a:p>
          <a:p>
            <a:r>
              <a:rPr lang="en-US" b="1" dirty="0" smtClean="0">
                <a:solidFill>
                  <a:schemeClr val="tx1"/>
                </a:solidFill>
                <a:latin typeface="Andale Mono"/>
                <a:cs typeface="Andale Mono"/>
              </a:rPr>
              <a:t>for each value, x in </a:t>
            </a:r>
            <a:r>
              <a:rPr lang="en-US" b="1" dirty="0" err="1" smtClean="0">
                <a:solidFill>
                  <a:schemeClr val="tx1"/>
                </a:solidFill>
                <a:latin typeface="Andale Mono"/>
                <a:cs typeface="Andale Mono"/>
              </a:rPr>
              <a:t>input_array</a:t>
            </a:r>
            <a:r>
              <a:rPr lang="en-US" b="1" dirty="0" smtClean="0">
                <a:solidFill>
                  <a:schemeClr val="tx1"/>
                </a:solidFill>
                <a:latin typeface="Andale Mono"/>
                <a:cs typeface="Andale Mono"/>
              </a:rPr>
              <a:t>:</a:t>
            </a:r>
          </a:p>
          <a:p>
            <a:r>
              <a:rPr lang="en-US" b="1" dirty="0" smtClean="0">
                <a:solidFill>
                  <a:schemeClr val="tx1"/>
                </a:solidFill>
                <a:latin typeface="Andale Mono"/>
                <a:cs typeface="Andale Mono"/>
              </a:rPr>
              <a:t>    add x to s</a:t>
            </a:r>
          </a:p>
          <a:p>
            <a:r>
              <a:rPr lang="en-US" b="1" dirty="0" smtClean="0">
                <a:solidFill>
                  <a:schemeClr val="tx1"/>
                </a:solidFill>
                <a:latin typeface="Andale Mono"/>
                <a:cs typeface="Andale Mono"/>
              </a:rPr>
              <a:t>create new array, result</a:t>
            </a:r>
          </a:p>
          <a:p>
            <a:r>
              <a:rPr lang="en-US" b="1" dirty="0" smtClean="0">
                <a:solidFill>
                  <a:schemeClr val="tx1"/>
                </a:solidFill>
                <a:latin typeface="Andale Mono"/>
                <a:cs typeface="Andale Mono"/>
              </a:rPr>
              <a:t>for each value, x in s:</a:t>
            </a:r>
          </a:p>
          <a:p>
            <a:r>
              <a:rPr lang="en-US" b="1" dirty="0" smtClean="0">
                <a:solidFill>
                  <a:schemeClr val="tx1"/>
                </a:solidFill>
                <a:latin typeface="Andale Mono"/>
                <a:cs typeface="Andale Mono"/>
              </a:rPr>
              <a:t>    add x to result</a:t>
            </a:r>
          </a:p>
          <a:p>
            <a:r>
              <a:rPr lang="en-US" b="1" dirty="0" smtClean="0">
                <a:solidFill>
                  <a:schemeClr val="tx1"/>
                </a:solidFill>
                <a:latin typeface="Andale Mono"/>
                <a:cs typeface="Andale Mono"/>
              </a:rPr>
              <a:t>return result</a:t>
            </a:r>
          </a:p>
          <a:p>
            <a:pPr algn="ctr"/>
            <a:endParaRPr lang="en-US" dirty="0"/>
          </a:p>
        </p:txBody>
      </p:sp>
    </p:spTree>
    <p:extLst>
      <p:ext uri="{BB962C8B-B14F-4D97-AF65-F5344CB8AC3E}">
        <p14:creationId xmlns:p14="http://schemas.microsoft.com/office/powerpoint/2010/main" val="23820430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2:	</a:t>
            </a:r>
            <a:endParaRPr lang="en-US" dirty="0">
              <a:solidFill>
                <a:srgbClr val="0000FF"/>
              </a:solidFill>
            </a:endParaRPr>
          </a:p>
        </p:txBody>
      </p:sp>
      <p:sp>
        <p:nvSpPr>
          <p:cNvPr id="3"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an array that contains the values 1 through ‘n’ two times each, find the one number that is contained only 1 time.</a:t>
            </a:r>
          </a:p>
          <a:p>
            <a:pPr marL="0" indent="0">
              <a:buNone/>
            </a:pPr>
            <a:endParaRPr lang="en-US" sz="2000" dirty="0" smtClean="0">
              <a:latin typeface="Andale Mono"/>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16</a:t>
            </a:fld>
            <a:endParaRPr lang="en-US"/>
          </a:p>
        </p:txBody>
      </p:sp>
    </p:spTree>
    <p:extLst>
      <p:ext uri="{BB962C8B-B14F-4D97-AF65-F5344CB8AC3E}">
        <p14:creationId xmlns:p14="http://schemas.microsoft.com/office/powerpoint/2010/main" val="17200134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2:	</a:t>
            </a:r>
            <a:endParaRPr lang="en-US" dirty="0">
              <a:solidFill>
                <a:srgbClr val="0000FF"/>
              </a:solidFill>
            </a:endParaRPr>
          </a:p>
        </p:txBody>
      </p:sp>
      <p:sp>
        <p:nvSpPr>
          <p:cNvPr id="3"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an array that contains the values 1 through ‘n’ two times each, find the one number that is contained only 1 time.</a:t>
            </a:r>
          </a:p>
          <a:p>
            <a:pPr marL="0" indent="0">
              <a:buNone/>
            </a:pPr>
            <a:endParaRPr lang="en-US" sz="2000" dirty="0" smtClean="0">
              <a:latin typeface="Andale Mono"/>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17</a:t>
            </a:fld>
            <a:endParaRPr lang="en-US"/>
          </a:p>
        </p:txBody>
      </p:sp>
      <p:sp>
        <p:nvSpPr>
          <p:cNvPr id="6" name="Rectangle 5"/>
          <p:cNvSpPr/>
          <p:nvPr/>
        </p:nvSpPr>
        <p:spPr>
          <a:xfrm>
            <a:off x="1698625" y="3000374"/>
            <a:ext cx="5794375" cy="2809875"/>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latin typeface="Andale Mono"/>
                <a:cs typeface="Andale Mono"/>
              </a:rPr>
              <a:t>create map from strings-&gt;</a:t>
            </a:r>
            <a:r>
              <a:rPr lang="en-US" b="1" dirty="0" err="1" smtClean="0">
                <a:solidFill>
                  <a:schemeClr val="tx1"/>
                </a:solidFill>
                <a:latin typeface="Andale Mono"/>
                <a:cs typeface="Andale Mono"/>
              </a:rPr>
              <a:t>ints</a:t>
            </a:r>
            <a:r>
              <a:rPr lang="en-US" b="1" dirty="0" smtClean="0">
                <a:solidFill>
                  <a:schemeClr val="tx1"/>
                </a:solidFill>
                <a:latin typeface="Andale Mono"/>
                <a:cs typeface="Andale Mono"/>
              </a:rPr>
              <a:t>, map</a:t>
            </a:r>
          </a:p>
          <a:p>
            <a:r>
              <a:rPr lang="en-US" b="1" dirty="0" smtClean="0">
                <a:solidFill>
                  <a:schemeClr val="tx1"/>
                </a:solidFill>
                <a:latin typeface="Andale Mono"/>
                <a:cs typeface="Andale Mono"/>
              </a:rPr>
              <a:t>for each value, x in </a:t>
            </a:r>
            <a:r>
              <a:rPr lang="en-US" b="1" dirty="0" err="1" smtClean="0">
                <a:solidFill>
                  <a:schemeClr val="tx1"/>
                </a:solidFill>
                <a:latin typeface="Andale Mono"/>
                <a:cs typeface="Andale Mono"/>
              </a:rPr>
              <a:t>input_array</a:t>
            </a:r>
            <a:r>
              <a:rPr lang="en-US" b="1" dirty="0" smtClean="0">
                <a:solidFill>
                  <a:schemeClr val="tx1"/>
                </a:solidFill>
                <a:latin typeface="Andale Mono"/>
                <a:cs typeface="Andale Mono"/>
              </a:rPr>
              <a:t>:</a:t>
            </a:r>
          </a:p>
          <a:p>
            <a:r>
              <a:rPr lang="en-US" b="1" dirty="0" smtClean="0">
                <a:solidFill>
                  <a:schemeClr val="tx1"/>
                </a:solidFill>
                <a:latin typeface="Andale Mono"/>
                <a:cs typeface="Andale Mono"/>
              </a:rPr>
              <a:t>    if !</a:t>
            </a:r>
            <a:r>
              <a:rPr lang="en-US" b="1" dirty="0" err="1" smtClean="0">
                <a:solidFill>
                  <a:schemeClr val="tx1"/>
                </a:solidFill>
                <a:latin typeface="Andale Mono"/>
                <a:cs typeface="Andale Mono"/>
              </a:rPr>
              <a:t>map.contains</a:t>
            </a:r>
            <a:r>
              <a:rPr lang="en-US" b="1" dirty="0" smtClean="0">
                <a:solidFill>
                  <a:schemeClr val="tx1"/>
                </a:solidFill>
                <a:latin typeface="Andale Mono"/>
                <a:cs typeface="Andale Mono"/>
              </a:rPr>
              <a:t>(x):</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a:t>
            </a:r>
            <a:r>
              <a:rPr lang="en-US" b="1" dirty="0" err="1" smtClean="0">
                <a:solidFill>
                  <a:schemeClr val="tx1"/>
                </a:solidFill>
                <a:latin typeface="Andale Mono"/>
                <a:cs typeface="Andale Mono"/>
              </a:rPr>
              <a:t>map.put</a:t>
            </a:r>
            <a:r>
              <a:rPr lang="en-US" b="1" dirty="0" smtClean="0">
                <a:solidFill>
                  <a:schemeClr val="tx1"/>
                </a:solidFill>
                <a:latin typeface="Andale Mono"/>
                <a:cs typeface="Andale Mono"/>
              </a:rPr>
              <a:t>(x, 0)</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a:t>
            </a:r>
            <a:r>
              <a:rPr lang="en-US" b="1" dirty="0" err="1" smtClean="0">
                <a:solidFill>
                  <a:schemeClr val="tx1"/>
                </a:solidFill>
                <a:latin typeface="Andale Mono"/>
                <a:cs typeface="Andale Mono"/>
              </a:rPr>
              <a:t>map.put</a:t>
            </a:r>
            <a:r>
              <a:rPr lang="en-US" b="1" dirty="0" smtClean="0">
                <a:solidFill>
                  <a:schemeClr val="tx1"/>
                </a:solidFill>
                <a:latin typeface="Andale Mono"/>
                <a:cs typeface="Andale Mono"/>
              </a:rPr>
              <a:t>(x, </a:t>
            </a:r>
            <a:r>
              <a:rPr lang="en-US" b="1" dirty="0" err="1" smtClean="0">
                <a:solidFill>
                  <a:schemeClr val="tx1"/>
                </a:solidFill>
                <a:latin typeface="Andale Mono"/>
                <a:cs typeface="Andale Mono"/>
              </a:rPr>
              <a:t>map.get</a:t>
            </a:r>
            <a:r>
              <a:rPr lang="en-US" b="1" dirty="0" smtClean="0">
                <a:solidFill>
                  <a:schemeClr val="tx1"/>
                </a:solidFill>
                <a:latin typeface="Andale Mono"/>
                <a:cs typeface="Andale Mono"/>
              </a:rPr>
              <a:t>(x) + 1)</a:t>
            </a:r>
          </a:p>
          <a:p>
            <a:endParaRPr lang="en-US" b="1" dirty="0">
              <a:solidFill>
                <a:schemeClr val="tx1"/>
              </a:solidFill>
              <a:latin typeface="Andale Mono"/>
              <a:cs typeface="Andale Mono"/>
            </a:endParaRPr>
          </a:p>
          <a:p>
            <a:r>
              <a:rPr lang="en-US" b="1" dirty="0">
                <a:solidFill>
                  <a:schemeClr val="tx1"/>
                </a:solidFill>
                <a:latin typeface="Andale Mono"/>
                <a:cs typeface="Andale Mono"/>
              </a:rPr>
              <a:t>f</a:t>
            </a:r>
            <a:r>
              <a:rPr lang="en-US" b="1" dirty="0" smtClean="0">
                <a:solidFill>
                  <a:schemeClr val="tx1"/>
                </a:solidFill>
                <a:latin typeface="Andale Mono"/>
                <a:cs typeface="Andale Mono"/>
              </a:rPr>
              <a:t>or each key in map, key:</a:t>
            </a:r>
          </a:p>
          <a:p>
            <a:r>
              <a:rPr lang="en-US" b="1" dirty="0">
                <a:solidFill>
                  <a:schemeClr val="tx1"/>
                </a:solidFill>
                <a:latin typeface="Andale Mono"/>
                <a:cs typeface="Andale Mono"/>
              </a:rPr>
              <a:t>	</a:t>
            </a:r>
            <a:r>
              <a:rPr lang="en-US" b="1" dirty="0" smtClean="0">
                <a:solidFill>
                  <a:schemeClr val="tx1"/>
                </a:solidFill>
                <a:latin typeface="Andale Mono"/>
                <a:cs typeface="Andale Mono"/>
              </a:rPr>
              <a:t>if </a:t>
            </a:r>
            <a:r>
              <a:rPr lang="en-US" b="1" dirty="0" err="1" smtClean="0">
                <a:solidFill>
                  <a:schemeClr val="tx1"/>
                </a:solidFill>
                <a:latin typeface="Andale Mono"/>
                <a:cs typeface="Andale Mono"/>
              </a:rPr>
              <a:t>map.get</a:t>
            </a:r>
            <a:r>
              <a:rPr lang="en-US" b="1" dirty="0" smtClean="0">
                <a:solidFill>
                  <a:schemeClr val="tx1"/>
                </a:solidFill>
                <a:latin typeface="Andale Mono"/>
                <a:cs typeface="Andale Mono"/>
              </a:rPr>
              <a:t>(key) == 1:</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return key</a:t>
            </a:r>
          </a:p>
          <a:p>
            <a:pPr algn="ctr"/>
            <a:endParaRPr lang="en-US" dirty="0"/>
          </a:p>
        </p:txBody>
      </p:sp>
    </p:spTree>
    <p:extLst>
      <p:ext uri="{BB962C8B-B14F-4D97-AF65-F5344CB8AC3E}">
        <p14:creationId xmlns:p14="http://schemas.microsoft.com/office/powerpoint/2010/main" val="28090172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3:	</a:t>
            </a:r>
            <a:endParaRPr lang="en-US" dirty="0">
              <a:solidFill>
                <a:srgbClr val="0000FF"/>
              </a:solidFill>
            </a:endParaRPr>
          </a:p>
        </p:txBody>
      </p:sp>
      <p:sp>
        <p:nvSpPr>
          <p:cNvPr id="3"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 list of integers, find the highest value obtainable by concatenating them together.</a:t>
            </a:r>
          </a:p>
          <a:p>
            <a:pPr marL="0" indent="0">
              <a:buNone/>
            </a:pPr>
            <a:endParaRPr lang="en-US" sz="2000" dirty="0">
              <a:latin typeface="Andale Mono"/>
              <a:cs typeface="Andale Mono"/>
            </a:endParaRPr>
          </a:p>
          <a:p>
            <a:pPr marL="0" indent="0">
              <a:buNone/>
            </a:pPr>
            <a:r>
              <a:rPr lang="en-US" sz="2000" dirty="0" smtClean="0">
                <a:latin typeface="Andale Mono"/>
                <a:cs typeface="Andale Mono"/>
              </a:rPr>
              <a:t>For example: given [9, 918, 917], result = 9918917</a:t>
            </a:r>
          </a:p>
          <a:p>
            <a:pPr marL="0" indent="0">
              <a:buNone/>
            </a:pPr>
            <a:r>
              <a:rPr lang="en-US" sz="2000" dirty="0" smtClean="0">
                <a:latin typeface="Andale Mono"/>
                <a:cs typeface="Andale Mono"/>
              </a:rPr>
              <a:t>For example: given [1, 112, 113], result = 1131121</a:t>
            </a:r>
          </a:p>
          <a:p>
            <a:pPr marL="0" indent="0">
              <a:buNone/>
            </a:pPr>
            <a:endParaRPr lang="en-US" sz="2000" dirty="0">
              <a:latin typeface="Andale Mono"/>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18</a:t>
            </a:fld>
            <a:endParaRPr lang="en-US"/>
          </a:p>
        </p:txBody>
      </p:sp>
    </p:spTree>
    <p:extLst>
      <p:ext uri="{BB962C8B-B14F-4D97-AF65-F5344CB8AC3E}">
        <p14:creationId xmlns:p14="http://schemas.microsoft.com/office/powerpoint/2010/main" val="15097457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3:	</a:t>
            </a:r>
            <a:endParaRPr lang="en-US" dirty="0">
              <a:solidFill>
                <a:srgbClr val="0000FF"/>
              </a:solidFill>
            </a:endParaRPr>
          </a:p>
        </p:txBody>
      </p:sp>
      <p:sp>
        <p:nvSpPr>
          <p:cNvPr id="3" name="Content Placeholder 2"/>
          <p:cNvSpPr>
            <a:spLocks noGrp="1"/>
          </p:cNvSpPr>
          <p:nvPr>
            <p:ph idx="1"/>
          </p:nvPr>
        </p:nvSpPr>
        <p:spPr>
          <a:xfrm>
            <a:off x="457200" y="1319213"/>
            <a:ext cx="8229600" cy="4638675"/>
          </a:xfrm>
        </p:spPr>
        <p:txBody>
          <a:bodyPr>
            <a:normAutofit/>
          </a:bodyPr>
          <a:lstStyle/>
          <a:p>
            <a:pPr marL="0" indent="0">
              <a:buNone/>
            </a:pPr>
            <a:r>
              <a:rPr lang="en-US" sz="2000" dirty="0" smtClean="0">
                <a:latin typeface="Andale Mono"/>
                <a:cs typeface="Andale Mono"/>
              </a:rPr>
              <a:t>Given a list of integers, find the highest value obtainable by concatenating them together.</a:t>
            </a:r>
          </a:p>
          <a:p>
            <a:pPr marL="0" indent="0">
              <a:buNone/>
            </a:pPr>
            <a:endParaRPr lang="en-US" sz="2000" dirty="0">
              <a:latin typeface="Andale Mono"/>
              <a:cs typeface="Andale Mono"/>
            </a:endParaRPr>
          </a:p>
          <a:p>
            <a:pPr marL="0" indent="0">
              <a:buNone/>
            </a:pPr>
            <a:r>
              <a:rPr lang="en-US" sz="2000" dirty="0" smtClean="0">
                <a:latin typeface="Andale Mono"/>
                <a:cs typeface="Andale Mono"/>
              </a:rPr>
              <a:t>For example: given [9, 918, 917], result = 9918917</a:t>
            </a:r>
          </a:p>
          <a:p>
            <a:pPr marL="0" indent="0">
              <a:buNone/>
            </a:pPr>
            <a:r>
              <a:rPr lang="en-US" sz="2000" dirty="0" smtClean="0">
                <a:latin typeface="Andale Mono"/>
                <a:cs typeface="Andale Mono"/>
              </a:rPr>
              <a:t>For example: given [1, 112, 113], result = 1131121</a:t>
            </a:r>
          </a:p>
          <a:p>
            <a:pPr marL="0" indent="0">
              <a:buNone/>
            </a:pPr>
            <a:endParaRPr lang="en-US" sz="2000" dirty="0">
              <a:latin typeface="Andale Mono"/>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19</a:t>
            </a:fld>
            <a:endParaRPr lang="en-US"/>
          </a:p>
        </p:txBody>
      </p:sp>
      <p:sp>
        <p:nvSpPr>
          <p:cNvPr id="6" name="Rectangle 5"/>
          <p:cNvSpPr/>
          <p:nvPr/>
        </p:nvSpPr>
        <p:spPr>
          <a:xfrm>
            <a:off x="1698625" y="3429001"/>
            <a:ext cx="5794375" cy="1746250"/>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latin typeface="Andale Mono"/>
                <a:cs typeface="Andale Mono"/>
              </a:rPr>
              <a:t>-Convert all numbers to strings</a:t>
            </a:r>
          </a:p>
          <a:p>
            <a:r>
              <a:rPr lang="en-US" b="1" dirty="0">
                <a:solidFill>
                  <a:schemeClr val="tx1"/>
                </a:solidFill>
                <a:latin typeface="Andale Mono"/>
                <a:cs typeface="Andale Mono"/>
              </a:rPr>
              <a:t>-</a:t>
            </a:r>
            <a:r>
              <a:rPr lang="en-US" b="1" dirty="0" smtClean="0">
                <a:solidFill>
                  <a:schemeClr val="tx1"/>
                </a:solidFill>
                <a:latin typeface="Andale Mono"/>
                <a:cs typeface="Andale Mono"/>
              </a:rPr>
              <a:t>Sort numbers based on largest first number, break ties by moving on to next digit if its greater than the previous</a:t>
            </a:r>
          </a:p>
          <a:p>
            <a:endParaRPr lang="en-US" dirty="0"/>
          </a:p>
        </p:txBody>
      </p:sp>
    </p:spTree>
    <p:extLst>
      <p:ext uri="{BB962C8B-B14F-4D97-AF65-F5344CB8AC3E}">
        <p14:creationId xmlns:p14="http://schemas.microsoft.com/office/powerpoint/2010/main" val="32850411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Course Logistics</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HW6 due Friday</a:t>
            </a:r>
            <a:endParaRPr lang="en-US" dirty="0" smtClean="0"/>
          </a:p>
          <a:p>
            <a:pPr marL="0" indent="0">
              <a:buNone/>
            </a:pPr>
            <a:endParaRPr lang="en-US" dirty="0" smtClean="0"/>
          </a:p>
          <a:p>
            <a:pPr marL="0" indent="0">
              <a:buNone/>
            </a:pPr>
            <a:endParaRPr lang="en-US" dirty="0"/>
          </a:p>
          <a:p>
            <a:r>
              <a:rPr lang="en-US" dirty="0" smtClean="0"/>
              <a:t>Final r</a:t>
            </a:r>
            <a:r>
              <a:rPr lang="en-US" dirty="0" smtClean="0"/>
              <a:t>eview </a:t>
            </a:r>
            <a:r>
              <a:rPr lang="en-US" dirty="0" smtClean="0"/>
              <a:t>session </a:t>
            </a:r>
            <a:r>
              <a:rPr lang="en-US" dirty="0" smtClean="0"/>
              <a:t>next Monday (Exam resources updated on the website after class today)</a:t>
            </a:r>
            <a:endParaRPr lang="en-US" dirty="0" smtClean="0"/>
          </a:p>
        </p:txBody>
      </p:sp>
    </p:spTree>
    <p:extLst>
      <p:ext uri="{BB962C8B-B14F-4D97-AF65-F5344CB8AC3E}">
        <p14:creationId xmlns:p14="http://schemas.microsoft.com/office/powerpoint/2010/main" val="201386213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4:</a:t>
            </a:r>
            <a:endParaRPr lang="en-US" dirty="0">
              <a:solidFill>
                <a:srgbClr val="0000FF"/>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20</a:t>
            </a:fld>
            <a:endParaRPr lang="en-US"/>
          </a:p>
        </p:txBody>
      </p:sp>
      <p:sp>
        <p:nvSpPr>
          <p:cNvPr id="7" name="Content Placeholder 2"/>
          <p:cNvSpPr>
            <a:spLocks noGrp="1"/>
          </p:cNvSpPr>
          <p:nvPr>
            <p:ph idx="1"/>
          </p:nvPr>
        </p:nvSpPr>
        <p:spPr/>
        <p:txBody>
          <a:bodyPr>
            <a:normAutofit/>
          </a:bodyPr>
          <a:lstStyle/>
          <a:p>
            <a:pPr marL="0" indent="0">
              <a:buNone/>
            </a:pPr>
            <a:r>
              <a:rPr lang="en-US" sz="2000" dirty="0" smtClean="0">
                <a:latin typeface="Andale Mono"/>
                <a:cs typeface="Andale Mono"/>
              </a:rPr>
              <a:t>Given a very large file of integers (more than you can store in memory), return a list of the largest 100 numbers in the file</a:t>
            </a:r>
            <a:endParaRPr lang="en-US" sz="2000" dirty="0">
              <a:latin typeface="Andale Mono"/>
              <a:cs typeface="Andale Mono"/>
            </a:endParaRPr>
          </a:p>
        </p:txBody>
      </p:sp>
    </p:spTree>
    <p:extLst>
      <p:ext uri="{BB962C8B-B14F-4D97-AF65-F5344CB8AC3E}">
        <p14:creationId xmlns:p14="http://schemas.microsoft.com/office/powerpoint/2010/main" val="23747732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4:</a:t>
            </a:r>
            <a:endParaRPr lang="en-US" dirty="0">
              <a:solidFill>
                <a:srgbClr val="0000FF"/>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21</a:t>
            </a:fld>
            <a:endParaRPr lang="en-US"/>
          </a:p>
        </p:txBody>
      </p:sp>
      <p:sp>
        <p:nvSpPr>
          <p:cNvPr id="7" name="Content Placeholder 2"/>
          <p:cNvSpPr>
            <a:spLocks noGrp="1"/>
          </p:cNvSpPr>
          <p:nvPr>
            <p:ph idx="1"/>
          </p:nvPr>
        </p:nvSpPr>
        <p:spPr/>
        <p:txBody>
          <a:bodyPr>
            <a:normAutofit/>
          </a:bodyPr>
          <a:lstStyle/>
          <a:p>
            <a:pPr marL="0" indent="0">
              <a:buNone/>
            </a:pPr>
            <a:r>
              <a:rPr lang="en-US" sz="2000" dirty="0" smtClean="0">
                <a:latin typeface="Andale Mono"/>
                <a:cs typeface="Andale Mono"/>
              </a:rPr>
              <a:t>Given a very large file of integers (more than you can store in memory), return a list of the largest 100 numbers in the file</a:t>
            </a:r>
            <a:endParaRPr lang="en-US" sz="2000" dirty="0">
              <a:latin typeface="Andale Mono"/>
              <a:cs typeface="Andale Mono"/>
            </a:endParaRPr>
          </a:p>
        </p:txBody>
      </p:sp>
      <p:sp>
        <p:nvSpPr>
          <p:cNvPr id="6" name="Rectangle 5"/>
          <p:cNvSpPr/>
          <p:nvPr/>
        </p:nvSpPr>
        <p:spPr>
          <a:xfrm>
            <a:off x="1698625" y="2801937"/>
            <a:ext cx="5794375" cy="3355975"/>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latin typeface="Andale Mono"/>
                <a:cs typeface="Andale Mono"/>
              </a:rPr>
              <a:t>Create min-heap, h</a:t>
            </a:r>
          </a:p>
          <a:p>
            <a:r>
              <a:rPr lang="en-US" b="1" dirty="0" smtClean="0">
                <a:solidFill>
                  <a:schemeClr val="tx1"/>
                </a:solidFill>
                <a:latin typeface="Andale Mono"/>
                <a:cs typeface="Andale Mono"/>
              </a:rPr>
              <a:t>Add first 100 values to h</a:t>
            </a:r>
          </a:p>
          <a:p>
            <a:r>
              <a:rPr lang="en-US" b="1" dirty="0" smtClean="0">
                <a:solidFill>
                  <a:schemeClr val="tx1"/>
                </a:solidFill>
                <a:latin typeface="Andale Mono"/>
                <a:cs typeface="Andale Mono"/>
              </a:rPr>
              <a:t>while there are remaining numbers:</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x = next number</a:t>
            </a:r>
          </a:p>
          <a:p>
            <a:r>
              <a:rPr lang="en-US" b="1" dirty="0">
                <a:solidFill>
                  <a:schemeClr val="tx1"/>
                </a:solidFill>
                <a:latin typeface="Andale Mono"/>
                <a:cs typeface="Andale Mono"/>
              </a:rPr>
              <a:t>	</a:t>
            </a:r>
            <a:r>
              <a:rPr lang="en-US" b="1" dirty="0" smtClean="0">
                <a:solidFill>
                  <a:schemeClr val="tx1"/>
                </a:solidFill>
                <a:latin typeface="Andale Mono"/>
                <a:cs typeface="Andale Mono"/>
              </a:rPr>
              <a:t>if x &gt; </a:t>
            </a:r>
            <a:r>
              <a:rPr lang="en-US" b="1" dirty="0" err="1" smtClean="0">
                <a:solidFill>
                  <a:schemeClr val="tx1"/>
                </a:solidFill>
                <a:latin typeface="Andale Mono"/>
                <a:cs typeface="Andale Mono"/>
              </a:rPr>
              <a:t>h.getMin</a:t>
            </a:r>
            <a:r>
              <a:rPr lang="en-US" b="1" dirty="0" smtClean="0">
                <a:solidFill>
                  <a:schemeClr val="tx1"/>
                </a:solidFill>
                <a:latin typeface="Andale Mono"/>
                <a:cs typeface="Andale Mono"/>
              </a:rPr>
              <a:t>():</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a:t>
            </a:r>
            <a:r>
              <a:rPr lang="en-US" b="1" dirty="0" err="1" smtClean="0">
                <a:solidFill>
                  <a:schemeClr val="tx1"/>
                </a:solidFill>
                <a:latin typeface="Andale Mono"/>
                <a:cs typeface="Andale Mono"/>
              </a:rPr>
              <a:t>h.deleteMin</a:t>
            </a:r>
            <a:r>
              <a:rPr lang="en-US" b="1" dirty="0" smtClean="0">
                <a:solidFill>
                  <a:schemeClr val="tx1"/>
                </a:solidFill>
                <a:latin typeface="Andale Mono"/>
                <a:cs typeface="Andale Mono"/>
              </a:rPr>
              <a:t>()</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a:t>
            </a:r>
            <a:r>
              <a:rPr lang="en-US" b="1" dirty="0" err="1" smtClean="0">
                <a:solidFill>
                  <a:schemeClr val="tx1"/>
                </a:solidFill>
                <a:latin typeface="Andale Mono"/>
                <a:cs typeface="Andale Mono"/>
              </a:rPr>
              <a:t>h.add</a:t>
            </a:r>
            <a:r>
              <a:rPr lang="en-US" b="1" dirty="0" smtClean="0">
                <a:solidFill>
                  <a:schemeClr val="tx1"/>
                </a:solidFill>
                <a:latin typeface="Andale Mono"/>
                <a:cs typeface="Andale Mono"/>
              </a:rPr>
              <a:t>(x)</a:t>
            </a:r>
            <a:endParaRPr lang="en-US" dirty="0"/>
          </a:p>
          <a:p>
            <a:endParaRPr lang="en-US" b="1" dirty="0" smtClean="0">
              <a:solidFill>
                <a:schemeClr val="tx1"/>
              </a:solidFill>
              <a:latin typeface="Andale Mono"/>
              <a:cs typeface="Andale Mono"/>
            </a:endParaRPr>
          </a:p>
          <a:p>
            <a:r>
              <a:rPr lang="en-US" b="1" dirty="0">
                <a:solidFill>
                  <a:schemeClr val="tx1"/>
                </a:solidFill>
                <a:latin typeface="Andale Mono"/>
                <a:cs typeface="Andale Mono"/>
              </a:rPr>
              <a:t>c</a:t>
            </a:r>
            <a:r>
              <a:rPr lang="en-US" b="1" dirty="0" smtClean="0">
                <a:solidFill>
                  <a:schemeClr val="tx1"/>
                </a:solidFill>
                <a:latin typeface="Andale Mono"/>
                <a:cs typeface="Andale Mono"/>
              </a:rPr>
              <a:t>reate new list, l</a:t>
            </a:r>
          </a:p>
          <a:p>
            <a:r>
              <a:rPr lang="en-US" b="1" dirty="0">
                <a:solidFill>
                  <a:schemeClr val="tx1"/>
                </a:solidFill>
                <a:latin typeface="Andale Mono"/>
                <a:cs typeface="Andale Mono"/>
              </a:rPr>
              <a:t>w</a:t>
            </a:r>
            <a:r>
              <a:rPr lang="en-US" b="1" dirty="0" smtClean="0">
                <a:solidFill>
                  <a:schemeClr val="tx1"/>
                </a:solidFill>
                <a:latin typeface="Andale Mono"/>
                <a:cs typeface="Andale Mono"/>
              </a:rPr>
              <a:t>hile </a:t>
            </a:r>
            <a:r>
              <a:rPr lang="en-US" b="1" dirty="0" err="1" smtClean="0">
                <a:solidFill>
                  <a:schemeClr val="tx1"/>
                </a:solidFill>
                <a:latin typeface="Andale Mono"/>
                <a:cs typeface="Andale Mono"/>
              </a:rPr>
              <a:t>h.isEmpty</a:t>
            </a:r>
            <a:r>
              <a:rPr lang="en-US" b="1" dirty="0" smtClean="0">
                <a:solidFill>
                  <a:schemeClr val="tx1"/>
                </a:solidFill>
                <a:latin typeface="Andale Mono"/>
                <a:cs typeface="Andale Mono"/>
              </a:rPr>
              <a:t>():</a:t>
            </a:r>
          </a:p>
          <a:p>
            <a:r>
              <a:rPr lang="en-US" b="1" dirty="0">
                <a:solidFill>
                  <a:schemeClr val="tx1"/>
                </a:solidFill>
                <a:latin typeface="Andale Mono"/>
                <a:cs typeface="Andale Mono"/>
              </a:rPr>
              <a:t>	</a:t>
            </a:r>
            <a:r>
              <a:rPr lang="en-US" b="1" dirty="0" err="1" smtClean="0">
                <a:solidFill>
                  <a:schemeClr val="tx1"/>
                </a:solidFill>
                <a:latin typeface="Andale Mono"/>
                <a:cs typeface="Andale Mono"/>
              </a:rPr>
              <a:t>l.add</a:t>
            </a:r>
            <a:r>
              <a:rPr lang="en-US" b="1" dirty="0" smtClean="0">
                <a:solidFill>
                  <a:schemeClr val="tx1"/>
                </a:solidFill>
                <a:latin typeface="Andale Mono"/>
                <a:cs typeface="Andale Mono"/>
              </a:rPr>
              <a:t>(</a:t>
            </a:r>
            <a:r>
              <a:rPr lang="en-US" b="1" dirty="0" err="1" smtClean="0">
                <a:solidFill>
                  <a:schemeClr val="tx1"/>
                </a:solidFill>
                <a:latin typeface="Andale Mono"/>
                <a:cs typeface="Andale Mono"/>
              </a:rPr>
              <a:t>h.deleteMin</a:t>
            </a:r>
            <a:r>
              <a:rPr lang="en-US" b="1" dirty="0" smtClean="0">
                <a:solidFill>
                  <a:schemeClr val="tx1"/>
                </a:solidFill>
                <a:latin typeface="Andale Mono"/>
                <a:cs typeface="Andale Mono"/>
              </a:rPr>
              <a:t>())</a:t>
            </a:r>
          </a:p>
          <a:p>
            <a:r>
              <a:rPr lang="en-US" b="1" dirty="0" smtClean="0">
                <a:solidFill>
                  <a:schemeClr val="tx1"/>
                </a:solidFill>
                <a:latin typeface="Andale Mono"/>
                <a:cs typeface="Andale Mono"/>
              </a:rPr>
              <a:t>return l</a:t>
            </a:r>
          </a:p>
        </p:txBody>
      </p:sp>
    </p:spTree>
    <p:extLst>
      <p:ext uri="{BB962C8B-B14F-4D97-AF65-F5344CB8AC3E}">
        <p14:creationId xmlns:p14="http://schemas.microsoft.com/office/powerpoint/2010/main" val="26776712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5</a:t>
            </a:r>
            <a:endParaRPr lang="en-US" dirty="0">
              <a:solidFill>
                <a:srgbClr val="0000FF"/>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22</a:t>
            </a:fld>
            <a:endParaRPr lang="en-US"/>
          </a:p>
        </p:txBody>
      </p:sp>
      <p:sp>
        <p:nvSpPr>
          <p:cNvPr id="6"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an unsorted array of values, find the 2</a:t>
            </a:r>
            <a:r>
              <a:rPr lang="en-US" sz="2000" baseline="30000" dirty="0" smtClean="0">
                <a:latin typeface="Andale Mono"/>
                <a:cs typeface="Andale Mono"/>
              </a:rPr>
              <a:t>nd</a:t>
            </a:r>
            <a:r>
              <a:rPr lang="en-US" sz="2000" dirty="0" smtClean="0">
                <a:latin typeface="Andale Mono"/>
                <a:cs typeface="Andale Mono"/>
              </a:rPr>
              <a:t> biggest value in the array.</a:t>
            </a:r>
            <a:br>
              <a:rPr lang="en-US" sz="2000" dirty="0" smtClean="0">
                <a:latin typeface="Andale Mono"/>
                <a:cs typeface="Andale Mono"/>
              </a:rPr>
            </a:br>
            <a:r>
              <a:rPr lang="en-US" sz="2000" dirty="0" smtClean="0">
                <a:latin typeface="Andale Mono"/>
                <a:cs typeface="Andale Mono"/>
              </a:rPr>
              <a:t/>
            </a:r>
            <a:br>
              <a:rPr lang="en-US" sz="2000" dirty="0" smtClean="0">
                <a:latin typeface="Andale Mono"/>
                <a:cs typeface="Andale Mono"/>
              </a:rPr>
            </a:br>
            <a:r>
              <a:rPr lang="en-US" sz="2000" dirty="0" smtClean="0">
                <a:latin typeface="Andale Mono"/>
                <a:cs typeface="Andale Mono"/>
              </a:rPr>
              <a:t/>
            </a:r>
            <a:br>
              <a:rPr lang="en-US" sz="2000" dirty="0" smtClean="0">
                <a:latin typeface="Andale Mono"/>
                <a:cs typeface="Andale Mono"/>
              </a:rPr>
            </a:br>
            <a:endParaRPr lang="en-US" sz="2000" dirty="0" smtClean="0">
              <a:latin typeface="Andale Mono"/>
              <a:cs typeface="Andale Mono"/>
            </a:endParaRPr>
          </a:p>
          <a:p>
            <a:pPr marL="0" indent="0">
              <a:buNone/>
            </a:pPr>
            <a:endParaRPr lang="en-US" sz="2000" dirty="0">
              <a:latin typeface="Andale Mono"/>
              <a:cs typeface="Andale Mono"/>
            </a:endParaRPr>
          </a:p>
          <a:p>
            <a:pPr marL="0" indent="0">
              <a:buNone/>
            </a:pPr>
            <a:r>
              <a:rPr lang="en-US" sz="2000" dirty="0" smtClean="0">
                <a:latin typeface="Andale Mono"/>
                <a:cs typeface="Andale Mono"/>
              </a:rPr>
              <a:t>(Harder alternative)</a:t>
            </a:r>
          </a:p>
          <a:p>
            <a:pPr marL="0" indent="0">
              <a:buNone/>
            </a:pPr>
            <a:r>
              <a:rPr lang="en-US" sz="2000" dirty="0" smtClean="0">
                <a:latin typeface="Andale Mono"/>
                <a:cs typeface="Andale Mono"/>
              </a:rPr>
              <a:t>Find the </a:t>
            </a:r>
            <a:r>
              <a:rPr lang="en-US" sz="2000" dirty="0" err="1" smtClean="0">
                <a:latin typeface="Andale Mono"/>
                <a:cs typeface="Andale Mono"/>
              </a:rPr>
              <a:t>k’th</a:t>
            </a:r>
            <a:r>
              <a:rPr lang="en-US" sz="2000" dirty="0" smtClean="0">
                <a:latin typeface="Andale Mono"/>
                <a:cs typeface="Andale Mono"/>
              </a:rPr>
              <a:t> biggest value in the array</a:t>
            </a:r>
          </a:p>
          <a:p>
            <a:pPr marL="0" indent="0">
              <a:buNone/>
            </a:pPr>
            <a:endParaRPr lang="en-US" sz="2000" dirty="0" smtClean="0">
              <a:latin typeface="Andale Mono"/>
              <a:cs typeface="Andale Mono"/>
            </a:endParaRPr>
          </a:p>
        </p:txBody>
      </p:sp>
    </p:spTree>
    <p:extLst>
      <p:ext uri="{BB962C8B-B14F-4D97-AF65-F5344CB8AC3E}">
        <p14:creationId xmlns:p14="http://schemas.microsoft.com/office/powerpoint/2010/main" val="6773163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362"/>
            <a:ext cx="8229600" cy="1143000"/>
          </a:xfrm>
        </p:spPr>
        <p:txBody>
          <a:bodyPr/>
          <a:lstStyle/>
          <a:p>
            <a:r>
              <a:rPr lang="en-US" dirty="0" smtClean="0">
                <a:solidFill>
                  <a:srgbClr val="0000FF"/>
                </a:solidFill>
              </a:rPr>
              <a:t>Question 5</a:t>
            </a:r>
            <a:endParaRPr lang="en-US" dirty="0">
              <a:solidFill>
                <a:srgbClr val="0000FF"/>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23</a:t>
            </a:fld>
            <a:endParaRPr lang="en-US"/>
          </a:p>
        </p:txBody>
      </p:sp>
      <p:sp>
        <p:nvSpPr>
          <p:cNvPr id="6" name="Content Placeholder 2"/>
          <p:cNvSpPr>
            <a:spLocks noGrp="1"/>
          </p:cNvSpPr>
          <p:nvPr>
            <p:ph idx="1"/>
          </p:nvPr>
        </p:nvSpPr>
        <p:spPr>
          <a:xfrm>
            <a:off x="635000" y="887413"/>
            <a:ext cx="8229600" cy="4638675"/>
          </a:xfrm>
        </p:spPr>
        <p:txBody>
          <a:bodyPr>
            <a:normAutofit/>
          </a:bodyPr>
          <a:lstStyle/>
          <a:p>
            <a:pPr marL="0" indent="0">
              <a:buNone/>
            </a:pPr>
            <a:r>
              <a:rPr lang="en-US" sz="2000" dirty="0" smtClean="0">
                <a:latin typeface="Andale Mono"/>
                <a:cs typeface="Andale Mono"/>
              </a:rPr>
              <a:t>Given an unsorted array of values, find the 2</a:t>
            </a:r>
            <a:r>
              <a:rPr lang="en-US" sz="2000" baseline="30000" dirty="0" smtClean="0">
                <a:latin typeface="Andale Mono"/>
                <a:cs typeface="Andale Mono"/>
              </a:rPr>
              <a:t>nd</a:t>
            </a:r>
            <a:r>
              <a:rPr lang="en-US" sz="2000" dirty="0" smtClean="0">
                <a:latin typeface="Andale Mono"/>
                <a:cs typeface="Andale Mono"/>
              </a:rPr>
              <a:t> biggest value in the array.</a:t>
            </a:r>
            <a:br>
              <a:rPr lang="en-US" sz="2000" dirty="0" smtClean="0">
                <a:latin typeface="Andale Mono"/>
                <a:cs typeface="Andale Mono"/>
              </a:rPr>
            </a:br>
            <a:r>
              <a:rPr lang="en-US" sz="2000" dirty="0" smtClean="0">
                <a:latin typeface="Andale Mono"/>
                <a:cs typeface="Andale Mono"/>
              </a:rPr>
              <a:t/>
            </a:r>
            <a:br>
              <a:rPr lang="en-US" sz="2000" dirty="0" smtClean="0">
                <a:latin typeface="Andale Mono"/>
                <a:cs typeface="Andale Mono"/>
              </a:rPr>
            </a:br>
            <a:r>
              <a:rPr lang="en-US" sz="2000" dirty="0" smtClean="0">
                <a:latin typeface="Andale Mono"/>
                <a:cs typeface="Andale Mono"/>
              </a:rPr>
              <a:t/>
            </a:r>
            <a:br>
              <a:rPr lang="en-US" sz="2000" dirty="0" smtClean="0">
                <a:latin typeface="Andale Mono"/>
                <a:cs typeface="Andale Mono"/>
              </a:rPr>
            </a:br>
            <a:endParaRPr lang="en-US" sz="2000" dirty="0" smtClean="0">
              <a:latin typeface="Andale Mono"/>
              <a:cs typeface="Andale Mono"/>
            </a:endParaRPr>
          </a:p>
          <a:p>
            <a:pPr marL="0" indent="0">
              <a:buNone/>
            </a:pPr>
            <a:endParaRPr lang="en-US" sz="2000" dirty="0">
              <a:latin typeface="Andale Mono"/>
              <a:cs typeface="Andale Mono"/>
            </a:endParaRPr>
          </a:p>
        </p:txBody>
      </p:sp>
      <p:sp>
        <p:nvSpPr>
          <p:cNvPr id="7" name="Rectangle 6"/>
          <p:cNvSpPr/>
          <p:nvPr/>
        </p:nvSpPr>
        <p:spPr>
          <a:xfrm>
            <a:off x="2211387" y="1722438"/>
            <a:ext cx="5794375" cy="833438"/>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a:solidFill>
                  <a:schemeClr val="tx1"/>
                </a:solidFill>
                <a:latin typeface="Andale Mono"/>
                <a:cs typeface="Andale Mono"/>
              </a:rPr>
              <a:t>s</a:t>
            </a:r>
            <a:r>
              <a:rPr lang="en-US" b="1" dirty="0" smtClean="0">
                <a:solidFill>
                  <a:schemeClr val="tx1"/>
                </a:solidFill>
                <a:latin typeface="Andale Mono"/>
                <a:cs typeface="Andale Mono"/>
              </a:rPr>
              <a:t>ort </a:t>
            </a:r>
            <a:r>
              <a:rPr lang="en-US" b="1" dirty="0" err="1" smtClean="0">
                <a:solidFill>
                  <a:schemeClr val="tx1"/>
                </a:solidFill>
                <a:latin typeface="Andale Mono"/>
                <a:cs typeface="Andale Mono"/>
              </a:rPr>
              <a:t>input_array</a:t>
            </a:r>
            <a:endParaRPr lang="en-US" b="1" dirty="0" smtClean="0">
              <a:solidFill>
                <a:schemeClr val="tx1"/>
              </a:solidFill>
              <a:latin typeface="Andale Mono"/>
              <a:cs typeface="Andale Mono"/>
            </a:endParaRPr>
          </a:p>
          <a:p>
            <a:r>
              <a:rPr lang="en-US" b="1" dirty="0">
                <a:solidFill>
                  <a:schemeClr val="tx1"/>
                </a:solidFill>
                <a:latin typeface="Andale Mono"/>
                <a:cs typeface="Andale Mono"/>
              </a:rPr>
              <a:t>r</a:t>
            </a:r>
            <a:r>
              <a:rPr lang="en-US" b="1" dirty="0" smtClean="0">
                <a:solidFill>
                  <a:schemeClr val="tx1"/>
                </a:solidFill>
                <a:latin typeface="Andale Mono"/>
                <a:cs typeface="Andale Mono"/>
              </a:rPr>
              <a:t>eturn </a:t>
            </a:r>
            <a:r>
              <a:rPr lang="en-US" b="1" dirty="0" err="1" smtClean="0">
                <a:solidFill>
                  <a:schemeClr val="tx1"/>
                </a:solidFill>
                <a:latin typeface="Andale Mono"/>
                <a:cs typeface="Andale Mono"/>
              </a:rPr>
              <a:t>input_array</a:t>
            </a:r>
            <a:r>
              <a:rPr lang="en-US" b="1" dirty="0" smtClean="0">
                <a:solidFill>
                  <a:schemeClr val="tx1"/>
                </a:solidFill>
                <a:latin typeface="Andale Mono"/>
                <a:cs typeface="Andale Mono"/>
              </a:rPr>
              <a:t>[</a:t>
            </a:r>
            <a:r>
              <a:rPr lang="en-US" b="1" dirty="0" err="1" smtClean="0">
                <a:solidFill>
                  <a:schemeClr val="tx1"/>
                </a:solidFill>
                <a:latin typeface="Andale Mono"/>
                <a:cs typeface="Andale Mono"/>
              </a:rPr>
              <a:t>len</a:t>
            </a:r>
            <a:r>
              <a:rPr lang="en-US" b="1" dirty="0" smtClean="0">
                <a:solidFill>
                  <a:schemeClr val="tx1"/>
                </a:solidFill>
                <a:latin typeface="Andale Mono"/>
                <a:cs typeface="Andale Mono"/>
              </a:rPr>
              <a:t> – 2]</a:t>
            </a:r>
          </a:p>
        </p:txBody>
      </p:sp>
      <p:sp>
        <p:nvSpPr>
          <p:cNvPr id="8" name="Rectangle 7"/>
          <p:cNvSpPr/>
          <p:nvPr/>
        </p:nvSpPr>
        <p:spPr>
          <a:xfrm>
            <a:off x="2211387" y="2692400"/>
            <a:ext cx="4781550" cy="2235200"/>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a:solidFill>
                  <a:schemeClr val="tx1"/>
                </a:solidFill>
                <a:latin typeface="Andale Mono"/>
                <a:cs typeface="Andale Mono"/>
              </a:rPr>
              <a:t>m</a:t>
            </a:r>
            <a:r>
              <a:rPr lang="en-US" b="1" dirty="0" smtClean="0">
                <a:solidFill>
                  <a:schemeClr val="tx1"/>
                </a:solidFill>
                <a:latin typeface="Andale Mono"/>
                <a:cs typeface="Andale Mono"/>
              </a:rPr>
              <a:t>ax = -infinity</a:t>
            </a:r>
          </a:p>
          <a:p>
            <a:r>
              <a:rPr lang="en-US" b="1" dirty="0" smtClean="0">
                <a:solidFill>
                  <a:schemeClr val="tx1"/>
                </a:solidFill>
                <a:latin typeface="Andale Mono"/>
                <a:cs typeface="Andale Mono"/>
              </a:rPr>
              <a:t>2</a:t>
            </a:r>
            <a:r>
              <a:rPr lang="en-US" b="1" baseline="30000" dirty="0" smtClean="0">
                <a:solidFill>
                  <a:schemeClr val="tx1"/>
                </a:solidFill>
                <a:latin typeface="Andale Mono"/>
                <a:cs typeface="Andale Mono"/>
              </a:rPr>
              <a:t>nd</a:t>
            </a:r>
            <a:r>
              <a:rPr lang="en-US" b="1" dirty="0" smtClean="0">
                <a:solidFill>
                  <a:schemeClr val="tx1"/>
                </a:solidFill>
                <a:latin typeface="Andale Mono"/>
                <a:cs typeface="Andale Mono"/>
              </a:rPr>
              <a:t>_max = -infinity</a:t>
            </a:r>
          </a:p>
          <a:p>
            <a:r>
              <a:rPr lang="en-US" b="1" dirty="0" smtClean="0">
                <a:solidFill>
                  <a:schemeClr val="tx1"/>
                </a:solidFill>
                <a:latin typeface="Andale Mono"/>
                <a:cs typeface="Andale Mono"/>
              </a:rPr>
              <a:t>for each value, v in </a:t>
            </a:r>
            <a:r>
              <a:rPr lang="en-US" b="1" dirty="0" err="1" smtClean="0">
                <a:solidFill>
                  <a:schemeClr val="tx1"/>
                </a:solidFill>
                <a:latin typeface="Andale Mono"/>
                <a:cs typeface="Andale Mono"/>
              </a:rPr>
              <a:t>input_array</a:t>
            </a:r>
            <a:r>
              <a:rPr lang="en-US" b="1" dirty="0" smtClean="0">
                <a:solidFill>
                  <a:schemeClr val="tx1"/>
                </a:solidFill>
                <a:latin typeface="Andale Mono"/>
                <a:cs typeface="Andale Mono"/>
              </a:rPr>
              <a:t>:</a:t>
            </a:r>
          </a:p>
          <a:p>
            <a:r>
              <a:rPr lang="en-US" b="1" dirty="0">
                <a:solidFill>
                  <a:schemeClr val="tx1"/>
                </a:solidFill>
                <a:latin typeface="Andale Mono"/>
                <a:cs typeface="Andale Mono"/>
              </a:rPr>
              <a:t>	</a:t>
            </a:r>
            <a:r>
              <a:rPr lang="en-US" b="1" dirty="0" smtClean="0">
                <a:solidFill>
                  <a:schemeClr val="tx1"/>
                </a:solidFill>
                <a:latin typeface="Andale Mono"/>
                <a:cs typeface="Andale Mono"/>
              </a:rPr>
              <a:t>if v &gt; max:</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2</a:t>
            </a:r>
            <a:r>
              <a:rPr lang="en-US" b="1" baseline="30000" dirty="0" smtClean="0">
                <a:solidFill>
                  <a:schemeClr val="tx1"/>
                </a:solidFill>
                <a:latin typeface="Andale Mono"/>
                <a:cs typeface="Andale Mono"/>
              </a:rPr>
              <a:t>nd</a:t>
            </a:r>
            <a:r>
              <a:rPr lang="en-US" b="1" dirty="0" smtClean="0">
                <a:solidFill>
                  <a:schemeClr val="tx1"/>
                </a:solidFill>
                <a:latin typeface="Andale Mono"/>
                <a:cs typeface="Andale Mono"/>
              </a:rPr>
              <a:t>_max = max</a:t>
            </a:r>
          </a:p>
          <a:p>
            <a:r>
              <a:rPr lang="en-US" b="1" dirty="0" smtClean="0">
                <a:solidFill>
                  <a:schemeClr val="tx1"/>
                </a:solidFill>
                <a:latin typeface="Andale Mono"/>
                <a:cs typeface="Andale Mono"/>
              </a:rPr>
              <a:t>		max = v</a:t>
            </a:r>
          </a:p>
          <a:p>
            <a:r>
              <a:rPr lang="en-US" b="1" dirty="0">
                <a:solidFill>
                  <a:schemeClr val="tx1"/>
                </a:solidFill>
                <a:latin typeface="Andale Mono"/>
                <a:cs typeface="Andale Mono"/>
              </a:rPr>
              <a:t>r</a:t>
            </a:r>
            <a:r>
              <a:rPr lang="en-US" b="1" dirty="0" smtClean="0">
                <a:solidFill>
                  <a:schemeClr val="tx1"/>
                </a:solidFill>
                <a:latin typeface="Andale Mono"/>
                <a:cs typeface="Andale Mono"/>
              </a:rPr>
              <a:t>eturn 2</a:t>
            </a:r>
            <a:r>
              <a:rPr lang="en-US" b="1" baseline="30000" dirty="0" smtClean="0">
                <a:solidFill>
                  <a:schemeClr val="tx1"/>
                </a:solidFill>
                <a:latin typeface="Andale Mono"/>
                <a:cs typeface="Andale Mono"/>
              </a:rPr>
              <a:t>nd</a:t>
            </a:r>
            <a:r>
              <a:rPr lang="en-US" b="1" dirty="0" smtClean="0">
                <a:solidFill>
                  <a:schemeClr val="tx1"/>
                </a:solidFill>
                <a:latin typeface="Andale Mono"/>
                <a:cs typeface="Andale Mono"/>
              </a:rPr>
              <a:t>_max</a:t>
            </a:r>
          </a:p>
        </p:txBody>
      </p:sp>
      <p:sp>
        <p:nvSpPr>
          <p:cNvPr id="9" name="Rectangle 8"/>
          <p:cNvSpPr/>
          <p:nvPr/>
        </p:nvSpPr>
        <p:spPr>
          <a:xfrm>
            <a:off x="2211387" y="5095875"/>
            <a:ext cx="4781550" cy="1095376"/>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a:solidFill>
                  <a:schemeClr val="tx1"/>
                </a:solidFill>
                <a:latin typeface="Andale Mono"/>
                <a:cs typeface="Andale Mono"/>
              </a:rPr>
              <a:t>m</a:t>
            </a:r>
            <a:r>
              <a:rPr lang="en-US" b="1" dirty="0" smtClean="0">
                <a:solidFill>
                  <a:schemeClr val="tx1"/>
                </a:solidFill>
                <a:latin typeface="Andale Mono"/>
                <a:cs typeface="Andale Mono"/>
              </a:rPr>
              <a:t>ax-heap h = </a:t>
            </a:r>
            <a:r>
              <a:rPr lang="en-US" b="1" dirty="0" err="1" smtClean="0">
                <a:solidFill>
                  <a:schemeClr val="tx1"/>
                </a:solidFill>
                <a:latin typeface="Andale Mono"/>
                <a:cs typeface="Andale Mono"/>
              </a:rPr>
              <a:t>heapify</a:t>
            </a:r>
            <a:r>
              <a:rPr lang="en-US" b="1" dirty="0" smtClean="0">
                <a:solidFill>
                  <a:schemeClr val="tx1"/>
                </a:solidFill>
                <a:latin typeface="Andale Mono"/>
                <a:cs typeface="Andale Mono"/>
              </a:rPr>
              <a:t>(</a:t>
            </a:r>
            <a:r>
              <a:rPr lang="en-US" b="1" dirty="0" err="1" smtClean="0">
                <a:solidFill>
                  <a:schemeClr val="tx1"/>
                </a:solidFill>
                <a:latin typeface="Andale Mono"/>
                <a:cs typeface="Andale Mono"/>
              </a:rPr>
              <a:t>input_array</a:t>
            </a:r>
            <a:r>
              <a:rPr lang="en-US" b="1" dirty="0" smtClean="0">
                <a:solidFill>
                  <a:schemeClr val="tx1"/>
                </a:solidFill>
                <a:latin typeface="Andale Mono"/>
                <a:cs typeface="Andale Mono"/>
              </a:rPr>
              <a:t>)</a:t>
            </a:r>
          </a:p>
          <a:p>
            <a:r>
              <a:rPr lang="en-US" b="1" dirty="0" err="1" smtClean="0">
                <a:solidFill>
                  <a:schemeClr val="tx1"/>
                </a:solidFill>
                <a:latin typeface="Andale Mono"/>
                <a:cs typeface="Andale Mono"/>
              </a:rPr>
              <a:t>h.removeMax</a:t>
            </a:r>
            <a:r>
              <a:rPr lang="en-US" b="1" dirty="0" smtClean="0">
                <a:solidFill>
                  <a:schemeClr val="tx1"/>
                </a:solidFill>
                <a:latin typeface="Andale Mono"/>
                <a:cs typeface="Andale Mono"/>
              </a:rPr>
              <a:t>()</a:t>
            </a:r>
          </a:p>
          <a:p>
            <a:r>
              <a:rPr lang="en-US" b="1" dirty="0" smtClean="0">
                <a:solidFill>
                  <a:schemeClr val="tx1"/>
                </a:solidFill>
                <a:latin typeface="Andale Mono"/>
                <a:cs typeface="Andale Mono"/>
              </a:rPr>
              <a:t>Return </a:t>
            </a:r>
            <a:r>
              <a:rPr lang="en-US" b="1" dirty="0" err="1" smtClean="0">
                <a:solidFill>
                  <a:schemeClr val="tx1"/>
                </a:solidFill>
                <a:latin typeface="Andale Mono"/>
                <a:cs typeface="Andale Mono"/>
              </a:rPr>
              <a:t>h.removeMax</a:t>
            </a:r>
            <a:r>
              <a:rPr lang="en-US" b="1" dirty="0" smtClean="0">
                <a:solidFill>
                  <a:schemeClr val="tx1"/>
                </a:solidFill>
                <a:latin typeface="Andale Mono"/>
                <a:cs typeface="Andale Mono"/>
              </a:rPr>
              <a:t>()</a:t>
            </a:r>
          </a:p>
        </p:txBody>
      </p:sp>
    </p:spTree>
    <p:extLst>
      <p:ext uri="{BB962C8B-B14F-4D97-AF65-F5344CB8AC3E}">
        <p14:creationId xmlns:p14="http://schemas.microsoft.com/office/powerpoint/2010/main" val="2765034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6</a:t>
            </a:r>
            <a:endParaRPr lang="en-US" dirty="0">
              <a:solidFill>
                <a:srgbClr val="0000FF"/>
              </a:solidFill>
            </a:endParaRPr>
          </a:p>
        </p:txBody>
      </p:sp>
      <p:sp>
        <p:nvSpPr>
          <p:cNvPr id="3" name="Content Placeholder 2"/>
          <p:cNvSpPr>
            <a:spLocks noGrp="1"/>
          </p:cNvSpPr>
          <p:nvPr>
            <p:ph idx="1"/>
          </p:nvPr>
        </p:nvSpPr>
        <p:spPr/>
        <p:txBody>
          <a:bodyPr>
            <a:normAutofit/>
          </a:bodyPr>
          <a:lstStyle/>
          <a:p>
            <a:pPr marL="0" indent="0">
              <a:buNone/>
            </a:pPr>
            <a:r>
              <a:rPr lang="en-US" sz="2000" dirty="0" smtClean="0">
                <a:latin typeface="Andale Mono"/>
                <a:cs typeface="Andale Mono"/>
              </a:rPr>
              <a:t>Given a list of strings, write a method that returns the frequency of the word with the highest frequency.</a:t>
            </a:r>
          </a:p>
          <a:p>
            <a:pPr marL="0" indent="0">
              <a:buNone/>
            </a:pPr>
            <a:endParaRPr lang="en-US" sz="2000" dirty="0" smtClean="0">
              <a:latin typeface="Andale Mono"/>
              <a:cs typeface="Andale Mono"/>
            </a:endParaRPr>
          </a:p>
          <a:p>
            <a:pPr marL="0" indent="0">
              <a:buNone/>
            </a:pPr>
            <a:endParaRPr lang="en-US" sz="2000" dirty="0" smtClean="0">
              <a:latin typeface="Andale Mono"/>
              <a:cs typeface="Andale Mono"/>
            </a:endParaRPr>
          </a:p>
          <a:p>
            <a:pPr marL="0" indent="0">
              <a:buNone/>
            </a:pPr>
            <a:r>
              <a:rPr lang="en-US" sz="2000" dirty="0" smtClean="0">
                <a:latin typeface="Andale Mono"/>
                <a:cs typeface="Andale Mono"/>
              </a:rPr>
              <a:t>(Harder version)</a:t>
            </a:r>
            <a:endParaRPr lang="en-US" sz="2000" dirty="0">
              <a:latin typeface="Andale Mono"/>
              <a:cs typeface="Andale Mono"/>
            </a:endParaRPr>
          </a:p>
          <a:p>
            <a:pPr marL="0" indent="0">
              <a:buNone/>
            </a:pPr>
            <a:r>
              <a:rPr lang="en-US" sz="2000" dirty="0" smtClean="0">
                <a:latin typeface="Andale Mono"/>
                <a:cs typeface="Andale Mono"/>
              </a:rPr>
              <a:t>Given a list of strings, write a method that returns a sorted list of words based on frequency</a:t>
            </a:r>
            <a:endParaRPr lang="en-US" sz="2000" dirty="0">
              <a:latin typeface="Andale Mono"/>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24</a:t>
            </a:fld>
            <a:endParaRPr lang="en-US"/>
          </a:p>
        </p:txBody>
      </p:sp>
    </p:spTree>
    <p:extLst>
      <p:ext uri="{BB962C8B-B14F-4D97-AF65-F5344CB8AC3E}">
        <p14:creationId xmlns:p14="http://schemas.microsoft.com/office/powerpoint/2010/main" val="90131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6</a:t>
            </a:r>
            <a:endParaRPr lang="en-US" dirty="0">
              <a:solidFill>
                <a:srgbClr val="0000FF"/>
              </a:solidFill>
            </a:endParaRPr>
          </a:p>
        </p:txBody>
      </p:sp>
      <p:sp>
        <p:nvSpPr>
          <p:cNvPr id="3" name="Content Placeholder 2"/>
          <p:cNvSpPr>
            <a:spLocks noGrp="1"/>
          </p:cNvSpPr>
          <p:nvPr>
            <p:ph idx="1"/>
          </p:nvPr>
        </p:nvSpPr>
        <p:spPr/>
        <p:txBody>
          <a:bodyPr>
            <a:normAutofit/>
          </a:bodyPr>
          <a:lstStyle/>
          <a:p>
            <a:pPr marL="0" indent="0">
              <a:buNone/>
            </a:pPr>
            <a:r>
              <a:rPr lang="en-US" sz="2000" dirty="0" smtClean="0">
                <a:latin typeface="Andale Mono"/>
                <a:cs typeface="Andale Mono"/>
              </a:rPr>
              <a:t>Given a list of strings, write a method that returns the frequency of the word with the highest frequency.</a:t>
            </a:r>
          </a:p>
          <a:p>
            <a:pPr marL="0" indent="0">
              <a:buNone/>
            </a:pPr>
            <a:endParaRPr lang="en-US" sz="2000" dirty="0" smtClean="0">
              <a:latin typeface="Andale Mono"/>
              <a:cs typeface="Andale Mono"/>
            </a:endParaRPr>
          </a:p>
          <a:p>
            <a:pPr marL="0" indent="0">
              <a:buNone/>
            </a:pPr>
            <a:endParaRPr lang="en-US" sz="2000" dirty="0" smtClean="0">
              <a:latin typeface="Andale Mono"/>
              <a:cs typeface="Andale Mono"/>
            </a:endParaRPr>
          </a:p>
          <a:p>
            <a:pPr marL="0" indent="0">
              <a:buNone/>
            </a:pPr>
            <a:endParaRPr lang="en-US" sz="2000" dirty="0">
              <a:latin typeface="Andale Mono"/>
              <a:cs typeface="Andale Mono"/>
            </a:endParaRPr>
          </a:p>
          <a:p>
            <a:pPr marL="0" indent="0">
              <a:buNone/>
            </a:pPr>
            <a:endParaRPr lang="en-US" sz="2000" dirty="0" smtClean="0">
              <a:latin typeface="Andale Mono"/>
              <a:cs typeface="Andale Mono"/>
            </a:endParaRPr>
          </a:p>
          <a:p>
            <a:pPr marL="0" indent="0">
              <a:buNone/>
            </a:pPr>
            <a:endParaRPr lang="en-US" sz="2000" dirty="0">
              <a:latin typeface="Andale Mono"/>
              <a:cs typeface="Andale Mono"/>
            </a:endParaRPr>
          </a:p>
          <a:p>
            <a:pPr marL="0" indent="0">
              <a:buNone/>
            </a:pPr>
            <a:endParaRPr lang="en-US" sz="2000" dirty="0" smtClean="0">
              <a:latin typeface="Andale Mono"/>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25</a:t>
            </a:fld>
            <a:endParaRPr lang="en-US"/>
          </a:p>
        </p:txBody>
      </p:sp>
      <p:sp>
        <p:nvSpPr>
          <p:cNvPr id="6" name="Rectangle 5"/>
          <p:cNvSpPr/>
          <p:nvPr/>
        </p:nvSpPr>
        <p:spPr>
          <a:xfrm>
            <a:off x="3124200" y="2571750"/>
            <a:ext cx="4781550" cy="2460626"/>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a:solidFill>
                  <a:schemeClr val="tx1"/>
                </a:solidFill>
                <a:latin typeface="Andale Mono"/>
                <a:cs typeface="Andale Mono"/>
              </a:rPr>
              <a:t>m</a:t>
            </a:r>
            <a:r>
              <a:rPr lang="en-US" b="1" dirty="0" smtClean="0">
                <a:solidFill>
                  <a:schemeClr val="tx1"/>
                </a:solidFill>
                <a:latin typeface="Andale Mono"/>
                <a:cs typeface="Andale Mono"/>
              </a:rPr>
              <a:t>ax = 0</a:t>
            </a:r>
          </a:p>
          <a:p>
            <a:r>
              <a:rPr lang="en-US" b="1" dirty="0" smtClean="0">
                <a:solidFill>
                  <a:schemeClr val="tx1"/>
                </a:solidFill>
                <a:latin typeface="Andale Mono"/>
                <a:cs typeface="Andale Mono"/>
              </a:rPr>
              <a:t>map from string-&gt;</a:t>
            </a:r>
            <a:r>
              <a:rPr lang="en-US" b="1" dirty="0" err="1" smtClean="0">
                <a:solidFill>
                  <a:schemeClr val="tx1"/>
                </a:solidFill>
                <a:latin typeface="Andale Mono"/>
                <a:cs typeface="Andale Mono"/>
              </a:rPr>
              <a:t>int</a:t>
            </a:r>
            <a:r>
              <a:rPr lang="en-US" b="1" dirty="0" smtClean="0">
                <a:solidFill>
                  <a:schemeClr val="tx1"/>
                </a:solidFill>
                <a:latin typeface="Andale Mono"/>
                <a:cs typeface="Andale Mono"/>
              </a:rPr>
              <a:t>, map</a:t>
            </a:r>
          </a:p>
          <a:p>
            <a:r>
              <a:rPr lang="en-US" b="1" dirty="0" smtClean="0">
                <a:solidFill>
                  <a:schemeClr val="tx1"/>
                </a:solidFill>
                <a:latin typeface="Andale Mono"/>
                <a:cs typeface="Andale Mono"/>
              </a:rPr>
              <a:t>for each string, s:</a:t>
            </a:r>
          </a:p>
          <a:p>
            <a:r>
              <a:rPr lang="en-US" b="1" dirty="0">
                <a:solidFill>
                  <a:schemeClr val="tx1"/>
                </a:solidFill>
                <a:latin typeface="Andale Mono"/>
                <a:cs typeface="Andale Mono"/>
              </a:rPr>
              <a:t>	</a:t>
            </a:r>
            <a:r>
              <a:rPr lang="en-US" b="1" dirty="0" smtClean="0">
                <a:solidFill>
                  <a:schemeClr val="tx1"/>
                </a:solidFill>
                <a:latin typeface="Andale Mono"/>
                <a:cs typeface="Andale Mono"/>
              </a:rPr>
              <a:t>if !</a:t>
            </a:r>
            <a:r>
              <a:rPr lang="en-US" b="1" dirty="0" err="1" smtClean="0">
                <a:solidFill>
                  <a:schemeClr val="tx1"/>
                </a:solidFill>
                <a:latin typeface="Andale Mono"/>
                <a:cs typeface="Andale Mono"/>
              </a:rPr>
              <a:t>map.contains</a:t>
            </a:r>
            <a:r>
              <a:rPr lang="en-US" b="1" dirty="0" smtClean="0">
                <a:solidFill>
                  <a:schemeClr val="tx1"/>
                </a:solidFill>
                <a:latin typeface="Andale Mono"/>
                <a:cs typeface="Andale Mono"/>
              </a:rPr>
              <a:t>(s):</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a:t>
            </a:r>
            <a:r>
              <a:rPr lang="en-US" b="1" dirty="0" err="1" smtClean="0">
                <a:solidFill>
                  <a:schemeClr val="tx1"/>
                </a:solidFill>
                <a:latin typeface="Andale Mono"/>
                <a:cs typeface="Andale Mono"/>
              </a:rPr>
              <a:t>map.put</a:t>
            </a:r>
            <a:r>
              <a:rPr lang="en-US" b="1" dirty="0" smtClean="0">
                <a:solidFill>
                  <a:schemeClr val="tx1"/>
                </a:solidFill>
                <a:latin typeface="Andale Mono"/>
                <a:cs typeface="Andale Mono"/>
              </a:rPr>
              <a:t>(s,0)</a:t>
            </a:r>
          </a:p>
          <a:p>
            <a:r>
              <a:rPr lang="en-US" b="1" dirty="0">
                <a:solidFill>
                  <a:schemeClr val="tx1"/>
                </a:solidFill>
                <a:latin typeface="Andale Mono"/>
                <a:cs typeface="Andale Mono"/>
              </a:rPr>
              <a:t>	</a:t>
            </a:r>
            <a:r>
              <a:rPr lang="en-US" b="1" dirty="0" err="1" smtClean="0">
                <a:solidFill>
                  <a:schemeClr val="tx1"/>
                </a:solidFill>
                <a:latin typeface="Andale Mono"/>
                <a:cs typeface="Andale Mono"/>
              </a:rPr>
              <a:t>map.put</a:t>
            </a:r>
            <a:r>
              <a:rPr lang="en-US" b="1" dirty="0" smtClean="0">
                <a:solidFill>
                  <a:schemeClr val="tx1"/>
                </a:solidFill>
                <a:latin typeface="Andale Mono"/>
                <a:cs typeface="Andale Mono"/>
              </a:rPr>
              <a:t>(s, </a:t>
            </a:r>
            <a:r>
              <a:rPr lang="en-US" b="1" dirty="0" err="1" smtClean="0">
                <a:solidFill>
                  <a:schemeClr val="tx1"/>
                </a:solidFill>
                <a:latin typeface="Andale Mono"/>
                <a:cs typeface="Andale Mono"/>
              </a:rPr>
              <a:t>map.get</a:t>
            </a:r>
            <a:r>
              <a:rPr lang="en-US" b="1" dirty="0" smtClean="0">
                <a:solidFill>
                  <a:schemeClr val="tx1"/>
                </a:solidFill>
                <a:latin typeface="Andale Mono"/>
                <a:cs typeface="Andale Mono"/>
              </a:rPr>
              <a:t>(s) + 1)</a:t>
            </a:r>
          </a:p>
          <a:p>
            <a:r>
              <a:rPr lang="en-US" b="1" dirty="0">
                <a:solidFill>
                  <a:schemeClr val="tx1"/>
                </a:solidFill>
                <a:latin typeface="Andale Mono"/>
                <a:cs typeface="Andale Mono"/>
              </a:rPr>
              <a:t>	</a:t>
            </a:r>
            <a:r>
              <a:rPr lang="en-US" b="1" dirty="0" smtClean="0">
                <a:solidFill>
                  <a:schemeClr val="tx1"/>
                </a:solidFill>
                <a:latin typeface="Andale Mono"/>
                <a:cs typeface="Andale Mono"/>
              </a:rPr>
              <a:t>if </a:t>
            </a:r>
            <a:r>
              <a:rPr lang="en-US" b="1" dirty="0" err="1" smtClean="0">
                <a:solidFill>
                  <a:schemeClr val="tx1"/>
                </a:solidFill>
                <a:latin typeface="Andale Mono"/>
                <a:cs typeface="Andale Mono"/>
              </a:rPr>
              <a:t>map.get</a:t>
            </a:r>
            <a:r>
              <a:rPr lang="en-US" b="1" dirty="0" smtClean="0">
                <a:solidFill>
                  <a:schemeClr val="tx1"/>
                </a:solidFill>
                <a:latin typeface="Andale Mono"/>
                <a:cs typeface="Andale Mono"/>
              </a:rPr>
              <a:t>(s) &gt; max:</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max = 0</a:t>
            </a:r>
          </a:p>
        </p:txBody>
      </p:sp>
    </p:spTree>
    <p:extLst>
      <p:ext uri="{BB962C8B-B14F-4D97-AF65-F5344CB8AC3E}">
        <p14:creationId xmlns:p14="http://schemas.microsoft.com/office/powerpoint/2010/main" val="2743415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7:</a:t>
            </a:r>
            <a:endParaRPr lang="en-US" dirty="0">
              <a:solidFill>
                <a:srgbClr val="0000FF"/>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26</a:t>
            </a:fld>
            <a:endParaRPr lang="en-US"/>
          </a:p>
        </p:txBody>
      </p:sp>
      <p:sp>
        <p:nvSpPr>
          <p:cNvPr id="6" name="Content Placeholder 2"/>
          <p:cNvSpPr>
            <a:spLocks noGrp="1"/>
          </p:cNvSpPr>
          <p:nvPr>
            <p:ph idx="1"/>
          </p:nvPr>
        </p:nvSpPr>
        <p:spPr>
          <a:xfrm>
            <a:off x="457200" y="1600200"/>
            <a:ext cx="8496300" cy="4525963"/>
          </a:xfrm>
        </p:spPr>
        <p:txBody>
          <a:bodyPr>
            <a:normAutofit/>
          </a:bodyPr>
          <a:lstStyle/>
          <a:p>
            <a:pPr marL="0" indent="0">
              <a:buNone/>
            </a:pPr>
            <a:r>
              <a:rPr lang="en-US" sz="1800" dirty="0" smtClean="0">
                <a:latin typeface="Andale Mono"/>
                <a:cs typeface="Andale Mono"/>
              </a:rPr>
              <a:t>Given an array of strings that are each sorted lexicographically, determine the order of characters in the given alphabet. </a:t>
            </a:r>
            <a:br>
              <a:rPr lang="en-US" sz="1800" dirty="0" smtClean="0">
                <a:latin typeface="Andale Mono"/>
                <a:cs typeface="Andale Mono"/>
              </a:rPr>
            </a:br>
            <a:r>
              <a:rPr lang="en-US" sz="1800" dirty="0" smtClean="0">
                <a:latin typeface="Andale Mono"/>
                <a:cs typeface="Andale Mono"/>
              </a:rPr>
              <a:t>For example, given the </a:t>
            </a:r>
            <a:r>
              <a:rPr lang="en-US" sz="1800" dirty="0" err="1" smtClean="0">
                <a:latin typeface="Andale Mono"/>
                <a:cs typeface="Andale Mono"/>
              </a:rPr>
              <a:t>english</a:t>
            </a:r>
            <a:r>
              <a:rPr lang="en-US" sz="1800" dirty="0" smtClean="0">
                <a:latin typeface="Andale Mono"/>
                <a:cs typeface="Andale Mono"/>
              </a:rPr>
              <a:t> alphabet, the ordering is: “</a:t>
            </a:r>
            <a:r>
              <a:rPr lang="en-US" sz="1800" dirty="0" err="1" smtClean="0">
                <a:latin typeface="Andale Mono"/>
                <a:cs typeface="Andale Mono"/>
              </a:rPr>
              <a:t>a,b,c,d,e,f</a:t>
            </a:r>
            <a:r>
              <a:rPr lang="en-US" sz="1800" dirty="0">
                <a:latin typeface="Andale Mono"/>
                <a:cs typeface="Andale Mono"/>
              </a:rPr>
              <a:t> </a:t>
            </a:r>
            <a:r>
              <a:rPr lang="en-US" sz="1800" dirty="0" smtClean="0">
                <a:latin typeface="Andale Mono"/>
                <a:cs typeface="Andale Mono"/>
              </a:rPr>
              <a:t>. . . </a:t>
            </a:r>
            <a:r>
              <a:rPr lang="en-US" sz="1800" dirty="0" err="1" smtClean="0">
                <a:latin typeface="Andale Mono"/>
                <a:cs typeface="Andale Mono"/>
              </a:rPr>
              <a:t>x,y,x</a:t>
            </a:r>
            <a:r>
              <a:rPr lang="en-US" sz="1800" dirty="0" smtClean="0">
                <a:latin typeface="Andale Mono"/>
                <a:cs typeface="Andale Mono"/>
              </a:rPr>
              <a:t>”.</a:t>
            </a:r>
            <a:br>
              <a:rPr lang="en-US" sz="1800" dirty="0" smtClean="0">
                <a:latin typeface="Andale Mono"/>
                <a:cs typeface="Andale Mono"/>
              </a:rPr>
            </a:br>
            <a:r>
              <a:rPr lang="en-US" sz="1800" dirty="0" smtClean="0">
                <a:latin typeface="Andale Mono"/>
                <a:cs typeface="Andale Mono"/>
              </a:rPr>
              <a:t/>
            </a:r>
            <a:br>
              <a:rPr lang="en-US" sz="1800" dirty="0" smtClean="0">
                <a:latin typeface="Andale Mono"/>
                <a:cs typeface="Andale Mono"/>
              </a:rPr>
            </a:br>
            <a:r>
              <a:rPr lang="en-US" sz="1800" dirty="0" smtClean="0">
                <a:latin typeface="Andale Mono"/>
                <a:cs typeface="Andale Mono"/>
              </a:rPr>
              <a:t>Your output should be the lexicographic order of only the characters that were found in the input strings.</a:t>
            </a:r>
            <a:br>
              <a:rPr lang="en-US" sz="1800" dirty="0" smtClean="0">
                <a:latin typeface="Andale Mono"/>
                <a:cs typeface="Andale Mono"/>
              </a:rPr>
            </a:br>
            <a:r>
              <a:rPr lang="en-US" sz="1800" dirty="0" smtClean="0">
                <a:latin typeface="Andale Mono"/>
                <a:cs typeface="Andale Mono"/>
              </a:rPr>
              <a:t/>
            </a:r>
            <a:br>
              <a:rPr lang="en-US" sz="1800" dirty="0" smtClean="0">
                <a:latin typeface="Andale Mono"/>
                <a:cs typeface="Andale Mono"/>
              </a:rPr>
            </a:br>
            <a:r>
              <a:rPr lang="en-US" sz="1800" dirty="0" smtClean="0">
                <a:latin typeface="Andale Mono"/>
                <a:cs typeface="Andale Mono"/>
              </a:rPr>
              <a:t>For example: input = [xyz, </a:t>
            </a:r>
            <a:r>
              <a:rPr lang="en-US" sz="1800" dirty="0" err="1" smtClean="0">
                <a:latin typeface="Andale Mono"/>
                <a:cs typeface="Andale Mono"/>
              </a:rPr>
              <a:t>yk</a:t>
            </a:r>
            <a:r>
              <a:rPr lang="en-US" sz="1800" dirty="0" smtClean="0">
                <a:latin typeface="Andale Mono"/>
                <a:cs typeface="Andale Mono"/>
              </a:rPr>
              <a:t>, </a:t>
            </a:r>
            <a:r>
              <a:rPr lang="en-US" sz="1800" dirty="0" err="1" smtClean="0">
                <a:latin typeface="Andale Mono"/>
                <a:cs typeface="Andale Mono"/>
              </a:rPr>
              <a:t>zk</a:t>
            </a:r>
            <a:r>
              <a:rPr lang="en-US" sz="1800" dirty="0" smtClean="0">
                <a:latin typeface="Andale Mono"/>
                <a:cs typeface="Andale Mono"/>
              </a:rPr>
              <a:t>, </a:t>
            </a:r>
            <a:r>
              <a:rPr lang="en-US" sz="1800" dirty="0" err="1">
                <a:latin typeface="Andale Mono"/>
                <a:cs typeface="Andale Mono"/>
              </a:rPr>
              <a:t>x</a:t>
            </a:r>
            <a:r>
              <a:rPr lang="en-US" sz="1800" dirty="0" err="1" smtClean="0">
                <a:latin typeface="Andale Mono"/>
                <a:cs typeface="Andale Mono"/>
              </a:rPr>
              <a:t>m</a:t>
            </a:r>
            <a:r>
              <a:rPr lang="en-US" sz="1800" dirty="0" smtClean="0">
                <a:latin typeface="Andale Mono"/>
                <a:cs typeface="Andale Mono"/>
              </a:rPr>
              <a:t>, my], then the output would be [</a:t>
            </a:r>
            <a:r>
              <a:rPr lang="en-US" sz="1800" dirty="0" err="1" smtClean="0">
                <a:latin typeface="Andale Mono"/>
                <a:cs typeface="Andale Mono"/>
              </a:rPr>
              <a:t>x,m,y,z,k</a:t>
            </a:r>
            <a:r>
              <a:rPr lang="en-US" sz="1800" dirty="0" smtClean="0">
                <a:latin typeface="Andale Mono"/>
                <a:cs typeface="Andale Mono"/>
              </a:rPr>
              <a:t>]</a:t>
            </a:r>
          </a:p>
        </p:txBody>
      </p:sp>
    </p:spTree>
    <p:extLst>
      <p:ext uri="{BB962C8B-B14F-4D97-AF65-F5344CB8AC3E}">
        <p14:creationId xmlns:p14="http://schemas.microsoft.com/office/powerpoint/2010/main" val="665146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a:bodyPr>
          <a:lstStyle/>
          <a:p>
            <a:r>
              <a:rPr lang="en-US" dirty="0" smtClean="0">
                <a:solidFill>
                  <a:srgbClr val="0000FF"/>
                </a:solidFill>
              </a:rPr>
              <a:t>Today’s Takeaways</a:t>
            </a:r>
            <a:endParaRPr lang="en-US" dirty="0">
              <a:solidFill>
                <a:srgbClr val="0000FF"/>
              </a:solidFill>
            </a:endParaRPr>
          </a:p>
        </p:txBody>
      </p:sp>
      <p:sp>
        <p:nvSpPr>
          <p:cNvPr id="3" name="Content Placeholder 2"/>
          <p:cNvSpPr>
            <a:spLocks noGrp="1"/>
          </p:cNvSpPr>
          <p:nvPr>
            <p:ph idx="1"/>
          </p:nvPr>
        </p:nvSpPr>
        <p:spPr>
          <a:xfrm>
            <a:off x="441325" y="1647825"/>
            <a:ext cx="8229600" cy="4525963"/>
          </a:xfrm>
        </p:spPr>
        <p:txBody>
          <a:bodyPr>
            <a:normAutofit fontScale="92500" lnSpcReduction="10000"/>
          </a:bodyPr>
          <a:lstStyle/>
          <a:p>
            <a:pPr marL="571500" indent="-457200"/>
            <a:r>
              <a:rPr lang="en-US" dirty="0" smtClean="0"/>
              <a:t>Interviewing takes practice</a:t>
            </a:r>
          </a:p>
          <a:p>
            <a:pPr marL="971550" lvl="1" indent="-457200"/>
            <a:r>
              <a:rPr lang="en-US" dirty="0" smtClean="0"/>
              <a:t>actually practice, interview for companies you don’t care about first</a:t>
            </a:r>
            <a:endParaRPr lang="en-US" dirty="0" smtClean="0"/>
          </a:p>
          <a:p>
            <a:pPr marL="571500" indent="-457200"/>
            <a:r>
              <a:rPr lang="en-US" dirty="0" smtClean="0"/>
              <a:t>Breathe, it’s supposed to be fun</a:t>
            </a:r>
          </a:p>
          <a:p>
            <a:pPr marL="971550" lvl="1" indent="-457200"/>
            <a:r>
              <a:rPr lang="en-US" dirty="0" smtClean="0"/>
              <a:t>It’s a conversation between you and the interviewer</a:t>
            </a:r>
          </a:p>
          <a:p>
            <a:pPr marL="971550" lvl="1" indent="-457200"/>
            <a:r>
              <a:rPr lang="en-US" dirty="0" smtClean="0"/>
              <a:t>Sometimes you don’t click, that’s not your fault.</a:t>
            </a:r>
          </a:p>
          <a:p>
            <a:pPr marL="571500" indent="-457200"/>
            <a:r>
              <a:rPr lang="en-US" dirty="0" smtClean="0"/>
              <a:t>Remember all of your tools</a:t>
            </a:r>
          </a:p>
          <a:p>
            <a:pPr marL="971550" lvl="1" indent="-457200"/>
            <a:r>
              <a:rPr lang="en-US" dirty="0" smtClean="0"/>
              <a:t>ask questions, </a:t>
            </a:r>
            <a:r>
              <a:rPr lang="en-US" dirty="0" err="1" smtClean="0"/>
              <a:t>pseudocode</a:t>
            </a:r>
            <a:r>
              <a:rPr lang="en-US" dirty="0" smtClean="0"/>
              <a:t>, draw out solutions, talk through your thought process, use extra storage if it makes it faster, think about sorting if that is useful</a:t>
            </a:r>
            <a:endParaRPr lang="en-US" dirty="0"/>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27</a:t>
            </a:fld>
            <a:endParaRPr lang="en-US"/>
          </a:p>
        </p:txBody>
      </p:sp>
    </p:spTree>
    <p:extLst>
      <p:ext uri="{BB962C8B-B14F-4D97-AF65-F5344CB8AC3E}">
        <p14:creationId xmlns:p14="http://schemas.microsoft.com/office/powerpoint/2010/main" val="27109250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Today’s Outline</a:t>
            </a:r>
            <a:endParaRPr lang="en-US" dirty="0">
              <a:solidFill>
                <a:srgbClr val="0000FF"/>
              </a:solidFill>
            </a:endParaRPr>
          </a:p>
        </p:txBody>
      </p:sp>
      <p:sp>
        <p:nvSpPr>
          <p:cNvPr id="3" name="Content Placeholder 2"/>
          <p:cNvSpPr>
            <a:spLocks noGrp="1"/>
          </p:cNvSpPr>
          <p:nvPr>
            <p:ph idx="1"/>
          </p:nvPr>
        </p:nvSpPr>
        <p:spPr/>
        <p:txBody>
          <a:bodyPr>
            <a:normAutofit lnSpcReduction="10000"/>
          </a:bodyPr>
          <a:lstStyle/>
          <a:p>
            <a:r>
              <a:rPr lang="en-US" dirty="0" smtClean="0"/>
              <a:t>What even is a technical interview?</a:t>
            </a:r>
          </a:p>
          <a:p>
            <a:endParaRPr lang="en-US" dirty="0"/>
          </a:p>
          <a:p>
            <a:endParaRPr lang="en-US" dirty="0" smtClean="0"/>
          </a:p>
          <a:p>
            <a:r>
              <a:rPr lang="en-US" dirty="0" smtClean="0"/>
              <a:t>How do you break down problems and what do they want you to demonstrate</a:t>
            </a:r>
            <a:endParaRPr lang="en-US" dirty="0"/>
          </a:p>
          <a:p>
            <a:endParaRPr lang="en-US" dirty="0" smtClean="0"/>
          </a:p>
          <a:p>
            <a:endParaRPr lang="en-US" dirty="0"/>
          </a:p>
          <a:p>
            <a:r>
              <a:rPr lang="en-US" dirty="0"/>
              <a:t>P</a:t>
            </a:r>
            <a:r>
              <a:rPr lang="en-US" dirty="0" smtClean="0"/>
              <a:t>ractice for technical interviews</a:t>
            </a:r>
            <a:endParaRPr lang="en-US" dirty="0" smtClean="0"/>
          </a:p>
        </p:txBody>
      </p:sp>
    </p:spTree>
    <p:extLst>
      <p:ext uri="{BB962C8B-B14F-4D97-AF65-F5344CB8AC3E}">
        <p14:creationId xmlns:p14="http://schemas.microsoft.com/office/powerpoint/2010/main" val="22403955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Getting Hired</a:t>
            </a:r>
            <a:endParaRPr lang="en-US" dirty="0">
              <a:solidFill>
                <a:srgbClr val="0000FF"/>
              </a:solidFill>
            </a:endParaRPr>
          </a:p>
        </p:txBody>
      </p:sp>
      <p:sp>
        <p:nvSpPr>
          <p:cNvPr id="3" name="Content Placeholder 2"/>
          <p:cNvSpPr>
            <a:spLocks noGrp="1"/>
          </p:cNvSpPr>
          <p:nvPr>
            <p:ph idx="1"/>
          </p:nvPr>
        </p:nvSpPr>
        <p:spPr>
          <a:xfrm>
            <a:off x="457200" y="1600200"/>
            <a:ext cx="8229600" cy="4936392"/>
          </a:xfrm>
        </p:spPr>
        <p:txBody>
          <a:bodyPr>
            <a:normAutofit/>
          </a:bodyPr>
          <a:lstStyle/>
          <a:p>
            <a:pPr marL="571500" indent="-457200">
              <a:buFont typeface="+mj-lt"/>
              <a:buAutoNum type="arabicPeriod"/>
            </a:pPr>
            <a:r>
              <a:rPr lang="en-US" sz="2400" dirty="0" smtClean="0"/>
              <a:t>Apply Online or at Career Fair</a:t>
            </a:r>
          </a:p>
          <a:p>
            <a:pPr marL="971550" lvl="1" indent="-457200"/>
            <a:r>
              <a:rPr lang="en-US" sz="2000" dirty="0" smtClean="0"/>
              <a:t>wor</a:t>
            </a:r>
            <a:r>
              <a:rPr lang="en-US" sz="2000" dirty="0" smtClean="0"/>
              <a:t>k on your resume, put projects you liked, relevant classes you took, programming languages you know, relevant work experience</a:t>
            </a:r>
            <a:endParaRPr lang="en-US" sz="2000" dirty="0" smtClean="0"/>
          </a:p>
          <a:p>
            <a:pPr marL="571500" indent="-457200">
              <a:buFont typeface="+mj-lt"/>
              <a:buAutoNum type="arabicPeriod"/>
            </a:pPr>
            <a:r>
              <a:rPr lang="en-US" sz="2400" dirty="0" smtClean="0"/>
              <a:t>Phone Interview / Phone Screen</a:t>
            </a:r>
          </a:p>
          <a:p>
            <a:pPr marL="971550" lvl="1" indent="-457200"/>
            <a:r>
              <a:rPr lang="en-US" sz="2000" dirty="0" smtClean="0"/>
              <a:t>can be with recruiter, usually is just short technical engineering interview</a:t>
            </a:r>
          </a:p>
          <a:p>
            <a:pPr marL="971550" lvl="1" indent="-457200"/>
            <a:r>
              <a:rPr lang="en-US" sz="2000" dirty="0" smtClean="0"/>
              <a:t>can be screen shared coding, get a headset or headphones with </a:t>
            </a:r>
            <a:r>
              <a:rPr lang="en-US" sz="2000" dirty="0" err="1" smtClean="0"/>
              <a:t>mic</a:t>
            </a:r>
            <a:endParaRPr lang="en-US" sz="2000" dirty="0" smtClean="0"/>
          </a:p>
          <a:p>
            <a:pPr marL="971550" lvl="1" indent="-457200"/>
            <a:r>
              <a:rPr lang="en-US" sz="2000" dirty="0" smtClean="0"/>
              <a:t>stand up!  smile!  be personable, it does matter</a:t>
            </a:r>
            <a:endParaRPr lang="en-US" sz="2000" dirty="0" smtClean="0"/>
          </a:p>
          <a:p>
            <a:pPr marL="571500" indent="-457200">
              <a:buFont typeface="+mj-lt"/>
              <a:buAutoNum type="arabicPeriod"/>
            </a:pPr>
            <a:r>
              <a:rPr lang="en-US" sz="2400" dirty="0" smtClean="0"/>
              <a:t>Onsite Technical Interviews</a:t>
            </a:r>
          </a:p>
          <a:p>
            <a:pPr marL="971550" lvl="1" indent="-457200"/>
            <a:r>
              <a:rPr lang="en-US" sz="2000" dirty="0" smtClean="0"/>
              <a:t>can be all day</a:t>
            </a:r>
          </a:p>
          <a:p>
            <a:pPr marL="971550" lvl="1" indent="-457200"/>
            <a:r>
              <a:rPr lang="en-US" sz="2000" dirty="0"/>
              <a:t>b</a:t>
            </a:r>
            <a:r>
              <a:rPr lang="en-US" sz="2000" dirty="0" smtClean="0"/>
              <a:t>etween 2-5 interviews mostly generic tech interviews</a:t>
            </a:r>
          </a:p>
          <a:p>
            <a:pPr marL="971550" lvl="1" indent="-457200"/>
            <a:r>
              <a:rPr lang="en-US" sz="2000" dirty="0" smtClean="0"/>
              <a:t>can sometimes have 1 or 2 system design or design or test interviews</a:t>
            </a:r>
            <a:endParaRPr lang="en-US" sz="2000" dirty="0" smtClean="0"/>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4</a:t>
            </a:fld>
            <a:endParaRPr lang="en-US"/>
          </a:p>
        </p:txBody>
      </p:sp>
    </p:spTree>
    <p:extLst>
      <p:ext uri="{BB962C8B-B14F-4D97-AF65-F5344CB8AC3E}">
        <p14:creationId xmlns:p14="http://schemas.microsoft.com/office/powerpoint/2010/main" val="21058488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Technical Interview Breakdown</a:t>
            </a:r>
            <a:endParaRPr lang="en-US" dirty="0">
              <a:solidFill>
                <a:srgbClr val="0000FF"/>
              </a:solidFill>
            </a:endParaRPr>
          </a:p>
        </p:txBody>
      </p:sp>
      <p:sp>
        <p:nvSpPr>
          <p:cNvPr id="3" name="Content Placeholder 2"/>
          <p:cNvSpPr>
            <a:spLocks noGrp="1"/>
          </p:cNvSpPr>
          <p:nvPr>
            <p:ph idx="1"/>
          </p:nvPr>
        </p:nvSpPr>
        <p:spPr>
          <a:xfrm>
            <a:off x="457200" y="1600200"/>
            <a:ext cx="8229600" cy="4936392"/>
          </a:xfrm>
        </p:spPr>
        <p:txBody>
          <a:bodyPr>
            <a:normAutofit fontScale="92500" lnSpcReduction="10000"/>
          </a:bodyPr>
          <a:lstStyle/>
          <a:p>
            <a:pPr marL="571500" indent="-457200">
              <a:buFont typeface="+mj-lt"/>
              <a:buAutoNum type="arabicPeriod"/>
            </a:pPr>
            <a:r>
              <a:rPr lang="en-US" sz="2400" dirty="0" smtClean="0"/>
              <a:t>Introduction (5-10 minutes):</a:t>
            </a:r>
          </a:p>
          <a:p>
            <a:pPr marL="971550" lvl="1" indent="-457200"/>
            <a:r>
              <a:rPr lang="en-US" sz="2000" dirty="0" smtClean="0"/>
              <a:t>basic background</a:t>
            </a:r>
          </a:p>
          <a:p>
            <a:pPr marL="971550" lvl="1" indent="-457200"/>
            <a:r>
              <a:rPr lang="en-US" sz="2000" dirty="0" smtClean="0"/>
              <a:t>projects you’ve worked on</a:t>
            </a:r>
          </a:p>
          <a:p>
            <a:pPr marL="971550" lvl="1" indent="-457200"/>
            <a:r>
              <a:rPr lang="en-US" sz="2000" dirty="0" smtClean="0"/>
              <a:t>what you’re passionate about and what you want to work on</a:t>
            </a:r>
          </a:p>
          <a:p>
            <a:pPr marL="571500" indent="-457200">
              <a:buFont typeface="+mj-lt"/>
              <a:buAutoNum type="arabicPeriod"/>
            </a:pPr>
            <a:r>
              <a:rPr lang="en-US" sz="2400" dirty="0" smtClean="0"/>
              <a:t>Coding Question(s) (30 minutes - infinity):</a:t>
            </a:r>
          </a:p>
          <a:p>
            <a:pPr marL="971550" lvl="1" indent="-457200"/>
            <a:r>
              <a:rPr lang="en-US" sz="2000" dirty="0" smtClean="0"/>
              <a:t>could be smaller and several, or one large one with many levels</a:t>
            </a:r>
          </a:p>
          <a:p>
            <a:pPr marL="971550" lvl="1" indent="-457200"/>
            <a:r>
              <a:rPr lang="en-US" sz="2000" dirty="0" smtClean="0"/>
              <a:t>problem description and conversation clarifying all parameters</a:t>
            </a:r>
          </a:p>
          <a:p>
            <a:pPr marL="971550" lvl="1" indent="-457200"/>
            <a:r>
              <a:rPr lang="en-US" sz="2000" dirty="0" smtClean="0"/>
              <a:t>constraints, goals, use case, etc</a:t>
            </a:r>
            <a:r>
              <a:rPr lang="en-US" sz="2000" dirty="0"/>
              <a:t>.</a:t>
            </a:r>
            <a:r>
              <a:rPr lang="en-US" sz="2000" dirty="0" smtClean="0"/>
              <a:t> (summarize it)</a:t>
            </a:r>
          </a:p>
          <a:p>
            <a:pPr marL="971550" lvl="1" indent="-457200"/>
            <a:r>
              <a:rPr lang="en-US" sz="2000" dirty="0" smtClean="0"/>
              <a:t>code it, normall</a:t>
            </a:r>
            <a:r>
              <a:rPr lang="en-US" sz="2000" dirty="0" smtClean="0"/>
              <a:t>y on a whiteboard</a:t>
            </a:r>
          </a:p>
          <a:p>
            <a:pPr marL="971550" lvl="1" indent="-457200"/>
            <a:r>
              <a:rPr lang="en-US" sz="2000" dirty="0" smtClean="0"/>
              <a:t>test it if you have time</a:t>
            </a:r>
          </a:p>
          <a:p>
            <a:pPr marL="571500" indent="-457200">
              <a:buFont typeface="+mj-lt"/>
              <a:buAutoNum type="arabicPeriod"/>
            </a:pPr>
            <a:r>
              <a:rPr lang="en-US" sz="2400" dirty="0" smtClean="0"/>
              <a:t>Questions for them (2-5 minutes):</a:t>
            </a:r>
          </a:p>
          <a:p>
            <a:pPr marL="971550" lvl="1" indent="-457200"/>
            <a:r>
              <a:rPr lang="en-US" sz="2000" dirty="0" smtClean="0"/>
              <a:t>how does the company work, how easy is it to move teams, what’s the culture </a:t>
            </a:r>
            <a:r>
              <a:rPr lang="en-US" sz="2000" dirty="0" smtClean="0"/>
              <a:t>like, are they happy, would they choose differently now, are they excited about what they’re working on, what is the structure within the company / project </a:t>
            </a:r>
            <a:endParaRPr lang="en-US" sz="2000" dirty="0" smtClean="0"/>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5</a:t>
            </a:fld>
            <a:endParaRPr lang="en-US"/>
          </a:p>
        </p:txBody>
      </p:sp>
    </p:spTree>
    <p:extLst>
      <p:ext uri="{BB962C8B-B14F-4D97-AF65-F5344CB8AC3E}">
        <p14:creationId xmlns:p14="http://schemas.microsoft.com/office/powerpoint/2010/main" val="16134035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Tips for Coding Part of Interview</a:t>
            </a:r>
            <a:endParaRPr lang="en-US" dirty="0">
              <a:solidFill>
                <a:srgbClr val="0000FF"/>
              </a:solidFill>
            </a:endParaRPr>
          </a:p>
        </p:txBody>
      </p:sp>
      <p:sp>
        <p:nvSpPr>
          <p:cNvPr id="3" name="Content Placeholder 2"/>
          <p:cNvSpPr>
            <a:spLocks noGrp="1"/>
          </p:cNvSpPr>
          <p:nvPr>
            <p:ph idx="1"/>
          </p:nvPr>
        </p:nvSpPr>
        <p:spPr>
          <a:xfrm>
            <a:off x="457200" y="1433436"/>
            <a:ext cx="8229600" cy="4936392"/>
          </a:xfrm>
        </p:spPr>
        <p:txBody>
          <a:bodyPr>
            <a:normAutofit lnSpcReduction="10000"/>
          </a:bodyPr>
          <a:lstStyle/>
          <a:p>
            <a:pPr marL="571500" indent="-457200"/>
            <a:r>
              <a:rPr lang="en-US" sz="2000" dirty="0" smtClean="0"/>
              <a:t>Ask questions (this is a two way street)</a:t>
            </a:r>
          </a:p>
          <a:p>
            <a:pPr marL="571500" indent="-457200"/>
            <a:r>
              <a:rPr lang="en-US" sz="2000" dirty="0" smtClean="0"/>
              <a:t>Verbalize everything.  All the things you’re thinking</a:t>
            </a:r>
          </a:p>
          <a:p>
            <a:pPr marL="571500" indent="-457200"/>
            <a:r>
              <a:rPr lang="en-US" sz="2000" dirty="0"/>
              <a:t>Draw </a:t>
            </a:r>
            <a:r>
              <a:rPr lang="en-US" sz="2000" dirty="0" smtClean="0"/>
              <a:t>pictures before writing code, make sure you’ve designed your data structures and how they interact </a:t>
            </a:r>
          </a:p>
          <a:p>
            <a:pPr marL="571500" indent="-457200"/>
            <a:r>
              <a:rPr lang="en-US" sz="2000" dirty="0" smtClean="0"/>
              <a:t>Write </a:t>
            </a:r>
            <a:r>
              <a:rPr lang="en-US" sz="2000" dirty="0" err="1" smtClean="0"/>
              <a:t>pseudocode</a:t>
            </a:r>
            <a:r>
              <a:rPr lang="en-US" sz="2000" dirty="0" smtClean="0"/>
              <a:t> bulleted list of steps you’re going to take before code</a:t>
            </a:r>
          </a:p>
          <a:p>
            <a:pPr marL="571500" indent="-457200"/>
            <a:r>
              <a:rPr lang="en-US" sz="2000" dirty="0" smtClean="0"/>
              <a:t>Analyze runtime and space complexity of your design before coding, maybe iterate on your design, ask input from your interviewer.  Ask if it’s okay to start with your first design if that’s all you can think of, you can improve it if you have time</a:t>
            </a:r>
          </a:p>
          <a:p>
            <a:pPr marL="571500" indent="-457200"/>
            <a:r>
              <a:rPr lang="en-US" sz="2000" dirty="0"/>
              <a:t>Get to testing, or at least think of test cases as you go and verbalize </a:t>
            </a:r>
            <a:r>
              <a:rPr lang="en-US" sz="2000" dirty="0" smtClean="0"/>
              <a:t>them</a:t>
            </a:r>
          </a:p>
          <a:p>
            <a:pPr marL="571500" indent="-457200"/>
            <a:r>
              <a:rPr lang="en-US" sz="2000" dirty="0" smtClean="0"/>
              <a:t>Practice writing on a whiteboard, practice writing code out as you talk / think</a:t>
            </a:r>
          </a:p>
          <a:p>
            <a:pPr marL="571500" indent="-457200"/>
            <a:r>
              <a:rPr lang="en-US" sz="2000" dirty="0" smtClean="0"/>
              <a:t>(when done) Analyze if your solution passes the test cases you thought of, run through it to see if you forgot anything, re-analyze the runtime and space complexity</a:t>
            </a:r>
          </a:p>
          <a:p>
            <a:pPr marL="571500" indent="-457200">
              <a:buFont typeface="+mj-lt"/>
              <a:buAutoNum type="arabicPeriod"/>
            </a:pPr>
            <a:endParaRPr lang="en-US" sz="2000" dirty="0" smtClean="0"/>
          </a:p>
          <a:p>
            <a:pPr marL="571500" indent="-457200">
              <a:buFont typeface="+mj-lt"/>
              <a:buAutoNum type="arabicPeriod"/>
            </a:pPr>
            <a:endParaRPr lang="en-US" sz="2000" dirty="0" smtClean="0"/>
          </a:p>
          <a:p>
            <a:pPr marL="571500" indent="-457200">
              <a:buFont typeface="+mj-lt"/>
              <a:buAutoNum type="arabicPeriod"/>
            </a:pPr>
            <a:endParaRPr lang="en-US" sz="2000" dirty="0" smtClean="0"/>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6</a:t>
            </a:fld>
            <a:endParaRPr lang="en-US"/>
          </a:p>
        </p:txBody>
      </p:sp>
    </p:spTree>
    <p:extLst>
      <p:ext uri="{BB962C8B-B14F-4D97-AF65-F5344CB8AC3E}">
        <p14:creationId xmlns:p14="http://schemas.microsoft.com/office/powerpoint/2010/main" val="27193567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When solving: tools </a:t>
            </a:r>
            <a:r>
              <a:rPr lang="en-US" dirty="0" smtClean="0">
                <a:solidFill>
                  <a:srgbClr val="0000FF"/>
                </a:solidFill>
              </a:rPr>
              <a:t>at </a:t>
            </a:r>
            <a:r>
              <a:rPr lang="en-US" dirty="0">
                <a:solidFill>
                  <a:srgbClr val="0000FF"/>
                </a:solidFill>
              </a:rPr>
              <a:t>y</a:t>
            </a:r>
            <a:r>
              <a:rPr lang="en-US" dirty="0" smtClean="0">
                <a:solidFill>
                  <a:srgbClr val="0000FF"/>
                </a:solidFill>
              </a:rPr>
              <a:t>our </a:t>
            </a:r>
            <a:r>
              <a:rPr lang="en-US" dirty="0">
                <a:solidFill>
                  <a:srgbClr val="0000FF"/>
                </a:solidFill>
              </a:rPr>
              <a:t>d</a:t>
            </a:r>
            <a:r>
              <a:rPr lang="en-US" dirty="0" smtClean="0">
                <a:solidFill>
                  <a:srgbClr val="0000FF"/>
                </a:solidFill>
              </a:rPr>
              <a:t>isposal</a:t>
            </a:r>
            <a:endParaRPr lang="en-US" dirty="0">
              <a:solidFill>
                <a:srgbClr val="0000FF"/>
              </a:solidFill>
            </a:endParaRPr>
          </a:p>
        </p:txBody>
      </p:sp>
      <p:sp>
        <p:nvSpPr>
          <p:cNvPr id="3" name="Content Placeholder 2"/>
          <p:cNvSpPr>
            <a:spLocks noGrp="1"/>
          </p:cNvSpPr>
          <p:nvPr>
            <p:ph idx="1"/>
          </p:nvPr>
        </p:nvSpPr>
        <p:spPr>
          <a:xfrm>
            <a:off x="457200" y="1600200"/>
            <a:ext cx="8229600" cy="4936392"/>
          </a:xfrm>
        </p:spPr>
        <p:txBody>
          <a:bodyPr>
            <a:normAutofit fontScale="92500" lnSpcReduction="20000"/>
          </a:bodyPr>
          <a:lstStyle/>
          <a:p>
            <a:pPr marL="0" indent="0">
              <a:buNone/>
            </a:pPr>
            <a:r>
              <a:rPr lang="en-US" sz="2400" dirty="0" smtClean="0"/>
              <a:t>Over the past 8 weeks we have developed a broad knowledge of data structures and algorithms (I hope):</a:t>
            </a:r>
          </a:p>
          <a:p>
            <a:pPr lvl="1"/>
            <a:r>
              <a:rPr lang="en-US" sz="2000" dirty="0" smtClean="0"/>
              <a:t>Stacks and Queues</a:t>
            </a:r>
          </a:p>
          <a:p>
            <a:pPr lvl="2"/>
            <a:r>
              <a:rPr lang="en-US" sz="1600" dirty="0" smtClean="0"/>
              <a:t>Various implementation (Stack/List)</a:t>
            </a:r>
          </a:p>
          <a:p>
            <a:pPr lvl="1"/>
            <a:r>
              <a:rPr lang="en-US" sz="2000" dirty="0" err="1" smtClean="0"/>
              <a:t>PriorityQueues</a:t>
            </a:r>
            <a:endParaRPr lang="en-US" sz="2000" dirty="0" smtClean="0"/>
          </a:p>
          <a:p>
            <a:pPr lvl="2"/>
            <a:r>
              <a:rPr lang="en-US" sz="1600" dirty="0" err="1" smtClean="0"/>
              <a:t>BinaryHeap</a:t>
            </a:r>
            <a:endParaRPr lang="en-US" sz="1600" dirty="0" smtClean="0"/>
          </a:p>
          <a:p>
            <a:pPr lvl="1"/>
            <a:r>
              <a:rPr lang="en-US" sz="2000" dirty="0" smtClean="0"/>
              <a:t>Dictionaries (Maps)</a:t>
            </a:r>
            <a:endParaRPr lang="en-US" sz="2000" dirty="0" smtClean="0"/>
          </a:p>
          <a:p>
            <a:pPr lvl="2"/>
            <a:r>
              <a:rPr lang="en-US" sz="1600" dirty="0" err="1" smtClean="0"/>
              <a:t>HashMap</a:t>
            </a:r>
            <a:r>
              <a:rPr lang="en-US" sz="1600" dirty="0" smtClean="0"/>
              <a:t>, </a:t>
            </a:r>
            <a:r>
              <a:rPr lang="en-US" sz="1600" dirty="0" err="1" smtClean="0"/>
              <a:t>TreeMap</a:t>
            </a:r>
            <a:endParaRPr lang="en-US" sz="1600" dirty="0" smtClean="0"/>
          </a:p>
          <a:p>
            <a:pPr lvl="1"/>
            <a:r>
              <a:rPr lang="en-US" sz="2000" dirty="0"/>
              <a:t>Trees</a:t>
            </a:r>
          </a:p>
          <a:p>
            <a:pPr lvl="2"/>
            <a:r>
              <a:rPr lang="en-US" sz="1600" dirty="0"/>
              <a:t>Balanced (AVL), </a:t>
            </a:r>
            <a:r>
              <a:rPr lang="en-US" sz="1600" dirty="0" smtClean="0"/>
              <a:t>BST</a:t>
            </a:r>
            <a:endParaRPr lang="en-US" sz="1600" dirty="0" smtClean="0"/>
          </a:p>
          <a:p>
            <a:pPr lvl="1"/>
            <a:r>
              <a:rPr lang="en-US" sz="2000" dirty="0" smtClean="0"/>
              <a:t>Union Find</a:t>
            </a:r>
          </a:p>
          <a:p>
            <a:pPr lvl="2"/>
            <a:r>
              <a:rPr lang="en-US" sz="1600" dirty="0" err="1" smtClean="0"/>
              <a:t>Uptrees</a:t>
            </a:r>
            <a:endParaRPr lang="en-US" sz="1600" dirty="0" smtClean="0"/>
          </a:p>
          <a:p>
            <a:pPr lvl="1"/>
            <a:r>
              <a:rPr lang="en-US" sz="2000" dirty="0"/>
              <a:t>Graphs</a:t>
            </a:r>
          </a:p>
          <a:p>
            <a:pPr lvl="2"/>
            <a:r>
              <a:rPr lang="en-US" sz="1600" dirty="0"/>
              <a:t>Directed/Undirected, Acyclic/Cyclic, Weighted</a:t>
            </a:r>
          </a:p>
          <a:p>
            <a:pPr lvl="2"/>
            <a:r>
              <a:rPr lang="en-US" sz="1600" dirty="0" err="1"/>
              <a:t>Dijkstra’s</a:t>
            </a:r>
            <a:r>
              <a:rPr lang="en-US" sz="1600" dirty="0"/>
              <a:t>, BFS, DFS</a:t>
            </a:r>
          </a:p>
          <a:p>
            <a:pPr lvl="2"/>
            <a:r>
              <a:rPr lang="en-US" sz="1600" dirty="0"/>
              <a:t>Topological </a:t>
            </a:r>
            <a:r>
              <a:rPr lang="en-US" sz="1600" dirty="0" smtClean="0"/>
              <a:t>Sort</a:t>
            </a:r>
          </a:p>
          <a:p>
            <a:pPr lvl="2"/>
            <a:r>
              <a:rPr lang="en-US" sz="1600" dirty="0" smtClean="0"/>
              <a:t>Minimum Spanning Trees</a:t>
            </a:r>
          </a:p>
          <a:p>
            <a:pPr lvl="1"/>
            <a:r>
              <a:rPr lang="en-US" sz="2000" dirty="0" smtClean="0"/>
              <a:t>Sorting</a:t>
            </a:r>
            <a:endParaRPr lang="en-US" sz="2000" dirty="0"/>
          </a:p>
          <a:p>
            <a:pPr lvl="2"/>
            <a:endParaRPr lang="en-US" sz="1600" dirty="0" smtClean="0"/>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7</a:t>
            </a:fld>
            <a:endParaRPr lang="en-US"/>
          </a:p>
        </p:txBody>
      </p:sp>
    </p:spTree>
    <p:extLst>
      <p:ext uri="{BB962C8B-B14F-4D97-AF65-F5344CB8AC3E}">
        <p14:creationId xmlns:p14="http://schemas.microsoft.com/office/powerpoint/2010/main" val="39637059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When solving: everything </a:t>
            </a:r>
            <a:r>
              <a:rPr lang="en-US" dirty="0" smtClean="0">
                <a:solidFill>
                  <a:srgbClr val="0000FF"/>
                </a:solidFill>
              </a:rPr>
              <a:t>is a </a:t>
            </a:r>
            <a:r>
              <a:rPr lang="en-US" dirty="0" smtClean="0">
                <a:solidFill>
                  <a:srgbClr val="0000FF"/>
                </a:solidFill>
              </a:rPr>
              <a:t>trade</a:t>
            </a:r>
            <a:r>
              <a:rPr lang="en-US" dirty="0" smtClean="0">
                <a:solidFill>
                  <a:srgbClr val="0000FF"/>
                </a:solidFill>
              </a:rPr>
              <a:t>-off</a:t>
            </a:r>
            <a:endParaRPr lang="en-US" dirty="0">
              <a:solidFill>
                <a:srgbClr val="0000FF"/>
              </a:solidFill>
            </a:endParaRPr>
          </a:p>
        </p:txBody>
      </p:sp>
      <p:sp>
        <p:nvSpPr>
          <p:cNvPr id="3" name="Content Placeholder 2"/>
          <p:cNvSpPr>
            <a:spLocks noGrp="1"/>
          </p:cNvSpPr>
          <p:nvPr>
            <p:ph idx="1"/>
          </p:nvPr>
        </p:nvSpPr>
        <p:spPr>
          <a:xfrm>
            <a:off x="457200" y="1616075"/>
            <a:ext cx="8229600" cy="4525963"/>
          </a:xfrm>
        </p:spPr>
        <p:txBody>
          <a:bodyPr/>
          <a:lstStyle/>
          <a:p>
            <a:r>
              <a:rPr lang="en-US" sz="2800" dirty="0" smtClean="0"/>
              <a:t>Very rarely is there a “perfect” solution in the real world.</a:t>
            </a:r>
          </a:p>
          <a:p>
            <a:pPr lvl="1"/>
            <a:r>
              <a:rPr lang="en-US" sz="2400" dirty="0" smtClean="0"/>
              <a:t>Often must prioritize things like:</a:t>
            </a:r>
          </a:p>
          <a:p>
            <a:pPr lvl="2"/>
            <a:r>
              <a:rPr lang="en-US" sz="2000" dirty="0" smtClean="0"/>
              <a:t>space vs. time</a:t>
            </a:r>
          </a:p>
          <a:p>
            <a:pPr lvl="2"/>
            <a:r>
              <a:rPr lang="en-US" sz="2000" dirty="0"/>
              <a:t>s</a:t>
            </a:r>
            <a:r>
              <a:rPr lang="en-US" sz="2000" dirty="0" smtClean="0"/>
              <a:t>implicity vs. robustness</a:t>
            </a:r>
          </a:p>
          <a:p>
            <a:pPr lvl="2"/>
            <a:endParaRPr lang="en-US" dirty="0"/>
          </a:p>
          <a:p>
            <a:r>
              <a:rPr lang="en-US" sz="2800" dirty="0" smtClean="0"/>
              <a:t>Understanding the ins and outs of each structure allows you to make informed design decisions that balance these trade-offs.</a:t>
            </a:r>
            <a:endParaRPr lang="en-US" dirty="0"/>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8</a:t>
            </a:fld>
            <a:endParaRPr lang="en-US"/>
          </a:p>
        </p:txBody>
      </p:sp>
    </p:spTree>
    <p:extLst>
      <p:ext uri="{BB962C8B-B14F-4D97-AF65-F5344CB8AC3E}">
        <p14:creationId xmlns:p14="http://schemas.microsoft.com/office/powerpoint/2010/main" val="109043171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382107" cy="1143000"/>
          </a:xfrm>
        </p:spPr>
        <p:txBody>
          <a:bodyPr>
            <a:normAutofit fontScale="90000"/>
          </a:bodyPr>
          <a:lstStyle/>
          <a:p>
            <a:r>
              <a:rPr lang="en-US" dirty="0" smtClean="0">
                <a:solidFill>
                  <a:srgbClr val="0000FF"/>
                </a:solidFill>
              </a:rPr>
              <a:t>When solving: don’t reinvent the wheel</a:t>
            </a:r>
            <a:endParaRPr lang="en-US" dirty="0">
              <a:solidFill>
                <a:srgbClr val="0000FF"/>
              </a:solidFill>
            </a:endParaRPr>
          </a:p>
        </p:txBody>
      </p:sp>
      <p:sp>
        <p:nvSpPr>
          <p:cNvPr id="3" name="Content Placeholder 2"/>
          <p:cNvSpPr>
            <a:spLocks noGrp="1"/>
          </p:cNvSpPr>
          <p:nvPr>
            <p:ph idx="1"/>
          </p:nvPr>
        </p:nvSpPr>
        <p:spPr/>
        <p:txBody>
          <a:bodyPr>
            <a:normAutofit lnSpcReduction="10000"/>
          </a:bodyPr>
          <a:lstStyle/>
          <a:p>
            <a:r>
              <a:rPr lang="en-US" sz="2800" dirty="0" smtClean="0"/>
              <a:t>More often than not, the problem you are trying to solve is not entirely unique</a:t>
            </a:r>
          </a:p>
          <a:p>
            <a:pPr lvl="1"/>
            <a:r>
              <a:rPr lang="en-US" sz="2400" dirty="0" smtClean="0"/>
              <a:t>Usually it is possible to simplify a problem down to a few core principles</a:t>
            </a:r>
          </a:p>
          <a:p>
            <a:pPr lvl="2"/>
            <a:r>
              <a:rPr lang="en-US" sz="2000" dirty="0" smtClean="0"/>
              <a:t>Important operations</a:t>
            </a:r>
          </a:p>
          <a:p>
            <a:pPr lvl="2"/>
            <a:r>
              <a:rPr lang="en-US" sz="2000" dirty="0" smtClean="0"/>
              <a:t>Space/time constraints</a:t>
            </a:r>
          </a:p>
          <a:p>
            <a:pPr lvl="2"/>
            <a:endParaRPr lang="en-US" sz="2000" dirty="0"/>
          </a:p>
          <a:p>
            <a:r>
              <a:rPr lang="en-US" sz="2800" dirty="0" smtClean="0"/>
              <a:t>Once you have found an appropriate analog, allow the well-thought out design to assist you</a:t>
            </a:r>
          </a:p>
          <a:p>
            <a:pPr lvl="1"/>
            <a:r>
              <a:rPr lang="en-US" sz="2400" dirty="0" smtClean="0"/>
              <a:t>Example: AVL trees handle balancing for you</a:t>
            </a:r>
          </a:p>
          <a:p>
            <a:pPr lvl="1"/>
            <a:r>
              <a:rPr lang="en-US" sz="2400" dirty="0" smtClean="0"/>
              <a:t>Example: Hash tables will handle collisions for you</a:t>
            </a:r>
            <a:endParaRPr lang="en-US" sz="2400" dirty="0"/>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9</a:t>
            </a:fld>
            <a:endParaRPr lang="en-US"/>
          </a:p>
        </p:txBody>
      </p:sp>
    </p:spTree>
    <p:extLst>
      <p:ext uri="{BB962C8B-B14F-4D97-AF65-F5344CB8AC3E}">
        <p14:creationId xmlns:p14="http://schemas.microsoft.com/office/powerpoint/2010/main" val="7454419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3219</TotalTime>
  <Words>1813</Words>
  <Application>Microsoft Macintosh PowerPoint</Application>
  <PresentationFormat>On-screen Show (4:3)</PresentationFormat>
  <Paragraphs>269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CSE 373: Data Structures &amp; Algorithms Interviews and Problem Solving </vt:lpstr>
      <vt:lpstr>Course Logistics</vt:lpstr>
      <vt:lpstr>Today’s Outline</vt:lpstr>
      <vt:lpstr>Getting Hired</vt:lpstr>
      <vt:lpstr>Technical Interview Breakdown</vt:lpstr>
      <vt:lpstr>Tips for Coding Part of Interview</vt:lpstr>
      <vt:lpstr>When solving: tools at your disposal</vt:lpstr>
      <vt:lpstr>When solving: everything is a trade-off</vt:lpstr>
      <vt:lpstr>When solving: don’t reinvent the wheel</vt:lpstr>
      <vt:lpstr>When solving: sometimes simple is best</vt:lpstr>
      <vt:lpstr>Question 1: </vt:lpstr>
      <vt:lpstr>Why these questions matter!</vt:lpstr>
      <vt:lpstr>Why these questions matter!</vt:lpstr>
      <vt:lpstr>Question 1.5</vt:lpstr>
      <vt:lpstr>Question 1.5</vt:lpstr>
      <vt:lpstr>Question 2: </vt:lpstr>
      <vt:lpstr>Question 2: </vt:lpstr>
      <vt:lpstr>Question 3: </vt:lpstr>
      <vt:lpstr>Question 3: </vt:lpstr>
      <vt:lpstr>Question 4:</vt:lpstr>
      <vt:lpstr>Question 4:</vt:lpstr>
      <vt:lpstr>Question 5</vt:lpstr>
      <vt:lpstr>Question 5</vt:lpstr>
      <vt:lpstr>Question 6</vt:lpstr>
      <vt:lpstr>Question 6</vt:lpstr>
      <vt:lpstr>Question 7:</vt:lpstr>
      <vt:lpstr>Today’s Takeaways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CSE373: Data Structures &amp; Algorithms Problem Solving </dc:title>
  <dc:creator>Hunter Zahn</dc:creator>
  <cp:lastModifiedBy>Riley Porter</cp:lastModifiedBy>
  <cp:revision>32</cp:revision>
  <dcterms:created xsi:type="dcterms:W3CDTF">2016-08-12T05:04:04Z</dcterms:created>
  <dcterms:modified xsi:type="dcterms:W3CDTF">2017-03-08T22:07:47Z</dcterms:modified>
</cp:coreProperties>
</file>