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4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5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75.xml" ContentType="application/vnd.openxmlformats-officedocument.presentationml.tags+xml"/>
  <Override PartName="/ppt/notesSlides/notesSlide14.xml" ContentType="application/vnd.openxmlformats-officedocument.presentationml.notesSlide+xml"/>
  <Override PartName="/ppt/tags/tag76.xml" ContentType="application/vnd.openxmlformats-officedocument.presentationml.tags+xml"/>
  <Override PartName="/ppt/notesSlides/notesSlide15.xml" ContentType="application/vnd.openxmlformats-officedocument.presentationml.notesSlide+xml"/>
  <Override PartName="/ppt/tags/tag77.xml" ContentType="application/vnd.openxmlformats-officedocument.presentationml.tags+xml"/>
  <Override PartName="/ppt/notesSlides/notesSlide16.xml" ContentType="application/vnd.openxmlformats-officedocument.presentationml.notesSlide+xml"/>
  <Override PartName="/ppt/tags/tag78.xml" ContentType="application/vnd.openxmlformats-officedocument.presentationml.tags+xml"/>
  <Override PartName="/ppt/notesSlides/notesSlide17.xml" ContentType="application/vnd.openxmlformats-officedocument.presentationml.notesSlide+xml"/>
  <Override PartName="/ppt/tags/tag79.xml" ContentType="application/vnd.openxmlformats-officedocument.presentationml.tags+xml"/>
  <Override PartName="/ppt/notesSlides/notesSlide18.xml" ContentType="application/vnd.openxmlformats-officedocument.presentationml.notesSlide+xml"/>
  <Override PartName="/ppt/tags/tag80.xml" ContentType="application/vnd.openxmlformats-officedocument.presentationml.tags+xml"/>
  <Override PartName="/ppt/notesSlides/notesSlide19.xml" ContentType="application/vnd.openxmlformats-officedocument.presentationml.notesSlide+xml"/>
  <Override PartName="/ppt/tags/tag81.xml" ContentType="application/vnd.openxmlformats-officedocument.presentationml.tags+xml"/>
  <Override PartName="/ppt/notesSlides/notesSlide20.xml" ContentType="application/vnd.openxmlformats-officedocument.presentationml.notesSlide+xml"/>
  <Override PartName="/ppt/tags/tag82.xml" ContentType="application/vnd.openxmlformats-officedocument.presentationml.tags+xml"/>
  <Override PartName="/ppt/notesSlides/notesSlide21.xml" ContentType="application/vnd.openxmlformats-officedocument.presentationml.notesSlide+xml"/>
  <Override PartName="/ppt/tags/tag83.xml" ContentType="application/vnd.openxmlformats-officedocument.presentationml.tags+xml"/>
  <Override PartName="/ppt/notesSlides/notesSlide22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23.xml" ContentType="application/vnd.openxmlformats-officedocument.presentationml.notesSl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notesSlides/notesSlide24.xml" ContentType="application/vnd.openxmlformats-officedocument.presentationml.notesSlide+xml"/>
  <Override PartName="/ppt/tags/tag243.xml" ContentType="application/vnd.openxmlformats-officedocument.presentationml.tags+xml"/>
  <Override PartName="/ppt/notesSlides/notesSlide25.xml" ContentType="application/vnd.openxmlformats-officedocument.presentationml.notesSlide+xml"/>
  <Override PartName="/ppt/tags/tag244.xml" ContentType="application/vnd.openxmlformats-officedocument.presentationml.tags+xml"/>
  <Override PartName="/ppt/notesSlides/notesSlide26.xml" ContentType="application/vnd.openxmlformats-officedocument.presentationml.notesSlide+xml"/>
  <Override PartName="/ppt/tags/tag245.xml" ContentType="application/vnd.openxmlformats-officedocument.presentationml.tags+xml"/>
  <Override PartName="/ppt/notesSlides/notesSlide27.xml" ContentType="application/vnd.openxmlformats-officedocument.presentationml.notesSlide+xml"/>
  <Override PartName="/ppt/tags/tag246.xml" ContentType="application/vnd.openxmlformats-officedocument.presentationml.tags+xml"/>
  <Override PartName="/ppt/notesSlides/notesSlide28.xml" ContentType="application/vnd.openxmlformats-officedocument.presentationml.notesSlide+xml"/>
  <Override PartName="/ppt/tags/tag247.xml" ContentType="application/vnd.openxmlformats-officedocument.presentationml.tags+xml"/>
  <Override PartName="/ppt/notesSlides/notesSlide29.xml" ContentType="application/vnd.openxmlformats-officedocument.presentationml.notesSlide+xml"/>
  <Override PartName="/ppt/tags/tag248.xml" ContentType="application/vnd.openxmlformats-officedocument.presentationml.tags+xml"/>
  <Override PartName="/ppt/notesSlides/notesSlide30.xml" ContentType="application/vnd.openxmlformats-officedocument.presentationml.notesSlide+xml"/>
  <Override PartName="/ppt/tags/tag249.xml" ContentType="application/vnd.openxmlformats-officedocument.presentationml.tags+xml"/>
  <Override PartName="/ppt/notesSlides/notesSlide31.xml" ContentType="application/vnd.openxmlformats-officedocument.presentationml.notesSlide+xml"/>
  <Override PartName="/ppt/tags/tag250.xml" ContentType="application/vnd.openxmlformats-officedocument.presentationml.tags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tags/tag264.xml" ContentType="application/vnd.openxmlformats-officedocument.presentationml.tags+xml"/>
  <Override PartName="/ppt/notesSlides/notesSlide41.xml" ContentType="application/vnd.openxmlformats-officedocument.presentationml.notesSlide+xml"/>
  <Override PartName="/ppt/tags/tag265.xml" ContentType="application/vnd.openxmlformats-officedocument.presentationml.tags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57" r:id="rId2"/>
    <p:sldId id="330" r:id="rId3"/>
    <p:sldId id="279" r:id="rId4"/>
    <p:sldId id="283" r:id="rId5"/>
    <p:sldId id="284" r:id="rId6"/>
    <p:sldId id="332" r:id="rId7"/>
    <p:sldId id="355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56" r:id="rId27"/>
    <p:sldId id="310" r:id="rId28"/>
    <p:sldId id="357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320" r:id="rId39"/>
    <p:sldId id="321" r:id="rId40"/>
    <p:sldId id="322" r:id="rId41"/>
    <p:sldId id="323" r:id="rId42"/>
    <p:sldId id="324" r:id="rId43"/>
    <p:sldId id="325" r:id="rId44"/>
    <p:sldId id="326" r:id="rId45"/>
    <p:sldId id="327" r:id="rId46"/>
    <p:sldId id="328" r:id="rId47"/>
    <p:sldId id="358" r:id="rId4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7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handoutMaster" Target="handoutMasters/handout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28F7D-0E97-7648-9C28-CCCC98412560}" type="datetimeFigureOut">
              <a:rPr lang="en-US" smtClean="0"/>
              <a:t>2/17/17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8E4E5-2F68-D246-A0B0-ABA88CBB0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219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C9933-A3FE-FA47-914B-C3896234D25B}" type="datetimeFigureOut">
              <a:rPr lang="en-US" smtClean="0"/>
              <a:t>2/17/17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A7A00-2067-E94E-B25E-838E34736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189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1BAFE7-D59D-4508-B821-1A909107F60A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6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10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426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61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02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07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6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78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4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59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443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29885-8137-D343-980D-70253BD3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0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65.xml"/><Relationship Id="rId20" Type="http://schemas.openxmlformats.org/officeDocument/2006/relationships/notesSlide" Target="../notesSlides/notesSlide9.xml"/><Relationship Id="rId10" Type="http://schemas.openxmlformats.org/officeDocument/2006/relationships/tags" Target="../tags/tag66.xml"/><Relationship Id="rId11" Type="http://schemas.openxmlformats.org/officeDocument/2006/relationships/tags" Target="../tags/tag67.xml"/><Relationship Id="rId12" Type="http://schemas.openxmlformats.org/officeDocument/2006/relationships/tags" Target="../tags/tag68.xml"/><Relationship Id="rId13" Type="http://schemas.openxmlformats.org/officeDocument/2006/relationships/tags" Target="../tags/tag69.xml"/><Relationship Id="rId14" Type="http://schemas.openxmlformats.org/officeDocument/2006/relationships/tags" Target="../tags/tag70.xml"/><Relationship Id="rId15" Type="http://schemas.openxmlformats.org/officeDocument/2006/relationships/tags" Target="../tags/tag71.xml"/><Relationship Id="rId16" Type="http://schemas.openxmlformats.org/officeDocument/2006/relationships/tags" Target="../tags/tag72.xml"/><Relationship Id="rId17" Type="http://schemas.openxmlformats.org/officeDocument/2006/relationships/tags" Target="../tags/tag73.xml"/><Relationship Id="rId18" Type="http://schemas.openxmlformats.org/officeDocument/2006/relationships/tags" Target="../tags/tag74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57.xml"/><Relationship Id="rId2" Type="http://schemas.openxmlformats.org/officeDocument/2006/relationships/tags" Target="../tags/tag58.xml"/><Relationship Id="rId3" Type="http://schemas.openxmlformats.org/officeDocument/2006/relationships/tags" Target="../tags/tag59.xml"/><Relationship Id="rId4" Type="http://schemas.openxmlformats.org/officeDocument/2006/relationships/tags" Target="../tags/tag60.xml"/><Relationship Id="rId5" Type="http://schemas.openxmlformats.org/officeDocument/2006/relationships/tags" Target="../tags/tag61.xml"/><Relationship Id="rId6" Type="http://schemas.openxmlformats.org/officeDocument/2006/relationships/tags" Target="../tags/tag62.xml"/><Relationship Id="rId7" Type="http://schemas.openxmlformats.org/officeDocument/2006/relationships/tags" Target="../tags/tag63.xml"/><Relationship Id="rId8" Type="http://schemas.openxmlformats.org/officeDocument/2006/relationships/tags" Target="../tags/tag6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7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7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7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7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7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8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8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8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8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3.xml"/><Relationship Id="rId1" Type="http://schemas.openxmlformats.org/officeDocument/2006/relationships/tags" Target="../tags/tag84.xml"/><Relationship Id="rId2" Type="http://schemas.openxmlformats.org/officeDocument/2006/relationships/tags" Target="../tags/tag85.xml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tags" Target="../tags/tag98.xml"/><Relationship Id="rId14" Type="http://schemas.openxmlformats.org/officeDocument/2006/relationships/tags" Target="../tags/tag99.xml"/><Relationship Id="rId15" Type="http://schemas.openxmlformats.org/officeDocument/2006/relationships/tags" Target="../tags/tag100.xml"/><Relationship Id="rId16" Type="http://schemas.openxmlformats.org/officeDocument/2006/relationships/tags" Target="../tags/tag101.xml"/><Relationship Id="rId17" Type="http://schemas.openxmlformats.org/officeDocument/2006/relationships/tags" Target="../tags/tag102.xml"/><Relationship Id="rId18" Type="http://schemas.openxmlformats.org/officeDocument/2006/relationships/tags" Target="../tags/tag103.xml"/><Relationship Id="rId19" Type="http://schemas.openxmlformats.org/officeDocument/2006/relationships/tags" Target="../tags/tag104.xml"/><Relationship Id="rId50" Type="http://schemas.openxmlformats.org/officeDocument/2006/relationships/tags" Target="../tags/tag135.xml"/><Relationship Id="rId51" Type="http://schemas.openxmlformats.org/officeDocument/2006/relationships/tags" Target="../tags/tag136.xml"/><Relationship Id="rId52" Type="http://schemas.openxmlformats.org/officeDocument/2006/relationships/tags" Target="../tags/tag137.xml"/><Relationship Id="rId53" Type="http://schemas.openxmlformats.org/officeDocument/2006/relationships/slideLayout" Target="../slideLayouts/slideLayout2.xml"/><Relationship Id="rId40" Type="http://schemas.openxmlformats.org/officeDocument/2006/relationships/tags" Target="../tags/tag125.xml"/><Relationship Id="rId41" Type="http://schemas.openxmlformats.org/officeDocument/2006/relationships/tags" Target="../tags/tag126.xml"/><Relationship Id="rId42" Type="http://schemas.openxmlformats.org/officeDocument/2006/relationships/tags" Target="../tags/tag127.xml"/><Relationship Id="rId43" Type="http://schemas.openxmlformats.org/officeDocument/2006/relationships/tags" Target="../tags/tag128.xml"/><Relationship Id="rId44" Type="http://schemas.openxmlformats.org/officeDocument/2006/relationships/tags" Target="../tags/tag129.xml"/><Relationship Id="rId45" Type="http://schemas.openxmlformats.org/officeDocument/2006/relationships/tags" Target="../tags/tag130.xml"/><Relationship Id="rId46" Type="http://schemas.openxmlformats.org/officeDocument/2006/relationships/tags" Target="../tags/tag131.xml"/><Relationship Id="rId47" Type="http://schemas.openxmlformats.org/officeDocument/2006/relationships/tags" Target="../tags/tag132.xml"/><Relationship Id="rId48" Type="http://schemas.openxmlformats.org/officeDocument/2006/relationships/tags" Target="../tags/tag133.xml"/><Relationship Id="rId49" Type="http://schemas.openxmlformats.org/officeDocument/2006/relationships/tags" Target="../tags/tag134.xml"/><Relationship Id="rId1" Type="http://schemas.openxmlformats.org/officeDocument/2006/relationships/tags" Target="../tags/tag86.xml"/><Relationship Id="rId2" Type="http://schemas.openxmlformats.org/officeDocument/2006/relationships/tags" Target="../tags/tag87.xml"/><Relationship Id="rId3" Type="http://schemas.openxmlformats.org/officeDocument/2006/relationships/tags" Target="../tags/tag88.xml"/><Relationship Id="rId4" Type="http://schemas.openxmlformats.org/officeDocument/2006/relationships/tags" Target="../tags/tag89.xml"/><Relationship Id="rId5" Type="http://schemas.openxmlformats.org/officeDocument/2006/relationships/tags" Target="../tags/tag90.xml"/><Relationship Id="rId6" Type="http://schemas.openxmlformats.org/officeDocument/2006/relationships/tags" Target="../tags/tag91.xml"/><Relationship Id="rId7" Type="http://schemas.openxmlformats.org/officeDocument/2006/relationships/tags" Target="../tags/tag92.xml"/><Relationship Id="rId8" Type="http://schemas.openxmlformats.org/officeDocument/2006/relationships/tags" Target="../tags/tag93.xml"/><Relationship Id="rId9" Type="http://schemas.openxmlformats.org/officeDocument/2006/relationships/tags" Target="../tags/tag94.xml"/><Relationship Id="rId30" Type="http://schemas.openxmlformats.org/officeDocument/2006/relationships/tags" Target="../tags/tag115.xml"/><Relationship Id="rId31" Type="http://schemas.openxmlformats.org/officeDocument/2006/relationships/tags" Target="../tags/tag116.xml"/><Relationship Id="rId32" Type="http://schemas.openxmlformats.org/officeDocument/2006/relationships/tags" Target="../tags/tag117.xml"/><Relationship Id="rId33" Type="http://schemas.openxmlformats.org/officeDocument/2006/relationships/tags" Target="../tags/tag118.xml"/><Relationship Id="rId34" Type="http://schemas.openxmlformats.org/officeDocument/2006/relationships/tags" Target="../tags/tag119.xml"/><Relationship Id="rId35" Type="http://schemas.openxmlformats.org/officeDocument/2006/relationships/tags" Target="../tags/tag120.xml"/><Relationship Id="rId36" Type="http://schemas.openxmlformats.org/officeDocument/2006/relationships/tags" Target="../tags/tag121.xml"/><Relationship Id="rId37" Type="http://schemas.openxmlformats.org/officeDocument/2006/relationships/tags" Target="../tags/tag122.xml"/><Relationship Id="rId38" Type="http://schemas.openxmlformats.org/officeDocument/2006/relationships/tags" Target="../tags/tag123.xml"/><Relationship Id="rId39" Type="http://schemas.openxmlformats.org/officeDocument/2006/relationships/tags" Target="../tags/tag124.xml"/><Relationship Id="rId20" Type="http://schemas.openxmlformats.org/officeDocument/2006/relationships/tags" Target="../tags/tag105.xml"/><Relationship Id="rId21" Type="http://schemas.openxmlformats.org/officeDocument/2006/relationships/tags" Target="../tags/tag106.xml"/><Relationship Id="rId22" Type="http://schemas.openxmlformats.org/officeDocument/2006/relationships/tags" Target="../tags/tag107.xml"/><Relationship Id="rId23" Type="http://schemas.openxmlformats.org/officeDocument/2006/relationships/tags" Target="../tags/tag108.xml"/><Relationship Id="rId24" Type="http://schemas.openxmlformats.org/officeDocument/2006/relationships/tags" Target="../tags/tag109.xml"/><Relationship Id="rId25" Type="http://schemas.openxmlformats.org/officeDocument/2006/relationships/tags" Target="../tags/tag110.xml"/><Relationship Id="rId26" Type="http://schemas.openxmlformats.org/officeDocument/2006/relationships/tags" Target="../tags/tag111.xml"/><Relationship Id="rId27" Type="http://schemas.openxmlformats.org/officeDocument/2006/relationships/tags" Target="../tags/tag112.xml"/><Relationship Id="rId28" Type="http://schemas.openxmlformats.org/officeDocument/2006/relationships/tags" Target="../tags/tag113.xml"/><Relationship Id="rId29" Type="http://schemas.openxmlformats.org/officeDocument/2006/relationships/tags" Target="../tags/tag114.xml"/><Relationship Id="rId10" Type="http://schemas.openxmlformats.org/officeDocument/2006/relationships/tags" Target="../tags/tag95.xml"/><Relationship Id="rId11" Type="http://schemas.openxmlformats.org/officeDocument/2006/relationships/tags" Target="../tags/tag96.xml"/><Relationship Id="rId12" Type="http://schemas.openxmlformats.org/officeDocument/2006/relationships/tags" Target="../tags/tag97.xml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tags" Target="../tags/tag150.xml"/><Relationship Id="rId14" Type="http://schemas.openxmlformats.org/officeDocument/2006/relationships/tags" Target="../tags/tag151.xml"/><Relationship Id="rId15" Type="http://schemas.openxmlformats.org/officeDocument/2006/relationships/tags" Target="../tags/tag152.xml"/><Relationship Id="rId16" Type="http://schemas.openxmlformats.org/officeDocument/2006/relationships/tags" Target="../tags/tag153.xml"/><Relationship Id="rId17" Type="http://schemas.openxmlformats.org/officeDocument/2006/relationships/tags" Target="../tags/tag154.xml"/><Relationship Id="rId18" Type="http://schemas.openxmlformats.org/officeDocument/2006/relationships/tags" Target="../tags/tag155.xml"/><Relationship Id="rId19" Type="http://schemas.openxmlformats.org/officeDocument/2006/relationships/tags" Target="../tags/tag156.xml"/><Relationship Id="rId50" Type="http://schemas.openxmlformats.org/officeDocument/2006/relationships/tags" Target="../tags/tag187.xml"/><Relationship Id="rId51" Type="http://schemas.openxmlformats.org/officeDocument/2006/relationships/tags" Target="../tags/tag188.xml"/><Relationship Id="rId52" Type="http://schemas.openxmlformats.org/officeDocument/2006/relationships/tags" Target="../tags/tag189.xml"/><Relationship Id="rId53" Type="http://schemas.openxmlformats.org/officeDocument/2006/relationships/slideLayout" Target="../slideLayouts/slideLayout2.xml"/><Relationship Id="rId40" Type="http://schemas.openxmlformats.org/officeDocument/2006/relationships/tags" Target="../tags/tag177.xml"/><Relationship Id="rId41" Type="http://schemas.openxmlformats.org/officeDocument/2006/relationships/tags" Target="../tags/tag178.xml"/><Relationship Id="rId42" Type="http://schemas.openxmlformats.org/officeDocument/2006/relationships/tags" Target="../tags/tag179.xml"/><Relationship Id="rId43" Type="http://schemas.openxmlformats.org/officeDocument/2006/relationships/tags" Target="../tags/tag180.xml"/><Relationship Id="rId44" Type="http://schemas.openxmlformats.org/officeDocument/2006/relationships/tags" Target="../tags/tag181.xml"/><Relationship Id="rId45" Type="http://schemas.openxmlformats.org/officeDocument/2006/relationships/tags" Target="../tags/tag182.xml"/><Relationship Id="rId46" Type="http://schemas.openxmlformats.org/officeDocument/2006/relationships/tags" Target="../tags/tag183.xml"/><Relationship Id="rId47" Type="http://schemas.openxmlformats.org/officeDocument/2006/relationships/tags" Target="../tags/tag184.xml"/><Relationship Id="rId48" Type="http://schemas.openxmlformats.org/officeDocument/2006/relationships/tags" Target="../tags/tag185.xml"/><Relationship Id="rId49" Type="http://schemas.openxmlformats.org/officeDocument/2006/relationships/tags" Target="../tags/tag186.xml"/><Relationship Id="rId1" Type="http://schemas.openxmlformats.org/officeDocument/2006/relationships/tags" Target="../tags/tag138.xml"/><Relationship Id="rId2" Type="http://schemas.openxmlformats.org/officeDocument/2006/relationships/tags" Target="../tags/tag139.xml"/><Relationship Id="rId3" Type="http://schemas.openxmlformats.org/officeDocument/2006/relationships/tags" Target="../tags/tag140.xml"/><Relationship Id="rId4" Type="http://schemas.openxmlformats.org/officeDocument/2006/relationships/tags" Target="../tags/tag141.xml"/><Relationship Id="rId5" Type="http://schemas.openxmlformats.org/officeDocument/2006/relationships/tags" Target="../tags/tag142.xml"/><Relationship Id="rId6" Type="http://schemas.openxmlformats.org/officeDocument/2006/relationships/tags" Target="../tags/tag143.xml"/><Relationship Id="rId7" Type="http://schemas.openxmlformats.org/officeDocument/2006/relationships/tags" Target="../tags/tag144.xml"/><Relationship Id="rId8" Type="http://schemas.openxmlformats.org/officeDocument/2006/relationships/tags" Target="../tags/tag145.xml"/><Relationship Id="rId9" Type="http://schemas.openxmlformats.org/officeDocument/2006/relationships/tags" Target="../tags/tag146.xml"/><Relationship Id="rId30" Type="http://schemas.openxmlformats.org/officeDocument/2006/relationships/tags" Target="../tags/tag167.xml"/><Relationship Id="rId31" Type="http://schemas.openxmlformats.org/officeDocument/2006/relationships/tags" Target="../tags/tag168.xml"/><Relationship Id="rId32" Type="http://schemas.openxmlformats.org/officeDocument/2006/relationships/tags" Target="../tags/tag169.xml"/><Relationship Id="rId33" Type="http://schemas.openxmlformats.org/officeDocument/2006/relationships/tags" Target="../tags/tag170.xml"/><Relationship Id="rId34" Type="http://schemas.openxmlformats.org/officeDocument/2006/relationships/tags" Target="../tags/tag171.xml"/><Relationship Id="rId35" Type="http://schemas.openxmlformats.org/officeDocument/2006/relationships/tags" Target="../tags/tag172.xml"/><Relationship Id="rId36" Type="http://schemas.openxmlformats.org/officeDocument/2006/relationships/tags" Target="../tags/tag173.xml"/><Relationship Id="rId37" Type="http://schemas.openxmlformats.org/officeDocument/2006/relationships/tags" Target="../tags/tag174.xml"/><Relationship Id="rId38" Type="http://schemas.openxmlformats.org/officeDocument/2006/relationships/tags" Target="../tags/tag175.xml"/><Relationship Id="rId39" Type="http://schemas.openxmlformats.org/officeDocument/2006/relationships/tags" Target="../tags/tag176.xml"/><Relationship Id="rId20" Type="http://schemas.openxmlformats.org/officeDocument/2006/relationships/tags" Target="../tags/tag157.xml"/><Relationship Id="rId21" Type="http://schemas.openxmlformats.org/officeDocument/2006/relationships/tags" Target="../tags/tag158.xml"/><Relationship Id="rId22" Type="http://schemas.openxmlformats.org/officeDocument/2006/relationships/tags" Target="../tags/tag159.xml"/><Relationship Id="rId23" Type="http://schemas.openxmlformats.org/officeDocument/2006/relationships/tags" Target="../tags/tag160.xml"/><Relationship Id="rId24" Type="http://schemas.openxmlformats.org/officeDocument/2006/relationships/tags" Target="../tags/tag161.xml"/><Relationship Id="rId25" Type="http://schemas.openxmlformats.org/officeDocument/2006/relationships/tags" Target="../tags/tag162.xml"/><Relationship Id="rId26" Type="http://schemas.openxmlformats.org/officeDocument/2006/relationships/tags" Target="../tags/tag163.xml"/><Relationship Id="rId27" Type="http://schemas.openxmlformats.org/officeDocument/2006/relationships/tags" Target="../tags/tag164.xml"/><Relationship Id="rId28" Type="http://schemas.openxmlformats.org/officeDocument/2006/relationships/tags" Target="../tags/tag165.xml"/><Relationship Id="rId29" Type="http://schemas.openxmlformats.org/officeDocument/2006/relationships/tags" Target="../tags/tag166.xml"/><Relationship Id="rId10" Type="http://schemas.openxmlformats.org/officeDocument/2006/relationships/tags" Target="../tags/tag147.xml"/><Relationship Id="rId11" Type="http://schemas.openxmlformats.org/officeDocument/2006/relationships/tags" Target="../tags/tag148.xml"/><Relationship Id="rId12" Type="http://schemas.openxmlformats.org/officeDocument/2006/relationships/tags" Target="../tags/tag149.xml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tags" Target="../tags/tag202.xml"/><Relationship Id="rId14" Type="http://schemas.openxmlformats.org/officeDocument/2006/relationships/tags" Target="../tags/tag203.xml"/><Relationship Id="rId15" Type="http://schemas.openxmlformats.org/officeDocument/2006/relationships/tags" Target="../tags/tag204.xml"/><Relationship Id="rId16" Type="http://schemas.openxmlformats.org/officeDocument/2006/relationships/tags" Target="../tags/tag205.xml"/><Relationship Id="rId17" Type="http://schemas.openxmlformats.org/officeDocument/2006/relationships/tags" Target="../tags/tag206.xml"/><Relationship Id="rId18" Type="http://schemas.openxmlformats.org/officeDocument/2006/relationships/tags" Target="../tags/tag207.xml"/><Relationship Id="rId19" Type="http://schemas.openxmlformats.org/officeDocument/2006/relationships/tags" Target="../tags/tag208.xml"/><Relationship Id="rId50" Type="http://schemas.openxmlformats.org/officeDocument/2006/relationships/tags" Target="../tags/tag239.xml"/><Relationship Id="rId51" Type="http://schemas.openxmlformats.org/officeDocument/2006/relationships/tags" Target="../tags/tag240.xml"/><Relationship Id="rId52" Type="http://schemas.openxmlformats.org/officeDocument/2006/relationships/tags" Target="../tags/tag241.xml"/><Relationship Id="rId53" Type="http://schemas.openxmlformats.org/officeDocument/2006/relationships/slideLayout" Target="../slideLayouts/slideLayout2.xml"/><Relationship Id="rId40" Type="http://schemas.openxmlformats.org/officeDocument/2006/relationships/tags" Target="../tags/tag229.xml"/><Relationship Id="rId41" Type="http://schemas.openxmlformats.org/officeDocument/2006/relationships/tags" Target="../tags/tag230.xml"/><Relationship Id="rId42" Type="http://schemas.openxmlformats.org/officeDocument/2006/relationships/tags" Target="../tags/tag231.xml"/><Relationship Id="rId43" Type="http://schemas.openxmlformats.org/officeDocument/2006/relationships/tags" Target="../tags/tag232.xml"/><Relationship Id="rId44" Type="http://schemas.openxmlformats.org/officeDocument/2006/relationships/tags" Target="../tags/tag233.xml"/><Relationship Id="rId45" Type="http://schemas.openxmlformats.org/officeDocument/2006/relationships/tags" Target="../tags/tag234.xml"/><Relationship Id="rId46" Type="http://schemas.openxmlformats.org/officeDocument/2006/relationships/tags" Target="../tags/tag235.xml"/><Relationship Id="rId47" Type="http://schemas.openxmlformats.org/officeDocument/2006/relationships/tags" Target="../tags/tag236.xml"/><Relationship Id="rId48" Type="http://schemas.openxmlformats.org/officeDocument/2006/relationships/tags" Target="../tags/tag237.xml"/><Relationship Id="rId49" Type="http://schemas.openxmlformats.org/officeDocument/2006/relationships/tags" Target="../tags/tag238.xml"/><Relationship Id="rId1" Type="http://schemas.openxmlformats.org/officeDocument/2006/relationships/tags" Target="../tags/tag190.xml"/><Relationship Id="rId2" Type="http://schemas.openxmlformats.org/officeDocument/2006/relationships/tags" Target="../tags/tag191.xml"/><Relationship Id="rId3" Type="http://schemas.openxmlformats.org/officeDocument/2006/relationships/tags" Target="../tags/tag192.xml"/><Relationship Id="rId4" Type="http://schemas.openxmlformats.org/officeDocument/2006/relationships/tags" Target="../tags/tag193.xml"/><Relationship Id="rId5" Type="http://schemas.openxmlformats.org/officeDocument/2006/relationships/tags" Target="../tags/tag194.xml"/><Relationship Id="rId6" Type="http://schemas.openxmlformats.org/officeDocument/2006/relationships/tags" Target="../tags/tag195.xml"/><Relationship Id="rId7" Type="http://schemas.openxmlformats.org/officeDocument/2006/relationships/tags" Target="../tags/tag196.xml"/><Relationship Id="rId8" Type="http://schemas.openxmlformats.org/officeDocument/2006/relationships/tags" Target="../tags/tag197.xml"/><Relationship Id="rId9" Type="http://schemas.openxmlformats.org/officeDocument/2006/relationships/tags" Target="../tags/tag198.xml"/><Relationship Id="rId30" Type="http://schemas.openxmlformats.org/officeDocument/2006/relationships/tags" Target="../tags/tag219.xml"/><Relationship Id="rId31" Type="http://schemas.openxmlformats.org/officeDocument/2006/relationships/tags" Target="../tags/tag220.xml"/><Relationship Id="rId32" Type="http://schemas.openxmlformats.org/officeDocument/2006/relationships/tags" Target="../tags/tag221.xml"/><Relationship Id="rId33" Type="http://schemas.openxmlformats.org/officeDocument/2006/relationships/tags" Target="../tags/tag222.xml"/><Relationship Id="rId34" Type="http://schemas.openxmlformats.org/officeDocument/2006/relationships/tags" Target="../tags/tag223.xml"/><Relationship Id="rId35" Type="http://schemas.openxmlformats.org/officeDocument/2006/relationships/tags" Target="../tags/tag224.xml"/><Relationship Id="rId36" Type="http://schemas.openxmlformats.org/officeDocument/2006/relationships/tags" Target="../tags/tag225.xml"/><Relationship Id="rId37" Type="http://schemas.openxmlformats.org/officeDocument/2006/relationships/tags" Target="../tags/tag226.xml"/><Relationship Id="rId38" Type="http://schemas.openxmlformats.org/officeDocument/2006/relationships/tags" Target="../tags/tag227.xml"/><Relationship Id="rId39" Type="http://schemas.openxmlformats.org/officeDocument/2006/relationships/tags" Target="../tags/tag228.xml"/><Relationship Id="rId20" Type="http://schemas.openxmlformats.org/officeDocument/2006/relationships/tags" Target="../tags/tag209.xml"/><Relationship Id="rId21" Type="http://schemas.openxmlformats.org/officeDocument/2006/relationships/tags" Target="../tags/tag210.xml"/><Relationship Id="rId22" Type="http://schemas.openxmlformats.org/officeDocument/2006/relationships/tags" Target="../tags/tag211.xml"/><Relationship Id="rId23" Type="http://schemas.openxmlformats.org/officeDocument/2006/relationships/tags" Target="../tags/tag212.xml"/><Relationship Id="rId24" Type="http://schemas.openxmlformats.org/officeDocument/2006/relationships/tags" Target="../tags/tag213.xml"/><Relationship Id="rId25" Type="http://schemas.openxmlformats.org/officeDocument/2006/relationships/tags" Target="../tags/tag214.xml"/><Relationship Id="rId26" Type="http://schemas.openxmlformats.org/officeDocument/2006/relationships/tags" Target="../tags/tag215.xml"/><Relationship Id="rId27" Type="http://schemas.openxmlformats.org/officeDocument/2006/relationships/tags" Target="../tags/tag216.xml"/><Relationship Id="rId28" Type="http://schemas.openxmlformats.org/officeDocument/2006/relationships/tags" Target="../tags/tag217.xml"/><Relationship Id="rId29" Type="http://schemas.openxmlformats.org/officeDocument/2006/relationships/tags" Target="../tags/tag218.xml"/><Relationship Id="rId10" Type="http://schemas.openxmlformats.org/officeDocument/2006/relationships/tags" Target="../tags/tag199.xml"/><Relationship Id="rId11" Type="http://schemas.openxmlformats.org/officeDocument/2006/relationships/tags" Target="../tags/tag200.xml"/><Relationship Id="rId12" Type="http://schemas.openxmlformats.org/officeDocument/2006/relationships/tags" Target="../tags/tag20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tags" Target="../tags/tag24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tags" Target="../tags/tag24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tags" Target="../tags/tag24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tags" Target="../tags/tag24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tags" Target="../tags/tag24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tags" Target="../tags/tag24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tags" Target="../tags/tag24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tags" Target="../tags/tag24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tags" Target="../tags/tag25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4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tags" Target="../tags/tag1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2.xml.rels><?xml version="1.0" encoding="UTF-8" standalone="yes"?>
<Relationships xmlns="http://schemas.openxmlformats.org/package/2006/relationships"><Relationship Id="rId11" Type="http://schemas.openxmlformats.org/officeDocument/2006/relationships/tags" Target="../tags/tag261.xml"/><Relationship Id="rId12" Type="http://schemas.openxmlformats.org/officeDocument/2006/relationships/tags" Target="../tags/tag262.xml"/><Relationship Id="rId13" Type="http://schemas.openxmlformats.org/officeDocument/2006/relationships/tags" Target="../tags/tag263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38.xml"/><Relationship Id="rId1" Type="http://schemas.openxmlformats.org/officeDocument/2006/relationships/tags" Target="../tags/tag251.xml"/><Relationship Id="rId2" Type="http://schemas.openxmlformats.org/officeDocument/2006/relationships/tags" Target="../tags/tag252.xml"/><Relationship Id="rId3" Type="http://schemas.openxmlformats.org/officeDocument/2006/relationships/tags" Target="../tags/tag253.xml"/><Relationship Id="rId4" Type="http://schemas.openxmlformats.org/officeDocument/2006/relationships/tags" Target="../tags/tag254.xml"/><Relationship Id="rId5" Type="http://schemas.openxmlformats.org/officeDocument/2006/relationships/tags" Target="../tags/tag255.xml"/><Relationship Id="rId6" Type="http://schemas.openxmlformats.org/officeDocument/2006/relationships/tags" Target="../tags/tag256.xml"/><Relationship Id="rId7" Type="http://schemas.openxmlformats.org/officeDocument/2006/relationships/tags" Target="../tags/tag257.xml"/><Relationship Id="rId8" Type="http://schemas.openxmlformats.org/officeDocument/2006/relationships/tags" Target="../tags/tag258.xml"/><Relationship Id="rId9" Type="http://schemas.openxmlformats.org/officeDocument/2006/relationships/tags" Target="../tags/tag259.xml"/><Relationship Id="rId10" Type="http://schemas.openxmlformats.org/officeDocument/2006/relationships/tags" Target="../tags/tag26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tags" Target="../tags/tag26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tags" Target="../tags/tag26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tags" Target="../tags/tag28.xml"/><Relationship Id="rId12" Type="http://schemas.openxmlformats.org/officeDocument/2006/relationships/tags" Target="../tags/tag29.xml"/><Relationship Id="rId13" Type="http://schemas.openxmlformats.org/officeDocument/2006/relationships/tags" Target="../tags/tag30.xml"/><Relationship Id="rId14" Type="http://schemas.openxmlformats.org/officeDocument/2006/relationships/tags" Target="../tags/tag31.xml"/><Relationship Id="rId15" Type="http://schemas.openxmlformats.org/officeDocument/2006/relationships/tags" Target="../tags/tag32.xml"/><Relationship Id="rId16" Type="http://schemas.openxmlformats.org/officeDocument/2006/relationships/tags" Target="../tags/tag33.xml"/><Relationship Id="rId17" Type="http://schemas.openxmlformats.org/officeDocument/2006/relationships/tags" Target="../tags/tag34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5.xml"/><Relationship Id="rId1" Type="http://schemas.openxmlformats.org/officeDocument/2006/relationships/tags" Target="../tags/tag18.xml"/><Relationship Id="rId2" Type="http://schemas.openxmlformats.org/officeDocument/2006/relationships/tags" Target="../tags/tag19.xml"/><Relationship Id="rId3" Type="http://schemas.openxmlformats.org/officeDocument/2006/relationships/tags" Target="../tags/tag20.xml"/><Relationship Id="rId4" Type="http://schemas.openxmlformats.org/officeDocument/2006/relationships/tags" Target="../tags/tag21.xml"/><Relationship Id="rId5" Type="http://schemas.openxmlformats.org/officeDocument/2006/relationships/tags" Target="../tags/tag22.xml"/><Relationship Id="rId6" Type="http://schemas.openxmlformats.org/officeDocument/2006/relationships/tags" Target="../tags/tag23.xml"/><Relationship Id="rId7" Type="http://schemas.openxmlformats.org/officeDocument/2006/relationships/tags" Target="../tags/tag24.xml"/><Relationship Id="rId8" Type="http://schemas.openxmlformats.org/officeDocument/2006/relationships/tags" Target="../tags/tag25.xml"/><Relationship Id="rId9" Type="http://schemas.openxmlformats.org/officeDocument/2006/relationships/tags" Target="../tags/tag26.xml"/><Relationship Id="rId10" Type="http://schemas.openxmlformats.org/officeDocument/2006/relationships/tags" Target="../tags/tag27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43.xml"/><Relationship Id="rId20" Type="http://schemas.openxmlformats.org/officeDocument/2006/relationships/tags" Target="../tags/tag54.xml"/><Relationship Id="rId21" Type="http://schemas.openxmlformats.org/officeDocument/2006/relationships/tags" Target="../tags/tag55.xml"/><Relationship Id="rId22" Type="http://schemas.openxmlformats.org/officeDocument/2006/relationships/tags" Target="../tags/tag56.xml"/><Relationship Id="rId23" Type="http://schemas.openxmlformats.org/officeDocument/2006/relationships/slideLayout" Target="../slideLayouts/slideLayout2.xml"/><Relationship Id="rId24" Type="http://schemas.openxmlformats.org/officeDocument/2006/relationships/notesSlide" Target="../notesSlides/notesSlide6.xml"/><Relationship Id="rId10" Type="http://schemas.openxmlformats.org/officeDocument/2006/relationships/tags" Target="../tags/tag44.xml"/><Relationship Id="rId11" Type="http://schemas.openxmlformats.org/officeDocument/2006/relationships/tags" Target="../tags/tag45.xml"/><Relationship Id="rId12" Type="http://schemas.openxmlformats.org/officeDocument/2006/relationships/tags" Target="../tags/tag46.xml"/><Relationship Id="rId13" Type="http://schemas.openxmlformats.org/officeDocument/2006/relationships/tags" Target="../tags/tag47.xml"/><Relationship Id="rId14" Type="http://schemas.openxmlformats.org/officeDocument/2006/relationships/tags" Target="../tags/tag48.xml"/><Relationship Id="rId15" Type="http://schemas.openxmlformats.org/officeDocument/2006/relationships/tags" Target="../tags/tag49.xml"/><Relationship Id="rId16" Type="http://schemas.openxmlformats.org/officeDocument/2006/relationships/tags" Target="../tags/tag50.xml"/><Relationship Id="rId17" Type="http://schemas.openxmlformats.org/officeDocument/2006/relationships/tags" Target="../tags/tag51.xml"/><Relationship Id="rId18" Type="http://schemas.openxmlformats.org/officeDocument/2006/relationships/tags" Target="../tags/tag52.xml"/><Relationship Id="rId19" Type="http://schemas.openxmlformats.org/officeDocument/2006/relationships/tags" Target="../tags/tag53.xml"/><Relationship Id="rId1" Type="http://schemas.openxmlformats.org/officeDocument/2006/relationships/tags" Target="../tags/tag35.xml"/><Relationship Id="rId2" Type="http://schemas.openxmlformats.org/officeDocument/2006/relationships/tags" Target="../tags/tag36.xml"/><Relationship Id="rId3" Type="http://schemas.openxmlformats.org/officeDocument/2006/relationships/tags" Target="../tags/tag37.xml"/><Relationship Id="rId4" Type="http://schemas.openxmlformats.org/officeDocument/2006/relationships/tags" Target="../tags/tag38.xml"/><Relationship Id="rId5" Type="http://schemas.openxmlformats.org/officeDocument/2006/relationships/tags" Target="../tags/tag39.xml"/><Relationship Id="rId6" Type="http://schemas.openxmlformats.org/officeDocument/2006/relationships/tags" Target="../tags/tag40.xml"/><Relationship Id="rId7" Type="http://schemas.openxmlformats.org/officeDocument/2006/relationships/tags" Target="../tags/tag41.xml"/><Relationship Id="rId8" Type="http://schemas.openxmlformats.org/officeDocument/2006/relationships/tags" Target="../tags/tag4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505849"/>
            <a:ext cx="8305800" cy="1447800"/>
          </a:xfrm>
        </p:spPr>
        <p:txBody>
          <a:bodyPr/>
          <a:lstStyle/>
          <a:p>
            <a:pPr algn="ctr"/>
            <a:r>
              <a:rPr lang="en-US" sz="3000" i="0" dirty="0" smtClean="0">
                <a:solidFill>
                  <a:srgbClr val="0000FF"/>
                </a:solidFill>
              </a:rPr>
              <a:t>CSE 373: Data Structures &amp; Algorithms</a:t>
            </a:r>
            <a:r>
              <a:rPr lang="en-US" sz="1400" i="0" dirty="0" smtClean="0">
                <a:solidFill>
                  <a:srgbClr val="0000FF"/>
                </a:solidFill>
              </a:rPr>
              <a:t/>
            </a:r>
            <a:br>
              <a:rPr lang="en-US" sz="1400" i="0" dirty="0" smtClean="0">
                <a:solidFill>
                  <a:srgbClr val="0000FF"/>
                </a:solidFill>
              </a:rPr>
            </a:br>
            <a:r>
              <a:rPr lang="en-US" sz="3000" i="0" dirty="0" smtClean="0">
                <a:solidFill>
                  <a:srgbClr val="0000FF"/>
                </a:solidFill>
              </a:rPr>
              <a:t>Graph </a:t>
            </a:r>
            <a:r>
              <a:rPr lang="en-US" sz="3000" i="0" dirty="0" smtClean="0">
                <a:solidFill>
                  <a:srgbClr val="0000FF"/>
                </a:solidFill>
              </a:rPr>
              <a:t>Traversals: </a:t>
            </a:r>
            <a:r>
              <a:rPr lang="en-US" sz="3000" i="0" dirty="0" err="1" smtClean="0">
                <a:solidFill>
                  <a:srgbClr val="0000FF"/>
                </a:solidFill>
              </a:rPr>
              <a:t>Dijkstra’s</a:t>
            </a:r>
            <a:endParaRPr lang="en-US" sz="3000" i="0" dirty="0">
              <a:solidFill>
                <a:srgbClr val="0000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Riley Porter</a:t>
            </a:r>
            <a:endParaRPr lang="en-US" sz="2400" dirty="0"/>
          </a:p>
          <a:p>
            <a:r>
              <a:rPr lang="en-US" sz="2400" dirty="0" smtClean="0"/>
              <a:t>Winter 2017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29885-8137-D343-980D-70253BD327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5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Not as easy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276600"/>
            <a:ext cx="7772400" cy="838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Why BFS won’t work: Shortest path may not have the fewest edges</a:t>
            </a:r>
          </a:p>
          <a:p>
            <a:pPr lvl="1"/>
            <a:r>
              <a:rPr lang="en-US" dirty="0" smtClean="0"/>
              <a:t>Annoying when this happens with costs of flights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6" name="Oval 4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2287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7" name="Oval 4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752600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18" name="AutoShape 47"/>
          <p:cNvCxnSpPr>
            <a:cxnSpLocks noChangeShapeType="1"/>
            <a:stCxn id="16" idx="6"/>
            <a:endCxn id="27" idx="2"/>
          </p:cNvCxnSpPr>
          <p:nvPr>
            <p:custDataLst>
              <p:tags r:id="rId3"/>
            </p:custDataLst>
          </p:nvPr>
        </p:nvCxnSpPr>
        <p:spPr bwMode="auto">
          <a:xfrm>
            <a:off x="1256727" y="2400240"/>
            <a:ext cx="28205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9" name="AutoShape 48"/>
          <p:cNvCxnSpPr>
            <a:cxnSpLocks noChangeShapeType="1"/>
            <a:stCxn id="17" idx="6"/>
            <a:endCxn id="28" idx="2"/>
          </p:cNvCxnSpPr>
          <p:nvPr>
            <p:custDataLst>
              <p:tags r:id="rId4"/>
            </p:custDataLst>
          </p:nvPr>
        </p:nvCxnSpPr>
        <p:spPr bwMode="auto">
          <a:xfrm>
            <a:off x="2094927" y="1943040"/>
            <a:ext cx="4583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21" name="AutoShape 50"/>
          <p:cNvCxnSpPr>
            <a:cxnSpLocks noChangeShapeType="1"/>
            <a:endCxn id="17" idx="2"/>
          </p:cNvCxnSpPr>
          <p:nvPr>
            <p:custDataLst>
              <p:tags r:id="rId5"/>
            </p:custDataLst>
          </p:nvPr>
        </p:nvCxnSpPr>
        <p:spPr bwMode="auto">
          <a:xfrm flipV="1">
            <a:off x="1143000" y="1943040"/>
            <a:ext cx="609600" cy="323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22" name="Oval 51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27" name="Oval 5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077273" y="22287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28" name="Oval 5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553273" y="177159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2286000" y="25146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500</a:t>
            </a:r>
          </a:p>
        </p:txBody>
      </p:sp>
      <p:cxnSp>
        <p:nvCxnSpPr>
          <p:cNvPr id="40" name="AutoShape 48"/>
          <p:cNvCxnSpPr>
            <a:cxnSpLocks noChangeShapeType="1"/>
          </p:cNvCxnSpPr>
          <p:nvPr>
            <p:custDataLst>
              <p:tags r:id="rId9"/>
            </p:custDataLst>
          </p:nvPr>
        </p:nvCxnSpPr>
        <p:spPr bwMode="auto">
          <a:xfrm>
            <a:off x="2894454" y="1960502"/>
            <a:ext cx="458346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41" name="AutoShape 48"/>
          <p:cNvCxnSpPr>
            <a:cxnSpLocks noChangeShapeType="1"/>
            <a:stCxn id="22" idx="6"/>
            <a:endCxn id="27" idx="1"/>
          </p:cNvCxnSpPr>
          <p:nvPr>
            <p:custDataLst>
              <p:tags r:id="rId10"/>
            </p:custDataLst>
          </p:nvPr>
        </p:nvCxnSpPr>
        <p:spPr bwMode="auto">
          <a:xfrm>
            <a:off x="3695127" y="1943040"/>
            <a:ext cx="432279" cy="3359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914400" y="18096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978132" y="15240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819400" y="152400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730732" y="173349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100</a:t>
            </a: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609600" y="4343400"/>
            <a:ext cx="7772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will assume there are no negative weights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</a:rPr>
              <a:t>Problem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</a:rPr>
              <a:t> is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</a:rPr>
              <a:t>ill-defined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if there are negative-cost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cycles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i="1" kern="0" dirty="0" smtClean="0">
                <a:latin typeface="+mn-lt"/>
              </a:rPr>
              <a:t>Today’s</a:t>
            </a:r>
            <a:r>
              <a:rPr lang="en-US" sz="2000" b="0" i="1" kern="0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2000" b="0" i="1" kern="0" dirty="0" smtClean="0">
                <a:solidFill>
                  <a:srgbClr val="4F81BD"/>
                </a:solidFill>
                <a:latin typeface="+mn-lt"/>
              </a:rPr>
              <a:t>algorithm</a:t>
            </a:r>
            <a:r>
              <a:rPr lang="en-US" sz="2000" b="0" kern="0" dirty="0" smtClean="0">
                <a:solidFill>
                  <a:srgbClr val="4F81BD"/>
                </a:solidFill>
                <a:latin typeface="+mn-lt"/>
              </a:rPr>
              <a:t> is </a:t>
            </a:r>
            <a:r>
              <a:rPr lang="en-US" sz="2000" b="0" i="1" kern="0" dirty="0" smtClean="0">
                <a:solidFill>
                  <a:srgbClr val="4F81BD"/>
                </a:solidFill>
                <a:latin typeface="+mn-lt"/>
              </a:rPr>
              <a:t>wrong</a:t>
            </a:r>
            <a:r>
              <a:rPr lang="en-US" sz="2000" b="0" kern="0" dirty="0" smtClean="0">
                <a:solidFill>
                  <a:srgbClr val="4F81BD"/>
                </a:solidFill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if </a:t>
            </a:r>
            <a:r>
              <a:rPr lang="en-US" sz="2000" b="0" i="1" kern="0" dirty="0" smtClean="0">
                <a:latin typeface="+mn-lt"/>
              </a:rPr>
              <a:t>edges</a:t>
            </a:r>
            <a:r>
              <a:rPr lang="en-US" sz="2000" b="0" kern="0" dirty="0" smtClean="0">
                <a:latin typeface="+mn-lt"/>
              </a:rPr>
              <a:t> can be negative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There are other, slower (but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not terrible)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algorithms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8" name="Oval 45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410200" y="18288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49" name="Oval 4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6629400" y="12954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2" name="AutoShape 50"/>
          <p:cNvCxnSpPr>
            <a:cxnSpLocks noChangeShapeType="1"/>
            <a:endCxn id="49" idx="2"/>
          </p:cNvCxnSpPr>
          <p:nvPr>
            <p:custDataLst>
              <p:tags r:id="rId13"/>
            </p:custDataLst>
          </p:nvPr>
        </p:nvCxnSpPr>
        <p:spPr bwMode="auto">
          <a:xfrm flipV="1">
            <a:off x="5715000" y="1466850"/>
            <a:ext cx="9144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54" name="Oval 51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696200" y="18288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55" name="Oval 51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629400" y="2438400"/>
            <a:ext cx="342327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6934200" y="19050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715000" y="12192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391400" y="1219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cxnSp>
        <p:nvCxnSpPr>
          <p:cNvPr id="68" name="AutoShape 50"/>
          <p:cNvCxnSpPr>
            <a:cxnSpLocks noChangeShapeType="1"/>
            <a:stCxn id="49" idx="6"/>
            <a:endCxn id="54" idx="1"/>
          </p:cNvCxnSpPr>
          <p:nvPr>
            <p:custDataLst>
              <p:tags r:id="rId16"/>
            </p:custDataLst>
          </p:nvPr>
        </p:nvCxnSpPr>
        <p:spPr bwMode="auto">
          <a:xfrm>
            <a:off x="6971727" y="1466850"/>
            <a:ext cx="774606" cy="4121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70" name="AutoShape 50"/>
          <p:cNvCxnSpPr>
            <a:cxnSpLocks noChangeShapeType="1"/>
            <a:stCxn id="49" idx="5"/>
            <a:endCxn id="55" idx="7"/>
          </p:cNvCxnSpPr>
          <p:nvPr>
            <p:custDataLst>
              <p:tags r:id="rId17"/>
            </p:custDataLst>
          </p:nvPr>
        </p:nvCxnSpPr>
        <p:spPr bwMode="auto">
          <a:xfrm rot="5400000">
            <a:off x="6471327" y="2038350"/>
            <a:ext cx="900534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74" name="AutoShape 50"/>
          <p:cNvCxnSpPr>
            <a:cxnSpLocks noChangeShapeType="1"/>
          </p:cNvCxnSpPr>
          <p:nvPr>
            <p:custDataLst>
              <p:tags r:id="rId18"/>
            </p:custDataLst>
          </p:nvPr>
        </p:nvCxnSpPr>
        <p:spPr bwMode="auto">
          <a:xfrm rot="16200000" flipV="1">
            <a:off x="6172994" y="2056606"/>
            <a:ext cx="914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6172200" y="1905000"/>
            <a:ext cx="535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-11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10200" y="175260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700174" y="1809690"/>
            <a:ext cx="355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813381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Dijkstra</a:t>
            </a:r>
            <a:r>
              <a:rPr lang="en-US" dirty="0" smtClean="0">
                <a:solidFill>
                  <a:srgbClr val="0000FF"/>
                </a:solidFill>
              </a:rPr>
              <a:t>: an important CS “founder”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Algorithm named after its inventor </a:t>
            </a:r>
            <a:r>
              <a:rPr lang="en-US" dirty="0" err="1" smtClean="0"/>
              <a:t>Edsger</a:t>
            </a:r>
            <a:r>
              <a:rPr lang="en-US" dirty="0" smtClean="0"/>
              <a:t> </a:t>
            </a:r>
            <a:r>
              <a:rPr lang="en-US" dirty="0" err="1" smtClean="0"/>
              <a:t>Dijkstra</a:t>
            </a:r>
            <a:r>
              <a:rPr lang="en-US" dirty="0" smtClean="0"/>
              <a:t> (1930-2002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A good </a:t>
            </a:r>
            <a:r>
              <a:rPr lang="en-US" dirty="0" err="1" smtClean="0"/>
              <a:t>Dijkstra</a:t>
            </a:r>
            <a:r>
              <a:rPr lang="en-US" dirty="0" smtClean="0"/>
              <a:t> </a:t>
            </a:r>
            <a:r>
              <a:rPr lang="en-US" dirty="0" smtClean="0"/>
              <a:t>quote: “computer science is no more about computers than astronomy is about telescopes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My favorite </a:t>
            </a:r>
            <a:r>
              <a:rPr lang="en-US" dirty="0" err="1" smtClean="0"/>
              <a:t>Dijkstra</a:t>
            </a:r>
            <a:r>
              <a:rPr lang="en-US" dirty="0" smtClean="0"/>
              <a:t> joke: “Well, obviously he had to go into computer science, he has </a:t>
            </a:r>
            <a:r>
              <a:rPr lang="en-US" dirty="0" err="1" smtClean="0"/>
              <a:t>ijk</a:t>
            </a:r>
            <a:r>
              <a:rPr lang="en-US" dirty="0" smtClean="0"/>
              <a:t> in his name!  He’s basically built for writing loops”</a:t>
            </a: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182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Dijkstra’s</a:t>
            </a:r>
            <a:r>
              <a:rPr lang="en-US" dirty="0" smtClean="0">
                <a:solidFill>
                  <a:srgbClr val="0000FF"/>
                </a:solidFill>
              </a:rPr>
              <a:t> algorithm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idea: reminiscent of BFS, but adapted to handle weights</a:t>
            </a:r>
          </a:p>
          <a:p>
            <a:pPr lvl="1"/>
            <a:r>
              <a:rPr lang="en-US" dirty="0" smtClean="0"/>
              <a:t>Grow the set of nodes whose shortest distance has been computed</a:t>
            </a:r>
          </a:p>
          <a:p>
            <a:pPr lvl="1"/>
            <a:r>
              <a:rPr lang="en-US" dirty="0" smtClean="0"/>
              <a:t>Nodes not </a:t>
            </a:r>
            <a:r>
              <a:rPr lang="en-US" dirty="0" smtClean="0"/>
              <a:t>processed yet will </a:t>
            </a:r>
            <a:r>
              <a:rPr lang="en-US" dirty="0" smtClean="0"/>
              <a:t>have a “best distance so far”</a:t>
            </a:r>
          </a:p>
          <a:p>
            <a:pPr lvl="1"/>
            <a:r>
              <a:rPr lang="en-US" dirty="0"/>
              <a:t>A priority queue will </a:t>
            </a:r>
            <a:r>
              <a:rPr lang="en-US" dirty="0" smtClean="0"/>
              <a:t>turn out to be </a:t>
            </a:r>
            <a:r>
              <a:rPr lang="en-US" dirty="0"/>
              <a:t>useful for </a:t>
            </a:r>
            <a:r>
              <a:rPr lang="en-US" dirty="0" smtClean="0"/>
              <a:t>efficiency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67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7474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Dijkstra’s</a:t>
            </a:r>
            <a:r>
              <a:rPr lang="en-US" dirty="0" smtClean="0">
                <a:solidFill>
                  <a:srgbClr val="0000FF"/>
                </a:solidFill>
              </a:rPr>
              <a:t> Algorithm: Idea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62000" y="3505200"/>
            <a:ext cx="8001000" cy="2819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Initially, start node has cost 0 and all other nodes have cost </a:t>
            </a:r>
            <a:r>
              <a:rPr lang="en-US" sz="2800" dirty="0" smtClean="0">
                <a:sym typeface="Symbol"/>
              </a:rPr>
              <a:t></a:t>
            </a:r>
            <a:endParaRPr lang="en-US" sz="2800" dirty="0" smtClean="0"/>
          </a:p>
          <a:p>
            <a:endParaRPr lang="en-US" sz="1000" dirty="0" smtClean="0"/>
          </a:p>
          <a:p>
            <a:r>
              <a:rPr lang="en-US" dirty="0" smtClean="0"/>
              <a:t>At each step:</a:t>
            </a:r>
          </a:p>
          <a:p>
            <a:pPr lvl="1"/>
            <a:r>
              <a:rPr lang="en-US" dirty="0" smtClean="0"/>
              <a:t>Pick closest </a:t>
            </a:r>
            <a:r>
              <a:rPr lang="en-US" dirty="0" smtClean="0"/>
              <a:t>unknown vertex </a:t>
            </a:r>
            <a:r>
              <a:rPr lang="en-US" b="1" dirty="0" smtClean="0"/>
              <a:t>v</a:t>
            </a:r>
          </a:p>
          <a:p>
            <a:pPr lvl="1"/>
            <a:r>
              <a:rPr lang="en-US" dirty="0" smtClean="0"/>
              <a:t>Add it to the “cloud” of known vertices</a:t>
            </a:r>
          </a:p>
          <a:p>
            <a:pPr lvl="1"/>
            <a:r>
              <a:rPr lang="en-US" dirty="0" smtClean="0"/>
              <a:t>Update distances for nodes with edges from </a:t>
            </a:r>
            <a:r>
              <a:rPr lang="en-US" b="1" dirty="0" smtClean="0"/>
              <a:t>v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That’s it!  (But we need to prove it produces correct answers)</a:t>
            </a:r>
          </a:p>
          <a:p>
            <a:endParaRPr lang="en-US" dirty="0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329304" y="14286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005704" y="13524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176904" y="26478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777104" y="24192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5301104" y="142869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291704" y="142869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4691504" y="280029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682104" y="219069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7" name="AutoShape 14"/>
          <p:cNvCxnSpPr>
            <a:cxnSpLocks noChangeShapeType="1"/>
            <a:stCxn id="8" idx="6"/>
            <a:endCxn id="12" idx="1"/>
          </p:cNvCxnSpPr>
          <p:nvPr/>
        </p:nvCxnSpPr>
        <p:spPr bwMode="auto">
          <a:xfrm>
            <a:off x="2719829" y="1619190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15"/>
          <p:cNvCxnSpPr>
            <a:cxnSpLocks noChangeShapeType="1"/>
            <a:stCxn id="12" idx="2"/>
            <a:endCxn id="8" idx="4"/>
          </p:cNvCxnSpPr>
          <p:nvPr/>
        </p:nvCxnSpPr>
        <p:spPr bwMode="auto">
          <a:xfrm rot="10800000">
            <a:off x="2519804" y="1819215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0"/>
          <p:cNvCxnSpPr>
            <a:cxnSpLocks noChangeShapeType="1"/>
            <a:stCxn id="16" idx="2"/>
            <a:endCxn id="15" idx="0"/>
          </p:cNvCxnSpPr>
          <p:nvPr/>
        </p:nvCxnSpPr>
        <p:spPr bwMode="auto">
          <a:xfrm rot="10800000" flipV="1">
            <a:off x="4882004" y="2381190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1"/>
          <p:cNvCxnSpPr>
            <a:cxnSpLocks noChangeShapeType="1"/>
            <a:stCxn id="15" idx="6"/>
            <a:endCxn id="16" idx="4"/>
          </p:cNvCxnSpPr>
          <p:nvPr/>
        </p:nvCxnSpPr>
        <p:spPr bwMode="auto">
          <a:xfrm flipV="1">
            <a:off x="5072504" y="2571690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4"/>
          <p:cNvCxnSpPr>
            <a:cxnSpLocks noChangeShapeType="1"/>
            <a:stCxn id="8" idx="3"/>
            <a:endCxn id="11" idx="0"/>
          </p:cNvCxnSpPr>
          <p:nvPr/>
        </p:nvCxnSpPr>
        <p:spPr bwMode="auto">
          <a:xfrm flipH="1">
            <a:off x="2367404" y="1763653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5"/>
          <p:cNvCxnSpPr>
            <a:cxnSpLocks noChangeShapeType="1"/>
            <a:stCxn id="11" idx="6"/>
            <a:endCxn id="12" idx="3"/>
          </p:cNvCxnSpPr>
          <p:nvPr/>
        </p:nvCxnSpPr>
        <p:spPr bwMode="auto">
          <a:xfrm flipV="1">
            <a:off x="2567429" y="2754253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6"/>
          <p:cNvCxnSpPr>
            <a:cxnSpLocks noChangeShapeType="1"/>
            <a:stCxn id="8" idx="7"/>
            <a:endCxn id="10" idx="2"/>
          </p:cNvCxnSpPr>
          <p:nvPr/>
        </p:nvCxnSpPr>
        <p:spPr bwMode="auto">
          <a:xfrm>
            <a:off x="2654742" y="1474728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7"/>
          <p:cNvCxnSpPr>
            <a:cxnSpLocks noChangeShapeType="1"/>
            <a:stCxn id="10" idx="6"/>
            <a:endCxn id="13" idx="2"/>
          </p:cNvCxnSpPr>
          <p:nvPr/>
        </p:nvCxnSpPr>
        <p:spPr bwMode="auto">
          <a:xfrm>
            <a:off x="4396229" y="1542990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28"/>
          <p:cNvCxnSpPr>
            <a:cxnSpLocks noChangeShapeType="1"/>
            <a:stCxn id="13" idx="6"/>
            <a:endCxn id="14" idx="2"/>
          </p:cNvCxnSpPr>
          <p:nvPr/>
        </p:nvCxnSpPr>
        <p:spPr bwMode="auto">
          <a:xfrm>
            <a:off x="5691629" y="1619190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29"/>
          <p:cNvCxnSpPr>
            <a:cxnSpLocks noChangeShapeType="1"/>
            <a:stCxn id="16" idx="1"/>
            <a:endCxn id="13" idx="4"/>
          </p:cNvCxnSpPr>
          <p:nvPr/>
        </p:nvCxnSpPr>
        <p:spPr bwMode="auto">
          <a:xfrm flipH="1" flipV="1">
            <a:off x="5491604" y="1819215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0"/>
          <p:cNvCxnSpPr>
            <a:cxnSpLocks noChangeShapeType="1"/>
            <a:stCxn id="14" idx="4"/>
            <a:endCxn id="16" idx="7"/>
          </p:cNvCxnSpPr>
          <p:nvPr/>
        </p:nvCxnSpPr>
        <p:spPr bwMode="auto">
          <a:xfrm flipH="1">
            <a:off x="6007542" y="1819215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1"/>
          <p:cNvCxnSpPr>
            <a:cxnSpLocks noChangeShapeType="1"/>
            <a:stCxn id="10" idx="5"/>
            <a:endCxn id="15" idx="1"/>
          </p:cNvCxnSpPr>
          <p:nvPr/>
        </p:nvCxnSpPr>
        <p:spPr bwMode="auto">
          <a:xfrm rot="16200000" flipH="1">
            <a:off x="3949908" y="2058694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2"/>
          <p:cNvCxnSpPr>
            <a:cxnSpLocks noChangeShapeType="1"/>
            <a:stCxn id="10" idx="4"/>
            <a:endCxn id="12" idx="0"/>
          </p:cNvCxnSpPr>
          <p:nvPr/>
        </p:nvCxnSpPr>
        <p:spPr bwMode="auto">
          <a:xfrm flipH="1">
            <a:off x="3967604" y="1743015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" name="AutoShape 33"/>
          <p:cNvCxnSpPr>
            <a:cxnSpLocks noChangeShapeType="1"/>
            <a:stCxn id="12" idx="5"/>
            <a:endCxn id="15" idx="2"/>
          </p:cNvCxnSpPr>
          <p:nvPr/>
        </p:nvCxnSpPr>
        <p:spPr bwMode="auto">
          <a:xfrm rot="16200000" flipH="1">
            <a:off x="4273758" y="2573044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" name="AutoShape 34"/>
          <p:cNvCxnSpPr>
            <a:cxnSpLocks noChangeShapeType="1"/>
            <a:stCxn id="15" idx="3"/>
            <a:endCxn id="11" idx="5"/>
          </p:cNvCxnSpPr>
          <p:nvPr/>
        </p:nvCxnSpPr>
        <p:spPr bwMode="auto">
          <a:xfrm rot="5400000" flipH="1">
            <a:off x="3548504" y="1926698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Text Box 44"/>
          <p:cNvSpPr txBox="1">
            <a:spLocks noChangeArrowheads="1"/>
          </p:cNvSpPr>
          <p:nvPr/>
        </p:nvSpPr>
        <p:spPr bwMode="auto">
          <a:xfrm>
            <a:off x="2389629" y="110801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3" name="Text Box 45"/>
          <p:cNvSpPr txBox="1">
            <a:spLocks noChangeArrowheads="1"/>
          </p:cNvSpPr>
          <p:nvPr/>
        </p:nvSpPr>
        <p:spPr bwMode="auto">
          <a:xfrm>
            <a:off x="4066029" y="98260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4" name="Text Box 46"/>
          <p:cNvSpPr txBox="1">
            <a:spLocks noChangeArrowheads="1"/>
          </p:cNvSpPr>
          <p:nvPr/>
        </p:nvSpPr>
        <p:spPr bwMode="auto">
          <a:xfrm>
            <a:off x="4081904" y="10396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7"/>
          <p:cNvSpPr txBox="1">
            <a:spLocks noChangeArrowheads="1"/>
          </p:cNvSpPr>
          <p:nvPr/>
        </p:nvSpPr>
        <p:spPr bwMode="auto">
          <a:xfrm>
            <a:off x="5377304" y="10762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6" name="Text Box 48"/>
          <p:cNvSpPr txBox="1">
            <a:spLocks noChangeArrowheads="1"/>
          </p:cNvSpPr>
          <p:nvPr/>
        </p:nvSpPr>
        <p:spPr bwMode="auto">
          <a:xfrm>
            <a:off x="6367904" y="1076265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49"/>
          <p:cNvSpPr txBox="1">
            <a:spLocks noChangeArrowheads="1"/>
          </p:cNvSpPr>
          <p:nvPr/>
        </p:nvSpPr>
        <p:spPr bwMode="auto">
          <a:xfrm>
            <a:off x="1872104" y="27526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0"/>
          <p:cNvSpPr txBox="1">
            <a:spLocks noChangeArrowheads="1"/>
          </p:cNvSpPr>
          <p:nvPr/>
        </p:nvSpPr>
        <p:spPr bwMode="auto">
          <a:xfrm>
            <a:off x="4089842" y="22954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1"/>
          <p:cNvSpPr txBox="1">
            <a:spLocks noChangeArrowheads="1"/>
          </p:cNvSpPr>
          <p:nvPr/>
        </p:nvSpPr>
        <p:spPr bwMode="auto">
          <a:xfrm>
            <a:off x="4920104" y="2981265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40" name="Text Box 52"/>
          <p:cNvSpPr txBox="1">
            <a:spLocks noChangeArrowheads="1"/>
          </p:cNvSpPr>
          <p:nvPr/>
        </p:nvSpPr>
        <p:spPr bwMode="auto">
          <a:xfrm>
            <a:off x="5986904" y="2143065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41" name="Text Box 53"/>
          <p:cNvSpPr txBox="1">
            <a:spLocks noChangeArrowheads="1"/>
          </p:cNvSpPr>
          <p:nvPr/>
        </p:nvSpPr>
        <p:spPr bwMode="auto">
          <a:xfrm>
            <a:off x="3167504" y="120167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2" name="Text Box 54"/>
          <p:cNvSpPr txBox="1">
            <a:spLocks noChangeArrowheads="1"/>
          </p:cNvSpPr>
          <p:nvPr/>
        </p:nvSpPr>
        <p:spPr bwMode="auto">
          <a:xfrm>
            <a:off x="4615304" y="1276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3" name="Text Box 55"/>
          <p:cNvSpPr txBox="1">
            <a:spLocks noChangeArrowheads="1"/>
          </p:cNvSpPr>
          <p:nvPr/>
        </p:nvSpPr>
        <p:spPr bwMode="auto">
          <a:xfrm>
            <a:off x="5834504" y="135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4" name="Text Box 56"/>
          <p:cNvSpPr txBox="1">
            <a:spLocks noChangeArrowheads="1"/>
          </p:cNvSpPr>
          <p:nvPr/>
        </p:nvSpPr>
        <p:spPr bwMode="auto">
          <a:xfrm>
            <a:off x="6215504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5" name="Text Box 57"/>
          <p:cNvSpPr txBox="1">
            <a:spLocks noChangeArrowheads="1"/>
          </p:cNvSpPr>
          <p:nvPr/>
        </p:nvSpPr>
        <p:spPr bwMode="auto">
          <a:xfrm>
            <a:off x="4539104" y="19620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6" name="Text Box 58"/>
          <p:cNvSpPr txBox="1">
            <a:spLocks noChangeArrowheads="1"/>
          </p:cNvSpPr>
          <p:nvPr/>
        </p:nvSpPr>
        <p:spPr bwMode="auto">
          <a:xfrm>
            <a:off x="5377304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7" name="Text Box 59"/>
          <p:cNvSpPr txBox="1">
            <a:spLocks noChangeArrowheads="1"/>
          </p:cNvSpPr>
          <p:nvPr/>
        </p:nvSpPr>
        <p:spPr bwMode="auto">
          <a:xfrm>
            <a:off x="5167754" y="212560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8" name="Text Box 60"/>
          <p:cNvSpPr txBox="1">
            <a:spLocks noChangeArrowheads="1"/>
          </p:cNvSpPr>
          <p:nvPr/>
        </p:nvSpPr>
        <p:spPr bwMode="auto">
          <a:xfrm>
            <a:off x="5377304" y="25636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9" name="Text Box 61"/>
          <p:cNvSpPr txBox="1">
            <a:spLocks noChangeArrowheads="1"/>
          </p:cNvSpPr>
          <p:nvPr/>
        </p:nvSpPr>
        <p:spPr bwMode="auto">
          <a:xfrm>
            <a:off x="4234304" y="2571690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50" name="Text Box 62"/>
          <p:cNvSpPr txBox="1">
            <a:spLocks noChangeArrowheads="1"/>
          </p:cNvSpPr>
          <p:nvPr/>
        </p:nvSpPr>
        <p:spPr bwMode="auto">
          <a:xfrm>
            <a:off x="370090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51" name="Text Box 63"/>
          <p:cNvSpPr txBox="1">
            <a:spLocks noChangeArrowheads="1"/>
          </p:cNvSpPr>
          <p:nvPr/>
        </p:nvSpPr>
        <p:spPr bwMode="auto">
          <a:xfrm>
            <a:off x="3548504" y="1733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4"/>
          <p:cNvSpPr txBox="1">
            <a:spLocks noChangeArrowheads="1"/>
          </p:cNvSpPr>
          <p:nvPr/>
        </p:nvSpPr>
        <p:spPr bwMode="auto">
          <a:xfrm>
            <a:off x="293890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3" name="Text Box 65"/>
          <p:cNvSpPr txBox="1">
            <a:spLocks noChangeArrowheads="1"/>
          </p:cNvSpPr>
          <p:nvPr/>
        </p:nvSpPr>
        <p:spPr bwMode="auto">
          <a:xfrm>
            <a:off x="2786504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4" name="Text Box 66"/>
          <p:cNvSpPr txBox="1">
            <a:spLocks noChangeArrowheads="1"/>
          </p:cNvSpPr>
          <p:nvPr/>
        </p:nvSpPr>
        <p:spPr bwMode="auto">
          <a:xfrm>
            <a:off x="2100704" y="2038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55" name="Text Box 63"/>
          <p:cNvSpPr txBox="1">
            <a:spLocks noChangeArrowheads="1"/>
          </p:cNvSpPr>
          <p:nvPr/>
        </p:nvSpPr>
        <p:spPr bwMode="auto">
          <a:xfrm>
            <a:off x="4005704" y="195409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707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Algorithm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, set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 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and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v.known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= false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source.cost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there are unknown nodes in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Select the unknown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with lowest cost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Mark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as known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with weight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 smtClean="0"/>
              <a:t>,</a:t>
            </a:r>
          </a:p>
          <a:p>
            <a:pPr marL="857250" lvl="1" indent="-457200">
              <a:buNone/>
            </a:pPr>
            <a:r>
              <a:rPr lang="en-US" dirty="0" smtClean="0"/>
              <a:t>		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c1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w</a:t>
            </a:r>
            <a:r>
              <a:rPr lang="en-US" dirty="0" smtClean="0"/>
              <a:t> </a:t>
            </a:r>
            <a:r>
              <a:rPr lang="en-US" i="1" dirty="0" smtClean="0"/>
              <a:t>// cost of best path through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i="1" dirty="0" smtClean="0"/>
              <a:t>to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i="1" dirty="0" smtClean="0"/>
              <a:t>   </a:t>
            </a:r>
          </a:p>
          <a:p>
            <a:pPr marL="857250" lvl="1" indent="-457200">
              <a:buNone/>
            </a:pP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c2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dirty="0" smtClean="0"/>
              <a:t>   </a:t>
            </a:r>
            <a:r>
              <a:rPr lang="en-US" i="1" dirty="0" smtClean="0"/>
              <a:t>// cost of best path to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i="1" dirty="0" smtClean="0"/>
              <a:t> previously known</a:t>
            </a:r>
          </a:p>
          <a:p>
            <a:pPr marL="857250" lvl="1" indent="-457200">
              <a:buNone/>
            </a:pPr>
            <a:r>
              <a:rPr lang="en-US" dirty="0" smtClean="0"/>
              <a:t>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if(c1 &lt; c2){</a:t>
            </a:r>
            <a:r>
              <a:rPr lang="en-US" dirty="0" smtClean="0"/>
              <a:t> </a:t>
            </a:r>
            <a:r>
              <a:rPr lang="en-US" i="1" dirty="0" smtClean="0"/>
              <a:t>// if the path through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i="1" dirty="0" smtClean="0"/>
              <a:t> is better</a:t>
            </a:r>
          </a:p>
          <a:p>
            <a:pPr marL="857250" lvl="1" indent="-457200">
              <a:buNone/>
            </a:pPr>
            <a:r>
              <a:rPr lang="en-US" dirty="0" smtClean="0"/>
              <a:t>		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c1</a:t>
            </a:r>
          </a:p>
          <a:p>
            <a:pPr marL="857250" lvl="1" indent="-457200">
              <a:buNone/>
            </a:pPr>
            <a:r>
              <a:rPr lang="en-US" dirty="0" smtClean="0"/>
              <a:t>              </a:t>
            </a:r>
            <a:r>
              <a:rPr lang="en-US" sz="1000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u.path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v</a:t>
            </a:r>
            <a:r>
              <a:rPr lang="en-US" dirty="0" smtClean="0"/>
              <a:t> </a:t>
            </a:r>
            <a:r>
              <a:rPr lang="en-US" i="1" dirty="0" smtClean="0"/>
              <a:t>// for computing actual paths</a:t>
            </a:r>
          </a:p>
          <a:p>
            <a:pPr marL="857250" lvl="1" indent="-457200">
              <a:buNone/>
            </a:pPr>
            <a:r>
              <a:rPr lang="en-US" dirty="0" smtClean="0"/>
              <a:t>		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857250" lvl="1" indent="-45720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3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 smtClean="0"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 smtClean="0"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 smtClean="0"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 smtClean="0"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 smtClean="0"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 smtClean="0"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 smtClean="0"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1657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 smtClean="0"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 smtClean="0"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 smtClean="0"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 smtClean="0"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6" name="TextBox 5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4258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 smtClean="0"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 smtClean="0"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 smtClean="0"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4016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 smtClean="0"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 smtClean="0"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442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 smtClean="0"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1" dirty="0" smtClean="0"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5640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Course Logistics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HW4 out</a:t>
            </a:r>
            <a:r>
              <a:rPr lang="en-US" dirty="0"/>
              <a:t> </a:t>
            </a:r>
            <a:r>
              <a:rPr lang="en-US" dirty="0" smtClean="0">
                <a:sym typeface="Wingdings"/>
              </a:rPr>
              <a:t> graphs!</a:t>
            </a:r>
          </a:p>
          <a:p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Topic Summary on Graphs coming out by tomorrow evening.  We’ll add more after we finish Graphs next week.</a:t>
            </a:r>
          </a:p>
          <a:p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Grade computation guide (as best we can) out tonight.</a:t>
            </a:r>
            <a:endParaRPr lang="en-US" dirty="0">
              <a:sym typeface="Wingding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01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37305"/>
              </p:ext>
            </p:extLst>
          </p:nvPr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lang="en-US" sz="1800" dirty="0">
                        <a:solidFill>
                          <a:schemeClr val="tx1"/>
                        </a:solidFill>
                        <a:sym typeface="Math1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4750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8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2920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8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1885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8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G, E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712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Features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143000"/>
            <a:ext cx="7772400" cy="4495800"/>
          </a:xfrm>
        </p:spPr>
        <p:txBody>
          <a:bodyPr>
            <a:normAutofit fontScale="70000" lnSpcReduction="20000"/>
          </a:bodyPr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When a vertex is marked known, </a:t>
            </a:r>
            <a:br>
              <a:rPr lang="en-US" dirty="0" smtClean="0"/>
            </a:br>
            <a:r>
              <a:rPr lang="en-US" dirty="0" smtClean="0"/>
              <a:t>the cost of the shortest path to that node is known</a:t>
            </a:r>
          </a:p>
          <a:p>
            <a:pPr lvl="1" eaLnBrk="1" hangingPunct="1"/>
            <a:r>
              <a:rPr lang="en-US" dirty="0" smtClean="0"/>
              <a:t>The path is also known by following back-pointers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While a vertex is still not known, </a:t>
            </a:r>
            <a:br>
              <a:rPr lang="en-US" dirty="0" smtClean="0"/>
            </a:br>
            <a:r>
              <a:rPr lang="en-US" dirty="0" smtClean="0"/>
              <a:t>another shorter path to it </a:t>
            </a:r>
            <a:r>
              <a:rPr lang="en-US" dirty="0" smtClean="0">
                <a:solidFill>
                  <a:schemeClr val="accent1"/>
                </a:solidFill>
              </a:rPr>
              <a:t>might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still be found</a:t>
            </a:r>
          </a:p>
          <a:p>
            <a:pPr eaLnBrk="1" hangingPunct="1"/>
            <a:endParaRPr lang="en-US" dirty="0"/>
          </a:p>
          <a:p>
            <a:pPr marL="0" indent="0" eaLnBrk="1" hangingPunct="1">
              <a:buNone/>
            </a:pPr>
            <a:r>
              <a:rPr lang="en-US" dirty="0" smtClean="0"/>
              <a:t>Note: The “Order Added to Known Set” is not important</a:t>
            </a:r>
          </a:p>
          <a:p>
            <a:pPr lvl="1"/>
            <a:r>
              <a:rPr lang="en-US" dirty="0" smtClean="0"/>
              <a:t>A detail about how the algorithm works (client doesn’t care)</a:t>
            </a:r>
          </a:p>
          <a:p>
            <a:pPr lvl="1"/>
            <a:r>
              <a:rPr lang="en-US" dirty="0" smtClean="0"/>
              <a:t>Not </a:t>
            </a:r>
            <a:r>
              <a:rPr lang="en-US" dirty="0" smtClean="0"/>
              <a:t>used by the algorithm (implementation doesn’t care)</a:t>
            </a:r>
          </a:p>
          <a:p>
            <a:pPr lvl="1"/>
            <a:r>
              <a:rPr lang="en-US" dirty="0" smtClean="0"/>
              <a:t>It is sorted by path-cost, resolving ties in some way</a:t>
            </a:r>
          </a:p>
          <a:p>
            <a:pPr lvl="2"/>
            <a:r>
              <a:rPr lang="en-US" dirty="0" smtClean="0"/>
              <a:t>Helps give intuition of why the algorithm works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2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Interpreting the Results</a:t>
            </a:r>
          </a:p>
        </p:txBody>
      </p:sp>
      <p:sp>
        <p:nvSpPr>
          <p:cNvPr id="54274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smtClean="0"/>
              <a:t>Now that we’re done, how do we get the path from, say, A to E?</a:t>
            </a:r>
          </a:p>
        </p:txBody>
      </p:sp>
      <p:grpSp>
        <p:nvGrpSpPr>
          <p:cNvPr id="54275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2286000"/>
            <a:ext cx="4648200" cy="2370138"/>
            <a:chOff x="304800" y="914400"/>
            <a:chExt cx="4808706" cy="2446397"/>
          </a:xfrm>
        </p:grpSpPr>
        <p:sp>
          <p:nvSpPr>
            <p:cNvPr id="54330" name="Oval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7620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A</a:t>
              </a:r>
            </a:p>
          </p:txBody>
        </p:sp>
        <p:sp>
          <p:nvSpPr>
            <p:cNvPr id="54331" name="Oval 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438400" y="12842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54332" name="Oval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9600" y="25796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54333" name="Oval 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209800" y="2351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54334" name="Oval 9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7338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sp>
          <p:nvSpPr>
            <p:cNvPr id="54335" name="Oval 1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7244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sp>
          <p:nvSpPr>
            <p:cNvPr id="54336" name="Oval 1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124200" y="2732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sp>
          <p:nvSpPr>
            <p:cNvPr id="54337" name="Oval 1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114800" y="2122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  <p:cxnSp>
          <p:nvCxnSpPr>
            <p:cNvPr id="54338" name="AutoShape 14"/>
            <p:cNvCxnSpPr>
              <a:cxnSpLocks noChangeShapeType="1"/>
              <a:stCxn id="54330" idx="6"/>
              <a:endCxn id="54333" idx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1152525" y="1550987"/>
              <a:ext cx="1112838" cy="84613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39" name="AutoShape 15"/>
            <p:cNvCxnSpPr>
              <a:cxnSpLocks noChangeShapeType="1"/>
              <a:stCxn id="54333" idx="2"/>
              <a:endCxn id="54330" idx="4"/>
            </p:cNvCxnSpPr>
            <p:nvPr>
              <p:custDataLst>
                <p:tags r:id="rId15"/>
              </p:custDataLst>
            </p:nvPr>
          </p:nvCxnSpPr>
          <p:spPr bwMode="auto">
            <a:xfrm rot="10800000">
              <a:off x="952500" y="1751012"/>
              <a:ext cx="1247775" cy="79057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0" name="AutoShape 20"/>
            <p:cNvCxnSpPr>
              <a:cxnSpLocks noChangeShapeType="1"/>
              <a:stCxn id="54337" idx="2"/>
              <a:endCxn id="54336" idx="0"/>
            </p:cNvCxnSpPr>
            <p:nvPr>
              <p:custDataLst>
                <p:tags r:id="rId16"/>
              </p:custDataLst>
            </p:nvPr>
          </p:nvCxnSpPr>
          <p:spPr bwMode="auto">
            <a:xfrm rot="10800000" flipV="1">
              <a:off x="3314700" y="23129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1" name="AutoShape 21"/>
            <p:cNvCxnSpPr>
              <a:cxnSpLocks noChangeShapeType="1"/>
              <a:stCxn id="54336" idx="6"/>
              <a:endCxn id="54337" idx="4"/>
            </p:cNvCxnSpPr>
            <p:nvPr>
              <p:custDataLst>
                <p:tags r:id="rId17"/>
              </p:custDataLst>
            </p:nvPr>
          </p:nvCxnSpPr>
          <p:spPr bwMode="auto">
            <a:xfrm flipV="1">
              <a:off x="3505200" y="25034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2" name="AutoShape 24"/>
            <p:cNvCxnSpPr>
              <a:cxnSpLocks noChangeShapeType="1"/>
              <a:stCxn id="54330" idx="3"/>
              <a:endCxn id="54332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800100" y="1695450"/>
              <a:ext cx="17463" cy="874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3" name="AutoShape 25"/>
            <p:cNvCxnSpPr>
              <a:cxnSpLocks noChangeShapeType="1"/>
              <a:stCxn id="54332" idx="6"/>
              <a:endCxn id="54333" idx="3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1000125" y="2686050"/>
              <a:ext cx="1265238" cy="84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4" name="AutoShape 26"/>
            <p:cNvCxnSpPr>
              <a:cxnSpLocks noChangeShapeType="1"/>
              <a:stCxn id="54330" idx="7"/>
              <a:endCxn id="54331" idx="2"/>
            </p:cNvCxnSpPr>
            <p:nvPr>
              <p:custDataLst>
                <p:tags r:id="rId20"/>
              </p:custDataLst>
            </p:nvPr>
          </p:nvCxnSpPr>
          <p:spPr bwMode="auto">
            <a:xfrm>
              <a:off x="1087438" y="1406525"/>
              <a:ext cx="1341437" cy="682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5" name="AutoShape 27"/>
            <p:cNvCxnSpPr>
              <a:cxnSpLocks noChangeShapeType="1"/>
              <a:stCxn id="54331" idx="6"/>
              <a:endCxn id="54334" idx="2"/>
            </p:cNvCxnSpPr>
            <p:nvPr>
              <p:custDataLst>
                <p:tags r:id="rId21"/>
              </p:custDataLst>
            </p:nvPr>
          </p:nvCxnSpPr>
          <p:spPr bwMode="auto">
            <a:xfrm>
              <a:off x="2828925" y="1474787"/>
              <a:ext cx="895350" cy="76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6" name="AutoShape 28"/>
            <p:cNvCxnSpPr>
              <a:cxnSpLocks noChangeShapeType="1"/>
              <a:stCxn id="54334" idx="6"/>
              <a:endCxn id="54335" idx="2"/>
            </p:cNvCxnSpPr>
            <p:nvPr>
              <p:custDataLst>
                <p:tags r:id="rId22"/>
              </p:custDataLst>
            </p:nvPr>
          </p:nvCxnSpPr>
          <p:spPr bwMode="auto">
            <a:xfrm>
              <a:off x="4124325" y="1550987"/>
              <a:ext cx="59055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7" name="AutoShape 29"/>
            <p:cNvCxnSpPr>
              <a:cxnSpLocks noChangeShapeType="1"/>
              <a:stCxn id="54337" idx="1"/>
              <a:endCxn id="54334" idx="4"/>
            </p:cNvCxnSpPr>
            <p:nvPr>
              <p:custDataLst>
                <p:tags r:id="rId23"/>
              </p:custDataLst>
            </p:nvPr>
          </p:nvCxnSpPr>
          <p:spPr bwMode="auto">
            <a:xfrm flipH="1" flipV="1">
              <a:off x="3924300" y="1751012"/>
              <a:ext cx="246063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8" name="AutoShape 30"/>
            <p:cNvCxnSpPr>
              <a:cxnSpLocks noChangeShapeType="1"/>
              <a:stCxn id="54335" idx="4"/>
              <a:endCxn id="54337" idx="7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4440238" y="1751012"/>
              <a:ext cx="474662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9" name="AutoShape 31"/>
            <p:cNvCxnSpPr>
              <a:cxnSpLocks noChangeShapeType="1"/>
              <a:stCxn id="54331" idx="5"/>
              <a:endCxn id="54336" idx="1"/>
            </p:cNvCxnSpPr>
            <p:nvPr>
              <p:custDataLst>
                <p:tags r:id="rId25"/>
              </p:custDataLst>
            </p:nvPr>
          </p:nvCxnSpPr>
          <p:spPr bwMode="auto">
            <a:xfrm rot="16200000" flipH="1">
              <a:off x="2382604" y="1990491"/>
              <a:ext cx="1178392" cy="416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0" name="AutoShape 32"/>
            <p:cNvCxnSpPr>
              <a:cxnSpLocks noChangeShapeType="1"/>
              <a:stCxn id="54331" idx="4"/>
              <a:endCxn id="54333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2400300" y="1674812"/>
              <a:ext cx="228600" cy="666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1" name="AutoShape 33"/>
            <p:cNvCxnSpPr>
              <a:cxnSpLocks noChangeShapeType="1"/>
              <a:stCxn id="54333" idx="5"/>
              <a:endCxn id="54336" idx="2"/>
            </p:cNvCxnSpPr>
            <p:nvPr>
              <p:custDataLst>
                <p:tags r:id="rId27"/>
              </p:custDataLst>
            </p:nvPr>
          </p:nvCxnSpPr>
          <p:spPr bwMode="auto">
            <a:xfrm rot="16200000" flipH="1">
              <a:off x="2706454" y="2504841"/>
              <a:ext cx="246296" cy="5891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2" name="AutoShape 34"/>
            <p:cNvCxnSpPr>
              <a:cxnSpLocks noChangeShapeType="1"/>
              <a:stCxn id="54336" idx="3"/>
              <a:endCxn id="54332" idx="5"/>
            </p:cNvCxnSpPr>
            <p:nvPr>
              <p:custDataLst>
                <p:tags r:id="rId28"/>
              </p:custDataLst>
            </p:nvPr>
          </p:nvCxnSpPr>
          <p:spPr bwMode="auto">
            <a:xfrm rot="5400000" flipH="1">
              <a:off x="1981200" y="1858495"/>
              <a:ext cx="152400" cy="2245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4353" name="Text Box 44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822325" y="103981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4354" name="Text Box 45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498725" y="914400"/>
              <a:ext cx="184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/>
            </a:p>
          </p:txBody>
        </p:sp>
        <p:sp>
          <p:nvSpPr>
            <p:cNvPr id="54355" name="Text Box 46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514600" y="971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2</a:t>
              </a:r>
            </a:p>
          </p:txBody>
        </p:sp>
        <p:sp>
          <p:nvSpPr>
            <p:cNvPr id="54356" name="Text Box 47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8100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  <a:endParaRPr lang="en-US" sz="2000">
                <a:solidFill>
                  <a:srgbClr val="FF0000"/>
                </a:solidFill>
              </a:endParaRPr>
            </a:p>
          </p:txBody>
        </p:sp>
        <p:sp>
          <p:nvSpPr>
            <p:cNvPr id="54357" name="Text Box 48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8006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7</a:t>
              </a:r>
            </a:p>
          </p:txBody>
        </p:sp>
        <p:sp>
          <p:nvSpPr>
            <p:cNvPr id="54358" name="Text Box 4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04800" y="26844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</a:p>
          </p:txBody>
        </p:sp>
        <p:sp>
          <p:nvSpPr>
            <p:cNvPr id="54359" name="Text Box 50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522538" y="22272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</a:t>
              </a:r>
            </a:p>
          </p:txBody>
        </p:sp>
        <p:sp>
          <p:nvSpPr>
            <p:cNvPr id="54360" name="Text Box 51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352800" y="2913062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11</a:t>
              </a:r>
            </a:p>
          </p:txBody>
        </p:sp>
        <p:sp>
          <p:nvSpPr>
            <p:cNvPr id="54361" name="Text Box 52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419600" y="20748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8</a:t>
              </a:r>
            </a:p>
          </p:txBody>
        </p:sp>
        <p:sp>
          <p:nvSpPr>
            <p:cNvPr id="54362" name="Text Box 53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113347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3" name="Text Box 54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048000" y="1208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4" name="Text Box 55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267200" y="1284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4365" name="Text Box 56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6482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66" name="Text Box 57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971800" y="1893887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10</a:t>
              </a:r>
            </a:p>
          </p:txBody>
        </p:sp>
        <p:sp>
          <p:nvSpPr>
            <p:cNvPr id="54367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8100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8" name="Text Box 59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600450" y="20574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4369" name="Text Box 60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810000" y="2495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70" name="Text Box 61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667000" y="2503487"/>
              <a:ext cx="42697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11</a:t>
              </a:r>
            </a:p>
          </p:txBody>
        </p:sp>
        <p:sp>
          <p:nvSpPr>
            <p:cNvPr id="54371" name="Text Box 62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2133600" y="2960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7</a:t>
              </a:r>
            </a:p>
          </p:txBody>
        </p:sp>
        <p:sp>
          <p:nvSpPr>
            <p:cNvPr id="54372" name="Text Box 63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981200" y="1665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73" name="Text Box 64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371600" y="2046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9</a:t>
              </a:r>
            </a:p>
          </p:txBody>
        </p:sp>
        <p:sp>
          <p:nvSpPr>
            <p:cNvPr id="54374" name="Text Box 65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219200" y="2427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75" name="Text Box 6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33400" y="1970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  <p:sp>
          <p:nvSpPr>
            <p:cNvPr id="54376" name="Text Box 63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438400" y="18858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5</a:t>
              </a:r>
            </a:p>
          </p:txBody>
        </p:sp>
      </p:grpSp>
      <p:graphicFrame>
        <p:nvGraphicFramePr>
          <p:cNvPr id="53" name="Group 120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7244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" name="TextBox 54"/>
          <p:cNvSpPr txBox="1"/>
          <p:nvPr>
            <p:custDataLst>
              <p:tags r:id="rId5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G, E</a:t>
            </a:r>
            <a:endParaRPr lang="en-US" sz="2000" b="0" dirty="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97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Interpreting the Results</a:t>
            </a:r>
          </a:p>
        </p:txBody>
      </p:sp>
      <p:sp>
        <p:nvSpPr>
          <p:cNvPr id="54274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smtClean="0"/>
              <a:t>Now that we’re done, how do we get the path from, say, A to E?</a:t>
            </a:r>
          </a:p>
        </p:txBody>
      </p:sp>
      <p:grpSp>
        <p:nvGrpSpPr>
          <p:cNvPr id="54275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2286000"/>
            <a:ext cx="4648200" cy="2370138"/>
            <a:chOff x="304800" y="914400"/>
            <a:chExt cx="4808706" cy="2446397"/>
          </a:xfrm>
        </p:grpSpPr>
        <p:sp>
          <p:nvSpPr>
            <p:cNvPr id="54330" name="Oval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7620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A</a:t>
              </a:r>
            </a:p>
          </p:txBody>
        </p:sp>
        <p:sp>
          <p:nvSpPr>
            <p:cNvPr id="54331" name="Oval 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438400" y="12842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54332" name="Oval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9600" y="25796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54333" name="Oval 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209800" y="2351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54334" name="Oval 9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7338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sp>
          <p:nvSpPr>
            <p:cNvPr id="54335" name="Oval 1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7244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sp>
          <p:nvSpPr>
            <p:cNvPr id="54336" name="Oval 1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124200" y="2732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sp>
          <p:nvSpPr>
            <p:cNvPr id="54337" name="Oval 1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114800" y="2122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  <p:cxnSp>
          <p:nvCxnSpPr>
            <p:cNvPr id="54338" name="AutoShape 14"/>
            <p:cNvCxnSpPr>
              <a:cxnSpLocks noChangeShapeType="1"/>
              <a:stCxn id="54330" idx="6"/>
              <a:endCxn id="54333" idx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1152525" y="1550987"/>
              <a:ext cx="1112838" cy="84613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39" name="AutoShape 15"/>
            <p:cNvCxnSpPr>
              <a:cxnSpLocks noChangeShapeType="1"/>
              <a:stCxn id="54333" idx="2"/>
              <a:endCxn id="54330" idx="4"/>
            </p:cNvCxnSpPr>
            <p:nvPr>
              <p:custDataLst>
                <p:tags r:id="rId15"/>
              </p:custDataLst>
            </p:nvPr>
          </p:nvCxnSpPr>
          <p:spPr bwMode="auto">
            <a:xfrm rot="10800000">
              <a:off x="952500" y="1751012"/>
              <a:ext cx="1247775" cy="79057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0" name="AutoShape 20"/>
            <p:cNvCxnSpPr>
              <a:cxnSpLocks noChangeShapeType="1"/>
              <a:stCxn id="54337" idx="2"/>
              <a:endCxn id="54336" idx="0"/>
            </p:cNvCxnSpPr>
            <p:nvPr>
              <p:custDataLst>
                <p:tags r:id="rId16"/>
              </p:custDataLst>
            </p:nvPr>
          </p:nvCxnSpPr>
          <p:spPr bwMode="auto">
            <a:xfrm rot="10800000" flipV="1">
              <a:off x="3314700" y="2312987"/>
              <a:ext cx="800100" cy="419100"/>
            </a:xfrm>
            <a:prstGeom prst="curvedConnector2">
              <a:avLst/>
            </a:prstGeom>
            <a:noFill/>
            <a:ln w="28575" cmpd="sng">
              <a:solidFill>
                <a:srgbClr val="3366FF"/>
              </a:solidFill>
              <a:round/>
              <a:headEnd/>
              <a:tailEnd type="triangle" w="med" len="med"/>
            </a:ln>
          </p:spPr>
        </p:cxnSp>
        <p:cxnSp>
          <p:nvCxnSpPr>
            <p:cNvPr id="54341" name="AutoShape 21"/>
            <p:cNvCxnSpPr>
              <a:cxnSpLocks noChangeShapeType="1"/>
              <a:stCxn id="54336" idx="6"/>
              <a:endCxn id="54337" idx="4"/>
            </p:cNvCxnSpPr>
            <p:nvPr>
              <p:custDataLst>
                <p:tags r:id="rId17"/>
              </p:custDataLst>
            </p:nvPr>
          </p:nvCxnSpPr>
          <p:spPr bwMode="auto">
            <a:xfrm flipV="1">
              <a:off x="3505200" y="25034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2" name="AutoShape 24"/>
            <p:cNvCxnSpPr>
              <a:cxnSpLocks noChangeShapeType="1"/>
              <a:stCxn id="54330" idx="3"/>
              <a:endCxn id="54332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800100" y="1695450"/>
              <a:ext cx="17463" cy="874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3" name="AutoShape 25"/>
            <p:cNvCxnSpPr>
              <a:cxnSpLocks noChangeShapeType="1"/>
              <a:stCxn id="54332" idx="6"/>
              <a:endCxn id="54333" idx="3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1000125" y="2686050"/>
              <a:ext cx="1265238" cy="84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4" name="AutoShape 26"/>
            <p:cNvCxnSpPr>
              <a:cxnSpLocks noChangeShapeType="1"/>
              <a:stCxn id="54330" idx="7"/>
              <a:endCxn id="54331" idx="2"/>
            </p:cNvCxnSpPr>
            <p:nvPr>
              <p:custDataLst>
                <p:tags r:id="rId20"/>
              </p:custDataLst>
            </p:nvPr>
          </p:nvCxnSpPr>
          <p:spPr bwMode="auto">
            <a:xfrm>
              <a:off x="1087438" y="1406525"/>
              <a:ext cx="1341437" cy="68262"/>
            </a:xfrm>
            <a:prstGeom prst="straightConnector1">
              <a:avLst/>
            </a:prstGeom>
            <a:noFill/>
            <a:ln w="28575" cmpd="sng">
              <a:solidFill>
                <a:srgbClr val="3366FF"/>
              </a:solidFill>
              <a:round/>
              <a:headEnd/>
              <a:tailEnd type="triangle" w="med" len="med"/>
            </a:ln>
          </p:spPr>
        </p:cxnSp>
        <p:cxnSp>
          <p:nvCxnSpPr>
            <p:cNvPr id="54345" name="AutoShape 27"/>
            <p:cNvCxnSpPr>
              <a:cxnSpLocks noChangeShapeType="1"/>
              <a:stCxn id="54331" idx="6"/>
              <a:endCxn id="54334" idx="2"/>
            </p:cNvCxnSpPr>
            <p:nvPr>
              <p:custDataLst>
                <p:tags r:id="rId21"/>
              </p:custDataLst>
            </p:nvPr>
          </p:nvCxnSpPr>
          <p:spPr bwMode="auto">
            <a:xfrm>
              <a:off x="2828925" y="1474787"/>
              <a:ext cx="895350" cy="76200"/>
            </a:xfrm>
            <a:prstGeom prst="straightConnector1">
              <a:avLst/>
            </a:prstGeom>
            <a:noFill/>
            <a:ln w="28575" cmpd="sng">
              <a:solidFill>
                <a:srgbClr val="3366FF"/>
              </a:solidFill>
              <a:round/>
              <a:headEnd/>
              <a:tailEnd type="triangle" w="med" len="med"/>
            </a:ln>
          </p:spPr>
        </p:cxnSp>
        <p:cxnSp>
          <p:nvCxnSpPr>
            <p:cNvPr id="54346" name="AutoShape 28"/>
            <p:cNvCxnSpPr>
              <a:cxnSpLocks noChangeShapeType="1"/>
              <a:stCxn id="54334" idx="6"/>
              <a:endCxn id="54335" idx="2"/>
            </p:cNvCxnSpPr>
            <p:nvPr>
              <p:custDataLst>
                <p:tags r:id="rId22"/>
              </p:custDataLst>
            </p:nvPr>
          </p:nvCxnSpPr>
          <p:spPr bwMode="auto">
            <a:xfrm>
              <a:off x="4124325" y="1550987"/>
              <a:ext cx="590550" cy="0"/>
            </a:xfrm>
            <a:prstGeom prst="straightConnector1">
              <a:avLst/>
            </a:prstGeom>
            <a:noFill/>
            <a:ln w="28575" cmpd="sng">
              <a:solidFill>
                <a:srgbClr val="3366FF"/>
              </a:solidFill>
              <a:round/>
              <a:headEnd/>
              <a:tailEnd type="triangle" w="med" len="med"/>
            </a:ln>
          </p:spPr>
        </p:cxnSp>
        <p:cxnSp>
          <p:nvCxnSpPr>
            <p:cNvPr id="54347" name="AutoShape 29"/>
            <p:cNvCxnSpPr>
              <a:cxnSpLocks noChangeShapeType="1"/>
              <a:stCxn id="54337" idx="1"/>
              <a:endCxn id="54334" idx="4"/>
            </p:cNvCxnSpPr>
            <p:nvPr>
              <p:custDataLst>
                <p:tags r:id="rId23"/>
              </p:custDataLst>
            </p:nvPr>
          </p:nvCxnSpPr>
          <p:spPr bwMode="auto">
            <a:xfrm flipH="1" flipV="1">
              <a:off x="3924300" y="1751012"/>
              <a:ext cx="246063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48" name="AutoShape 30"/>
            <p:cNvCxnSpPr>
              <a:cxnSpLocks noChangeShapeType="1"/>
              <a:stCxn id="54335" idx="4"/>
              <a:endCxn id="54337" idx="7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4440238" y="1751012"/>
              <a:ext cx="474662" cy="417513"/>
            </a:xfrm>
            <a:prstGeom prst="straightConnector1">
              <a:avLst/>
            </a:prstGeom>
            <a:noFill/>
            <a:ln w="28575" cmpd="sng">
              <a:solidFill>
                <a:srgbClr val="3366FF"/>
              </a:solidFill>
              <a:round/>
              <a:headEnd/>
              <a:tailEnd type="triangle" w="med" len="med"/>
            </a:ln>
          </p:spPr>
        </p:cxnSp>
        <p:cxnSp>
          <p:nvCxnSpPr>
            <p:cNvPr id="54349" name="AutoShape 31"/>
            <p:cNvCxnSpPr>
              <a:cxnSpLocks noChangeShapeType="1"/>
              <a:stCxn id="54331" idx="5"/>
              <a:endCxn id="54336" idx="1"/>
            </p:cNvCxnSpPr>
            <p:nvPr>
              <p:custDataLst>
                <p:tags r:id="rId25"/>
              </p:custDataLst>
            </p:nvPr>
          </p:nvCxnSpPr>
          <p:spPr bwMode="auto">
            <a:xfrm rot="16200000" flipH="1">
              <a:off x="2382604" y="1990491"/>
              <a:ext cx="1178392" cy="416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0" name="AutoShape 32"/>
            <p:cNvCxnSpPr>
              <a:cxnSpLocks noChangeShapeType="1"/>
              <a:stCxn id="54331" idx="4"/>
              <a:endCxn id="54333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2400300" y="1674812"/>
              <a:ext cx="228600" cy="666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1" name="AutoShape 33"/>
            <p:cNvCxnSpPr>
              <a:cxnSpLocks noChangeShapeType="1"/>
              <a:stCxn id="54333" idx="5"/>
              <a:endCxn id="54336" idx="2"/>
            </p:cNvCxnSpPr>
            <p:nvPr>
              <p:custDataLst>
                <p:tags r:id="rId27"/>
              </p:custDataLst>
            </p:nvPr>
          </p:nvCxnSpPr>
          <p:spPr bwMode="auto">
            <a:xfrm rot="16200000" flipH="1">
              <a:off x="2706454" y="2504841"/>
              <a:ext cx="246296" cy="5891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4352" name="AutoShape 34"/>
            <p:cNvCxnSpPr>
              <a:cxnSpLocks noChangeShapeType="1"/>
              <a:stCxn id="54336" idx="3"/>
              <a:endCxn id="54332" idx="5"/>
            </p:cNvCxnSpPr>
            <p:nvPr>
              <p:custDataLst>
                <p:tags r:id="rId28"/>
              </p:custDataLst>
            </p:nvPr>
          </p:nvCxnSpPr>
          <p:spPr bwMode="auto">
            <a:xfrm rot="5400000" flipH="1">
              <a:off x="1981200" y="1858495"/>
              <a:ext cx="152400" cy="2245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4353" name="Text Box 44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822325" y="103981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4354" name="Text Box 45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498725" y="914400"/>
              <a:ext cx="184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/>
            </a:p>
          </p:txBody>
        </p:sp>
        <p:sp>
          <p:nvSpPr>
            <p:cNvPr id="54355" name="Text Box 46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514600" y="971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2</a:t>
              </a:r>
            </a:p>
          </p:txBody>
        </p:sp>
        <p:sp>
          <p:nvSpPr>
            <p:cNvPr id="54356" name="Text Box 47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8100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  <a:endParaRPr lang="en-US" sz="2000">
                <a:solidFill>
                  <a:srgbClr val="FF0000"/>
                </a:solidFill>
              </a:endParaRPr>
            </a:p>
          </p:txBody>
        </p:sp>
        <p:sp>
          <p:nvSpPr>
            <p:cNvPr id="54357" name="Text Box 48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8006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7</a:t>
              </a:r>
            </a:p>
          </p:txBody>
        </p:sp>
        <p:sp>
          <p:nvSpPr>
            <p:cNvPr id="54358" name="Text Box 4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04800" y="26844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</a:p>
          </p:txBody>
        </p:sp>
        <p:sp>
          <p:nvSpPr>
            <p:cNvPr id="54359" name="Text Box 50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522538" y="22272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</a:t>
              </a:r>
            </a:p>
          </p:txBody>
        </p:sp>
        <p:sp>
          <p:nvSpPr>
            <p:cNvPr id="54360" name="Text Box 51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352800" y="2913062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11</a:t>
              </a:r>
            </a:p>
          </p:txBody>
        </p:sp>
        <p:sp>
          <p:nvSpPr>
            <p:cNvPr id="54361" name="Text Box 52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419600" y="20748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8</a:t>
              </a:r>
            </a:p>
          </p:txBody>
        </p:sp>
        <p:sp>
          <p:nvSpPr>
            <p:cNvPr id="54362" name="Text Box 53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113347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3" name="Text Box 54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048000" y="1208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4" name="Text Box 55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267200" y="1284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4365" name="Text Box 56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6482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66" name="Text Box 57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971800" y="1893887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10</a:t>
              </a:r>
            </a:p>
          </p:txBody>
        </p:sp>
        <p:sp>
          <p:nvSpPr>
            <p:cNvPr id="54367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8100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68" name="Text Box 59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600450" y="20574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4369" name="Text Box 60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810000" y="2495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70" name="Text Box 61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667000" y="2503487"/>
              <a:ext cx="42697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11</a:t>
              </a:r>
            </a:p>
          </p:txBody>
        </p:sp>
        <p:sp>
          <p:nvSpPr>
            <p:cNvPr id="54371" name="Text Box 62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2133600" y="2960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7</a:t>
              </a:r>
            </a:p>
          </p:txBody>
        </p:sp>
        <p:sp>
          <p:nvSpPr>
            <p:cNvPr id="54372" name="Text Box 63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981200" y="1665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4373" name="Text Box 64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371600" y="2046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9</a:t>
              </a:r>
            </a:p>
          </p:txBody>
        </p:sp>
        <p:sp>
          <p:nvSpPr>
            <p:cNvPr id="54374" name="Text Box 65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219200" y="2427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4375" name="Text Box 6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33400" y="1970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  <p:sp>
          <p:nvSpPr>
            <p:cNvPr id="54376" name="Text Box 63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438400" y="18858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5</a:t>
              </a:r>
            </a:p>
          </p:txBody>
        </p:sp>
      </p:grpSp>
      <p:graphicFrame>
        <p:nvGraphicFramePr>
          <p:cNvPr id="53" name="Group 120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7244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" name="TextBox 54"/>
          <p:cNvSpPr txBox="1"/>
          <p:nvPr>
            <p:custDataLst>
              <p:tags r:id="rId5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G, E</a:t>
            </a:r>
            <a:endParaRPr lang="en-US" sz="2000" b="0" dirty="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565778" y="5018201"/>
            <a:ext cx="255253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565778" y="5663863"/>
            <a:ext cx="2552538" cy="1014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702743" y="6064178"/>
            <a:ext cx="2415573" cy="92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702743" y="5304599"/>
            <a:ext cx="2415573" cy="871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565778" y="3825552"/>
            <a:ext cx="2689503" cy="369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4994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0031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Stopping Short</a:t>
            </a:r>
          </a:p>
        </p:txBody>
      </p:sp>
      <p:sp>
        <p:nvSpPr>
          <p:cNvPr id="55298" name="Content Placeholder 3"/>
          <p:cNvSpPr>
            <a:spLocks noGrp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032420"/>
            <a:ext cx="8229600" cy="49371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How would this have worked differently if we were only interested in:</a:t>
            </a:r>
          </a:p>
          <a:p>
            <a:pPr lvl="1"/>
            <a:r>
              <a:rPr lang="en-US" sz="2000" dirty="0" smtClean="0"/>
              <a:t>The path from A to </a:t>
            </a:r>
            <a:r>
              <a:rPr lang="en-US" sz="2000" dirty="0" smtClean="0"/>
              <a:t>F?</a:t>
            </a:r>
            <a:endParaRPr lang="en-US" sz="2000" dirty="0" smtClean="0"/>
          </a:p>
          <a:p>
            <a:pPr marL="457200" lvl="1" indent="0" eaLnBrk="1" hangingPunct="1">
              <a:buNone/>
            </a:pPr>
            <a:endParaRPr lang="en-US" sz="2000" dirty="0"/>
          </a:p>
          <a:p>
            <a:pPr lvl="1" eaLnBrk="1" hangingPunct="1"/>
            <a:endParaRPr lang="en-US" sz="2000" dirty="0" smtClean="0"/>
          </a:p>
          <a:p>
            <a:pPr lvl="1" eaLnBrk="1" hangingPunct="1"/>
            <a:endParaRPr lang="en-US" sz="2000" dirty="0"/>
          </a:p>
          <a:p>
            <a:pPr lvl="1" eaLnBrk="1" hangingPunct="1"/>
            <a:endParaRPr lang="en-US" sz="2000" dirty="0" smtClean="0"/>
          </a:p>
          <a:p>
            <a:pPr lvl="1" eaLnBrk="1" hangingPunct="1"/>
            <a:endParaRPr lang="en-US" sz="2000" dirty="0"/>
          </a:p>
          <a:p>
            <a:pPr lvl="1" eaLnBrk="1" hangingPunct="1"/>
            <a:endParaRPr lang="en-US" sz="2000" dirty="0" smtClean="0"/>
          </a:p>
          <a:p>
            <a:pPr lvl="1" eaLnBrk="1" hangingPunct="1"/>
            <a:endParaRPr lang="en-US" sz="2000" dirty="0"/>
          </a:p>
          <a:p>
            <a:pPr lvl="1" eaLnBrk="1" hangingPunct="1"/>
            <a:endParaRPr lang="en-US" sz="2000" dirty="0" smtClean="0"/>
          </a:p>
          <a:p>
            <a:pPr lvl="1" eaLnBrk="1" hangingPunct="1"/>
            <a:endParaRPr lang="en-US" sz="2000" dirty="0"/>
          </a:p>
          <a:p>
            <a:pPr lvl="1" eaLnBrk="1" hangingPunct="1"/>
            <a:endParaRPr lang="en-US" sz="2000" dirty="0" smtClean="0"/>
          </a:p>
          <a:p>
            <a:pPr lvl="1" eaLnBrk="1" hangingPunct="1"/>
            <a:endParaRPr lang="en-US" sz="2000" dirty="0"/>
          </a:p>
        </p:txBody>
      </p:sp>
      <p:grpSp>
        <p:nvGrpSpPr>
          <p:cNvPr id="55299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2407503"/>
            <a:ext cx="4648200" cy="2370138"/>
            <a:chOff x="304800" y="914400"/>
            <a:chExt cx="4808706" cy="2446397"/>
          </a:xfrm>
        </p:grpSpPr>
        <p:sp>
          <p:nvSpPr>
            <p:cNvPr id="55354" name="Oval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7620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A</a:t>
              </a:r>
            </a:p>
          </p:txBody>
        </p:sp>
        <p:sp>
          <p:nvSpPr>
            <p:cNvPr id="55355" name="Oval 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438400" y="12842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55356" name="Oval 7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09600" y="25796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55357" name="Oval 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209800" y="2351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C</a:t>
              </a:r>
            </a:p>
          </p:txBody>
        </p:sp>
        <p:sp>
          <p:nvSpPr>
            <p:cNvPr id="55358" name="Oval 9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7338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sp>
          <p:nvSpPr>
            <p:cNvPr id="55359" name="Oval 1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724400" y="1360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sp>
          <p:nvSpPr>
            <p:cNvPr id="55360" name="Oval 1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124200" y="27320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sp>
          <p:nvSpPr>
            <p:cNvPr id="55361" name="Oval 1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114800" y="2122487"/>
              <a:ext cx="381000" cy="3810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  <p:cxnSp>
          <p:nvCxnSpPr>
            <p:cNvPr id="55362" name="AutoShape 14"/>
            <p:cNvCxnSpPr>
              <a:cxnSpLocks noChangeShapeType="1"/>
              <a:stCxn id="55354" idx="6"/>
              <a:endCxn id="55357" idx="1"/>
            </p:cNvCxnSpPr>
            <p:nvPr>
              <p:custDataLst>
                <p:tags r:id="rId14"/>
              </p:custDataLst>
            </p:nvPr>
          </p:nvCxnSpPr>
          <p:spPr bwMode="auto">
            <a:xfrm>
              <a:off x="1152525" y="1550987"/>
              <a:ext cx="1112838" cy="84613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3" name="AutoShape 15"/>
            <p:cNvCxnSpPr>
              <a:cxnSpLocks noChangeShapeType="1"/>
              <a:stCxn id="55357" idx="2"/>
              <a:endCxn id="55354" idx="4"/>
            </p:cNvCxnSpPr>
            <p:nvPr>
              <p:custDataLst>
                <p:tags r:id="rId15"/>
              </p:custDataLst>
            </p:nvPr>
          </p:nvCxnSpPr>
          <p:spPr bwMode="auto">
            <a:xfrm rot="10800000">
              <a:off x="952500" y="1751012"/>
              <a:ext cx="1247775" cy="79057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4" name="AutoShape 20"/>
            <p:cNvCxnSpPr>
              <a:cxnSpLocks noChangeShapeType="1"/>
              <a:stCxn id="55361" idx="2"/>
              <a:endCxn id="55360" idx="0"/>
            </p:cNvCxnSpPr>
            <p:nvPr>
              <p:custDataLst>
                <p:tags r:id="rId16"/>
              </p:custDataLst>
            </p:nvPr>
          </p:nvCxnSpPr>
          <p:spPr bwMode="auto">
            <a:xfrm rot="10800000" flipV="1">
              <a:off x="3314700" y="23129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5" name="AutoShape 21"/>
            <p:cNvCxnSpPr>
              <a:cxnSpLocks noChangeShapeType="1"/>
              <a:stCxn id="55360" idx="6"/>
              <a:endCxn id="55361" idx="4"/>
            </p:cNvCxnSpPr>
            <p:nvPr>
              <p:custDataLst>
                <p:tags r:id="rId17"/>
              </p:custDataLst>
            </p:nvPr>
          </p:nvCxnSpPr>
          <p:spPr bwMode="auto">
            <a:xfrm flipV="1">
              <a:off x="3505200" y="2503487"/>
              <a:ext cx="800100" cy="419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6" name="AutoShape 24"/>
            <p:cNvCxnSpPr>
              <a:cxnSpLocks noChangeShapeType="1"/>
              <a:stCxn id="55354" idx="3"/>
              <a:endCxn id="55356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800100" y="1695450"/>
              <a:ext cx="17463" cy="8747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7" name="AutoShape 25"/>
            <p:cNvCxnSpPr>
              <a:cxnSpLocks noChangeShapeType="1"/>
              <a:stCxn id="55356" idx="6"/>
              <a:endCxn id="55357" idx="3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1000125" y="2686050"/>
              <a:ext cx="1265238" cy="841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8" name="AutoShape 26"/>
            <p:cNvCxnSpPr>
              <a:cxnSpLocks noChangeShapeType="1"/>
              <a:stCxn id="55354" idx="7"/>
              <a:endCxn id="55355" idx="2"/>
            </p:cNvCxnSpPr>
            <p:nvPr>
              <p:custDataLst>
                <p:tags r:id="rId20"/>
              </p:custDataLst>
            </p:nvPr>
          </p:nvCxnSpPr>
          <p:spPr bwMode="auto">
            <a:xfrm>
              <a:off x="1087438" y="1406525"/>
              <a:ext cx="1341437" cy="682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69" name="AutoShape 27"/>
            <p:cNvCxnSpPr>
              <a:cxnSpLocks noChangeShapeType="1"/>
              <a:stCxn id="55355" idx="6"/>
              <a:endCxn id="55358" idx="2"/>
            </p:cNvCxnSpPr>
            <p:nvPr>
              <p:custDataLst>
                <p:tags r:id="rId21"/>
              </p:custDataLst>
            </p:nvPr>
          </p:nvCxnSpPr>
          <p:spPr bwMode="auto">
            <a:xfrm>
              <a:off x="2828925" y="1474787"/>
              <a:ext cx="895350" cy="76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0" name="AutoShape 28"/>
            <p:cNvCxnSpPr>
              <a:cxnSpLocks noChangeShapeType="1"/>
              <a:stCxn id="55358" idx="6"/>
              <a:endCxn id="55359" idx="2"/>
            </p:cNvCxnSpPr>
            <p:nvPr>
              <p:custDataLst>
                <p:tags r:id="rId22"/>
              </p:custDataLst>
            </p:nvPr>
          </p:nvCxnSpPr>
          <p:spPr bwMode="auto">
            <a:xfrm>
              <a:off x="4124325" y="1550987"/>
              <a:ext cx="59055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1" name="AutoShape 29"/>
            <p:cNvCxnSpPr>
              <a:cxnSpLocks noChangeShapeType="1"/>
              <a:stCxn id="55361" idx="1"/>
              <a:endCxn id="55358" idx="4"/>
            </p:cNvCxnSpPr>
            <p:nvPr>
              <p:custDataLst>
                <p:tags r:id="rId23"/>
              </p:custDataLst>
            </p:nvPr>
          </p:nvCxnSpPr>
          <p:spPr bwMode="auto">
            <a:xfrm flipH="1" flipV="1">
              <a:off x="3924300" y="1751012"/>
              <a:ext cx="246063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2" name="AutoShape 30"/>
            <p:cNvCxnSpPr>
              <a:cxnSpLocks noChangeShapeType="1"/>
              <a:stCxn id="55359" idx="4"/>
              <a:endCxn id="55361" idx="7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4440238" y="1751012"/>
              <a:ext cx="474662" cy="417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3" name="AutoShape 31"/>
            <p:cNvCxnSpPr>
              <a:cxnSpLocks noChangeShapeType="1"/>
              <a:stCxn id="55355" idx="5"/>
              <a:endCxn id="55360" idx="1"/>
            </p:cNvCxnSpPr>
            <p:nvPr>
              <p:custDataLst>
                <p:tags r:id="rId25"/>
              </p:custDataLst>
            </p:nvPr>
          </p:nvCxnSpPr>
          <p:spPr bwMode="auto">
            <a:xfrm rot="16200000" flipH="1">
              <a:off x="2382604" y="1990491"/>
              <a:ext cx="1178392" cy="4163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4" name="AutoShape 32"/>
            <p:cNvCxnSpPr>
              <a:cxnSpLocks noChangeShapeType="1"/>
              <a:stCxn id="55355" idx="4"/>
              <a:endCxn id="55357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2400300" y="1674812"/>
              <a:ext cx="228600" cy="666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5" name="AutoShape 33"/>
            <p:cNvCxnSpPr>
              <a:cxnSpLocks noChangeShapeType="1"/>
              <a:stCxn id="55357" idx="5"/>
              <a:endCxn id="55360" idx="2"/>
            </p:cNvCxnSpPr>
            <p:nvPr>
              <p:custDataLst>
                <p:tags r:id="rId27"/>
              </p:custDataLst>
            </p:nvPr>
          </p:nvCxnSpPr>
          <p:spPr bwMode="auto">
            <a:xfrm rot="16200000" flipH="1">
              <a:off x="2706454" y="2504841"/>
              <a:ext cx="246296" cy="5891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5376" name="AutoShape 34"/>
            <p:cNvCxnSpPr>
              <a:cxnSpLocks noChangeShapeType="1"/>
              <a:stCxn id="55360" idx="3"/>
              <a:endCxn id="55356" idx="5"/>
            </p:cNvCxnSpPr>
            <p:nvPr>
              <p:custDataLst>
                <p:tags r:id="rId28"/>
              </p:custDataLst>
            </p:nvPr>
          </p:nvCxnSpPr>
          <p:spPr bwMode="auto">
            <a:xfrm rot="5400000" flipH="1">
              <a:off x="1981200" y="1858495"/>
              <a:ext cx="152400" cy="224519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5377" name="Text Box 44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822325" y="103981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5378" name="Text Box 45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498725" y="914400"/>
              <a:ext cx="184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/>
            </a:p>
          </p:txBody>
        </p:sp>
        <p:sp>
          <p:nvSpPr>
            <p:cNvPr id="55379" name="Text Box 46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514600" y="971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2</a:t>
              </a:r>
            </a:p>
          </p:txBody>
        </p:sp>
        <p:sp>
          <p:nvSpPr>
            <p:cNvPr id="55380" name="Text Box 47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8100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  <a:endParaRPr lang="en-US" sz="2000">
                <a:solidFill>
                  <a:srgbClr val="FF0000"/>
                </a:solidFill>
              </a:endParaRPr>
            </a:p>
          </p:txBody>
        </p:sp>
        <p:sp>
          <p:nvSpPr>
            <p:cNvPr id="55381" name="Text Box 48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800600" y="10080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7</a:t>
              </a:r>
            </a:p>
          </p:txBody>
        </p:sp>
        <p:sp>
          <p:nvSpPr>
            <p:cNvPr id="55382" name="Text Box 4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04800" y="26844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4</a:t>
              </a:r>
            </a:p>
          </p:txBody>
        </p:sp>
        <p:sp>
          <p:nvSpPr>
            <p:cNvPr id="55383" name="Text Box 50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522538" y="22272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</a:t>
              </a:r>
            </a:p>
          </p:txBody>
        </p:sp>
        <p:sp>
          <p:nvSpPr>
            <p:cNvPr id="55384" name="Text Box 51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352800" y="2913062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11</a:t>
              </a:r>
            </a:p>
          </p:txBody>
        </p:sp>
        <p:sp>
          <p:nvSpPr>
            <p:cNvPr id="55385" name="Text Box 52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419600" y="2074862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  <a:sym typeface="Math1"/>
                </a:rPr>
                <a:t>8</a:t>
              </a:r>
            </a:p>
          </p:txBody>
        </p:sp>
        <p:sp>
          <p:nvSpPr>
            <p:cNvPr id="55386" name="Text Box 53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1133475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87" name="Text Box 54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048000" y="1208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88" name="Text Box 55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267200" y="1284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5389" name="Text Box 56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6482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5390" name="Text Box 57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971800" y="1893887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10</a:t>
              </a:r>
            </a:p>
          </p:txBody>
        </p:sp>
        <p:sp>
          <p:nvSpPr>
            <p:cNvPr id="55391" name="Text Box 58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810000" y="1817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92" name="Text Box 59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600450" y="205740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3</a:t>
              </a:r>
            </a:p>
          </p:txBody>
        </p:sp>
        <p:sp>
          <p:nvSpPr>
            <p:cNvPr id="55393" name="Text Box 60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810000" y="24954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5394" name="Text Box 61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2667000" y="2503487"/>
              <a:ext cx="42697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11</a:t>
              </a:r>
            </a:p>
          </p:txBody>
        </p:sp>
        <p:sp>
          <p:nvSpPr>
            <p:cNvPr id="55395" name="Text Box 62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2133600" y="29606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7</a:t>
              </a:r>
            </a:p>
          </p:txBody>
        </p:sp>
        <p:sp>
          <p:nvSpPr>
            <p:cNvPr id="55396" name="Text Box 63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981200" y="1665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55397" name="Text Box 64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1371600" y="2046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9</a:t>
              </a:r>
            </a:p>
          </p:txBody>
        </p:sp>
        <p:sp>
          <p:nvSpPr>
            <p:cNvPr id="55398" name="Text Box 65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1219200" y="24272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2</a:t>
              </a:r>
            </a:p>
          </p:txBody>
        </p:sp>
        <p:sp>
          <p:nvSpPr>
            <p:cNvPr id="55399" name="Text Box 6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33400" y="1970087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  <p:sp>
          <p:nvSpPr>
            <p:cNvPr id="55400" name="Text Box 63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2438400" y="1885890"/>
              <a:ext cx="3129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5</a:t>
              </a:r>
            </a:p>
          </p:txBody>
        </p:sp>
      </p:grpSp>
      <p:graphicFrame>
        <p:nvGraphicFramePr>
          <p:cNvPr id="53" name="Group 120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7244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" name="TextBox 54"/>
          <p:cNvSpPr txBox="1"/>
          <p:nvPr>
            <p:custDataLst>
              <p:tags r:id="rId5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F, H, G, E</a:t>
            </a:r>
            <a:endParaRPr lang="en-US" sz="2000" b="0" dirty="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52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Stopping Short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7338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724400" y="13604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124200" y="2732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114800" y="21224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5" name="AutoShape 14"/>
          <p:cNvCxnSpPr>
            <a:cxnSpLocks noChangeShapeType="1"/>
            <a:stCxn id="7" idx="6"/>
            <a:endCxn id="10" idx="1"/>
          </p:cNvCxnSpPr>
          <p:nvPr/>
        </p:nvCxnSpPr>
        <p:spPr bwMode="auto">
          <a:xfrm>
            <a:off x="1152525" y="1550987"/>
            <a:ext cx="1112838" cy="8461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5"/>
          <p:cNvCxnSpPr>
            <a:cxnSpLocks noChangeShapeType="1"/>
            <a:stCxn id="10" idx="2"/>
            <a:endCxn id="7" idx="4"/>
          </p:cNvCxnSpPr>
          <p:nvPr/>
        </p:nvCxnSpPr>
        <p:spPr bwMode="auto">
          <a:xfrm rot="10800000">
            <a:off x="952500" y="1751012"/>
            <a:ext cx="1247775" cy="7905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20"/>
          <p:cNvCxnSpPr>
            <a:cxnSpLocks noChangeShapeType="1"/>
            <a:stCxn id="14" idx="2"/>
            <a:endCxn id="13" idx="0"/>
          </p:cNvCxnSpPr>
          <p:nvPr/>
        </p:nvCxnSpPr>
        <p:spPr bwMode="auto">
          <a:xfrm rot="10800000" flipV="1">
            <a:off x="3314700" y="23129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AutoShape 21"/>
          <p:cNvCxnSpPr>
            <a:cxnSpLocks noChangeShapeType="1"/>
            <a:stCxn id="13" idx="6"/>
            <a:endCxn id="14" idx="4"/>
          </p:cNvCxnSpPr>
          <p:nvPr/>
        </p:nvCxnSpPr>
        <p:spPr bwMode="auto">
          <a:xfrm flipV="1">
            <a:off x="3505200" y="2503487"/>
            <a:ext cx="8001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" name="AutoShape 25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000125" y="2686050"/>
            <a:ext cx="1265238" cy="84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7" idx="7"/>
            <a:endCxn id="8" idx="2"/>
          </p:cNvCxnSpPr>
          <p:nvPr/>
        </p:nvCxnSpPr>
        <p:spPr bwMode="auto">
          <a:xfrm>
            <a:off x="1087438" y="1406525"/>
            <a:ext cx="1341437" cy="68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7"/>
          <p:cNvCxnSpPr>
            <a:cxnSpLocks noChangeShapeType="1"/>
            <a:stCxn id="8" idx="6"/>
            <a:endCxn id="11" idx="2"/>
          </p:cNvCxnSpPr>
          <p:nvPr/>
        </p:nvCxnSpPr>
        <p:spPr bwMode="auto">
          <a:xfrm>
            <a:off x="2828925" y="1474787"/>
            <a:ext cx="89535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8"/>
          <p:cNvCxnSpPr>
            <a:cxnSpLocks noChangeShapeType="1"/>
            <a:stCxn id="11" idx="6"/>
            <a:endCxn id="12" idx="2"/>
          </p:cNvCxnSpPr>
          <p:nvPr/>
        </p:nvCxnSpPr>
        <p:spPr bwMode="auto">
          <a:xfrm>
            <a:off x="4124325" y="1550987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9"/>
          <p:cNvCxnSpPr>
            <a:cxnSpLocks noChangeShapeType="1"/>
            <a:stCxn id="14" idx="1"/>
            <a:endCxn id="11" idx="4"/>
          </p:cNvCxnSpPr>
          <p:nvPr/>
        </p:nvCxnSpPr>
        <p:spPr bwMode="auto">
          <a:xfrm flipH="1" flipV="1">
            <a:off x="3924300" y="1751012"/>
            <a:ext cx="246063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30"/>
          <p:cNvCxnSpPr>
            <a:cxnSpLocks noChangeShapeType="1"/>
            <a:stCxn id="12" idx="4"/>
            <a:endCxn id="14" idx="7"/>
          </p:cNvCxnSpPr>
          <p:nvPr/>
        </p:nvCxnSpPr>
        <p:spPr bwMode="auto">
          <a:xfrm flipH="1">
            <a:off x="4440238" y="1751012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" name="AutoShape 31"/>
          <p:cNvCxnSpPr>
            <a:cxnSpLocks noChangeShapeType="1"/>
            <a:stCxn id="8" idx="5"/>
            <a:endCxn id="13" idx="1"/>
          </p:cNvCxnSpPr>
          <p:nvPr/>
        </p:nvCxnSpPr>
        <p:spPr bwMode="auto">
          <a:xfrm rot="16200000" flipH="1">
            <a:off x="2382604" y="1990491"/>
            <a:ext cx="1178392" cy="416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8" idx="4"/>
            <a:endCxn id="10" idx="0"/>
          </p:cNvCxnSpPr>
          <p:nvPr/>
        </p:nvCxnSpPr>
        <p:spPr bwMode="auto">
          <a:xfrm flipH="1">
            <a:off x="2400300" y="1674812"/>
            <a:ext cx="228600" cy="666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3"/>
          <p:cNvCxnSpPr>
            <a:cxnSpLocks noChangeShapeType="1"/>
            <a:stCxn id="10" idx="5"/>
            <a:endCxn id="13" idx="2"/>
          </p:cNvCxnSpPr>
          <p:nvPr/>
        </p:nvCxnSpPr>
        <p:spPr bwMode="auto">
          <a:xfrm rot="16200000" flipH="1">
            <a:off x="2706454" y="2504841"/>
            <a:ext cx="246296" cy="589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" name="AutoShape 34"/>
          <p:cNvCxnSpPr>
            <a:cxnSpLocks noChangeShapeType="1"/>
            <a:stCxn id="13" idx="3"/>
            <a:endCxn id="9" idx="5"/>
          </p:cNvCxnSpPr>
          <p:nvPr/>
        </p:nvCxnSpPr>
        <p:spPr bwMode="auto">
          <a:xfrm rot="5400000" flipH="1">
            <a:off x="1981200" y="1858495"/>
            <a:ext cx="152400" cy="22451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38100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4" name="Text Box 48"/>
          <p:cNvSpPr txBox="1">
            <a:spLocks noChangeArrowheads="1"/>
          </p:cNvSpPr>
          <p:nvPr/>
        </p:nvSpPr>
        <p:spPr bwMode="auto">
          <a:xfrm>
            <a:off x="4800600" y="1008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522538" y="22272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352800" y="2913062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4419600" y="20748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3048000" y="1208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4267200" y="1284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2" name="Text Box 56"/>
          <p:cNvSpPr txBox="1">
            <a:spLocks noChangeArrowheads="1"/>
          </p:cNvSpPr>
          <p:nvPr/>
        </p:nvSpPr>
        <p:spPr bwMode="auto">
          <a:xfrm>
            <a:off x="46482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971800" y="1893887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4" name="Text Box 58"/>
          <p:cNvSpPr txBox="1">
            <a:spLocks noChangeArrowheads="1"/>
          </p:cNvSpPr>
          <p:nvPr/>
        </p:nvSpPr>
        <p:spPr bwMode="auto">
          <a:xfrm>
            <a:off x="3810000" y="1817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5" name="Text Box 59"/>
          <p:cNvSpPr txBox="1">
            <a:spLocks noChangeArrowheads="1"/>
          </p:cNvSpPr>
          <p:nvPr/>
        </p:nvSpPr>
        <p:spPr bwMode="auto">
          <a:xfrm>
            <a:off x="360045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6" name="Text Box 60"/>
          <p:cNvSpPr txBox="1">
            <a:spLocks noChangeArrowheads="1"/>
          </p:cNvSpPr>
          <p:nvPr/>
        </p:nvSpPr>
        <p:spPr bwMode="auto">
          <a:xfrm>
            <a:off x="3810000" y="2495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47" name="Text Box 61"/>
          <p:cNvSpPr txBox="1">
            <a:spLocks noChangeArrowheads="1"/>
          </p:cNvSpPr>
          <p:nvPr/>
        </p:nvSpPr>
        <p:spPr bwMode="auto">
          <a:xfrm>
            <a:off x="2667000" y="2503487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48" name="Text Box 62"/>
          <p:cNvSpPr txBox="1">
            <a:spLocks noChangeArrowheads="1"/>
          </p:cNvSpPr>
          <p:nvPr/>
        </p:nvSpPr>
        <p:spPr bwMode="auto">
          <a:xfrm>
            <a:off x="2133600" y="2960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981200" y="1665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0" name="Text Box 64"/>
          <p:cNvSpPr txBox="1">
            <a:spLocks noChangeArrowheads="1"/>
          </p:cNvSpPr>
          <p:nvPr/>
        </p:nvSpPr>
        <p:spPr bwMode="auto">
          <a:xfrm>
            <a:off x="1371600" y="2046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1" name="Text Box 65"/>
          <p:cNvSpPr txBox="1">
            <a:spLocks noChangeArrowheads="1"/>
          </p:cNvSpPr>
          <p:nvPr/>
        </p:nvSpPr>
        <p:spPr bwMode="auto">
          <a:xfrm>
            <a:off x="1219200" y="24272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  <p:graphicFrame>
        <p:nvGraphicFramePr>
          <p:cNvPr id="53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348077"/>
              </p:ext>
            </p:extLst>
          </p:nvPr>
        </p:nvGraphicFramePr>
        <p:xfrm>
          <a:off x="4419600" y="2971800"/>
          <a:ext cx="4267200" cy="329184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lang="en-US" sz="1800" dirty="0">
                        <a:solidFill>
                          <a:schemeClr val="tx1"/>
                        </a:solidFill>
                        <a:sym typeface="Math1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C, B, D, F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46756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431244" y="97149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lang="en-US" sz="1800" dirty="0">
                        <a:solidFill>
                          <a:schemeClr val="tx1"/>
                        </a:solidFill>
                        <a:sym typeface="Math1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lang="en-US" sz="1800" dirty="0">
                        <a:solidFill>
                          <a:schemeClr val="tx1"/>
                        </a:solidFill>
                        <a:sym typeface="Math1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lang="en-US" sz="1800" dirty="0">
                        <a:solidFill>
                          <a:schemeClr val="tx1"/>
                        </a:solidFill>
                        <a:sym typeface="Math1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lang="en-US" sz="1800" dirty="0">
                        <a:solidFill>
                          <a:schemeClr val="tx1"/>
                        </a:solidFill>
                        <a:sym typeface="Math1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lang="en-US" sz="1800" dirty="0">
                        <a:solidFill>
                          <a:schemeClr val="tx1"/>
                        </a:solidFill>
                        <a:sym typeface="Math1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lang="en-US" sz="1800" dirty="0">
                        <a:solidFill>
                          <a:schemeClr val="tx1"/>
                        </a:solidFill>
                        <a:sym typeface="Math1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189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Review: Graph Traversals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For an arbitrary graph and a starting node </a:t>
            </a:r>
            <a:r>
              <a:rPr lang="en-US" b="1" dirty="0" smtClean="0"/>
              <a:t>v</a:t>
            </a:r>
            <a:r>
              <a:rPr lang="en-US" dirty="0" smtClean="0"/>
              <a:t>, find all nodes </a:t>
            </a:r>
            <a:r>
              <a:rPr lang="en-US" i="1" dirty="0" smtClean="0">
                <a:solidFill>
                  <a:schemeClr val="accent2"/>
                </a:solidFill>
              </a:rPr>
              <a:t>reachable</a:t>
            </a:r>
            <a:r>
              <a:rPr lang="en-US" dirty="0" smtClean="0"/>
              <a:t> from </a:t>
            </a:r>
            <a:r>
              <a:rPr lang="en-US" b="1" dirty="0" smtClean="0"/>
              <a:t>v</a:t>
            </a:r>
            <a:r>
              <a:rPr lang="en-US" dirty="0" smtClean="0"/>
              <a:t> </a:t>
            </a:r>
            <a:r>
              <a:rPr lang="en-US" dirty="0"/>
              <a:t>(i.e., there exists a path from </a:t>
            </a:r>
            <a:r>
              <a:rPr lang="en-US" b="1" dirty="0"/>
              <a:t>v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sz="1000" dirty="0"/>
          </a:p>
          <a:p>
            <a:pPr marL="457200" lvl="1" indent="0">
              <a:buNone/>
            </a:pPr>
            <a:endParaRPr lang="en-US" sz="1000" dirty="0" smtClean="0"/>
          </a:p>
          <a:p>
            <a:pPr marL="457200" lvl="1" indent="0">
              <a:buNone/>
            </a:pPr>
            <a:endParaRPr lang="en-US" sz="1000" dirty="0" smtClean="0"/>
          </a:p>
          <a:p>
            <a:pPr>
              <a:buNone/>
            </a:pPr>
            <a:r>
              <a:rPr lang="en-US" b="1" dirty="0" smtClean="0"/>
              <a:t>Basic idea of traversal: </a:t>
            </a:r>
          </a:p>
          <a:p>
            <a:pPr lvl="1"/>
            <a:r>
              <a:rPr lang="en-US" dirty="0" smtClean="0"/>
              <a:t>Keep following nodes</a:t>
            </a:r>
          </a:p>
          <a:p>
            <a:pPr lvl="1"/>
            <a:r>
              <a:rPr lang="en-US" dirty="0" smtClean="0"/>
              <a:t>But “mark” nodes after visiting them, so the traversal terminates and processes each reachable node exactly once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0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675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  <a:p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lang="en-US" sz="1800" dirty="0">
                        <a:solidFill>
                          <a:schemeClr val="tx1"/>
                        </a:solidFill>
                        <a:sym typeface="Math1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£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lang="en-US" sz="1800" dirty="0">
                        <a:solidFill>
                          <a:schemeClr val="tx1"/>
                        </a:solidFill>
                        <a:sym typeface="Math1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lang="en-US" sz="1800" dirty="0">
                        <a:solidFill>
                          <a:schemeClr val="tx1"/>
                        </a:solidFill>
                        <a:sym typeface="Math1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</a:t>
                      </a:r>
                      <a:endParaRPr lang="en-US" sz="1800" dirty="0">
                        <a:solidFill>
                          <a:schemeClr val="tx1"/>
                        </a:solidFill>
                        <a:sym typeface="Math1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6485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7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£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63255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5791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/>
                        </a:rPr>
                        <a:t> 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014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E, B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12524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 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E, B, F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057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62000" y="13604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438400" y="1284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096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09800" y="2351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19812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352800" y="2971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9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800100" y="16954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143000" y="14747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171700" y="18938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822325" y="10398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24987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2" name="Text Box 46"/>
          <p:cNvSpPr txBox="1">
            <a:spLocks noChangeArrowheads="1"/>
          </p:cNvSpPr>
          <p:nvPr/>
        </p:nvSpPr>
        <p:spPr bwMode="auto">
          <a:xfrm>
            <a:off x="2514600" y="971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14478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04800" y="26844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2100704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51"/>
          <p:cNvSpPr txBox="1">
            <a:spLocks noChangeArrowheads="1"/>
          </p:cNvSpPr>
          <p:nvPr/>
        </p:nvSpPr>
        <p:spPr bwMode="auto">
          <a:xfrm>
            <a:off x="3657600" y="1676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2"/>
          <p:cNvSpPr txBox="1">
            <a:spLocks noChangeArrowheads="1"/>
          </p:cNvSpPr>
          <p:nvPr/>
        </p:nvSpPr>
        <p:spPr bwMode="auto">
          <a:xfrm>
            <a:off x="3657600" y="2819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600200" y="11334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9" name="Text Box 63"/>
          <p:cNvSpPr txBox="1">
            <a:spLocks noChangeArrowheads="1"/>
          </p:cNvSpPr>
          <p:nvPr/>
        </p:nvSpPr>
        <p:spPr bwMode="auto">
          <a:xfrm>
            <a:off x="1676400" y="1752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52" name="Text Box 66"/>
          <p:cNvSpPr txBox="1">
            <a:spLocks noChangeArrowheads="1"/>
          </p:cNvSpPr>
          <p:nvPr/>
        </p:nvSpPr>
        <p:spPr bwMode="auto">
          <a:xfrm>
            <a:off x="533400" y="19700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53" name="Group 120"/>
          <p:cNvGraphicFramePr>
            <a:graphicFrameLocks noGrp="1"/>
          </p:cNvGraphicFramePr>
          <p:nvPr/>
        </p:nvGraphicFramePr>
        <p:xfrm>
          <a:off x="4419600" y="29718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2438400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5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315804" y="14570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990600" y="26762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4" name="Text Box 63"/>
          <p:cNvSpPr txBox="1">
            <a:spLocks noChangeArrowheads="1"/>
          </p:cNvSpPr>
          <p:nvPr/>
        </p:nvSpPr>
        <p:spPr bwMode="auto">
          <a:xfrm>
            <a:off x="1287294" y="2419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5" name="AutoShape 26"/>
          <p:cNvCxnSpPr>
            <a:cxnSpLocks noChangeShapeType="1"/>
            <a:stCxn id="10" idx="6"/>
            <a:endCxn id="13" idx="3"/>
          </p:cNvCxnSpPr>
          <p:nvPr/>
        </p:nvCxnSpPr>
        <p:spPr bwMode="auto">
          <a:xfrm flipV="1">
            <a:off x="2590800" y="23064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8" name="Text Box 63"/>
          <p:cNvSpPr txBox="1">
            <a:spLocks noChangeArrowheads="1"/>
          </p:cNvSpPr>
          <p:nvPr/>
        </p:nvSpPr>
        <p:spPr bwMode="auto">
          <a:xfrm>
            <a:off x="2887494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69" name="AutoShape 32"/>
          <p:cNvCxnSpPr>
            <a:cxnSpLocks noChangeShapeType="1"/>
            <a:stCxn id="13" idx="1"/>
            <a:endCxn id="8" idx="6"/>
          </p:cNvCxnSpPr>
          <p:nvPr/>
        </p:nvCxnSpPr>
        <p:spPr bwMode="auto">
          <a:xfrm rot="16200000" flipV="1">
            <a:off x="2909094" y="13850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2" name="Text Box 63"/>
          <p:cNvSpPr txBox="1">
            <a:spLocks noChangeArrowheads="1"/>
          </p:cNvSpPr>
          <p:nvPr/>
        </p:nvSpPr>
        <p:spPr bwMode="auto">
          <a:xfrm>
            <a:off x="3116094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73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967348" y="28723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6" name="Text Box 66"/>
          <p:cNvSpPr txBox="1">
            <a:spLocks noChangeArrowheads="1"/>
          </p:cNvSpPr>
          <p:nvPr/>
        </p:nvSpPr>
        <p:spPr bwMode="auto">
          <a:xfrm>
            <a:off x="982494" y="3028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748398" y="28328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1" name="Text Box 63"/>
          <p:cNvSpPr txBox="1">
            <a:spLocks noChangeArrowheads="1"/>
          </p:cNvSpPr>
          <p:nvPr/>
        </p:nvSpPr>
        <p:spPr bwMode="auto">
          <a:xfrm>
            <a:off x="1828800" y="2895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82" name="Text Box 63"/>
          <p:cNvSpPr txBox="1">
            <a:spLocks noChangeArrowheads="1"/>
          </p:cNvSpPr>
          <p:nvPr/>
        </p:nvSpPr>
        <p:spPr bwMode="auto">
          <a:xfrm>
            <a:off x="2963694" y="2514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83" name="AutoShape 26"/>
          <p:cNvCxnSpPr>
            <a:cxnSpLocks noChangeShapeType="1"/>
            <a:stCxn id="10" idx="5"/>
            <a:endCxn id="14" idx="1"/>
          </p:cNvCxnSpPr>
          <p:nvPr/>
        </p:nvCxnSpPr>
        <p:spPr bwMode="auto">
          <a:xfrm rot="16200000" flipH="1">
            <a:off x="2796148" y="24151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6" name="AutoShape 26"/>
          <p:cNvCxnSpPr>
            <a:cxnSpLocks noChangeShapeType="1"/>
            <a:stCxn id="14" idx="0"/>
            <a:endCxn id="13" idx="4"/>
          </p:cNvCxnSpPr>
          <p:nvPr/>
        </p:nvCxnSpPr>
        <p:spPr bwMode="auto">
          <a:xfrm rot="5400000" flipH="1" flipV="1">
            <a:off x="3314700" y="25908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89" name="Text Box 63"/>
          <p:cNvSpPr txBox="1">
            <a:spLocks noChangeArrowheads="1"/>
          </p:cNvSpPr>
          <p:nvPr/>
        </p:nvSpPr>
        <p:spPr bwMode="auto">
          <a:xfrm>
            <a:off x="3581400" y="2438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90" name="AutoShape 26"/>
          <p:cNvCxnSpPr>
            <a:cxnSpLocks noChangeShapeType="1"/>
            <a:stCxn id="11" idx="6"/>
            <a:endCxn id="14" idx="3"/>
          </p:cNvCxnSpPr>
          <p:nvPr/>
        </p:nvCxnSpPr>
        <p:spPr bwMode="auto">
          <a:xfrm flipV="1">
            <a:off x="1905000" y="32970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30294" y="31242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"/>
            </p:custDataLst>
          </p:nvPr>
        </p:nvSpPr>
        <p:spPr>
          <a:xfrm>
            <a:off x="381000" y="4648200"/>
            <a:ext cx="330276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0" u="sng" dirty="0">
                <a:latin typeface="+mn-lt"/>
              </a:rPr>
              <a:t>Order Added to Known Set</a:t>
            </a:r>
            <a:r>
              <a:rPr lang="en-US" sz="2000" b="0" u="sng" dirty="0" smtClean="0">
                <a:latin typeface="+mn-lt"/>
              </a:rPr>
              <a:t>:</a:t>
            </a:r>
          </a:p>
          <a:p>
            <a:pPr>
              <a:defRPr/>
            </a:pPr>
            <a:endParaRPr lang="en-US" sz="2000" b="0" u="sng" dirty="0">
              <a:latin typeface="+mn-lt"/>
            </a:endParaRPr>
          </a:p>
          <a:p>
            <a:pPr>
              <a:defRPr/>
            </a:pPr>
            <a:r>
              <a:rPr lang="en-US" sz="2000" b="0" dirty="0" smtClean="0">
                <a:latin typeface="+mn-lt"/>
              </a:rPr>
              <a:t>A, D, C, E, B, F, G</a:t>
            </a:r>
            <a:endParaRPr lang="en-US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786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#3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6576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648200" y="2895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Y</a:t>
            </a:r>
            <a:endParaRPr lang="en-US" sz="2000" dirty="0"/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44799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cxnSp>
        <p:nvCxnSpPr>
          <p:cNvPr id="61" name="AutoShape 26"/>
          <p:cNvCxnSpPr>
            <a:cxnSpLocks noChangeShapeType="1"/>
            <a:endCxn id="10" idx="2"/>
          </p:cNvCxnSpPr>
          <p:nvPr/>
        </p:nvCxnSpPr>
        <p:spPr bwMode="auto">
          <a:xfrm>
            <a:off x="33528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3" name="AutoShape 26"/>
          <p:cNvCxnSpPr>
            <a:cxnSpLocks noChangeShapeType="1"/>
          </p:cNvCxnSpPr>
          <p:nvPr/>
        </p:nvCxnSpPr>
        <p:spPr bwMode="auto">
          <a:xfrm rot="16200000" flipH="1">
            <a:off x="3314700" y="1638300"/>
            <a:ext cx="1330792" cy="1406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29718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X</a:t>
            </a:r>
            <a:endParaRPr lang="en-US" sz="2000" dirty="0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43434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9" name="AutoShape 26"/>
          <p:cNvCxnSpPr>
            <a:cxnSpLocks noChangeShapeType="1"/>
            <a:endCxn id="56" idx="2"/>
          </p:cNvCxnSpPr>
          <p:nvPr/>
        </p:nvCxnSpPr>
        <p:spPr bwMode="auto">
          <a:xfrm>
            <a:off x="40386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50292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2" name="AutoShape 26"/>
          <p:cNvCxnSpPr>
            <a:cxnSpLocks noChangeShapeType="1"/>
            <a:endCxn id="60" idx="2"/>
          </p:cNvCxnSpPr>
          <p:nvPr/>
        </p:nvCxnSpPr>
        <p:spPr bwMode="auto">
          <a:xfrm>
            <a:off x="47244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57150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6" name="AutoShape 26"/>
          <p:cNvCxnSpPr>
            <a:cxnSpLocks noChangeShapeType="1"/>
            <a:endCxn id="63" idx="2"/>
          </p:cNvCxnSpPr>
          <p:nvPr/>
        </p:nvCxnSpPr>
        <p:spPr bwMode="auto">
          <a:xfrm>
            <a:off x="54102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3344694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0" name="Text Box 63"/>
          <p:cNvSpPr txBox="1">
            <a:spLocks noChangeArrowheads="1"/>
          </p:cNvSpPr>
          <p:nvPr/>
        </p:nvSpPr>
        <p:spPr bwMode="auto">
          <a:xfrm>
            <a:off x="40386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1" name="Text Box 63"/>
          <p:cNvSpPr txBox="1">
            <a:spLocks noChangeArrowheads="1"/>
          </p:cNvSpPr>
          <p:nvPr/>
        </p:nvSpPr>
        <p:spPr bwMode="auto">
          <a:xfrm>
            <a:off x="47244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4" name="Text Box 63"/>
          <p:cNvSpPr txBox="1">
            <a:spLocks noChangeArrowheads="1"/>
          </p:cNvSpPr>
          <p:nvPr/>
        </p:nvSpPr>
        <p:spPr bwMode="auto">
          <a:xfrm>
            <a:off x="54102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5" name="Text Box 63"/>
          <p:cNvSpPr txBox="1">
            <a:spLocks noChangeArrowheads="1"/>
          </p:cNvSpPr>
          <p:nvPr/>
        </p:nvSpPr>
        <p:spPr bwMode="auto">
          <a:xfrm>
            <a:off x="3352800" y="21144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90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8" name="AutoShape 26"/>
          <p:cNvCxnSpPr>
            <a:cxnSpLocks noChangeShapeType="1"/>
            <a:stCxn id="10" idx="4"/>
            <a:endCxn id="14" idx="1"/>
          </p:cNvCxnSpPr>
          <p:nvPr/>
        </p:nvCxnSpPr>
        <p:spPr bwMode="auto">
          <a:xfrm rot="16200000" flipH="1">
            <a:off x="3676650" y="1924050"/>
            <a:ext cx="1198796" cy="855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4" name="AutoShape 26"/>
          <p:cNvCxnSpPr>
            <a:cxnSpLocks noChangeShapeType="1"/>
            <a:endCxn id="14" idx="0"/>
          </p:cNvCxnSpPr>
          <p:nvPr/>
        </p:nvCxnSpPr>
        <p:spPr bwMode="auto">
          <a:xfrm rot="16200000" flipH="1">
            <a:off x="4125003" y="2181902"/>
            <a:ext cx="1142999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7" name="AutoShape 26"/>
          <p:cNvCxnSpPr>
            <a:cxnSpLocks noChangeShapeType="1"/>
            <a:stCxn id="60" idx="4"/>
            <a:endCxn id="14" idx="7"/>
          </p:cNvCxnSpPr>
          <p:nvPr/>
        </p:nvCxnSpPr>
        <p:spPr bwMode="auto">
          <a:xfrm rot="5400000">
            <a:off x="4497154" y="2228850"/>
            <a:ext cx="1198796" cy="246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" name="AutoShape 26"/>
          <p:cNvCxnSpPr>
            <a:cxnSpLocks noChangeShapeType="1"/>
            <a:stCxn id="63" idx="4"/>
            <a:endCxn id="14" idx="7"/>
          </p:cNvCxnSpPr>
          <p:nvPr/>
        </p:nvCxnSpPr>
        <p:spPr bwMode="auto">
          <a:xfrm rot="5400000">
            <a:off x="4840054" y="1885950"/>
            <a:ext cx="1198796" cy="932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6" name="Text Box 63"/>
          <p:cNvSpPr txBox="1">
            <a:spLocks noChangeArrowheads="1"/>
          </p:cNvSpPr>
          <p:nvPr/>
        </p:nvSpPr>
        <p:spPr bwMode="auto">
          <a:xfrm>
            <a:off x="3749854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8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7" name="Text Box 63"/>
          <p:cNvSpPr txBox="1">
            <a:spLocks noChangeArrowheads="1"/>
          </p:cNvSpPr>
          <p:nvPr/>
        </p:nvSpPr>
        <p:spPr bwMode="auto">
          <a:xfrm>
            <a:off x="4267200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7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8" name="Text Box 63"/>
          <p:cNvSpPr txBox="1">
            <a:spLocks noChangeArrowheads="1"/>
          </p:cNvSpPr>
          <p:nvPr/>
        </p:nvSpPr>
        <p:spPr bwMode="auto">
          <a:xfrm>
            <a:off x="4816654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6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5334000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5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38200" y="37338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As the algorithm runs, how</a:t>
            </a:r>
            <a:r>
              <a:rPr lang="en-US" sz="2000" b="0" dirty="0" smtClean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will the best-cost-so-far for </a:t>
            </a:r>
            <a:r>
              <a:rPr lang="en-US" sz="2000" b="0" dirty="0" smtClean="0">
                <a:latin typeface="+mn-lt"/>
              </a:rPr>
              <a:t>Y change?</a:t>
            </a:r>
            <a:endParaRPr lang="en-US" sz="2000" b="0" dirty="0" smtClean="0">
              <a:latin typeface="+mn-lt"/>
            </a:endParaRPr>
          </a:p>
          <a:p>
            <a:endParaRPr lang="en-US" sz="2000" b="0" dirty="0" smtClean="0">
              <a:latin typeface="+mn-lt"/>
            </a:endParaRPr>
          </a:p>
          <a:p>
            <a:endParaRPr lang="en-US" sz="2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Is this expensive?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477000" y="19050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74033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 #3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6576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648200" y="2895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Y</a:t>
            </a:r>
            <a:endParaRPr lang="en-US" sz="2000" dirty="0"/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4479925" y="91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cxnSp>
        <p:nvCxnSpPr>
          <p:cNvPr id="61" name="AutoShape 26"/>
          <p:cNvCxnSpPr>
            <a:cxnSpLocks noChangeShapeType="1"/>
            <a:endCxn id="10" idx="2"/>
          </p:cNvCxnSpPr>
          <p:nvPr/>
        </p:nvCxnSpPr>
        <p:spPr bwMode="auto">
          <a:xfrm>
            <a:off x="33528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3" name="AutoShape 26"/>
          <p:cNvCxnSpPr>
            <a:cxnSpLocks noChangeShapeType="1"/>
          </p:cNvCxnSpPr>
          <p:nvPr/>
        </p:nvCxnSpPr>
        <p:spPr bwMode="auto">
          <a:xfrm rot="16200000" flipH="1">
            <a:off x="3314700" y="1638300"/>
            <a:ext cx="1330792" cy="1406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5" name="Oval 54"/>
          <p:cNvSpPr>
            <a:spLocks noChangeArrowheads="1"/>
          </p:cNvSpPr>
          <p:nvPr/>
        </p:nvSpPr>
        <p:spPr bwMode="auto">
          <a:xfrm>
            <a:off x="29718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X</a:t>
            </a:r>
            <a:endParaRPr lang="en-US" sz="2000" dirty="0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43434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59" name="AutoShape 26"/>
          <p:cNvCxnSpPr>
            <a:cxnSpLocks noChangeShapeType="1"/>
            <a:endCxn id="56" idx="2"/>
          </p:cNvCxnSpPr>
          <p:nvPr/>
        </p:nvCxnSpPr>
        <p:spPr bwMode="auto">
          <a:xfrm>
            <a:off x="40386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50292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2" name="AutoShape 26"/>
          <p:cNvCxnSpPr>
            <a:cxnSpLocks noChangeShapeType="1"/>
            <a:endCxn id="60" idx="2"/>
          </p:cNvCxnSpPr>
          <p:nvPr/>
        </p:nvCxnSpPr>
        <p:spPr bwMode="auto">
          <a:xfrm>
            <a:off x="47244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3" name="Oval 62"/>
          <p:cNvSpPr>
            <a:spLocks noChangeArrowheads="1"/>
          </p:cNvSpPr>
          <p:nvPr/>
        </p:nvSpPr>
        <p:spPr bwMode="auto">
          <a:xfrm>
            <a:off x="5715000" y="1371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/>
          </a:p>
        </p:txBody>
      </p:sp>
      <p:cxnSp>
        <p:nvCxnSpPr>
          <p:cNvPr id="66" name="AutoShape 26"/>
          <p:cNvCxnSpPr>
            <a:cxnSpLocks noChangeShapeType="1"/>
            <a:endCxn id="63" idx="2"/>
          </p:cNvCxnSpPr>
          <p:nvPr/>
        </p:nvCxnSpPr>
        <p:spPr bwMode="auto">
          <a:xfrm>
            <a:off x="5410200" y="1562100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3344694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0" name="Text Box 63"/>
          <p:cNvSpPr txBox="1">
            <a:spLocks noChangeArrowheads="1"/>
          </p:cNvSpPr>
          <p:nvPr/>
        </p:nvSpPr>
        <p:spPr bwMode="auto">
          <a:xfrm>
            <a:off x="40386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1" name="Text Box 63"/>
          <p:cNvSpPr txBox="1">
            <a:spLocks noChangeArrowheads="1"/>
          </p:cNvSpPr>
          <p:nvPr/>
        </p:nvSpPr>
        <p:spPr bwMode="auto">
          <a:xfrm>
            <a:off x="47244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4" name="Text Box 63"/>
          <p:cNvSpPr txBox="1">
            <a:spLocks noChangeArrowheads="1"/>
          </p:cNvSpPr>
          <p:nvPr/>
        </p:nvSpPr>
        <p:spPr bwMode="auto">
          <a:xfrm>
            <a:off x="5410200" y="1219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75" name="Text Box 63"/>
          <p:cNvSpPr txBox="1">
            <a:spLocks noChangeArrowheads="1"/>
          </p:cNvSpPr>
          <p:nvPr/>
        </p:nvSpPr>
        <p:spPr bwMode="auto">
          <a:xfrm>
            <a:off x="3352800" y="21144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90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8" name="AutoShape 26"/>
          <p:cNvCxnSpPr>
            <a:cxnSpLocks noChangeShapeType="1"/>
            <a:stCxn id="10" idx="4"/>
            <a:endCxn id="14" idx="1"/>
          </p:cNvCxnSpPr>
          <p:nvPr/>
        </p:nvCxnSpPr>
        <p:spPr bwMode="auto">
          <a:xfrm rot="16200000" flipH="1">
            <a:off x="3676650" y="1924050"/>
            <a:ext cx="1198796" cy="855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4" name="AutoShape 26"/>
          <p:cNvCxnSpPr>
            <a:cxnSpLocks noChangeShapeType="1"/>
            <a:endCxn id="14" idx="0"/>
          </p:cNvCxnSpPr>
          <p:nvPr/>
        </p:nvCxnSpPr>
        <p:spPr bwMode="auto">
          <a:xfrm rot="16200000" flipH="1">
            <a:off x="4125003" y="2181902"/>
            <a:ext cx="1142999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87" name="AutoShape 26"/>
          <p:cNvCxnSpPr>
            <a:cxnSpLocks noChangeShapeType="1"/>
            <a:stCxn id="60" idx="4"/>
            <a:endCxn id="14" idx="7"/>
          </p:cNvCxnSpPr>
          <p:nvPr/>
        </p:nvCxnSpPr>
        <p:spPr bwMode="auto">
          <a:xfrm rot="5400000">
            <a:off x="4497154" y="2228850"/>
            <a:ext cx="1198796" cy="246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92" name="AutoShape 26"/>
          <p:cNvCxnSpPr>
            <a:cxnSpLocks noChangeShapeType="1"/>
            <a:stCxn id="63" idx="4"/>
            <a:endCxn id="14" idx="7"/>
          </p:cNvCxnSpPr>
          <p:nvPr/>
        </p:nvCxnSpPr>
        <p:spPr bwMode="auto">
          <a:xfrm rot="5400000">
            <a:off x="4840054" y="1885950"/>
            <a:ext cx="1198796" cy="932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6" name="Text Box 63"/>
          <p:cNvSpPr txBox="1">
            <a:spLocks noChangeArrowheads="1"/>
          </p:cNvSpPr>
          <p:nvPr/>
        </p:nvSpPr>
        <p:spPr bwMode="auto">
          <a:xfrm>
            <a:off x="3749854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8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7" name="Text Box 63"/>
          <p:cNvSpPr txBox="1">
            <a:spLocks noChangeArrowheads="1"/>
          </p:cNvSpPr>
          <p:nvPr/>
        </p:nvSpPr>
        <p:spPr bwMode="auto">
          <a:xfrm>
            <a:off x="4267200" y="19050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7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8" name="Text Box 63"/>
          <p:cNvSpPr txBox="1">
            <a:spLocks noChangeArrowheads="1"/>
          </p:cNvSpPr>
          <p:nvPr/>
        </p:nvSpPr>
        <p:spPr bwMode="auto">
          <a:xfrm>
            <a:off x="4816654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6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9" name="Text Box 63"/>
          <p:cNvSpPr txBox="1">
            <a:spLocks noChangeArrowheads="1"/>
          </p:cNvSpPr>
          <p:nvPr/>
        </p:nvSpPr>
        <p:spPr bwMode="auto">
          <a:xfrm>
            <a:off x="5334000" y="1828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5</a:t>
            </a:r>
            <a:r>
              <a:rPr lang="en-US" sz="2000" dirty="0" smtClean="0">
                <a:latin typeface="Times New Roman" pitchFamily="18" charset="0"/>
              </a:rPr>
              <a:t>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38200" y="3733800"/>
            <a:ext cx="7696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As the algorithm runs, h</a:t>
            </a:r>
            <a:r>
              <a:rPr lang="en-US" sz="2000" b="0" dirty="0" smtClean="0">
                <a:latin typeface="+mn-lt"/>
              </a:rPr>
              <a:t>ow </a:t>
            </a:r>
            <a:r>
              <a:rPr lang="en-US" sz="2000" b="0" dirty="0" smtClean="0">
                <a:latin typeface="+mn-lt"/>
              </a:rPr>
              <a:t>will the best-cost-so-far for Y </a:t>
            </a:r>
            <a:r>
              <a:rPr lang="en-US" sz="2000" dirty="0" smtClean="0"/>
              <a:t>change</a:t>
            </a:r>
            <a:r>
              <a:rPr lang="en-US" sz="2000" b="0" dirty="0" smtClean="0">
                <a:latin typeface="+mn-lt"/>
              </a:rPr>
              <a:t>? 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b="0" dirty="0" smtClean="0">
                <a:latin typeface="+mn-lt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/>
              </a:rPr>
              <a:t></a:t>
            </a:r>
            <a:r>
              <a:rPr lang="en-US" sz="2000" dirty="0" smtClean="0">
                <a:solidFill>
                  <a:schemeClr val="accent2"/>
                </a:solidFill>
                <a:sym typeface="Math1" pitchFamily="2" charset="2"/>
              </a:rPr>
              <a:t>, 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90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, 81, 72, 63, 54, …</a:t>
            </a:r>
          </a:p>
          <a:p>
            <a:endParaRPr lang="en-US" sz="2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Is this expensive?  </a:t>
            </a:r>
            <a:endParaRPr lang="en-US" sz="2000" b="0" dirty="0" smtClean="0">
              <a:latin typeface="+mn-lt"/>
            </a:endParaRPr>
          </a:p>
          <a:p>
            <a:r>
              <a:rPr lang="en-US" sz="2000" dirty="0">
                <a:solidFill>
                  <a:schemeClr val="accent2"/>
                </a:solidFill>
              </a:rPr>
              <a:t>	</a:t>
            </a:r>
            <a:r>
              <a:rPr lang="en-US" sz="2000" dirty="0" smtClean="0">
                <a:solidFill>
                  <a:schemeClr val="accent2"/>
                </a:solidFill>
              </a:rPr>
              <a:t>	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No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, each </a:t>
            </a:r>
            <a:r>
              <a:rPr lang="en-US" sz="2000" b="0" i="1" dirty="0" smtClean="0">
                <a:solidFill>
                  <a:schemeClr val="accent2"/>
                </a:solidFill>
                <a:latin typeface="+mn-lt"/>
              </a:rPr>
              <a:t>edge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 is processed only once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477000" y="19050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085005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 Greedy Algorithm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endParaRPr lang="en-US" dirty="0" smtClean="0"/>
          </a:p>
          <a:p>
            <a:r>
              <a:rPr lang="en-US" i="1" dirty="0" smtClean="0"/>
              <a:t>A </a:t>
            </a:r>
            <a:r>
              <a:rPr lang="en-US" i="1" dirty="0" smtClean="0"/>
              <a:t>greedy </a:t>
            </a:r>
            <a:r>
              <a:rPr lang="en-US" i="1" dirty="0" smtClean="0"/>
              <a:t>algorithm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At each step, irrevocably does what seems best at that step</a:t>
            </a:r>
          </a:p>
          <a:p>
            <a:pPr lvl="2"/>
            <a:r>
              <a:rPr lang="en-US" dirty="0" smtClean="0"/>
              <a:t>A locally optimal step, not </a:t>
            </a:r>
            <a:r>
              <a:rPr lang="en-US" dirty="0" smtClean="0"/>
              <a:t>known to be globally </a:t>
            </a:r>
            <a:r>
              <a:rPr lang="en-US" dirty="0" smtClean="0"/>
              <a:t>optimal</a:t>
            </a:r>
          </a:p>
          <a:p>
            <a:pPr lvl="1"/>
            <a:r>
              <a:rPr lang="en-US" dirty="0" smtClean="0"/>
              <a:t>Once a vertex is known, it is not revisited</a:t>
            </a:r>
          </a:p>
          <a:p>
            <a:pPr lvl="2"/>
            <a:r>
              <a:rPr lang="en-US" dirty="0" smtClean="0"/>
              <a:t>Turns out to be globally optimal</a:t>
            </a:r>
          </a:p>
          <a:p>
            <a:pPr lvl="2"/>
            <a:endParaRPr lang="en-US" dirty="0"/>
          </a:p>
          <a:p>
            <a:r>
              <a:rPr lang="en-US" dirty="0" smtClean="0"/>
              <a:t>Example: </a:t>
            </a:r>
            <a:r>
              <a:rPr lang="en-US" dirty="0" err="1" smtClean="0"/>
              <a:t>Dijkstra’s</a:t>
            </a:r>
            <a:r>
              <a:rPr lang="en-US" dirty="0" smtClean="0"/>
              <a:t> </a:t>
            </a:r>
            <a:r>
              <a:rPr lang="en-US" dirty="0"/>
              <a:t>algorithm</a:t>
            </a:r>
          </a:p>
          <a:p>
            <a:pPr lvl="1"/>
            <a:r>
              <a:rPr lang="en-US" dirty="0"/>
              <a:t>For single-source shortest paths in a weighted graph (directed or undirected) with no negative-weight edges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61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Review: DFS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858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71800" y="1828800"/>
            <a:ext cx="5943600" cy="3352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DFS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Node start)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initialize stack s to hold start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mark start as visited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while(s is not empty)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next = </a:t>
            </a:r>
            <a:r>
              <a:rPr lang="en-US" sz="2000" kern="0" dirty="0" err="1" smtClean="0">
                <a:latin typeface="Courier New" pitchFamily="49" charset="0"/>
              </a:rPr>
              <a:t>s.pop</a:t>
            </a:r>
            <a:r>
              <a:rPr lang="en-US" sz="2000" kern="0" dirty="0" smtClean="0">
                <a:latin typeface="Courier New" pitchFamily="49" charset="0"/>
              </a:rPr>
              <a:t>() // and “process”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for each node u adjacent to next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if(u is not marked)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mark u and push onto s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5334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A, C, </a:t>
            </a:r>
            <a:r>
              <a:rPr lang="en-US" sz="2000" b="0" kern="0" noProof="0" dirty="0" smtClean="0">
                <a:latin typeface="+mn-lt"/>
              </a:rPr>
              <a:t>F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H, G, B, E, 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A different but perfectly fine depth traversal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2599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Where are We?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Had a problem: Compute shortest paths in a weighted graph with no negative weights</a:t>
            </a:r>
          </a:p>
          <a:p>
            <a:endParaRPr lang="en-US" dirty="0"/>
          </a:p>
          <a:p>
            <a:r>
              <a:rPr lang="en-US" dirty="0" smtClean="0"/>
              <a:t>Learned an algorithm: </a:t>
            </a:r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</a:p>
          <a:p>
            <a:endParaRPr lang="en-US" dirty="0"/>
          </a:p>
          <a:p>
            <a:r>
              <a:rPr lang="en-US" dirty="0" smtClean="0"/>
              <a:t>What should we do after learning an algorithm?</a:t>
            </a:r>
          </a:p>
          <a:p>
            <a:pPr lvl="1"/>
            <a:r>
              <a:rPr lang="en-US" dirty="0" smtClean="0"/>
              <a:t>Prove it is correct</a:t>
            </a:r>
          </a:p>
          <a:p>
            <a:pPr lvl="2"/>
            <a:r>
              <a:rPr lang="en-US" dirty="0" smtClean="0"/>
              <a:t>Not obvious!</a:t>
            </a:r>
          </a:p>
          <a:p>
            <a:pPr lvl="2"/>
            <a:r>
              <a:rPr lang="en-US" dirty="0" smtClean="0"/>
              <a:t>We will sketch the key ideas</a:t>
            </a:r>
          </a:p>
          <a:p>
            <a:pPr lvl="1"/>
            <a:r>
              <a:rPr lang="en-US" dirty="0" smtClean="0"/>
              <a:t>Analyze its efficiency</a:t>
            </a:r>
          </a:p>
          <a:p>
            <a:pPr lvl="2"/>
            <a:r>
              <a:rPr lang="en-US" dirty="0" smtClean="0"/>
              <a:t>Will do better by using a data structure we learned earlier!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36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Correctness: Intuition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Rough intuition: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All the “known” vertices have the correct shortest path</a:t>
            </a:r>
          </a:p>
          <a:p>
            <a:pPr lvl="1"/>
            <a:r>
              <a:rPr lang="en-US" dirty="0" smtClean="0"/>
              <a:t>True initially: shortest path to start node has cost 0</a:t>
            </a:r>
          </a:p>
          <a:p>
            <a:pPr lvl="1"/>
            <a:r>
              <a:rPr lang="en-US" dirty="0" smtClean="0"/>
              <a:t>If it stays true every time we mark a node “known”, then </a:t>
            </a:r>
            <a:r>
              <a:rPr lang="en-US" b="1" dirty="0" smtClean="0"/>
              <a:t>by induction </a:t>
            </a:r>
            <a:r>
              <a:rPr lang="en-US" dirty="0" smtClean="0"/>
              <a:t>this holds and eventually everything is “known</a:t>
            </a:r>
            <a:r>
              <a:rPr lang="en-US" dirty="0" smtClean="0"/>
              <a:t>”</a:t>
            </a:r>
          </a:p>
          <a:p>
            <a:pPr marL="914400" lvl="2" indent="0">
              <a:buNone/>
            </a:pPr>
            <a:r>
              <a:rPr lang="en-US" dirty="0" smtClean="0"/>
              <a:t>(we’ll get to talk about induction soon! </a:t>
            </a:r>
            <a:r>
              <a:rPr lang="en-US" dirty="0" smtClean="0">
                <a:sym typeface="Wingdings"/>
              </a:rPr>
              <a:t></a:t>
            </a:r>
            <a:r>
              <a:rPr lang="en-US" dirty="0" smtClean="0"/>
              <a:t>)</a:t>
            </a:r>
          </a:p>
          <a:p>
            <a:pPr marL="914400" lvl="2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When </a:t>
            </a:r>
            <a:r>
              <a:rPr lang="en-US" dirty="0" smtClean="0"/>
              <a:t>we mark a vertex “known” we won’t discover a shorter path later!</a:t>
            </a:r>
          </a:p>
          <a:p>
            <a:pPr lvl="1"/>
            <a:r>
              <a:rPr lang="en-US" dirty="0" smtClean="0"/>
              <a:t>This holds only because </a:t>
            </a:r>
            <a:r>
              <a:rPr lang="en-US" dirty="0" err="1" smtClean="0"/>
              <a:t>Dijkstra’s</a:t>
            </a:r>
            <a:r>
              <a:rPr lang="en-US" dirty="0" smtClean="0"/>
              <a:t> algorithm picks the node with the next shortest path-so-far</a:t>
            </a:r>
          </a:p>
          <a:p>
            <a:pPr lvl="1"/>
            <a:r>
              <a:rPr lang="en-US" dirty="0" smtClean="0"/>
              <a:t>The proof is by contradiction…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9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Correctness: The Cloud (Rough Sketch)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962400"/>
            <a:ext cx="8153400" cy="27432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1524000" y="1143000"/>
            <a:ext cx="6343580" cy="2362200"/>
            <a:chOff x="1219200" y="3103243"/>
            <a:chExt cx="7226292" cy="3011867"/>
          </a:xfrm>
        </p:grpSpPr>
        <p:sp>
          <p:nvSpPr>
            <p:cNvPr id="7" name="AutoShape 2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648200" y="4038600"/>
              <a:ext cx="3254851" cy="1981200"/>
            </a:xfrm>
            <a:prstGeom prst="cloudCallout">
              <a:avLst>
                <a:gd name="adj1" fmla="val -21301"/>
                <a:gd name="adj2" fmla="val -16264"/>
              </a:avLst>
            </a:prstGeom>
            <a:solidFill>
              <a:schemeClr val="accent3">
                <a:alpha val="50195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en-US" sz="2000" dirty="0" smtClean="0">
                  <a:latin typeface="Tahoma" charset="0"/>
                </a:rPr>
                <a:t>    </a:t>
              </a:r>
              <a:r>
                <a:rPr lang="en-US" sz="2000" b="0" dirty="0" smtClean="0">
                  <a:latin typeface="Tahoma" charset="0"/>
                </a:rPr>
                <a:t>The </a:t>
              </a:r>
              <a:r>
                <a:rPr lang="en-US" sz="2000" b="0" dirty="0">
                  <a:latin typeface="Tahoma" charset="0"/>
                </a:rPr>
                <a:t>Known Cloud</a:t>
              </a:r>
            </a:p>
          </p:txBody>
        </p:sp>
        <p:sp>
          <p:nvSpPr>
            <p:cNvPr id="8" name="Oval 3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400800" y="5257800"/>
              <a:ext cx="228600" cy="228600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" name="Oval 4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343400" y="32766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 smtClean="0">
                  <a:latin typeface="Courier New" pitchFamily="49" charset="0"/>
                </a:rPr>
                <a:t>v</a:t>
              </a:r>
              <a:endParaRPr lang="en-US" sz="2000" b="1" dirty="0">
                <a:latin typeface="Courier New" pitchFamily="49" charset="0"/>
              </a:endParaRPr>
            </a:p>
          </p:txBody>
        </p:sp>
        <p:sp>
          <p:nvSpPr>
            <p:cNvPr id="10" name="Text Box 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125347" y="3103243"/>
              <a:ext cx="3320145" cy="902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 dirty="0">
                  <a:solidFill>
                    <a:srgbClr val="4F81BD"/>
                  </a:solidFill>
                  <a:latin typeface="+mj-lt"/>
                </a:rPr>
                <a:t>Next shortest path from </a:t>
              </a:r>
              <a:br>
                <a:rPr lang="en-US" sz="2000" b="0" dirty="0">
                  <a:solidFill>
                    <a:srgbClr val="4F81BD"/>
                  </a:solidFill>
                  <a:latin typeface="+mj-lt"/>
                </a:rPr>
              </a:br>
              <a:r>
                <a:rPr lang="en-US" sz="2000" b="0" dirty="0">
                  <a:solidFill>
                    <a:srgbClr val="4F81BD"/>
                  </a:solidFill>
                  <a:latin typeface="+mj-lt"/>
                </a:rPr>
                <a:t>inside the known cloud</a:t>
              </a:r>
            </a:p>
          </p:txBody>
        </p:sp>
        <p:cxnSp>
          <p:nvCxnSpPr>
            <p:cNvPr id="11" name="AutoShape 6"/>
            <p:cNvCxnSpPr>
              <a:cxnSpLocks noChangeShapeType="1"/>
              <a:endCxn id="9" idx="5"/>
            </p:cNvCxnSpPr>
            <p:nvPr>
              <p:custDataLst>
                <p:tags r:id="rId5"/>
              </p:custDataLst>
            </p:nvPr>
          </p:nvCxnSpPr>
          <p:spPr bwMode="auto">
            <a:xfrm flipH="1" flipV="1">
              <a:off x="4668838" y="3616325"/>
              <a:ext cx="817562" cy="6080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3" name="Oval 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505200" y="47244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 dirty="0" smtClean="0">
                  <a:latin typeface="Courier New" pitchFamily="49" charset="0"/>
                </a:rPr>
                <a:t>w</a:t>
              </a:r>
              <a:endParaRPr lang="en-US" sz="2000" b="1" dirty="0">
                <a:latin typeface="Courier New" pitchFamily="49" charset="0"/>
              </a:endParaRPr>
            </a:p>
          </p:txBody>
        </p:sp>
        <p:cxnSp>
          <p:nvCxnSpPr>
            <p:cNvPr id="14" name="AutoShape 9"/>
            <p:cNvCxnSpPr>
              <a:cxnSpLocks noChangeShapeType="1"/>
              <a:stCxn id="7" idx="1"/>
              <a:endCxn id="13" idx="5"/>
            </p:cNvCxnSpPr>
            <p:nvPr>
              <p:custDataLst>
                <p:tags r:id="rId7"/>
              </p:custDataLst>
            </p:nvPr>
          </p:nvCxnSpPr>
          <p:spPr bwMode="auto">
            <a:xfrm rot="5400000" flipH="1">
              <a:off x="4568972" y="4311037"/>
              <a:ext cx="968085" cy="2445222"/>
            </a:xfrm>
            <a:prstGeom prst="curvedConnector3">
              <a:avLst>
                <a:gd name="adj1" fmla="val -3032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" name="AutoShape 10"/>
            <p:cNvCxnSpPr>
              <a:cxnSpLocks noChangeShapeType="1"/>
              <a:stCxn id="13" idx="0"/>
              <a:endCxn id="16" idx="4"/>
            </p:cNvCxnSpPr>
            <p:nvPr>
              <p:custDataLst>
                <p:tags r:id="rId8"/>
              </p:custDataLst>
            </p:nvPr>
          </p:nvCxnSpPr>
          <p:spPr bwMode="auto">
            <a:xfrm rot="16200000" flipV="1">
              <a:off x="2857500" y="3886200"/>
              <a:ext cx="914400" cy="7620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sp>
          <p:nvSpPr>
            <p:cNvPr id="16" name="Oval 11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743200" y="3429000"/>
              <a:ext cx="381000" cy="3810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 b="1">
                <a:latin typeface="Courier New" pitchFamily="49" charset="0"/>
              </a:endParaRPr>
            </a:p>
          </p:txBody>
        </p:sp>
        <p:cxnSp>
          <p:nvCxnSpPr>
            <p:cNvPr id="17" name="AutoShape 12"/>
            <p:cNvCxnSpPr>
              <a:cxnSpLocks noChangeShapeType="1"/>
              <a:stCxn id="16" idx="6"/>
              <a:endCxn id="9" idx="2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3138488" y="3467100"/>
              <a:ext cx="1190625" cy="152400"/>
            </a:xfrm>
            <a:prstGeom prst="straightConnector1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</p:cxnSp>
        <p:sp>
          <p:nvSpPr>
            <p:cNvPr id="18" name="Text Box 13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219200" y="4114800"/>
              <a:ext cx="213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b="0" dirty="0">
                  <a:solidFill>
                    <a:srgbClr val="4F81BD"/>
                  </a:solidFill>
                  <a:latin typeface="+mj-lt"/>
                </a:rPr>
                <a:t>Better path to </a:t>
              </a:r>
              <a:r>
                <a:rPr lang="en-US" sz="2000" b="0" dirty="0" smtClean="0">
                  <a:solidFill>
                    <a:srgbClr val="4F81BD"/>
                  </a:solidFill>
                  <a:latin typeface="+mj-lt"/>
                </a:rPr>
                <a:t>v?  </a:t>
              </a:r>
              <a:r>
                <a:rPr lang="en-US" sz="2000" b="0" i="1" dirty="0">
                  <a:solidFill>
                    <a:srgbClr val="4F81BD"/>
                  </a:solidFill>
                  <a:latin typeface="+mj-lt"/>
                </a:rPr>
                <a:t>No!</a:t>
              </a:r>
              <a:endParaRPr lang="en-US" sz="2000" b="0" dirty="0">
                <a:solidFill>
                  <a:srgbClr val="4F81BD"/>
                </a:solidFill>
                <a:latin typeface="+mj-lt"/>
              </a:endParaRPr>
            </a:p>
          </p:txBody>
        </p:sp>
        <p:sp>
          <p:nvSpPr>
            <p:cNvPr id="19" name="Text Box 16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315200" y="5715000"/>
              <a:ext cx="93506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8000"/>
                  </a:solidFill>
                  <a:latin typeface="Times New Roman" pitchFamily="18" charset="0"/>
                </a:rPr>
                <a:t>Source</a:t>
              </a:r>
            </a:p>
          </p:txBody>
        </p:sp>
        <p:cxnSp>
          <p:nvCxnSpPr>
            <p:cNvPr id="20" name="AutoShape 17"/>
            <p:cNvCxnSpPr>
              <a:cxnSpLocks noChangeShapeType="1"/>
              <a:stCxn id="19" idx="1"/>
              <a:endCxn id="8" idx="4"/>
            </p:cNvCxnSpPr>
            <p:nvPr>
              <p:custDataLst>
                <p:tags r:id="rId13"/>
              </p:custDataLst>
            </p:nvPr>
          </p:nvCxnSpPr>
          <p:spPr bwMode="auto">
            <a:xfrm rot="10800000">
              <a:off x="6515100" y="5486401"/>
              <a:ext cx="800100" cy="428655"/>
            </a:xfrm>
            <a:prstGeom prst="curvedConnector2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685800" y="36576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Suppose 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the next node to be marked known (“added to the cloud”)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best-known path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must have only nodes “in the cloud”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Else we would have picked a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node closer to the cloud than 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endParaRPr kumimoji="0" lang="en-US" sz="1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800" b="0" kern="0" baseline="0" dirty="0" smtClean="0">
                <a:latin typeface="+mn-lt"/>
              </a:rPr>
              <a:t>Suppose the </a:t>
            </a:r>
            <a:r>
              <a:rPr lang="en-US" sz="1800" b="0" kern="0" baseline="0" dirty="0" smtClean="0">
                <a:solidFill>
                  <a:srgbClr val="4F81BD"/>
                </a:solidFill>
                <a:latin typeface="+mn-lt"/>
              </a:rPr>
              <a:t>actual shortest</a:t>
            </a:r>
            <a:r>
              <a:rPr lang="en-US" sz="1800" b="0" kern="0" dirty="0" smtClean="0">
                <a:solidFill>
                  <a:srgbClr val="4F81BD"/>
                </a:solidFill>
                <a:latin typeface="+mn-lt"/>
              </a:rPr>
              <a:t> path </a:t>
            </a:r>
            <a:r>
              <a:rPr lang="en-US" sz="1800" b="0" kern="0" dirty="0" smtClean="0">
                <a:latin typeface="+mn-lt"/>
              </a:rPr>
              <a:t>to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 is different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won’t use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only cloud nodes, or we would know about it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1800" b="0" kern="0" baseline="0" dirty="0" smtClean="0">
                <a:latin typeface="+mn-lt"/>
              </a:rPr>
              <a:t>So</a:t>
            </a:r>
            <a:r>
              <a:rPr lang="en-US" sz="1800" b="0" kern="0" dirty="0" smtClean="0">
                <a:latin typeface="+mn-lt"/>
              </a:rPr>
              <a:t> it must use non-cloud nodes.  Let </a:t>
            </a:r>
            <a:r>
              <a:rPr lang="en-US" sz="1800" kern="0" dirty="0" smtClean="0">
                <a:latin typeface="+mn-lt"/>
              </a:rPr>
              <a:t>w</a:t>
            </a:r>
            <a:r>
              <a:rPr lang="en-US" sz="1800" b="0" kern="0" dirty="0" smtClean="0">
                <a:latin typeface="+mn-lt"/>
              </a:rPr>
              <a:t> be the </a:t>
            </a:r>
            <a:r>
              <a:rPr lang="en-US" sz="1800" b="0" i="1" kern="0" dirty="0" smtClean="0">
                <a:latin typeface="+mn-lt"/>
              </a:rPr>
              <a:t>first</a:t>
            </a:r>
            <a:r>
              <a:rPr lang="en-US" sz="1800" b="0" kern="0" dirty="0" smtClean="0">
                <a:latin typeface="+mn-lt"/>
              </a:rPr>
              <a:t> non-cloud node on this path.  The part of the path up to </a:t>
            </a:r>
            <a:r>
              <a:rPr lang="en-US" sz="1800" kern="0" dirty="0" smtClean="0">
                <a:latin typeface="+mn-lt"/>
              </a:rPr>
              <a:t>w</a:t>
            </a:r>
            <a:r>
              <a:rPr lang="en-US" sz="1800" b="0" kern="0" dirty="0" smtClean="0">
                <a:latin typeface="+mn-lt"/>
              </a:rPr>
              <a:t> is </a:t>
            </a:r>
            <a:r>
              <a:rPr lang="en-US" sz="1800" b="0" kern="0" dirty="0" smtClean="0">
                <a:solidFill>
                  <a:srgbClr val="4F81BD"/>
                </a:solidFill>
                <a:latin typeface="+mn-lt"/>
              </a:rPr>
              <a:t>already known </a:t>
            </a:r>
            <a:r>
              <a:rPr lang="en-US" sz="1800" b="0" kern="0" dirty="0" smtClean="0">
                <a:latin typeface="+mn-lt"/>
              </a:rPr>
              <a:t>and must be shorter than the best-known path to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.  So </a:t>
            </a:r>
            <a:r>
              <a:rPr lang="en-US" sz="1800" kern="0" dirty="0" smtClean="0">
                <a:latin typeface="+mn-lt"/>
              </a:rPr>
              <a:t>v</a:t>
            </a:r>
            <a:r>
              <a:rPr lang="en-US" sz="1800" b="0" kern="0" dirty="0" smtClean="0">
                <a:latin typeface="+mn-lt"/>
              </a:rPr>
              <a:t> would not have been picked.  Contradiction.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58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Naïve asymptotic running time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Similar to topological sort, if we think of the algorithm as: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"/>
                <a:cs typeface="Courier"/>
              </a:rPr>
              <a:t>loop that runs based on </a:t>
            </a:r>
            <a:r>
              <a:rPr lang="en-US" b="1" dirty="0" smtClean="0">
                <a:latin typeface="Courier"/>
                <a:cs typeface="Courier"/>
              </a:rPr>
              <a:t># of vertices</a:t>
            </a:r>
            <a:r>
              <a:rPr lang="en-US" dirty="0" smtClean="0">
                <a:latin typeface="Courier"/>
                <a:cs typeface="Courier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	loop to </a:t>
            </a:r>
            <a:r>
              <a:rPr lang="en-US" b="1" dirty="0" smtClean="0">
                <a:latin typeface="Courier"/>
                <a:cs typeface="Courier"/>
              </a:rPr>
              <a:t>find the next vertex </a:t>
            </a:r>
            <a:r>
              <a:rPr lang="en-US" dirty="0" smtClean="0">
                <a:latin typeface="Courier"/>
                <a:cs typeface="Courier"/>
              </a:rPr>
              <a:t>to process: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		process step cost based on </a:t>
            </a:r>
            <a:r>
              <a:rPr lang="en-US" b="1" dirty="0" smtClean="0">
                <a:latin typeface="Courier"/>
                <a:cs typeface="Courier"/>
              </a:rPr>
              <a:t># edges</a:t>
            </a:r>
            <a:endParaRPr lang="en-US" b="1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Then the algorithm is </a:t>
            </a:r>
            <a:r>
              <a:rPr lang="en-US" i="1" dirty="0" smtClean="0"/>
              <a:t>O</a:t>
            </a:r>
            <a:r>
              <a:rPr lang="en-US" dirty="0" smtClean="0"/>
              <a:t>(|V|</a:t>
            </a:r>
            <a:r>
              <a:rPr lang="en-US" baseline="30000" dirty="0" smtClean="0"/>
              <a:t>2</a:t>
            </a:r>
            <a:r>
              <a:rPr lang="en-US" dirty="0" smtClean="0"/>
              <a:t>) due to each iteration looking for the node to process next</a:t>
            </a:r>
          </a:p>
          <a:p>
            <a:pPr lvl="1"/>
            <a:r>
              <a:rPr lang="en-US" dirty="0" smtClean="0"/>
              <a:t>We solved it </a:t>
            </a:r>
            <a:r>
              <a:rPr lang="en-US" dirty="0" smtClean="0"/>
              <a:t>in Topological Sort with </a:t>
            </a:r>
            <a:r>
              <a:rPr lang="en-US" dirty="0" smtClean="0"/>
              <a:t>a queue of zero-degree nodes</a:t>
            </a:r>
          </a:p>
          <a:p>
            <a:pPr lvl="1"/>
            <a:r>
              <a:rPr lang="en-US" dirty="0" smtClean="0"/>
              <a:t>But here we need the </a:t>
            </a:r>
            <a:r>
              <a:rPr lang="en-US" dirty="0" smtClean="0"/>
              <a:t>next lowest</a:t>
            </a:r>
            <a:r>
              <a:rPr lang="en-US" dirty="0" smtClean="0"/>
              <a:t>-cost </a:t>
            </a:r>
            <a:r>
              <a:rPr lang="en-US" dirty="0" smtClean="0"/>
              <a:t>node, not necessarily the first node we put in our pending set.   </a:t>
            </a:r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dirty="0" smtClean="0"/>
              <a:t>costs can change as we process </a:t>
            </a:r>
            <a:r>
              <a:rPr lang="en-US" dirty="0" smtClean="0"/>
              <a:t>edges!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58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Improving asymptotic running time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Solution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 priority queue holding all unknown nodes, sorted by cost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But must support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>
                <a:solidFill>
                  <a:schemeClr val="accent2"/>
                </a:solidFill>
              </a:rPr>
              <a:t> operation</a:t>
            </a:r>
          </a:p>
          <a:p>
            <a:pPr lvl="2"/>
            <a:r>
              <a:rPr lang="en-US" dirty="0" smtClean="0"/>
              <a:t>Must maintain a reference from each node to its current position in the priority queue</a:t>
            </a:r>
          </a:p>
          <a:p>
            <a:pPr lvl="2"/>
            <a:r>
              <a:rPr lang="en-US" dirty="0" smtClean="0"/>
              <a:t>Conceptually simple, but can be a </a:t>
            </a:r>
            <a:r>
              <a:rPr lang="en-US" b="1" dirty="0" smtClean="0"/>
              <a:t>pain</a:t>
            </a:r>
            <a:r>
              <a:rPr lang="en-US" dirty="0" smtClean="0"/>
              <a:t> to code up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1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Efficiency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smtClean="0">
                <a:solidFill>
                  <a:srgbClr val="0000FF"/>
                </a:solidFill>
              </a:rPr>
              <a:t>second </a:t>
            </a:r>
            <a:r>
              <a:rPr lang="en-US" dirty="0" smtClean="0">
                <a:solidFill>
                  <a:srgbClr val="0000FF"/>
                </a:solidFill>
              </a:rPr>
              <a:t>approach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We’ll u</a:t>
            </a:r>
            <a:r>
              <a:rPr lang="en-US" dirty="0" smtClean="0"/>
              <a:t>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495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G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Node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9BBB59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 each </a:t>
            </a:r>
            <a:r>
              <a:rPr lang="en-US" sz="2000" kern="0" dirty="0" smtClean="0">
                <a:solidFill>
                  <a:srgbClr val="F79646"/>
                </a:solidFill>
                <a:latin typeface="Courier New" pitchFamily="49" charset="0"/>
              </a:rPr>
              <a:t>node</a:t>
            </a:r>
            <a:r>
              <a:rPr lang="en-US" sz="2000" kern="0" dirty="0" smtClean="0"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3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79646"/>
                </a:solidFill>
                <a:latin typeface="Courier New" pitchFamily="49" charset="0"/>
              </a:rPr>
              <a:t>b</a:t>
            </a:r>
            <a:r>
              <a:rPr lang="en-US" sz="2000" kern="0" dirty="0" err="1" smtClean="0">
                <a:latin typeface="Courier New" pitchFamily="49" charset="0"/>
              </a:rPr>
              <a:t>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</a:t>
            </a:r>
            <a:r>
              <a:rPr lang="en-US" sz="2000" kern="0" baseline="0" dirty="0" smtClean="0">
                <a:solidFill>
                  <a:srgbClr val="9BBB59"/>
                </a:solidFill>
                <a:latin typeface="Courier New" pitchFamily="49" charset="0"/>
              </a:rPr>
              <a:t>if</a:t>
            </a:r>
            <a:r>
              <a:rPr lang="en-US" sz="2000" kern="0" baseline="0" dirty="0" smtClean="0">
                <a:latin typeface="Courier New" pitchFamily="49" charset="0"/>
              </a:rPr>
              <a:t>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if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864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752600"/>
            <a:ext cx="7391400" cy="4495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dijkstra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(Graph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G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 Node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9BBB59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 each </a:t>
            </a:r>
            <a:r>
              <a:rPr lang="en-US" sz="2000" kern="0" dirty="0" smtClean="0">
                <a:solidFill>
                  <a:srgbClr val="F79646"/>
                </a:solidFill>
                <a:latin typeface="Courier New" pitchFamily="49" charset="0"/>
              </a:rPr>
              <a:t>node</a:t>
            </a:r>
            <a:r>
              <a:rPr lang="en-US" sz="2000" kern="0" dirty="0" smtClean="0"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x.cost</a:t>
            </a:r>
            <a:r>
              <a:rPr lang="en-US" sz="2000" kern="0" dirty="0" smtClean="0">
                <a:latin typeface="Courier New" pitchFamily="49" charset="0"/>
              </a:rPr>
              <a:t>=infinity, </a:t>
            </a:r>
            <a:r>
              <a:rPr lang="en-US" sz="2000" kern="0" dirty="0" err="1" smtClean="0">
                <a:latin typeface="Courier New" pitchFamily="49" charset="0"/>
              </a:rPr>
              <a:t>x.known</a:t>
            </a:r>
            <a:r>
              <a:rPr lang="en-US" sz="2000" kern="0" dirty="0" smtClean="0">
                <a:latin typeface="Courier New" pitchFamily="49" charset="0"/>
              </a:rPr>
              <a:t>=false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start.cost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build-heap with all nodes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3"/>
                </a:solidFill>
                <a:latin typeface="Courier New" pitchFamily="49" charset="0"/>
              </a:rPr>
              <a:t>while</a:t>
            </a:r>
            <a:r>
              <a:rPr lang="en-US" sz="2000" kern="0" dirty="0" smtClean="0">
                <a:latin typeface="Courier New" pitchFamily="49" charset="0"/>
              </a:rPr>
              <a:t>(heap is not empty)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deleteMin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79646"/>
                </a:solidFill>
                <a:latin typeface="Courier New" pitchFamily="49" charset="0"/>
              </a:rPr>
              <a:t>b</a:t>
            </a:r>
            <a:r>
              <a:rPr lang="en-US" sz="2000" kern="0" dirty="0" err="1" smtClean="0">
                <a:latin typeface="Courier New" pitchFamily="49" charset="0"/>
              </a:rPr>
              <a:t>.known</a:t>
            </a:r>
            <a:r>
              <a:rPr lang="en-US" sz="2000" kern="0" dirty="0" smtClean="0">
                <a:latin typeface="Courier New" pitchFamily="49" charset="0"/>
              </a:rPr>
              <a:t> = true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each edge 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,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in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G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</a:t>
            </a:r>
            <a:r>
              <a:rPr lang="en-US" sz="2000" kern="0" baseline="0" dirty="0" smtClean="0">
                <a:solidFill>
                  <a:srgbClr val="9BBB59"/>
                </a:solidFill>
                <a:latin typeface="Courier New" pitchFamily="49" charset="0"/>
              </a:rPr>
              <a:t>if</a:t>
            </a:r>
            <a:r>
              <a:rPr lang="en-US" sz="2000" kern="0" baseline="0" dirty="0" smtClean="0">
                <a:latin typeface="Courier New" pitchFamily="49" charset="0"/>
              </a:rPr>
              <a:t>(!</a:t>
            </a:r>
            <a:r>
              <a:rPr lang="en-US" sz="2000" kern="0" baseline="0" dirty="0" err="1" smtClean="0">
                <a:latin typeface="Courier New" pitchFamily="49" charset="0"/>
              </a:rPr>
              <a:t>a.known</a:t>
            </a:r>
            <a:r>
              <a:rPr lang="en-US" sz="2000" kern="0" baseline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if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weight((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b,a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.cost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err="1" smtClean="0">
                <a:latin typeface="Courier New" pitchFamily="49" charset="0"/>
              </a:rPr>
              <a:t>decreaseKey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a,“new</a:t>
            </a:r>
            <a:r>
              <a:rPr lang="en-US" sz="2000" kern="0" dirty="0" smtClean="0">
                <a:latin typeface="Courier New" pitchFamily="49" charset="0"/>
              </a:rPr>
              <a:t> cost – old cost”)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a.path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b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  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Efficiency, second approach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381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We’ll u</a:t>
            </a:r>
            <a:r>
              <a:rPr lang="en-US" dirty="0" smtClean="0"/>
              <a:t>se </a:t>
            </a:r>
            <a:r>
              <a:rPr lang="en-US" dirty="0" err="1" smtClean="0"/>
              <a:t>pseudocode</a:t>
            </a:r>
            <a:r>
              <a:rPr lang="en-US" dirty="0" smtClean="0"/>
              <a:t> to determine asymptotic run-time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960659" y="2190690"/>
            <a:ext cx="1088131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O(|V|)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7600" y="3257490"/>
            <a:ext cx="150874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</a:t>
            </a:r>
            <a:r>
              <a:rPr lang="en-US" sz="2000" b="0" dirty="0" smtClean="0">
                <a:latin typeface="+mn-lt"/>
              </a:rPr>
              <a:t>(|</a:t>
            </a:r>
            <a:r>
              <a:rPr lang="en-US" sz="2000" b="0" dirty="0" err="1" smtClean="0">
                <a:latin typeface="+mn-lt"/>
              </a:rPr>
              <a:t>V|log</a:t>
            </a:r>
            <a:r>
              <a:rPr lang="en-US" sz="2000" b="0" dirty="0" err="1" smtClean="0">
                <a:latin typeface="+mn-lt"/>
              </a:rPr>
              <a:t>|V</a:t>
            </a:r>
            <a:r>
              <a:rPr lang="en-US" sz="2000" b="0" dirty="0" smtClean="0">
                <a:latin typeface="+mn-lt"/>
              </a:rPr>
              <a:t>|)</a:t>
            </a:r>
          </a:p>
        </p:txBody>
      </p:sp>
      <p:sp>
        <p:nvSpPr>
          <p:cNvPr id="11" name="Right Brace 10"/>
          <p:cNvSpPr/>
          <p:nvPr/>
        </p:nvSpPr>
        <p:spPr bwMode="auto">
          <a:xfrm>
            <a:off x="7696200" y="1905000"/>
            <a:ext cx="304800" cy="9906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7010400" y="3048000"/>
            <a:ext cx="381000" cy="914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7010400" y="4038600"/>
            <a:ext cx="381000" cy="1676400"/>
          </a:xfrm>
          <a:prstGeom prst="righ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67600" y="4648200"/>
            <a:ext cx="1600200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</a:t>
            </a:r>
            <a:r>
              <a:rPr lang="en-US" sz="2000" b="0" dirty="0" smtClean="0">
                <a:latin typeface="+mj-lt"/>
              </a:rPr>
              <a:t>(|</a:t>
            </a:r>
            <a:r>
              <a:rPr lang="en-US" sz="2000" b="0" dirty="0" err="1" smtClean="0">
                <a:latin typeface="+mj-lt"/>
              </a:rPr>
              <a:t>E</a:t>
            </a:r>
            <a:r>
              <a:rPr lang="en-US" sz="2000" b="0" dirty="0" err="1" smtClean="0">
                <a:latin typeface="+mj-lt"/>
              </a:rPr>
              <a:t>|log</a:t>
            </a:r>
            <a:r>
              <a:rPr lang="en-US" sz="2000" b="0" dirty="0" err="1" smtClean="0">
                <a:latin typeface="+mj-lt"/>
              </a:rPr>
              <a:t>|V</a:t>
            </a:r>
            <a:r>
              <a:rPr lang="en-US" sz="2000" b="0" dirty="0" smtClean="0">
                <a:latin typeface="+mj-lt"/>
              </a:rPr>
              <a:t>|)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00800" y="5943600"/>
            <a:ext cx="2613216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O(|</a:t>
            </a:r>
            <a:r>
              <a:rPr lang="en-US" sz="2000" b="0" dirty="0" err="1" smtClean="0">
                <a:latin typeface="+mj-lt"/>
              </a:rPr>
              <a:t>V|log|V</a:t>
            </a:r>
            <a:r>
              <a:rPr lang="en-US" sz="2000" b="0" dirty="0" smtClean="0">
                <a:latin typeface="+mj-lt"/>
              </a:rPr>
              <a:t>|+|</a:t>
            </a:r>
            <a:r>
              <a:rPr lang="en-US" sz="2000" b="0" dirty="0" err="1" smtClean="0">
                <a:latin typeface="+mj-lt"/>
              </a:rPr>
              <a:t>E|log|V</a:t>
            </a:r>
            <a:r>
              <a:rPr lang="en-US" sz="2000" b="0" dirty="0" smtClean="0">
                <a:latin typeface="+mj-lt"/>
              </a:rPr>
              <a:t>|)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7315200" y="5791200"/>
            <a:ext cx="16002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089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Today’s Takeaways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Understand how </a:t>
            </a:r>
            <a:r>
              <a:rPr lang="en-US" dirty="0" err="1" smtClean="0"/>
              <a:t>Dijkstra’s</a:t>
            </a:r>
            <a:r>
              <a:rPr lang="en-US" dirty="0" smtClean="0"/>
              <a:t> algorithm works</a:t>
            </a:r>
          </a:p>
          <a:p>
            <a:pPr lvl="1"/>
            <a:r>
              <a:rPr lang="en-US" dirty="0" smtClean="0"/>
              <a:t>be able to write the code for shortest path on your HW4 graph (this is part of HW5)</a:t>
            </a:r>
          </a:p>
          <a:p>
            <a:pPr lvl="1"/>
            <a:r>
              <a:rPr lang="en-US" dirty="0" smtClean="0"/>
              <a:t>understand why it </a:t>
            </a:r>
            <a:r>
              <a:rPr lang="en-US" smtClean="0"/>
              <a:t>is correct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Be able to analyze the efficiency of </a:t>
            </a:r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24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Review: BFS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36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09600" y="2209800"/>
            <a:ext cx="2133600" cy="2286000"/>
            <a:chOff x="3437" y="1248"/>
            <a:chExt cx="1795" cy="1920"/>
          </a:xfrm>
        </p:grpSpPr>
        <p:sp>
          <p:nvSpPr>
            <p:cNvPr id="8" name="Oval 37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178" y="1248"/>
              <a:ext cx="288" cy="28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A</a:t>
              </a:r>
            </a:p>
          </p:txBody>
        </p:sp>
        <p:cxnSp>
          <p:nvCxnSpPr>
            <p:cNvPr id="9" name="AutoShape 38"/>
            <p:cNvCxnSpPr>
              <a:cxnSpLocks noChangeShapeType="1"/>
              <a:stCxn id="8" idx="3"/>
              <a:endCxn id="11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3917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39"/>
            <p:cNvCxnSpPr>
              <a:cxnSpLocks noChangeShapeType="1"/>
              <a:stCxn id="8" idx="5"/>
              <a:endCxn id="16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4424" y="1506"/>
              <a:ext cx="303" cy="30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40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7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B</a:t>
              </a:r>
            </a:p>
          </p:txBody>
        </p:sp>
        <p:sp>
          <p:nvSpPr>
            <p:cNvPr id="12" name="Oval 4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437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D</a:t>
              </a:r>
            </a:p>
          </p:txBody>
        </p:sp>
        <p:sp>
          <p:nvSpPr>
            <p:cNvPr id="13" name="Oval 4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109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E</a:t>
              </a:r>
            </a:p>
          </p:txBody>
        </p:sp>
        <p:cxnSp>
          <p:nvCxnSpPr>
            <p:cNvPr id="14" name="AutoShape 43"/>
            <p:cNvCxnSpPr>
              <a:cxnSpLocks noChangeShapeType="1"/>
              <a:stCxn id="11" idx="5"/>
              <a:endCxn id="13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4019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44"/>
            <p:cNvCxnSpPr>
              <a:cxnSpLocks noChangeShapeType="1"/>
              <a:stCxn id="11" idx="3"/>
              <a:endCxn id="12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581" y="2082"/>
              <a:ext cx="234" cy="2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Oval 45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583" y="1824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/>
                <a:t>C</a:t>
              </a:r>
            </a:p>
          </p:txBody>
        </p:sp>
        <p:sp>
          <p:nvSpPr>
            <p:cNvPr id="17" name="Oval 46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583" y="2352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F</a:t>
              </a:r>
            </a:p>
          </p:txBody>
        </p:sp>
        <p:cxnSp>
          <p:nvCxnSpPr>
            <p:cNvPr id="18" name="AutoShape 47"/>
            <p:cNvCxnSpPr>
              <a:cxnSpLocks noChangeShapeType="1"/>
              <a:stCxn id="16" idx="4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727" y="2124"/>
              <a:ext cx="0" cy="2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48"/>
            <p:cNvCxnSpPr>
              <a:cxnSpLocks noChangeShapeType="1"/>
              <a:stCxn id="17" idx="3"/>
              <a:endCxn id="2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366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Oval 49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4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H</a:t>
              </a:r>
            </a:p>
          </p:txBody>
        </p:sp>
        <p:cxnSp>
          <p:nvCxnSpPr>
            <p:cNvPr id="21" name="AutoShape 50"/>
            <p:cNvCxnSpPr>
              <a:cxnSpLocks noChangeShapeType="1"/>
              <a:stCxn id="17" idx="5"/>
              <a:endCxn id="20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29" y="2610"/>
              <a:ext cx="259" cy="2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51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22" y="2880"/>
              <a:ext cx="288" cy="28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G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95600" y="1905000"/>
            <a:ext cx="6172200" cy="3352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1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BFS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(Node start)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initialize queue q to hold start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mark start as visited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while(q is not empty) {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next = </a:t>
            </a:r>
            <a:r>
              <a:rPr lang="en-US" sz="2000" kern="0" dirty="0" err="1" smtClean="0">
                <a:latin typeface="Courier New" pitchFamily="49" charset="0"/>
              </a:rPr>
              <a:t>q.dequeue</a:t>
            </a:r>
            <a:r>
              <a:rPr lang="en-US" sz="2000" kern="0" dirty="0">
                <a:latin typeface="Courier New" pitchFamily="49" charset="0"/>
              </a:rPr>
              <a:t>() // and “process”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for each node u adjacent to next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if(u is not marked)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mark u and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 onto q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1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09600" y="5334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A, B, C, D, E, F, G, 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0" kern="0" dirty="0" smtClean="0">
                <a:latin typeface="+mn-lt"/>
              </a:rPr>
              <a:t>A “level-order” traversal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6566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387" y="-13250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Review: Topological </a:t>
            </a:r>
            <a:r>
              <a:rPr lang="en-US" dirty="0" smtClean="0">
                <a:solidFill>
                  <a:srgbClr val="0000FF"/>
                </a:solidFill>
              </a:rPr>
              <a:t>Sort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8779" y="722224"/>
            <a:ext cx="1531523" cy="34526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/>
              <a:t>One </a:t>
            </a:r>
            <a:r>
              <a:rPr lang="en-US" sz="1800" b="1" dirty="0" smtClean="0"/>
              <a:t>example output:</a:t>
            </a:r>
          </a:p>
          <a:p>
            <a:pPr algn="ctr">
              <a:buNone/>
            </a:pPr>
            <a:r>
              <a:rPr lang="en-US" sz="1800" dirty="0" smtClean="0"/>
              <a:t>     </a:t>
            </a:r>
            <a:r>
              <a:rPr lang="en-US" sz="1800" dirty="0" smtClean="0"/>
              <a:t>126</a:t>
            </a:r>
          </a:p>
          <a:p>
            <a:pPr algn="ctr">
              <a:buNone/>
            </a:pPr>
            <a:r>
              <a:rPr lang="en-US" sz="1800" dirty="0" smtClean="0"/>
              <a:t>     142</a:t>
            </a:r>
          </a:p>
          <a:p>
            <a:pPr algn="ctr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</a:t>
            </a:r>
            <a:r>
              <a:rPr lang="en-US" sz="1800" dirty="0" smtClean="0"/>
              <a:t>143</a:t>
            </a:r>
          </a:p>
          <a:p>
            <a:pPr algn="ctr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</a:t>
            </a:r>
            <a:r>
              <a:rPr lang="en-US" sz="1800" dirty="0" smtClean="0"/>
              <a:t>374</a:t>
            </a:r>
          </a:p>
          <a:p>
            <a:pPr algn="ctr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</a:t>
            </a:r>
            <a:r>
              <a:rPr lang="en-US" sz="1800" dirty="0" smtClean="0"/>
              <a:t>373</a:t>
            </a:r>
          </a:p>
          <a:p>
            <a:pPr algn="ctr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</a:t>
            </a:r>
            <a:r>
              <a:rPr lang="en-US" sz="1800" dirty="0" smtClean="0"/>
              <a:t>417</a:t>
            </a:r>
          </a:p>
          <a:p>
            <a:pPr algn="ctr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</a:t>
            </a:r>
            <a:r>
              <a:rPr lang="en-US" sz="1800" dirty="0" smtClean="0"/>
              <a:t>410</a:t>
            </a:r>
          </a:p>
          <a:p>
            <a:pPr algn="ctr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</a:t>
            </a:r>
            <a:r>
              <a:rPr lang="en-US" sz="1800" dirty="0" smtClean="0"/>
              <a:t>413</a:t>
            </a:r>
          </a:p>
          <a:p>
            <a:pPr algn="ctr">
              <a:buNone/>
            </a:pPr>
            <a:r>
              <a:rPr lang="en-US" sz="1800" dirty="0" smtClean="0"/>
              <a:t>     XYZ</a:t>
            </a:r>
          </a:p>
          <a:p>
            <a:pPr algn="ctr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</a:t>
            </a:r>
            <a:r>
              <a:rPr lang="en-US" sz="1800" dirty="0" smtClean="0"/>
              <a:t>415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749191" y="4201105"/>
            <a:ext cx="7099829" cy="2076906"/>
            <a:chOff x="1143000" y="2590800"/>
            <a:chExt cx="6858000" cy="2895600"/>
          </a:xfrm>
        </p:grpSpPr>
        <p:sp>
          <p:nvSpPr>
            <p:cNvPr id="7" name="Oval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8" name="Oval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9" name="Oval 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18" name="AutoShape 16"/>
            <p:cNvCxnSpPr>
              <a:cxnSpLocks noChangeShapeType="1"/>
              <a:stCxn id="7" idx="6"/>
              <a:endCxn id="8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17"/>
            <p:cNvCxnSpPr>
              <a:cxnSpLocks noChangeShapeType="1"/>
              <a:stCxn id="8" idx="6"/>
              <a:endCxn id="10" idx="2"/>
            </p:cNvCxnSpPr>
            <p:nvPr>
              <p:custDataLst>
                <p:tags r:id="rId7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18"/>
            <p:cNvCxnSpPr>
              <a:cxnSpLocks noChangeShapeType="1"/>
              <a:stCxn id="8" idx="6"/>
              <a:endCxn id="9" idx="2"/>
            </p:cNvCxnSpPr>
            <p:nvPr>
              <p:custDataLst>
                <p:tags r:id="rId8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7" name="Oval 2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28" name="AutoShape 26"/>
            <p:cNvCxnSpPr>
              <a:cxnSpLocks noChangeShapeType="1"/>
              <a:stCxn id="10" idx="6"/>
              <a:endCxn id="27" idx="2"/>
            </p:cNvCxnSpPr>
            <p:nvPr>
              <p:custDataLst>
                <p:tags r:id="rId10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6" name="Oval 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37" name="AutoShape 16"/>
            <p:cNvCxnSpPr>
              <a:cxnSpLocks noChangeShapeType="1"/>
              <a:stCxn id="36" idx="7"/>
            </p:cNvCxnSpPr>
            <p:nvPr>
              <p:custDataLst>
                <p:tags r:id="rId12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8" name="Oval 2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39" name="AutoShape 26"/>
            <p:cNvCxnSpPr>
              <a:cxnSpLocks noChangeShapeType="1"/>
              <a:stCxn id="10" idx="6"/>
              <a:endCxn id="38" idx="2"/>
            </p:cNvCxnSpPr>
            <p:nvPr>
              <p:custDataLst>
                <p:tags r:id="rId14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0" name="Oval 2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41" name="AutoShape 26"/>
            <p:cNvCxnSpPr>
              <a:cxnSpLocks noChangeShapeType="1"/>
              <a:stCxn id="10" idx="6"/>
              <a:endCxn id="40" idx="2"/>
            </p:cNvCxnSpPr>
            <p:nvPr>
              <p:custDataLst>
                <p:tags r:id="rId16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2" name="Oval 25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44" name="AutoShape 26"/>
            <p:cNvCxnSpPr>
              <a:cxnSpLocks noChangeShapeType="1"/>
              <a:stCxn id="10" idx="6"/>
              <a:endCxn id="42" idx="2"/>
            </p:cNvCxnSpPr>
            <p:nvPr>
              <p:custDataLst>
                <p:tags r:id="rId18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Oval 7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48" name="AutoShape 18"/>
            <p:cNvCxnSpPr>
              <a:cxnSpLocks noChangeShapeType="1"/>
              <a:endCxn id="47" idx="2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2" name="AutoShape 18"/>
            <p:cNvCxnSpPr>
              <a:cxnSpLocks noChangeShapeType="1"/>
              <a:stCxn id="42" idx="6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7" name="AutoShape 18"/>
            <p:cNvCxnSpPr>
              <a:cxnSpLocks noChangeShapeType="1"/>
            </p:cNvCxnSpPr>
            <p:nvPr>
              <p:custDataLst>
                <p:tags r:id="rId22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29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55584" y="952207"/>
            <a:ext cx="6035286" cy="3048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noProof="0" dirty="0">
                <a:latin typeface="Courier New" pitchFamily="49" charset="0"/>
              </a:rPr>
              <a:t> </a:t>
            </a: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labelAllAnd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EnqueueZeros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while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queue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not empty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dequeue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put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v next in output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each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adjacent to v {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w.indegree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--;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smtClean="0">
                <a:solidFill>
                  <a:srgbClr val="00B050"/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w.indegree</a:t>
            </a:r>
            <a:r>
              <a:rPr lang="en-US" sz="2000" kern="0" dirty="0" smtClean="0">
                <a:latin typeface="Courier New" pitchFamily="49" charset="0"/>
              </a:rPr>
              <a:t>==0) 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err="1" smtClean="0">
                <a:latin typeface="Courier New" pitchFamily="49" charset="0"/>
              </a:rPr>
              <a:t>enqueue</a:t>
            </a:r>
            <a:r>
              <a:rPr lang="en-US" sz="2000" kern="0" dirty="0" smtClean="0">
                <a:latin typeface="Courier New" pitchFamily="49" charset="0"/>
              </a:rPr>
              <a:t>(v);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28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val="44408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08921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Today: </a:t>
            </a:r>
            <a:r>
              <a:rPr lang="en-US" dirty="0" smtClean="0">
                <a:solidFill>
                  <a:srgbClr val="0000FF"/>
                </a:solidFill>
              </a:rPr>
              <a:t>Shortest COST </a:t>
            </a:r>
            <a:r>
              <a:rPr lang="en-US" dirty="0" smtClean="0">
                <a:solidFill>
                  <a:srgbClr val="0000FF"/>
                </a:solidFill>
              </a:rPr>
              <a:t>Path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31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Single source shortest paths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Done: BFS to find the minimum path length from </a:t>
            </a:r>
            <a:r>
              <a:rPr lang="en-US" b="1" dirty="0" smtClean="0"/>
              <a:t>v</a:t>
            </a:r>
            <a:r>
              <a:rPr lang="en-US" dirty="0" smtClean="0"/>
              <a:t> to </a:t>
            </a:r>
            <a:r>
              <a:rPr lang="en-US" b="1" dirty="0" smtClean="0"/>
              <a:t>u</a:t>
            </a:r>
            <a:r>
              <a:rPr lang="en-US" dirty="0" smtClean="0"/>
              <a:t> in 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O</a:t>
            </a:r>
            <a:r>
              <a:rPr lang="en-US" dirty="0" smtClean="0"/>
              <a:t>(|E|+|V|)</a:t>
            </a:r>
          </a:p>
          <a:p>
            <a:endParaRPr lang="en-US" dirty="0" smtClean="0"/>
          </a:p>
          <a:p>
            <a:r>
              <a:rPr lang="en-US" dirty="0" smtClean="0"/>
              <a:t>Actually, can find the minimum path length from </a:t>
            </a:r>
            <a:r>
              <a:rPr lang="en-US" b="1" dirty="0" smtClean="0"/>
              <a:t>v</a:t>
            </a:r>
            <a:r>
              <a:rPr lang="en-US" dirty="0" smtClean="0"/>
              <a:t> to </a:t>
            </a:r>
            <a:r>
              <a:rPr lang="en-US" i="1" dirty="0" smtClean="0"/>
              <a:t>every node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Still </a:t>
            </a:r>
            <a:r>
              <a:rPr lang="en-US" i="1" dirty="0" smtClean="0"/>
              <a:t>O</a:t>
            </a:r>
            <a:r>
              <a:rPr lang="en-US" dirty="0" smtClean="0"/>
              <a:t>(|E|+|V|)</a:t>
            </a:r>
          </a:p>
          <a:p>
            <a:pPr lvl="1"/>
            <a:r>
              <a:rPr lang="en-US" dirty="0" smtClean="0"/>
              <a:t>No faster way for a “distinguished” destination in the worst-case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Now:  Weighted graphs </a:t>
            </a:r>
          </a:p>
          <a:p>
            <a:endParaRPr lang="en-US" sz="1000" dirty="0" smtClean="0"/>
          </a:p>
          <a:p>
            <a:pPr algn="ctr">
              <a:buNone/>
            </a:pPr>
            <a:r>
              <a:rPr lang="en-US" dirty="0" smtClean="0">
                <a:solidFill>
                  <a:srgbClr val="4F81BD"/>
                </a:solidFill>
              </a:rPr>
              <a:t>Given a weighted graph and node </a:t>
            </a:r>
            <a:r>
              <a:rPr lang="en-US" b="1" dirty="0" smtClean="0">
                <a:solidFill>
                  <a:srgbClr val="4F81BD"/>
                </a:solidFill>
              </a:rPr>
              <a:t>v</a:t>
            </a:r>
            <a:r>
              <a:rPr lang="en-US" dirty="0" smtClean="0">
                <a:solidFill>
                  <a:srgbClr val="4F81BD"/>
                </a:solidFill>
              </a:rPr>
              <a:t>, </a:t>
            </a:r>
          </a:p>
          <a:p>
            <a:pPr algn="ctr">
              <a:buNone/>
            </a:pPr>
            <a:r>
              <a:rPr lang="en-US" dirty="0" smtClean="0">
                <a:solidFill>
                  <a:srgbClr val="4F81BD"/>
                </a:solidFill>
              </a:rPr>
              <a:t>find the minimum-cost path from </a:t>
            </a:r>
            <a:r>
              <a:rPr lang="en-US" b="1" dirty="0" smtClean="0">
                <a:solidFill>
                  <a:srgbClr val="4F81BD"/>
                </a:solidFill>
              </a:rPr>
              <a:t>v</a:t>
            </a:r>
            <a:r>
              <a:rPr lang="en-US" dirty="0" smtClean="0">
                <a:solidFill>
                  <a:srgbClr val="4F81BD"/>
                </a:solidFill>
              </a:rPr>
              <a:t> to every node </a:t>
            </a:r>
          </a:p>
          <a:p>
            <a:endParaRPr lang="en-US" sz="1000" dirty="0" smtClean="0"/>
          </a:p>
          <a:p>
            <a:r>
              <a:rPr lang="en-US" dirty="0" smtClean="0"/>
              <a:t>As before, asymptotically no harder than for one destination</a:t>
            </a:r>
          </a:p>
          <a:p>
            <a:r>
              <a:rPr lang="en-US" dirty="0" smtClean="0"/>
              <a:t>Unlike before, BFS will not work -&gt; only looks at path length.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47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Shortest Path: Applications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Driving directions</a:t>
            </a:r>
          </a:p>
          <a:p>
            <a:endParaRPr lang="en-US" dirty="0" smtClean="0"/>
          </a:p>
          <a:p>
            <a:r>
              <a:rPr lang="en-US" dirty="0" smtClean="0"/>
              <a:t>Cheap flight itineraries</a:t>
            </a:r>
          </a:p>
          <a:p>
            <a:endParaRPr lang="en-US" dirty="0" smtClean="0"/>
          </a:p>
          <a:p>
            <a:r>
              <a:rPr lang="en-US" dirty="0" smtClean="0"/>
              <a:t>Network routing</a:t>
            </a:r>
          </a:p>
          <a:p>
            <a:endParaRPr lang="en-US" dirty="0" smtClean="0"/>
          </a:p>
          <a:p>
            <a:r>
              <a:rPr lang="en-US" dirty="0" smtClean="0"/>
              <a:t>Critical paths in project management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65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3631</Words>
  <Application>Microsoft Macintosh PowerPoint</Application>
  <PresentationFormat>On-screen Show (4:3)</PresentationFormat>
  <Paragraphs>1793</Paragraphs>
  <Slides>47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CSE 373: Data Structures &amp; Algorithms Graph Traversals: Dijkstra’s</vt:lpstr>
      <vt:lpstr>Course Logistics</vt:lpstr>
      <vt:lpstr>Review: Graph Traversals</vt:lpstr>
      <vt:lpstr>Review: DFS</vt:lpstr>
      <vt:lpstr>Review: BFS</vt:lpstr>
      <vt:lpstr>Review: Topological Sort</vt:lpstr>
      <vt:lpstr>Today: Shortest COST Path</vt:lpstr>
      <vt:lpstr>Single source shortest paths</vt:lpstr>
      <vt:lpstr>Shortest Path: Applications</vt:lpstr>
      <vt:lpstr>Not as easy</vt:lpstr>
      <vt:lpstr>Dijkstra: an important CS “founder”</vt:lpstr>
      <vt:lpstr>Dijkstra’s algorithm</vt:lpstr>
      <vt:lpstr>Dijkstra’s Algorithm: Idea</vt:lpstr>
      <vt:lpstr>The Algorithm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Example #1</vt:lpstr>
      <vt:lpstr>Features</vt:lpstr>
      <vt:lpstr>Interpreting the Results</vt:lpstr>
      <vt:lpstr>Interpreting the Results</vt:lpstr>
      <vt:lpstr>Stopping Short</vt:lpstr>
      <vt:lpstr>Stopping Short</vt:lpstr>
      <vt:lpstr>Example #2</vt:lpstr>
      <vt:lpstr>Example #2</vt:lpstr>
      <vt:lpstr>Example #2</vt:lpstr>
      <vt:lpstr>Example #2</vt:lpstr>
      <vt:lpstr>Example #2</vt:lpstr>
      <vt:lpstr>Example #2</vt:lpstr>
      <vt:lpstr>Example #2</vt:lpstr>
      <vt:lpstr>Example #2</vt:lpstr>
      <vt:lpstr>Example #3</vt:lpstr>
      <vt:lpstr>Example #3</vt:lpstr>
      <vt:lpstr>A Greedy Algorithm</vt:lpstr>
      <vt:lpstr>Where are We?</vt:lpstr>
      <vt:lpstr>Correctness: Intuition</vt:lpstr>
      <vt:lpstr>Correctness: The Cloud (Rough Sketch)</vt:lpstr>
      <vt:lpstr>Naïve asymptotic running time</vt:lpstr>
      <vt:lpstr>Improving asymptotic running time</vt:lpstr>
      <vt:lpstr>Efficiency, second approach</vt:lpstr>
      <vt:lpstr>Efficiency, second approach</vt:lpstr>
      <vt:lpstr>Today’s Takeaways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CSE373: Data Structures &amp; Algorithms Topological Sort / Graph Traversals / Dijkstra’s</dc:title>
  <dc:creator>Hunter Zahn</dc:creator>
  <cp:lastModifiedBy>Riley Porter</cp:lastModifiedBy>
  <cp:revision>67</cp:revision>
  <dcterms:created xsi:type="dcterms:W3CDTF">2016-07-27T15:53:43Z</dcterms:created>
  <dcterms:modified xsi:type="dcterms:W3CDTF">2017-02-17T22:12:47Z</dcterms:modified>
</cp:coreProperties>
</file>