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6" r:id="rId3"/>
    <p:sldId id="258" r:id="rId4"/>
    <p:sldId id="293" r:id="rId5"/>
    <p:sldId id="295" r:id="rId6"/>
    <p:sldId id="294" r:id="rId7"/>
    <p:sldId id="339" r:id="rId8"/>
    <p:sldId id="340" r:id="rId9"/>
    <p:sldId id="341" r:id="rId10"/>
    <p:sldId id="290" r:id="rId11"/>
    <p:sldId id="297" r:id="rId12"/>
    <p:sldId id="311" r:id="rId13"/>
    <p:sldId id="298" r:id="rId14"/>
    <p:sldId id="299" r:id="rId15"/>
    <p:sldId id="301" r:id="rId16"/>
    <p:sldId id="324" r:id="rId17"/>
    <p:sldId id="325" r:id="rId18"/>
    <p:sldId id="326" r:id="rId19"/>
    <p:sldId id="329" r:id="rId20"/>
    <p:sldId id="351" r:id="rId21"/>
    <p:sldId id="352" r:id="rId22"/>
    <p:sldId id="331" r:id="rId23"/>
    <p:sldId id="330" r:id="rId24"/>
    <p:sldId id="345" r:id="rId25"/>
    <p:sldId id="347" r:id="rId26"/>
    <p:sldId id="338" r:id="rId27"/>
    <p:sldId id="342" r:id="rId28"/>
    <p:sldId id="343" r:id="rId29"/>
    <p:sldId id="344" r:id="rId30"/>
    <p:sldId id="337" r:id="rId31"/>
    <p:sldId id="355" r:id="rId32"/>
    <p:sldId id="354" r:id="rId33"/>
    <p:sldId id="353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7D6D2-7E3B-FE4D-9C15-E24488D53BE2}" type="datetimeFigureOut">
              <a:rPr lang="en-US" smtClean="0"/>
              <a:t>1/9/17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3F7BF-9C84-4A4D-BD2F-84A76A560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35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79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Omega</a:t>
            </a:r>
          </a:p>
          <a:p>
            <a:r>
              <a:rPr lang="en-US" dirty="0" smtClean="0"/>
              <a:t>Theta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4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.bin"/><Relationship Id="rId12" Type="http://schemas.openxmlformats.org/officeDocument/2006/relationships/image" Target="../media/image2.wmf"/><Relationship Id="rId13" Type="http://schemas.openxmlformats.org/officeDocument/2006/relationships/oleObject" Target="../embeddings/oleObject3.bin"/><Relationship Id="rId14" Type="http://schemas.openxmlformats.org/officeDocument/2006/relationships/image" Target="../media/image3.wmf"/><Relationship Id="rId15" Type="http://schemas.openxmlformats.org/officeDocument/2006/relationships/oleObject" Target="../embeddings/oleObject4.bin"/><Relationship Id="rId1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tags" Target="../tags/tag46.xml"/><Relationship Id="rId3" Type="http://schemas.openxmlformats.org/officeDocument/2006/relationships/tags" Target="../tags/tag47.xml"/><Relationship Id="rId4" Type="http://schemas.openxmlformats.org/officeDocument/2006/relationships/tags" Target="../tags/tag48.xml"/><Relationship Id="rId5" Type="http://schemas.openxmlformats.org/officeDocument/2006/relationships/tags" Target="../tags/tag49.xml"/><Relationship Id="rId6" Type="http://schemas.openxmlformats.org/officeDocument/2006/relationships/tags" Target="../tags/tag50.xml"/><Relationship Id="rId7" Type="http://schemas.openxmlformats.org/officeDocument/2006/relationships/tags" Target="../tags/tag51.xml"/><Relationship Id="rId8" Type="http://schemas.openxmlformats.org/officeDocument/2006/relationships/slideLayout" Target="../slideLayouts/slideLayout2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8305800" cy="23622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</a:t>
            </a:r>
            <a:r>
              <a:rPr lang="en-US" sz="3200" i="0" dirty="0">
                <a:solidFill>
                  <a:srgbClr val="0000FF"/>
                </a:solidFill>
              </a:rPr>
              <a:t>: Data Structures and Algorithms</a:t>
            </a:r>
            <a:r>
              <a:rPr lang="en-US" sz="3200" i="0" dirty="0" smtClean="0">
                <a:solidFill>
                  <a:srgbClr val="0000FF"/>
                </a:solidFill>
              </a:rPr>
              <a:t/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Pep Talk; </a:t>
            </a:r>
            <a:r>
              <a:rPr lang="en-US" sz="3200" i="0" dirty="0" smtClean="0">
                <a:solidFill>
                  <a:srgbClr val="0000FF"/>
                </a:solidFill>
              </a:rPr>
              <a:t>Algorithm </a:t>
            </a:r>
            <a:r>
              <a:rPr lang="en-US" sz="3200" i="0" dirty="0" smtClean="0">
                <a:solidFill>
                  <a:srgbClr val="0000FF"/>
                </a:solidFill>
              </a:rPr>
              <a:t>Analysis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2"/>
                </a:solidFill>
                <a:latin typeface="Calibri"/>
                <a:cs typeface="Calibri"/>
              </a:rPr>
              <a:t>Riley Porter</a:t>
            </a:r>
          </a:p>
          <a:p>
            <a:r>
              <a:rPr lang="en-US" sz="2400" dirty="0">
                <a:solidFill>
                  <a:schemeClr val="bg2"/>
                </a:solidFill>
                <a:latin typeface="Calibri"/>
                <a:cs typeface="Calibri"/>
              </a:rPr>
              <a:t>Winter 2017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Comparin</a:t>
            </a:r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g Algorithms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500" dirty="0" smtClean="0">
                <a:latin typeface="Calibri"/>
                <a:cs typeface="Calibri"/>
              </a:rPr>
              <a:t>When </a:t>
            </a:r>
            <a:r>
              <a:rPr lang="en-US" sz="2500" dirty="0">
                <a:latin typeface="Calibri"/>
                <a:cs typeface="Calibri"/>
              </a:rPr>
              <a:t>is one algorithm (not</a:t>
            </a:r>
            <a:r>
              <a:rPr lang="en-US" sz="2500" dirty="0">
                <a:solidFill>
                  <a:srgbClr val="FF6600"/>
                </a:solidFill>
                <a:latin typeface="Calibri"/>
                <a:cs typeface="Calibri"/>
              </a:rPr>
              <a:t> implementation</a:t>
            </a:r>
            <a:r>
              <a:rPr lang="en-US" sz="2500" dirty="0">
                <a:latin typeface="Calibri"/>
                <a:cs typeface="Calibri"/>
              </a:rPr>
              <a:t>) better than another?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Various </a:t>
            </a:r>
            <a:r>
              <a:rPr lang="en-US" sz="2500" dirty="0">
                <a:latin typeface="Calibri"/>
                <a:cs typeface="Calibri"/>
              </a:rPr>
              <a:t>possible answers (clarity, security, …)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But </a:t>
            </a:r>
            <a:r>
              <a:rPr lang="en-US" sz="2500" dirty="0">
                <a:latin typeface="Calibri"/>
                <a:cs typeface="Calibri"/>
              </a:rPr>
              <a:t>a big one is </a:t>
            </a:r>
            <a:r>
              <a:rPr lang="en-US" sz="2500" dirty="0">
                <a:solidFill>
                  <a:srgbClr val="FF6600"/>
                </a:solidFill>
                <a:latin typeface="Calibri"/>
                <a:cs typeface="Calibri"/>
              </a:rPr>
              <a:t>performance</a:t>
            </a:r>
            <a:r>
              <a:rPr lang="en-US" sz="2500" dirty="0">
                <a:latin typeface="Calibri"/>
                <a:cs typeface="Calibri"/>
              </a:rPr>
              <a:t>: for sufficiently large inputs</a:t>
            </a:r>
            <a:r>
              <a:rPr lang="en-US" sz="2500" dirty="0" smtClean="0">
                <a:latin typeface="Calibri"/>
                <a:cs typeface="Calibri"/>
              </a:rPr>
              <a:t>, runs </a:t>
            </a:r>
            <a:r>
              <a:rPr lang="en-US" sz="2500" dirty="0">
                <a:latin typeface="Calibri"/>
                <a:cs typeface="Calibri"/>
              </a:rPr>
              <a:t>in less time </a:t>
            </a:r>
            <a:r>
              <a:rPr lang="en-US" sz="2500" dirty="0" smtClean="0">
                <a:latin typeface="Calibri"/>
                <a:cs typeface="Calibri"/>
              </a:rPr>
              <a:t>or </a:t>
            </a:r>
            <a:r>
              <a:rPr lang="en-US" sz="2500" dirty="0">
                <a:latin typeface="Calibri"/>
                <a:cs typeface="Calibri"/>
              </a:rPr>
              <a:t>less space</a:t>
            </a:r>
          </a:p>
          <a:p>
            <a:r>
              <a:rPr lang="en-US" sz="2500" dirty="0">
                <a:latin typeface="Calibri"/>
                <a:cs typeface="Calibri"/>
              </a:rPr>
              <a:t>Large inputs (n) because </a:t>
            </a:r>
            <a:r>
              <a:rPr lang="en-US" sz="2500" dirty="0" smtClean="0">
                <a:latin typeface="Calibri"/>
                <a:cs typeface="Calibri"/>
              </a:rPr>
              <a:t>probably any </a:t>
            </a:r>
            <a:r>
              <a:rPr lang="en-US" sz="2500" dirty="0">
                <a:latin typeface="Calibri"/>
                <a:cs typeface="Calibri"/>
              </a:rPr>
              <a:t>algorithm is </a:t>
            </a:r>
            <a:r>
              <a:rPr lang="en-US" sz="2500" dirty="0" smtClean="0">
                <a:latin typeface="Calibri"/>
                <a:cs typeface="Calibri"/>
              </a:rPr>
              <a:t>“fine” for </a:t>
            </a:r>
            <a:r>
              <a:rPr lang="en-US" sz="2500" dirty="0">
                <a:latin typeface="Calibri"/>
                <a:cs typeface="Calibri"/>
              </a:rPr>
              <a:t>small </a:t>
            </a:r>
            <a:r>
              <a:rPr lang="en-US" sz="2500" dirty="0" smtClean="0">
                <a:latin typeface="Calibri"/>
                <a:cs typeface="Calibri"/>
              </a:rPr>
              <a:t>inputs</a:t>
            </a:r>
          </a:p>
          <a:p>
            <a:r>
              <a:rPr lang="en-US" sz="2500" dirty="0" smtClean="0">
                <a:latin typeface="Calibri"/>
                <a:cs typeface="Calibri"/>
              </a:rPr>
              <a:t>Answer </a:t>
            </a:r>
            <a:r>
              <a:rPr lang="en-US" sz="2500" dirty="0">
                <a:latin typeface="Calibri"/>
                <a:cs typeface="Calibri"/>
              </a:rPr>
              <a:t>will be independent of CPU speed, programming language</a:t>
            </a:r>
            <a:r>
              <a:rPr lang="en-US" sz="2500" dirty="0" smtClean="0">
                <a:latin typeface="Calibri"/>
                <a:cs typeface="Calibri"/>
              </a:rPr>
              <a:t>, coding </a:t>
            </a:r>
            <a:r>
              <a:rPr lang="en-US" sz="2500" dirty="0">
                <a:latin typeface="Calibri"/>
                <a:cs typeface="Calibri"/>
              </a:rPr>
              <a:t>tricks, etc</a:t>
            </a:r>
            <a:r>
              <a:rPr lang="en-US" sz="2500" dirty="0" smtClean="0">
                <a:latin typeface="Calibri"/>
                <a:cs typeface="Calibri"/>
              </a:rPr>
              <a:t>.</a:t>
            </a:r>
            <a:endParaRPr lang="en-US" sz="2500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17676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Comparin</a:t>
            </a:r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g Algorithms Example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1447800"/>
          </a:xfrm>
        </p:spPr>
        <p:txBody>
          <a:bodyPr/>
          <a:lstStyle/>
          <a:p>
            <a:r>
              <a:rPr lang="en-US" sz="2500" dirty="0" smtClean="0">
                <a:latin typeface="Calibri"/>
                <a:cs typeface="Calibri"/>
              </a:rPr>
              <a:t>Given the above list, search for 3, which is better?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binary search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linear search</a:t>
            </a:r>
            <a:endParaRPr lang="en-US" sz="2500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219200" y="16002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752600" y="16002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286000" y="16002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819400" y="16002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3352800" y="16002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86200" y="16002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419600" y="16002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953000" y="16002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5486400" y="16002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019800" y="16002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295400" y="160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828800" y="16002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2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38400" y="160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971800" y="16002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82666" y="160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016066" y="1600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95800" y="1600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82866" y="16002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9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638800" y="16002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149666" y="16002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7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219200" y="3657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752600" y="3657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286000" y="3657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819400" y="3657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352800" y="3657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886200" y="3657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4419600" y="3657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953000" y="3657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486400" y="3657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6019800" y="3657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371600" y="3635514"/>
            <a:ext cx="327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	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828800" y="3657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2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438400" y="3657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3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71800" y="3657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4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465158" y="3657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5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016066" y="3657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6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95800" y="3657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7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82866" y="3657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8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638800" y="36576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9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149666" y="36576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838200" y="41910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500" b="0" dirty="0">
                <a:latin typeface="Calibri"/>
                <a:cs typeface="Calibri"/>
              </a:rPr>
              <a:t>Given the above list, search for 3, which is better?</a:t>
            </a:r>
          </a:p>
          <a:p>
            <a:pPr lvl="1"/>
            <a:r>
              <a:rPr lang="en-US" sz="2500" b="0" dirty="0">
                <a:latin typeface="Calibri"/>
                <a:cs typeface="Calibri"/>
              </a:rPr>
              <a:t>binary search</a:t>
            </a:r>
          </a:p>
          <a:p>
            <a:pPr lvl="1"/>
            <a:r>
              <a:rPr lang="en-US" sz="2500" b="0" dirty="0">
                <a:latin typeface="Calibri"/>
                <a:cs typeface="Calibri"/>
              </a:rPr>
              <a:t>linear search</a:t>
            </a:r>
            <a:endParaRPr lang="en-US" sz="2500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8856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Analyzing Algorithms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 smtClean="0">
                <a:latin typeface="Calibri"/>
                <a:cs typeface="Calibri"/>
              </a:rPr>
              <a:t>As </a:t>
            </a:r>
            <a:r>
              <a:rPr lang="en-US" sz="2500" dirty="0">
                <a:latin typeface="Calibri"/>
                <a:cs typeface="Calibri"/>
              </a:rPr>
              <a:t>the size of an algorithm’s input grows:</a:t>
            </a:r>
          </a:p>
          <a:p>
            <a:pPr lvl="1"/>
            <a:r>
              <a:rPr lang="en-US" sz="2200" dirty="0">
                <a:latin typeface="Calibri"/>
                <a:cs typeface="Calibri"/>
              </a:rPr>
              <a:t>How much longer does the algorithm take (</a:t>
            </a:r>
            <a:r>
              <a:rPr lang="en-US" sz="2200" dirty="0">
                <a:solidFill>
                  <a:srgbClr val="FF6600"/>
                </a:solidFill>
                <a:latin typeface="Calibri"/>
                <a:cs typeface="Calibri"/>
              </a:rPr>
              <a:t>time</a:t>
            </a:r>
            <a:r>
              <a:rPr lang="en-US" sz="2200" dirty="0">
                <a:latin typeface="Calibri"/>
                <a:cs typeface="Calibri"/>
              </a:rPr>
              <a:t>)</a:t>
            </a:r>
          </a:p>
          <a:p>
            <a:pPr lvl="1"/>
            <a:r>
              <a:rPr lang="en-US" sz="2200" dirty="0">
                <a:latin typeface="Calibri"/>
                <a:cs typeface="Calibri"/>
              </a:rPr>
              <a:t>How much more memory does the algorithm need (</a:t>
            </a:r>
            <a:r>
              <a:rPr lang="en-US" sz="2200" dirty="0">
                <a:solidFill>
                  <a:srgbClr val="FF6600"/>
                </a:solidFill>
                <a:latin typeface="Calibri"/>
                <a:cs typeface="Calibri"/>
              </a:rPr>
              <a:t>space</a:t>
            </a:r>
            <a:r>
              <a:rPr lang="en-US" sz="2200" dirty="0" smtClean="0">
                <a:latin typeface="Calibri"/>
                <a:cs typeface="Calibri"/>
              </a:rPr>
              <a:t>)</a:t>
            </a:r>
          </a:p>
          <a:p>
            <a:pPr marL="457200" lvl="1" indent="0">
              <a:buNone/>
            </a:pPr>
            <a:endParaRPr lang="en-US" sz="2500" dirty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Ignore constant factors, think about large input: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there exists some input size n</a:t>
            </a:r>
            <a:r>
              <a:rPr lang="en-US" sz="2500" baseline="-25000" dirty="0" smtClean="0">
                <a:latin typeface="Calibri"/>
                <a:cs typeface="Calibri"/>
              </a:rPr>
              <a:t>0</a:t>
            </a:r>
            <a:r>
              <a:rPr lang="en-US" sz="2500" dirty="0" smtClean="0">
                <a:latin typeface="Calibri"/>
                <a:cs typeface="Calibri"/>
              </a:rPr>
              <a:t>, that for all input sizes n larger than n</a:t>
            </a:r>
            <a:r>
              <a:rPr lang="en-US" sz="2500" baseline="-25000" dirty="0" smtClean="0">
                <a:latin typeface="Calibri"/>
                <a:cs typeface="Calibri"/>
              </a:rPr>
              <a:t>0</a:t>
            </a:r>
            <a:r>
              <a:rPr lang="en-US" sz="2500" dirty="0" smtClean="0">
                <a:latin typeface="Calibri"/>
                <a:cs typeface="Calibri"/>
              </a:rPr>
              <a:t>, binary search is better than linear search on sorted input</a:t>
            </a:r>
          </a:p>
          <a:p>
            <a:r>
              <a:rPr lang="en-US" sz="2500" dirty="0" smtClean="0">
                <a:latin typeface="Calibri"/>
                <a:cs typeface="Calibri"/>
              </a:rPr>
              <a:t>Analyze code to compute runtime, then look at how the runtime behaves as </a:t>
            </a:r>
            <a:r>
              <a:rPr lang="en-US" sz="2500" b="1" dirty="0" smtClean="0">
                <a:latin typeface="Calibri"/>
                <a:cs typeface="Calibri"/>
              </a:rPr>
              <a:t>n gets really large </a:t>
            </a:r>
            <a:r>
              <a:rPr lang="en-US" sz="2500" dirty="0" smtClean="0">
                <a:latin typeface="Calibri"/>
                <a:cs typeface="Calibri"/>
              </a:rPr>
              <a:t>(asymptotic runtime)</a:t>
            </a:r>
          </a:p>
          <a:p>
            <a:pPr marL="457200" lvl="1" indent="0">
              <a:buNone/>
            </a:pPr>
            <a:endParaRPr lang="en-US" dirty="0">
              <a:latin typeface="Calibri"/>
              <a:cs typeface="Calibri"/>
            </a:endParaRPr>
          </a:p>
          <a:p>
            <a:endParaRPr lang="en-US" sz="2500" dirty="0" smtClean="0">
              <a:latin typeface="Calibri"/>
              <a:cs typeface="Calibri"/>
            </a:endParaRPr>
          </a:p>
          <a:p>
            <a:pPr marL="457200" lvl="1" indent="0">
              <a:buNone/>
            </a:pPr>
            <a:endParaRPr lang="en-US" sz="2500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7970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Analyzing Code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500" b="1" dirty="0" smtClean="0">
                <a:latin typeface="Calibri"/>
                <a:cs typeface="Calibri"/>
              </a:rPr>
              <a:t>“Constant time” operations:</a:t>
            </a:r>
          </a:p>
          <a:p>
            <a:r>
              <a:rPr lang="en-US" sz="2500" dirty="0">
                <a:latin typeface="Calibri"/>
                <a:cs typeface="Calibri"/>
              </a:rPr>
              <a:t>Arithmetic, Variable Assignment, Access one Java field or array index, </a:t>
            </a:r>
            <a:r>
              <a:rPr lang="en-US" sz="2500" dirty="0" err="1" smtClean="0">
                <a:latin typeface="Calibri"/>
                <a:cs typeface="Calibri"/>
              </a:rPr>
              <a:t>etc</a:t>
            </a:r>
            <a:endParaRPr lang="en-US" sz="25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5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500" b="1" dirty="0" smtClean="0">
                <a:latin typeface="Calibri"/>
                <a:cs typeface="Calibri"/>
              </a:rPr>
              <a:t>Complex operations (approximation</a:t>
            </a:r>
            <a:r>
              <a:rPr lang="en-US" sz="2500" dirty="0" smtClean="0">
                <a:latin typeface="Calibri"/>
                <a:cs typeface="Calibri"/>
              </a:rPr>
              <a:t>):</a:t>
            </a:r>
          </a:p>
          <a:p>
            <a:r>
              <a:rPr lang="en-US" sz="2500" dirty="0" smtClean="0">
                <a:latin typeface="Calibri"/>
                <a:cs typeface="Calibri"/>
              </a:rPr>
              <a:t>Consecutive Statements: </a:t>
            </a:r>
            <a:r>
              <a:rPr lang="en-US" sz="2500" i="1" dirty="0" smtClean="0">
                <a:latin typeface="Calibri"/>
                <a:cs typeface="Calibri"/>
              </a:rPr>
              <a:t>Sum </a:t>
            </a:r>
            <a:r>
              <a:rPr lang="en-US" sz="2500" i="1" dirty="0">
                <a:latin typeface="Calibri"/>
                <a:cs typeface="Calibri"/>
              </a:rPr>
              <a:t>of time of each statement</a:t>
            </a:r>
          </a:p>
          <a:p>
            <a:r>
              <a:rPr lang="en-US" sz="2500" dirty="0" smtClean="0">
                <a:latin typeface="Calibri"/>
                <a:cs typeface="Calibri"/>
              </a:rPr>
              <a:t>Conditionals: </a:t>
            </a:r>
            <a:r>
              <a:rPr lang="en-US" sz="2500" i="1" dirty="0" smtClean="0">
                <a:latin typeface="Calibri"/>
                <a:cs typeface="Calibri"/>
              </a:rPr>
              <a:t>Time </a:t>
            </a:r>
            <a:r>
              <a:rPr lang="en-US" sz="2500" i="1" dirty="0">
                <a:latin typeface="Calibri"/>
                <a:cs typeface="Calibri"/>
              </a:rPr>
              <a:t>of condition + max(</a:t>
            </a:r>
            <a:r>
              <a:rPr lang="en-US" sz="2500" i="1" dirty="0" err="1">
                <a:latin typeface="Calibri"/>
                <a:cs typeface="Calibri"/>
              </a:rPr>
              <a:t>ifBranch</a:t>
            </a:r>
            <a:r>
              <a:rPr lang="en-US" sz="2500" i="1" dirty="0">
                <a:latin typeface="Calibri"/>
                <a:cs typeface="Calibri"/>
              </a:rPr>
              <a:t>, </a:t>
            </a:r>
            <a:r>
              <a:rPr lang="en-US" sz="2500" i="1" dirty="0" err="1">
                <a:latin typeface="Calibri"/>
                <a:cs typeface="Calibri"/>
              </a:rPr>
              <a:t>elseBranch</a:t>
            </a:r>
            <a:r>
              <a:rPr lang="en-US" sz="2500" i="1" dirty="0">
                <a:latin typeface="Calibri"/>
                <a:cs typeface="Calibri"/>
              </a:rPr>
              <a:t>)</a:t>
            </a:r>
          </a:p>
          <a:p>
            <a:r>
              <a:rPr lang="en-US" sz="2500" dirty="0" smtClean="0">
                <a:latin typeface="Calibri"/>
                <a:cs typeface="Calibri"/>
              </a:rPr>
              <a:t>Loops: </a:t>
            </a:r>
            <a:r>
              <a:rPr lang="en-US" sz="2500" i="1" dirty="0" smtClean="0">
                <a:latin typeface="Calibri"/>
                <a:cs typeface="Calibri"/>
              </a:rPr>
              <a:t>Number </a:t>
            </a:r>
            <a:r>
              <a:rPr lang="en-US" sz="2500" i="1" dirty="0">
                <a:latin typeface="Calibri"/>
                <a:cs typeface="Calibri"/>
              </a:rPr>
              <a:t>of iterations ∗ Time for Loop Body</a:t>
            </a:r>
          </a:p>
          <a:p>
            <a:r>
              <a:rPr lang="en-US" sz="2500" dirty="0">
                <a:latin typeface="Calibri"/>
                <a:cs typeface="Calibri"/>
              </a:rPr>
              <a:t>Function </a:t>
            </a:r>
            <a:r>
              <a:rPr lang="en-US" sz="2500" dirty="0" smtClean="0">
                <a:latin typeface="Calibri"/>
                <a:cs typeface="Calibri"/>
              </a:rPr>
              <a:t>Calls: </a:t>
            </a:r>
            <a:r>
              <a:rPr lang="en-US" sz="2500" i="1" dirty="0" smtClean="0">
                <a:latin typeface="Calibri"/>
                <a:cs typeface="Calibri"/>
              </a:rPr>
              <a:t>Time </a:t>
            </a:r>
            <a:r>
              <a:rPr lang="en-US" sz="2500" i="1" dirty="0">
                <a:latin typeface="Calibri"/>
                <a:cs typeface="Calibri"/>
              </a:rPr>
              <a:t>of function’s </a:t>
            </a:r>
            <a:r>
              <a:rPr lang="en-US" sz="2500" i="1" dirty="0" smtClean="0">
                <a:latin typeface="Calibri"/>
                <a:cs typeface="Calibri"/>
              </a:rPr>
              <a:t>body</a:t>
            </a:r>
            <a:endParaRPr lang="en-US" sz="2500" i="1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08255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Example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dirty="0">
                <a:latin typeface="Calibri"/>
                <a:cs typeface="Calibri"/>
              </a:rPr>
              <a:t>What is the </a:t>
            </a:r>
            <a:r>
              <a:rPr lang="en-US" sz="2500" dirty="0" smtClean="0">
                <a:latin typeface="Calibri"/>
                <a:cs typeface="Calibri"/>
              </a:rPr>
              <a:t>runtime </a:t>
            </a:r>
            <a:r>
              <a:rPr lang="en-US" sz="2500" dirty="0">
                <a:latin typeface="Calibri"/>
                <a:cs typeface="Calibri"/>
              </a:rPr>
              <a:t>of this </a:t>
            </a:r>
            <a:r>
              <a:rPr lang="en-US" sz="2500" dirty="0" err="1">
                <a:latin typeface="Calibri"/>
                <a:cs typeface="Calibri"/>
              </a:rPr>
              <a:t>pseudocode</a:t>
            </a:r>
            <a:r>
              <a:rPr lang="en-US" sz="2500" dirty="0" smtClean="0">
                <a:latin typeface="Calibri"/>
                <a:cs typeface="Calibri"/>
              </a:rPr>
              <a:t>: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:=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=1 to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N do</a:t>
            </a:r>
            <a:endParaRPr lang="en-US" sz="2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   for j=1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to N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lnSpc>
                <a:spcPts val="1500"/>
              </a:lnSpc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      x := x +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sz="2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>
              <a:lnSpc>
                <a:spcPts val="1500"/>
              </a:lnSpc>
              <a:buNone/>
            </a:pP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buNone/>
            </a:pPr>
            <a:endParaRPr lang="en-US" sz="2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buNone/>
            </a:pPr>
            <a:endParaRPr lang="en-US" sz="2500" b="1" dirty="0" smtClean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353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Example Solution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500" dirty="0">
                <a:latin typeface="Calibri"/>
                <a:cs typeface="Calibri"/>
              </a:rPr>
              <a:t>What is the </a:t>
            </a:r>
            <a:r>
              <a:rPr lang="en-US" sz="2500" dirty="0" smtClean="0">
                <a:latin typeface="Calibri"/>
                <a:cs typeface="Calibri"/>
              </a:rPr>
              <a:t>runtime </a:t>
            </a:r>
            <a:r>
              <a:rPr lang="en-US" sz="2500" dirty="0">
                <a:latin typeface="Calibri"/>
                <a:cs typeface="Calibri"/>
              </a:rPr>
              <a:t>of </a:t>
            </a:r>
            <a:r>
              <a:rPr lang="en-US" sz="2500" dirty="0" smtClean="0">
                <a:latin typeface="Calibri"/>
                <a:cs typeface="Calibri"/>
              </a:rPr>
              <a:t>this </a:t>
            </a:r>
            <a:r>
              <a:rPr lang="en-US" sz="2500" dirty="0" err="1" smtClean="0">
                <a:latin typeface="Calibri"/>
                <a:cs typeface="Calibri"/>
              </a:rPr>
              <a:t>pseudocode</a:t>
            </a:r>
            <a:r>
              <a:rPr lang="en-US" sz="2500" dirty="0" smtClean="0">
                <a:latin typeface="Calibri"/>
                <a:cs typeface="Calibri"/>
              </a:rPr>
              <a:t>: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:=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 for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=1 to N do</a:t>
            </a:r>
          </a:p>
          <a:p>
            <a:pPr>
              <a:lnSpc>
                <a:spcPts val="1500"/>
              </a:lnSpc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   for j=1 to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lnSpc>
                <a:spcPts val="1500"/>
              </a:lnSpc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      x := x +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sz="2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buNone/>
            </a:pP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buNone/>
            </a:pPr>
            <a:endParaRPr lang="en-US" sz="25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ts val="1500"/>
              </a:lnSpc>
              <a:buNone/>
            </a:pPr>
            <a:r>
              <a:rPr lang="en-US" dirty="0" smtClean="0">
                <a:latin typeface="Calibri"/>
                <a:cs typeface="Calibri"/>
              </a:rPr>
              <a:t>1 assignment +</a:t>
            </a:r>
          </a:p>
          <a:p>
            <a:pPr lvl="1">
              <a:lnSpc>
                <a:spcPts val="1500"/>
              </a:lnSpc>
              <a:buNone/>
            </a:pPr>
            <a:r>
              <a:rPr lang="en-US" dirty="0" smtClean="0">
                <a:latin typeface="Calibri"/>
                <a:cs typeface="Calibri"/>
              </a:rPr>
              <a:t>(N iterations of loop * </a:t>
            </a:r>
          </a:p>
          <a:p>
            <a:pPr lvl="1">
              <a:lnSpc>
                <a:spcPts val="1500"/>
              </a:lnSpc>
              <a:buNone/>
            </a:pPr>
            <a:r>
              <a:rPr lang="en-US" dirty="0" smtClean="0">
                <a:latin typeface="Calibri"/>
                <a:cs typeface="Calibri"/>
              </a:rPr>
              <a:t>	(N iterations of loop *</a:t>
            </a:r>
          </a:p>
          <a:p>
            <a:pPr lvl="1">
              <a:lnSpc>
                <a:spcPts val="1500"/>
              </a:lnSpc>
              <a:buNone/>
            </a:pPr>
            <a:r>
              <a:rPr lang="en-US" dirty="0">
                <a:latin typeface="Calibri"/>
                <a:cs typeface="Calibri"/>
              </a:rPr>
              <a:t>	</a:t>
            </a:r>
            <a:r>
              <a:rPr lang="en-US" dirty="0" smtClean="0">
                <a:latin typeface="Calibri"/>
                <a:cs typeface="Calibri"/>
              </a:rPr>
              <a:t>	1 assignment and math))</a:t>
            </a:r>
          </a:p>
          <a:p>
            <a:pPr lvl="1">
              <a:lnSpc>
                <a:spcPts val="1500"/>
              </a:lnSpc>
              <a:buNone/>
            </a:pPr>
            <a:r>
              <a:rPr lang="en-US" dirty="0" smtClean="0">
                <a:latin typeface="Calibri"/>
                <a:cs typeface="Calibri"/>
              </a:rPr>
              <a:t>1 return</a:t>
            </a:r>
          </a:p>
          <a:p>
            <a:pPr>
              <a:lnSpc>
                <a:spcPts val="1500"/>
              </a:lnSpc>
              <a:buNone/>
            </a:pPr>
            <a:endParaRPr lang="en-US" sz="2500" dirty="0" smtClean="0">
              <a:latin typeface="Calibri"/>
              <a:cs typeface="Calibri"/>
            </a:endParaRPr>
          </a:p>
          <a:p>
            <a:pPr>
              <a:lnSpc>
                <a:spcPts val="1500"/>
              </a:lnSpc>
              <a:buNone/>
            </a:pPr>
            <a:r>
              <a:rPr lang="en-US" sz="2200" dirty="0" smtClean="0">
                <a:latin typeface="Calibri"/>
                <a:cs typeface="Calibri"/>
              </a:rPr>
              <a:t>1 +  (N * (N * 1)) + 1 </a:t>
            </a:r>
            <a:r>
              <a:rPr lang="en-US" sz="2200" b="1" dirty="0" smtClean="0">
                <a:latin typeface="Calibri"/>
                <a:cs typeface="Calibri"/>
              </a:rPr>
              <a:t>= </a:t>
            </a:r>
            <a:r>
              <a:rPr lang="en-US" sz="2200" b="1" dirty="0" smtClean="0">
                <a:solidFill>
                  <a:srgbClr val="008000"/>
                </a:solidFill>
                <a:latin typeface="Calibri"/>
                <a:cs typeface="Calibri"/>
              </a:rPr>
              <a:t>N</a:t>
            </a:r>
            <a:r>
              <a:rPr lang="en-US" sz="2200" b="1" baseline="30000" dirty="0" smtClean="0">
                <a:solidFill>
                  <a:srgbClr val="008000"/>
                </a:solidFill>
                <a:latin typeface="Calibri"/>
                <a:cs typeface="Calibri"/>
              </a:rPr>
              <a:t>2</a:t>
            </a:r>
            <a:r>
              <a:rPr lang="en-US" sz="2200" b="1" dirty="0" smtClean="0">
                <a:solidFill>
                  <a:srgbClr val="008000"/>
                </a:solidFill>
                <a:latin typeface="Calibri"/>
                <a:cs typeface="Calibri"/>
              </a:rPr>
              <a:t> + 2</a:t>
            </a:r>
            <a:r>
              <a:rPr lang="en-US" sz="2200" b="1" dirty="0" smtClean="0">
                <a:latin typeface="Calibri"/>
                <a:cs typeface="Calibri"/>
              </a:rPr>
              <a:t> </a:t>
            </a:r>
          </a:p>
          <a:p>
            <a:pPr marL="457200" lvl="1" indent="0">
              <a:lnSpc>
                <a:spcPts val="1500"/>
              </a:lnSpc>
              <a:buNone/>
            </a:pPr>
            <a:r>
              <a:rPr lang="en-US" sz="2500" dirty="0" smtClean="0">
                <a:solidFill>
                  <a:srgbClr val="000000"/>
                </a:solidFill>
                <a:latin typeface="Calibri"/>
                <a:cs typeface="Calibri"/>
              </a:rPr>
              <a:t>However, what we care about here is the N</a:t>
            </a:r>
            <a:r>
              <a:rPr lang="en-US" sz="2500" baseline="30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500" dirty="0" smtClean="0">
                <a:solidFill>
                  <a:srgbClr val="000000"/>
                </a:solidFill>
                <a:latin typeface="Calibri"/>
                <a:cs typeface="Calibri"/>
              </a:rPr>
              <a:t> part.  </a:t>
            </a:r>
          </a:p>
          <a:p>
            <a:pPr marL="457200" lvl="1" indent="0">
              <a:lnSpc>
                <a:spcPts val="1500"/>
              </a:lnSpc>
              <a:buNone/>
            </a:pPr>
            <a:r>
              <a:rPr lang="en-US" sz="2500" dirty="0" smtClean="0">
                <a:solidFill>
                  <a:srgbClr val="000000"/>
                </a:solidFill>
                <a:latin typeface="Calibri"/>
                <a:cs typeface="Calibri"/>
              </a:rPr>
              <a:t>Let’s look at asymptotic runtimes to see why.</a:t>
            </a:r>
            <a:endParaRPr lang="en-US" sz="25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82847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Asymptotic Intuition with Pictures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1219200"/>
            <a:ext cx="6934200" cy="399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4102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latin typeface="+mn-lt"/>
              </a:rPr>
              <a:t>Are these the same?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79590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>
                <a:solidFill>
                  <a:srgbClr val="0000FF"/>
                </a:solidFill>
              </a:rPr>
              <a:t>Asymptotic Intuition with Pictures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1" y="1219200"/>
            <a:ext cx="6934198" cy="399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4102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latin typeface="+mn-lt"/>
              </a:rPr>
              <a:t>What about now that we compare them to y=N</a:t>
            </a:r>
            <a:r>
              <a:rPr lang="en-US" sz="2000" b="0" baseline="30000" dirty="0" smtClean="0">
                <a:latin typeface="+mn-lt"/>
              </a:rPr>
              <a:t>2</a:t>
            </a:r>
            <a:r>
              <a:rPr lang="en-US" sz="2000" b="0" dirty="0" smtClean="0">
                <a:latin typeface="+mn-lt"/>
              </a:rPr>
              <a:t>?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54430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>
                <a:solidFill>
                  <a:srgbClr val="0000FF"/>
                </a:solidFill>
              </a:rPr>
              <a:t>Asymptotic Intuition with Pictures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1" y="1317564"/>
            <a:ext cx="6934198" cy="37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4102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dirty="0" smtClean="0">
                <a:latin typeface="+mn-lt"/>
              </a:rPr>
              <a:t>What about these?  One starts off much lower than the other one, but grows much faster.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84998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Asymptotic </a:t>
            </a:r>
            <a:r>
              <a:rPr lang="en-US" i="0" dirty="0" smtClean="0">
                <a:solidFill>
                  <a:srgbClr val="0000FF"/>
                </a:solidFill>
              </a:rPr>
              <a:t>Notation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About to show formal definition, which amounts to saying: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Calculate Runtime by analyzing code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</a:t>
            </a:r>
            <a:r>
              <a:rPr lang="en-US" dirty="0" smtClean="0"/>
              <a:t>low-order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Ignore constants and coefficients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981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</a:rPr>
              <a:t>Announcements</a:t>
            </a:r>
            <a:endParaRPr lang="en-US" sz="3500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sz="2500" dirty="0">
                <a:latin typeface="Calibri"/>
                <a:cs typeface="Calibri"/>
              </a:rPr>
              <a:t>Optional Java Review </a:t>
            </a:r>
            <a:r>
              <a:rPr lang="en-US" sz="2500" dirty="0" smtClean="0">
                <a:latin typeface="Calibri"/>
                <a:cs typeface="Calibri"/>
              </a:rPr>
              <a:t>Section: </a:t>
            </a:r>
            <a:r>
              <a:rPr lang="en-US" sz="2500" b="1" dirty="0" smtClean="0">
                <a:latin typeface="Calibri"/>
                <a:cs typeface="Calibri"/>
              </a:rPr>
              <a:t>PAA A102 Tuesday, January 10</a:t>
            </a:r>
            <a:r>
              <a:rPr lang="en-US" sz="2500" b="1" baseline="30000" dirty="0" smtClean="0">
                <a:latin typeface="Calibri"/>
                <a:cs typeface="Calibri"/>
              </a:rPr>
              <a:t>th</a:t>
            </a:r>
            <a:r>
              <a:rPr lang="en-US" sz="2500" b="1" dirty="0" smtClean="0">
                <a:latin typeface="Calibri"/>
                <a:cs typeface="Calibri"/>
              </a:rPr>
              <a:t>, 3:30-4:30pm</a:t>
            </a:r>
            <a:r>
              <a:rPr lang="en-US" sz="2500" dirty="0" smtClean="0">
                <a:latin typeface="Calibri"/>
                <a:cs typeface="Calibri"/>
              </a:rPr>
              <a:t>.  </a:t>
            </a:r>
            <a:r>
              <a:rPr lang="en-US" sz="2500" dirty="0">
                <a:latin typeface="Calibri"/>
                <a:cs typeface="Calibri"/>
              </a:rPr>
              <a:t>Any materials covered will be posted online</a:t>
            </a:r>
            <a:r>
              <a:rPr lang="en-US" sz="2500" dirty="0" smtClean="0">
                <a:latin typeface="Calibri"/>
                <a:cs typeface="Calibri"/>
              </a:rPr>
              <a:t>.  TAs will be around after the session to answer questions.</a:t>
            </a:r>
            <a:endParaRPr lang="en-US" sz="2500" dirty="0" smtClean="0">
              <a:latin typeface="Calibri"/>
              <a:cs typeface="Calibri"/>
            </a:endParaRPr>
          </a:p>
          <a:p>
            <a:endParaRPr lang="en-US" sz="2500" dirty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TA </a:t>
            </a:r>
            <a:r>
              <a:rPr lang="en-US" sz="2500" dirty="0" smtClean="0">
                <a:latin typeface="Calibri"/>
                <a:cs typeface="Calibri"/>
              </a:rPr>
              <a:t>office </a:t>
            </a:r>
            <a:r>
              <a:rPr lang="en-US" sz="2500" dirty="0" smtClean="0">
                <a:latin typeface="Calibri"/>
                <a:cs typeface="Calibri"/>
              </a:rPr>
              <a:t>hours will be posted on the website later today</a:t>
            </a:r>
            <a:endParaRPr lang="en-US" sz="2500" dirty="0">
              <a:latin typeface="Calibri"/>
              <a:cs typeface="Calibri"/>
            </a:endParaRPr>
          </a:p>
          <a:p>
            <a:endParaRPr lang="en-US" sz="2500" dirty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HW1 </a:t>
            </a:r>
            <a:r>
              <a:rPr lang="en-US" sz="2500" smtClean="0">
                <a:latin typeface="Calibri"/>
                <a:cs typeface="Calibri"/>
              </a:rPr>
              <a:t>released after </a:t>
            </a:r>
            <a:r>
              <a:rPr lang="en-US" sz="2500" dirty="0" smtClean="0">
                <a:latin typeface="Calibri"/>
                <a:cs typeface="Calibri"/>
              </a:rPr>
              <a:t>class today</a:t>
            </a:r>
            <a:endParaRPr lang="en-US" sz="2500" dirty="0" smtClean="0">
              <a:latin typeface="Calibri"/>
              <a:cs typeface="Calibri"/>
            </a:endParaRP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Extension: Due </a:t>
            </a:r>
            <a:r>
              <a:rPr lang="en-US" sz="2500" b="1" dirty="0" smtClean="0">
                <a:latin typeface="Calibri"/>
                <a:cs typeface="Calibri"/>
              </a:rPr>
              <a:t>Tuesday, January 17</a:t>
            </a:r>
            <a:r>
              <a:rPr lang="en-US" sz="2500" b="1" baseline="30000" dirty="0" smtClean="0">
                <a:latin typeface="Calibri"/>
                <a:cs typeface="Calibri"/>
              </a:rPr>
              <a:t>th</a:t>
            </a:r>
            <a:r>
              <a:rPr lang="en-US" sz="2500" b="1" dirty="0" smtClean="0">
                <a:latin typeface="Calibri"/>
                <a:cs typeface="Calibri"/>
              </a:rPr>
              <a:t> at </a:t>
            </a:r>
            <a:r>
              <a:rPr lang="en-US" sz="2500" b="1" dirty="0" smtClean="0">
                <a:latin typeface="Calibri"/>
                <a:cs typeface="Calibri"/>
              </a:rPr>
              <a:t>11:00PM</a:t>
            </a:r>
          </a:p>
          <a:p>
            <a:pPr marL="457200" lvl="1" indent="0">
              <a:buNone/>
            </a:pPr>
            <a:endParaRPr lang="en-US" sz="2200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1543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Examples with Big</a:t>
            </a:r>
            <a:r>
              <a:rPr lang="en-US" i="0" dirty="0">
                <a:solidFill>
                  <a:srgbClr val="0000FF"/>
                </a:solidFill>
              </a:rPr>
              <a:t>-O Asymptotic Notation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nl-NL" sz="2500" b="1" dirty="0" smtClean="0">
                <a:latin typeface="Calibri"/>
                <a:cs typeface="Calibri"/>
              </a:rPr>
              <a:t>True or </a:t>
            </a:r>
            <a:r>
              <a:rPr lang="nl-NL" sz="2500" b="1" dirty="0" err="1">
                <a:latin typeface="Calibri"/>
                <a:cs typeface="Calibri"/>
              </a:rPr>
              <a:t>F</a:t>
            </a:r>
            <a:r>
              <a:rPr lang="nl-NL" sz="2500" b="1" dirty="0" err="1" smtClean="0">
                <a:latin typeface="Calibri"/>
                <a:cs typeface="Calibri"/>
              </a:rPr>
              <a:t>alse</a:t>
            </a:r>
            <a:r>
              <a:rPr lang="nl-NL" sz="2500" b="1" dirty="0" smtClean="0">
                <a:latin typeface="Calibri"/>
                <a:cs typeface="Calibri"/>
              </a:rPr>
              <a:t>?</a:t>
            </a:r>
            <a:endParaRPr lang="nl-NL" sz="2500" b="1" dirty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>
                <a:latin typeface="Courier New"/>
                <a:cs typeface="Courier New"/>
              </a:rPr>
              <a:t>3n+10 </a:t>
            </a:r>
            <a:r>
              <a:rPr lang="nl-NL" sz="2500" dirty="0">
                <a:latin typeface="Courier New"/>
                <a:cs typeface="Courier New"/>
              </a:rPr>
              <a:t>∈ O(n) </a:t>
            </a:r>
            <a:endParaRPr lang="nl-NL" sz="2500" dirty="0" smtClean="0">
              <a:latin typeface="Courier New"/>
              <a:cs typeface="Courier New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>
                <a:latin typeface="Courier New"/>
                <a:cs typeface="Courier New"/>
              </a:rPr>
              <a:t>4+2n </a:t>
            </a:r>
            <a:r>
              <a:rPr lang="nl-NL" sz="2500" dirty="0">
                <a:latin typeface="Courier New"/>
                <a:cs typeface="Courier New"/>
              </a:rPr>
              <a:t>∈</a:t>
            </a:r>
            <a:r>
              <a:rPr lang="nl-NL" sz="2500" dirty="0" smtClean="0">
                <a:latin typeface="Courier New"/>
                <a:cs typeface="Courier New"/>
              </a:rPr>
              <a:t> </a:t>
            </a:r>
            <a:r>
              <a:rPr lang="nl-NL" sz="2500" dirty="0">
                <a:latin typeface="Courier New"/>
                <a:cs typeface="Courier New"/>
              </a:rPr>
              <a:t>O(1) </a:t>
            </a:r>
            <a:endParaRPr lang="nl-NL" sz="2500" dirty="0" smtClean="0">
              <a:latin typeface="Courier New"/>
              <a:cs typeface="Courier New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>
                <a:latin typeface="Courier New"/>
                <a:cs typeface="Courier New"/>
              </a:rPr>
              <a:t>20-3n </a:t>
            </a:r>
            <a:r>
              <a:rPr lang="nl-NL" sz="2500" dirty="0">
                <a:latin typeface="Courier New"/>
                <a:cs typeface="Courier New"/>
              </a:rPr>
              <a:t>∈</a:t>
            </a:r>
            <a:r>
              <a:rPr lang="nl-NL" sz="2500" dirty="0" smtClean="0">
                <a:latin typeface="Courier New"/>
                <a:cs typeface="Courier New"/>
              </a:rPr>
              <a:t> </a:t>
            </a:r>
            <a:r>
              <a:rPr lang="nl-NL" sz="2500" dirty="0">
                <a:latin typeface="Courier New"/>
                <a:cs typeface="Courier New"/>
              </a:rPr>
              <a:t>O(</a:t>
            </a:r>
            <a:r>
              <a:rPr lang="nl-NL" sz="2500" dirty="0" smtClean="0">
                <a:latin typeface="Courier New"/>
                <a:cs typeface="Courier New"/>
              </a:rPr>
              <a:t>n</a:t>
            </a:r>
            <a:r>
              <a:rPr lang="nl-NL" sz="2500" baseline="30000" dirty="0" smtClean="0">
                <a:latin typeface="Courier New"/>
                <a:cs typeface="Courier New"/>
              </a:rPr>
              <a:t>2</a:t>
            </a:r>
            <a:r>
              <a:rPr lang="nl-NL" sz="2500" dirty="0" smtClean="0">
                <a:latin typeface="Courier New"/>
                <a:cs typeface="Courier New"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>
                <a:latin typeface="Courier New"/>
                <a:cs typeface="Courier New"/>
              </a:rPr>
              <a:t>n</a:t>
            </a:r>
            <a:r>
              <a:rPr lang="nl-NL" sz="2500" dirty="0">
                <a:latin typeface="Courier New"/>
                <a:cs typeface="Courier New"/>
              </a:rPr>
              <a:t>+2logn ∈ O(</a:t>
            </a:r>
            <a:r>
              <a:rPr lang="nl-NL" sz="2500" dirty="0" err="1">
                <a:latin typeface="Courier New"/>
                <a:cs typeface="Courier New"/>
              </a:rPr>
              <a:t>logn</a:t>
            </a:r>
            <a:r>
              <a:rPr lang="nl-NL" sz="2500" dirty="0">
                <a:latin typeface="Courier New"/>
                <a:cs typeface="Courier New"/>
              </a:rPr>
              <a:t>) </a:t>
            </a:r>
            <a:endParaRPr lang="nl-NL" sz="2500" dirty="0" smtClean="0">
              <a:latin typeface="Courier New"/>
              <a:cs typeface="Courier New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500" dirty="0" err="1" smtClean="0">
                <a:latin typeface="Courier New"/>
                <a:cs typeface="Courier New"/>
              </a:rPr>
              <a:t>logn</a:t>
            </a:r>
            <a:r>
              <a:rPr lang="nl-NL" sz="2500" dirty="0" smtClean="0">
                <a:latin typeface="Courier New"/>
                <a:cs typeface="Courier New"/>
              </a:rPr>
              <a:t> </a:t>
            </a:r>
            <a:r>
              <a:rPr lang="nl-NL" sz="2500" dirty="0">
                <a:latin typeface="Courier New"/>
                <a:cs typeface="Courier New"/>
              </a:rPr>
              <a:t>∈ O(n+2logn</a:t>
            </a:r>
            <a:r>
              <a:rPr lang="nl-NL" sz="2500" dirty="0" smtClean="0">
                <a:latin typeface="Courier New"/>
                <a:cs typeface="Courier New"/>
              </a:rPr>
              <a:t>)</a:t>
            </a:r>
            <a:endParaRPr lang="en-US" sz="2500" dirty="0" smtClean="0">
              <a:latin typeface="Courier New"/>
              <a:cs typeface="Courier Ne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62438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Examples with Big-</a:t>
            </a:r>
            <a:r>
              <a:rPr lang="en-US" i="0" dirty="0">
                <a:solidFill>
                  <a:srgbClr val="0000FF"/>
                </a:solidFill>
              </a:rPr>
              <a:t>O Asymptotic </a:t>
            </a:r>
            <a:r>
              <a:rPr lang="en-US" i="0" dirty="0" smtClean="0">
                <a:solidFill>
                  <a:srgbClr val="0000FF"/>
                </a:solidFill>
              </a:rPr>
              <a:t>Notation Solutions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nl-NL" sz="2500" b="1" dirty="0" smtClean="0">
                <a:latin typeface="Calibri"/>
                <a:cs typeface="Calibri"/>
              </a:rPr>
              <a:t>True or </a:t>
            </a:r>
            <a:r>
              <a:rPr lang="nl-NL" sz="2500" b="1" dirty="0" err="1">
                <a:latin typeface="Calibri"/>
                <a:cs typeface="Calibri"/>
              </a:rPr>
              <a:t>F</a:t>
            </a:r>
            <a:r>
              <a:rPr lang="nl-NL" sz="2500" b="1" dirty="0" err="1" smtClean="0">
                <a:latin typeface="Calibri"/>
                <a:cs typeface="Calibri"/>
              </a:rPr>
              <a:t>alse</a:t>
            </a:r>
            <a:r>
              <a:rPr lang="nl-NL" sz="2500" b="1" dirty="0" smtClean="0">
                <a:latin typeface="Calibri"/>
                <a:cs typeface="Calibri"/>
              </a:rPr>
              <a:t>?</a:t>
            </a:r>
            <a:endParaRPr lang="nl-NL" sz="2500" b="1" dirty="0"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>
                <a:latin typeface="Courier New"/>
                <a:cs typeface="Courier New"/>
              </a:rPr>
              <a:t>3n+10 </a:t>
            </a:r>
            <a:r>
              <a:rPr lang="nl-NL" sz="2500" dirty="0">
                <a:latin typeface="Courier New"/>
                <a:cs typeface="Courier New"/>
              </a:rPr>
              <a:t>∈ O(n) </a:t>
            </a:r>
            <a:r>
              <a:rPr lang="nl-NL" sz="2500" dirty="0">
                <a:solidFill>
                  <a:srgbClr val="008000"/>
                </a:solidFill>
                <a:latin typeface="Calibri"/>
                <a:cs typeface="Calibri"/>
              </a:rPr>
              <a:t>True (n = 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>
                <a:latin typeface="Courier New"/>
                <a:cs typeface="Courier New"/>
              </a:rPr>
              <a:t>4+2n </a:t>
            </a:r>
            <a:r>
              <a:rPr lang="nl-NL" sz="2500" dirty="0">
                <a:latin typeface="Courier New"/>
                <a:cs typeface="Courier New"/>
              </a:rPr>
              <a:t>∈</a:t>
            </a:r>
            <a:r>
              <a:rPr lang="nl-NL" sz="2500" dirty="0" smtClean="0">
                <a:latin typeface="Courier New"/>
                <a:cs typeface="Courier New"/>
              </a:rPr>
              <a:t> </a:t>
            </a:r>
            <a:r>
              <a:rPr lang="nl-NL" sz="2500" dirty="0">
                <a:latin typeface="Courier New"/>
                <a:cs typeface="Courier New"/>
              </a:rPr>
              <a:t>O(1)</a:t>
            </a:r>
            <a:r>
              <a:rPr lang="nl-NL" sz="2500" dirty="0">
                <a:latin typeface="Calibri"/>
                <a:cs typeface="Calibri"/>
              </a:rPr>
              <a:t> </a:t>
            </a:r>
            <a:r>
              <a:rPr lang="nl-NL" sz="2500" dirty="0" err="1">
                <a:solidFill>
                  <a:srgbClr val="008000"/>
                </a:solidFill>
                <a:latin typeface="Calibri"/>
                <a:cs typeface="Calibri"/>
              </a:rPr>
              <a:t>False</a:t>
            </a:r>
            <a:r>
              <a:rPr lang="nl-NL" sz="2500" dirty="0">
                <a:solidFill>
                  <a:srgbClr val="008000"/>
                </a:solidFill>
                <a:latin typeface="Calibri"/>
                <a:cs typeface="Calibri"/>
              </a:rPr>
              <a:t>: (n &gt;&gt; 1)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>
                <a:latin typeface="Courier New"/>
                <a:cs typeface="Courier New"/>
              </a:rPr>
              <a:t>20-3n </a:t>
            </a:r>
            <a:r>
              <a:rPr lang="nl-NL" sz="2500" dirty="0">
                <a:latin typeface="Courier New"/>
                <a:cs typeface="Courier New"/>
              </a:rPr>
              <a:t>∈</a:t>
            </a:r>
            <a:r>
              <a:rPr lang="nl-NL" sz="2500" dirty="0" smtClean="0">
                <a:latin typeface="Courier New"/>
                <a:cs typeface="Courier New"/>
              </a:rPr>
              <a:t> </a:t>
            </a:r>
            <a:r>
              <a:rPr lang="nl-NL" sz="2500" dirty="0">
                <a:latin typeface="Courier New"/>
                <a:cs typeface="Courier New"/>
              </a:rPr>
              <a:t>O(</a:t>
            </a:r>
            <a:r>
              <a:rPr lang="nl-NL" sz="2500" dirty="0" smtClean="0">
                <a:latin typeface="Courier New"/>
                <a:cs typeface="Courier New"/>
              </a:rPr>
              <a:t>n</a:t>
            </a:r>
            <a:r>
              <a:rPr lang="nl-NL" sz="2500" baseline="30000" dirty="0" smtClean="0">
                <a:latin typeface="Courier New"/>
                <a:cs typeface="Courier New"/>
              </a:rPr>
              <a:t>2</a:t>
            </a:r>
            <a:r>
              <a:rPr lang="nl-NL" sz="2500" dirty="0" smtClean="0">
                <a:latin typeface="Courier New"/>
                <a:cs typeface="Courier New"/>
              </a:rPr>
              <a:t>) </a:t>
            </a:r>
            <a:r>
              <a:rPr lang="nl-NL" sz="2500" dirty="0">
                <a:solidFill>
                  <a:srgbClr val="008000"/>
                </a:solidFill>
                <a:latin typeface="Calibri"/>
                <a:cs typeface="Calibri"/>
              </a:rPr>
              <a:t>True: (n ≤ </a:t>
            </a:r>
            <a:r>
              <a:rPr lang="nl-NL" sz="2500" dirty="0" smtClean="0">
                <a:solidFill>
                  <a:srgbClr val="008000"/>
                </a:solidFill>
                <a:latin typeface="Calibri"/>
                <a:cs typeface="Calibri"/>
              </a:rPr>
              <a:t>n</a:t>
            </a:r>
            <a:r>
              <a:rPr lang="nl-NL" sz="2500" baseline="30000" dirty="0" smtClean="0">
                <a:solidFill>
                  <a:srgbClr val="008000"/>
                </a:solidFill>
                <a:latin typeface="Calibri"/>
                <a:cs typeface="Calibri"/>
              </a:rPr>
              <a:t>2</a:t>
            </a:r>
            <a:r>
              <a:rPr lang="nl-NL" sz="2500" dirty="0" smtClean="0">
                <a:solidFill>
                  <a:srgbClr val="008000"/>
                </a:solidFill>
                <a:latin typeface="Calibri"/>
                <a:cs typeface="Calibri"/>
              </a:rPr>
              <a:t>)</a:t>
            </a:r>
            <a:endParaRPr lang="nl-NL" sz="2500" dirty="0">
              <a:solidFill>
                <a:srgbClr val="008000"/>
              </a:solidFill>
              <a:latin typeface="Calibri"/>
              <a:cs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>
                <a:latin typeface="Courier New"/>
                <a:cs typeface="Courier New"/>
              </a:rPr>
              <a:t>n</a:t>
            </a:r>
            <a:r>
              <a:rPr lang="nl-NL" sz="2500" dirty="0">
                <a:latin typeface="Courier New"/>
                <a:cs typeface="Courier New"/>
              </a:rPr>
              <a:t>+2logn ∈ O(</a:t>
            </a:r>
            <a:r>
              <a:rPr lang="nl-NL" sz="2500" dirty="0" err="1">
                <a:latin typeface="Courier New"/>
                <a:cs typeface="Courier New"/>
              </a:rPr>
              <a:t>logn</a:t>
            </a:r>
            <a:r>
              <a:rPr lang="nl-NL" sz="2500" dirty="0">
                <a:latin typeface="Courier New"/>
                <a:cs typeface="Courier New"/>
              </a:rPr>
              <a:t>)</a:t>
            </a:r>
            <a:r>
              <a:rPr lang="nl-NL" sz="2500" dirty="0">
                <a:latin typeface="Calibri"/>
                <a:cs typeface="Calibri"/>
              </a:rPr>
              <a:t> </a:t>
            </a:r>
            <a:r>
              <a:rPr lang="nl-NL" sz="2500" dirty="0" err="1">
                <a:solidFill>
                  <a:srgbClr val="008000"/>
                </a:solidFill>
                <a:latin typeface="Calibri"/>
                <a:cs typeface="Calibri"/>
              </a:rPr>
              <a:t>False</a:t>
            </a:r>
            <a:r>
              <a:rPr lang="nl-NL" sz="2500" dirty="0">
                <a:solidFill>
                  <a:srgbClr val="008000"/>
                </a:solidFill>
                <a:latin typeface="Calibri"/>
                <a:cs typeface="Calibri"/>
              </a:rPr>
              <a:t>: (n &gt;&gt; </a:t>
            </a:r>
            <a:r>
              <a:rPr lang="nl-NL" sz="2500" dirty="0" err="1">
                <a:solidFill>
                  <a:srgbClr val="008000"/>
                </a:solidFill>
                <a:latin typeface="Calibri"/>
                <a:cs typeface="Calibri"/>
              </a:rPr>
              <a:t>logn</a:t>
            </a:r>
            <a:r>
              <a:rPr lang="nl-NL" sz="2500" dirty="0">
                <a:solidFill>
                  <a:srgbClr val="008000"/>
                </a:solidFill>
                <a:latin typeface="Calibri"/>
                <a:cs typeface="Calibri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err="1" smtClean="0">
                <a:latin typeface="Courier New"/>
                <a:cs typeface="Courier New"/>
              </a:rPr>
              <a:t>logn</a:t>
            </a:r>
            <a:r>
              <a:rPr lang="nl-NL" sz="2500" dirty="0" smtClean="0">
                <a:latin typeface="Courier New"/>
                <a:cs typeface="Courier New"/>
              </a:rPr>
              <a:t> </a:t>
            </a:r>
            <a:r>
              <a:rPr lang="nl-NL" sz="2500" dirty="0">
                <a:latin typeface="Courier New"/>
                <a:cs typeface="Courier New"/>
              </a:rPr>
              <a:t>∈ O(n+2logn) </a:t>
            </a:r>
            <a:r>
              <a:rPr lang="nl-NL" sz="2500" dirty="0">
                <a:solidFill>
                  <a:srgbClr val="008000"/>
                </a:solidFill>
                <a:latin typeface="Calibri"/>
                <a:cs typeface="Calibri"/>
              </a:rPr>
              <a:t>True: (</a:t>
            </a:r>
            <a:r>
              <a:rPr lang="nl-NL" sz="2500" dirty="0" err="1">
                <a:solidFill>
                  <a:srgbClr val="008000"/>
                </a:solidFill>
                <a:latin typeface="Calibri"/>
                <a:cs typeface="Calibri"/>
              </a:rPr>
              <a:t>logn</a:t>
            </a:r>
            <a:r>
              <a:rPr lang="nl-NL" sz="2500" dirty="0">
                <a:solidFill>
                  <a:srgbClr val="008000"/>
                </a:solidFill>
                <a:latin typeface="Calibri"/>
                <a:cs typeface="Calibri"/>
              </a:rPr>
              <a:t> ≤ n+2logn)</a:t>
            </a:r>
            <a:endParaRPr lang="en-US" sz="2500" dirty="0" smtClean="0">
              <a:solidFill>
                <a:srgbClr val="008000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23368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00800" y="1173481"/>
            <a:ext cx="2438400" cy="1874519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Formally Big-</a:t>
            </a:r>
            <a:r>
              <a:rPr lang="en-US" i="0" dirty="0" smtClean="0">
                <a:solidFill>
                  <a:srgbClr val="0000FF"/>
                </a:solidFill>
              </a:rPr>
              <a:t>O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	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rgbClr val="4F81BD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sym typeface="Symbol" pitchFamily="18" charset="2"/>
              </a:rPr>
              <a:t>) ) </a:t>
            </a:r>
            <a:r>
              <a:rPr lang="en-US" dirty="0" smtClean="0">
                <a:sym typeface="Symbol" pitchFamily="18" charset="2"/>
              </a:rPr>
              <a:t>if there exist constants </a:t>
            </a:r>
          </a:p>
          <a:p>
            <a:pPr>
              <a:buNone/>
            </a:pP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     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 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pPr>
              <a:buNone/>
            </a:pP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1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large enough to “cover the constant factors”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f(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c</a:t>
            </a:r>
            <a:r>
              <a:rPr lang="en-US" dirty="0" smtClean="0"/>
              <a:t>=5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09600" y="1524000"/>
            <a:ext cx="5791200" cy="1524000"/>
          </a:xfrm>
          <a:prstGeom prst="rect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52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Big-</a:t>
            </a:r>
            <a:r>
              <a:rPr lang="en-US" i="0" dirty="0" smtClean="0">
                <a:solidFill>
                  <a:srgbClr val="0000FF"/>
                </a:solidFill>
              </a:rPr>
              <a:t>O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use </a:t>
            </a: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to mean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chemeClr val="accent4"/>
                </a:solidFill>
              </a:rPr>
              <a:t>set of functions </a:t>
            </a:r>
            <a:r>
              <a:rPr lang="en-US" i="1" dirty="0" smtClean="0"/>
              <a:t>with asymptotic behavior </a:t>
            </a:r>
            <a:r>
              <a:rPr lang="en-US" b="1" i="1" dirty="0" smtClean="0">
                <a:solidFill>
                  <a:schemeClr val="accent1"/>
                </a:solidFill>
              </a:rPr>
              <a:t>less than or equal to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8064A2"/>
                </a:solidFill>
              </a:rPr>
              <a:t>is in</a:t>
            </a:r>
            <a:r>
              <a:rPr lang="en-US" dirty="0" smtClean="0">
                <a:solidFill>
                  <a:srgbClr val="8064A2"/>
                </a:solidFill>
              </a:rPr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What it means:</a:t>
            </a:r>
          </a:p>
          <a:p>
            <a:pPr marL="800100" lvl="1"/>
            <a:r>
              <a:rPr lang="en-US" dirty="0" smtClean="0"/>
              <a:t>For your runtime, asymptotically, O(function) is the family of functions that defines the upper bound.</a:t>
            </a:r>
            <a:endParaRPr lang="en-US" dirty="0"/>
          </a:p>
          <a:p>
            <a:pPr marL="800100" lvl="1"/>
            <a:r>
              <a:rPr lang="en-US" dirty="0" smtClean="0"/>
              <a:t>There is a size of input 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dirty="0" smtClean="0"/>
              <a:t> and a constant factor (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)</a:t>
            </a:r>
            <a:r>
              <a:rPr lang="en-US" dirty="0" smtClean="0"/>
              <a:t> you can use to make O(function) strictly larger than your runtime.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710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Examples using </a:t>
            </a:r>
            <a:r>
              <a:rPr lang="en-US" i="0" dirty="0" smtClean="0">
                <a:solidFill>
                  <a:srgbClr val="0000FF"/>
                </a:solidFill>
              </a:rPr>
              <a:t>formal definition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dirty="0"/>
              <a:t>A valid proof is to find valid </a:t>
            </a:r>
            <a:r>
              <a:rPr lang="en-US" b="1" i="1" dirty="0"/>
              <a:t>c</a:t>
            </a:r>
            <a:r>
              <a:rPr lang="en-US" b="1" dirty="0"/>
              <a:t> and </a:t>
            </a:r>
            <a:r>
              <a:rPr lang="en-US" b="1" i="1" dirty="0">
                <a:sym typeface="Symbol" pitchFamily="18" charset="2"/>
              </a:rPr>
              <a:t>n</a:t>
            </a:r>
            <a:r>
              <a:rPr lang="en-US" b="1" i="1" baseline="-25000" dirty="0">
                <a:sym typeface="Symbol" pitchFamily="18" charset="2"/>
              </a:rPr>
              <a:t>0 </a:t>
            </a:r>
            <a:r>
              <a:rPr lang="en-US" b="1" i="1" baseline="-25000" dirty="0" smtClean="0">
                <a:sym typeface="Symbol" pitchFamily="18" charset="2"/>
              </a:rPr>
              <a:t>:</a:t>
            </a:r>
            <a:endParaRPr lang="en-US" b="1" dirty="0">
              <a:sym typeface="Symbol" pitchFamily="18" charset="2"/>
            </a:endParaRPr>
          </a:p>
          <a:p>
            <a:pPr marL="342900" lvl="1" indent="-342900">
              <a:buFontTx/>
              <a:buChar char="•"/>
            </a:pPr>
            <a:r>
              <a:rPr lang="en-US" dirty="0" smtClean="0">
                <a:sym typeface="Symbol" pitchFamily="18" charset="2"/>
              </a:rPr>
              <a:t>Let </a:t>
            </a:r>
            <a:r>
              <a:rPr lang="en-US" dirty="0">
                <a:sym typeface="Symbol" pitchFamily="18" charset="2"/>
              </a:rPr>
              <a:t>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/>
              <a:t>1000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2.</a:t>
            </a:r>
            <a:r>
              <a:rPr lang="en-US" dirty="0" smtClean="0"/>
              <a:t> 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The “cross-over point” is </a:t>
            </a:r>
            <a:r>
              <a:rPr lang="en-US" i="1" dirty="0" smtClean="0"/>
              <a:t>n</a:t>
            </a:r>
            <a:r>
              <a:rPr lang="en-US" dirty="0" smtClean="0"/>
              <a:t>=1000</a:t>
            </a:r>
          </a:p>
          <a:p>
            <a:pPr lvl="1"/>
            <a:r>
              <a:rPr lang="en-US" dirty="0" smtClean="0"/>
              <a:t>So we can choose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/>
              <a:t>=1000 and </a:t>
            </a:r>
            <a:r>
              <a:rPr lang="en-US" i="1" dirty="0" smtClean="0"/>
              <a:t>c</a:t>
            </a:r>
            <a:r>
              <a:rPr lang="en-US" dirty="0" smtClean="0"/>
              <a:t>=1</a:t>
            </a:r>
          </a:p>
          <a:p>
            <a:pPr lvl="2"/>
            <a:r>
              <a:rPr lang="en-US" dirty="0" smtClean="0"/>
              <a:t>Many other possible choices, e.g., larger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and/or </a:t>
            </a:r>
            <a:r>
              <a:rPr lang="en-US" i="1" dirty="0" smtClean="0"/>
              <a:t>c</a:t>
            </a:r>
          </a:p>
          <a:p>
            <a:pPr marL="342900" lvl="1" indent="-342900">
              <a:buFontTx/>
              <a:buChar char="•"/>
            </a:pPr>
            <a:r>
              <a:rPr lang="en-US" dirty="0">
                <a:sym typeface="Symbol" pitchFamily="18" charset="2"/>
              </a:rPr>
              <a:t>Let 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i="1" dirty="0"/>
              <a:t>n</a:t>
            </a:r>
            <a:r>
              <a:rPr lang="en-US" baseline="30000" dirty="0"/>
              <a:t>4</a:t>
            </a:r>
            <a:r>
              <a:rPr lang="en-US" dirty="0"/>
              <a:t> and f(</a:t>
            </a:r>
            <a:r>
              <a:rPr lang="en-US" i="1" dirty="0"/>
              <a:t>n</a:t>
            </a:r>
            <a:r>
              <a:rPr lang="en-US" dirty="0"/>
              <a:t>) = 2</a:t>
            </a:r>
            <a:r>
              <a:rPr lang="en-US" i="1" baseline="30000" dirty="0"/>
              <a:t>n.</a:t>
            </a:r>
            <a:r>
              <a:rPr lang="en-US" i="1" dirty="0"/>
              <a:t> </a:t>
            </a:r>
            <a:endParaRPr lang="en-US" dirty="0">
              <a:sym typeface="Symbol" pitchFamily="18" charset="2"/>
            </a:endParaRPr>
          </a:p>
          <a:p>
            <a:pPr lvl="1"/>
            <a:r>
              <a:rPr lang="en-US" dirty="0">
                <a:sym typeface="Symbol" pitchFamily="18" charset="2"/>
              </a:rPr>
              <a:t>W</a:t>
            </a:r>
            <a:r>
              <a:rPr lang="en-US" dirty="0"/>
              <a:t>e can choose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i="1" baseline="-25000" dirty="0">
                <a:sym typeface="Symbol" pitchFamily="18" charset="2"/>
              </a:rPr>
              <a:t>0</a:t>
            </a:r>
            <a:r>
              <a:rPr lang="en-US" dirty="0"/>
              <a:t>=20 and </a:t>
            </a:r>
            <a:r>
              <a:rPr lang="en-US" i="1" dirty="0"/>
              <a:t>c</a:t>
            </a:r>
            <a:r>
              <a:rPr lang="en-US" dirty="0"/>
              <a:t>=1</a:t>
            </a:r>
          </a:p>
          <a:p>
            <a:pPr lvl="2"/>
            <a:endParaRPr lang="en-US" i="1" dirty="0" smtClean="0"/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600200" y="4495800"/>
            <a:ext cx="5791200" cy="1524000"/>
            <a:chOff x="609600" y="3962400"/>
            <a:chExt cx="5791200" cy="1524000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2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) )</a:t>
              </a:r>
              <a:r>
                <a:rPr lang="en-US" b="0" dirty="0" smtClean="0">
                  <a:sym typeface="Symbol" pitchFamily="18" charset="2"/>
                </a:rPr>
                <a:t> 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76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What’s with the c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constant multiplier </a:t>
            </a:r>
            <a:r>
              <a:rPr lang="en-US" i="1" dirty="0" smtClean="0"/>
              <a:t>c</a:t>
            </a:r>
            <a:r>
              <a:rPr lang="en-US" dirty="0" smtClean="0"/>
              <a:t> is what allows functions that differ only in their largest coefficient to have the same asymptotic complexity</a:t>
            </a:r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Example: </a:t>
            </a:r>
            <a:r>
              <a:rPr lang="en-US" dirty="0">
                <a:sym typeface="Symbol" pitchFamily="18" charset="2"/>
              </a:rPr>
              <a:t>g(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smtClean="0">
                <a:sym typeface="Symbol" pitchFamily="18" charset="2"/>
              </a:rPr>
              <a:t>7</a:t>
            </a:r>
            <a:r>
              <a:rPr lang="en-US" i="1" dirty="0" smtClean="0"/>
              <a:t>n</a:t>
            </a:r>
            <a:r>
              <a:rPr lang="en-US" dirty="0" smtClean="0"/>
              <a:t>+5 </a:t>
            </a:r>
            <a:r>
              <a:rPr lang="en-US" dirty="0"/>
              <a:t>and f(</a:t>
            </a:r>
            <a:r>
              <a:rPr lang="en-US" i="1" dirty="0"/>
              <a:t>n</a:t>
            </a:r>
            <a:r>
              <a:rPr lang="en-US" dirty="0"/>
              <a:t>) = </a:t>
            </a:r>
            <a:r>
              <a:rPr lang="en-US" i="1" dirty="0" smtClean="0"/>
              <a:t>n</a:t>
            </a:r>
            <a:endParaRPr lang="en-US" i="1" dirty="0"/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For any choice of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, need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&gt; 7 (or more) to show </a:t>
            </a:r>
            <a:r>
              <a:rPr lang="en-US" dirty="0"/>
              <a:t>g(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>
                <a:sym typeface="Symbol" pitchFamily="18" charset="2"/>
              </a:rPr>
              <a:t>is in O( f(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) </a:t>
            </a:r>
            <a:endParaRPr lang="en-US" i="1" baseline="30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371600" y="4267200"/>
            <a:ext cx="5791200" cy="1524000"/>
            <a:chOff x="609600" y="3962400"/>
            <a:chExt cx="5791200" cy="1524000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 bwMode="auto">
            <a:xfrm>
              <a:off x="685800" y="4038600"/>
              <a:ext cx="57150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fontAlgn="base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fontAlgn="base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>
                <a:buFontTx/>
                <a:buNone/>
              </a:pPr>
              <a:r>
                <a:rPr lang="en-US" b="0" dirty="0" smtClean="0"/>
                <a:t>Definition: </a:t>
              </a:r>
            </a:p>
            <a:p>
              <a:pPr>
                <a:buFontTx/>
                <a:buNone/>
              </a:pPr>
              <a:r>
                <a:rPr lang="en-US" b="0" dirty="0" smtClean="0"/>
                <a:t>	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ym typeface="Symbol" pitchFamily="18" charset="2"/>
                </a:rPr>
                <a:t>is in </a:t>
              </a:r>
              <a:r>
                <a:rPr lang="en-US" b="0" dirty="0" smtClean="0">
                  <a:solidFill>
                    <a:schemeClr val="accent1"/>
                  </a:solidFill>
                  <a:sym typeface="Symbol" pitchFamily="18" charset="2"/>
                </a:rPr>
                <a:t>O( f(</a:t>
              </a:r>
              <a:r>
                <a:rPr lang="en-US" b="0" i="1" dirty="0" smtClean="0">
                  <a:solidFill>
                    <a:schemeClr val="accent1"/>
                  </a:solidFill>
                  <a:sym typeface="Symbol" pitchFamily="18" charset="2"/>
                </a:rPr>
                <a:t>n</a:t>
              </a:r>
              <a:r>
                <a:rPr lang="en-US" b="0" dirty="0" smtClean="0">
                  <a:solidFill>
                    <a:schemeClr val="accent1"/>
                  </a:solidFill>
                  <a:sym typeface="Symbol" pitchFamily="18" charset="2"/>
                </a:rPr>
                <a:t>) ) </a:t>
              </a:r>
              <a:r>
                <a:rPr lang="en-US" b="0" dirty="0" smtClean="0">
                  <a:sym typeface="Symbol" pitchFamily="18" charset="2"/>
                </a:rPr>
                <a:t>if there exist constants </a:t>
              </a:r>
            </a:p>
            <a:p>
              <a:pPr>
                <a:buFontTx/>
                <a:buNone/>
              </a:pPr>
              <a:r>
                <a:rPr lang="en-US" b="0" i="1" dirty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     c</a:t>
              </a:r>
              <a:r>
                <a:rPr lang="en-US" b="0" dirty="0" smtClean="0">
                  <a:sym typeface="Symbol" pitchFamily="18" charset="2"/>
                </a:rPr>
                <a:t> and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r>
                <a:rPr lang="en-US" b="0" dirty="0" smtClean="0">
                  <a:sym typeface="Symbol" pitchFamily="18" charset="2"/>
                </a:rPr>
                <a:t> such that  </a:t>
              </a:r>
              <a:r>
                <a:rPr lang="en-US" b="0" dirty="0" smtClean="0"/>
                <a:t>g(</a:t>
              </a:r>
              <a:r>
                <a:rPr lang="en-US" b="0" i="1" dirty="0" smtClean="0"/>
                <a:t>n</a:t>
              </a:r>
              <a:r>
                <a:rPr lang="en-US" b="0" dirty="0" smtClean="0"/>
                <a:t>) </a:t>
              </a:r>
              <a:r>
                <a:rPr lang="en-US" b="0" dirty="0" smtClean="0">
                  <a:solidFill>
                    <a:schemeClr val="accent2"/>
                  </a:solidFill>
                  <a:sym typeface="Symbol" pitchFamily="18" charset="2"/>
                </a:rPr>
                <a:t></a:t>
              </a:r>
              <a:r>
                <a:rPr lang="en-US" b="0" dirty="0" smtClean="0">
                  <a:sym typeface="Symbol" pitchFamily="18" charset="2"/>
                </a:rPr>
                <a:t>  </a:t>
              </a:r>
              <a:r>
                <a:rPr lang="en-US" b="0" i="1" dirty="0" smtClean="0">
                  <a:sym typeface="Symbol" pitchFamily="18" charset="2"/>
                </a:rPr>
                <a:t>c</a:t>
              </a:r>
              <a:r>
                <a:rPr lang="en-US" b="0" dirty="0" smtClean="0">
                  <a:sym typeface="Symbol" pitchFamily="18" charset="2"/>
                </a:rPr>
                <a:t> f(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) for all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dirty="0" smtClean="0">
                  <a:solidFill>
                    <a:schemeClr val="accent2"/>
                  </a:solidFill>
                  <a:sym typeface="Symbol"/>
                </a:rPr>
                <a:t></a:t>
              </a:r>
              <a:r>
                <a:rPr lang="en-US" b="0" dirty="0" smtClean="0">
                  <a:sym typeface="Symbol" pitchFamily="18" charset="2"/>
                </a:rPr>
                <a:t> </a:t>
              </a:r>
              <a:r>
                <a:rPr lang="en-US" b="0" i="1" dirty="0" smtClean="0">
                  <a:sym typeface="Symbol" pitchFamily="18" charset="2"/>
                </a:rPr>
                <a:t>n</a:t>
              </a:r>
              <a:r>
                <a:rPr lang="en-US" b="0" i="1" baseline="-25000" dirty="0" smtClean="0">
                  <a:sym typeface="Symbol" pitchFamily="18" charset="2"/>
                </a:rPr>
                <a:t>0</a:t>
              </a:r>
              <a:endParaRPr lang="en-US" b="0" dirty="0" smtClean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3962400"/>
              <a:ext cx="5791200" cy="1524000"/>
            </a:xfrm>
            <a:prstGeom prst="rect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438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Big-O: Common Names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(1)		constant (same as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) for constant 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b="1" dirty="0" smtClean="0">
                <a:latin typeface="Calibri"/>
                <a:cs typeface="Calibri"/>
              </a:rPr>
              <a:t>log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	</a:t>
            </a:r>
            <a:r>
              <a:rPr lang="en-US" dirty="0" smtClean="0">
                <a:latin typeface="Calibri"/>
                <a:cs typeface="Calibri"/>
              </a:rPr>
              <a:t>	logarithmic</a:t>
            </a: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		linear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O(n </a:t>
            </a:r>
            <a:r>
              <a:rPr lang="en-US" b="1" dirty="0" smtClean="0">
                <a:latin typeface="Calibri"/>
                <a:cs typeface="Calibri"/>
              </a:rPr>
              <a:t>log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        </a:t>
            </a:r>
            <a:r>
              <a:rPr lang="en-US" dirty="0" smtClean="0">
                <a:latin typeface="Calibri"/>
                <a:cs typeface="Calibri"/>
              </a:rPr>
              <a:t>	“</a:t>
            </a:r>
            <a:r>
              <a:rPr lang="en-US" dirty="0" smtClean="0">
                <a:latin typeface="Calibri"/>
                <a:cs typeface="Calibri"/>
              </a:rPr>
              <a:t>n </a:t>
            </a:r>
            <a:r>
              <a:rPr lang="en-US" b="1" dirty="0" smtClean="0">
                <a:latin typeface="Calibri"/>
                <a:cs typeface="Calibri"/>
              </a:rPr>
              <a:t>log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”</a:t>
            </a: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baseline="30000" dirty="0" smtClean="0">
                <a:latin typeface="Calibri"/>
                <a:cs typeface="Calibri"/>
              </a:rPr>
              <a:t>2</a:t>
            </a:r>
            <a:r>
              <a:rPr lang="en-US" dirty="0" smtClean="0">
                <a:latin typeface="Calibri"/>
                <a:cs typeface="Calibri"/>
              </a:rPr>
              <a:t>)		quadratic</a:t>
            </a: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baseline="30000" dirty="0" smtClean="0">
                <a:latin typeface="Calibri"/>
                <a:cs typeface="Calibri"/>
              </a:rPr>
              <a:t>3</a:t>
            </a:r>
            <a:r>
              <a:rPr lang="en-US" dirty="0" smtClean="0">
                <a:latin typeface="Calibri"/>
                <a:cs typeface="Calibri"/>
              </a:rPr>
              <a:t>)		cubic</a:t>
            </a: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err="1" smtClean="0">
                <a:latin typeface="Calibri"/>
                <a:cs typeface="Calibri"/>
              </a:rPr>
              <a:t>n</a:t>
            </a:r>
            <a:r>
              <a:rPr lang="en-US" baseline="30000" dirty="0" err="1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)		polynomial (where is 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 is any </a:t>
            </a:r>
            <a:r>
              <a:rPr lang="en-US" dirty="0" smtClean="0">
                <a:latin typeface="Calibri"/>
                <a:cs typeface="Calibri"/>
              </a:rPr>
              <a:t>constant: linear, 			quadratic and cubic all fit here too.)</a:t>
            </a: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i="1" dirty="0" err="1" smtClean="0">
                <a:latin typeface="Calibri"/>
                <a:cs typeface="Calibri"/>
              </a:rPr>
              <a:t>k</a:t>
            </a:r>
            <a:r>
              <a:rPr lang="en-US" baseline="30000" dirty="0" err="1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		exponential (where 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 is any constant &gt; 1)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	Note</a:t>
            </a:r>
            <a:r>
              <a:rPr lang="en-US" dirty="0" smtClean="0">
                <a:latin typeface="Calibri"/>
                <a:cs typeface="Calibri"/>
              </a:rPr>
              <a:t>: “exponential” does not mean “grows really fast”, it means “grows at rate proportional to </a:t>
            </a:r>
            <a:r>
              <a:rPr lang="en-US" i="1" dirty="0" err="1" smtClean="0">
                <a:latin typeface="Calibri"/>
                <a:cs typeface="Calibri"/>
              </a:rPr>
              <a:t>k</a:t>
            </a:r>
            <a:r>
              <a:rPr lang="en-US" baseline="30000" dirty="0" err="1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 for some 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&gt;1</a:t>
            </a:r>
            <a:r>
              <a:rPr lang="en-US" dirty="0" smtClean="0">
                <a:latin typeface="Calibri"/>
                <a:cs typeface="Calibri"/>
              </a:rPr>
              <a:t>”.  Example: a </a:t>
            </a:r>
            <a:r>
              <a:rPr lang="en-US" dirty="0" smtClean="0">
                <a:latin typeface="Calibri"/>
                <a:cs typeface="Calibri"/>
              </a:rPr>
              <a:t>savings account accrues interest exponentially (</a:t>
            </a:r>
            <a:r>
              <a:rPr lang="en-US" i="1" dirty="0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=1.01?</a:t>
            </a:r>
            <a:r>
              <a:rPr lang="en-US" dirty="0" smtClean="0">
                <a:latin typeface="Calibri"/>
                <a:cs typeface="Calibri"/>
              </a:rPr>
              <a:t>).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57566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Intuition of Common Runtimes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295400"/>
            <a:ext cx="6553200" cy="394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4102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Even for small N, these look pretty different very quickly.</a:t>
            </a:r>
          </a:p>
        </p:txBody>
      </p:sp>
    </p:spTree>
    <p:extLst>
      <p:ext uri="{BB962C8B-B14F-4D97-AF65-F5344CB8AC3E}">
        <p14:creationId xmlns:p14="http://schemas.microsoft.com/office/powerpoint/2010/main" val="8446223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Intuition of </a:t>
            </a:r>
            <a:r>
              <a:rPr lang="en-US" i="0" dirty="0">
                <a:solidFill>
                  <a:srgbClr val="0000FF"/>
                </a:solidFill>
              </a:rPr>
              <a:t>Common Runtimes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371600"/>
            <a:ext cx="6477000" cy="3900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54102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Now y=N and y=</a:t>
            </a:r>
            <a:r>
              <a:rPr lang="en-US" sz="2000" b="0" dirty="0" err="1" smtClean="0">
                <a:latin typeface="+mn-lt"/>
              </a:rPr>
              <a:t>logN</a:t>
            </a:r>
            <a:r>
              <a:rPr lang="en-US" sz="2000" b="0" dirty="0" smtClean="0">
                <a:latin typeface="+mn-lt"/>
              </a:rPr>
              <a:t> look a lot more similar in comparison to other runtimes.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60545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Intuition of </a:t>
            </a:r>
            <a:r>
              <a:rPr lang="en-US" i="0" dirty="0">
                <a:solidFill>
                  <a:srgbClr val="0000FF"/>
                </a:solidFill>
              </a:rPr>
              <a:t>Common Runtimes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95400"/>
            <a:ext cx="6453231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39109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Asymptotically, y=2</a:t>
            </a:r>
            <a:r>
              <a:rPr lang="en-US" sz="2000" b="0" baseline="30000" dirty="0" smtClean="0">
                <a:latin typeface="+mn-lt"/>
              </a:rPr>
              <a:t>N</a:t>
            </a:r>
            <a:r>
              <a:rPr lang="en-US" sz="2000" b="0" dirty="0" smtClean="0">
                <a:latin typeface="+mn-lt"/>
              </a:rPr>
              <a:t> looks way different than the rest and the rest all look roughly the same.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1045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Assumed Knowledge (Pep Talk)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500" b="1" dirty="0" smtClean="0">
                <a:latin typeface="Calibri"/>
                <a:cs typeface="Calibri"/>
              </a:rPr>
              <a:t>Objects in Java</a:t>
            </a:r>
            <a:r>
              <a:rPr lang="en-US" sz="2500" dirty="0" smtClean="0">
                <a:latin typeface="Calibri"/>
                <a:cs typeface="Calibri"/>
              </a:rPr>
              <a:t>: fields, methods, </a:t>
            </a:r>
            <a:r>
              <a:rPr lang="en-US" sz="2500" dirty="0" smtClean="0">
                <a:latin typeface="Calibri"/>
                <a:cs typeface="Calibri"/>
              </a:rPr>
              <a:t>encapsulation, inheritance, interfaces, classes</a:t>
            </a:r>
          </a:p>
          <a:p>
            <a:r>
              <a:rPr lang="en-US" sz="2500" b="1" dirty="0" smtClean="0">
                <a:latin typeface="Calibri"/>
                <a:cs typeface="Calibri"/>
              </a:rPr>
              <a:t>Bein</a:t>
            </a:r>
            <a:r>
              <a:rPr lang="en-US" sz="2500" b="1" dirty="0" smtClean="0">
                <a:latin typeface="Calibri"/>
                <a:cs typeface="Calibri"/>
              </a:rPr>
              <a:t>g the Client of </a:t>
            </a:r>
            <a:r>
              <a:rPr lang="en-US" sz="2500" b="1" dirty="0" smtClean="0">
                <a:latin typeface="Calibri"/>
                <a:cs typeface="Calibri"/>
              </a:rPr>
              <a:t>Data Structures</a:t>
            </a:r>
            <a:r>
              <a:rPr lang="en-US" sz="2500" dirty="0" smtClean="0">
                <a:latin typeface="Calibri"/>
                <a:cs typeface="Calibri"/>
              </a:rPr>
              <a:t>: List, Set, Stack, Queue, Map, Trees</a:t>
            </a:r>
          </a:p>
          <a:p>
            <a:r>
              <a:rPr lang="en-US" sz="2500" b="1" dirty="0" smtClean="0">
                <a:latin typeface="Calibri"/>
                <a:cs typeface="Calibri"/>
              </a:rPr>
              <a:t>Being the implementer of Data Structures: </a:t>
            </a:r>
            <a:r>
              <a:rPr lang="en-US" sz="2500" dirty="0" err="1" smtClean="0">
                <a:latin typeface="Calibri"/>
                <a:cs typeface="Calibri"/>
              </a:rPr>
              <a:t>ArrayList</a:t>
            </a:r>
            <a:r>
              <a:rPr lang="en-US" sz="2500" dirty="0" smtClean="0">
                <a:latin typeface="Calibri"/>
                <a:cs typeface="Calibri"/>
              </a:rPr>
              <a:t>, </a:t>
            </a:r>
            <a:r>
              <a:rPr lang="en-US" sz="2500" dirty="0" err="1" smtClean="0">
                <a:latin typeface="Calibri"/>
                <a:cs typeface="Calibri"/>
              </a:rPr>
              <a:t>LinkedList</a:t>
            </a:r>
            <a:r>
              <a:rPr lang="en-US" sz="2500" dirty="0" smtClean="0">
                <a:latin typeface="Calibri"/>
                <a:cs typeface="Calibri"/>
              </a:rPr>
              <a:t>, Binary Trees, </a:t>
            </a:r>
            <a:r>
              <a:rPr lang="en-US" sz="2500" b="1" i="1" dirty="0" smtClean="0">
                <a:latin typeface="Calibri"/>
                <a:cs typeface="Calibri"/>
              </a:rPr>
              <a:t>testing your objects</a:t>
            </a:r>
          </a:p>
          <a:p>
            <a:r>
              <a:rPr lang="en-US" sz="2500" b="1" dirty="0" smtClean="0">
                <a:latin typeface="Calibri"/>
                <a:cs typeface="Calibri"/>
              </a:rPr>
              <a:t>Binary Search, and some awareness of how sorting works</a:t>
            </a:r>
            <a:r>
              <a:rPr lang="en-US" sz="2500" dirty="0" smtClean="0">
                <a:latin typeface="Calibri"/>
                <a:cs typeface="Calibri"/>
              </a:rPr>
              <a:t>: merge sort, selection sort.</a:t>
            </a:r>
          </a:p>
          <a:p>
            <a:r>
              <a:rPr lang="en-US" sz="2500" b="1" dirty="0" smtClean="0">
                <a:latin typeface="Calibri"/>
                <a:cs typeface="Calibri"/>
              </a:rPr>
              <a:t>Some basic analysis about above</a:t>
            </a:r>
            <a:r>
              <a:rPr lang="en-US" sz="2500" dirty="0" smtClean="0">
                <a:latin typeface="Calibri"/>
                <a:cs typeface="Calibri"/>
              </a:rPr>
              <a:t>.  Examples: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when to use a </a:t>
            </a:r>
            <a:r>
              <a:rPr lang="en-US" dirty="0" err="1" smtClean="0">
                <a:latin typeface="Calibri"/>
                <a:cs typeface="Calibri"/>
              </a:rPr>
              <a:t>HashSet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vs</a:t>
            </a:r>
            <a:r>
              <a:rPr lang="en-US" dirty="0" smtClean="0">
                <a:latin typeface="Calibri"/>
                <a:cs typeface="Calibri"/>
              </a:rPr>
              <a:t> a </a:t>
            </a:r>
            <a:r>
              <a:rPr lang="en-US" dirty="0" err="1" smtClean="0">
                <a:latin typeface="Calibri"/>
                <a:cs typeface="Calibri"/>
              </a:rPr>
              <a:t>TreeSet</a:t>
            </a:r>
            <a:r>
              <a:rPr lang="en-US" dirty="0" smtClean="0">
                <a:latin typeface="Calibri"/>
                <a:cs typeface="Calibri"/>
              </a:rPr>
              <a:t>?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when does adding into an </a:t>
            </a:r>
            <a:r>
              <a:rPr lang="en-US" dirty="0" err="1" smtClean="0">
                <a:latin typeface="Calibri"/>
                <a:cs typeface="Calibri"/>
              </a:rPr>
              <a:t>ArrayList</a:t>
            </a:r>
            <a:r>
              <a:rPr lang="en-US" dirty="0" smtClean="0">
                <a:latin typeface="Calibri"/>
                <a:cs typeface="Calibri"/>
              </a:rPr>
              <a:t> become expensive?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why does sorting an array help for searching?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More Asymptotic Notation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Big-O Upper 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bound: </a:t>
            </a:r>
            <a:r>
              <a:rPr lang="en-US" i="1" dirty="0" smtClean="0">
                <a:solidFill>
                  <a:schemeClr val="accent1"/>
                </a:solidFill>
                <a:latin typeface="Calibri"/>
                <a:cs typeface="Calibri"/>
              </a:rPr>
              <a:t>O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( f(</a:t>
            </a:r>
            <a:r>
              <a:rPr lang="en-US" i="1" dirty="0" smtClean="0">
                <a:solidFill>
                  <a:schemeClr val="accent1"/>
                </a:solidFill>
                <a:latin typeface="Calibri"/>
                <a:cs typeface="Calibri"/>
              </a:rPr>
              <a:t>n</a:t>
            </a:r>
            <a:r>
              <a:rPr lang="en-US" dirty="0" smtClean="0">
                <a:solidFill>
                  <a:schemeClr val="accent1"/>
                </a:solidFill>
                <a:latin typeface="Calibri"/>
                <a:cs typeface="Calibri"/>
              </a:rPr>
              <a:t>) ) </a:t>
            </a:r>
            <a:r>
              <a:rPr lang="en-US" dirty="0" smtClean="0">
                <a:latin typeface="Calibri"/>
                <a:cs typeface="Calibri"/>
              </a:rPr>
              <a:t>is the set of all functions asymptotically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less than </a:t>
            </a:r>
            <a:r>
              <a:rPr lang="en-US" dirty="0" smtClean="0">
                <a:latin typeface="Calibri"/>
                <a:cs typeface="Calibri"/>
              </a:rPr>
              <a:t>or equal to f(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g(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O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) )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if there exist  constants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c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and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i="1" baseline="-25000" dirty="0" smtClean="0">
                <a:latin typeface="Calibri"/>
                <a:cs typeface="Calibri"/>
                <a:sym typeface="Symbol" pitchFamily="18" charset="2"/>
              </a:rPr>
              <a:t>0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		</a:t>
            </a:r>
            <a:r>
              <a:rPr lang="en-US" dirty="0" smtClean="0">
                <a:latin typeface="Calibri"/>
                <a:cs typeface="Calibri"/>
              </a:rPr>
              <a:t>g(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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c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f(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) for all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  <a:sym typeface="Symbol"/>
              </a:rPr>
              <a:t>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i="1" baseline="-25000" dirty="0" smtClean="0">
                <a:latin typeface="Calibri"/>
                <a:cs typeface="Calibri"/>
                <a:sym typeface="Symbol" pitchFamily="18" charset="2"/>
              </a:rPr>
              <a:t>0</a:t>
            </a:r>
          </a:p>
          <a:p>
            <a:endParaRPr lang="en-US" dirty="0" smtClean="0">
              <a:solidFill>
                <a:schemeClr val="accent2"/>
              </a:solidFill>
              <a:latin typeface="Calibri"/>
              <a:cs typeface="Calibri"/>
              <a:sym typeface="Symbol" pitchFamily="18" charset="2"/>
            </a:endParaRPr>
          </a:p>
          <a:p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Big-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Omega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Lower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bound: ( f(</a:t>
            </a:r>
            <a:r>
              <a:rPr lang="en-US" i="1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) ) </a:t>
            </a:r>
            <a:r>
              <a:rPr lang="en-US" dirty="0" smtClean="0">
                <a:latin typeface="Calibri"/>
                <a:cs typeface="Calibri"/>
              </a:rPr>
              <a:t>is the set of all functions asymptotically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greater than </a:t>
            </a:r>
            <a:r>
              <a:rPr lang="en-US" dirty="0" smtClean="0">
                <a:latin typeface="Calibri"/>
                <a:cs typeface="Calibri"/>
              </a:rPr>
              <a:t>or equal to f(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g(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is in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) )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if there exist  constants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c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and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i="1" baseline="-25000" dirty="0" smtClean="0">
                <a:latin typeface="Calibri"/>
                <a:cs typeface="Calibri"/>
                <a:sym typeface="Symbol" pitchFamily="18" charset="2"/>
              </a:rPr>
              <a:t>0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		</a:t>
            </a:r>
            <a:r>
              <a:rPr lang="en-US" dirty="0" smtClean="0">
                <a:latin typeface="Calibri"/>
                <a:cs typeface="Calibri"/>
              </a:rPr>
              <a:t>g(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</a:t>
            </a: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  <a:sym typeface="Symbol"/>
              </a:rPr>
              <a:t>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c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f(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) for all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4F81BD"/>
                </a:solidFill>
                <a:latin typeface="Calibri"/>
                <a:cs typeface="Calibri"/>
                <a:sym typeface="Symbol"/>
              </a:rPr>
              <a:t>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i="1" baseline="-25000" dirty="0" smtClean="0">
                <a:latin typeface="Calibri"/>
                <a:cs typeface="Calibri"/>
                <a:sym typeface="Symbol" pitchFamily="18" charset="2"/>
              </a:rPr>
              <a:t>0</a:t>
            </a:r>
            <a:endParaRPr lang="en-US" dirty="0" smtClean="0">
              <a:latin typeface="Calibri"/>
              <a:cs typeface="Calibri"/>
            </a:endParaRPr>
          </a:p>
          <a:p>
            <a:endParaRPr lang="en-US" dirty="0" smtClean="0">
              <a:solidFill>
                <a:schemeClr val="accent2"/>
              </a:solidFill>
              <a:latin typeface="Calibri"/>
              <a:cs typeface="Calibri"/>
              <a:sym typeface="Symbol" pitchFamily="18" charset="2"/>
            </a:endParaRPr>
          </a:p>
          <a:p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Big-Theta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Tight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  <a:sym typeface="Symbol" pitchFamily="18" charset="2"/>
              </a:rPr>
              <a:t>bound: 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( f(</a:t>
            </a:r>
            <a:r>
              <a:rPr lang="en-US" i="1" dirty="0" smtClean="0">
                <a:solidFill>
                  <a:srgbClr val="4F81BD"/>
                </a:solidFill>
                <a:latin typeface="Calibri"/>
                <a:cs typeface="Calibri"/>
              </a:rPr>
              <a:t>n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) )</a:t>
            </a:r>
            <a:r>
              <a:rPr lang="en-US" dirty="0" smtClean="0">
                <a:latin typeface="Calibri"/>
                <a:cs typeface="Calibri"/>
              </a:rPr>
              <a:t> is the set of all functions asymptotically </a:t>
            </a:r>
            <a:r>
              <a:rPr lang="en-US" dirty="0" smtClean="0">
                <a:solidFill>
                  <a:srgbClr val="4F81BD"/>
                </a:solidFill>
                <a:latin typeface="Calibri"/>
                <a:cs typeface="Calibri"/>
              </a:rPr>
              <a:t>equal</a:t>
            </a:r>
            <a:r>
              <a:rPr lang="en-US" dirty="0" smtClean="0">
                <a:latin typeface="Calibri"/>
                <a:cs typeface="Calibri"/>
              </a:rPr>
              <a:t> to f(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Intersection of </a:t>
            </a:r>
            <a:r>
              <a:rPr lang="en-US" i="1" dirty="0" smtClean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 f(</a:t>
            </a:r>
            <a:r>
              <a:rPr lang="en-US" i="1" dirty="0" smtClean="0">
                <a:latin typeface="Calibri"/>
                <a:cs typeface="Calibri"/>
              </a:rPr>
              <a:t>n</a:t>
            </a:r>
            <a:r>
              <a:rPr lang="en-US" dirty="0" smtClean="0">
                <a:latin typeface="Calibri"/>
                <a:cs typeface="Calibri"/>
              </a:rPr>
              <a:t>) ) and 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( f(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) )  (use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different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</a:t>
            </a:r>
            <a:r>
              <a:rPr lang="en-US" i="1" dirty="0" smtClean="0">
                <a:latin typeface="Calibri"/>
                <a:cs typeface="Calibri"/>
                <a:sym typeface="Symbol" pitchFamily="18" charset="2"/>
              </a:rPr>
              <a:t>c</a:t>
            </a:r>
            <a:r>
              <a:rPr lang="en-US" dirty="0" smtClean="0">
                <a:latin typeface="Calibri"/>
                <a:cs typeface="Calibri"/>
                <a:sym typeface="Symbol" pitchFamily="18" charset="2"/>
              </a:rPr>
              <a:t> values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 &amp; Algorithms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277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A Note on Big-O Terms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>
                <a:latin typeface="Calibri"/>
                <a:cs typeface="Calibri"/>
              </a:rPr>
              <a:t>A common error is to say </a:t>
            </a:r>
            <a:r>
              <a:rPr lang="en-US" sz="2500" dirty="0">
                <a:solidFill>
                  <a:srgbClr val="FF6600"/>
                </a:solidFill>
                <a:latin typeface="Calibri"/>
                <a:cs typeface="Calibri"/>
              </a:rPr>
              <a:t>O( </a:t>
            </a:r>
            <a:r>
              <a:rPr lang="en-US" sz="2500" dirty="0" smtClean="0">
                <a:solidFill>
                  <a:srgbClr val="FF6600"/>
                </a:solidFill>
                <a:latin typeface="Calibri"/>
                <a:cs typeface="Calibri"/>
              </a:rPr>
              <a:t>function </a:t>
            </a:r>
            <a:r>
              <a:rPr lang="en-US" sz="2500" dirty="0">
                <a:solidFill>
                  <a:srgbClr val="FF6600"/>
                </a:solidFill>
                <a:latin typeface="Calibri"/>
                <a:cs typeface="Calibri"/>
              </a:rPr>
              <a:t>) </a:t>
            </a:r>
            <a:r>
              <a:rPr lang="en-US" sz="2500" dirty="0">
                <a:latin typeface="Calibri"/>
                <a:cs typeface="Calibri"/>
              </a:rPr>
              <a:t>when you mean </a:t>
            </a:r>
            <a:r>
              <a:rPr lang="en-US" sz="2500" dirty="0">
                <a:solidFill>
                  <a:srgbClr val="008000"/>
                </a:solidFill>
                <a:latin typeface="Calibri"/>
                <a:cs typeface="Calibri"/>
              </a:rPr>
              <a:t>( </a:t>
            </a:r>
            <a:r>
              <a:rPr lang="en-US" sz="2500" dirty="0" smtClean="0">
                <a:solidFill>
                  <a:srgbClr val="008000"/>
                </a:solidFill>
                <a:latin typeface="Calibri"/>
                <a:cs typeface="Calibri"/>
              </a:rPr>
              <a:t>function )</a:t>
            </a:r>
            <a:r>
              <a:rPr lang="en-US" sz="2500" dirty="0" smtClean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People </a:t>
            </a:r>
            <a:r>
              <a:rPr lang="en-US" sz="2500" dirty="0">
                <a:latin typeface="Calibri"/>
                <a:cs typeface="Calibri"/>
              </a:rPr>
              <a:t>often say </a:t>
            </a:r>
            <a:r>
              <a:rPr lang="en-US" sz="2500" dirty="0" smtClean="0">
                <a:latin typeface="Calibri"/>
                <a:cs typeface="Calibri"/>
              </a:rPr>
              <a:t>Big-O </a:t>
            </a:r>
            <a:r>
              <a:rPr lang="en-US" sz="2500" dirty="0">
                <a:latin typeface="Calibri"/>
                <a:cs typeface="Calibri"/>
              </a:rPr>
              <a:t>to mean a tight </a:t>
            </a:r>
            <a:r>
              <a:rPr lang="en-US" sz="2500" dirty="0" smtClean="0">
                <a:latin typeface="Calibri"/>
                <a:cs typeface="Calibri"/>
              </a:rPr>
              <a:t>bound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Say </a:t>
            </a:r>
            <a:r>
              <a:rPr lang="en-US" sz="2500" dirty="0">
                <a:latin typeface="Calibri"/>
                <a:cs typeface="Calibri"/>
              </a:rPr>
              <a:t>we have f(n)=n; we could say f(n) is in O(n), which </a:t>
            </a:r>
            <a:r>
              <a:rPr lang="en-US" sz="2500" dirty="0" smtClean="0">
                <a:latin typeface="Calibri"/>
                <a:cs typeface="Calibri"/>
              </a:rPr>
              <a:t>is true</a:t>
            </a:r>
            <a:r>
              <a:rPr lang="en-US" sz="2500" dirty="0">
                <a:latin typeface="Calibri"/>
                <a:cs typeface="Calibri"/>
              </a:rPr>
              <a:t>, but only conveys the upper-</a:t>
            </a:r>
            <a:r>
              <a:rPr lang="en-US" sz="2500" dirty="0" smtClean="0">
                <a:latin typeface="Calibri"/>
                <a:cs typeface="Calibri"/>
              </a:rPr>
              <a:t>bound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Since </a:t>
            </a:r>
            <a:r>
              <a:rPr lang="en-US" sz="2500" dirty="0">
                <a:latin typeface="Calibri"/>
                <a:cs typeface="Calibri"/>
              </a:rPr>
              <a:t>f(n)=n is also O(</a:t>
            </a:r>
            <a:r>
              <a:rPr lang="en-US" sz="2500" dirty="0" smtClean="0">
                <a:latin typeface="Calibri"/>
                <a:cs typeface="Calibri"/>
              </a:rPr>
              <a:t>n</a:t>
            </a:r>
            <a:r>
              <a:rPr lang="en-US" sz="2500" baseline="30000" dirty="0" smtClean="0">
                <a:latin typeface="Calibri"/>
                <a:cs typeface="Calibri"/>
              </a:rPr>
              <a:t>5</a:t>
            </a:r>
            <a:r>
              <a:rPr lang="en-US" sz="2500" dirty="0" smtClean="0">
                <a:latin typeface="Calibri"/>
                <a:cs typeface="Calibri"/>
              </a:rPr>
              <a:t>)</a:t>
            </a:r>
            <a:r>
              <a:rPr lang="en-US" sz="2500" dirty="0">
                <a:latin typeface="Calibri"/>
                <a:cs typeface="Calibri"/>
              </a:rPr>
              <a:t>, it’s tempting to say “this </a:t>
            </a:r>
            <a:r>
              <a:rPr lang="en-US" sz="2500" dirty="0" smtClean="0">
                <a:latin typeface="Calibri"/>
                <a:cs typeface="Calibri"/>
              </a:rPr>
              <a:t>algorithm is </a:t>
            </a:r>
            <a:r>
              <a:rPr lang="en-US" sz="2500" dirty="0">
                <a:latin typeface="Calibri"/>
                <a:cs typeface="Calibri"/>
              </a:rPr>
              <a:t>exactly O(n)</a:t>
            </a:r>
            <a:r>
              <a:rPr lang="en-US" sz="2500" dirty="0" smtClean="0">
                <a:latin typeface="Calibri"/>
                <a:cs typeface="Calibri"/>
              </a:rPr>
              <a:t>”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Somewhat </a:t>
            </a:r>
            <a:r>
              <a:rPr lang="en-US" sz="2500" dirty="0">
                <a:latin typeface="Calibri"/>
                <a:cs typeface="Calibri"/>
              </a:rPr>
              <a:t>incomplete; instead say it is (n</a:t>
            </a:r>
            <a:r>
              <a:rPr lang="en-US" sz="2500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That </a:t>
            </a:r>
            <a:r>
              <a:rPr lang="en-US" sz="2500" dirty="0">
                <a:latin typeface="Calibri"/>
                <a:cs typeface="Calibri"/>
              </a:rPr>
              <a:t>means that it is not, for example O(log n) </a:t>
            </a:r>
            <a:endParaRPr lang="en-US" sz="2500" dirty="0" smtClean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9994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What We’re Analyzing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>
                <a:latin typeface="Calibri"/>
                <a:cs typeface="Calibri"/>
              </a:rPr>
              <a:t>The </a:t>
            </a:r>
            <a:r>
              <a:rPr lang="en-US" sz="2500" dirty="0">
                <a:latin typeface="Calibri"/>
                <a:cs typeface="Calibri"/>
              </a:rPr>
              <a:t>most common thing to do is give an O or  bound to </a:t>
            </a:r>
            <a:r>
              <a:rPr lang="en-US" sz="2500" dirty="0" smtClean="0">
                <a:latin typeface="Calibri"/>
                <a:cs typeface="Calibri"/>
              </a:rPr>
              <a:t>the </a:t>
            </a:r>
            <a:r>
              <a:rPr lang="en-US" sz="2500" dirty="0" smtClean="0">
                <a:solidFill>
                  <a:srgbClr val="FF6600"/>
                </a:solidFill>
                <a:latin typeface="Calibri"/>
                <a:cs typeface="Calibri"/>
              </a:rPr>
              <a:t>worst</a:t>
            </a:r>
            <a:r>
              <a:rPr lang="en-US" sz="2500" dirty="0">
                <a:solidFill>
                  <a:srgbClr val="FF6600"/>
                </a:solidFill>
                <a:latin typeface="Calibri"/>
                <a:cs typeface="Calibri"/>
              </a:rPr>
              <a:t>-case running time </a:t>
            </a:r>
            <a:r>
              <a:rPr lang="en-US" sz="2500" dirty="0">
                <a:latin typeface="Calibri"/>
                <a:cs typeface="Calibri"/>
              </a:rPr>
              <a:t>of an </a:t>
            </a:r>
            <a:r>
              <a:rPr lang="en-US" sz="2500" dirty="0" smtClean="0">
                <a:latin typeface="Calibri"/>
                <a:cs typeface="Calibri"/>
              </a:rPr>
              <a:t>algorithm</a:t>
            </a:r>
            <a:endParaRPr lang="en-US" sz="25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500" dirty="0" smtClean="0">
                <a:latin typeface="Calibri"/>
                <a:cs typeface="Calibri"/>
              </a:rPr>
              <a:t>• </a:t>
            </a:r>
            <a:r>
              <a:rPr lang="en-US" sz="2500" dirty="0">
                <a:latin typeface="Calibri"/>
                <a:cs typeface="Calibri"/>
              </a:rPr>
              <a:t>Example: True statements about binary-</a:t>
            </a:r>
            <a:r>
              <a:rPr lang="en-US" sz="2500" dirty="0" smtClean="0">
                <a:latin typeface="Calibri"/>
                <a:cs typeface="Calibri"/>
              </a:rPr>
              <a:t>search algorithm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Common</a:t>
            </a:r>
            <a:r>
              <a:rPr lang="en-US" sz="2500" dirty="0">
                <a:latin typeface="Calibri"/>
                <a:cs typeface="Calibri"/>
              </a:rPr>
              <a:t>: (log n) running-time in the worst-</a:t>
            </a:r>
            <a:r>
              <a:rPr lang="en-US" sz="2500" dirty="0" smtClean="0">
                <a:latin typeface="Calibri"/>
                <a:cs typeface="Calibri"/>
              </a:rPr>
              <a:t>case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Less </a:t>
            </a:r>
            <a:r>
              <a:rPr lang="en-US" sz="2500" dirty="0">
                <a:latin typeface="Calibri"/>
                <a:cs typeface="Calibri"/>
              </a:rPr>
              <a:t>common: (1) in the best-case (item is in the middle</a:t>
            </a:r>
            <a:r>
              <a:rPr lang="en-US" sz="2500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sz="2500" dirty="0" smtClean="0">
                <a:latin typeface="Calibri"/>
                <a:cs typeface="Calibri"/>
              </a:rPr>
              <a:t>Less </a:t>
            </a:r>
            <a:r>
              <a:rPr lang="en-US" sz="2500" dirty="0">
                <a:latin typeface="Calibri"/>
                <a:cs typeface="Calibri"/>
              </a:rPr>
              <a:t>common (but very good to know): the find-in-</a:t>
            </a:r>
            <a:r>
              <a:rPr lang="en-US" sz="2500" dirty="0" smtClean="0">
                <a:latin typeface="Calibri"/>
                <a:cs typeface="Calibri"/>
              </a:rPr>
              <a:t>sorted array problem </a:t>
            </a:r>
            <a:r>
              <a:rPr lang="en-US" sz="2500" dirty="0">
                <a:latin typeface="Calibri"/>
                <a:cs typeface="Calibri"/>
              </a:rPr>
              <a:t>is (log n) in the worst-</a:t>
            </a:r>
            <a:r>
              <a:rPr lang="en-US" sz="2500" dirty="0" smtClean="0">
                <a:latin typeface="Calibri"/>
                <a:cs typeface="Calibri"/>
              </a:rPr>
              <a:t>case</a:t>
            </a:r>
          </a:p>
          <a:p>
            <a:pPr lvl="2"/>
            <a:r>
              <a:rPr lang="en-US" sz="2500" dirty="0" smtClean="0">
                <a:latin typeface="Calibri"/>
                <a:cs typeface="Calibri"/>
              </a:rPr>
              <a:t>No </a:t>
            </a:r>
            <a:r>
              <a:rPr lang="en-US" sz="2500" dirty="0">
                <a:latin typeface="Calibri"/>
                <a:cs typeface="Calibri"/>
              </a:rPr>
              <a:t>algorithm can do better (without parallelism</a:t>
            </a:r>
            <a:r>
              <a:rPr lang="en-US" sz="2500" dirty="0" smtClean="0">
                <a:latin typeface="Calibri"/>
                <a:cs typeface="Calibri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54375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Today’s Takeaways – Algorithm Analysis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>
                <a:latin typeface="Calibri"/>
                <a:cs typeface="Calibri"/>
              </a:rPr>
              <a:t>Lots of ways to compare algorithms, today we analyzed runtime and asymptotic behavior</a:t>
            </a:r>
          </a:p>
          <a:p>
            <a:endParaRPr lang="en-US" sz="2500" dirty="0" smtClean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Intuition of how the different types of runtimes compare asymptotically</a:t>
            </a:r>
          </a:p>
          <a:p>
            <a:endParaRPr lang="en-US" sz="2500" dirty="0" smtClean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Big-O, Big-Theta, and Big-Omega definitions.  Being able to prove them for a given runtime.</a:t>
            </a:r>
          </a:p>
          <a:p>
            <a:endParaRPr lang="en-US" sz="2500" dirty="0" smtClean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7342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NOT Assumed Knowledge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500" dirty="0" smtClean="0">
                <a:latin typeface="Calibri"/>
                <a:cs typeface="Calibri"/>
              </a:rPr>
              <a:t>Full understanding of the difference between the definitions of </a:t>
            </a:r>
            <a:r>
              <a:rPr lang="en-US" sz="2500" b="1" dirty="0" smtClean="0">
                <a:latin typeface="Calibri"/>
                <a:cs typeface="Calibri"/>
              </a:rPr>
              <a:t>ADTs </a:t>
            </a:r>
            <a:r>
              <a:rPr lang="en-US" sz="2500" b="1" dirty="0" err="1" smtClean="0">
                <a:latin typeface="Calibri"/>
                <a:cs typeface="Calibri"/>
              </a:rPr>
              <a:t>vs</a:t>
            </a:r>
            <a:r>
              <a:rPr lang="en-US" sz="2500" b="1" dirty="0" smtClean="0">
                <a:latin typeface="Calibri"/>
                <a:cs typeface="Calibri"/>
              </a:rPr>
              <a:t> Data Structures </a:t>
            </a:r>
            <a:r>
              <a:rPr lang="en-US" sz="2500" b="1" dirty="0" err="1" smtClean="0">
                <a:latin typeface="Calibri"/>
                <a:cs typeface="Calibri"/>
              </a:rPr>
              <a:t>vs</a:t>
            </a:r>
            <a:r>
              <a:rPr lang="en-US" sz="2500" b="1" dirty="0" smtClean="0">
                <a:latin typeface="Calibri"/>
                <a:cs typeface="Calibri"/>
              </a:rPr>
              <a:t> Implementations</a:t>
            </a:r>
          </a:p>
          <a:p>
            <a:r>
              <a:rPr lang="en-US" sz="2500" b="1" dirty="0" smtClean="0">
                <a:latin typeface="Calibri"/>
                <a:cs typeface="Calibri"/>
              </a:rPr>
              <a:t>Big O analysis</a:t>
            </a:r>
            <a:r>
              <a:rPr lang="en-US" sz="2500" dirty="0" smtClean="0">
                <a:latin typeface="Calibri"/>
                <a:cs typeface="Calibri"/>
              </a:rPr>
              <a:t>.  Maybe you have some awareness, but we don’t expect mastery of Big O yet.</a:t>
            </a:r>
          </a:p>
          <a:p>
            <a:r>
              <a:rPr lang="en-US" sz="2500" dirty="0" err="1" smtClean="0">
                <a:latin typeface="Calibri"/>
                <a:cs typeface="Calibri"/>
              </a:rPr>
              <a:t>Indepth</a:t>
            </a:r>
            <a:r>
              <a:rPr lang="en-US" sz="2500" dirty="0" smtClean="0">
                <a:latin typeface="Calibri"/>
                <a:cs typeface="Calibri"/>
              </a:rPr>
              <a:t> analysis or </a:t>
            </a:r>
            <a:r>
              <a:rPr lang="en-US" sz="2500" b="1" dirty="0" smtClean="0">
                <a:latin typeface="Calibri"/>
                <a:cs typeface="Calibri"/>
              </a:rPr>
              <a:t>mastery of sorting or hashing</a:t>
            </a:r>
            <a:r>
              <a:rPr lang="en-US" sz="2500" dirty="0" smtClean="0">
                <a:latin typeface="Calibri"/>
                <a:cs typeface="Calibri"/>
              </a:rPr>
              <a:t>.</a:t>
            </a:r>
          </a:p>
          <a:p>
            <a:r>
              <a:rPr lang="en-US" sz="2500" dirty="0" smtClean="0">
                <a:latin typeface="Calibri"/>
                <a:cs typeface="Calibri"/>
              </a:rPr>
              <a:t>Anything at all about Graphs, Heaps, AVL Trees, Union Find, Disjoint Sets,  Hashing, Topological Sort, Parallelism</a:t>
            </a:r>
          </a:p>
          <a:p>
            <a:r>
              <a:rPr lang="en-US" sz="2500" dirty="0" smtClean="0">
                <a:latin typeface="Calibri"/>
                <a:cs typeface="Calibri"/>
              </a:rPr>
              <a:t>Any advanced algorithms, dynamic programming, P </a:t>
            </a:r>
            <a:r>
              <a:rPr lang="en-US" sz="2500" dirty="0" err="1" smtClean="0">
                <a:latin typeface="Calibri"/>
                <a:cs typeface="Calibri"/>
              </a:rPr>
              <a:t>vs</a:t>
            </a:r>
            <a:r>
              <a:rPr lang="en-US" sz="2500" dirty="0" smtClean="0">
                <a:latin typeface="Calibri"/>
                <a:cs typeface="Calibri"/>
              </a:rPr>
              <a:t> NP, complexity theory, proofs, induction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25753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Review of last time: Heaps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90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Heaps follow the following two properties: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 smtClean="0">
                <a:solidFill>
                  <a:schemeClr val="accent2"/>
                </a:solidFill>
              </a:rPr>
              <a:t>order property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The priority of the children is always a greater value than the parents (greater value means less priority / less importance)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168400" y="46482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15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54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780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0400" y="40767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2700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9144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>
            <a:off x="17033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5080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10937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118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37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45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6878" y="514344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not a heap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76437" y="5093335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n-lt"/>
              </a:rPr>
              <a:t>a </a:t>
            </a:r>
            <a:r>
              <a:rPr lang="en-US" sz="2000" b="1" dirty="0">
                <a:latin typeface="+mn-lt"/>
              </a:rPr>
              <a:t>heap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52" name="Oval 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5306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54" name="AutoShape 9"/>
          <p:cNvCxnSpPr>
            <a:cxnSpLocks noChangeShapeType="1"/>
            <a:stCxn id="53" idx="3"/>
          </p:cNvCxnSpPr>
          <p:nvPr>
            <p:custDataLst>
              <p:tags r:id="rId15"/>
            </p:custDataLst>
          </p:nvPr>
        </p:nvCxnSpPr>
        <p:spPr bwMode="auto">
          <a:xfrm flipH="1">
            <a:off x="31750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0"/>
          <p:cNvCxnSpPr>
            <a:cxnSpLocks noChangeShapeType="1"/>
            <a:stCxn id="53" idx="5"/>
            <a:endCxn id="52" idx="0"/>
          </p:cNvCxnSpPr>
          <p:nvPr>
            <p:custDataLst>
              <p:tags r:id="rId16"/>
            </p:custDataLst>
          </p:nvPr>
        </p:nvCxnSpPr>
        <p:spPr bwMode="auto">
          <a:xfrm>
            <a:off x="39639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1"/>
          <p:cNvCxnSpPr>
            <a:cxnSpLocks noChangeShapeType="1"/>
            <a:endCxn id="51" idx="0"/>
          </p:cNvCxnSpPr>
          <p:nvPr>
            <p:custDataLst>
              <p:tags r:id="rId17"/>
            </p:custDataLst>
          </p:nvPr>
        </p:nvCxnSpPr>
        <p:spPr bwMode="auto">
          <a:xfrm flipH="1">
            <a:off x="27686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12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3225800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302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59" name="Oval 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60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445000" y="4343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546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2" name="Oval 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860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63" name="AutoShape 11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4065587" y="43434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19968" y="5220355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n</a:t>
            </a:r>
            <a:r>
              <a:rPr lang="en-US" sz="2000" b="1" dirty="0" smtClean="0">
                <a:latin typeface="+mn-lt"/>
              </a:rPr>
              <a:t>ot a hea</a:t>
            </a:r>
            <a:r>
              <a:rPr lang="en-US" sz="2000" b="1" dirty="0">
                <a:latin typeface="+mn-lt"/>
              </a:rPr>
              <a:t>p</a:t>
            </a:r>
          </a:p>
        </p:txBody>
      </p:sp>
      <p:cxnSp>
        <p:nvCxnSpPr>
          <p:cNvPr id="66" name="AutoShape 12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>
            <a:off x="4826000" y="49530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5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8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514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500" i="0" dirty="0" smtClean="0">
                <a:solidFill>
                  <a:srgbClr val="0000FF"/>
                </a:solidFill>
                <a:latin typeface="Calibri"/>
                <a:cs typeface="Calibri"/>
              </a:rPr>
              <a:t>Today – Algorithm Analysis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>
                <a:latin typeface="Calibri"/>
                <a:cs typeface="Calibri"/>
              </a:rPr>
              <a:t>Review </a:t>
            </a:r>
            <a:r>
              <a:rPr lang="en-US" sz="2500" dirty="0" smtClean="0">
                <a:latin typeface="Calibri"/>
                <a:cs typeface="Calibri"/>
              </a:rPr>
              <a:t>math </a:t>
            </a:r>
            <a:r>
              <a:rPr lang="en-US" sz="2500" dirty="0" smtClean="0">
                <a:latin typeface="Calibri"/>
                <a:cs typeface="Calibri"/>
              </a:rPr>
              <a:t>for</a:t>
            </a:r>
            <a:r>
              <a:rPr lang="en-US" sz="2500" dirty="0" smtClean="0">
                <a:latin typeface="Calibri"/>
                <a:cs typeface="Calibri"/>
              </a:rPr>
              <a:t> </a:t>
            </a:r>
            <a:r>
              <a:rPr lang="en-US" sz="2500" dirty="0" smtClean="0">
                <a:latin typeface="Calibri"/>
                <a:cs typeface="Calibri"/>
              </a:rPr>
              <a:t>algorithm analysis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Exponents and logarithms, floor and ceiling</a:t>
            </a:r>
            <a:endParaRPr lang="en-US" sz="2500" dirty="0" smtClean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Analyzing code</a:t>
            </a:r>
          </a:p>
          <a:p>
            <a:r>
              <a:rPr lang="en-US" sz="2500" dirty="0" smtClean="0">
                <a:latin typeface="Calibri"/>
                <a:cs typeface="Calibri"/>
              </a:rPr>
              <a:t>Big-O definition</a:t>
            </a:r>
            <a:endParaRPr lang="en-US" sz="2500" dirty="0" smtClean="0">
              <a:latin typeface="Calibri"/>
              <a:cs typeface="Calibri"/>
            </a:endParaRPr>
          </a:p>
          <a:p>
            <a:r>
              <a:rPr lang="en-US" sz="2500" dirty="0" smtClean="0">
                <a:latin typeface="Calibri"/>
                <a:cs typeface="Calibri"/>
              </a:rPr>
              <a:t>Using asymptotic analysis (continue next time</a:t>
            </a:r>
            <a:r>
              <a:rPr lang="en-US" sz="2500" dirty="0" smtClean="0">
                <a:latin typeface="Calibri"/>
                <a:cs typeface="Calibri"/>
              </a:rPr>
              <a:t>)</a:t>
            </a:r>
          </a:p>
          <a:p>
            <a:r>
              <a:rPr lang="en-US" sz="2500" dirty="0" smtClean="0">
                <a:latin typeface="Calibri"/>
                <a:cs typeface="Calibri"/>
              </a:rPr>
              <a:t>Set ourselves up to analyze why we use Heaps for Priority Queues (continue later this week)</a:t>
            </a:r>
            <a:endParaRPr lang="en-US" sz="2500" dirty="0" smtClean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9702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i="0" dirty="0" smtClean="0">
                <a:solidFill>
                  <a:srgbClr val="0000FF"/>
                </a:solidFill>
              </a:rPr>
              <a:t>Review of Logarithms</a:t>
            </a:r>
            <a:endParaRPr lang="en-US" sz="3500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3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=y</a:t>
            </a:r>
            <a:r>
              <a:rPr lang="en-US" sz="2800" dirty="0">
                <a:cs typeface="Courier New" pitchFamily="49" charset="0"/>
              </a:rPr>
              <a:t>  if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x=2</a:t>
            </a:r>
            <a:r>
              <a:rPr lang="en-US" sz="2800" b="1" baseline="30000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sz="2800" dirty="0">
                <a:latin typeface="Calibri"/>
                <a:cs typeface="Calibri"/>
              </a:rPr>
              <a:t>(so, </a:t>
            </a:r>
            <a:r>
              <a:rPr lang="en-US" sz="2800" b="1" dirty="0">
                <a:latin typeface="Courier New"/>
                <a:cs typeface="Courier New"/>
              </a:rPr>
              <a:t>log</a:t>
            </a:r>
            <a:r>
              <a:rPr lang="en-US" sz="3200" b="1" baseline="-25000" dirty="0">
                <a:latin typeface="Courier New"/>
                <a:cs typeface="Courier New"/>
              </a:rPr>
              <a:t>2</a:t>
            </a:r>
            <a:r>
              <a:rPr lang="en-US" sz="2800" dirty="0">
                <a:latin typeface="Calibri"/>
                <a:cs typeface="Calibri"/>
              </a:rPr>
              <a:t>1,000,000 = “a little under 20”)</a:t>
            </a:r>
          </a:p>
          <a:p>
            <a:r>
              <a:rPr lang="en-US" sz="2800" dirty="0">
                <a:latin typeface="Calibri"/>
                <a:cs typeface="Calibri"/>
              </a:rPr>
              <a:t>Just as exponents grow </a:t>
            </a:r>
            <a:r>
              <a:rPr lang="en-US" sz="2800" i="1" dirty="0">
                <a:latin typeface="Calibri"/>
                <a:cs typeface="Calibri"/>
              </a:rPr>
              <a:t>very</a:t>
            </a:r>
            <a:r>
              <a:rPr lang="en-US" sz="2800" dirty="0">
                <a:latin typeface="Calibri"/>
                <a:cs typeface="Calibri"/>
              </a:rPr>
              <a:t> quickly, logarithms grow </a:t>
            </a:r>
            <a:r>
              <a:rPr lang="en-US" sz="2800" i="1" dirty="0">
                <a:latin typeface="Calibri"/>
                <a:cs typeface="Calibri"/>
              </a:rPr>
              <a:t>very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slowly</a:t>
            </a:r>
          </a:p>
          <a:p>
            <a:r>
              <a:rPr lang="en-US" sz="2800" dirty="0" smtClean="0">
                <a:latin typeface="Calibri"/>
                <a:cs typeface="Calibri"/>
              </a:rPr>
              <a:t>Log base B compared to log base 2 doesn’t matter so much</a:t>
            </a:r>
            <a:endParaRPr lang="en-US" dirty="0"/>
          </a:p>
          <a:p>
            <a:pPr lvl="1"/>
            <a:r>
              <a:rPr lang="en-US" dirty="0" smtClean="0"/>
              <a:t>In computer science we use base 2 because it works nicely with binary and how a computer does math.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are about to stop worrying about constant </a:t>
            </a:r>
            <a:r>
              <a:rPr lang="en-US" dirty="0" smtClean="0"/>
              <a:t>factors</a:t>
            </a:r>
            <a:endParaRPr lang="en-US" dirty="0"/>
          </a:p>
          <a:p>
            <a:pPr lvl="1"/>
            <a:r>
              <a:rPr lang="en-US" dirty="0"/>
              <a:t>In particular,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3.22 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8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500" i="1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0924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Review of log properties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log(A*B) = log A + log B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log(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baseline="30000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 k log N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log(A/B) = log A – log B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log(log x) </a:t>
            </a:r>
            <a:r>
              <a:rPr lang="en-US" dirty="0" smtClean="0">
                <a:cs typeface="Courier New" pitchFamily="49" charset="0"/>
              </a:rPr>
              <a:t>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Grows as slowly as 2</a:t>
            </a:r>
            <a:r>
              <a:rPr lang="en-US" baseline="30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  grows quickly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(log x)(log x)</a:t>
            </a:r>
            <a:r>
              <a:rPr lang="en-US" dirty="0" smtClean="0">
                <a:cs typeface="Courier New" pitchFamily="49" charset="0"/>
              </a:rPr>
              <a:t> is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It is greater than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x</a:t>
            </a:r>
            <a:r>
              <a:rPr lang="en-US" dirty="0" smtClean="0">
                <a:cs typeface="Courier New" pitchFamily="49" charset="0"/>
              </a:rPr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2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It is not the 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3733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y</a:t>
            </a:r>
            <a:endParaRPr lang="en-US" sz="1400" dirty="0">
              <a:latin typeface="+mn-lt"/>
            </a:endParaRP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6886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>
                <a:solidFill>
                  <a:srgbClr val="0000FF"/>
                </a:solidFill>
              </a:rPr>
              <a:t>Review of </a:t>
            </a:r>
            <a:r>
              <a:rPr lang="en-US" i="0" dirty="0" smtClean="0">
                <a:solidFill>
                  <a:srgbClr val="0000FF"/>
                </a:solidFill>
              </a:rPr>
              <a:t>floor and ceiling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371600" y="21336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Equation" r:id="rId9" imgW="266584" imgH="228501" progId="Equation.3">
                  <p:embed/>
                </p:oleObj>
              </mc:Choice>
              <mc:Fallback>
                <p:oleObj name="Equation" r:id="rId9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1336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1371600" y="4267200"/>
          <a:ext cx="66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11" imgW="266584" imgH="228501" progId="Equation.3">
                  <p:embed/>
                </p:oleObj>
              </mc:Choice>
              <mc:Fallback>
                <p:oleObj name="Equation" r:id="rId11" imgW="26658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267200"/>
                        <a:ext cx="666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2209800"/>
            <a:ext cx="4349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Floor function: the largest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&lt;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343400"/>
            <a:ext cx="4719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accent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accent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Ceiling function: the smallest integer </a:t>
            </a:r>
            <a:r>
              <a:rPr lang="en-US" altLang="en-US" sz="2000" b="0" u="sng" dirty="0">
                <a:solidFill>
                  <a:schemeClr val="tx1"/>
                </a:solidFill>
                <a:latin typeface="Arial" charset="0"/>
              </a:rPr>
              <a:t>&gt;</a:t>
            </a:r>
            <a:r>
              <a:rPr lang="en-US" altLang="en-US" sz="2000" b="0" dirty="0">
                <a:solidFill>
                  <a:schemeClr val="tx1"/>
                </a:solidFill>
                <a:latin typeface="Arial" charset="0"/>
              </a:rPr>
              <a:t> X</a:t>
            </a:r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371600" y="3048000"/>
          <a:ext cx="5937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13" imgW="2374900" imgH="228600" progId="Equation.3">
                  <p:embed/>
                </p:oleObj>
              </mc:Choice>
              <mc:Fallback>
                <p:oleObj name="Equation" r:id="rId13" imgW="237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5937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463675" y="5105400"/>
          <a:ext cx="5905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15" imgW="2362200" imgH="228600" progId="Equation.3">
                  <p:embed/>
                </p:oleObj>
              </mc:Choice>
              <mc:Fallback>
                <p:oleObj name="Equation" r:id="rId15" imgW="236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5105400"/>
                        <a:ext cx="5905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dirty="0" smtClean="0">
                <a:solidFill>
                  <a:srgbClr val="808080"/>
                </a:solidFill>
                <a:latin typeface="Calibri"/>
                <a:cs typeface="Calibri"/>
              </a:rPr>
              <a:t>Winter 2017</a:t>
            </a:r>
            <a:endParaRPr lang="en-US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49708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27217</TotalTime>
  <Words>2218</Words>
  <Application>Microsoft Macintosh PowerPoint</Application>
  <PresentationFormat>On-screen Show (4:3)</PresentationFormat>
  <Paragraphs>402</Paragraphs>
  <Slides>33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dan_design_template</vt:lpstr>
      <vt:lpstr>Equation</vt:lpstr>
      <vt:lpstr>CSE 373: Data Structures and Algorithms  Pep Talk; Algorithm Analysis</vt:lpstr>
      <vt:lpstr>Announcements</vt:lpstr>
      <vt:lpstr>Assumed Knowledge (Pep Talk)</vt:lpstr>
      <vt:lpstr>NOT Assumed Knowledge</vt:lpstr>
      <vt:lpstr>Review of last time: Heaps</vt:lpstr>
      <vt:lpstr>Today – Algorithm Analysis</vt:lpstr>
      <vt:lpstr>Review of Logarithms</vt:lpstr>
      <vt:lpstr>Review of log properties</vt:lpstr>
      <vt:lpstr>Review of floor and ceiling</vt:lpstr>
      <vt:lpstr>Comparing Algorithms</vt:lpstr>
      <vt:lpstr>Comparing Algorithms Example</vt:lpstr>
      <vt:lpstr>Analyzing Algorithms</vt:lpstr>
      <vt:lpstr>Analyzing Code</vt:lpstr>
      <vt:lpstr>Example</vt:lpstr>
      <vt:lpstr>Example Solution</vt:lpstr>
      <vt:lpstr>Asymptotic Intuition with Pictures</vt:lpstr>
      <vt:lpstr>Asymptotic Intuition with Pictures</vt:lpstr>
      <vt:lpstr>Asymptotic Intuition with Pictures</vt:lpstr>
      <vt:lpstr>Asymptotic Notation</vt:lpstr>
      <vt:lpstr>Examples with Big-O Asymptotic Notation</vt:lpstr>
      <vt:lpstr>Examples with Big-O Asymptotic Notation Solutions</vt:lpstr>
      <vt:lpstr>Formally Big-O</vt:lpstr>
      <vt:lpstr>Big-O</vt:lpstr>
      <vt:lpstr>Examples using formal definition</vt:lpstr>
      <vt:lpstr>What’s with the c</vt:lpstr>
      <vt:lpstr>Big-O: Common Names</vt:lpstr>
      <vt:lpstr>Intuition of Common Runtimes</vt:lpstr>
      <vt:lpstr>Intuition of Common Runtimes</vt:lpstr>
      <vt:lpstr>Intuition of Common Runtimes</vt:lpstr>
      <vt:lpstr>More Asymptotic Notation</vt:lpstr>
      <vt:lpstr>A Note on Big-O Terms</vt:lpstr>
      <vt:lpstr>What We’re Analyzing</vt:lpstr>
      <vt:lpstr>Today’s Takeaways – Algorithm Analysis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Riley Porter</cp:lastModifiedBy>
  <cp:revision>872</cp:revision>
  <cp:lastPrinted>2017-01-09T21:44:56Z</cp:lastPrinted>
  <dcterms:created xsi:type="dcterms:W3CDTF">2009-03-13T20:43:19Z</dcterms:created>
  <dcterms:modified xsi:type="dcterms:W3CDTF">2017-01-09T21:54:01Z</dcterms:modified>
</cp:coreProperties>
</file>