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7.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8.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notesSlides/notesSlide10.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notesSlides/notesSlide11.xml" ContentType="application/vnd.openxmlformats-officedocument.presentationml.notesSlide+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notesSlides/notesSlide12.xml" ContentType="application/vnd.openxmlformats-officedocument.presentationml.notesSlide+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notesSlides/notesSlide21.xml" ContentType="application/vnd.openxmlformats-officedocument.presentationml.notesSlide+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notesSlides/notesSlide22.xml" ContentType="application/vnd.openxmlformats-officedocument.presentationml.notesSlide+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23.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notesSlides/notesSlide24.xml" ContentType="application/vnd.openxmlformats-officedocument.presentationml.notesSlide+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handoutMasterIdLst>
    <p:handoutMasterId r:id="rId37"/>
  </p:handoutMasterIdLst>
  <p:sldIdLst>
    <p:sldId id="257" r:id="rId2"/>
    <p:sldId id="317" r:id="rId3"/>
    <p:sldId id="318" r:id="rId4"/>
    <p:sldId id="316" r:id="rId5"/>
    <p:sldId id="320" r:id="rId6"/>
    <p:sldId id="306" r:id="rId7"/>
    <p:sldId id="321" r:id="rId8"/>
    <p:sldId id="331" r:id="rId9"/>
    <p:sldId id="332" r:id="rId10"/>
    <p:sldId id="330" r:id="rId11"/>
    <p:sldId id="328" r:id="rId12"/>
    <p:sldId id="307" r:id="rId13"/>
    <p:sldId id="311" r:id="rId14"/>
    <p:sldId id="323" r:id="rId15"/>
    <p:sldId id="312" r:id="rId16"/>
    <p:sldId id="314" r:id="rId17"/>
    <p:sldId id="324" r:id="rId18"/>
    <p:sldId id="290" r:id="rId19"/>
    <p:sldId id="325" r:id="rId20"/>
    <p:sldId id="326" r:id="rId21"/>
    <p:sldId id="327" r:id="rId22"/>
    <p:sldId id="291" r:id="rId23"/>
    <p:sldId id="293" r:id="rId24"/>
    <p:sldId id="294" r:id="rId25"/>
    <p:sldId id="295" r:id="rId26"/>
    <p:sldId id="296" r:id="rId27"/>
    <p:sldId id="297" r:id="rId28"/>
    <p:sldId id="298" r:id="rId29"/>
    <p:sldId id="299" r:id="rId30"/>
    <p:sldId id="300" r:id="rId31"/>
    <p:sldId id="301" r:id="rId32"/>
    <p:sldId id="302" r:id="rId33"/>
    <p:sldId id="303" r:id="rId34"/>
    <p:sldId id="304"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15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562782-922B-094C-AF63-F0B847543965}" type="datetimeFigureOut">
              <a:rPr lang="en-US" smtClean="0"/>
              <a:t>1/11/17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E585F6-BAEC-D240-B565-AE3A761B5A1B}" type="slidenum">
              <a:rPr lang="en-US" smtClean="0"/>
              <a:t>‹#›</a:t>
            </a:fld>
            <a:endParaRPr lang="en-US"/>
          </a:p>
        </p:txBody>
      </p:sp>
    </p:spTree>
    <p:extLst>
      <p:ext uri="{BB962C8B-B14F-4D97-AF65-F5344CB8AC3E}">
        <p14:creationId xmlns:p14="http://schemas.microsoft.com/office/powerpoint/2010/main" val="14907788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5D986-617D-DE44-81B9-F002260DA284}" type="datetimeFigureOut">
              <a:rPr lang="en-US" smtClean="0"/>
              <a:t>1/11/17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E6D827-763C-2246-88CA-EAD36C1D43FA}" type="slidenum">
              <a:rPr lang="en-US" smtClean="0"/>
              <a:t>‹#›</a:t>
            </a:fld>
            <a:endParaRPr lang="en-US"/>
          </a:p>
        </p:txBody>
      </p:sp>
    </p:spTree>
    <p:extLst>
      <p:ext uri="{BB962C8B-B14F-4D97-AF65-F5344CB8AC3E}">
        <p14:creationId xmlns:p14="http://schemas.microsoft.com/office/powerpoint/2010/main" val="30091428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ED9A1EA9-C065-4B3C-B254-9185E4D0E0BE}" type="datetime1">
              <a:rPr lang="en-US" smtClean="0"/>
              <a:pPr>
                <a:defRPr/>
              </a:pPr>
              <a:t>1/16/17</a:t>
            </a:fld>
            <a:endParaRPr lang="en-US"/>
          </a:p>
        </p:txBody>
      </p:sp>
      <p:sp>
        <p:nvSpPr>
          <p:cNvPr id="5" name="Slide Number Placeholder 4"/>
          <p:cNvSpPr>
            <a:spLocks noGrp="1"/>
          </p:cNvSpPr>
          <p:nvPr>
            <p:ph type="sldNum" sz="quarter" idx="11"/>
          </p:nvPr>
        </p:nvSpPr>
        <p:spPr/>
        <p:txBody>
          <a:bodyPr/>
          <a:lstStyle/>
          <a:p>
            <a:pPr>
              <a:defRPr/>
            </a:pPr>
            <a:fld id="{405B0DB1-76AC-4D3A-BEFA-578A1747F8FA}"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ED9A1EA9-C065-4B3C-B254-9185E4D0E0BE}" type="datetime1">
              <a:rPr lang="en-US" smtClean="0"/>
              <a:pPr>
                <a:defRPr/>
              </a:pPr>
              <a:t>1/16/17</a:t>
            </a:fld>
            <a:endParaRPr lang="en-US"/>
          </a:p>
        </p:txBody>
      </p:sp>
      <p:sp>
        <p:nvSpPr>
          <p:cNvPr id="5" name="Slide Number Placeholder 4"/>
          <p:cNvSpPr>
            <a:spLocks noGrp="1"/>
          </p:cNvSpPr>
          <p:nvPr>
            <p:ph type="sldNum" sz="quarter" idx="11"/>
          </p:nvPr>
        </p:nvSpPr>
        <p:spPr/>
        <p:txBody>
          <a:bodyPr/>
          <a:lstStyle/>
          <a:p>
            <a:pPr>
              <a:defRPr/>
            </a:pPr>
            <a:fld id="{405B0DB1-76AC-4D3A-BEFA-578A1747F8FA}" type="slidenum">
              <a:rPr lang="en-US" smtClean="0"/>
              <a:pPr>
                <a:defRPr/>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ED9A1EA9-C065-4B3C-B254-9185E4D0E0BE}" type="datetime1">
              <a:rPr lang="en-US" smtClean="0"/>
              <a:pPr>
                <a:defRPr/>
              </a:pPr>
              <a:t>1/16/17</a:t>
            </a:fld>
            <a:endParaRPr lang="en-US"/>
          </a:p>
        </p:txBody>
      </p:sp>
      <p:sp>
        <p:nvSpPr>
          <p:cNvPr id="5" name="Slide Number Placeholder 4"/>
          <p:cNvSpPr>
            <a:spLocks noGrp="1"/>
          </p:cNvSpPr>
          <p:nvPr>
            <p:ph type="sldNum" sz="quarter" idx="11"/>
          </p:nvPr>
        </p:nvSpPr>
        <p:spPr/>
        <p:txBody>
          <a:bodyPr/>
          <a:lstStyle/>
          <a:p>
            <a:pPr>
              <a:defRPr/>
            </a:pPr>
            <a:fld id="{405B0DB1-76AC-4D3A-BEFA-578A1747F8FA}"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A9D37B-17E8-471E-A771-598FE74C3D1E}"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p:spPr>
        <p:txBody>
          <a:bodyPr/>
          <a:lstStyle/>
          <a:p>
            <a:fld id="{E8F1B0D3-FDB0-4762-8500-37FE58FC14A1}" type="datetime1">
              <a:rPr lang="en-US" smtClean="0"/>
              <a:pPr/>
              <a:t>1/16/17</a:t>
            </a:fld>
            <a:endParaRPr lang="en-US" smtClean="0"/>
          </a:p>
        </p:txBody>
      </p:sp>
      <p:sp>
        <p:nvSpPr>
          <p:cNvPr id="41987" name="Rectangle 7"/>
          <p:cNvSpPr>
            <a:spLocks noGrp="1" noChangeArrowheads="1"/>
          </p:cNvSpPr>
          <p:nvPr>
            <p:ph type="sldNum" sz="quarter" idx="5"/>
          </p:nvPr>
        </p:nvSpPr>
        <p:spPr>
          <a:noFill/>
        </p:spPr>
        <p:txBody>
          <a:bodyPr/>
          <a:lstStyle/>
          <a:p>
            <a:fld id="{F5E09A4F-FB9C-49DE-B82D-BDED7039EE79}" type="slidenum">
              <a:rPr lang="en-US" smtClean="0"/>
              <a:pPr/>
              <a:t>5</a:t>
            </a:fld>
            <a:endParaRPr lang="en-US" smtClean="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xfrm>
            <a:off x="1248668" y="4343704"/>
            <a:ext cx="5030391" cy="4113893"/>
          </a:xfrm>
          <a:noFill/>
          <a:ln/>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fld id="{C24AD6CA-71F2-49CC-90F2-4DE823ACF61C}" type="datetime1">
              <a:rPr lang="en-US" smtClean="0"/>
              <a:pPr/>
              <a:t>1/16/17</a:t>
            </a:fld>
            <a:endParaRPr lang="en-US" smtClean="0"/>
          </a:p>
        </p:txBody>
      </p:sp>
      <p:sp>
        <p:nvSpPr>
          <p:cNvPr id="48131" name="Rectangle 7"/>
          <p:cNvSpPr>
            <a:spLocks noGrp="1" noChangeArrowheads="1"/>
          </p:cNvSpPr>
          <p:nvPr>
            <p:ph type="sldNum" sz="quarter" idx="5"/>
          </p:nvPr>
        </p:nvSpPr>
        <p:spPr>
          <a:noFill/>
        </p:spPr>
        <p:txBody>
          <a:bodyPr/>
          <a:lstStyle/>
          <a:p>
            <a:fld id="{2A247FAE-5710-4A65-A7B1-CFFBF93CF01C}" type="slidenum">
              <a:rPr lang="en-US" smtClean="0"/>
              <a:pPr/>
              <a:t>7</a:t>
            </a:fld>
            <a:endParaRPr lang="en-US" smtClean="0"/>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a:noFill/>
        </p:spPr>
        <p:txBody>
          <a:bodyPr/>
          <a:lstStyle/>
          <a:p>
            <a:fld id="{16E5B0C1-A895-4D0A-ADFA-E9B3D7F451B5}" type="datetime1">
              <a:rPr lang="en-US" smtClean="0"/>
              <a:pPr/>
              <a:t>1/18/17</a:t>
            </a:fld>
            <a:endParaRPr lang="en-US" smtClean="0"/>
          </a:p>
        </p:txBody>
      </p:sp>
      <p:sp>
        <p:nvSpPr>
          <p:cNvPr id="62467" name="Rectangle 7"/>
          <p:cNvSpPr>
            <a:spLocks noGrp="1" noChangeArrowheads="1"/>
          </p:cNvSpPr>
          <p:nvPr>
            <p:ph type="sldNum" sz="quarter" idx="5"/>
          </p:nvPr>
        </p:nvSpPr>
        <p:spPr>
          <a:noFill/>
        </p:spPr>
        <p:txBody>
          <a:bodyPr/>
          <a:lstStyle/>
          <a:p>
            <a:fld id="{B46D9C4D-84C9-48CD-9ED7-5BC7FDC85F22}" type="slidenum">
              <a:rPr lang="en-US" smtClean="0"/>
              <a:pPr/>
              <a:t>8</a:t>
            </a:fld>
            <a:endParaRPr lang="en-US" smtClean="0"/>
          </a:p>
        </p:txBody>
      </p:sp>
      <p:sp>
        <p:nvSpPr>
          <p:cNvPr id="62468" name="Rectangle 1026"/>
          <p:cNvSpPr>
            <a:spLocks noGrp="1" noRot="1" noChangeAspect="1" noChangeArrowheads="1" noTextEdit="1"/>
          </p:cNvSpPr>
          <p:nvPr>
            <p:ph type="sldImg"/>
          </p:nvPr>
        </p:nvSpPr>
        <p:spPr>
          <a:ln/>
        </p:spPr>
      </p:sp>
      <p:sp>
        <p:nvSpPr>
          <p:cNvPr id="62469" name="Rectangle 1027"/>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p:spPr>
        <p:txBody>
          <a:bodyPr/>
          <a:lstStyle/>
          <a:p>
            <a:fld id="{47F55272-0DE5-4C94-85A7-2038540F1D99}" type="datetime1">
              <a:rPr lang="en-US" smtClean="0"/>
              <a:pPr/>
              <a:t>1/18/17</a:t>
            </a:fld>
            <a:endParaRPr lang="en-US" smtClean="0"/>
          </a:p>
        </p:txBody>
      </p:sp>
      <p:sp>
        <p:nvSpPr>
          <p:cNvPr id="63491" name="Rectangle 7"/>
          <p:cNvSpPr>
            <a:spLocks noGrp="1" noChangeArrowheads="1"/>
          </p:cNvSpPr>
          <p:nvPr>
            <p:ph type="sldNum" sz="quarter" idx="5"/>
          </p:nvPr>
        </p:nvSpPr>
        <p:spPr>
          <a:noFill/>
        </p:spPr>
        <p:txBody>
          <a:bodyPr/>
          <a:lstStyle/>
          <a:p>
            <a:fld id="{8D93B714-55D5-435F-AAAB-34BC38A30BCC}" type="slidenum">
              <a:rPr lang="en-US" smtClean="0"/>
              <a:pPr/>
              <a:t>9</a:t>
            </a:fld>
            <a:endParaRPr lang="en-US" smtClean="0"/>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ED9A1EA9-C065-4B3C-B254-9185E4D0E0BE}" type="datetime1">
              <a:rPr lang="en-US" smtClean="0"/>
              <a:pPr>
                <a:defRPr/>
              </a:pPr>
              <a:t>1/18/17</a:t>
            </a:fld>
            <a:endParaRPr lang="en-US"/>
          </a:p>
        </p:txBody>
      </p:sp>
      <p:sp>
        <p:nvSpPr>
          <p:cNvPr id="5" name="Slide Number Placeholder 4"/>
          <p:cNvSpPr>
            <a:spLocks noGrp="1"/>
          </p:cNvSpPr>
          <p:nvPr>
            <p:ph type="sldNum" sz="quarter" idx="11"/>
          </p:nvPr>
        </p:nvSpPr>
        <p:spPr/>
        <p:txBody>
          <a:bodyPr/>
          <a:lstStyle/>
          <a:p>
            <a:pPr>
              <a:defRPr/>
            </a:pPr>
            <a:fld id="{405B0DB1-76AC-4D3A-BEFA-578A1747F8FA}"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p:spPr>
        <p:txBody>
          <a:bodyPr/>
          <a:lstStyle/>
          <a:p>
            <a:fld id="{E8F1B0D3-FDB0-4762-8500-37FE58FC14A1}" type="datetime1">
              <a:rPr lang="en-US" smtClean="0"/>
              <a:pPr/>
              <a:t>1/18/17</a:t>
            </a:fld>
            <a:endParaRPr lang="en-US" smtClean="0"/>
          </a:p>
        </p:txBody>
      </p:sp>
      <p:sp>
        <p:nvSpPr>
          <p:cNvPr id="41987" name="Rectangle 7"/>
          <p:cNvSpPr>
            <a:spLocks noGrp="1" noChangeArrowheads="1"/>
          </p:cNvSpPr>
          <p:nvPr>
            <p:ph type="sldNum" sz="quarter" idx="5"/>
          </p:nvPr>
        </p:nvSpPr>
        <p:spPr>
          <a:noFill/>
        </p:spPr>
        <p:txBody>
          <a:bodyPr/>
          <a:lstStyle/>
          <a:p>
            <a:fld id="{F5E09A4F-FB9C-49DE-B82D-BDED7039EE79}" type="slidenum">
              <a:rPr lang="en-US" smtClean="0"/>
              <a:pPr/>
              <a:t>11</a:t>
            </a:fld>
            <a:endParaRPr lang="en-US" smtClean="0"/>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xfrm>
            <a:off x="1248668" y="4343704"/>
            <a:ext cx="5030391" cy="4113893"/>
          </a:xfrm>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353346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45714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9820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28494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Summer 2016</a:t>
            </a:r>
            <a:endParaRPr lang="en-US"/>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83909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148386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Summer 2016</a:t>
            </a:r>
            <a:endParaRPr lang="en-US"/>
          </a:p>
        </p:txBody>
      </p:sp>
      <p:sp>
        <p:nvSpPr>
          <p:cNvPr id="8" name="Footer Placeholder 7"/>
          <p:cNvSpPr>
            <a:spLocks noGrp="1"/>
          </p:cNvSpPr>
          <p:nvPr>
            <p:ph type="ftr" sz="quarter" idx="11"/>
          </p:nvPr>
        </p:nvSpPr>
        <p:spPr/>
        <p:txBody>
          <a:bodyPr/>
          <a:lstStyle/>
          <a:p>
            <a:r>
              <a:rPr lang="en-US" smtClean="0"/>
              <a:t>CSE373: Data Structures &amp; Algorithms</a:t>
            </a:r>
            <a:endParaRPr lang="en-US"/>
          </a:p>
        </p:txBody>
      </p:sp>
      <p:sp>
        <p:nvSpPr>
          <p:cNvPr id="9" name="Slide Number Placeholder 8"/>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77739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Summer 2016</a:t>
            </a:r>
            <a:endParaRPr lang="en-US"/>
          </a:p>
        </p:txBody>
      </p:sp>
      <p:sp>
        <p:nvSpPr>
          <p:cNvPr id="4" name="Footer Placeholder 3"/>
          <p:cNvSpPr>
            <a:spLocks noGrp="1"/>
          </p:cNvSpPr>
          <p:nvPr>
            <p:ph type="ftr" sz="quarter" idx="11"/>
          </p:nvPr>
        </p:nvSpPr>
        <p:spPr/>
        <p:txBody>
          <a:bodyPr/>
          <a:lstStyle/>
          <a:p>
            <a:r>
              <a:rPr lang="en-US" smtClean="0"/>
              <a:t>CSE373: Data Structures &amp; Algorithms</a:t>
            </a:r>
            <a:endParaRPr lang="en-US"/>
          </a:p>
        </p:txBody>
      </p:sp>
      <p:sp>
        <p:nvSpPr>
          <p:cNvPr id="5" name="Slide Number Placeholder 4"/>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74939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Summer 2016</a:t>
            </a:r>
            <a:endParaRPr lang="en-US"/>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202328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77497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Summer 2016</a:t>
            </a:r>
            <a:endParaRPr lang="en-US"/>
          </a:p>
        </p:txBody>
      </p:sp>
      <p:sp>
        <p:nvSpPr>
          <p:cNvPr id="6" name="Footer Placeholder 5"/>
          <p:cNvSpPr>
            <a:spLocks noGrp="1"/>
          </p:cNvSpPr>
          <p:nvPr>
            <p:ph type="ftr" sz="quarter" idx="11"/>
          </p:nvPr>
        </p:nvSpPr>
        <p:spPr/>
        <p:txBody>
          <a:bodyPr/>
          <a:lstStyle/>
          <a:p>
            <a:r>
              <a:rPr lang="en-US" smtClean="0"/>
              <a:t>CSE373: Data Structures &amp; Algorithms</a:t>
            </a:r>
            <a:endParaRPr lang="en-US"/>
          </a:p>
        </p:txBody>
      </p:sp>
      <p:sp>
        <p:nvSpPr>
          <p:cNvPr id="7" name="Slide Number Placeholder 6"/>
          <p:cNvSpPr>
            <a:spLocks noGrp="1"/>
          </p:cNvSpPr>
          <p:nvPr>
            <p:ph type="sldNum" sz="quarter" idx="12"/>
          </p:nvPr>
        </p:nvSpPr>
        <p:spPr/>
        <p:txBody>
          <a:bodyPr/>
          <a:lstStyle/>
          <a:p>
            <a:fld id="{D933FAD0-6A2F-0D4F-8939-8FBF3D81220E}" type="slidenum">
              <a:rPr lang="en-US" smtClean="0"/>
              <a:t>‹#›</a:t>
            </a:fld>
            <a:endParaRPr lang="en-US"/>
          </a:p>
        </p:txBody>
      </p:sp>
    </p:spTree>
    <p:extLst>
      <p:ext uri="{BB962C8B-B14F-4D97-AF65-F5344CB8AC3E}">
        <p14:creationId xmlns:p14="http://schemas.microsoft.com/office/powerpoint/2010/main" val="11796170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Summer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CSE373: Data Structures &amp; Algorithms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3FAD0-6A2F-0D4F-8939-8FBF3D81220E}" type="slidenum">
              <a:rPr lang="en-US" smtClean="0"/>
              <a:t>‹#›</a:t>
            </a:fld>
            <a:endParaRPr lang="en-US"/>
          </a:p>
        </p:txBody>
      </p:sp>
    </p:spTree>
    <p:extLst>
      <p:ext uri="{BB962C8B-B14F-4D97-AF65-F5344CB8AC3E}">
        <p14:creationId xmlns:p14="http://schemas.microsoft.com/office/powerpoint/2010/main" val="3995876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65.xml"/><Relationship Id="rId4" Type="http://schemas.openxmlformats.org/officeDocument/2006/relationships/tags" Target="../tags/tag66.xml"/><Relationship Id="rId5" Type="http://schemas.openxmlformats.org/officeDocument/2006/relationships/tags" Target="../tags/tag67.xml"/><Relationship Id="rId6" Type="http://schemas.openxmlformats.org/officeDocument/2006/relationships/tags" Target="../tags/tag68.xml"/><Relationship Id="rId7" Type="http://schemas.openxmlformats.org/officeDocument/2006/relationships/slideLayout" Target="../slideLayouts/slideLayout2.xml"/><Relationship Id="rId8" Type="http://schemas.openxmlformats.org/officeDocument/2006/relationships/notesSlide" Target="../notesSlides/notesSlide8.xml"/><Relationship Id="rId1" Type="http://schemas.openxmlformats.org/officeDocument/2006/relationships/tags" Target="../tags/tag63.xml"/><Relationship Id="rId2" Type="http://schemas.openxmlformats.org/officeDocument/2006/relationships/tags" Target="../tags/tag64.xml"/></Relationships>
</file>

<file path=ppt/slides/_rels/slide11.xml.rels><?xml version="1.0" encoding="UTF-8" standalone="yes"?>
<Relationships xmlns="http://schemas.openxmlformats.org/package/2006/relationships"><Relationship Id="rId3" Type="http://schemas.openxmlformats.org/officeDocument/2006/relationships/tags" Target="../tags/tag71.xml"/><Relationship Id="rId4" Type="http://schemas.openxmlformats.org/officeDocument/2006/relationships/slideLayout" Target="../slideLayouts/slideLayout2.xml"/><Relationship Id="rId5" Type="http://schemas.openxmlformats.org/officeDocument/2006/relationships/notesSlide" Target="../notesSlides/notesSlide9.xml"/><Relationship Id="rId1" Type="http://schemas.openxmlformats.org/officeDocument/2006/relationships/tags" Target="../tags/tag69.xml"/><Relationship Id="rId2" Type="http://schemas.openxmlformats.org/officeDocument/2006/relationships/tags" Target="../tags/tag7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0.xml"/><Relationship Id="rId1" Type="http://schemas.openxmlformats.org/officeDocument/2006/relationships/tags" Target="../tags/tag72.xml"/><Relationship Id="rId2" Type="http://schemas.openxmlformats.org/officeDocument/2006/relationships/tags" Target="../tags/tag73.xml"/></Relationships>
</file>

<file path=ppt/slides/_rels/slide14.xml.rels><?xml version="1.0" encoding="UTF-8" standalone="yes"?>
<Relationships xmlns="http://schemas.openxmlformats.org/package/2006/relationships"><Relationship Id="rId20" Type="http://schemas.openxmlformats.org/officeDocument/2006/relationships/tags" Target="../tags/tag93.xml"/><Relationship Id="rId21" Type="http://schemas.openxmlformats.org/officeDocument/2006/relationships/tags" Target="../tags/tag94.xml"/><Relationship Id="rId22" Type="http://schemas.openxmlformats.org/officeDocument/2006/relationships/tags" Target="../tags/tag95.xml"/><Relationship Id="rId23" Type="http://schemas.openxmlformats.org/officeDocument/2006/relationships/tags" Target="../tags/tag96.xml"/><Relationship Id="rId24" Type="http://schemas.openxmlformats.org/officeDocument/2006/relationships/tags" Target="../tags/tag97.xml"/><Relationship Id="rId25" Type="http://schemas.openxmlformats.org/officeDocument/2006/relationships/tags" Target="../tags/tag98.xml"/><Relationship Id="rId26" Type="http://schemas.openxmlformats.org/officeDocument/2006/relationships/tags" Target="../tags/tag99.xml"/><Relationship Id="rId27" Type="http://schemas.openxmlformats.org/officeDocument/2006/relationships/tags" Target="../tags/tag100.xml"/><Relationship Id="rId28" Type="http://schemas.openxmlformats.org/officeDocument/2006/relationships/tags" Target="../tags/tag101.xml"/><Relationship Id="rId29" Type="http://schemas.openxmlformats.org/officeDocument/2006/relationships/tags" Target="../tags/tag102.xml"/><Relationship Id="rId1" Type="http://schemas.openxmlformats.org/officeDocument/2006/relationships/tags" Target="../tags/tag74.xml"/><Relationship Id="rId2" Type="http://schemas.openxmlformats.org/officeDocument/2006/relationships/tags" Target="../tags/tag75.xml"/><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tags" Target="../tags/tag78.xml"/><Relationship Id="rId30" Type="http://schemas.openxmlformats.org/officeDocument/2006/relationships/tags" Target="../tags/tag103.xml"/><Relationship Id="rId31" Type="http://schemas.openxmlformats.org/officeDocument/2006/relationships/tags" Target="../tags/tag104.xml"/><Relationship Id="rId32" Type="http://schemas.openxmlformats.org/officeDocument/2006/relationships/tags" Target="../tags/tag105.xml"/><Relationship Id="rId9" Type="http://schemas.openxmlformats.org/officeDocument/2006/relationships/tags" Target="../tags/tag82.xml"/><Relationship Id="rId6" Type="http://schemas.openxmlformats.org/officeDocument/2006/relationships/tags" Target="../tags/tag79.xml"/><Relationship Id="rId7" Type="http://schemas.openxmlformats.org/officeDocument/2006/relationships/tags" Target="../tags/tag80.xml"/><Relationship Id="rId8" Type="http://schemas.openxmlformats.org/officeDocument/2006/relationships/tags" Target="../tags/tag81.xml"/><Relationship Id="rId33" Type="http://schemas.openxmlformats.org/officeDocument/2006/relationships/tags" Target="../tags/tag106.xml"/><Relationship Id="rId34" Type="http://schemas.openxmlformats.org/officeDocument/2006/relationships/slideLayout" Target="../slideLayouts/slideLayout2.xml"/><Relationship Id="rId35" Type="http://schemas.openxmlformats.org/officeDocument/2006/relationships/notesSlide" Target="../notesSlides/notesSlide11.xml"/><Relationship Id="rId10" Type="http://schemas.openxmlformats.org/officeDocument/2006/relationships/tags" Target="../tags/tag83.xml"/><Relationship Id="rId11" Type="http://schemas.openxmlformats.org/officeDocument/2006/relationships/tags" Target="../tags/tag84.xml"/><Relationship Id="rId12" Type="http://schemas.openxmlformats.org/officeDocument/2006/relationships/tags" Target="../tags/tag85.xml"/><Relationship Id="rId13" Type="http://schemas.openxmlformats.org/officeDocument/2006/relationships/tags" Target="../tags/tag86.xml"/><Relationship Id="rId14" Type="http://schemas.openxmlformats.org/officeDocument/2006/relationships/tags" Target="../tags/tag87.xml"/><Relationship Id="rId15" Type="http://schemas.openxmlformats.org/officeDocument/2006/relationships/tags" Target="../tags/tag88.xml"/><Relationship Id="rId16" Type="http://schemas.openxmlformats.org/officeDocument/2006/relationships/tags" Target="../tags/tag89.xml"/><Relationship Id="rId17" Type="http://schemas.openxmlformats.org/officeDocument/2006/relationships/tags" Target="../tags/tag90.xml"/><Relationship Id="rId18" Type="http://schemas.openxmlformats.org/officeDocument/2006/relationships/tags" Target="../tags/tag91.xml"/><Relationship Id="rId19" Type="http://schemas.openxmlformats.org/officeDocument/2006/relationships/tags" Target="../tags/tag92.xml"/></Relationships>
</file>

<file path=ppt/slides/_rels/slide15.xml.rels><?xml version="1.0" encoding="UTF-8" standalone="yes"?>
<Relationships xmlns="http://schemas.openxmlformats.org/package/2006/relationships"><Relationship Id="rId13" Type="http://schemas.openxmlformats.org/officeDocument/2006/relationships/tags" Target="../tags/tag119.xml"/><Relationship Id="rId14" Type="http://schemas.openxmlformats.org/officeDocument/2006/relationships/tags" Target="../tags/tag120.xml"/><Relationship Id="rId15" Type="http://schemas.openxmlformats.org/officeDocument/2006/relationships/tags" Target="../tags/tag121.xml"/><Relationship Id="rId16" Type="http://schemas.openxmlformats.org/officeDocument/2006/relationships/tags" Target="../tags/tag122.xml"/><Relationship Id="rId17" Type="http://schemas.openxmlformats.org/officeDocument/2006/relationships/tags" Target="../tags/tag123.xml"/><Relationship Id="rId18" Type="http://schemas.openxmlformats.org/officeDocument/2006/relationships/tags" Target="../tags/tag124.xml"/><Relationship Id="rId19" Type="http://schemas.openxmlformats.org/officeDocument/2006/relationships/tags" Target="../tags/tag125.xml"/><Relationship Id="rId50" Type="http://schemas.openxmlformats.org/officeDocument/2006/relationships/tags" Target="../tags/tag156.xml"/><Relationship Id="rId51" Type="http://schemas.openxmlformats.org/officeDocument/2006/relationships/tags" Target="../tags/tag157.xml"/><Relationship Id="rId52" Type="http://schemas.openxmlformats.org/officeDocument/2006/relationships/tags" Target="../tags/tag158.xml"/><Relationship Id="rId53" Type="http://schemas.openxmlformats.org/officeDocument/2006/relationships/tags" Target="../tags/tag159.xml"/><Relationship Id="rId54" Type="http://schemas.openxmlformats.org/officeDocument/2006/relationships/tags" Target="../tags/tag160.xml"/><Relationship Id="rId55" Type="http://schemas.openxmlformats.org/officeDocument/2006/relationships/slideLayout" Target="../slideLayouts/slideLayout2.xml"/><Relationship Id="rId56" Type="http://schemas.openxmlformats.org/officeDocument/2006/relationships/notesSlide" Target="../notesSlides/notesSlide12.xml"/><Relationship Id="rId40" Type="http://schemas.openxmlformats.org/officeDocument/2006/relationships/tags" Target="../tags/tag146.xml"/><Relationship Id="rId41" Type="http://schemas.openxmlformats.org/officeDocument/2006/relationships/tags" Target="../tags/tag147.xml"/><Relationship Id="rId42" Type="http://schemas.openxmlformats.org/officeDocument/2006/relationships/tags" Target="../tags/tag148.xml"/><Relationship Id="rId43" Type="http://schemas.openxmlformats.org/officeDocument/2006/relationships/tags" Target="../tags/tag149.xml"/><Relationship Id="rId44" Type="http://schemas.openxmlformats.org/officeDocument/2006/relationships/tags" Target="../tags/tag150.xml"/><Relationship Id="rId45" Type="http://schemas.openxmlformats.org/officeDocument/2006/relationships/tags" Target="../tags/tag151.xml"/><Relationship Id="rId46" Type="http://schemas.openxmlformats.org/officeDocument/2006/relationships/tags" Target="../tags/tag152.xml"/><Relationship Id="rId47" Type="http://schemas.openxmlformats.org/officeDocument/2006/relationships/tags" Target="../tags/tag153.xml"/><Relationship Id="rId48" Type="http://schemas.openxmlformats.org/officeDocument/2006/relationships/tags" Target="../tags/tag154.xml"/><Relationship Id="rId49" Type="http://schemas.openxmlformats.org/officeDocument/2006/relationships/tags" Target="../tags/tag155.xml"/><Relationship Id="rId1" Type="http://schemas.openxmlformats.org/officeDocument/2006/relationships/tags" Target="../tags/tag107.xml"/><Relationship Id="rId2" Type="http://schemas.openxmlformats.org/officeDocument/2006/relationships/tags" Target="../tags/tag108.xml"/><Relationship Id="rId3" Type="http://schemas.openxmlformats.org/officeDocument/2006/relationships/tags" Target="../tags/tag109.xml"/><Relationship Id="rId4" Type="http://schemas.openxmlformats.org/officeDocument/2006/relationships/tags" Target="../tags/tag110.xml"/><Relationship Id="rId5" Type="http://schemas.openxmlformats.org/officeDocument/2006/relationships/tags" Target="../tags/tag111.xml"/><Relationship Id="rId6" Type="http://schemas.openxmlformats.org/officeDocument/2006/relationships/tags" Target="../tags/tag112.xml"/><Relationship Id="rId7" Type="http://schemas.openxmlformats.org/officeDocument/2006/relationships/tags" Target="../tags/tag113.xml"/><Relationship Id="rId8" Type="http://schemas.openxmlformats.org/officeDocument/2006/relationships/tags" Target="../tags/tag114.xml"/><Relationship Id="rId9" Type="http://schemas.openxmlformats.org/officeDocument/2006/relationships/tags" Target="../tags/tag115.xml"/><Relationship Id="rId30" Type="http://schemas.openxmlformats.org/officeDocument/2006/relationships/tags" Target="../tags/tag136.xml"/><Relationship Id="rId31" Type="http://schemas.openxmlformats.org/officeDocument/2006/relationships/tags" Target="../tags/tag137.xml"/><Relationship Id="rId32" Type="http://schemas.openxmlformats.org/officeDocument/2006/relationships/tags" Target="../tags/tag138.xml"/><Relationship Id="rId33" Type="http://schemas.openxmlformats.org/officeDocument/2006/relationships/tags" Target="../tags/tag139.xml"/><Relationship Id="rId34" Type="http://schemas.openxmlformats.org/officeDocument/2006/relationships/tags" Target="../tags/tag140.xml"/><Relationship Id="rId35" Type="http://schemas.openxmlformats.org/officeDocument/2006/relationships/tags" Target="../tags/tag141.xml"/><Relationship Id="rId36" Type="http://schemas.openxmlformats.org/officeDocument/2006/relationships/tags" Target="../tags/tag142.xml"/><Relationship Id="rId37" Type="http://schemas.openxmlformats.org/officeDocument/2006/relationships/tags" Target="../tags/tag143.xml"/><Relationship Id="rId38" Type="http://schemas.openxmlformats.org/officeDocument/2006/relationships/tags" Target="../tags/tag144.xml"/><Relationship Id="rId39" Type="http://schemas.openxmlformats.org/officeDocument/2006/relationships/tags" Target="../tags/tag145.xml"/><Relationship Id="rId20" Type="http://schemas.openxmlformats.org/officeDocument/2006/relationships/tags" Target="../tags/tag126.xml"/><Relationship Id="rId21" Type="http://schemas.openxmlformats.org/officeDocument/2006/relationships/tags" Target="../tags/tag127.xml"/><Relationship Id="rId22" Type="http://schemas.openxmlformats.org/officeDocument/2006/relationships/tags" Target="../tags/tag128.xml"/><Relationship Id="rId23" Type="http://schemas.openxmlformats.org/officeDocument/2006/relationships/tags" Target="../tags/tag129.xml"/><Relationship Id="rId24" Type="http://schemas.openxmlformats.org/officeDocument/2006/relationships/tags" Target="../tags/tag130.xml"/><Relationship Id="rId25" Type="http://schemas.openxmlformats.org/officeDocument/2006/relationships/tags" Target="../tags/tag131.xml"/><Relationship Id="rId26" Type="http://schemas.openxmlformats.org/officeDocument/2006/relationships/tags" Target="../tags/tag132.xml"/><Relationship Id="rId27" Type="http://schemas.openxmlformats.org/officeDocument/2006/relationships/tags" Target="../tags/tag133.xml"/><Relationship Id="rId28" Type="http://schemas.openxmlformats.org/officeDocument/2006/relationships/tags" Target="../tags/tag134.xml"/><Relationship Id="rId29" Type="http://schemas.openxmlformats.org/officeDocument/2006/relationships/tags" Target="../tags/tag135.xml"/><Relationship Id="rId10" Type="http://schemas.openxmlformats.org/officeDocument/2006/relationships/tags" Target="../tags/tag116.xml"/><Relationship Id="rId11" Type="http://schemas.openxmlformats.org/officeDocument/2006/relationships/tags" Target="../tags/tag117.xml"/><Relationship Id="rId12" Type="http://schemas.openxmlformats.org/officeDocument/2006/relationships/tags" Target="../tags/tag118.xml"/></Relationships>
</file>

<file path=ppt/slides/_rels/slide16.xml.rels><?xml version="1.0" encoding="UTF-8" standalone="yes"?>
<Relationships xmlns="http://schemas.openxmlformats.org/package/2006/relationships"><Relationship Id="rId3" Type="http://schemas.openxmlformats.org/officeDocument/2006/relationships/tags" Target="../tags/tag163.xml"/><Relationship Id="rId4" Type="http://schemas.openxmlformats.org/officeDocument/2006/relationships/slideLayout" Target="../slideLayouts/slideLayout2.xml"/><Relationship Id="rId5" Type="http://schemas.openxmlformats.org/officeDocument/2006/relationships/notesSlide" Target="../notesSlides/notesSlide13.xml"/><Relationship Id="rId1" Type="http://schemas.openxmlformats.org/officeDocument/2006/relationships/tags" Target="../tags/tag161.xml"/><Relationship Id="rId2" Type="http://schemas.openxmlformats.org/officeDocument/2006/relationships/tags" Target="../tags/tag16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20" Type="http://schemas.openxmlformats.org/officeDocument/2006/relationships/tags" Target="../tags/tag183.xml"/><Relationship Id="rId21" Type="http://schemas.openxmlformats.org/officeDocument/2006/relationships/tags" Target="../tags/tag184.xml"/><Relationship Id="rId22" Type="http://schemas.openxmlformats.org/officeDocument/2006/relationships/tags" Target="../tags/tag185.xml"/><Relationship Id="rId23" Type="http://schemas.openxmlformats.org/officeDocument/2006/relationships/tags" Target="../tags/tag186.xml"/><Relationship Id="rId24" Type="http://schemas.openxmlformats.org/officeDocument/2006/relationships/tags" Target="../tags/tag187.xml"/><Relationship Id="rId25" Type="http://schemas.openxmlformats.org/officeDocument/2006/relationships/tags" Target="../tags/tag188.xml"/><Relationship Id="rId26" Type="http://schemas.openxmlformats.org/officeDocument/2006/relationships/tags" Target="../tags/tag189.xml"/><Relationship Id="rId27" Type="http://schemas.openxmlformats.org/officeDocument/2006/relationships/tags" Target="../tags/tag190.xml"/><Relationship Id="rId28" Type="http://schemas.openxmlformats.org/officeDocument/2006/relationships/tags" Target="../tags/tag191.xml"/><Relationship Id="rId29" Type="http://schemas.openxmlformats.org/officeDocument/2006/relationships/tags" Target="../tags/tag192.xml"/><Relationship Id="rId1" Type="http://schemas.openxmlformats.org/officeDocument/2006/relationships/tags" Target="../tags/tag164.xml"/><Relationship Id="rId2" Type="http://schemas.openxmlformats.org/officeDocument/2006/relationships/tags" Target="../tags/tag165.xml"/><Relationship Id="rId3" Type="http://schemas.openxmlformats.org/officeDocument/2006/relationships/tags" Target="../tags/tag166.xml"/><Relationship Id="rId4" Type="http://schemas.openxmlformats.org/officeDocument/2006/relationships/tags" Target="../tags/tag167.xml"/><Relationship Id="rId5" Type="http://schemas.openxmlformats.org/officeDocument/2006/relationships/tags" Target="../tags/tag168.xml"/><Relationship Id="rId30" Type="http://schemas.openxmlformats.org/officeDocument/2006/relationships/tags" Target="../tags/tag193.xml"/><Relationship Id="rId31" Type="http://schemas.openxmlformats.org/officeDocument/2006/relationships/tags" Target="../tags/tag194.xml"/><Relationship Id="rId32" Type="http://schemas.openxmlformats.org/officeDocument/2006/relationships/tags" Target="../tags/tag195.xml"/><Relationship Id="rId9" Type="http://schemas.openxmlformats.org/officeDocument/2006/relationships/tags" Target="../tags/tag172.xml"/><Relationship Id="rId6" Type="http://schemas.openxmlformats.org/officeDocument/2006/relationships/tags" Target="../tags/tag169.xml"/><Relationship Id="rId7" Type="http://schemas.openxmlformats.org/officeDocument/2006/relationships/tags" Target="../tags/tag170.xml"/><Relationship Id="rId8" Type="http://schemas.openxmlformats.org/officeDocument/2006/relationships/tags" Target="../tags/tag171.xml"/><Relationship Id="rId33" Type="http://schemas.openxmlformats.org/officeDocument/2006/relationships/slideLayout" Target="../slideLayouts/slideLayout2.xml"/><Relationship Id="rId34" Type="http://schemas.openxmlformats.org/officeDocument/2006/relationships/notesSlide" Target="../notesSlides/notesSlide19.xml"/><Relationship Id="rId10" Type="http://schemas.openxmlformats.org/officeDocument/2006/relationships/tags" Target="../tags/tag173.xml"/><Relationship Id="rId11" Type="http://schemas.openxmlformats.org/officeDocument/2006/relationships/tags" Target="../tags/tag174.xml"/><Relationship Id="rId12" Type="http://schemas.openxmlformats.org/officeDocument/2006/relationships/tags" Target="../tags/tag175.xml"/><Relationship Id="rId13" Type="http://schemas.openxmlformats.org/officeDocument/2006/relationships/tags" Target="../tags/tag176.xml"/><Relationship Id="rId14" Type="http://schemas.openxmlformats.org/officeDocument/2006/relationships/tags" Target="../tags/tag177.xml"/><Relationship Id="rId15" Type="http://schemas.openxmlformats.org/officeDocument/2006/relationships/tags" Target="../tags/tag178.xml"/><Relationship Id="rId16" Type="http://schemas.openxmlformats.org/officeDocument/2006/relationships/tags" Target="../tags/tag179.xml"/><Relationship Id="rId17" Type="http://schemas.openxmlformats.org/officeDocument/2006/relationships/tags" Target="../tags/tag180.xml"/><Relationship Id="rId18" Type="http://schemas.openxmlformats.org/officeDocument/2006/relationships/tags" Target="../tags/tag181.xml"/><Relationship Id="rId19" Type="http://schemas.openxmlformats.org/officeDocument/2006/relationships/tags" Target="../tags/tag18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3" Type="http://schemas.openxmlformats.org/officeDocument/2006/relationships/tags" Target="../tags/tag198.xml"/><Relationship Id="rId4" Type="http://schemas.openxmlformats.org/officeDocument/2006/relationships/tags" Target="../tags/tag199.xml"/><Relationship Id="rId5" Type="http://schemas.openxmlformats.org/officeDocument/2006/relationships/tags" Target="../tags/tag200.xml"/><Relationship Id="rId6" Type="http://schemas.openxmlformats.org/officeDocument/2006/relationships/tags" Target="../tags/tag201.xml"/><Relationship Id="rId7" Type="http://schemas.openxmlformats.org/officeDocument/2006/relationships/tags" Target="../tags/tag202.xml"/><Relationship Id="rId8" Type="http://schemas.openxmlformats.org/officeDocument/2006/relationships/slideLayout" Target="../slideLayouts/slideLayout2.xml"/><Relationship Id="rId9" Type="http://schemas.openxmlformats.org/officeDocument/2006/relationships/notesSlide" Target="../notesSlides/notesSlide21.xml"/><Relationship Id="rId1" Type="http://schemas.openxmlformats.org/officeDocument/2006/relationships/tags" Target="../tags/tag196.xml"/><Relationship Id="rId2" Type="http://schemas.openxmlformats.org/officeDocument/2006/relationships/tags" Target="../tags/tag197.xml"/></Relationships>
</file>

<file path=ppt/slides/_rels/slide27.xml.rels><?xml version="1.0" encoding="UTF-8" standalone="yes"?>
<Relationships xmlns="http://schemas.openxmlformats.org/package/2006/relationships"><Relationship Id="rId3" Type="http://schemas.openxmlformats.org/officeDocument/2006/relationships/tags" Target="../tags/tag205.xml"/><Relationship Id="rId4" Type="http://schemas.openxmlformats.org/officeDocument/2006/relationships/tags" Target="../tags/tag206.xml"/><Relationship Id="rId5" Type="http://schemas.openxmlformats.org/officeDocument/2006/relationships/tags" Target="../tags/tag207.xml"/><Relationship Id="rId6" Type="http://schemas.openxmlformats.org/officeDocument/2006/relationships/tags" Target="../tags/tag208.xml"/><Relationship Id="rId7" Type="http://schemas.openxmlformats.org/officeDocument/2006/relationships/tags" Target="../tags/tag209.xml"/><Relationship Id="rId8" Type="http://schemas.openxmlformats.org/officeDocument/2006/relationships/tags" Target="../tags/tag210.xml"/><Relationship Id="rId9" Type="http://schemas.openxmlformats.org/officeDocument/2006/relationships/slideLayout" Target="../slideLayouts/slideLayout2.xml"/><Relationship Id="rId10" Type="http://schemas.openxmlformats.org/officeDocument/2006/relationships/notesSlide" Target="../notesSlides/notesSlide22.xml"/><Relationship Id="rId1" Type="http://schemas.openxmlformats.org/officeDocument/2006/relationships/tags" Target="../tags/tag203.xml"/><Relationship Id="rId2" Type="http://schemas.openxmlformats.org/officeDocument/2006/relationships/tags" Target="../tags/tag204.xml"/></Relationships>
</file>

<file path=ppt/slides/_rels/slide28.xml.rels><?xml version="1.0" encoding="UTF-8" standalone="yes"?>
<Relationships xmlns="http://schemas.openxmlformats.org/package/2006/relationships"><Relationship Id="rId3" Type="http://schemas.openxmlformats.org/officeDocument/2006/relationships/tags" Target="../tags/tag213.xml"/><Relationship Id="rId4" Type="http://schemas.openxmlformats.org/officeDocument/2006/relationships/tags" Target="../tags/tag214.xml"/><Relationship Id="rId5" Type="http://schemas.openxmlformats.org/officeDocument/2006/relationships/tags" Target="../tags/tag215.xml"/><Relationship Id="rId6" Type="http://schemas.openxmlformats.org/officeDocument/2006/relationships/tags" Target="../tags/tag216.xml"/><Relationship Id="rId7" Type="http://schemas.openxmlformats.org/officeDocument/2006/relationships/tags" Target="../tags/tag217.xml"/><Relationship Id="rId8" Type="http://schemas.openxmlformats.org/officeDocument/2006/relationships/tags" Target="../tags/tag218.xml"/><Relationship Id="rId9" Type="http://schemas.openxmlformats.org/officeDocument/2006/relationships/tags" Target="../tags/tag219.xml"/><Relationship Id="rId10" Type="http://schemas.openxmlformats.org/officeDocument/2006/relationships/slideLayout" Target="../slideLayouts/slideLayout2.xml"/><Relationship Id="rId11" Type="http://schemas.openxmlformats.org/officeDocument/2006/relationships/notesSlide" Target="../notesSlides/notesSlide23.xml"/><Relationship Id="rId1" Type="http://schemas.openxmlformats.org/officeDocument/2006/relationships/tags" Target="../tags/tag211.xml"/><Relationship Id="rId2" Type="http://schemas.openxmlformats.org/officeDocument/2006/relationships/tags" Target="../tags/tag212.xml"/></Relationships>
</file>

<file path=ppt/slides/_rels/slide29.xml.rels><?xml version="1.0" encoding="UTF-8" standalone="yes"?>
<Relationships xmlns="http://schemas.openxmlformats.org/package/2006/relationships"><Relationship Id="rId3" Type="http://schemas.openxmlformats.org/officeDocument/2006/relationships/tags" Target="../tags/tag222.xml"/><Relationship Id="rId4" Type="http://schemas.openxmlformats.org/officeDocument/2006/relationships/tags" Target="../tags/tag223.xml"/><Relationship Id="rId5" Type="http://schemas.openxmlformats.org/officeDocument/2006/relationships/tags" Target="../tags/tag224.xml"/><Relationship Id="rId6" Type="http://schemas.openxmlformats.org/officeDocument/2006/relationships/tags" Target="../tags/tag225.xml"/><Relationship Id="rId7" Type="http://schemas.openxmlformats.org/officeDocument/2006/relationships/tags" Target="../tags/tag226.xml"/><Relationship Id="rId8" Type="http://schemas.openxmlformats.org/officeDocument/2006/relationships/tags" Target="../tags/tag227.xml"/><Relationship Id="rId9" Type="http://schemas.openxmlformats.org/officeDocument/2006/relationships/tags" Target="../tags/tag228.xml"/><Relationship Id="rId10" Type="http://schemas.openxmlformats.org/officeDocument/2006/relationships/slideLayout" Target="../slideLayouts/slideLayout2.xml"/><Relationship Id="rId11" Type="http://schemas.openxmlformats.org/officeDocument/2006/relationships/notesSlide" Target="../notesSlides/notesSlide24.xml"/><Relationship Id="rId1" Type="http://schemas.openxmlformats.org/officeDocument/2006/relationships/tags" Target="../tags/tag220.xml"/><Relationship Id="rId2" Type="http://schemas.openxmlformats.org/officeDocument/2006/relationships/tags" Target="../tags/tag2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1" Type="http://schemas.openxmlformats.org/officeDocument/2006/relationships/slideLayout" Target="../slideLayouts/slideLayout2.xml"/><Relationship Id="rId12" Type="http://schemas.openxmlformats.org/officeDocument/2006/relationships/notesSlide" Target="../notesSlides/notesSlide25.xml"/><Relationship Id="rId1" Type="http://schemas.openxmlformats.org/officeDocument/2006/relationships/tags" Target="../tags/tag229.xml"/><Relationship Id="rId2" Type="http://schemas.openxmlformats.org/officeDocument/2006/relationships/tags" Target="../tags/tag230.xml"/><Relationship Id="rId3" Type="http://schemas.openxmlformats.org/officeDocument/2006/relationships/tags" Target="../tags/tag231.xml"/><Relationship Id="rId4" Type="http://schemas.openxmlformats.org/officeDocument/2006/relationships/tags" Target="../tags/tag232.xml"/><Relationship Id="rId5" Type="http://schemas.openxmlformats.org/officeDocument/2006/relationships/tags" Target="../tags/tag233.xml"/><Relationship Id="rId6" Type="http://schemas.openxmlformats.org/officeDocument/2006/relationships/tags" Target="../tags/tag234.xml"/><Relationship Id="rId7" Type="http://schemas.openxmlformats.org/officeDocument/2006/relationships/tags" Target="../tags/tag235.xml"/><Relationship Id="rId8" Type="http://schemas.openxmlformats.org/officeDocument/2006/relationships/tags" Target="../tags/tag236.xml"/><Relationship Id="rId9" Type="http://schemas.openxmlformats.org/officeDocument/2006/relationships/tags" Target="../tags/tag237.xml"/><Relationship Id="rId10" Type="http://schemas.openxmlformats.org/officeDocument/2006/relationships/tags" Target="../tags/tag23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2.xml"/><Relationship Id="rId5" Type="http://schemas.openxmlformats.org/officeDocument/2006/relationships/notesSlide" Target="../notesSlides/notesSlide3.xml"/><Relationship Id="rId1" Type="http://schemas.openxmlformats.org/officeDocument/2006/relationships/tags" Target="../tags/tag1.xml"/><Relationship Id="rId2" Type="http://schemas.openxmlformats.org/officeDocument/2006/relationships/tags" Target="../tags/tag2.xml"/></Relationships>
</file>

<file path=ppt/slides/_rels/slide6.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9" Type="http://schemas.openxmlformats.org/officeDocument/2006/relationships/tags" Target="../tags/tag13.xml"/><Relationship Id="rId20" Type="http://schemas.openxmlformats.org/officeDocument/2006/relationships/tags" Target="../tags/tag24.xml"/><Relationship Id="rId21" Type="http://schemas.openxmlformats.org/officeDocument/2006/relationships/tags" Target="../tags/tag25.xml"/><Relationship Id="rId22" Type="http://schemas.openxmlformats.org/officeDocument/2006/relationships/tags" Target="../tags/tag26.xml"/><Relationship Id="rId23" Type="http://schemas.openxmlformats.org/officeDocument/2006/relationships/tags" Target="../tags/tag27.xml"/><Relationship Id="rId24" Type="http://schemas.openxmlformats.org/officeDocument/2006/relationships/tags" Target="../tags/tag28.xml"/><Relationship Id="rId25" Type="http://schemas.openxmlformats.org/officeDocument/2006/relationships/tags" Target="../tags/tag29.xml"/><Relationship Id="rId26" Type="http://schemas.openxmlformats.org/officeDocument/2006/relationships/slideLayout" Target="../slideLayouts/slideLayout4.xml"/><Relationship Id="rId27" Type="http://schemas.openxmlformats.org/officeDocument/2006/relationships/notesSlide" Target="../notesSlides/notesSlide5.xml"/><Relationship Id="rId10" Type="http://schemas.openxmlformats.org/officeDocument/2006/relationships/tags" Target="../tags/tag14.xml"/><Relationship Id="rId11" Type="http://schemas.openxmlformats.org/officeDocument/2006/relationships/tags" Target="../tags/tag15.xml"/><Relationship Id="rId12" Type="http://schemas.openxmlformats.org/officeDocument/2006/relationships/tags" Target="../tags/tag16.xml"/><Relationship Id="rId13" Type="http://schemas.openxmlformats.org/officeDocument/2006/relationships/tags" Target="../tags/tag17.xml"/><Relationship Id="rId14" Type="http://schemas.openxmlformats.org/officeDocument/2006/relationships/tags" Target="../tags/tag18.xml"/><Relationship Id="rId15" Type="http://schemas.openxmlformats.org/officeDocument/2006/relationships/tags" Target="../tags/tag19.xml"/><Relationship Id="rId16" Type="http://schemas.openxmlformats.org/officeDocument/2006/relationships/tags" Target="../tags/tag20.xml"/><Relationship Id="rId17" Type="http://schemas.openxmlformats.org/officeDocument/2006/relationships/tags" Target="../tags/tag21.xml"/><Relationship Id="rId18" Type="http://schemas.openxmlformats.org/officeDocument/2006/relationships/tags" Target="../tags/tag22.xml"/><Relationship Id="rId19" Type="http://schemas.openxmlformats.org/officeDocument/2006/relationships/tags" Target="../tags/tag23.xml"/><Relationship Id="rId1" Type="http://schemas.openxmlformats.org/officeDocument/2006/relationships/tags" Target="../tags/tag5.xml"/><Relationship Id="rId2" Type="http://schemas.openxmlformats.org/officeDocument/2006/relationships/tags" Target="../tags/tag6.xml"/><Relationship Id="rId3" Type="http://schemas.openxmlformats.org/officeDocument/2006/relationships/tags" Target="../tags/tag7.xml"/><Relationship Id="rId4" Type="http://schemas.openxmlformats.org/officeDocument/2006/relationships/tags" Target="../tags/tag8.xml"/><Relationship Id="rId5" Type="http://schemas.openxmlformats.org/officeDocument/2006/relationships/tags" Target="../tags/tag9.xml"/><Relationship Id="rId6" Type="http://schemas.openxmlformats.org/officeDocument/2006/relationships/tags" Target="../tags/tag10.xml"/><Relationship Id="rId7" Type="http://schemas.openxmlformats.org/officeDocument/2006/relationships/tags" Target="../tags/tag11.xml"/><Relationship Id="rId8" Type="http://schemas.openxmlformats.org/officeDocument/2006/relationships/tags" Target="../tags/tag12.xml"/></Relationships>
</file>

<file path=ppt/slides/_rels/slide8.xml.rels><?xml version="1.0" encoding="UTF-8" standalone="yes"?>
<Relationships xmlns="http://schemas.openxmlformats.org/package/2006/relationships"><Relationship Id="rId11" Type="http://schemas.openxmlformats.org/officeDocument/2006/relationships/tags" Target="../tags/tag40.xml"/><Relationship Id="rId12" Type="http://schemas.openxmlformats.org/officeDocument/2006/relationships/tags" Target="../tags/tag41.xml"/><Relationship Id="rId13" Type="http://schemas.openxmlformats.org/officeDocument/2006/relationships/slideLayout" Target="../slideLayouts/slideLayout2.xml"/><Relationship Id="rId14" Type="http://schemas.openxmlformats.org/officeDocument/2006/relationships/notesSlide" Target="../notesSlides/notesSlide6.xml"/><Relationship Id="rId1" Type="http://schemas.openxmlformats.org/officeDocument/2006/relationships/tags" Target="../tags/tag30.xml"/><Relationship Id="rId2" Type="http://schemas.openxmlformats.org/officeDocument/2006/relationships/tags" Target="../tags/tag31.xml"/><Relationship Id="rId3" Type="http://schemas.openxmlformats.org/officeDocument/2006/relationships/tags" Target="../tags/tag32.xml"/><Relationship Id="rId4" Type="http://schemas.openxmlformats.org/officeDocument/2006/relationships/tags" Target="../tags/tag33.xml"/><Relationship Id="rId5" Type="http://schemas.openxmlformats.org/officeDocument/2006/relationships/tags" Target="../tags/tag34.xml"/><Relationship Id="rId6" Type="http://schemas.openxmlformats.org/officeDocument/2006/relationships/tags" Target="../tags/tag35.xml"/><Relationship Id="rId7" Type="http://schemas.openxmlformats.org/officeDocument/2006/relationships/tags" Target="../tags/tag36.xml"/><Relationship Id="rId8" Type="http://schemas.openxmlformats.org/officeDocument/2006/relationships/tags" Target="../tags/tag37.xml"/><Relationship Id="rId9" Type="http://schemas.openxmlformats.org/officeDocument/2006/relationships/tags" Target="../tags/tag38.xml"/><Relationship Id="rId10" Type="http://schemas.openxmlformats.org/officeDocument/2006/relationships/tags" Target="../tags/tag39.xml"/></Relationships>
</file>

<file path=ppt/slides/_rels/slide9.xml.rels><?xml version="1.0" encoding="UTF-8" standalone="yes"?>
<Relationships xmlns="http://schemas.openxmlformats.org/package/2006/relationships"><Relationship Id="rId9" Type="http://schemas.openxmlformats.org/officeDocument/2006/relationships/tags" Target="../tags/tag50.xml"/><Relationship Id="rId20" Type="http://schemas.openxmlformats.org/officeDocument/2006/relationships/tags" Target="../tags/tag61.xml"/><Relationship Id="rId21" Type="http://schemas.openxmlformats.org/officeDocument/2006/relationships/tags" Target="../tags/tag62.xml"/><Relationship Id="rId22" Type="http://schemas.openxmlformats.org/officeDocument/2006/relationships/slideLayout" Target="../slideLayouts/slideLayout2.xml"/><Relationship Id="rId23" Type="http://schemas.openxmlformats.org/officeDocument/2006/relationships/notesSlide" Target="../notesSlides/notesSlide7.xml"/><Relationship Id="rId10" Type="http://schemas.openxmlformats.org/officeDocument/2006/relationships/tags" Target="../tags/tag51.xml"/><Relationship Id="rId11" Type="http://schemas.openxmlformats.org/officeDocument/2006/relationships/tags" Target="../tags/tag52.xml"/><Relationship Id="rId12" Type="http://schemas.openxmlformats.org/officeDocument/2006/relationships/tags" Target="../tags/tag53.xml"/><Relationship Id="rId13" Type="http://schemas.openxmlformats.org/officeDocument/2006/relationships/tags" Target="../tags/tag54.xml"/><Relationship Id="rId14" Type="http://schemas.openxmlformats.org/officeDocument/2006/relationships/tags" Target="../tags/tag55.xml"/><Relationship Id="rId15" Type="http://schemas.openxmlformats.org/officeDocument/2006/relationships/tags" Target="../tags/tag56.xml"/><Relationship Id="rId16" Type="http://schemas.openxmlformats.org/officeDocument/2006/relationships/tags" Target="../tags/tag57.xml"/><Relationship Id="rId17" Type="http://schemas.openxmlformats.org/officeDocument/2006/relationships/tags" Target="../tags/tag58.xml"/><Relationship Id="rId18" Type="http://schemas.openxmlformats.org/officeDocument/2006/relationships/tags" Target="../tags/tag59.xml"/><Relationship Id="rId19" Type="http://schemas.openxmlformats.org/officeDocument/2006/relationships/tags" Target="../tags/tag60.xml"/><Relationship Id="rId1" Type="http://schemas.openxmlformats.org/officeDocument/2006/relationships/tags" Target="../tags/tag42.xml"/><Relationship Id="rId2" Type="http://schemas.openxmlformats.org/officeDocument/2006/relationships/tags" Target="../tags/tag43.xml"/><Relationship Id="rId3" Type="http://schemas.openxmlformats.org/officeDocument/2006/relationships/tags" Target="../tags/tag44.xml"/><Relationship Id="rId4" Type="http://schemas.openxmlformats.org/officeDocument/2006/relationships/tags" Target="../tags/tag45.xml"/><Relationship Id="rId5" Type="http://schemas.openxmlformats.org/officeDocument/2006/relationships/tags" Target="../tags/tag46.xml"/><Relationship Id="rId6" Type="http://schemas.openxmlformats.org/officeDocument/2006/relationships/tags" Target="../tags/tag47.xml"/><Relationship Id="rId7" Type="http://schemas.openxmlformats.org/officeDocument/2006/relationships/tags" Target="../tags/tag48.xml"/><Relationship Id="rId8" Type="http://schemas.openxmlformats.org/officeDocument/2006/relationships/tags" Target="../tags/tag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426698"/>
            <a:ext cx="8305800" cy="2367974"/>
          </a:xfrm>
        </p:spPr>
        <p:txBody>
          <a:bodyPr>
            <a:normAutofit/>
          </a:bodyPr>
          <a:lstStyle/>
          <a:p>
            <a:pPr algn="ctr"/>
            <a:r>
              <a:rPr lang="en-US" sz="3500" i="0" dirty="0" smtClean="0">
                <a:solidFill>
                  <a:srgbClr val="0000FF"/>
                </a:solidFill>
              </a:rPr>
              <a:t>CSE 373</a:t>
            </a:r>
            <a:r>
              <a:rPr lang="en-US" sz="3500" i="0" dirty="0" smtClean="0">
                <a:solidFill>
                  <a:srgbClr val="0000FF"/>
                </a:solidFill>
              </a:rPr>
              <a:t>: Data Structures &amp; Algorithms</a:t>
            </a:r>
            <a:br>
              <a:rPr lang="en-US" sz="3500" i="0" dirty="0" smtClean="0">
                <a:solidFill>
                  <a:srgbClr val="0000FF"/>
                </a:solidFill>
              </a:rPr>
            </a:br>
            <a:r>
              <a:rPr lang="en-US" sz="3500" i="0" dirty="0" smtClean="0">
                <a:solidFill>
                  <a:srgbClr val="0000FF"/>
                </a:solidFill>
              </a:rPr>
              <a:t/>
            </a:r>
            <a:br>
              <a:rPr lang="en-US" sz="3500" i="0" dirty="0" smtClean="0">
                <a:solidFill>
                  <a:srgbClr val="0000FF"/>
                </a:solidFill>
              </a:rPr>
            </a:br>
            <a:r>
              <a:rPr lang="en-US" sz="3500" i="0" dirty="0" smtClean="0">
                <a:solidFill>
                  <a:srgbClr val="0000FF"/>
                </a:solidFill>
              </a:rPr>
              <a:t>Balancing BSTs; Lazy </a:t>
            </a:r>
            <a:r>
              <a:rPr lang="en-US" sz="3500" dirty="0">
                <a:solidFill>
                  <a:srgbClr val="0000FF"/>
                </a:solidFill>
              </a:rPr>
              <a:t>D</a:t>
            </a:r>
            <a:r>
              <a:rPr lang="en-US" sz="3500" dirty="0" smtClean="0">
                <a:solidFill>
                  <a:srgbClr val="0000FF"/>
                </a:solidFill>
              </a:rPr>
              <a:t>eletion; Amortized Analysis</a:t>
            </a:r>
            <a:endParaRPr lang="en-US" sz="3500" i="0" dirty="0">
              <a:solidFill>
                <a:srgbClr val="0000FF"/>
              </a:solidFill>
            </a:endParaRPr>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Riley Porter</a:t>
            </a:r>
            <a:endParaRPr lang="en-US" sz="2400" dirty="0" smtClean="0"/>
          </a:p>
          <a:p>
            <a:r>
              <a:rPr lang="en-US" sz="2400" dirty="0" smtClean="0"/>
              <a:t>Winter 2017</a:t>
            </a:r>
            <a:endParaRPr lang="en-US" sz="2400" dirty="0"/>
          </a:p>
        </p:txBody>
      </p:sp>
      <p:sp>
        <p:nvSpPr>
          <p:cNvPr id="2" name="Date Placeholder 1"/>
          <p:cNvSpPr>
            <a:spLocks noGrp="1"/>
          </p:cNvSpPr>
          <p:nvPr>
            <p:ph type="dt" sz="half" idx="10"/>
          </p:nvPr>
        </p:nvSpPr>
        <p:spPr/>
        <p:txBody>
          <a:bodyPr/>
          <a:lstStyle/>
          <a:p>
            <a:r>
              <a:rPr lang="en-US" dirty="0" smtClean="0"/>
              <a:t>Winter 2017</a:t>
            </a:r>
            <a:endParaRPr lang="en-US" dirty="0"/>
          </a:p>
        </p:txBody>
      </p:sp>
      <p:sp>
        <p:nvSpPr>
          <p:cNvPr id="3" name="Footer Placeholder 2"/>
          <p:cNvSpPr>
            <a:spLocks noGrp="1"/>
          </p:cNvSpPr>
          <p:nvPr>
            <p:ph type="ftr" sz="quarter" idx="11"/>
          </p:nvPr>
        </p:nvSpPr>
        <p:spPr/>
        <p:txBody>
          <a:bodyPr/>
          <a:lstStyle/>
          <a:p>
            <a:r>
              <a:rPr lang="en-US" smtClean="0"/>
              <a:t>CSE373: Data Structures &amp; Algorithms</a:t>
            </a:r>
            <a:endParaRPr lang="en-US"/>
          </a:p>
        </p:txBody>
      </p:sp>
      <p:sp>
        <p:nvSpPr>
          <p:cNvPr id="4" name="Slide Number Placeholder 3"/>
          <p:cNvSpPr>
            <a:spLocks noGrp="1"/>
          </p:cNvSpPr>
          <p:nvPr>
            <p:ph type="sldNum" sz="quarter" idx="12"/>
          </p:nvPr>
        </p:nvSpPr>
        <p:spPr/>
        <p:txBody>
          <a:bodyPr/>
          <a:lstStyle/>
          <a:p>
            <a:fld id="{D933FAD0-6A2F-0D4F-8939-8FBF3D81220E}" type="slidenum">
              <a:rPr lang="en-US" smtClean="0"/>
              <a:t>1</a:t>
            </a:fld>
            <a:endParaRPr lang="en-US"/>
          </a:p>
        </p:txBody>
      </p:sp>
    </p:spTree>
    <p:extLst>
      <p:ext uri="{BB962C8B-B14F-4D97-AF65-F5344CB8AC3E}">
        <p14:creationId xmlns:p14="http://schemas.microsoft.com/office/powerpoint/2010/main" val="809107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solidFill>
                  <a:srgbClr val="0000FF"/>
                </a:solidFill>
              </a:rPr>
              <a:t>Intuition: Unbalanced BSTs are bad</a:t>
            </a:r>
            <a:endParaRPr lang="en-US" dirty="0" smtClean="0">
              <a:solidFill>
                <a:srgbClr val="0000FF"/>
              </a:solidFill>
            </a:endParaRPr>
          </a:p>
        </p:txBody>
      </p:sp>
      <p:sp>
        <p:nvSpPr>
          <p:cNvPr id="31747" name="Content Placeholder 2"/>
          <p:cNvSpPr>
            <a:spLocks noGrp="1"/>
          </p:cNvSpPr>
          <p:nvPr>
            <p:ph idx="1"/>
          </p:nvPr>
        </p:nvSpPr>
        <p:spPr/>
        <p:txBody>
          <a:bodyPr>
            <a:normAutofit lnSpcReduction="10000"/>
          </a:bodyPr>
          <a:lstStyle/>
          <a:p>
            <a:r>
              <a:rPr lang="en-US" dirty="0" smtClean="0"/>
              <a:t>Even if we balance a BST during </a:t>
            </a:r>
            <a:r>
              <a:rPr lang="en-US" b="1" dirty="0" err="1" smtClean="0">
                <a:latin typeface="Courier New"/>
                <a:cs typeface="Courier New"/>
              </a:rPr>
              <a:t>buildTree</a:t>
            </a:r>
            <a:r>
              <a:rPr lang="en-US" dirty="0" smtClean="0"/>
              <a:t>, a series of </a:t>
            </a:r>
            <a:r>
              <a:rPr lang="en-US" dirty="0" smtClean="0"/>
              <a:t>sorted data </a:t>
            </a:r>
            <a:r>
              <a:rPr lang="en-US" dirty="0" smtClean="0"/>
              <a:t>insertions can mess up our structure badly</a:t>
            </a:r>
          </a:p>
          <a:p>
            <a:pPr marL="0" indent="0">
              <a:buNone/>
            </a:pPr>
            <a:endParaRPr lang="en-US" dirty="0" smtClean="0"/>
          </a:p>
          <a:p>
            <a:r>
              <a:rPr lang="en-US" dirty="0" smtClean="0"/>
              <a:t>With a bad structure,</a:t>
            </a:r>
          </a:p>
          <a:p>
            <a:pPr marL="0" indent="0">
              <a:buNone/>
            </a:pPr>
            <a:r>
              <a:rPr lang="en-US" dirty="0"/>
              <a:t>	</a:t>
            </a:r>
            <a:r>
              <a:rPr lang="en-US" dirty="0" smtClean="0"/>
              <a:t>all operations are </a:t>
            </a:r>
            <a:r>
              <a:rPr lang="en-US" i="1" dirty="0" smtClean="0"/>
              <a:t>O(N):</a:t>
            </a:r>
            <a:endParaRPr lang="en-US" dirty="0" smtClean="0"/>
          </a:p>
          <a:p>
            <a:pPr lvl="1"/>
            <a:r>
              <a:rPr lang="en-US" b="1" dirty="0" smtClean="0">
                <a:latin typeface="Courier New" pitchFamily="49" charset="0"/>
                <a:cs typeface="Courier New" pitchFamily="49" charset="0"/>
              </a:rPr>
              <a:t>find</a:t>
            </a:r>
          </a:p>
          <a:p>
            <a:pPr lvl="1"/>
            <a:r>
              <a:rPr lang="en-US" b="1" dirty="0" smtClean="0">
                <a:latin typeface="Courier New" pitchFamily="49" charset="0"/>
                <a:cs typeface="Courier New" pitchFamily="49" charset="0"/>
              </a:rPr>
              <a:t>insert</a:t>
            </a:r>
          </a:p>
          <a:p>
            <a:pPr lvl="1"/>
            <a:r>
              <a:rPr lang="en-US" b="1" dirty="0" smtClean="0">
                <a:latin typeface="Courier New" pitchFamily="49" charset="0"/>
                <a:cs typeface="Courier New" pitchFamily="49" charset="0"/>
              </a:rPr>
              <a:t>delete</a:t>
            </a:r>
          </a:p>
        </p:txBody>
      </p:sp>
      <p:grpSp>
        <p:nvGrpSpPr>
          <p:cNvPr id="2" name="Group 3"/>
          <p:cNvGrpSpPr>
            <a:grpSpLocks/>
          </p:cNvGrpSpPr>
          <p:nvPr/>
        </p:nvGrpSpPr>
        <p:grpSpPr bwMode="auto">
          <a:xfrm>
            <a:off x="6629400" y="3352800"/>
            <a:ext cx="1411288" cy="2362200"/>
            <a:chOff x="6629400" y="3352800"/>
            <a:chExt cx="1410502" cy="2362528"/>
          </a:xfrm>
        </p:grpSpPr>
        <p:sp>
          <p:nvSpPr>
            <p:cNvPr id="31749" name="Oval 64"/>
            <p:cNvSpPr>
              <a:spLocks noChangeAspect="1" noChangeArrowheads="1"/>
            </p:cNvSpPr>
            <p:nvPr>
              <p:custDataLst>
                <p:tags r:id="rId1"/>
              </p:custDataLst>
            </p:nvPr>
          </p:nvSpPr>
          <p:spPr bwMode="auto">
            <a:xfrm>
              <a:off x="6629400" y="3352800"/>
              <a:ext cx="425744" cy="425669"/>
            </a:xfrm>
            <a:prstGeom prst="ellipse">
              <a:avLst/>
            </a:prstGeom>
            <a:noFill/>
            <a:ln w="38100">
              <a:solidFill>
                <a:schemeClr val="tx1"/>
              </a:solidFill>
              <a:round/>
              <a:headEnd/>
              <a:tailEnd/>
            </a:ln>
          </p:spPr>
          <p:txBody>
            <a:bodyPr wrap="none" anchor="ctr"/>
            <a:lstStyle/>
            <a:p>
              <a:pPr algn="ctr"/>
              <a:r>
                <a:rPr lang="en-US" sz="2000" dirty="0"/>
                <a:t>1</a:t>
              </a:r>
            </a:p>
          </p:txBody>
        </p:sp>
        <p:cxnSp>
          <p:nvCxnSpPr>
            <p:cNvPr id="31750" name="AutoShape 65"/>
            <p:cNvCxnSpPr>
              <a:cxnSpLocks noChangeShapeType="1"/>
              <a:stCxn id="31749" idx="5"/>
              <a:endCxn id="31751" idx="0"/>
            </p:cNvCxnSpPr>
            <p:nvPr>
              <p:custDataLst>
                <p:tags r:id="rId2"/>
              </p:custDataLst>
            </p:nvPr>
          </p:nvCxnSpPr>
          <p:spPr bwMode="auto">
            <a:xfrm>
              <a:off x="6993056" y="3734128"/>
              <a:ext cx="314873" cy="452273"/>
            </a:xfrm>
            <a:prstGeom prst="straightConnector1">
              <a:avLst/>
            </a:prstGeom>
            <a:noFill/>
            <a:ln w="9525">
              <a:solidFill>
                <a:schemeClr val="tx1"/>
              </a:solidFill>
              <a:round/>
              <a:headEnd/>
              <a:tailEnd type="triangle" w="med" len="med"/>
            </a:ln>
          </p:spPr>
        </p:cxnSp>
        <p:sp>
          <p:nvSpPr>
            <p:cNvPr id="31751" name="Oval 66"/>
            <p:cNvSpPr>
              <a:spLocks noChangeAspect="1" noChangeArrowheads="1"/>
            </p:cNvSpPr>
            <p:nvPr>
              <p:custDataLst>
                <p:tags r:id="rId3"/>
              </p:custDataLst>
            </p:nvPr>
          </p:nvSpPr>
          <p:spPr bwMode="auto">
            <a:xfrm>
              <a:off x="7095057" y="4204138"/>
              <a:ext cx="425744" cy="425669"/>
            </a:xfrm>
            <a:prstGeom prst="ellipse">
              <a:avLst/>
            </a:prstGeom>
            <a:noFill/>
            <a:ln w="38100">
              <a:solidFill>
                <a:schemeClr val="tx1"/>
              </a:solidFill>
              <a:round/>
              <a:headEnd/>
              <a:tailEnd/>
            </a:ln>
          </p:spPr>
          <p:txBody>
            <a:bodyPr wrap="none" anchor="ctr"/>
            <a:lstStyle/>
            <a:p>
              <a:pPr algn="ctr"/>
              <a:r>
                <a:rPr lang="en-US" sz="2000" dirty="0"/>
                <a:t>2</a:t>
              </a:r>
            </a:p>
          </p:txBody>
        </p:sp>
        <p:sp>
          <p:nvSpPr>
            <p:cNvPr id="31752" name="Oval 67"/>
            <p:cNvSpPr>
              <a:spLocks noChangeAspect="1" noChangeArrowheads="1"/>
            </p:cNvSpPr>
            <p:nvPr>
              <p:custDataLst>
                <p:tags r:id="rId4"/>
              </p:custDataLst>
            </p:nvPr>
          </p:nvSpPr>
          <p:spPr bwMode="auto">
            <a:xfrm>
              <a:off x="7449844" y="4984531"/>
              <a:ext cx="425744" cy="425669"/>
            </a:xfrm>
            <a:prstGeom prst="ellipse">
              <a:avLst/>
            </a:prstGeom>
            <a:noFill/>
            <a:ln w="38100">
              <a:solidFill>
                <a:schemeClr val="tx1"/>
              </a:solidFill>
              <a:round/>
              <a:headEnd/>
              <a:tailEnd/>
            </a:ln>
          </p:spPr>
          <p:txBody>
            <a:bodyPr wrap="none" anchor="ctr"/>
            <a:lstStyle/>
            <a:p>
              <a:pPr algn="ctr"/>
              <a:r>
                <a:rPr lang="en-US" sz="2000" dirty="0"/>
                <a:t>3</a:t>
              </a:r>
            </a:p>
          </p:txBody>
        </p:sp>
        <p:cxnSp>
          <p:nvCxnSpPr>
            <p:cNvPr id="31753" name="AutoShape 68"/>
            <p:cNvCxnSpPr>
              <a:cxnSpLocks noChangeShapeType="1"/>
              <a:stCxn id="31751" idx="5"/>
              <a:endCxn id="31752" idx="0"/>
            </p:cNvCxnSpPr>
            <p:nvPr>
              <p:custDataLst>
                <p:tags r:id="rId5"/>
              </p:custDataLst>
            </p:nvPr>
          </p:nvCxnSpPr>
          <p:spPr bwMode="auto">
            <a:xfrm>
              <a:off x="7458714" y="4585466"/>
              <a:ext cx="204002" cy="381328"/>
            </a:xfrm>
            <a:prstGeom prst="straightConnector1">
              <a:avLst/>
            </a:prstGeom>
            <a:noFill/>
            <a:ln w="9525">
              <a:solidFill>
                <a:schemeClr val="tx1"/>
              </a:solidFill>
              <a:round/>
              <a:headEnd/>
              <a:tailEnd type="triangle" w="med" len="med"/>
            </a:ln>
          </p:spPr>
        </p:cxnSp>
        <p:cxnSp>
          <p:nvCxnSpPr>
            <p:cNvPr id="31754" name="AutoShape 68"/>
            <p:cNvCxnSpPr>
              <a:cxnSpLocks noChangeShapeType="1"/>
            </p:cNvCxnSpPr>
            <p:nvPr>
              <p:custDataLst>
                <p:tags r:id="rId6"/>
              </p:custDataLst>
            </p:nvPr>
          </p:nvCxnSpPr>
          <p:spPr bwMode="auto">
            <a:xfrm>
              <a:off x="7835900" y="5334000"/>
              <a:ext cx="204002" cy="381328"/>
            </a:xfrm>
            <a:prstGeom prst="straightConnector1">
              <a:avLst/>
            </a:prstGeom>
            <a:noFill/>
            <a:ln w="9525">
              <a:solidFill>
                <a:schemeClr val="tx1"/>
              </a:solidFill>
              <a:round/>
              <a:headEnd/>
              <a:tailEnd type="triangle" w="med" len="med"/>
            </a:ln>
          </p:spPr>
        </p:cxnSp>
      </p:grpSp>
      <p:sp>
        <p:nvSpPr>
          <p:cNvPr id="12" name="Slide Number Placeholder 11"/>
          <p:cNvSpPr>
            <a:spLocks noGrp="1"/>
          </p:cNvSpPr>
          <p:nvPr>
            <p:ph type="sldNum" sz="quarter" idx="11"/>
          </p:nvPr>
        </p:nvSpPr>
        <p:spPr/>
        <p:txBody>
          <a:bodyPr/>
          <a:lstStyle/>
          <a:p>
            <a:fld id="{3B048AC8-D41E-4C7B-8EE3-A52489AA1F05}" type="slidenum">
              <a:rPr lang="en-US" smtClean="0"/>
              <a:pPr/>
              <a:t>10</a:t>
            </a:fld>
            <a:endParaRPr lang="en-US"/>
          </a:p>
        </p:txBody>
      </p:sp>
      <p:sp>
        <p:nvSpPr>
          <p:cNvPr id="13"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11490409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p:txBody>
          <a:bodyPr>
            <a:normAutofit/>
          </a:bodyPr>
          <a:lstStyle/>
          <a:p>
            <a:r>
              <a:rPr lang="en-US" dirty="0" smtClean="0">
                <a:solidFill>
                  <a:srgbClr val="0000FF"/>
                </a:solidFill>
              </a:rPr>
              <a:t>BST Operations Analysis</a:t>
            </a:r>
            <a:endParaRPr lang="en-US" dirty="0" smtClean="0">
              <a:solidFill>
                <a:srgbClr val="0000FF"/>
              </a:solidFill>
            </a:endParaRPr>
          </a:p>
        </p:txBody>
      </p:sp>
      <p:sp>
        <p:nvSpPr>
          <p:cNvPr id="6147" name="Rectangle 3"/>
          <p:cNvSpPr>
            <a:spLocks noGrp="1" noChangeArrowheads="1"/>
          </p:cNvSpPr>
          <p:nvPr>
            <p:ph type="body" idx="1"/>
            <p:custDataLst>
              <p:tags r:id="rId2"/>
            </p:custDataLst>
          </p:nvPr>
        </p:nvSpPr>
        <p:spPr>
          <a:xfrm>
            <a:off x="838200" y="1609986"/>
            <a:ext cx="7467600" cy="4724400"/>
          </a:xfrm>
        </p:spPr>
        <p:txBody>
          <a:bodyPr>
            <a:noAutofit/>
          </a:bodyPr>
          <a:lstStyle/>
          <a:p>
            <a:pPr>
              <a:buNone/>
            </a:pPr>
            <a:r>
              <a:rPr lang="en-US" sz="2400" dirty="0" smtClean="0"/>
              <a:t>For BST with n nodes</a:t>
            </a:r>
          </a:p>
          <a:p>
            <a:pPr lvl="4">
              <a:buNone/>
            </a:pPr>
            <a:r>
              <a:rPr lang="en-US" sz="1600" dirty="0" smtClean="0"/>
              <a:t>			              </a:t>
            </a:r>
            <a:r>
              <a:rPr lang="en-US" sz="1600" b="1" dirty="0" smtClean="0">
                <a:latin typeface="Courier New" pitchFamily="49" charset="0"/>
                <a:cs typeface="Courier New" pitchFamily="49" charset="0"/>
              </a:rPr>
              <a:t>insert   find    delete</a:t>
            </a:r>
          </a:p>
          <a:p>
            <a:pPr marL="0" indent="0">
              <a:buNone/>
            </a:pPr>
            <a:endParaRPr lang="en-US" sz="2400" dirty="0" smtClean="0">
              <a:solidFill>
                <a:schemeClr val="accent1"/>
              </a:solidFill>
            </a:endParaRPr>
          </a:p>
          <a:p>
            <a:pPr marL="0" indent="0">
              <a:buNone/>
            </a:pPr>
            <a:r>
              <a:rPr lang="en-US" sz="2400" dirty="0" smtClean="0">
                <a:solidFill>
                  <a:schemeClr val="accent1"/>
                </a:solidFill>
              </a:rPr>
              <a:t>Worst Case </a:t>
            </a:r>
          </a:p>
          <a:p>
            <a:pPr marL="0" indent="0">
              <a:buNone/>
            </a:pPr>
            <a:r>
              <a:rPr lang="en-US" sz="2400" dirty="0" smtClean="0">
                <a:solidFill>
                  <a:schemeClr val="accent1"/>
                </a:solidFill>
              </a:rPr>
              <a:t>(unbalanced)</a:t>
            </a:r>
            <a:endParaRPr lang="en-US" sz="2400" dirty="0">
              <a:solidFill>
                <a:schemeClr val="accent1"/>
              </a:solidFill>
            </a:endParaRPr>
          </a:p>
          <a:p>
            <a:pPr marL="0" indent="0">
              <a:buNone/>
            </a:pPr>
            <a:endParaRPr lang="en-US" sz="2400" dirty="0" smtClean="0"/>
          </a:p>
          <a:p>
            <a:pPr marL="0" indent="0">
              <a:buNone/>
            </a:pPr>
            <a:r>
              <a:rPr lang="en-US" sz="2400" dirty="0" smtClean="0">
                <a:solidFill>
                  <a:schemeClr val="accent1"/>
                </a:solidFill>
              </a:rPr>
              <a:t>Average </a:t>
            </a:r>
            <a:r>
              <a:rPr lang="en-US" sz="2400" dirty="0">
                <a:solidFill>
                  <a:schemeClr val="accent1"/>
                </a:solidFill>
              </a:rPr>
              <a:t>Case </a:t>
            </a:r>
          </a:p>
          <a:p>
            <a:pPr marL="0" indent="0">
              <a:buNone/>
            </a:pPr>
            <a:r>
              <a:rPr lang="en-US" sz="2400" dirty="0" smtClean="0">
                <a:solidFill>
                  <a:schemeClr val="accent1"/>
                </a:solidFill>
              </a:rPr>
              <a:t>(balanced)</a:t>
            </a:r>
          </a:p>
          <a:p>
            <a:pPr marL="0" indent="0">
              <a:buNone/>
            </a:pPr>
            <a:endParaRPr lang="en-US" sz="2400" dirty="0" smtClean="0"/>
          </a:p>
          <a:p>
            <a:pPr>
              <a:buFontTx/>
              <a:buNone/>
            </a:pPr>
            <a:r>
              <a:rPr lang="en-US" sz="2400" dirty="0" smtClean="0"/>
              <a:t>                               </a:t>
            </a:r>
            <a:endParaRPr lang="en-US" sz="2400" dirty="0" smtClean="0">
              <a:solidFill>
                <a:srgbClr val="FF0000"/>
              </a:solidFill>
            </a:endParaRPr>
          </a:p>
        </p:txBody>
      </p:sp>
      <p:sp>
        <p:nvSpPr>
          <p:cNvPr id="6152" name="Rectangle 8"/>
          <p:cNvSpPr>
            <a:spLocks noChangeArrowheads="1"/>
          </p:cNvSpPr>
          <p:nvPr>
            <p:custDataLst>
              <p:tags r:id="rId3"/>
            </p:custDataLst>
          </p:nvPr>
        </p:nvSpPr>
        <p:spPr bwMode="auto">
          <a:xfrm>
            <a:off x="685800" y="4800600"/>
            <a:ext cx="2209800" cy="533400"/>
          </a:xfrm>
          <a:prstGeom prst="rect">
            <a:avLst/>
          </a:prstGeom>
          <a:noFill/>
          <a:ln w="9525">
            <a:noFill/>
            <a:miter lim="800000"/>
            <a:headEnd/>
            <a:tailEnd/>
          </a:ln>
        </p:spPr>
        <p:txBody>
          <a:bodyPr wrap="none" anchor="ctr"/>
          <a:lstStyle/>
          <a:p>
            <a:endParaRPr lang="en-US"/>
          </a:p>
        </p:txBody>
      </p:sp>
      <p:sp>
        <p:nvSpPr>
          <p:cNvPr id="6" name="Slide Number Placeholder 5"/>
          <p:cNvSpPr>
            <a:spLocks noGrp="1"/>
          </p:cNvSpPr>
          <p:nvPr>
            <p:ph type="sldNum" sz="quarter" idx="11"/>
          </p:nvPr>
        </p:nvSpPr>
        <p:spPr/>
        <p:txBody>
          <a:bodyPr/>
          <a:lstStyle/>
          <a:p>
            <a:fld id="{3B048AC8-D41E-4C7B-8EE3-A52489AA1F05}" type="slidenum">
              <a:rPr lang="en-US" smtClean="0"/>
              <a:pPr/>
              <a:t>11</a:t>
            </a:fld>
            <a:endParaRPr lang="en-US" dirty="0"/>
          </a:p>
        </p:txBody>
      </p:sp>
      <p:sp>
        <p:nvSpPr>
          <p:cNvPr id="2" name="TextBox 1"/>
          <p:cNvSpPr txBox="1"/>
          <p:nvPr/>
        </p:nvSpPr>
        <p:spPr>
          <a:xfrm>
            <a:off x="4092996" y="264789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a:t>
            </a:r>
            <a:r>
              <a:rPr lang="en-US" sz="2400" i="1" dirty="0"/>
              <a:t>N</a:t>
            </a:r>
            <a:r>
              <a:rPr lang="en-US" sz="2400" b="0" i="1" dirty="0" smtClean="0">
                <a:latin typeface="+mn-lt"/>
              </a:rPr>
              <a:t>)</a:t>
            </a:r>
            <a:endParaRPr lang="en-US" sz="2400" b="0" i="1" dirty="0" smtClean="0">
              <a:latin typeface="+mn-lt"/>
            </a:endParaRPr>
          </a:p>
        </p:txBody>
      </p:sp>
      <p:sp>
        <p:nvSpPr>
          <p:cNvPr id="9" name="TextBox 8"/>
          <p:cNvSpPr txBox="1"/>
          <p:nvPr/>
        </p:nvSpPr>
        <p:spPr>
          <a:xfrm>
            <a:off x="6477000" y="26670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0" name="TextBox 9"/>
          <p:cNvSpPr txBox="1"/>
          <p:nvPr/>
        </p:nvSpPr>
        <p:spPr>
          <a:xfrm>
            <a:off x="5312196" y="26670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4" name="TextBox 13"/>
          <p:cNvSpPr txBox="1"/>
          <p:nvPr/>
        </p:nvSpPr>
        <p:spPr>
          <a:xfrm>
            <a:off x="4114800" y="4095690"/>
            <a:ext cx="1232341"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a:t>
            </a:r>
            <a:r>
              <a:rPr lang="en-US" sz="2400" b="0" i="1" dirty="0" err="1" smtClean="0">
                <a:latin typeface="+mn-lt"/>
              </a:rPr>
              <a:t>logN</a:t>
            </a:r>
            <a:r>
              <a:rPr lang="en-US" sz="2400" b="0" i="1" dirty="0" smtClean="0">
                <a:latin typeface="+mn-lt"/>
              </a:rPr>
              <a:t>)</a:t>
            </a:r>
            <a:endParaRPr lang="en-US" sz="2400" b="0" i="1" dirty="0" smtClean="0">
              <a:latin typeface="+mn-lt"/>
            </a:endParaRPr>
          </a:p>
        </p:txBody>
      </p:sp>
      <p:sp>
        <p:nvSpPr>
          <p:cNvPr id="15" name="TextBox 14"/>
          <p:cNvSpPr txBox="1"/>
          <p:nvPr/>
        </p:nvSpPr>
        <p:spPr>
          <a:xfrm>
            <a:off x="5334000" y="4095690"/>
            <a:ext cx="1232341"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a:t>
            </a:r>
            <a:r>
              <a:rPr lang="en-US" sz="2400" b="0" i="1" dirty="0" err="1" smtClean="0">
                <a:latin typeface="+mn-lt"/>
              </a:rPr>
              <a:t>logN</a:t>
            </a:r>
            <a:r>
              <a:rPr lang="en-US" sz="2400" b="0" i="1" dirty="0" smtClean="0">
                <a:latin typeface="+mn-lt"/>
              </a:rPr>
              <a:t>)</a:t>
            </a:r>
            <a:endParaRPr lang="en-US" sz="2400" b="0" i="1" dirty="0" smtClean="0">
              <a:latin typeface="+mn-lt"/>
            </a:endParaRPr>
          </a:p>
        </p:txBody>
      </p:sp>
      <p:sp>
        <p:nvSpPr>
          <p:cNvPr id="16" name="TextBox 15"/>
          <p:cNvSpPr txBox="1"/>
          <p:nvPr/>
        </p:nvSpPr>
        <p:spPr>
          <a:xfrm>
            <a:off x="6477000" y="4095690"/>
            <a:ext cx="1232341"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a:t>
            </a:r>
            <a:r>
              <a:rPr lang="en-US" sz="2400" b="0" i="1" dirty="0" err="1" smtClean="0">
                <a:latin typeface="+mn-lt"/>
              </a:rPr>
              <a:t>logN</a:t>
            </a:r>
            <a:r>
              <a:rPr lang="en-US" sz="2400" b="0" i="1" dirty="0" smtClean="0">
                <a:latin typeface="+mn-lt"/>
              </a:rPr>
              <a:t>)</a:t>
            </a:r>
            <a:endParaRPr lang="en-US" sz="2400" b="0" i="1" dirty="0" smtClean="0">
              <a:latin typeface="+mn-lt"/>
            </a:endParaRPr>
          </a:p>
        </p:txBody>
      </p:sp>
      <p:sp>
        <p:nvSpPr>
          <p:cNvPr id="20" name="Date Placeholder 4"/>
          <p:cNvSpPr>
            <a:spLocks noGrp="1"/>
          </p:cNvSpPr>
          <p:nvPr>
            <p:ph type="dt" sz="half" idx="10"/>
          </p:nvPr>
        </p:nvSpPr>
        <p:spPr>
          <a:xfrm>
            <a:off x="457200" y="6356350"/>
            <a:ext cx="2133600" cy="365125"/>
          </a:xfrm>
        </p:spPr>
        <p:txBody>
          <a:bodyPr/>
          <a:lstStyle/>
          <a:p>
            <a:r>
              <a:rPr lang="en-US" dirty="0" smtClean="0"/>
              <a:t>Winter 2017</a:t>
            </a:r>
          </a:p>
        </p:txBody>
      </p:sp>
      <p:sp>
        <p:nvSpPr>
          <p:cNvPr id="3" name="TextBox 2"/>
          <p:cNvSpPr txBox="1"/>
          <p:nvPr/>
        </p:nvSpPr>
        <p:spPr>
          <a:xfrm>
            <a:off x="838200" y="5125781"/>
            <a:ext cx="7280980" cy="923330"/>
          </a:xfrm>
          <a:prstGeom prst="rect">
            <a:avLst/>
          </a:prstGeom>
          <a:noFill/>
        </p:spPr>
        <p:txBody>
          <a:bodyPr wrap="square" rtlCol="0">
            <a:spAutoFit/>
          </a:bodyPr>
          <a:lstStyle/>
          <a:p>
            <a:r>
              <a:rPr lang="en-US" dirty="0" smtClean="0"/>
              <a:t>Hard to keep a BST balanced, so BSTs are only “probably” better as implementations than a sorted array.  We’ll see how to keep them balanced on Friday</a:t>
            </a:r>
            <a:endParaRPr lang="en-US" dirty="0"/>
          </a:p>
        </p:txBody>
      </p:sp>
    </p:spTree>
    <p:extLst>
      <p:ext uri="{BB962C8B-B14F-4D97-AF65-F5344CB8AC3E}">
        <p14:creationId xmlns:p14="http://schemas.microsoft.com/office/powerpoint/2010/main" val="2456680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9" grpId="0"/>
      <p:bldP spid="9" grpId="1"/>
      <p:bldP spid="10" grpId="0"/>
      <p:bldP spid="10" grpId="1"/>
      <p:bldP spid="14" grpId="0"/>
      <p:bldP spid="14" grpId="1"/>
      <p:bldP spid="15" grpId="0"/>
      <p:bldP spid="15" grpId="1"/>
      <p:bldP spid="16" grpId="0"/>
      <p:bldP spid="1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Lazy </a:t>
            </a:r>
            <a:r>
              <a:rPr lang="en-US" dirty="0" smtClean="0">
                <a:solidFill>
                  <a:srgbClr val="0000FF"/>
                </a:solidFill>
              </a:rPr>
              <a:t>Deletion for BSTs:</a:t>
            </a:r>
            <a:endParaRPr lang="en-US" dirty="0">
              <a:solidFill>
                <a:srgbClr val="0000FF"/>
              </a:solidFill>
            </a:endParaRPr>
          </a:p>
        </p:txBody>
      </p:sp>
      <p:sp>
        <p:nvSpPr>
          <p:cNvPr id="3" name="Content Placeholder 2"/>
          <p:cNvSpPr>
            <a:spLocks noGrp="1"/>
          </p:cNvSpPr>
          <p:nvPr>
            <p:ph idx="1"/>
          </p:nvPr>
        </p:nvSpPr>
        <p:spPr/>
        <p:txBody>
          <a:bodyPr>
            <a:normAutofit fontScale="92500"/>
          </a:bodyPr>
          <a:lstStyle/>
          <a:p>
            <a:r>
              <a:rPr lang="en-US" dirty="0" smtClean="0"/>
              <a:t>Plusses:</a:t>
            </a:r>
            <a:endParaRPr lang="en-US" dirty="0" smtClean="0"/>
          </a:p>
          <a:p>
            <a:pPr lvl="1"/>
            <a:r>
              <a:rPr lang="en-US" dirty="0" smtClean="0"/>
              <a:t>Simpler: delete with </a:t>
            </a:r>
            <a:r>
              <a:rPr lang="en-US" b="1" dirty="0" err="1" smtClean="0">
                <a:latin typeface="Courier New"/>
                <a:cs typeface="Courier New"/>
              </a:rPr>
              <a:t>findMin</a:t>
            </a:r>
            <a:r>
              <a:rPr lang="en-US" dirty="0" smtClean="0"/>
              <a:t> and </a:t>
            </a:r>
            <a:r>
              <a:rPr lang="en-US" b="1" dirty="0" err="1" smtClean="0">
                <a:latin typeface="Courier New"/>
                <a:cs typeface="Courier New"/>
              </a:rPr>
              <a:t>findMax</a:t>
            </a:r>
            <a:r>
              <a:rPr lang="en-US" b="1" dirty="0">
                <a:latin typeface="Courier New"/>
                <a:cs typeface="Courier New"/>
              </a:rPr>
              <a:t> </a:t>
            </a:r>
            <a:r>
              <a:rPr lang="en-US" dirty="0" smtClean="0">
                <a:latin typeface="Calibri"/>
                <a:cs typeface="Calibri"/>
              </a:rPr>
              <a:t>are difficult operations, this minimizes those traversals</a:t>
            </a:r>
            <a:endParaRPr lang="en-US" dirty="0" smtClean="0">
              <a:latin typeface="Calibri"/>
              <a:cs typeface="Calibri"/>
            </a:endParaRPr>
          </a:p>
          <a:p>
            <a:pPr lvl="1"/>
            <a:r>
              <a:rPr lang="en-US" dirty="0" smtClean="0"/>
              <a:t>Can do “real deletions” later as a batch</a:t>
            </a:r>
          </a:p>
          <a:p>
            <a:pPr lvl="1"/>
            <a:r>
              <a:rPr lang="en-US" dirty="0" smtClean="0"/>
              <a:t>Some inserts can just “undelete” a tree </a:t>
            </a:r>
            <a:r>
              <a:rPr lang="en-US" dirty="0" smtClean="0"/>
              <a:t>node</a:t>
            </a:r>
          </a:p>
          <a:p>
            <a:r>
              <a:rPr lang="en-US" dirty="0" smtClean="0"/>
              <a:t>Minuses:</a:t>
            </a:r>
            <a:endParaRPr lang="en-US" dirty="0"/>
          </a:p>
          <a:p>
            <a:pPr lvl="1"/>
            <a:r>
              <a:rPr lang="en-US" dirty="0" smtClean="0"/>
              <a:t>Can </a:t>
            </a:r>
            <a:r>
              <a:rPr lang="en-US" dirty="0" smtClean="0"/>
              <a:t>waste space and slow down find operations</a:t>
            </a:r>
          </a:p>
          <a:p>
            <a:pPr lvl="1"/>
            <a:r>
              <a:rPr lang="en-US" dirty="0" smtClean="0"/>
              <a:t>Makes </a:t>
            </a:r>
            <a:r>
              <a:rPr lang="en-US" dirty="0" smtClean="0"/>
              <a:t>some operations more </a:t>
            </a:r>
            <a:r>
              <a:rPr lang="en-US" dirty="0" smtClean="0"/>
              <a:t>complicated with extra nodes in the tree</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12</a:t>
            </a:fld>
            <a:endParaRPr lang="en-US"/>
          </a:p>
        </p:txBody>
      </p:sp>
      <p:sp>
        <p:nvSpPr>
          <p:cNvPr id="6"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3434816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custDataLst>
              <p:tags r:id="rId1"/>
            </p:custDataLst>
          </p:nvPr>
        </p:nvSpPr>
        <p:spPr/>
        <p:txBody>
          <a:bodyPr/>
          <a:lstStyle/>
          <a:p>
            <a:r>
              <a:rPr lang="en-US" dirty="0" smtClean="0">
                <a:solidFill>
                  <a:srgbClr val="0000FF"/>
                </a:solidFill>
              </a:rPr>
              <a:t>Keeping</a:t>
            </a:r>
            <a:r>
              <a:rPr lang="en-US" dirty="0" smtClean="0">
                <a:solidFill>
                  <a:srgbClr val="0000FF"/>
                </a:solidFill>
              </a:rPr>
              <a:t> BSTs Balanced</a:t>
            </a:r>
            <a:endParaRPr lang="en-US" dirty="0" smtClean="0">
              <a:solidFill>
                <a:srgbClr val="0000FF"/>
              </a:solidFill>
            </a:endParaRPr>
          </a:p>
        </p:txBody>
      </p:sp>
      <p:sp>
        <p:nvSpPr>
          <p:cNvPr id="33795" name="Rectangle 3"/>
          <p:cNvSpPr>
            <a:spLocks noGrp="1" noChangeArrowheads="1"/>
          </p:cNvSpPr>
          <p:nvPr>
            <p:ph type="body" idx="1"/>
            <p:custDataLst>
              <p:tags r:id="rId2"/>
            </p:custDataLst>
          </p:nvPr>
        </p:nvSpPr>
        <p:spPr/>
        <p:txBody>
          <a:bodyPr>
            <a:normAutofit fontScale="85000" lnSpcReduction="10000"/>
          </a:bodyPr>
          <a:lstStyle/>
          <a:p>
            <a:pPr marL="533400" indent="-533400">
              <a:lnSpc>
                <a:spcPct val="90000"/>
              </a:lnSpc>
            </a:pPr>
            <a:r>
              <a:rPr lang="en-US" dirty="0" smtClean="0"/>
              <a:t>For </a:t>
            </a:r>
            <a:r>
              <a:rPr lang="en-US" dirty="0" smtClean="0"/>
              <a:t>a BST with </a:t>
            </a:r>
            <a:r>
              <a:rPr lang="en-US" i="1" dirty="0"/>
              <a:t>N</a:t>
            </a:r>
            <a:r>
              <a:rPr lang="en-US" dirty="0" smtClean="0"/>
              <a:t> </a:t>
            </a:r>
            <a:r>
              <a:rPr lang="en-US" dirty="0" smtClean="0"/>
              <a:t>nodes inserted in arbitrary order</a:t>
            </a:r>
          </a:p>
          <a:p>
            <a:pPr marL="914400" lvl="1" indent="-457200">
              <a:lnSpc>
                <a:spcPct val="90000"/>
              </a:lnSpc>
            </a:pPr>
            <a:r>
              <a:rPr lang="en-US" dirty="0" smtClean="0"/>
              <a:t>Average height is </a:t>
            </a:r>
            <a:r>
              <a:rPr lang="en-US" i="1" dirty="0" smtClean="0">
                <a:sym typeface="Symbol" pitchFamily="18" charset="2"/>
              </a:rPr>
              <a:t>O</a:t>
            </a:r>
            <a:r>
              <a:rPr lang="en-US" dirty="0" smtClean="0">
                <a:sym typeface="Symbol" pitchFamily="18" charset="2"/>
              </a:rPr>
              <a:t>(</a:t>
            </a:r>
            <a:r>
              <a:rPr lang="en-US" b="1" dirty="0" smtClean="0">
                <a:latin typeface="Courier New" pitchFamily="49" charset="0"/>
                <a:cs typeface="Courier New" pitchFamily="49" charset="0"/>
                <a:sym typeface="Symbol" pitchFamily="18" charset="2"/>
              </a:rPr>
              <a:t>log</a:t>
            </a:r>
            <a:r>
              <a:rPr lang="en-US" dirty="0" smtClean="0">
                <a:sym typeface="Symbol" pitchFamily="18" charset="2"/>
              </a:rPr>
              <a:t> </a:t>
            </a:r>
            <a:r>
              <a:rPr lang="en-US" i="1" dirty="0">
                <a:sym typeface="Symbol" pitchFamily="18" charset="2"/>
              </a:rPr>
              <a:t>N</a:t>
            </a:r>
            <a:r>
              <a:rPr lang="en-US" dirty="0" smtClean="0">
                <a:sym typeface="Symbol" pitchFamily="18" charset="2"/>
              </a:rPr>
              <a:t>) – intuition on Friday’s slides, proof in text</a:t>
            </a:r>
          </a:p>
          <a:p>
            <a:pPr marL="914400" lvl="1" indent="-457200">
              <a:lnSpc>
                <a:spcPct val="90000"/>
              </a:lnSpc>
            </a:pPr>
            <a:r>
              <a:rPr lang="en-US" dirty="0" smtClean="0">
                <a:sym typeface="Symbol" pitchFamily="18" charset="2"/>
              </a:rPr>
              <a:t>Worst </a:t>
            </a:r>
            <a:r>
              <a:rPr lang="en-US" dirty="0" smtClean="0">
                <a:sym typeface="Symbol" pitchFamily="18" charset="2"/>
              </a:rPr>
              <a:t>case height is </a:t>
            </a:r>
            <a:r>
              <a:rPr lang="en-US" i="1" dirty="0" smtClean="0">
                <a:sym typeface="Symbol" pitchFamily="18" charset="2"/>
              </a:rPr>
              <a:t>O</a:t>
            </a:r>
            <a:r>
              <a:rPr lang="en-US" dirty="0" smtClean="0">
                <a:sym typeface="Symbol" pitchFamily="18" charset="2"/>
              </a:rPr>
              <a:t>(</a:t>
            </a:r>
            <a:r>
              <a:rPr lang="en-US" i="1" dirty="0">
                <a:sym typeface="Symbol" pitchFamily="18" charset="2"/>
              </a:rPr>
              <a:t>N</a:t>
            </a:r>
            <a:r>
              <a:rPr lang="en-US" dirty="0" smtClean="0">
                <a:sym typeface="Symbol" pitchFamily="18" charset="2"/>
              </a:rPr>
              <a:t>)</a:t>
            </a:r>
            <a:endParaRPr lang="en-US" dirty="0" smtClean="0">
              <a:sym typeface="Symbol" pitchFamily="18" charset="2"/>
            </a:endParaRPr>
          </a:p>
          <a:p>
            <a:pPr marL="533400" indent="-533400">
              <a:lnSpc>
                <a:spcPct val="90000"/>
              </a:lnSpc>
            </a:pPr>
            <a:r>
              <a:rPr lang="en-US" dirty="0" smtClean="0">
                <a:sym typeface="Symbol" pitchFamily="18" charset="2"/>
              </a:rPr>
              <a:t>Simple, commonly occurring </a:t>
            </a:r>
            <a:r>
              <a:rPr lang="en-US" dirty="0" smtClean="0">
                <a:sym typeface="Symbol" pitchFamily="18" charset="2"/>
              </a:rPr>
              <a:t>cases, such as inserting in key order, lead </a:t>
            </a:r>
            <a:r>
              <a:rPr lang="en-US" dirty="0" smtClean="0">
                <a:sym typeface="Symbol" pitchFamily="18" charset="2"/>
              </a:rPr>
              <a:t>to the </a:t>
            </a:r>
            <a:r>
              <a:rPr lang="en-US" dirty="0" smtClean="0">
                <a:sym typeface="Symbol" pitchFamily="18" charset="2"/>
              </a:rPr>
              <a:t>worst-case scenario</a:t>
            </a:r>
          </a:p>
          <a:p>
            <a:pPr marL="533400" indent="-533400">
              <a:lnSpc>
                <a:spcPct val="90000"/>
              </a:lnSpc>
            </a:pPr>
            <a:endParaRPr lang="en-US" dirty="0" smtClean="0">
              <a:sym typeface="Symbol" pitchFamily="18" charset="2"/>
            </a:endParaRPr>
          </a:p>
          <a:p>
            <a:pPr marL="533400" indent="-533400">
              <a:lnSpc>
                <a:spcPct val="90000"/>
              </a:lnSpc>
              <a:buFontTx/>
              <a:buNone/>
            </a:pPr>
            <a:r>
              <a:rPr lang="en-US" i="1" dirty="0" smtClean="0">
                <a:solidFill>
                  <a:srgbClr val="008000"/>
                </a:solidFill>
                <a:sym typeface="Symbol" pitchFamily="18" charset="2"/>
              </a:rPr>
              <a:t>Solution</a:t>
            </a:r>
            <a:r>
              <a:rPr lang="en-US" dirty="0" smtClean="0">
                <a:solidFill>
                  <a:srgbClr val="008000"/>
                </a:solidFill>
                <a:sym typeface="Symbol" pitchFamily="18" charset="2"/>
              </a:rPr>
              <a:t>:  </a:t>
            </a:r>
            <a:r>
              <a:rPr lang="en-US" dirty="0" smtClean="0">
                <a:sym typeface="Symbol" pitchFamily="18" charset="2"/>
              </a:rPr>
              <a:t>Require a </a:t>
            </a:r>
            <a:r>
              <a:rPr lang="en-US" b="1" dirty="0" smtClean="0">
                <a:solidFill>
                  <a:schemeClr val="accent1"/>
                </a:solidFill>
                <a:sym typeface="Symbol" pitchFamily="18" charset="2"/>
              </a:rPr>
              <a:t>Balance Condition</a:t>
            </a:r>
            <a:r>
              <a:rPr lang="en-US" dirty="0" smtClean="0">
                <a:solidFill>
                  <a:schemeClr val="accent1"/>
                </a:solidFill>
                <a:sym typeface="Symbol" pitchFamily="18" charset="2"/>
              </a:rPr>
              <a:t> </a:t>
            </a:r>
            <a:r>
              <a:rPr lang="en-US" dirty="0" smtClean="0">
                <a:sym typeface="Symbol" pitchFamily="18" charset="2"/>
              </a:rPr>
              <a:t>that maintains a nice structure:</a:t>
            </a:r>
            <a:endParaRPr lang="en-US" dirty="0" smtClean="0">
              <a:sym typeface="Symbol" pitchFamily="18" charset="2"/>
            </a:endParaRPr>
          </a:p>
          <a:p>
            <a:pPr marL="533400" indent="-533400">
              <a:lnSpc>
                <a:spcPct val="90000"/>
              </a:lnSpc>
              <a:buFontTx/>
              <a:buAutoNum type="arabicPeriod"/>
            </a:pPr>
            <a:r>
              <a:rPr lang="en-US" dirty="0">
                <a:sym typeface="Symbol" pitchFamily="18" charset="2"/>
              </a:rPr>
              <a:t>E</a:t>
            </a:r>
            <a:r>
              <a:rPr lang="en-US" dirty="0" smtClean="0">
                <a:sym typeface="Symbol" pitchFamily="18" charset="2"/>
              </a:rPr>
              <a:t>nsures depth is always</a:t>
            </a:r>
            <a:r>
              <a:rPr lang="en-US" sz="2400" dirty="0" smtClean="0">
                <a:sym typeface="Symbol" pitchFamily="18" charset="2"/>
              </a:rPr>
              <a:t> </a:t>
            </a:r>
            <a:r>
              <a:rPr lang="en-US" i="1" dirty="0" smtClean="0">
                <a:sym typeface="Symbol" pitchFamily="18" charset="2"/>
              </a:rPr>
              <a:t>O</a:t>
            </a:r>
            <a:r>
              <a:rPr lang="en-US" dirty="0" smtClean="0">
                <a:sym typeface="Symbol" pitchFamily="18" charset="2"/>
              </a:rPr>
              <a:t>(</a:t>
            </a:r>
            <a:r>
              <a:rPr lang="en-US" b="1" dirty="0" smtClean="0">
                <a:latin typeface="Courier New" pitchFamily="49" charset="0"/>
                <a:cs typeface="Courier New" pitchFamily="49" charset="0"/>
                <a:sym typeface="Symbol" pitchFamily="18" charset="2"/>
              </a:rPr>
              <a:t>log</a:t>
            </a:r>
            <a:r>
              <a:rPr lang="en-US" dirty="0" smtClean="0">
                <a:sym typeface="Symbol" pitchFamily="18" charset="2"/>
              </a:rPr>
              <a:t> </a:t>
            </a:r>
            <a:r>
              <a:rPr lang="en-US" i="1" dirty="0">
                <a:sym typeface="Symbol" pitchFamily="18" charset="2"/>
              </a:rPr>
              <a:t>N</a:t>
            </a:r>
            <a:r>
              <a:rPr lang="en-US" dirty="0" smtClean="0">
                <a:sym typeface="Symbol" pitchFamily="18" charset="2"/>
              </a:rPr>
              <a:t>)</a:t>
            </a:r>
            <a:r>
              <a:rPr lang="en-US" sz="2400" dirty="0" smtClean="0">
                <a:sym typeface="Symbol" pitchFamily="18" charset="2"/>
              </a:rPr>
              <a:t>     </a:t>
            </a:r>
            <a:r>
              <a:rPr lang="en-US" dirty="0" smtClean="0">
                <a:sym typeface="Symbol" pitchFamily="18" charset="2"/>
              </a:rPr>
              <a:t>– strong enough!</a:t>
            </a:r>
          </a:p>
          <a:p>
            <a:pPr marL="533400" indent="-533400">
              <a:lnSpc>
                <a:spcPct val="90000"/>
              </a:lnSpc>
              <a:buFontTx/>
              <a:buAutoNum type="arabicPeriod"/>
            </a:pPr>
            <a:r>
              <a:rPr lang="en-US" dirty="0">
                <a:sym typeface="Symbol" pitchFamily="18" charset="2"/>
              </a:rPr>
              <a:t>I</a:t>
            </a:r>
            <a:r>
              <a:rPr lang="en-US" dirty="0" smtClean="0">
                <a:sym typeface="Symbol" pitchFamily="18" charset="2"/>
              </a:rPr>
              <a:t>s efficient to maintain         		   </a:t>
            </a:r>
            <a:r>
              <a:rPr lang="en-US" dirty="0" smtClean="0">
                <a:sym typeface="Symbol" pitchFamily="18" charset="2"/>
              </a:rPr>
              <a:t>    – </a:t>
            </a:r>
            <a:r>
              <a:rPr lang="en-US" dirty="0" smtClean="0">
                <a:sym typeface="Symbol" pitchFamily="18" charset="2"/>
              </a:rPr>
              <a:t>not too strong!</a:t>
            </a:r>
          </a:p>
        </p:txBody>
      </p:sp>
      <p:sp>
        <p:nvSpPr>
          <p:cNvPr id="5" name="Slide Number Placeholder 4"/>
          <p:cNvSpPr>
            <a:spLocks noGrp="1"/>
          </p:cNvSpPr>
          <p:nvPr>
            <p:ph type="sldNum" sz="quarter" idx="11"/>
          </p:nvPr>
        </p:nvSpPr>
        <p:spPr/>
        <p:txBody>
          <a:bodyPr/>
          <a:lstStyle/>
          <a:p>
            <a:fld id="{3B048AC8-D41E-4C7B-8EE3-A52489AA1F05}" type="slidenum">
              <a:rPr lang="en-US" smtClean="0"/>
              <a:pPr/>
              <a:t>13</a:t>
            </a:fld>
            <a:endParaRPr lang="en-US"/>
          </a:p>
        </p:txBody>
      </p:sp>
      <p:sp>
        <p:nvSpPr>
          <p:cNvPr id="6"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75066264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custDataLst>
              <p:tags r:id="rId1"/>
            </p:custDataLst>
          </p:nvPr>
        </p:nvSpPr>
        <p:spPr/>
        <p:txBody>
          <a:bodyPr/>
          <a:lstStyle/>
          <a:p>
            <a:r>
              <a:rPr lang="en-US" dirty="0" smtClean="0">
                <a:solidFill>
                  <a:srgbClr val="0000FF"/>
                </a:solidFill>
              </a:rPr>
              <a:t>Potential Balance Conditions</a:t>
            </a:r>
          </a:p>
        </p:txBody>
      </p:sp>
      <p:sp>
        <p:nvSpPr>
          <p:cNvPr id="34819" name="Rectangle 3"/>
          <p:cNvSpPr>
            <a:spLocks noGrp="1" noChangeArrowheads="1"/>
          </p:cNvSpPr>
          <p:nvPr>
            <p:ph type="body" idx="1"/>
            <p:custDataLst>
              <p:tags r:id="rId2"/>
            </p:custDataLst>
          </p:nvPr>
        </p:nvSpPr>
        <p:spPr>
          <a:xfrm>
            <a:off x="457199" y="1248230"/>
            <a:ext cx="8130411" cy="5014913"/>
          </a:xfrm>
        </p:spPr>
        <p:txBody>
          <a:bodyPr>
            <a:normAutofit/>
          </a:bodyPr>
          <a:lstStyle/>
          <a:p>
            <a:pPr marL="514350" indent="-514350">
              <a:buFont typeface="+mj-lt"/>
              <a:buAutoNum type="arabicPeriod"/>
            </a:pPr>
            <a:r>
              <a:rPr lang="en-US" dirty="0" smtClean="0"/>
              <a:t>Left and right </a:t>
            </a:r>
            <a:r>
              <a:rPr lang="en-US" dirty="0" err="1" smtClean="0"/>
              <a:t>subtrees</a:t>
            </a:r>
            <a:r>
              <a:rPr lang="en-US" dirty="0" smtClean="0"/>
              <a:t> of every node</a:t>
            </a:r>
            <a:r>
              <a:rPr lang="en-US" i="1" dirty="0" smtClean="0"/>
              <a:t/>
            </a:r>
            <a:br>
              <a:rPr lang="en-US" i="1" dirty="0" smtClean="0"/>
            </a:br>
            <a:r>
              <a:rPr lang="en-US" dirty="0" smtClean="0"/>
              <a:t>have equal number of nodes</a:t>
            </a:r>
          </a:p>
          <a:p>
            <a:pPr marL="533400" indent="-533400"/>
            <a:endParaRPr lang="en-US" dirty="0" smtClean="0"/>
          </a:p>
          <a:p>
            <a:pPr marL="533400" indent="-533400"/>
            <a:endParaRPr lang="en-US" dirty="0" smtClean="0"/>
          </a:p>
          <a:p>
            <a:pPr marL="533400" indent="-533400"/>
            <a:endParaRPr lang="en-US" dirty="0" smtClean="0"/>
          </a:p>
          <a:p>
            <a:pPr marL="514350" indent="-514350">
              <a:buFont typeface="+mj-lt"/>
              <a:buAutoNum type="arabicPeriod"/>
            </a:pPr>
            <a:r>
              <a:rPr lang="en-US" dirty="0" smtClean="0"/>
              <a:t>Left and right </a:t>
            </a:r>
            <a:r>
              <a:rPr lang="en-US" dirty="0" err="1" smtClean="0"/>
              <a:t>subtrees</a:t>
            </a:r>
            <a:r>
              <a:rPr lang="en-US" dirty="0" smtClean="0"/>
              <a:t> of every node</a:t>
            </a:r>
            <a:br>
              <a:rPr lang="en-US" dirty="0" smtClean="0"/>
            </a:br>
            <a:r>
              <a:rPr lang="en-US" dirty="0" smtClean="0"/>
              <a:t>have equal </a:t>
            </a:r>
            <a:r>
              <a:rPr lang="en-US" i="1" dirty="0" smtClean="0"/>
              <a:t>height</a:t>
            </a:r>
          </a:p>
        </p:txBody>
      </p:sp>
      <p:sp>
        <p:nvSpPr>
          <p:cNvPr id="303108" name="AutoShape 4"/>
          <p:cNvSpPr>
            <a:spLocks noChangeArrowheads="1"/>
          </p:cNvSpPr>
          <p:nvPr>
            <p:custDataLst>
              <p:tags r:id="rId3"/>
            </p:custDataLst>
          </p:nvPr>
        </p:nvSpPr>
        <p:spPr bwMode="auto">
          <a:xfrm>
            <a:off x="1066800" y="2844742"/>
            <a:ext cx="3657600" cy="609600"/>
          </a:xfrm>
          <a:prstGeom prst="roundRect">
            <a:avLst>
              <a:gd name="adj" fmla="val 16667"/>
            </a:avLst>
          </a:prstGeom>
          <a:solidFill>
            <a:srgbClr val="FFC000"/>
          </a:solidFill>
          <a:ln w="9525">
            <a:noFill/>
            <a:round/>
            <a:headEnd/>
            <a:tailEnd/>
          </a:ln>
        </p:spPr>
        <p:txBody>
          <a:bodyPr wrap="none" anchor="ctr"/>
          <a:lstStyle/>
          <a:p>
            <a:pPr algn="ctr"/>
            <a:r>
              <a:rPr lang="en-US" sz="2000" b="0" i="1" dirty="0">
                <a:latin typeface="+mn-lt"/>
              </a:rPr>
              <a:t>Too </a:t>
            </a:r>
            <a:r>
              <a:rPr lang="en-US" sz="2000" b="0" i="1" dirty="0" smtClean="0">
                <a:latin typeface="+mn-lt"/>
              </a:rPr>
              <a:t>strong!</a:t>
            </a:r>
            <a:endParaRPr lang="en-US" sz="2000" b="0" i="1" dirty="0">
              <a:latin typeface="+mn-lt"/>
            </a:endParaRPr>
          </a:p>
          <a:p>
            <a:pPr algn="ctr"/>
            <a:r>
              <a:rPr lang="en-US" sz="2000" b="0" i="1" dirty="0" smtClean="0">
                <a:latin typeface="+mn-lt"/>
              </a:rPr>
              <a:t>Only perfect trees (2</a:t>
            </a:r>
            <a:r>
              <a:rPr lang="en-US" sz="2000" b="0" i="1" baseline="30000" dirty="0" smtClean="0">
                <a:latin typeface="+mn-lt"/>
              </a:rPr>
              <a:t>n</a:t>
            </a:r>
            <a:r>
              <a:rPr lang="en-US" sz="2000" b="0" i="1" dirty="0" smtClean="0">
                <a:latin typeface="+mn-lt"/>
              </a:rPr>
              <a:t> – 1 nodes)</a:t>
            </a:r>
            <a:endParaRPr lang="en-US" sz="2000" b="0" i="1" dirty="0">
              <a:latin typeface="+mn-lt"/>
            </a:endParaRPr>
          </a:p>
        </p:txBody>
      </p:sp>
      <p:sp>
        <p:nvSpPr>
          <p:cNvPr id="303109" name="AutoShape 5"/>
          <p:cNvSpPr>
            <a:spLocks noChangeArrowheads="1"/>
          </p:cNvSpPr>
          <p:nvPr>
            <p:custDataLst>
              <p:tags r:id="rId4"/>
            </p:custDataLst>
          </p:nvPr>
        </p:nvSpPr>
        <p:spPr bwMode="auto">
          <a:xfrm>
            <a:off x="990600" y="5409048"/>
            <a:ext cx="3657600" cy="685800"/>
          </a:xfrm>
          <a:prstGeom prst="roundRect">
            <a:avLst>
              <a:gd name="adj" fmla="val 16667"/>
            </a:avLst>
          </a:prstGeom>
          <a:solidFill>
            <a:srgbClr val="FFC000"/>
          </a:solidFill>
          <a:ln w="9525">
            <a:noFill/>
            <a:round/>
            <a:headEnd/>
            <a:tailEnd/>
          </a:ln>
        </p:spPr>
        <p:txBody>
          <a:bodyPr wrap="none" anchor="ctr"/>
          <a:lstStyle/>
          <a:p>
            <a:pPr algn="ctr"/>
            <a:r>
              <a:rPr lang="en-US" sz="2000" b="0" i="1" dirty="0">
                <a:latin typeface="+mn-lt"/>
              </a:rPr>
              <a:t>Too </a:t>
            </a:r>
            <a:r>
              <a:rPr lang="en-US" sz="2000" b="0" i="1" dirty="0" smtClean="0">
                <a:latin typeface="+mn-lt"/>
              </a:rPr>
              <a:t>strong!</a:t>
            </a:r>
            <a:endParaRPr lang="en-US" sz="2000" b="0" i="1" dirty="0">
              <a:latin typeface="+mn-lt"/>
            </a:endParaRPr>
          </a:p>
          <a:p>
            <a:pPr algn="ctr"/>
            <a:r>
              <a:rPr lang="en-US" sz="2000" b="0" i="1" dirty="0" smtClean="0">
                <a:latin typeface="+mn-lt"/>
              </a:rPr>
              <a:t>Only perfect trees (2</a:t>
            </a:r>
            <a:r>
              <a:rPr lang="en-US" sz="2000" b="0" i="1" baseline="30000" dirty="0" smtClean="0">
                <a:latin typeface="+mn-lt"/>
              </a:rPr>
              <a:t>n</a:t>
            </a:r>
            <a:r>
              <a:rPr lang="en-US" sz="2000" b="0" i="1" dirty="0" smtClean="0">
                <a:latin typeface="+mn-lt"/>
              </a:rPr>
              <a:t> – 1 nodes)</a:t>
            </a:r>
            <a:endParaRPr lang="en-US" sz="2000" b="0" i="1" dirty="0">
              <a:latin typeface="+mn-lt"/>
            </a:endParaRPr>
          </a:p>
        </p:txBody>
      </p:sp>
      <p:sp>
        <p:nvSpPr>
          <p:cNvPr id="7" name="Slide Number Placeholder 6"/>
          <p:cNvSpPr>
            <a:spLocks noGrp="1"/>
          </p:cNvSpPr>
          <p:nvPr>
            <p:ph type="sldNum" sz="quarter" idx="11"/>
          </p:nvPr>
        </p:nvSpPr>
        <p:spPr/>
        <p:txBody>
          <a:bodyPr/>
          <a:lstStyle/>
          <a:p>
            <a:fld id="{3B048AC8-D41E-4C7B-8EE3-A52489AA1F05}" type="slidenum">
              <a:rPr lang="en-US" smtClean="0"/>
              <a:pPr/>
              <a:t>14</a:t>
            </a:fld>
            <a:endParaRPr lang="en-US"/>
          </a:p>
        </p:txBody>
      </p:sp>
      <p:sp>
        <p:nvSpPr>
          <p:cNvPr id="10" name="Oval 3"/>
          <p:cNvSpPr>
            <a:spLocks noChangeAspect="1" noChangeArrowheads="1"/>
          </p:cNvSpPr>
          <p:nvPr>
            <p:custDataLst>
              <p:tags r:id="rId5"/>
            </p:custDataLst>
          </p:nvPr>
        </p:nvSpPr>
        <p:spPr bwMode="auto">
          <a:xfrm>
            <a:off x="5868532" y="3257550"/>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3" name="Oval 6"/>
          <p:cNvSpPr>
            <a:spLocks noChangeAspect="1" noChangeArrowheads="1"/>
          </p:cNvSpPr>
          <p:nvPr>
            <p:custDataLst>
              <p:tags r:id="rId6"/>
            </p:custDataLst>
          </p:nvPr>
        </p:nvSpPr>
        <p:spPr bwMode="auto">
          <a:xfrm>
            <a:off x="6438900" y="2786903"/>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4" name="Oval 7"/>
          <p:cNvSpPr>
            <a:spLocks noChangeAspect="1" noChangeArrowheads="1"/>
          </p:cNvSpPr>
          <p:nvPr>
            <p:custDataLst>
              <p:tags r:id="rId7"/>
            </p:custDataLst>
          </p:nvPr>
        </p:nvSpPr>
        <p:spPr bwMode="auto">
          <a:xfrm>
            <a:off x="5678409" y="2786903"/>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6" name="Oval 9"/>
          <p:cNvSpPr>
            <a:spLocks noChangeAspect="1" noChangeArrowheads="1"/>
          </p:cNvSpPr>
          <p:nvPr>
            <p:custDataLst>
              <p:tags r:id="rId8"/>
            </p:custDataLst>
          </p:nvPr>
        </p:nvSpPr>
        <p:spPr bwMode="auto">
          <a:xfrm>
            <a:off x="6058655" y="2316256"/>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7" name="Oval 10"/>
          <p:cNvSpPr>
            <a:spLocks noChangeAspect="1" noChangeArrowheads="1"/>
          </p:cNvSpPr>
          <p:nvPr>
            <p:custDataLst>
              <p:tags r:id="rId9"/>
            </p:custDataLst>
          </p:nvPr>
        </p:nvSpPr>
        <p:spPr bwMode="auto">
          <a:xfrm>
            <a:off x="6819146" y="1845609"/>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18" name="AutoShape 11"/>
          <p:cNvCxnSpPr>
            <a:cxnSpLocks noChangeShapeType="1"/>
            <a:stCxn id="17" idx="3"/>
            <a:endCxn id="16" idx="0"/>
          </p:cNvCxnSpPr>
          <p:nvPr>
            <p:custDataLst>
              <p:tags r:id="rId10"/>
            </p:custDataLst>
          </p:nvPr>
        </p:nvCxnSpPr>
        <p:spPr bwMode="auto">
          <a:xfrm flipH="1">
            <a:off x="6194457" y="2027985"/>
            <a:ext cx="664298" cy="278186"/>
          </a:xfrm>
          <a:prstGeom prst="straightConnector1">
            <a:avLst/>
          </a:prstGeom>
          <a:noFill/>
          <a:ln w="9525">
            <a:solidFill>
              <a:schemeClr val="tx1"/>
            </a:solidFill>
            <a:round/>
            <a:headEnd/>
            <a:tailEnd type="triangle" w="med" len="med"/>
          </a:ln>
        </p:spPr>
      </p:cxnSp>
      <p:cxnSp>
        <p:nvCxnSpPr>
          <p:cNvPr id="19" name="AutoShape 12"/>
          <p:cNvCxnSpPr>
            <a:cxnSpLocks noChangeShapeType="1"/>
            <a:stCxn id="17" idx="5"/>
            <a:endCxn id="67" idx="1"/>
          </p:cNvCxnSpPr>
          <p:nvPr>
            <p:custDataLst>
              <p:tags r:id="rId11"/>
            </p:custDataLst>
          </p:nvPr>
        </p:nvCxnSpPr>
        <p:spPr bwMode="auto">
          <a:xfrm rot="16200000" flipH="1">
            <a:off x="7177907" y="1890842"/>
            <a:ext cx="314572" cy="568439"/>
          </a:xfrm>
          <a:prstGeom prst="straightConnector1">
            <a:avLst/>
          </a:prstGeom>
          <a:noFill/>
          <a:ln w="9525">
            <a:solidFill>
              <a:schemeClr val="tx1"/>
            </a:solidFill>
            <a:round/>
            <a:headEnd/>
            <a:tailEnd type="triangle" w="med" len="med"/>
          </a:ln>
        </p:spPr>
      </p:cxnSp>
      <p:cxnSp>
        <p:nvCxnSpPr>
          <p:cNvPr id="22" name="AutoShape 15"/>
          <p:cNvCxnSpPr>
            <a:cxnSpLocks noChangeShapeType="1"/>
            <a:stCxn id="16" idx="3"/>
            <a:endCxn id="14" idx="0"/>
          </p:cNvCxnSpPr>
          <p:nvPr>
            <p:custDataLst>
              <p:tags r:id="rId12"/>
            </p:custDataLst>
          </p:nvPr>
        </p:nvCxnSpPr>
        <p:spPr bwMode="auto">
          <a:xfrm flipH="1">
            <a:off x="5814211" y="2498632"/>
            <a:ext cx="284053" cy="278186"/>
          </a:xfrm>
          <a:prstGeom prst="straightConnector1">
            <a:avLst/>
          </a:prstGeom>
          <a:noFill/>
          <a:ln w="9525">
            <a:solidFill>
              <a:schemeClr val="tx1"/>
            </a:solidFill>
            <a:round/>
            <a:headEnd/>
            <a:tailEnd type="triangle" w="med" len="med"/>
          </a:ln>
        </p:spPr>
      </p:cxnSp>
      <p:cxnSp>
        <p:nvCxnSpPr>
          <p:cNvPr id="23" name="AutoShape 16"/>
          <p:cNvCxnSpPr>
            <a:cxnSpLocks noChangeShapeType="1"/>
            <a:stCxn id="16" idx="5"/>
            <a:endCxn id="13" idx="0"/>
          </p:cNvCxnSpPr>
          <p:nvPr>
            <p:custDataLst>
              <p:tags r:id="rId13"/>
            </p:custDataLst>
          </p:nvPr>
        </p:nvCxnSpPr>
        <p:spPr bwMode="auto">
          <a:xfrm>
            <a:off x="6290650" y="2498632"/>
            <a:ext cx="284052" cy="278186"/>
          </a:xfrm>
          <a:prstGeom prst="straightConnector1">
            <a:avLst/>
          </a:prstGeom>
          <a:noFill/>
          <a:ln w="9525">
            <a:solidFill>
              <a:schemeClr val="tx1"/>
            </a:solidFill>
            <a:round/>
            <a:headEnd/>
            <a:tailEnd type="triangle" w="med" len="med"/>
          </a:ln>
        </p:spPr>
      </p:cxnSp>
      <p:cxnSp>
        <p:nvCxnSpPr>
          <p:cNvPr id="24" name="AutoShape 17"/>
          <p:cNvCxnSpPr>
            <a:cxnSpLocks noChangeShapeType="1"/>
            <a:stCxn id="14" idx="5"/>
            <a:endCxn id="10" idx="0"/>
          </p:cNvCxnSpPr>
          <p:nvPr>
            <p:custDataLst>
              <p:tags r:id="rId14"/>
            </p:custDataLst>
          </p:nvPr>
        </p:nvCxnSpPr>
        <p:spPr bwMode="auto">
          <a:xfrm>
            <a:off x="5910404" y="2969279"/>
            <a:ext cx="93929" cy="278186"/>
          </a:xfrm>
          <a:prstGeom prst="straightConnector1">
            <a:avLst/>
          </a:prstGeom>
          <a:noFill/>
          <a:ln w="9525">
            <a:solidFill>
              <a:schemeClr val="tx1"/>
            </a:solidFill>
            <a:round/>
            <a:headEnd/>
            <a:tailEnd type="triangle" w="med" len="med"/>
          </a:ln>
        </p:spPr>
      </p:cxnSp>
      <p:sp>
        <p:nvSpPr>
          <p:cNvPr id="27" name="Oval 20"/>
          <p:cNvSpPr>
            <a:spLocks noChangeAspect="1" noChangeArrowheads="1"/>
          </p:cNvSpPr>
          <p:nvPr>
            <p:custDataLst>
              <p:tags r:id="rId15"/>
            </p:custDataLst>
          </p:nvPr>
        </p:nvSpPr>
        <p:spPr bwMode="auto">
          <a:xfrm>
            <a:off x="6629023" y="3257550"/>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28" name="AutoShape 21"/>
          <p:cNvCxnSpPr>
            <a:cxnSpLocks noChangeShapeType="1"/>
            <a:stCxn id="13" idx="5"/>
            <a:endCxn id="27" idx="0"/>
          </p:cNvCxnSpPr>
          <p:nvPr>
            <p:custDataLst>
              <p:tags r:id="rId16"/>
            </p:custDataLst>
          </p:nvPr>
        </p:nvCxnSpPr>
        <p:spPr bwMode="auto">
          <a:xfrm>
            <a:off x="6670895" y="2969279"/>
            <a:ext cx="93929" cy="278186"/>
          </a:xfrm>
          <a:prstGeom prst="straightConnector1">
            <a:avLst/>
          </a:prstGeom>
          <a:noFill/>
          <a:ln w="9525">
            <a:solidFill>
              <a:schemeClr val="tx1"/>
            </a:solidFill>
            <a:round/>
            <a:headEnd/>
            <a:tailEnd type="triangle" w="med" len="med"/>
          </a:ln>
        </p:spPr>
      </p:cxnSp>
      <p:sp>
        <p:nvSpPr>
          <p:cNvPr id="33" name="Oval 22"/>
          <p:cNvSpPr>
            <a:spLocks noChangeAspect="1" noChangeArrowheads="1"/>
          </p:cNvSpPr>
          <p:nvPr>
            <p:custDataLst>
              <p:tags r:id="rId17"/>
            </p:custDataLst>
          </p:nvPr>
        </p:nvSpPr>
        <p:spPr bwMode="auto">
          <a:xfrm>
            <a:off x="5443396" y="3257550"/>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34" name="AutoShape 23"/>
          <p:cNvCxnSpPr>
            <a:cxnSpLocks noChangeShapeType="1"/>
          </p:cNvCxnSpPr>
          <p:nvPr>
            <p:custDataLst>
              <p:tags r:id="rId18"/>
            </p:custDataLst>
          </p:nvPr>
        </p:nvCxnSpPr>
        <p:spPr bwMode="auto">
          <a:xfrm flipH="1">
            <a:off x="5618807" y="2988609"/>
            <a:ext cx="93930" cy="278186"/>
          </a:xfrm>
          <a:prstGeom prst="straightConnector1">
            <a:avLst/>
          </a:prstGeom>
          <a:noFill/>
          <a:ln w="9525">
            <a:solidFill>
              <a:schemeClr val="tx1"/>
            </a:solidFill>
            <a:round/>
            <a:headEnd/>
            <a:tailEnd type="triangle" w="med" len="med"/>
          </a:ln>
        </p:spPr>
      </p:cxnSp>
      <p:sp>
        <p:nvSpPr>
          <p:cNvPr id="35" name="Oval 22"/>
          <p:cNvSpPr>
            <a:spLocks noChangeAspect="1" noChangeArrowheads="1"/>
          </p:cNvSpPr>
          <p:nvPr>
            <p:custDataLst>
              <p:tags r:id="rId19"/>
            </p:custDataLst>
          </p:nvPr>
        </p:nvSpPr>
        <p:spPr bwMode="auto">
          <a:xfrm>
            <a:off x="6245005" y="3244103"/>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36" name="AutoShape 23"/>
          <p:cNvCxnSpPr>
            <a:cxnSpLocks noChangeShapeType="1"/>
            <a:endCxn id="35" idx="0"/>
          </p:cNvCxnSpPr>
          <p:nvPr>
            <p:custDataLst>
              <p:tags r:id="rId20"/>
            </p:custDataLst>
          </p:nvPr>
        </p:nvCxnSpPr>
        <p:spPr bwMode="auto">
          <a:xfrm flipH="1">
            <a:off x="6380807" y="2955832"/>
            <a:ext cx="93930" cy="278186"/>
          </a:xfrm>
          <a:prstGeom prst="straightConnector1">
            <a:avLst/>
          </a:prstGeom>
          <a:noFill/>
          <a:ln w="9525">
            <a:solidFill>
              <a:schemeClr val="tx1"/>
            </a:solidFill>
            <a:round/>
            <a:headEnd/>
            <a:tailEnd type="triangle" w="med" len="med"/>
          </a:ln>
        </p:spPr>
      </p:cxnSp>
      <p:sp>
        <p:nvSpPr>
          <p:cNvPr id="62" name="Oval 3"/>
          <p:cNvSpPr>
            <a:spLocks noChangeAspect="1" noChangeArrowheads="1"/>
          </p:cNvSpPr>
          <p:nvPr>
            <p:custDataLst>
              <p:tags r:id="rId21"/>
            </p:custDataLst>
          </p:nvPr>
        </p:nvSpPr>
        <p:spPr bwMode="auto">
          <a:xfrm>
            <a:off x="7389514" y="3244103"/>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63" name="Oval 6"/>
          <p:cNvSpPr>
            <a:spLocks noChangeAspect="1" noChangeArrowheads="1"/>
          </p:cNvSpPr>
          <p:nvPr>
            <p:custDataLst>
              <p:tags r:id="rId22"/>
            </p:custDataLst>
          </p:nvPr>
        </p:nvSpPr>
        <p:spPr bwMode="auto">
          <a:xfrm>
            <a:off x="7959882" y="2773456"/>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66" name="Oval 7"/>
          <p:cNvSpPr>
            <a:spLocks noChangeAspect="1" noChangeArrowheads="1"/>
          </p:cNvSpPr>
          <p:nvPr>
            <p:custDataLst>
              <p:tags r:id="rId23"/>
            </p:custDataLst>
          </p:nvPr>
        </p:nvSpPr>
        <p:spPr bwMode="auto">
          <a:xfrm>
            <a:off x="7199391" y="2773456"/>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67" name="Oval 9"/>
          <p:cNvSpPr>
            <a:spLocks noChangeAspect="1" noChangeArrowheads="1"/>
          </p:cNvSpPr>
          <p:nvPr>
            <p:custDataLst>
              <p:tags r:id="rId24"/>
            </p:custDataLst>
          </p:nvPr>
        </p:nvSpPr>
        <p:spPr bwMode="auto">
          <a:xfrm>
            <a:off x="7579637" y="2302809"/>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72" name="AutoShape 15"/>
          <p:cNvCxnSpPr>
            <a:cxnSpLocks noChangeShapeType="1"/>
            <a:stCxn id="67" idx="3"/>
            <a:endCxn id="66" idx="0"/>
          </p:cNvCxnSpPr>
          <p:nvPr>
            <p:custDataLst>
              <p:tags r:id="rId25"/>
            </p:custDataLst>
          </p:nvPr>
        </p:nvCxnSpPr>
        <p:spPr bwMode="auto">
          <a:xfrm flipH="1">
            <a:off x="7335193" y="2485185"/>
            <a:ext cx="284053" cy="278186"/>
          </a:xfrm>
          <a:prstGeom prst="straightConnector1">
            <a:avLst/>
          </a:prstGeom>
          <a:noFill/>
          <a:ln w="9525">
            <a:solidFill>
              <a:schemeClr val="tx1"/>
            </a:solidFill>
            <a:round/>
            <a:headEnd/>
            <a:tailEnd type="triangle" w="med" len="med"/>
          </a:ln>
        </p:spPr>
      </p:cxnSp>
      <p:cxnSp>
        <p:nvCxnSpPr>
          <p:cNvPr id="73" name="AutoShape 16"/>
          <p:cNvCxnSpPr>
            <a:cxnSpLocks noChangeShapeType="1"/>
            <a:stCxn id="67" idx="5"/>
            <a:endCxn id="63" idx="0"/>
          </p:cNvCxnSpPr>
          <p:nvPr>
            <p:custDataLst>
              <p:tags r:id="rId26"/>
            </p:custDataLst>
          </p:nvPr>
        </p:nvCxnSpPr>
        <p:spPr bwMode="auto">
          <a:xfrm>
            <a:off x="7811632" y="2485185"/>
            <a:ext cx="284052" cy="278186"/>
          </a:xfrm>
          <a:prstGeom prst="straightConnector1">
            <a:avLst/>
          </a:prstGeom>
          <a:noFill/>
          <a:ln w="9525">
            <a:solidFill>
              <a:schemeClr val="tx1"/>
            </a:solidFill>
            <a:round/>
            <a:headEnd/>
            <a:tailEnd type="triangle" w="med" len="med"/>
          </a:ln>
        </p:spPr>
      </p:cxnSp>
      <p:cxnSp>
        <p:nvCxnSpPr>
          <p:cNvPr id="76" name="AutoShape 17"/>
          <p:cNvCxnSpPr>
            <a:cxnSpLocks noChangeShapeType="1"/>
            <a:stCxn id="66" idx="5"/>
            <a:endCxn id="62" idx="0"/>
          </p:cNvCxnSpPr>
          <p:nvPr>
            <p:custDataLst>
              <p:tags r:id="rId27"/>
            </p:custDataLst>
          </p:nvPr>
        </p:nvCxnSpPr>
        <p:spPr bwMode="auto">
          <a:xfrm>
            <a:off x="7431386" y="2955832"/>
            <a:ext cx="93929" cy="278186"/>
          </a:xfrm>
          <a:prstGeom prst="straightConnector1">
            <a:avLst/>
          </a:prstGeom>
          <a:noFill/>
          <a:ln w="9525">
            <a:solidFill>
              <a:schemeClr val="tx1"/>
            </a:solidFill>
            <a:round/>
            <a:headEnd/>
            <a:tailEnd type="triangle" w="med" len="med"/>
          </a:ln>
        </p:spPr>
      </p:cxnSp>
      <p:sp>
        <p:nvSpPr>
          <p:cNvPr id="77" name="Oval 20"/>
          <p:cNvSpPr>
            <a:spLocks noChangeAspect="1" noChangeArrowheads="1"/>
          </p:cNvSpPr>
          <p:nvPr>
            <p:custDataLst>
              <p:tags r:id="rId28"/>
            </p:custDataLst>
          </p:nvPr>
        </p:nvSpPr>
        <p:spPr bwMode="auto">
          <a:xfrm>
            <a:off x="8150005" y="3244103"/>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78" name="AutoShape 21"/>
          <p:cNvCxnSpPr>
            <a:cxnSpLocks noChangeShapeType="1"/>
            <a:stCxn id="63" idx="5"/>
            <a:endCxn id="77" idx="0"/>
          </p:cNvCxnSpPr>
          <p:nvPr>
            <p:custDataLst>
              <p:tags r:id="rId29"/>
            </p:custDataLst>
          </p:nvPr>
        </p:nvCxnSpPr>
        <p:spPr bwMode="auto">
          <a:xfrm>
            <a:off x="8191877" y="2955832"/>
            <a:ext cx="93929" cy="278186"/>
          </a:xfrm>
          <a:prstGeom prst="straightConnector1">
            <a:avLst/>
          </a:prstGeom>
          <a:noFill/>
          <a:ln w="9525">
            <a:solidFill>
              <a:schemeClr val="tx1"/>
            </a:solidFill>
            <a:round/>
            <a:headEnd/>
            <a:tailEnd type="triangle" w="med" len="med"/>
          </a:ln>
        </p:spPr>
      </p:cxnSp>
      <p:sp>
        <p:nvSpPr>
          <p:cNvPr id="79" name="Oval 22"/>
          <p:cNvSpPr>
            <a:spLocks noChangeAspect="1" noChangeArrowheads="1"/>
          </p:cNvSpPr>
          <p:nvPr>
            <p:custDataLst>
              <p:tags r:id="rId30"/>
            </p:custDataLst>
          </p:nvPr>
        </p:nvSpPr>
        <p:spPr bwMode="auto">
          <a:xfrm>
            <a:off x="7003987" y="3263433"/>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84" name="AutoShape 23"/>
          <p:cNvCxnSpPr>
            <a:cxnSpLocks noChangeShapeType="1"/>
            <a:endCxn id="79" idx="0"/>
          </p:cNvCxnSpPr>
          <p:nvPr>
            <p:custDataLst>
              <p:tags r:id="rId31"/>
            </p:custDataLst>
          </p:nvPr>
        </p:nvCxnSpPr>
        <p:spPr bwMode="auto">
          <a:xfrm flipH="1">
            <a:off x="7139789" y="2975162"/>
            <a:ext cx="93930" cy="278186"/>
          </a:xfrm>
          <a:prstGeom prst="straightConnector1">
            <a:avLst/>
          </a:prstGeom>
          <a:noFill/>
          <a:ln w="9525">
            <a:solidFill>
              <a:schemeClr val="tx1"/>
            </a:solidFill>
            <a:round/>
            <a:headEnd/>
            <a:tailEnd type="triangle" w="med" len="med"/>
          </a:ln>
        </p:spPr>
      </p:cxnSp>
      <p:sp>
        <p:nvSpPr>
          <p:cNvPr id="85" name="Oval 22"/>
          <p:cNvSpPr>
            <a:spLocks noChangeAspect="1" noChangeArrowheads="1"/>
          </p:cNvSpPr>
          <p:nvPr>
            <p:custDataLst>
              <p:tags r:id="rId32"/>
            </p:custDataLst>
          </p:nvPr>
        </p:nvSpPr>
        <p:spPr bwMode="auto">
          <a:xfrm>
            <a:off x="7765987" y="3230656"/>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86" name="AutoShape 23"/>
          <p:cNvCxnSpPr>
            <a:cxnSpLocks noChangeShapeType="1"/>
            <a:endCxn id="85" idx="0"/>
          </p:cNvCxnSpPr>
          <p:nvPr>
            <p:custDataLst>
              <p:tags r:id="rId33"/>
            </p:custDataLst>
          </p:nvPr>
        </p:nvCxnSpPr>
        <p:spPr bwMode="auto">
          <a:xfrm flipH="1">
            <a:off x="7901789" y="2942385"/>
            <a:ext cx="93930" cy="278186"/>
          </a:xfrm>
          <a:prstGeom prst="straightConnector1">
            <a:avLst/>
          </a:prstGeom>
          <a:noFill/>
          <a:ln w="9525">
            <a:solidFill>
              <a:schemeClr val="tx1"/>
            </a:solidFill>
            <a:round/>
            <a:headEnd/>
            <a:tailEnd type="triangle" w="med" len="med"/>
          </a:ln>
        </p:spPr>
      </p:cxnSp>
      <p:sp>
        <p:nvSpPr>
          <p:cNvPr id="3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30905768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1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3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animBg="1"/>
      <p:bldP spid="30310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custDataLst>
              <p:tags r:id="rId1"/>
            </p:custDataLst>
          </p:nvPr>
        </p:nvSpPr>
        <p:spPr/>
        <p:txBody>
          <a:bodyPr/>
          <a:lstStyle/>
          <a:p>
            <a:r>
              <a:rPr lang="en-US" dirty="0" smtClean="0">
                <a:solidFill>
                  <a:srgbClr val="0000FF"/>
                </a:solidFill>
              </a:rPr>
              <a:t>Potential Balance Conditions</a:t>
            </a:r>
          </a:p>
        </p:txBody>
      </p:sp>
      <p:sp>
        <p:nvSpPr>
          <p:cNvPr id="34819" name="Rectangle 3"/>
          <p:cNvSpPr>
            <a:spLocks noGrp="1" noChangeArrowheads="1"/>
          </p:cNvSpPr>
          <p:nvPr>
            <p:ph type="body" idx="1"/>
            <p:custDataLst>
              <p:tags r:id="rId2"/>
            </p:custDataLst>
          </p:nvPr>
        </p:nvSpPr>
        <p:spPr>
          <a:xfrm>
            <a:off x="457200" y="1371600"/>
            <a:ext cx="4648200" cy="5014913"/>
          </a:xfrm>
        </p:spPr>
        <p:txBody>
          <a:bodyPr>
            <a:normAutofit/>
          </a:bodyPr>
          <a:lstStyle/>
          <a:p>
            <a:pPr marL="514350" indent="-514350">
              <a:buFont typeface="+mj-lt"/>
              <a:buAutoNum type="arabicPeriod" startAt="3"/>
            </a:pPr>
            <a:r>
              <a:rPr lang="en-US" dirty="0" smtClean="0"/>
              <a:t>Left and right </a:t>
            </a:r>
            <a:r>
              <a:rPr lang="en-US" dirty="0" err="1" smtClean="0"/>
              <a:t>subtrees</a:t>
            </a:r>
            <a:r>
              <a:rPr lang="en-US" dirty="0" smtClean="0"/>
              <a:t> of the </a:t>
            </a:r>
            <a:r>
              <a:rPr lang="en-US" i="1" dirty="0" smtClean="0"/>
              <a:t>root</a:t>
            </a:r>
            <a:br>
              <a:rPr lang="en-US" i="1" dirty="0" smtClean="0"/>
            </a:br>
            <a:r>
              <a:rPr lang="en-US" dirty="0" smtClean="0"/>
              <a:t>have equal number of nodes</a:t>
            </a:r>
          </a:p>
          <a:p>
            <a:pPr marL="0" indent="0">
              <a:buNone/>
            </a:pPr>
            <a:endParaRPr lang="en-US" dirty="0" smtClean="0"/>
          </a:p>
          <a:p>
            <a:pPr marL="533400" indent="-533400">
              <a:buFontTx/>
              <a:buNone/>
            </a:pPr>
            <a:r>
              <a:rPr lang="en-US" dirty="0"/>
              <a:t>4</a:t>
            </a:r>
            <a:r>
              <a:rPr lang="en-US" dirty="0" smtClean="0"/>
              <a:t>.</a:t>
            </a:r>
            <a:r>
              <a:rPr lang="en-US" dirty="0" smtClean="0"/>
              <a:t>	Left and right </a:t>
            </a:r>
            <a:r>
              <a:rPr lang="en-US" dirty="0" err="1" smtClean="0"/>
              <a:t>subtrees</a:t>
            </a:r>
            <a:r>
              <a:rPr lang="en-US" dirty="0" smtClean="0"/>
              <a:t> of the </a:t>
            </a:r>
            <a:r>
              <a:rPr lang="en-US" i="1" dirty="0" smtClean="0"/>
              <a:t>root</a:t>
            </a:r>
            <a:r>
              <a:rPr lang="en-US" dirty="0" smtClean="0"/>
              <a:t/>
            </a:r>
            <a:br>
              <a:rPr lang="en-US" dirty="0" smtClean="0"/>
            </a:br>
            <a:r>
              <a:rPr lang="en-US" dirty="0" smtClean="0"/>
              <a:t>have equal </a:t>
            </a:r>
            <a:r>
              <a:rPr lang="en-US" i="1" dirty="0" smtClean="0"/>
              <a:t>height</a:t>
            </a:r>
          </a:p>
        </p:txBody>
      </p:sp>
      <p:sp>
        <p:nvSpPr>
          <p:cNvPr id="303108" name="AutoShape 4"/>
          <p:cNvSpPr>
            <a:spLocks noChangeArrowheads="1"/>
          </p:cNvSpPr>
          <p:nvPr>
            <p:custDataLst>
              <p:tags r:id="rId3"/>
            </p:custDataLst>
          </p:nvPr>
        </p:nvSpPr>
        <p:spPr bwMode="auto">
          <a:xfrm>
            <a:off x="1066800" y="3402106"/>
            <a:ext cx="3657600" cy="609600"/>
          </a:xfrm>
          <a:prstGeom prst="roundRect">
            <a:avLst>
              <a:gd name="adj" fmla="val 16667"/>
            </a:avLst>
          </a:prstGeom>
          <a:solidFill>
            <a:srgbClr val="FFC000"/>
          </a:solidFill>
          <a:ln w="9525">
            <a:noFill/>
            <a:round/>
            <a:headEnd/>
            <a:tailEnd/>
          </a:ln>
        </p:spPr>
        <p:txBody>
          <a:bodyPr wrap="none" anchor="ctr"/>
          <a:lstStyle/>
          <a:p>
            <a:pPr algn="ctr"/>
            <a:r>
              <a:rPr lang="en-US" sz="2000" b="0" i="1" dirty="0">
                <a:latin typeface="+mn-lt"/>
              </a:rPr>
              <a:t>Too weak!</a:t>
            </a:r>
          </a:p>
          <a:p>
            <a:pPr algn="ctr"/>
            <a:r>
              <a:rPr lang="en-US" sz="2000" b="0" i="1" dirty="0">
                <a:latin typeface="+mn-lt"/>
              </a:rPr>
              <a:t>Height mismatch </a:t>
            </a:r>
            <a:r>
              <a:rPr lang="en-US" sz="2000" b="0" i="1" dirty="0" smtClean="0">
                <a:latin typeface="+mn-lt"/>
              </a:rPr>
              <a:t>example:</a:t>
            </a:r>
            <a:endParaRPr lang="en-US" sz="2000" b="0" i="1" dirty="0">
              <a:latin typeface="+mn-lt"/>
            </a:endParaRPr>
          </a:p>
        </p:txBody>
      </p:sp>
      <p:sp>
        <p:nvSpPr>
          <p:cNvPr id="303109" name="AutoShape 5"/>
          <p:cNvSpPr>
            <a:spLocks noChangeArrowheads="1"/>
          </p:cNvSpPr>
          <p:nvPr>
            <p:custDataLst>
              <p:tags r:id="rId4"/>
            </p:custDataLst>
          </p:nvPr>
        </p:nvSpPr>
        <p:spPr bwMode="auto">
          <a:xfrm>
            <a:off x="990600" y="5611906"/>
            <a:ext cx="3657600" cy="685800"/>
          </a:xfrm>
          <a:prstGeom prst="roundRect">
            <a:avLst>
              <a:gd name="adj" fmla="val 16667"/>
            </a:avLst>
          </a:prstGeom>
          <a:solidFill>
            <a:srgbClr val="FFC000"/>
          </a:solidFill>
          <a:ln w="9525">
            <a:noFill/>
            <a:round/>
            <a:headEnd/>
            <a:tailEnd/>
          </a:ln>
        </p:spPr>
        <p:txBody>
          <a:bodyPr wrap="none" anchor="ctr"/>
          <a:lstStyle/>
          <a:p>
            <a:pPr algn="ctr"/>
            <a:r>
              <a:rPr lang="en-US" sz="2000" b="0" i="1" dirty="0">
                <a:latin typeface="+mn-lt"/>
              </a:rPr>
              <a:t>Too weak!</a:t>
            </a:r>
          </a:p>
          <a:p>
            <a:pPr algn="ctr"/>
            <a:r>
              <a:rPr lang="en-US" sz="2000" b="0" i="1" dirty="0" smtClean="0">
                <a:latin typeface="+mn-lt"/>
              </a:rPr>
              <a:t>Double chain example:</a:t>
            </a:r>
            <a:endParaRPr lang="en-US" sz="2000" b="0" i="1" dirty="0">
              <a:latin typeface="+mn-lt"/>
            </a:endParaRPr>
          </a:p>
        </p:txBody>
      </p:sp>
      <p:sp>
        <p:nvSpPr>
          <p:cNvPr id="7" name="Slide Number Placeholder 6"/>
          <p:cNvSpPr>
            <a:spLocks noGrp="1"/>
          </p:cNvSpPr>
          <p:nvPr>
            <p:ph type="sldNum" sz="quarter" idx="11"/>
          </p:nvPr>
        </p:nvSpPr>
        <p:spPr/>
        <p:txBody>
          <a:bodyPr/>
          <a:lstStyle/>
          <a:p>
            <a:fld id="{3B048AC8-D41E-4C7B-8EE3-A52489AA1F05}" type="slidenum">
              <a:rPr lang="en-US" smtClean="0"/>
              <a:pPr/>
              <a:t>15</a:t>
            </a:fld>
            <a:endParaRPr lang="en-US"/>
          </a:p>
        </p:txBody>
      </p:sp>
      <p:grpSp>
        <p:nvGrpSpPr>
          <p:cNvPr id="88" name="Group 87"/>
          <p:cNvGrpSpPr/>
          <p:nvPr/>
        </p:nvGrpSpPr>
        <p:grpSpPr>
          <a:xfrm>
            <a:off x="5443396" y="1371600"/>
            <a:ext cx="3395804" cy="3382340"/>
            <a:chOff x="5443396" y="1371600"/>
            <a:chExt cx="3395804" cy="3382340"/>
          </a:xfrm>
        </p:grpSpPr>
        <p:sp>
          <p:nvSpPr>
            <p:cNvPr id="10" name="Oval 3"/>
            <p:cNvSpPr>
              <a:spLocks noChangeAspect="1" noChangeArrowheads="1"/>
            </p:cNvSpPr>
            <p:nvPr>
              <p:custDataLst>
                <p:tags r:id="rId26"/>
              </p:custDataLst>
            </p:nvPr>
          </p:nvSpPr>
          <p:spPr bwMode="auto">
            <a:xfrm>
              <a:off x="5828923" y="2783541"/>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1" name="Oval 4"/>
            <p:cNvSpPr>
              <a:spLocks noChangeAspect="1" noChangeArrowheads="1"/>
            </p:cNvSpPr>
            <p:nvPr>
              <p:custDataLst>
                <p:tags r:id="rId27"/>
              </p:custDataLst>
            </p:nvPr>
          </p:nvSpPr>
          <p:spPr bwMode="auto">
            <a:xfrm>
              <a:off x="7772400" y="2362200"/>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3" name="Oval 6"/>
            <p:cNvSpPr>
              <a:spLocks noChangeAspect="1" noChangeArrowheads="1"/>
            </p:cNvSpPr>
            <p:nvPr>
              <p:custDataLst>
                <p:tags r:id="rId28"/>
              </p:custDataLst>
            </p:nvPr>
          </p:nvSpPr>
          <p:spPr bwMode="auto">
            <a:xfrm>
              <a:off x="6399291" y="2312894"/>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4" name="Oval 7"/>
            <p:cNvSpPr>
              <a:spLocks noChangeAspect="1" noChangeArrowheads="1"/>
            </p:cNvSpPr>
            <p:nvPr>
              <p:custDataLst>
                <p:tags r:id="rId29"/>
              </p:custDataLst>
            </p:nvPr>
          </p:nvSpPr>
          <p:spPr bwMode="auto">
            <a:xfrm>
              <a:off x="5638800" y="2312894"/>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5" name="Oval 8"/>
            <p:cNvSpPr>
              <a:spLocks noChangeAspect="1" noChangeArrowheads="1"/>
            </p:cNvSpPr>
            <p:nvPr>
              <p:custDataLst>
                <p:tags r:id="rId30"/>
              </p:custDataLst>
            </p:nvPr>
          </p:nvSpPr>
          <p:spPr bwMode="auto">
            <a:xfrm>
              <a:off x="7391400" y="1905000"/>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6" name="Oval 9"/>
            <p:cNvSpPr>
              <a:spLocks noChangeAspect="1" noChangeArrowheads="1"/>
            </p:cNvSpPr>
            <p:nvPr>
              <p:custDataLst>
                <p:tags r:id="rId31"/>
              </p:custDataLst>
            </p:nvPr>
          </p:nvSpPr>
          <p:spPr bwMode="auto">
            <a:xfrm>
              <a:off x="6019046" y="1842247"/>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17" name="Oval 10"/>
            <p:cNvSpPr>
              <a:spLocks noChangeAspect="1" noChangeArrowheads="1"/>
            </p:cNvSpPr>
            <p:nvPr>
              <p:custDataLst>
                <p:tags r:id="rId32"/>
              </p:custDataLst>
            </p:nvPr>
          </p:nvSpPr>
          <p:spPr bwMode="auto">
            <a:xfrm>
              <a:off x="6779537" y="1371600"/>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18" name="AutoShape 11"/>
            <p:cNvCxnSpPr>
              <a:cxnSpLocks noChangeShapeType="1"/>
              <a:stCxn id="17" idx="3"/>
              <a:endCxn id="16" idx="0"/>
            </p:cNvCxnSpPr>
            <p:nvPr>
              <p:custDataLst>
                <p:tags r:id="rId33"/>
              </p:custDataLst>
            </p:nvPr>
          </p:nvCxnSpPr>
          <p:spPr bwMode="auto">
            <a:xfrm flipH="1">
              <a:off x="6154848" y="1553976"/>
              <a:ext cx="664298" cy="278186"/>
            </a:xfrm>
            <a:prstGeom prst="straightConnector1">
              <a:avLst/>
            </a:prstGeom>
            <a:noFill/>
            <a:ln w="9525">
              <a:solidFill>
                <a:schemeClr val="tx1"/>
              </a:solidFill>
              <a:round/>
              <a:headEnd/>
              <a:tailEnd type="triangle" w="med" len="med"/>
            </a:ln>
          </p:spPr>
        </p:cxnSp>
        <p:cxnSp>
          <p:nvCxnSpPr>
            <p:cNvPr id="19" name="AutoShape 12"/>
            <p:cNvCxnSpPr>
              <a:cxnSpLocks noChangeShapeType="1"/>
              <a:stCxn id="17" idx="5"/>
              <a:endCxn id="15" idx="0"/>
            </p:cNvCxnSpPr>
            <p:nvPr>
              <p:custDataLst>
                <p:tags r:id="rId34"/>
              </p:custDataLst>
            </p:nvPr>
          </p:nvCxnSpPr>
          <p:spPr bwMode="auto">
            <a:xfrm rot="16200000" flipH="1">
              <a:off x="7088667" y="1466464"/>
              <a:ext cx="361233" cy="515837"/>
            </a:xfrm>
            <a:prstGeom prst="straightConnector1">
              <a:avLst/>
            </a:prstGeom>
            <a:noFill/>
            <a:ln w="9525">
              <a:solidFill>
                <a:schemeClr val="tx1"/>
              </a:solidFill>
              <a:round/>
              <a:headEnd/>
              <a:tailEnd type="triangle" w="med" len="med"/>
            </a:ln>
          </p:spPr>
        </p:cxnSp>
        <p:cxnSp>
          <p:nvCxnSpPr>
            <p:cNvPr id="21" name="AutoShape 14"/>
            <p:cNvCxnSpPr>
              <a:cxnSpLocks noChangeShapeType="1"/>
              <a:stCxn id="15" idx="5"/>
              <a:endCxn id="11" idx="0"/>
            </p:cNvCxnSpPr>
            <p:nvPr>
              <p:custDataLst>
                <p:tags r:id="rId35"/>
              </p:custDataLst>
            </p:nvPr>
          </p:nvCxnSpPr>
          <p:spPr bwMode="auto">
            <a:xfrm rot="16200000" flipH="1">
              <a:off x="7623199" y="2077196"/>
              <a:ext cx="285033" cy="284974"/>
            </a:xfrm>
            <a:prstGeom prst="straightConnector1">
              <a:avLst/>
            </a:prstGeom>
            <a:noFill/>
            <a:ln w="9525">
              <a:solidFill>
                <a:schemeClr val="tx1"/>
              </a:solidFill>
              <a:round/>
              <a:headEnd/>
              <a:tailEnd type="triangle" w="med" len="med"/>
            </a:ln>
          </p:spPr>
        </p:cxnSp>
        <p:cxnSp>
          <p:nvCxnSpPr>
            <p:cNvPr id="22" name="AutoShape 15"/>
            <p:cNvCxnSpPr>
              <a:cxnSpLocks noChangeShapeType="1"/>
              <a:stCxn id="16" idx="3"/>
              <a:endCxn id="14" idx="0"/>
            </p:cNvCxnSpPr>
            <p:nvPr>
              <p:custDataLst>
                <p:tags r:id="rId36"/>
              </p:custDataLst>
            </p:nvPr>
          </p:nvCxnSpPr>
          <p:spPr bwMode="auto">
            <a:xfrm flipH="1">
              <a:off x="5774602" y="2024623"/>
              <a:ext cx="284053" cy="278186"/>
            </a:xfrm>
            <a:prstGeom prst="straightConnector1">
              <a:avLst/>
            </a:prstGeom>
            <a:noFill/>
            <a:ln w="9525">
              <a:solidFill>
                <a:schemeClr val="tx1"/>
              </a:solidFill>
              <a:round/>
              <a:headEnd/>
              <a:tailEnd type="triangle" w="med" len="med"/>
            </a:ln>
          </p:spPr>
        </p:cxnSp>
        <p:cxnSp>
          <p:nvCxnSpPr>
            <p:cNvPr id="23" name="AutoShape 16"/>
            <p:cNvCxnSpPr>
              <a:cxnSpLocks noChangeShapeType="1"/>
              <a:stCxn id="16" idx="5"/>
              <a:endCxn id="13" idx="0"/>
            </p:cNvCxnSpPr>
            <p:nvPr>
              <p:custDataLst>
                <p:tags r:id="rId37"/>
              </p:custDataLst>
            </p:nvPr>
          </p:nvCxnSpPr>
          <p:spPr bwMode="auto">
            <a:xfrm>
              <a:off x="6251041" y="2024623"/>
              <a:ext cx="284052" cy="278186"/>
            </a:xfrm>
            <a:prstGeom prst="straightConnector1">
              <a:avLst/>
            </a:prstGeom>
            <a:noFill/>
            <a:ln w="9525">
              <a:solidFill>
                <a:schemeClr val="tx1"/>
              </a:solidFill>
              <a:round/>
              <a:headEnd/>
              <a:tailEnd type="triangle" w="med" len="med"/>
            </a:ln>
          </p:spPr>
        </p:cxnSp>
        <p:cxnSp>
          <p:nvCxnSpPr>
            <p:cNvPr id="24" name="AutoShape 17"/>
            <p:cNvCxnSpPr>
              <a:cxnSpLocks noChangeShapeType="1"/>
              <a:stCxn id="14" idx="5"/>
              <a:endCxn id="10" idx="0"/>
            </p:cNvCxnSpPr>
            <p:nvPr>
              <p:custDataLst>
                <p:tags r:id="rId38"/>
              </p:custDataLst>
            </p:nvPr>
          </p:nvCxnSpPr>
          <p:spPr bwMode="auto">
            <a:xfrm>
              <a:off x="5870795" y="2495270"/>
              <a:ext cx="93929" cy="278186"/>
            </a:xfrm>
            <a:prstGeom prst="straightConnector1">
              <a:avLst/>
            </a:prstGeom>
            <a:noFill/>
            <a:ln w="9525">
              <a:solidFill>
                <a:schemeClr val="tx1"/>
              </a:solidFill>
              <a:round/>
              <a:headEnd/>
              <a:tailEnd type="triangle" w="med" len="med"/>
            </a:ln>
          </p:spPr>
        </p:cxnSp>
        <p:sp>
          <p:nvSpPr>
            <p:cNvPr id="25" name="Oval 18"/>
            <p:cNvSpPr>
              <a:spLocks noChangeAspect="1" noChangeArrowheads="1"/>
            </p:cNvSpPr>
            <p:nvPr>
              <p:custDataLst>
                <p:tags r:id="rId39"/>
              </p:custDataLst>
            </p:nvPr>
          </p:nvSpPr>
          <p:spPr bwMode="auto">
            <a:xfrm>
              <a:off x="8110396" y="2783541"/>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26" name="Oval 19"/>
            <p:cNvSpPr>
              <a:spLocks noChangeAspect="1" noChangeArrowheads="1"/>
            </p:cNvSpPr>
            <p:nvPr>
              <p:custDataLst>
                <p:tags r:id="rId40"/>
              </p:custDataLst>
            </p:nvPr>
          </p:nvSpPr>
          <p:spPr bwMode="auto">
            <a:xfrm>
              <a:off x="8229600" y="3200400"/>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27" name="Oval 20"/>
            <p:cNvSpPr>
              <a:spLocks noChangeAspect="1" noChangeArrowheads="1"/>
            </p:cNvSpPr>
            <p:nvPr>
              <p:custDataLst>
                <p:tags r:id="rId41"/>
              </p:custDataLst>
            </p:nvPr>
          </p:nvSpPr>
          <p:spPr bwMode="auto">
            <a:xfrm>
              <a:off x="6589414" y="2783541"/>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28" name="AutoShape 21"/>
            <p:cNvCxnSpPr>
              <a:cxnSpLocks noChangeShapeType="1"/>
              <a:stCxn id="13" idx="5"/>
              <a:endCxn id="27" idx="0"/>
            </p:cNvCxnSpPr>
            <p:nvPr>
              <p:custDataLst>
                <p:tags r:id="rId42"/>
              </p:custDataLst>
            </p:nvPr>
          </p:nvCxnSpPr>
          <p:spPr bwMode="auto">
            <a:xfrm>
              <a:off x="6631286" y="2495270"/>
              <a:ext cx="93929" cy="278186"/>
            </a:xfrm>
            <a:prstGeom prst="straightConnector1">
              <a:avLst/>
            </a:prstGeom>
            <a:noFill/>
            <a:ln w="9525">
              <a:solidFill>
                <a:schemeClr val="tx1"/>
              </a:solidFill>
              <a:round/>
              <a:headEnd/>
              <a:tailEnd type="triangle" w="med" len="med"/>
            </a:ln>
          </p:spPr>
        </p:cxnSp>
        <p:cxnSp>
          <p:nvCxnSpPr>
            <p:cNvPr id="31" name="AutoShape 24"/>
            <p:cNvCxnSpPr>
              <a:cxnSpLocks noChangeShapeType="1"/>
              <a:stCxn id="25" idx="4"/>
              <a:endCxn id="26" idx="0"/>
            </p:cNvCxnSpPr>
            <p:nvPr>
              <p:custDataLst>
                <p:tags r:id="rId43"/>
              </p:custDataLst>
            </p:nvPr>
          </p:nvCxnSpPr>
          <p:spPr bwMode="auto">
            <a:xfrm rot="16200000" flipH="1">
              <a:off x="8198224" y="3033221"/>
              <a:ext cx="215153" cy="119204"/>
            </a:xfrm>
            <a:prstGeom prst="straightConnector1">
              <a:avLst/>
            </a:prstGeom>
            <a:noFill/>
            <a:ln w="9525">
              <a:solidFill>
                <a:schemeClr val="tx1"/>
              </a:solidFill>
              <a:round/>
              <a:headEnd/>
              <a:tailEnd type="triangle" w="med" len="med"/>
            </a:ln>
          </p:spPr>
        </p:cxnSp>
        <p:cxnSp>
          <p:nvCxnSpPr>
            <p:cNvPr id="32" name="AutoShape 25"/>
            <p:cNvCxnSpPr>
              <a:cxnSpLocks noChangeShapeType="1"/>
              <a:stCxn id="11" idx="5"/>
              <a:endCxn id="25" idx="0"/>
            </p:cNvCxnSpPr>
            <p:nvPr>
              <p:custDataLst>
                <p:tags r:id="rId44"/>
              </p:custDataLst>
            </p:nvPr>
          </p:nvCxnSpPr>
          <p:spPr bwMode="auto">
            <a:xfrm rot="16200000" flipH="1">
              <a:off x="8000626" y="2537969"/>
              <a:ext cx="249174" cy="241970"/>
            </a:xfrm>
            <a:prstGeom prst="straightConnector1">
              <a:avLst/>
            </a:prstGeom>
            <a:noFill/>
            <a:ln w="9525">
              <a:solidFill>
                <a:schemeClr val="tx1"/>
              </a:solidFill>
              <a:round/>
              <a:headEnd/>
              <a:tailEnd type="triangle" w="med" len="med"/>
            </a:ln>
          </p:spPr>
        </p:cxnSp>
        <p:sp>
          <p:nvSpPr>
            <p:cNvPr id="33" name="Oval 22"/>
            <p:cNvSpPr>
              <a:spLocks noChangeAspect="1" noChangeArrowheads="1"/>
            </p:cNvSpPr>
            <p:nvPr>
              <p:custDataLst>
                <p:tags r:id="rId45"/>
              </p:custDataLst>
            </p:nvPr>
          </p:nvSpPr>
          <p:spPr bwMode="auto">
            <a:xfrm>
              <a:off x="5443396" y="2802871"/>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34" name="AutoShape 23"/>
            <p:cNvCxnSpPr>
              <a:cxnSpLocks noChangeShapeType="1"/>
              <a:endCxn id="33" idx="0"/>
            </p:cNvCxnSpPr>
            <p:nvPr>
              <p:custDataLst>
                <p:tags r:id="rId46"/>
              </p:custDataLst>
            </p:nvPr>
          </p:nvCxnSpPr>
          <p:spPr bwMode="auto">
            <a:xfrm flipH="1">
              <a:off x="5579198" y="2514600"/>
              <a:ext cx="93930" cy="278186"/>
            </a:xfrm>
            <a:prstGeom prst="straightConnector1">
              <a:avLst/>
            </a:prstGeom>
            <a:noFill/>
            <a:ln w="9525">
              <a:solidFill>
                <a:schemeClr val="tx1"/>
              </a:solidFill>
              <a:round/>
              <a:headEnd/>
              <a:tailEnd type="triangle" w="med" len="med"/>
            </a:ln>
          </p:spPr>
        </p:cxnSp>
        <p:sp>
          <p:nvSpPr>
            <p:cNvPr id="35" name="Oval 22"/>
            <p:cNvSpPr>
              <a:spLocks noChangeAspect="1" noChangeArrowheads="1"/>
            </p:cNvSpPr>
            <p:nvPr>
              <p:custDataLst>
                <p:tags r:id="rId47"/>
              </p:custDataLst>
            </p:nvPr>
          </p:nvSpPr>
          <p:spPr bwMode="auto">
            <a:xfrm>
              <a:off x="6205396" y="2770094"/>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36" name="AutoShape 23"/>
            <p:cNvCxnSpPr>
              <a:cxnSpLocks noChangeShapeType="1"/>
              <a:endCxn id="35" idx="0"/>
            </p:cNvCxnSpPr>
            <p:nvPr>
              <p:custDataLst>
                <p:tags r:id="rId48"/>
              </p:custDataLst>
            </p:nvPr>
          </p:nvCxnSpPr>
          <p:spPr bwMode="auto">
            <a:xfrm flipH="1">
              <a:off x="6341198" y="2481823"/>
              <a:ext cx="93930" cy="278186"/>
            </a:xfrm>
            <a:prstGeom prst="straightConnector1">
              <a:avLst/>
            </a:prstGeom>
            <a:noFill/>
            <a:ln w="9525">
              <a:solidFill>
                <a:schemeClr val="tx1"/>
              </a:solidFill>
              <a:round/>
              <a:headEnd/>
              <a:tailEnd type="triangle" w="med" len="med"/>
            </a:ln>
          </p:spPr>
        </p:cxnSp>
        <p:sp>
          <p:nvSpPr>
            <p:cNvPr id="44" name="Oval 4"/>
            <p:cNvSpPr>
              <a:spLocks noChangeAspect="1" noChangeArrowheads="1"/>
            </p:cNvSpPr>
            <p:nvPr>
              <p:custDataLst>
                <p:tags r:id="rId49"/>
              </p:custDataLst>
            </p:nvPr>
          </p:nvSpPr>
          <p:spPr bwMode="auto">
            <a:xfrm>
              <a:off x="8305800" y="3714034"/>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45" name="AutoShape 14"/>
            <p:cNvCxnSpPr>
              <a:cxnSpLocks noChangeShapeType="1"/>
              <a:endCxn id="44" idx="0"/>
            </p:cNvCxnSpPr>
            <p:nvPr>
              <p:custDataLst>
                <p:tags r:id="rId50"/>
              </p:custDataLst>
            </p:nvPr>
          </p:nvCxnSpPr>
          <p:spPr bwMode="auto">
            <a:xfrm rot="16200000" flipH="1">
              <a:off x="8279197" y="3551629"/>
              <a:ext cx="285034" cy="39776"/>
            </a:xfrm>
            <a:prstGeom prst="straightConnector1">
              <a:avLst/>
            </a:prstGeom>
            <a:noFill/>
            <a:ln w="9525">
              <a:solidFill>
                <a:schemeClr val="tx1"/>
              </a:solidFill>
              <a:round/>
              <a:headEnd/>
              <a:tailEnd type="triangle" w="med" len="med"/>
            </a:ln>
          </p:spPr>
        </p:cxnSp>
        <p:sp>
          <p:nvSpPr>
            <p:cNvPr id="46" name="Oval 18"/>
            <p:cNvSpPr>
              <a:spLocks noChangeAspect="1" noChangeArrowheads="1"/>
            </p:cNvSpPr>
            <p:nvPr>
              <p:custDataLst>
                <p:tags r:id="rId51"/>
              </p:custDataLst>
            </p:nvPr>
          </p:nvSpPr>
          <p:spPr bwMode="auto">
            <a:xfrm>
              <a:off x="8458200" y="4135375"/>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47" name="Oval 19"/>
            <p:cNvSpPr>
              <a:spLocks noChangeAspect="1" noChangeArrowheads="1"/>
            </p:cNvSpPr>
            <p:nvPr>
              <p:custDataLst>
                <p:tags r:id="rId52"/>
              </p:custDataLst>
            </p:nvPr>
          </p:nvSpPr>
          <p:spPr bwMode="auto">
            <a:xfrm>
              <a:off x="8567596" y="4552234"/>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48" name="AutoShape 24"/>
            <p:cNvCxnSpPr>
              <a:cxnSpLocks noChangeShapeType="1"/>
              <a:stCxn id="46" idx="4"/>
              <a:endCxn id="47" idx="0"/>
            </p:cNvCxnSpPr>
            <p:nvPr>
              <p:custDataLst>
                <p:tags r:id="rId53"/>
              </p:custDataLst>
            </p:nvPr>
          </p:nvCxnSpPr>
          <p:spPr bwMode="auto">
            <a:xfrm rot="16200000" flipH="1">
              <a:off x="8541124" y="4389959"/>
              <a:ext cx="215153" cy="109396"/>
            </a:xfrm>
            <a:prstGeom prst="straightConnector1">
              <a:avLst/>
            </a:prstGeom>
            <a:noFill/>
            <a:ln w="9525">
              <a:solidFill>
                <a:schemeClr val="tx1"/>
              </a:solidFill>
              <a:round/>
              <a:headEnd/>
              <a:tailEnd type="triangle" w="med" len="med"/>
            </a:ln>
          </p:spPr>
        </p:cxnSp>
        <p:cxnSp>
          <p:nvCxnSpPr>
            <p:cNvPr id="49" name="AutoShape 25"/>
            <p:cNvCxnSpPr>
              <a:cxnSpLocks noChangeShapeType="1"/>
              <a:stCxn id="44" idx="5"/>
              <a:endCxn id="46" idx="0"/>
            </p:cNvCxnSpPr>
            <p:nvPr>
              <p:custDataLst>
                <p:tags r:id="rId54"/>
              </p:custDataLst>
            </p:nvPr>
          </p:nvCxnSpPr>
          <p:spPr bwMode="auto">
            <a:xfrm rot="16200000" flipH="1">
              <a:off x="8441228" y="3982601"/>
              <a:ext cx="249174" cy="56374"/>
            </a:xfrm>
            <a:prstGeom prst="straightConnector1">
              <a:avLst/>
            </a:prstGeom>
            <a:noFill/>
            <a:ln w="9525">
              <a:solidFill>
                <a:schemeClr val="tx1"/>
              </a:solidFill>
              <a:round/>
              <a:headEnd/>
              <a:tailEnd type="triangle" w="med" len="med"/>
            </a:ln>
          </p:spPr>
        </p:cxnSp>
      </p:grpSp>
      <p:grpSp>
        <p:nvGrpSpPr>
          <p:cNvPr id="87" name="Group 86"/>
          <p:cNvGrpSpPr/>
          <p:nvPr/>
        </p:nvGrpSpPr>
        <p:grpSpPr>
          <a:xfrm>
            <a:off x="5029200" y="3780460"/>
            <a:ext cx="3405612" cy="2544140"/>
            <a:chOff x="4833796" y="3780460"/>
            <a:chExt cx="3405612" cy="2544140"/>
          </a:xfrm>
        </p:grpSpPr>
        <p:sp>
          <p:nvSpPr>
            <p:cNvPr id="52" name="Oval 4"/>
            <p:cNvSpPr>
              <a:spLocks noChangeAspect="1" noChangeArrowheads="1"/>
            </p:cNvSpPr>
            <p:nvPr>
              <p:custDataLst>
                <p:tags r:id="rId5"/>
              </p:custDataLst>
            </p:nvPr>
          </p:nvSpPr>
          <p:spPr bwMode="auto">
            <a:xfrm>
              <a:off x="7434404" y="4771060"/>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54" name="Oval 7"/>
            <p:cNvSpPr>
              <a:spLocks noChangeAspect="1" noChangeArrowheads="1"/>
            </p:cNvSpPr>
            <p:nvPr>
              <p:custDataLst>
                <p:tags r:id="rId6"/>
              </p:custDataLst>
            </p:nvPr>
          </p:nvSpPr>
          <p:spPr bwMode="auto">
            <a:xfrm>
              <a:off x="5300804" y="4721754"/>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55" name="Oval 8"/>
            <p:cNvSpPr>
              <a:spLocks noChangeAspect="1" noChangeArrowheads="1"/>
            </p:cNvSpPr>
            <p:nvPr>
              <p:custDataLst>
                <p:tags r:id="rId7"/>
              </p:custDataLst>
            </p:nvPr>
          </p:nvSpPr>
          <p:spPr bwMode="auto">
            <a:xfrm>
              <a:off x="7053404" y="4313860"/>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56" name="Oval 9"/>
            <p:cNvSpPr>
              <a:spLocks noChangeAspect="1" noChangeArrowheads="1"/>
            </p:cNvSpPr>
            <p:nvPr>
              <p:custDataLst>
                <p:tags r:id="rId8"/>
              </p:custDataLst>
            </p:nvPr>
          </p:nvSpPr>
          <p:spPr bwMode="auto">
            <a:xfrm>
              <a:off x="5681050" y="4251107"/>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57" name="Oval 10"/>
            <p:cNvSpPr>
              <a:spLocks noChangeAspect="1" noChangeArrowheads="1"/>
            </p:cNvSpPr>
            <p:nvPr>
              <p:custDataLst>
                <p:tags r:id="rId9"/>
              </p:custDataLst>
            </p:nvPr>
          </p:nvSpPr>
          <p:spPr bwMode="auto">
            <a:xfrm>
              <a:off x="6441541" y="3780460"/>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58" name="AutoShape 11"/>
            <p:cNvCxnSpPr>
              <a:cxnSpLocks noChangeShapeType="1"/>
              <a:stCxn id="57" idx="3"/>
              <a:endCxn id="56" idx="0"/>
            </p:cNvCxnSpPr>
            <p:nvPr>
              <p:custDataLst>
                <p:tags r:id="rId10"/>
              </p:custDataLst>
            </p:nvPr>
          </p:nvCxnSpPr>
          <p:spPr bwMode="auto">
            <a:xfrm flipH="1">
              <a:off x="5816852" y="3962836"/>
              <a:ext cx="664298" cy="278186"/>
            </a:xfrm>
            <a:prstGeom prst="straightConnector1">
              <a:avLst/>
            </a:prstGeom>
            <a:noFill/>
            <a:ln w="9525">
              <a:solidFill>
                <a:schemeClr val="tx1"/>
              </a:solidFill>
              <a:round/>
              <a:headEnd/>
              <a:tailEnd type="triangle" w="med" len="med"/>
            </a:ln>
          </p:spPr>
        </p:cxnSp>
        <p:cxnSp>
          <p:nvCxnSpPr>
            <p:cNvPr id="59" name="AutoShape 12"/>
            <p:cNvCxnSpPr>
              <a:cxnSpLocks noChangeShapeType="1"/>
              <a:stCxn id="57" idx="5"/>
              <a:endCxn id="55" idx="0"/>
            </p:cNvCxnSpPr>
            <p:nvPr>
              <p:custDataLst>
                <p:tags r:id="rId11"/>
              </p:custDataLst>
            </p:nvPr>
          </p:nvCxnSpPr>
          <p:spPr bwMode="auto">
            <a:xfrm rot="16200000" flipH="1">
              <a:off x="6750671" y="3875324"/>
              <a:ext cx="361233" cy="515837"/>
            </a:xfrm>
            <a:prstGeom prst="straightConnector1">
              <a:avLst/>
            </a:prstGeom>
            <a:noFill/>
            <a:ln w="9525">
              <a:solidFill>
                <a:schemeClr val="tx1"/>
              </a:solidFill>
              <a:round/>
              <a:headEnd/>
              <a:tailEnd type="triangle" w="med" len="med"/>
            </a:ln>
          </p:spPr>
        </p:cxnSp>
        <p:cxnSp>
          <p:nvCxnSpPr>
            <p:cNvPr id="60" name="AutoShape 14"/>
            <p:cNvCxnSpPr>
              <a:cxnSpLocks noChangeShapeType="1"/>
              <a:stCxn id="55" idx="5"/>
              <a:endCxn id="52" idx="0"/>
            </p:cNvCxnSpPr>
            <p:nvPr>
              <p:custDataLst>
                <p:tags r:id="rId12"/>
              </p:custDataLst>
            </p:nvPr>
          </p:nvCxnSpPr>
          <p:spPr bwMode="auto">
            <a:xfrm rot="16200000" flipH="1">
              <a:off x="7285203" y="4486056"/>
              <a:ext cx="285033" cy="284974"/>
            </a:xfrm>
            <a:prstGeom prst="straightConnector1">
              <a:avLst/>
            </a:prstGeom>
            <a:noFill/>
            <a:ln w="9525">
              <a:solidFill>
                <a:schemeClr val="tx1"/>
              </a:solidFill>
              <a:round/>
              <a:headEnd/>
              <a:tailEnd type="triangle" w="med" len="med"/>
            </a:ln>
          </p:spPr>
        </p:cxnSp>
        <p:cxnSp>
          <p:nvCxnSpPr>
            <p:cNvPr id="61" name="AutoShape 15"/>
            <p:cNvCxnSpPr>
              <a:cxnSpLocks noChangeShapeType="1"/>
              <a:stCxn id="56" idx="3"/>
              <a:endCxn id="54" idx="0"/>
            </p:cNvCxnSpPr>
            <p:nvPr>
              <p:custDataLst>
                <p:tags r:id="rId13"/>
              </p:custDataLst>
            </p:nvPr>
          </p:nvCxnSpPr>
          <p:spPr bwMode="auto">
            <a:xfrm flipH="1">
              <a:off x="5436606" y="4433483"/>
              <a:ext cx="284053" cy="278186"/>
            </a:xfrm>
            <a:prstGeom prst="straightConnector1">
              <a:avLst/>
            </a:prstGeom>
            <a:noFill/>
            <a:ln w="9525">
              <a:solidFill>
                <a:schemeClr val="tx1"/>
              </a:solidFill>
              <a:round/>
              <a:headEnd/>
              <a:tailEnd type="triangle" w="med" len="med"/>
            </a:ln>
          </p:spPr>
        </p:cxnSp>
        <p:sp>
          <p:nvSpPr>
            <p:cNvPr id="64" name="Oval 18"/>
            <p:cNvSpPr>
              <a:spLocks noChangeAspect="1" noChangeArrowheads="1"/>
            </p:cNvSpPr>
            <p:nvPr>
              <p:custDataLst>
                <p:tags r:id="rId14"/>
              </p:custDataLst>
            </p:nvPr>
          </p:nvSpPr>
          <p:spPr bwMode="auto">
            <a:xfrm>
              <a:off x="7772400" y="5192401"/>
              <a:ext cx="271604" cy="201706"/>
            </a:xfrm>
            <a:prstGeom prst="ellipse">
              <a:avLst/>
            </a:prstGeom>
            <a:noFill/>
            <a:ln w="38100">
              <a:solidFill>
                <a:schemeClr val="tx1"/>
              </a:solidFill>
              <a:round/>
              <a:headEnd/>
              <a:tailEnd/>
            </a:ln>
          </p:spPr>
          <p:txBody>
            <a:bodyPr wrap="none" anchor="ctr"/>
            <a:lstStyle/>
            <a:p>
              <a:pPr algn="ctr"/>
              <a:endParaRPr lang="en-US" sz="2000" dirty="0"/>
            </a:p>
          </p:txBody>
        </p:sp>
        <p:sp>
          <p:nvSpPr>
            <p:cNvPr id="65" name="Oval 19"/>
            <p:cNvSpPr>
              <a:spLocks noChangeAspect="1" noChangeArrowheads="1"/>
            </p:cNvSpPr>
            <p:nvPr>
              <p:custDataLst>
                <p:tags r:id="rId15"/>
              </p:custDataLst>
            </p:nvPr>
          </p:nvSpPr>
          <p:spPr bwMode="auto">
            <a:xfrm>
              <a:off x="7891604" y="5609260"/>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68" name="AutoShape 24"/>
            <p:cNvCxnSpPr>
              <a:cxnSpLocks noChangeShapeType="1"/>
              <a:stCxn id="64" idx="4"/>
              <a:endCxn id="65" idx="0"/>
            </p:cNvCxnSpPr>
            <p:nvPr>
              <p:custDataLst>
                <p:tags r:id="rId16"/>
              </p:custDataLst>
            </p:nvPr>
          </p:nvCxnSpPr>
          <p:spPr bwMode="auto">
            <a:xfrm rot="16200000" flipH="1">
              <a:off x="7860228" y="5442081"/>
              <a:ext cx="215153" cy="119204"/>
            </a:xfrm>
            <a:prstGeom prst="straightConnector1">
              <a:avLst/>
            </a:prstGeom>
            <a:noFill/>
            <a:ln w="9525">
              <a:solidFill>
                <a:schemeClr val="tx1"/>
              </a:solidFill>
              <a:round/>
              <a:headEnd/>
              <a:tailEnd type="triangle" w="med" len="med"/>
            </a:ln>
          </p:spPr>
        </p:cxnSp>
        <p:cxnSp>
          <p:nvCxnSpPr>
            <p:cNvPr id="69" name="AutoShape 25"/>
            <p:cNvCxnSpPr>
              <a:cxnSpLocks noChangeShapeType="1"/>
              <a:stCxn id="52" idx="5"/>
              <a:endCxn id="64" idx="0"/>
            </p:cNvCxnSpPr>
            <p:nvPr>
              <p:custDataLst>
                <p:tags r:id="rId17"/>
              </p:custDataLst>
            </p:nvPr>
          </p:nvCxnSpPr>
          <p:spPr bwMode="auto">
            <a:xfrm rot="16200000" flipH="1">
              <a:off x="7662630" y="4946829"/>
              <a:ext cx="249174" cy="241970"/>
            </a:xfrm>
            <a:prstGeom prst="straightConnector1">
              <a:avLst/>
            </a:prstGeom>
            <a:noFill/>
            <a:ln w="9525">
              <a:solidFill>
                <a:schemeClr val="tx1"/>
              </a:solidFill>
              <a:round/>
              <a:headEnd/>
              <a:tailEnd type="triangle" w="med" len="med"/>
            </a:ln>
          </p:spPr>
        </p:cxnSp>
        <p:sp>
          <p:nvSpPr>
            <p:cNvPr id="70" name="Oval 22"/>
            <p:cNvSpPr>
              <a:spLocks noChangeAspect="1" noChangeArrowheads="1"/>
            </p:cNvSpPr>
            <p:nvPr>
              <p:custDataLst>
                <p:tags r:id="rId18"/>
              </p:custDataLst>
            </p:nvPr>
          </p:nvSpPr>
          <p:spPr bwMode="auto">
            <a:xfrm>
              <a:off x="5105400" y="5211731"/>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71" name="AutoShape 23"/>
            <p:cNvCxnSpPr>
              <a:cxnSpLocks noChangeShapeType="1"/>
              <a:endCxn id="70" idx="0"/>
            </p:cNvCxnSpPr>
            <p:nvPr>
              <p:custDataLst>
                <p:tags r:id="rId19"/>
              </p:custDataLst>
            </p:nvPr>
          </p:nvCxnSpPr>
          <p:spPr bwMode="auto">
            <a:xfrm flipH="1">
              <a:off x="5241202" y="4923460"/>
              <a:ext cx="93930" cy="278186"/>
            </a:xfrm>
            <a:prstGeom prst="straightConnector1">
              <a:avLst/>
            </a:prstGeom>
            <a:noFill/>
            <a:ln w="9525">
              <a:solidFill>
                <a:schemeClr val="tx1"/>
              </a:solidFill>
              <a:round/>
              <a:headEnd/>
              <a:tailEnd type="triangle" w="med" len="med"/>
            </a:ln>
          </p:spPr>
        </p:cxnSp>
        <p:sp>
          <p:nvSpPr>
            <p:cNvPr id="74" name="Oval 4"/>
            <p:cNvSpPr>
              <a:spLocks noChangeAspect="1" noChangeArrowheads="1"/>
            </p:cNvSpPr>
            <p:nvPr>
              <p:custDataLst>
                <p:tags r:id="rId20"/>
              </p:custDataLst>
            </p:nvPr>
          </p:nvSpPr>
          <p:spPr bwMode="auto">
            <a:xfrm>
              <a:off x="7967804" y="6122894"/>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75" name="AutoShape 14"/>
            <p:cNvCxnSpPr>
              <a:cxnSpLocks noChangeShapeType="1"/>
              <a:endCxn id="74" idx="0"/>
            </p:cNvCxnSpPr>
            <p:nvPr>
              <p:custDataLst>
                <p:tags r:id="rId21"/>
              </p:custDataLst>
            </p:nvPr>
          </p:nvCxnSpPr>
          <p:spPr bwMode="auto">
            <a:xfrm rot="16200000" flipH="1">
              <a:off x="7941201" y="5960489"/>
              <a:ext cx="285034" cy="39776"/>
            </a:xfrm>
            <a:prstGeom prst="straightConnector1">
              <a:avLst/>
            </a:prstGeom>
            <a:noFill/>
            <a:ln w="9525">
              <a:solidFill>
                <a:schemeClr val="tx1"/>
              </a:solidFill>
              <a:round/>
              <a:headEnd/>
              <a:tailEnd type="triangle" w="med" len="med"/>
            </a:ln>
          </p:spPr>
        </p:cxnSp>
        <p:sp>
          <p:nvSpPr>
            <p:cNvPr id="80" name="Oval 19"/>
            <p:cNvSpPr>
              <a:spLocks noChangeAspect="1" noChangeArrowheads="1"/>
            </p:cNvSpPr>
            <p:nvPr>
              <p:custDataLst>
                <p:tags r:id="rId22"/>
              </p:custDataLst>
            </p:nvPr>
          </p:nvSpPr>
          <p:spPr bwMode="auto">
            <a:xfrm>
              <a:off x="4986196" y="5625354"/>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81" name="AutoShape 24"/>
            <p:cNvCxnSpPr>
              <a:cxnSpLocks noChangeShapeType="1"/>
              <a:stCxn id="70" idx="4"/>
              <a:endCxn id="80" idx="0"/>
            </p:cNvCxnSpPr>
            <p:nvPr>
              <p:custDataLst>
                <p:tags r:id="rId23"/>
              </p:custDataLst>
            </p:nvPr>
          </p:nvCxnSpPr>
          <p:spPr bwMode="auto">
            <a:xfrm rot="5400000">
              <a:off x="5075642" y="5459793"/>
              <a:ext cx="211917" cy="119204"/>
            </a:xfrm>
            <a:prstGeom prst="straightConnector1">
              <a:avLst/>
            </a:prstGeom>
            <a:noFill/>
            <a:ln w="9525">
              <a:solidFill>
                <a:schemeClr val="tx1"/>
              </a:solidFill>
              <a:round/>
              <a:headEnd/>
              <a:tailEnd type="triangle" w="med" len="med"/>
            </a:ln>
          </p:spPr>
        </p:cxnSp>
        <p:sp>
          <p:nvSpPr>
            <p:cNvPr id="82" name="Oval 4"/>
            <p:cNvSpPr>
              <a:spLocks noChangeAspect="1" noChangeArrowheads="1"/>
            </p:cNvSpPr>
            <p:nvPr>
              <p:custDataLst>
                <p:tags r:id="rId24"/>
              </p:custDataLst>
            </p:nvPr>
          </p:nvSpPr>
          <p:spPr bwMode="auto">
            <a:xfrm>
              <a:off x="4833796" y="6096000"/>
              <a:ext cx="271604" cy="201706"/>
            </a:xfrm>
            <a:prstGeom prst="ellipse">
              <a:avLst/>
            </a:prstGeom>
            <a:noFill/>
            <a:ln w="38100">
              <a:solidFill>
                <a:schemeClr val="tx1"/>
              </a:solidFill>
              <a:round/>
              <a:headEnd/>
              <a:tailEnd/>
            </a:ln>
          </p:spPr>
          <p:txBody>
            <a:bodyPr wrap="none" anchor="ctr"/>
            <a:lstStyle/>
            <a:p>
              <a:pPr algn="ctr"/>
              <a:endParaRPr lang="en-US" sz="2000" dirty="0"/>
            </a:p>
          </p:txBody>
        </p:sp>
        <p:cxnSp>
          <p:nvCxnSpPr>
            <p:cNvPr id="83" name="AutoShape 14"/>
            <p:cNvCxnSpPr>
              <a:cxnSpLocks noChangeShapeType="1"/>
              <a:stCxn id="80" idx="4"/>
              <a:endCxn id="82" idx="0"/>
            </p:cNvCxnSpPr>
            <p:nvPr>
              <p:custDataLst>
                <p:tags r:id="rId25"/>
              </p:custDataLst>
            </p:nvPr>
          </p:nvCxnSpPr>
          <p:spPr bwMode="auto">
            <a:xfrm rot="5400000">
              <a:off x="4911328" y="5885330"/>
              <a:ext cx="268940" cy="152400"/>
            </a:xfrm>
            <a:prstGeom prst="straightConnector1">
              <a:avLst/>
            </a:prstGeom>
            <a:noFill/>
            <a:ln w="9525">
              <a:solidFill>
                <a:schemeClr val="tx1"/>
              </a:solidFill>
              <a:round/>
              <a:headEnd/>
              <a:tailEnd type="triangle" w="med" len="med"/>
            </a:ln>
          </p:spPr>
        </p:cxnSp>
      </p:grpSp>
      <p:sp>
        <p:nvSpPr>
          <p:cNvPr id="62"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3946304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310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310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animBg="1"/>
      <p:bldP spid="30310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7010400" y="6324600"/>
            <a:ext cx="3429000" cy="457200"/>
          </a:xfrm>
        </p:spPr>
        <p:txBody>
          <a:bodyPr/>
          <a:lstStyle/>
          <a:p>
            <a:fld id="{5CF82CBE-DADA-47CE-83AB-4F35C1CE1BFC}" type="slidenum">
              <a:rPr lang="en-US"/>
              <a:pPr/>
              <a:t>16</a:t>
            </a:fld>
            <a:endParaRPr lang="en-US" dirty="0"/>
          </a:p>
        </p:txBody>
      </p:sp>
      <p:sp>
        <p:nvSpPr>
          <p:cNvPr id="237570" name="Rectangle 2"/>
          <p:cNvSpPr>
            <a:spLocks noGrp="1" noChangeArrowheads="1"/>
          </p:cNvSpPr>
          <p:nvPr>
            <p:ph type="title"/>
            <p:custDataLst>
              <p:tags r:id="rId1"/>
            </p:custDataLst>
          </p:nvPr>
        </p:nvSpPr>
        <p:spPr/>
        <p:txBody>
          <a:bodyPr/>
          <a:lstStyle/>
          <a:p>
            <a:r>
              <a:rPr lang="en-US" dirty="0">
                <a:solidFill>
                  <a:srgbClr val="0000FF"/>
                </a:solidFill>
              </a:rPr>
              <a:t>The AVL Balance Condition</a:t>
            </a:r>
          </a:p>
        </p:txBody>
      </p:sp>
      <p:sp>
        <p:nvSpPr>
          <p:cNvPr id="237571" name="Rectangle 3"/>
          <p:cNvSpPr>
            <a:spLocks noGrp="1" noChangeArrowheads="1"/>
          </p:cNvSpPr>
          <p:nvPr>
            <p:ph type="body" idx="1"/>
            <p:custDataLst>
              <p:tags r:id="rId2"/>
            </p:custDataLst>
          </p:nvPr>
        </p:nvSpPr>
        <p:spPr>
          <a:xfrm>
            <a:off x="609600" y="1371600"/>
            <a:ext cx="7543800" cy="4953000"/>
          </a:xfrm>
        </p:spPr>
        <p:txBody>
          <a:bodyPr>
            <a:normAutofit fontScale="77500" lnSpcReduction="20000"/>
          </a:bodyPr>
          <a:lstStyle/>
          <a:p>
            <a:pPr>
              <a:buFontTx/>
              <a:buNone/>
            </a:pPr>
            <a:r>
              <a:rPr lang="en-US" dirty="0" smtClean="0"/>
              <a:t>Left </a:t>
            </a:r>
            <a:r>
              <a:rPr lang="en-US" dirty="0"/>
              <a:t>and right </a:t>
            </a:r>
            <a:r>
              <a:rPr lang="en-US" dirty="0" err="1"/>
              <a:t>subtrees</a:t>
            </a:r>
            <a:r>
              <a:rPr lang="en-US" dirty="0"/>
              <a:t> of </a:t>
            </a:r>
            <a:r>
              <a:rPr lang="en-US" i="1" dirty="0"/>
              <a:t>every </a:t>
            </a:r>
            <a:r>
              <a:rPr lang="en-US" i="1" dirty="0" smtClean="0"/>
              <a:t>node</a:t>
            </a:r>
            <a:endParaRPr lang="en-US" dirty="0" smtClean="0"/>
          </a:p>
          <a:p>
            <a:pPr>
              <a:buFontTx/>
              <a:buNone/>
            </a:pPr>
            <a:r>
              <a:rPr lang="en-US" dirty="0" smtClean="0"/>
              <a:t>have </a:t>
            </a:r>
            <a:r>
              <a:rPr lang="en-US" i="1" dirty="0" smtClean="0"/>
              <a:t>heights </a:t>
            </a:r>
            <a:r>
              <a:rPr lang="en-US" b="1" dirty="0" smtClean="0"/>
              <a:t>differing by at most 1</a:t>
            </a:r>
            <a:endParaRPr lang="en-US" i="1" dirty="0" smtClean="0"/>
          </a:p>
          <a:p>
            <a:pPr>
              <a:buFontTx/>
              <a:buNone/>
            </a:pPr>
            <a:endParaRPr lang="en-US" b="1" dirty="0"/>
          </a:p>
          <a:p>
            <a:pPr>
              <a:buFontTx/>
              <a:buNone/>
            </a:pPr>
            <a:r>
              <a:rPr lang="en-US" i="1" dirty="0" smtClean="0">
                <a:solidFill>
                  <a:schemeClr val="accent4"/>
                </a:solidFill>
              </a:rPr>
              <a:t>Definition</a:t>
            </a:r>
            <a:r>
              <a:rPr lang="en-US" dirty="0" smtClean="0">
                <a:solidFill>
                  <a:schemeClr val="accent4"/>
                </a:solidFill>
              </a:rPr>
              <a:t>:  </a:t>
            </a:r>
            <a:r>
              <a:rPr lang="en-US" b="1" dirty="0" smtClean="0"/>
              <a:t>balance</a:t>
            </a:r>
            <a:r>
              <a:rPr lang="en-US" dirty="0" smtClean="0"/>
              <a:t>(</a:t>
            </a:r>
            <a:r>
              <a:rPr lang="en-US" i="1" dirty="0" smtClean="0"/>
              <a:t>node</a:t>
            </a:r>
            <a:r>
              <a:rPr lang="en-US" dirty="0" smtClean="0"/>
              <a:t>) </a:t>
            </a:r>
            <a:r>
              <a:rPr lang="en-US" dirty="0"/>
              <a:t>= </a:t>
            </a:r>
            <a:r>
              <a:rPr lang="en-US" dirty="0" smtClean="0"/>
              <a:t>height(</a:t>
            </a:r>
            <a:r>
              <a:rPr lang="en-US" i="1" dirty="0" err="1" smtClean="0"/>
              <a:t>node</a:t>
            </a:r>
            <a:r>
              <a:rPr lang="en-US" dirty="0" err="1" smtClean="0"/>
              <a:t>.left</a:t>
            </a:r>
            <a:r>
              <a:rPr lang="en-US" dirty="0"/>
              <a:t>) – </a:t>
            </a:r>
            <a:r>
              <a:rPr lang="en-US" dirty="0" smtClean="0"/>
              <a:t>height(</a:t>
            </a:r>
            <a:r>
              <a:rPr lang="en-US" i="1" dirty="0" err="1" smtClean="0"/>
              <a:t>node</a:t>
            </a:r>
            <a:r>
              <a:rPr lang="en-US" dirty="0" err="1" smtClean="0"/>
              <a:t>.right</a:t>
            </a:r>
            <a:r>
              <a:rPr lang="en-US" dirty="0"/>
              <a:t>)</a:t>
            </a:r>
          </a:p>
          <a:p>
            <a:pPr>
              <a:buFontTx/>
              <a:buNone/>
            </a:pPr>
            <a:endParaRPr lang="en-US" dirty="0"/>
          </a:p>
          <a:p>
            <a:pPr>
              <a:buFontTx/>
              <a:buNone/>
            </a:pPr>
            <a:r>
              <a:rPr lang="en-US" dirty="0"/>
              <a:t>AVL </a:t>
            </a:r>
            <a:r>
              <a:rPr lang="en-US" i="1" dirty="0"/>
              <a:t>property</a:t>
            </a:r>
            <a:r>
              <a:rPr lang="en-US" dirty="0"/>
              <a:t>: </a:t>
            </a:r>
            <a:r>
              <a:rPr lang="en-US" dirty="0" smtClean="0"/>
              <a:t>  </a:t>
            </a:r>
            <a:r>
              <a:rPr lang="en-US" b="1" dirty="0" smtClean="0">
                <a:solidFill>
                  <a:schemeClr val="accent1"/>
                </a:solidFill>
              </a:rPr>
              <a:t>for every node </a:t>
            </a:r>
            <a:r>
              <a:rPr lang="en-US" b="1" i="1" dirty="0" smtClean="0">
                <a:solidFill>
                  <a:schemeClr val="accent1"/>
                </a:solidFill>
              </a:rPr>
              <a:t>x,   </a:t>
            </a:r>
            <a:r>
              <a:rPr lang="en-US" b="1" dirty="0" smtClean="0">
                <a:solidFill>
                  <a:schemeClr val="accent1"/>
                </a:solidFill>
              </a:rPr>
              <a:t>–1 </a:t>
            </a:r>
            <a:r>
              <a:rPr lang="en-US" b="1" dirty="0" smtClean="0">
                <a:solidFill>
                  <a:schemeClr val="accent1"/>
                </a:solidFill>
                <a:sym typeface="Symbol" pitchFamily="18" charset="2"/>
              </a:rPr>
              <a:t> </a:t>
            </a:r>
            <a:r>
              <a:rPr lang="en-US" b="1" dirty="0">
                <a:solidFill>
                  <a:schemeClr val="accent1"/>
                </a:solidFill>
                <a:sym typeface="Symbol" pitchFamily="18" charset="2"/>
              </a:rPr>
              <a:t>balance(</a:t>
            </a:r>
            <a:r>
              <a:rPr lang="en-US" b="1" i="1" dirty="0">
                <a:solidFill>
                  <a:schemeClr val="accent1"/>
                </a:solidFill>
                <a:sym typeface="Symbol" pitchFamily="18" charset="2"/>
              </a:rPr>
              <a:t>x</a:t>
            </a:r>
            <a:r>
              <a:rPr lang="en-US" b="1" dirty="0">
                <a:solidFill>
                  <a:schemeClr val="accent1"/>
                </a:solidFill>
                <a:sym typeface="Symbol" pitchFamily="18" charset="2"/>
              </a:rPr>
              <a:t>) </a:t>
            </a:r>
            <a:r>
              <a:rPr lang="en-US" b="1" dirty="0">
                <a:solidFill>
                  <a:schemeClr val="accent1"/>
                </a:solidFill>
              </a:rPr>
              <a:t> </a:t>
            </a:r>
            <a:r>
              <a:rPr lang="en-US" b="1" dirty="0" smtClean="0">
                <a:solidFill>
                  <a:schemeClr val="accent1"/>
                </a:solidFill>
              </a:rPr>
              <a:t>1   </a:t>
            </a:r>
            <a:endParaRPr lang="en-US" b="1" i="1" dirty="0">
              <a:solidFill>
                <a:schemeClr val="accent1"/>
              </a:solidFill>
            </a:endParaRPr>
          </a:p>
          <a:p>
            <a:pPr lvl="3"/>
            <a:endParaRPr lang="en-US" dirty="0"/>
          </a:p>
          <a:p>
            <a:r>
              <a:rPr lang="en-US" dirty="0"/>
              <a:t>Ensures small depth</a:t>
            </a:r>
          </a:p>
          <a:p>
            <a:pPr lvl="1"/>
            <a:r>
              <a:rPr lang="en-US" dirty="0"/>
              <a:t>Will prove this by showing that an AVL tree of height</a:t>
            </a:r>
            <a:br>
              <a:rPr lang="en-US" dirty="0"/>
            </a:br>
            <a:r>
              <a:rPr lang="en-US" i="1" dirty="0"/>
              <a:t>h</a:t>
            </a:r>
            <a:r>
              <a:rPr lang="en-US" dirty="0"/>
              <a:t> must have </a:t>
            </a:r>
            <a:r>
              <a:rPr lang="en-US" dirty="0" smtClean="0"/>
              <a:t>a number of nodes </a:t>
            </a:r>
            <a:r>
              <a:rPr lang="en-US" i="1" dirty="0" smtClean="0"/>
              <a:t>exponential</a:t>
            </a:r>
            <a:r>
              <a:rPr lang="en-US" dirty="0" smtClean="0"/>
              <a:t> in </a:t>
            </a:r>
            <a:r>
              <a:rPr lang="en-US" i="1" dirty="0" smtClean="0"/>
              <a:t>h</a:t>
            </a:r>
          </a:p>
          <a:p>
            <a:pPr lvl="1"/>
            <a:endParaRPr lang="en-US" i="1" dirty="0"/>
          </a:p>
          <a:p>
            <a:r>
              <a:rPr lang="en-US" dirty="0" smtClean="0"/>
              <a:t>Efficient </a:t>
            </a:r>
            <a:r>
              <a:rPr lang="en-US" dirty="0"/>
              <a:t>to maintain</a:t>
            </a:r>
          </a:p>
          <a:p>
            <a:pPr lvl="1"/>
            <a:r>
              <a:rPr lang="en-US" dirty="0"/>
              <a:t>Using single and double rotations</a:t>
            </a:r>
          </a:p>
        </p:txBody>
      </p:sp>
      <p:sp>
        <p:nvSpPr>
          <p:cNvPr id="237572" name="Text Box 4" hidden="1"/>
          <p:cNvSpPr txBox="1">
            <a:spLocks noChangeArrowheads="1"/>
          </p:cNvSpPr>
          <p:nvPr>
            <p:custDataLst>
              <p:tags r:id="rId3"/>
            </p:custDataLst>
          </p:nvPr>
        </p:nvSpPr>
        <p:spPr bwMode="auto">
          <a:xfrm>
            <a:off x="304800" y="0"/>
            <a:ext cx="4800600" cy="457200"/>
          </a:xfrm>
          <a:prstGeom prst="rect">
            <a:avLst/>
          </a:prstGeom>
          <a:noFill/>
          <a:ln w="9525">
            <a:noFill/>
            <a:miter lim="800000"/>
            <a:headEnd/>
            <a:tailEnd/>
          </a:ln>
          <a:effectLst/>
        </p:spPr>
        <p:txBody>
          <a:bodyPr>
            <a:spAutoFit/>
          </a:bodyPr>
          <a:lstStyle/>
          <a:p>
            <a:pPr>
              <a:spcBef>
                <a:spcPct val="50000"/>
              </a:spcBef>
            </a:pPr>
            <a:r>
              <a:rPr lang="en-US" sz="2400">
                <a:solidFill>
                  <a:schemeClr val="accent1"/>
                </a:solidFill>
                <a:latin typeface="Times New Roman" pitchFamily="18" charset="0"/>
              </a:rPr>
              <a:t>Adelson-Velskii and Landis</a:t>
            </a:r>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589912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Any questions on Dictionaries or BSTs?</a:t>
            </a:r>
            <a:endParaRPr lang="en-US" dirty="0">
              <a:solidFill>
                <a:srgbClr val="0000FF"/>
              </a:solidFill>
            </a:endParaRPr>
          </a:p>
        </p:txBody>
      </p:sp>
      <p:sp>
        <p:nvSpPr>
          <p:cNvPr id="3" name="Content Placeholder 2"/>
          <p:cNvSpPr>
            <a:spLocks noGrp="1"/>
          </p:cNvSpPr>
          <p:nvPr>
            <p:ph idx="1"/>
          </p:nvPr>
        </p:nvSpPr>
        <p:spPr>
          <a:xfrm>
            <a:off x="457200" y="1230475"/>
            <a:ext cx="8229600" cy="4525963"/>
          </a:xfrm>
        </p:spPr>
        <p:txBody>
          <a:bodyPr>
            <a:normAutofit/>
          </a:bodyPr>
          <a:lstStyle/>
          <a:p>
            <a:pPr marL="0" indent="0">
              <a:buNone/>
            </a:pPr>
            <a:r>
              <a:rPr lang="en-US" dirty="0" smtClean="0"/>
              <a:t>We’ll explore the AVL balance condition and AVL trees more on Friday.  </a:t>
            </a:r>
          </a:p>
          <a:p>
            <a:pPr marL="0" indent="0">
              <a:buNone/>
            </a:pPr>
            <a:r>
              <a:rPr lang="en-US" dirty="0" smtClean="0"/>
              <a:t>For now let’s consider something we skipped when talking about asymptotic runtime analysis</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pic>
        <p:nvPicPr>
          <p:cNvPr id="7" name="Picture 6" descr="best-kitten-names-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0521" y="3568409"/>
            <a:ext cx="4308974" cy="2604394"/>
          </a:xfrm>
          <a:prstGeom prst="rect">
            <a:avLst/>
          </a:prstGeom>
        </p:spPr>
      </p:pic>
      <p:sp>
        <p:nvSpPr>
          <p:cNvPr id="8" name="Date Placeholder 4"/>
          <p:cNvSpPr>
            <a:spLocks noGrp="1"/>
          </p:cNvSpPr>
          <p:nvPr>
            <p:ph type="dt" sz="half" idx="10"/>
          </p:nvPr>
        </p:nvSpPr>
        <p:spPr>
          <a:xfrm>
            <a:off x="457200" y="6356350"/>
            <a:ext cx="2133600" cy="365125"/>
          </a:xfrm>
        </p:spPr>
        <p:txBody>
          <a:bodyPr/>
          <a:lstStyle/>
          <a:p>
            <a:r>
              <a:rPr lang="en-US" dirty="0" smtClean="0"/>
              <a:t>Winter 2017</a:t>
            </a:r>
          </a:p>
        </p:txBody>
      </p:sp>
    </p:spTree>
    <p:extLst>
      <p:ext uri="{BB962C8B-B14F-4D97-AF65-F5344CB8AC3E}">
        <p14:creationId xmlns:p14="http://schemas.microsoft.com/office/powerpoint/2010/main" val="3540008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Amortized Runtime Complexity</a:t>
            </a:r>
            <a:endParaRPr lang="en-US" dirty="0">
              <a:solidFill>
                <a:srgbClr val="0000FF"/>
              </a:solidFill>
            </a:endParaRPr>
          </a:p>
        </p:txBody>
      </p:sp>
      <p:sp>
        <p:nvSpPr>
          <p:cNvPr id="3" name="Content Placeholder 2"/>
          <p:cNvSpPr>
            <a:spLocks noGrp="1"/>
          </p:cNvSpPr>
          <p:nvPr>
            <p:ph idx="1"/>
          </p:nvPr>
        </p:nvSpPr>
        <p:spPr>
          <a:xfrm>
            <a:off x="685800" y="1600200"/>
            <a:ext cx="8077200" cy="4495800"/>
          </a:xfrm>
        </p:spPr>
        <p:txBody>
          <a:bodyPr>
            <a:normAutofit fontScale="77500" lnSpcReduction="20000"/>
          </a:bodyPr>
          <a:lstStyle/>
          <a:p>
            <a:r>
              <a:rPr lang="en-US" dirty="0" smtClean="0"/>
              <a:t>Recall our plain-old stack implemented as an array that doubles its size if it runs out of room</a:t>
            </a:r>
          </a:p>
          <a:p>
            <a:pPr lvl="1"/>
            <a:r>
              <a:rPr lang="en-US" dirty="0" smtClean="0"/>
              <a:t>How can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chemeClr val="accent1"/>
                </a:solidFill>
              </a:rPr>
              <a:t>amortized operation</a:t>
            </a:r>
          </a:p>
          <a:p>
            <a:pPr lvl="1"/>
            <a:endParaRPr lang="en-US" sz="1000" dirty="0" smtClean="0"/>
          </a:p>
          <a:p>
            <a:r>
              <a:rPr lang="en-US" dirty="0" smtClean="0"/>
              <a:t>What does amortized mean?</a:t>
            </a:r>
          </a:p>
          <a:p>
            <a:r>
              <a:rPr lang="en-US" dirty="0" smtClean="0"/>
              <a:t>When are amortized bounds good enough?</a:t>
            </a:r>
          </a:p>
          <a:p>
            <a:r>
              <a:rPr lang="en-US" dirty="0" smtClean="0"/>
              <a:t>How can we prove an amortized bound?</a:t>
            </a:r>
          </a:p>
          <a:p>
            <a:endParaRPr lang="en-US" sz="1000" dirty="0" smtClean="0"/>
          </a:p>
          <a:p>
            <a:endParaRPr lang="en-US" sz="1000" dirty="0" smtClean="0"/>
          </a:p>
          <a:p>
            <a:pPr>
              <a:buNone/>
            </a:pPr>
            <a:r>
              <a:rPr lang="en-US" dirty="0" smtClean="0"/>
              <a:t>Will just do two simple examples </a:t>
            </a:r>
          </a:p>
          <a:p>
            <a:pPr lvl="1"/>
            <a:r>
              <a:rPr lang="en-US" dirty="0" smtClean="0"/>
              <a:t>Text has more sophisticated examples and proof techniques</a:t>
            </a:r>
          </a:p>
          <a:p>
            <a:pPr lvl="1"/>
            <a:r>
              <a:rPr lang="en-US" i="1" dirty="0" smtClean="0"/>
              <a:t>Idea</a:t>
            </a:r>
            <a:r>
              <a:rPr lang="en-US" dirty="0" smtClean="0"/>
              <a:t> of how amortized describes average cost is essential</a:t>
            </a:r>
          </a:p>
        </p:txBody>
      </p:sp>
      <p:sp>
        <p:nvSpPr>
          <p:cNvPr id="5" name="Slide Number Placeholder 4"/>
          <p:cNvSpPr>
            <a:spLocks noGrp="1"/>
          </p:cNvSpPr>
          <p:nvPr>
            <p:ph type="sldNum" sz="quarter" idx="11"/>
          </p:nvPr>
        </p:nvSpPr>
        <p:spPr/>
        <p:txBody>
          <a:bodyPr/>
          <a:lstStyle/>
          <a:p>
            <a:fld id="{3B048AC8-D41E-4C7B-8EE3-A52489AA1F05}" type="slidenum">
              <a:rPr lang="en-US" smtClean="0"/>
              <a:pPr/>
              <a:t>18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4274902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04" y="-178971"/>
            <a:ext cx="8229600" cy="1143000"/>
          </a:xfrm>
        </p:spPr>
        <p:txBody>
          <a:bodyPr/>
          <a:lstStyle/>
          <a:p>
            <a:r>
              <a:rPr lang="en-US" dirty="0" smtClean="0">
                <a:solidFill>
                  <a:srgbClr val="0000FF"/>
                </a:solidFill>
              </a:rPr>
              <a:t>Amortized Runtime Intuition</a:t>
            </a:r>
            <a:endParaRPr lang="en-US" dirty="0">
              <a:solidFill>
                <a:srgbClr val="0000FF"/>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034" y="1267117"/>
            <a:ext cx="7446096" cy="4935986"/>
          </a:xfrm>
          <a:prstGeom prst="rect">
            <a:avLst/>
          </a:prstGeom>
        </p:spPr>
      </p:pic>
      <p:sp>
        <p:nvSpPr>
          <p:cNvPr id="3" name="Content Placeholder 2"/>
          <p:cNvSpPr>
            <a:spLocks noGrp="1"/>
          </p:cNvSpPr>
          <p:nvPr>
            <p:ph idx="1"/>
          </p:nvPr>
        </p:nvSpPr>
        <p:spPr>
          <a:xfrm>
            <a:off x="569604" y="748565"/>
            <a:ext cx="8077200" cy="1064752"/>
          </a:xfrm>
        </p:spPr>
        <p:txBody>
          <a:bodyPr>
            <a:normAutofit fontScale="92500"/>
          </a:bodyPr>
          <a:lstStyle/>
          <a:p>
            <a:pPr marL="0" indent="0">
              <a:buNone/>
            </a:pPr>
            <a:r>
              <a:rPr lang="en-US" sz="1800" dirty="0" smtClean="0"/>
              <a:t>Consider implementing a Stack with an Array.  What if w</a:t>
            </a:r>
            <a:r>
              <a:rPr lang="en-US" sz="1800" dirty="0" smtClean="0"/>
              <a:t>e had </a:t>
            </a:r>
            <a:r>
              <a:rPr lang="en-US" sz="1800" dirty="0" smtClean="0"/>
              <a:t>initially 5 empty slots, and every time it gets full, we add an additional size * 2 slots and have to copy over all the old data?  What is the </a:t>
            </a:r>
            <a:r>
              <a:rPr lang="en-US" sz="1800" b="1" dirty="0" smtClean="0"/>
              <a:t>worst case runtime for the </a:t>
            </a:r>
            <a:r>
              <a:rPr lang="en-US" sz="1800" b="1" dirty="0" smtClean="0">
                <a:latin typeface="Courier New"/>
                <a:cs typeface="Courier New"/>
              </a:rPr>
              <a:t>add(element) </a:t>
            </a:r>
            <a:r>
              <a:rPr lang="en-US" sz="1800" dirty="0" smtClean="0"/>
              <a:t>operation?</a:t>
            </a:r>
            <a:endParaRPr lang="en-US" sz="1800" dirty="0" smtClean="0"/>
          </a:p>
        </p:txBody>
      </p:sp>
      <p:sp>
        <p:nvSpPr>
          <p:cNvPr id="5" name="Slide Number Placeholder 4"/>
          <p:cNvSpPr>
            <a:spLocks noGrp="1"/>
          </p:cNvSpPr>
          <p:nvPr>
            <p:ph type="sldNum" sz="quarter" idx="11"/>
          </p:nvPr>
        </p:nvSpPr>
        <p:spPr/>
        <p:txBody>
          <a:bodyPr/>
          <a:lstStyle/>
          <a:p>
            <a:fld id="{3B048AC8-D41E-4C7B-8EE3-A52489AA1F05}" type="slidenum">
              <a:rPr lang="en-US" smtClean="0"/>
              <a:pPr/>
              <a:t>19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1775539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Course Logistics</a:t>
            </a:r>
            <a:endParaRPr lang="en-US" dirty="0">
              <a:solidFill>
                <a:srgbClr val="0000FF"/>
              </a:solidFill>
            </a:endParaRPr>
          </a:p>
        </p:txBody>
      </p:sp>
      <p:sp>
        <p:nvSpPr>
          <p:cNvPr id="3" name="Content Placeholder 2"/>
          <p:cNvSpPr>
            <a:spLocks noGrp="1"/>
          </p:cNvSpPr>
          <p:nvPr>
            <p:ph idx="1"/>
          </p:nvPr>
        </p:nvSpPr>
        <p:spPr>
          <a:xfrm>
            <a:off x="457200" y="1600200"/>
            <a:ext cx="8229600" cy="5121275"/>
          </a:xfrm>
        </p:spPr>
        <p:txBody>
          <a:bodyPr>
            <a:normAutofit fontScale="32500" lnSpcReduction="20000"/>
          </a:bodyPr>
          <a:lstStyle/>
          <a:p>
            <a:pPr marL="342900" lvl="1" indent="-342900">
              <a:buFont typeface="Arial"/>
              <a:buChar char="•"/>
            </a:pPr>
            <a:r>
              <a:rPr lang="en-US" sz="6200" dirty="0" smtClean="0"/>
              <a:t>HW1 due last night, </a:t>
            </a:r>
            <a:r>
              <a:rPr lang="en-US" sz="6200" dirty="0">
                <a:solidFill>
                  <a:schemeClr val="accent6">
                    <a:lumMod val="75000"/>
                  </a:schemeClr>
                </a:solidFill>
              </a:rPr>
              <a:t>HW2 (Asymptotic Runtime Analysis (Big-O</a:t>
            </a:r>
            <a:r>
              <a:rPr lang="en-US" sz="6200" dirty="0" smtClean="0">
                <a:solidFill>
                  <a:schemeClr val="accent6">
                    <a:lumMod val="75000"/>
                  </a:schemeClr>
                </a:solidFill>
              </a:rPr>
              <a:t>) and </a:t>
            </a:r>
            <a:r>
              <a:rPr lang="en-US" sz="6200" dirty="0">
                <a:solidFill>
                  <a:schemeClr val="accent6">
                    <a:lumMod val="75000"/>
                  </a:schemeClr>
                </a:solidFill>
              </a:rPr>
              <a:t>Implementing </a:t>
            </a:r>
            <a:r>
              <a:rPr lang="en-US" sz="6200" dirty="0" smtClean="0">
                <a:solidFill>
                  <a:schemeClr val="accent6">
                    <a:lumMod val="75000"/>
                  </a:schemeClr>
                </a:solidFill>
              </a:rPr>
              <a:t>Heaps) </a:t>
            </a:r>
            <a:r>
              <a:rPr lang="en-US" sz="6200" dirty="0" smtClean="0"/>
              <a:t>released tomorrow and due a week from Friday.</a:t>
            </a:r>
          </a:p>
          <a:p>
            <a:r>
              <a:rPr lang="en-US" sz="6200" dirty="0" smtClean="0"/>
              <a:t>Canvas </a:t>
            </a:r>
            <a:r>
              <a:rPr lang="en-US" sz="6200" dirty="0"/>
              <a:t>does weird name things </a:t>
            </a:r>
            <a:r>
              <a:rPr lang="en-US" sz="6200" dirty="0" smtClean="0"/>
              <a:t>with resubmission, don’t worry about it.  We’ll make future HW submissions a zip to avoid it.</a:t>
            </a:r>
          </a:p>
          <a:p>
            <a:r>
              <a:rPr lang="en-US" sz="6200" dirty="0" smtClean="0"/>
              <a:t>If you have weird technical issues with submitting HW, you can email your TA an attachment of your files.  This shouldn’t be the norm, but we can accept an email with that timestamp as a submission.</a:t>
            </a:r>
            <a:endParaRPr lang="en-US" sz="6200" dirty="0"/>
          </a:p>
          <a:p>
            <a:r>
              <a:rPr lang="en-US" sz="6200" dirty="0" smtClean="0"/>
              <a:t>C</a:t>
            </a:r>
            <a:r>
              <a:rPr lang="en-US" sz="6200" dirty="0" smtClean="0"/>
              <a:t>ourse message board will be better monitored, we have a schedule now.</a:t>
            </a:r>
          </a:p>
          <a:p>
            <a:r>
              <a:rPr lang="en-US" sz="6200" dirty="0" smtClean="0"/>
              <a:t>We’ll be posting weekly summaries / self checks.  Expect the first two week’s posted tomorrow.  They’re just extra material for you to gauge how you’re doing, feel free to ask questions about them in office hours or on the discussion board.  This is hopefully to supplement not recording lectures in case you are nervous about what you need to have learned each week.</a:t>
            </a:r>
          </a:p>
          <a:p>
            <a:r>
              <a:rPr lang="en-US" sz="6200" dirty="0" smtClean="0"/>
              <a:t>Section materials will be posted online, the day before section, but solutions only available in section.  If you have to miss a day, talk to your TA.</a:t>
            </a:r>
          </a:p>
          <a:p>
            <a:endParaRPr lang="en-US" dirty="0" smtClean="0"/>
          </a:p>
          <a:p>
            <a:endParaRPr lang="en-US" dirty="0" smtClean="0"/>
          </a:p>
          <a:p>
            <a:endParaRPr lang="en-US" dirty="0"/>
          </a:p>
          <a:p>
            <a:endParaRPr lang="en-US" dirty="0" smtClean="0"/>
          </a:p>
        </p:txBody>
      </p:sp>
      <p:sp>
        <p:nvSpPr>
          <p:cNvPr id="5" name="Footer Placeholder 4"/>
          <p:cNvSpPr>
            <a:spLocks noGrp="1"/>
          </p:cNvSpPr>
          <p:nvPr>
            <p:ph type="ftr" sz="quarter" idx="11"/>
          </p:nvPr>
        </p:nvSpPr>
        <p:spPr/>
        <p:txBody>
          <a:bodyPr/>
          <a:lstStyle/>
          <a:p>
            <a:r>
              <a:rPr lang="en-US" dirty="0" smtClean="0"/>
              <a:t>CSE373: Data Structures &amp; Algorithms</a:t>
            </a:r>
            <a:endParaRPr lang="en-US" dirty="0"/>
          </a:p>
        </p:txBody>
      </p:sp>
      <p:sp>
        <p:nvSpPr>
          <p:cNvPr id="6" name="Slide Number Placeholder 5"/>
          <p:cNvSpPr>
            <a:spLocks noGrp="1"/>
          </p:cNvSpPr>
          <p:nvPr>
            <p:ph type="sldNum" sz="quarter" idx="12"/>
          </p:nvPr>
        </p:nvSpPr>
        <p:spPr/>
        <p:txBody>
          <a:bodyPr/>
          <a:lstStyle/>
          <a:p>
            <a:fld id="{D933FAD0-6A2F-0D4F-8939-8FBF3D81220E}" type="slidenum">
              <a:rPr lang="en-US" smtClean="0"/>
              <a:t>2</a:t>
            </a:fld>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927391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04" y="-178971"/>
            <a:ext cx="8229600" cy="1143000"/>
          </a:xfrm>
        </p:spPr>
        <p:txBody>
          <a:bodyPr/>
          <a:lstStyle/>
          <a:p>
            <a:r>
              <a:rPr lang="en-US" dirty="0" smtClean="0">
                <a:solidFill>
                  <a:srgbClr val="0000FF"/>
                </a:solidFill>
              </a:rPr>
              <a:t>Amortized Runtime Intuition</a:t>
            </a:r>
            <a:endParaRPr lang="en-US" dirty="0">
              <a:solidFill>
                <a:srgbClr val="0000FF"/>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337" y="1122792"/>
            <a:ext cx="7446096" cy="4943979"/>
          </a:xfrm>
          <a:prstGeom prst="rect">
            <a:avLst/>
          </a:prstGeom>
        </p:spPr>
      </p:pic>
      <p:sp>
        <p:nvSpPr>
          <p:cNvPr id="3" name="Content Placeholder 2"/>
          <p:cNvSpPr>
            <a:spLocks noGrp="1"/>
          </p:cNvSpPr>
          <p:nvPr>
            <p:ph idx="1"/>
          </p:nvPr>
        </p:nvSpPr>
        <p:spPr>
          <a:xfrm>
            <a:off x="569604" y="748565"/>
            <a:ext cx="8077200" cy="1064752"/>
          </a:xfrm>
        </p:spPr>
        <p:txBody>
          <a:bodyPr>
            <a:normAutofit fontScale="92500"/>
          </a:bodyPr>
          <a:lstStyle/>
          <a:p>
            <a:pPr marL="0" indent="0">
              <a:buNone/>
            </a:pPr>
            <a:r>
              <a:rPr lang="en-US" sz="1800" dirty="0" smtClean="0"/>
              <a:t>Consider implementing a Stack with an Array.  What if w</a:t>
            </a:r>
            <a:r>
              <a:rPr lang="en-US" sz="1800" dirty="0" smtClean="0"/>
              <a:t>e had </a:t>
            </a:r>
            <a:r>
              <a:rPr lang="en-US" sz="1800" dirty="0" smtClean="0"/>
              <a:t>initially 5 empty slots, and every time it gets full, we add an additional size * 2 slots and have to copy over all the old data?  What is the </a:t>
            </a:r>
            <a:r>
              <a:rPr lang="en-US" sz="1800" b="1" dirty="0" smtClean="0"/>
              <a:t>amortized runtime for the </a:t>
            </a:r>
            <a:r>
              <a:rPr lang="en-US" sz="1800" b="1" dirty="0" smtClean="0">
                <a:latin typeface="Courier New"/>
                <a:cs typeface="Courier New"/>
              </a:rPr>
              <a:t>add(element) </a:t>
            </a:r>
            <a:r>
              <a:rPr lang="en-US" sz="1800" dirty="0" smtClean="0"/>
              <a:t>operation?</a:t>
            </a:r>
            <a:endParaRPr lang="en-US" sz="1800" dirty="0" smtClean="0"/>
          </a:p>
        </p:txBody>
      </p:sp>
      <p:sp>
        <p:nvSpPr>
          <p:cNvPr id="5" name="Slide Number Placeholder 4"/>
          <p:cNvSpPr>
            <a:spLocks noGrp="1"/>
          </p:cNvSpPr>
          <p:nvPr>
            <p:ph type="sldNum" sz="quarter" idx="11"/>
          </p:nvPr>
        </p:nvSpPr>
        <p:spPr/>
        <p:txBody>
          <a:bodyPr/>
          <a:lstStyle/>
          <a:p>
            <a:fld id="{3B048AC8-D41E-4C7B-8EE3-A52489AA1F05}" type="slidenum">
              <a:rPr lang="en-US" smtClean="0"/>
              <a:pPr/>
              <a:t>20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639955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“Building Up Credit</a:t>
            </a:r>
            <a:r>
              <a:rPr lang="en-US" dirty="0" smtClean="0">
                <a:solidFill>
                  <a:srgbClr val="0000FF"/>
                </a:solidFill>
              </a:rPr>
              <a:t>” Intuition</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which is also a sequence, would violate the bound</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4182967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solidFill>
                  <a:srgbClr val="0000FF"/>
                </a:solidFill>
              </a:rPr>
              <a:t>Amortized Runtime Complexity</a:t>
            </a:r>
            <a:endParaRPr lang="en-US" dirty="0">
              <a:solidFill>
                <a:srgbClr val="0000FF"/>
              </a:solidFill>
            </a:endParaRPr>
          </a:p>
        </p:txBody>
      </p:sp>
      <p:sp>
        <p:nvSpPr>
          <p:cNvPr id="3" name="Content Placeholder 2"/>
          <p:cNvSpPr>
            <a:spLocks noGrp="1"/>
          </p:cNvSpPr>
          <p:nvPr>
            <p:ph idx="1"/>
          </p:nvPr>
        </p:nvSpPr>
        <p:spPr>
          <a:xfrm>
            <a:off x="685800" y="1524000"/>
            <a:ext cx="8153400" cy="4495800"/>
          </a:xfrm>
        </p:spPr>
        <p:txBody>
          <a:bodyPr>
            <a:normAutofit fontScale="70000" lnSpcReduction="20000"/>
          </a:bodyPr>
          <a:lstStyle/>
          <a:p>
            <a:pPr algn="ctr">
              <a:buNone/>
            </a:pPr>
            <a:r>
              <a:rPr lang="en-US" dirty="0" smtClean="0">
                <a:solidFill>
                  <a:srgbClr val="4F81BD"/>
                </a:solidFill>
              </a:rPr>
              <a:t>If a sequence of </a:t>
            </a:r>
            <a:r>
              <a:rPr lang="en-US" b="1" dirty="0" smtClean="0">
                <a:solidFill>
                  <a:srgbClr val="4F81BD"/>
                </a:solidFill>
                <a:latin typeface="Courier New" pitchFamily="49" charset="0"/>
                <a:cs typeface="Courier New" pitchFamily="49" charset="0"/>
              </a:rPr>
              <a:t>M</a:t>
            </a:r>
            <a:r>
              <a:rPr lang="en-US" dirty="0" smtClean="0">
                <a:solidFill>
                  <a:srgbClr val="4F81BD"/>
                </a:solidFill>
              </a:rPr>
              <a:t> operations takes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M</a:t>
            </a:r>
            <a:r>
              <a:rPr lang="en-US" sz="800" b="1" dirty="0" smtClean="0">
                <a:solidFill>
                  <a:srgbClr val="4F81BD"/>
                </a:solidFill>
                <a:latin typeface="Courier New" pitchFamily="49" charset="0"/>
                <a:cs typeface="Courier New" pitchFamily="49" charset="0"/>
              </a:rPr>
              <a:t> </a:t>
            </a:r>
            <a:r>
              <a:rPr lang="en-US" b="1" dirty="0" smtClean="0">
                <a:solidFill>
                  <a:srgbClr val="4F81BD"/>
                </a:solidFill>
                <a:latin typeface="Courier New" pitchFamily="49" charset="0"/>
                <a:cs typeface="Courier New" pitchFamily="49" charset="0"/>
              </a:rPr>
              <a:t>f(n)</a:t>
            </a:r>
            <a:r>
              <a:rPr lang="en-US" dirty="0" smtClean="0">
                <a:solidFill>
                  <a:srgbClr val="4F81BD"/>
                </a:solidFill>
              </a:rPr>
              <a:t>) time, </a:t>
            </a:r>
          </a:p>
          <a:p>
            <a:pPr algn="ctr">
              <a:buNone/>
            </a:pPr>
            <a:r>
              <a:rPr lang="en-US" dirty="0" smtClean="0">
                <a:solidFill>
                  <a:srgbClr val="4F81BD"/>
                </a:solidFill>
              </a:rPr>
              <a:t>we say the amortized runtime is </a:t>
            </a:r>
            <a:r>
              <a:rPr lang="en-US" i="1" dirty="0" smtClean="0">
                <a:solidFill>
                  <a:srgbClr val="4F81BD"/>
                </a:solidFill>
              </a:rPr>
              <a:t>O</a:t>
            </a:r>
            <a:r>
              <a:rPr lang="en-US" dirty="0" smtClean="0">
                <a:solidFill>
                  <a:srgbClr val="4F81BD"/>
                </a:solidFill>
              </a:rPr>
              <a:t>(</a:t>
            </a:r>
            <a:r>
              <a:rPr lang="en-US" b="1" dirty="0" smtClean="0">
                <a:solidFill>
                  <a:srgbClr val="4F81BD"/>
                </a:solidFill>
                <a:latin typeface="Courier New" pitchFamily="49" charset="0"/>
                <a:cs typeface="Courier New" pitchFamily="49" charset="0"/>
              </a:rPr>
              <a:t>f(n)</a:t>
            </a:r>
            <a:r>
              <a:rPr lang="en-US" dirty="0" smtClean="0">
                <a:solidFill>
                  <a:srgbClr val="4F81BD"/>
                </a:solidFill>
              </a:rPr>
              <a:t>)</a:t>
            </a:r>
          </a:p>
          <a:p>
            <a:pPr algn="ctr">
              <a:buNone/>
            </a:pPr>
            <a:endParaRPr lang="en-US" sz="1000" dirty="0" smtClean="0"/>
          </a:p>
          <a:p>
            <a:pPr>
              <a:buNone/>
            </a:pPr>
            <a:r>
              <a:rPr lang="en-US" dirty="0"/>
              <a:t>Amortized bound: worst-case guarantee over sequences of operations</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dirty="0"/>
              <a:t>), then amortized </a:t>
            </a:r>
            <a:r>
              <a:rPr lang="en-US" i="1" dirty="0"/>
              <a:t>O</a:t>
            </a:r>
            <a:r>
              <a:rPr lang="en-US" dirty="0"/>
              <a:t>(</a:t>
            </a:r>
            <a:r>
              <a:rPr lang="en-US" b="1" dirty="0">
                <a:latin typeface="Courier New" pitchFamily="49" charset="0"/>
                <a:cs typeface="Courier New" pitchFamily="49" charset="0"/>
              </a:rPr>
              <a:t>1</a:t>
            </a:r>
            <a:r>
              <a:rPr lang="en-US" dirty="0"/>
              <a:t>)</a:t>
            </a:r>
          </a:p>
          <a:p>
            <a:pPr lvl="1"/>
            <a:r>
              <a:rPr lang="en-US" dirty="0"/>
              <a:t>Example: If any </a:t>
            </a:r>
            <a:r>
              <a:rPr lang="en-US" b="1" dirty="0">
                <a:latin typeface="Courier New" pitchFamily="49" charset="0"/>
                <a:cs typeface="Courier New" pitchFamily="49" charset="0"/>
              </a:rPr>
              <a:t>n</a:t>
            </a:r>
            <a:r>
              <a:rPr lang="en-US" dirty="0"/>
              <a:t> operations take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3</a:t>
            </a:r>
            <a:r>
              <a:rPr lang="en-US" dirty="0"/>
              <a:t>), then amortized </a:t>
            </a:r>
            <a:r>
              <a:rPr lang="en-US" i="1" dirty="0"/>
              <a:t>O</a:t>
            </a:r>
            <a:r>
              <a:rPr lang="en-US" dirty="0"/>
              <a:t>(</a:t>
            </a:r>
            <a:r>
              <a:rPr lang="en-US" b="1" dirty="0">
                <a:latin typeface="Courier New" pitchFamily="49" charset="0"/>
                <a:cs typeface="Courier New" pitchFamily="49" charset="0"/>
              </a:rPr>
              <a:t>n</a:t>
            </a:r>
            <a:r>
              <a:rPr lang="en-US" sz="2400" b="1" baseline="30000" dirty="0">
                <a:latin typeface="Courier New" pitchFamily="49" charset="0"/>
                <a:cs typeface="Courier New" pitchFamily="49" charset="0"/>
              </a:rPr>
              <a:t>2</a:t>
            </a:r>
            <a:r>
              <a:rPr lang="en-US" dirty="0"/>
              <a:t>)</a:t>
            </a:r>
          </a:p>
          <a:p>
            <a:pPr marL="0" indent="0">
              <a:buNone/>
            </a:pPr>
            <a:endParaRPr lang="en-US" dirty="0" smtClean="0"/>
          </a:p>
          <a:p>
            <a:r>
              <a:rPr lang="en-US" dirty="0" smtClean="0"/>
              <a:t>The worst case time per operation can be larger than </a:t>
            </a:r>
            <a:r>
              <a:rPr lang="en-US" b="1" dirty="0" smtClean="0">
                <a:latin typeface="Courier New" pitchFamily="49" charset="0"/>
                <a:cs typeface="Courier New" pitchFamily="49" charset="0"/>
              </a:rPr>
              <a:t>f(n)</a:t>
            </a:r>
          </a:p>
          <a:p>
            <a:pPr lvl="1"/>
            <a:r>
              <a:rPr lang="en-US" dirty="0" smtClean="0"/>
              <a:t>As long as the worst case is </a:t>
            </a:r>
            <a:r>
              <a:rPr lang="en-US" i="1" dirty="0" smtClean="0"/>
              <a:t>always</a:t>
            </a:r>
            <a:r>
              <a:rPr lang="en-US" dirty="0" smtClean="0"/>
              <a:t> “rare enough” in </a:t>
            </a:r>
            <a:r>
              <a:rPr lang="en-US" i="1" dirty="0" smtClean="0"/>
              <a:t>any</a:t>
            </a:r>
            <a:r>
              <a:rPr lang="en-US" dirty="0" smtClean="0"/>
              <a:t> sequence of operations</a:t>
            </a:r>
            <a:endParaRPr lang="en-US" b="1" dirty="0" smtClean="0">
              <a:latin typeface="Courier New" pitchFamily="49" charset="0"/>
              <a:cs typeface="Courier New" pitchFamily="49" charset="0"/>
            </a:endParaRPr>
          </a:p>
          <a:p>
            <a:pPr lvl="1"/>
            <a:endParaRPr lang="en-US" sz="1000" dirty="0" smtClean="0"/>
          </a:p>
          <a:p>
            <a:endParaRPr lang="en-US" sz="1000" dirty="0" smtClean="0"/>
          </a:p>
          <a:p>
            <a:pPr>
              <a:buNone/>
            </a:pPr>
            <a:r>
              <a:rPr lang="en-US" dirty="0" smtClean="0"/>
              <a:t>Amortized guarantee ensures the average time per operation for any sequence is </a:t>
            </a:r>
            <a:r>
              <a:rPr lang="en-US" i="1" dirty="0" smtClean="0"/>
              <a:t>O</a:t>
            </a:r>
            <a:r>
              <a:rPr lang="en-US" dirty="0" smtClean="0"/>
              <a:t>(</a:t>
            </a:r>
            <a:r>
              <a:rPr lang="en-US" b="1" dirty="0" smtClean="0">
                <a:latin typeface="Courier New" pitchFamily="49" charset="0"/>
                <a:cs typeface="Courier New" pitchFamily="49" charset="0"/>
              </a:rPr>
              <a:t>f(n)</a:t>
            </a:r>
            <a:r>
              <a:rPr lang="en-US" dirty="0" smtClean="0"/>
              <a:t>)</a:t>
            </a:r>
          </a:p>
          <a:p>
            <a:pPr>
              <a:buNone/>
            </a:pPr>
            <a:endParaRPr lang="en-US" sz="1000" dirty="0" smtClean="0"/>
          </a:p>
          <a:p>
            <a:pPr lvl="1"/>
            <a:endParaRPr lang="en-US" dirty="0" smtClean="0"/>
          </a:p>
          <a:p>
            <a:endParaRPr lang="en-US" dirty="0" smtClean="0"/>
          </a:p>
          <a:p>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3379391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 #1: Resizing stack</a:t>
            </a:r>
            <a:endParaRPr lang="en-US" dirty="0">
              <a:solidFill>
                <a:srgbClr val="0000FF"/>
              </a:solidFill>
            </a:endParaRPr>
          </a:p>
        </p:txBody>
      </p:sp>
      <p:sp>
        <p:nvSpPr>
          <p:cNvPr id="3" name="Content Placeholder 2"/>
          <p:cNvSpPr>
            <a:spLocks noGrp="1"/>
          </p:cNvSpPr>
          <p:nvPr>
            <p:ph idx="1"/>
          </p:nvPr>
        </p:nvSpPr>
        <p:spPr>
          <a:xfrm>
            <a:off x="685800" y="1600200"/>
            <a:ext cx="8153400" cy="4495800"/>
          </a:xfrm>
        </p:spPr>
        <p:txBody>
          <a:bodyPr>
            <a:normAutofit fontScale="70000" lnSpcReduction="20000"/>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lvl="1">
              <a:buNone/>
            </a:pPr>
            <a:r>
              <a:rPr lang="en-US" dirty="0" smtClean="0"/>
              <a:t>    (So average number of copies per operation is bounded by a constant)</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116044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smtClean="0">
                <a:solidFill>
                  <a:srgbClr val="0000FF"/>
                </a:solidFill>
              </a:rPr>
              <a:t>Amount of copying</a:t>
            </a:r>
            <a:endParaRPr lang="en-US" dirty="0">
              <a:solidFill>
                <a:srgbClr val="0000FF"/>
              </a:solidFill>
            </a:endParaRPr>
          </a:p>
        </p:txBody>
      </p:sp>
      <p:sp>
        <p:nvSpPr>
          <p:cNvPr id="3" name="Content Placeholder 2"/>
          <p:cNvSpPr>
            <a:spLocks noGrp="1"/>
          </p:cNvSpPr>
          <p:nvPr>
            <p:ph idx="1"/>
          </p:nvPr>
        </p:nvSpPr>
        <p:spPr>
          <a:xfrm>
            <a:off x="685800" y="2438400"/>
            <a:ext cx="7772400" cy="3886200"/>
          </a:xfrm>
        </p:spPr>
        <p:txBody>
          <a:bodyPr>
            <a:normAutofit fontScale="77500" lnSpcReduction="20000"/>
          </a:bodyPr>
          <a:lstStyle/>
          <a:p>
            <a:pPr>
              <a:buNone/>
            </a:pPr>
            <a:r>
              <a:rPr lang="en-US" dirty="0" smtClean="0"/>
              <a:t>After  </a:t>
            </a:r>
            <a:r>
              <a:rPr lang="en-US" b="1" dirty="0" smtClean="0">
                <a:latin typeface="Courier New" pitchFamily="49" charset="0"/>
                <a:cs typeface="Courier New" pitchFamily="49" charset="0"/>
              </a:rPr>
              <a:t>M</a:t>
            </a:r>
            <a:r>
              <a:rPr lang="en-US" dirty="0" smtClean="0"/>
              <a:t> operations, we have done  </a:t>
            </a:r>
            <a:r>
              <a:rPr lang="en-US" b="1" dirty="0" smtClean="0">
                <a:latin typeface="Courier New" pitchFamily="49" charset="0"/>
                <a:cs typeface="Courier New" pitchFamily="49" charset="0"/>
              </a:rPr>
              <a:t>&lt; 2M</a:t>
            </a:r>
            <a:r>
              <a:rPr lang="en-US" dirty="0" smtClean="0"/>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endParaRPr lang="en-US" sz="2000" dirty="0">
              <a:latin typeface="+mj-lt"/>
            </a:endParaRPr>
          </a:p>
        </p:txBody>
      </p:sp>
      <p:sp>
        <p:nvSpPr>
          <p:cNvPr id="46" name="Left Brace 45"/>
          <p:cNvSpPr/>
          <p:nvPr/>
        </p:nvSpPr>
        <p:spPr bwMode="auto">
          <a:xfrm rot="16200000">
            <a:off x="2476500" y="571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2573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859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9"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761072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Other approaches</a:t>
            </a:r>
            <a:endParaRPr lang="en-US" dirty="0">
              <a:solidFill>
                <a:srgbClr val="0000FF"/>
              </a:solidFill>
            </a:endParaRPr>
          </a:p>
        </p:txBody>
      </p:sp>
      <p:sp>
        <p:nvSpPr>
          <p:cNvPr id="3" name="Content Placeholder 2"/>
          <p:cNvSpPr>
            <a:spLocks noGrp="1"/>
          </p:cNvSpPr>
          <p:nvPr>
            <p:ph idx="1"/>
          </p:nvPr>
        </p:nvSpPr>
        <p:spPr>
          <a:xfrm>
            <a:off x="685800" y="1447800"/>
            <a:ext cx="8077200" cy="4648200"/>
          </a:xfrm>
        </p:spPr>
        <p:txBody>
          <a:bodyPr>
            <a:normAutofit fontScale="77500" lnSpcReduction="20000"/>
          </a:bodyPr>
          <a:lstStyle/>
          <a:p>
            <a:r>
              <a:rPr lang="en-US" dirty="0" smtClean="0"/>
              <a:t>If array grows by a constant amount (say 1000),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a:t>
            </a:r>
            <a:r>
              <a:rPr lang="en-US" dirty="0" smtClean="0"/>
              <a:t>doubles when </a:t>
            </a:r>
            <a:r>
              <a:rPr lang="en-US" dirty="0" smtClean="0"/>
              <a:t>full and </a:t>
            </a:r>
            <a:r>
              <a:rPr lang="en-US" dirty="0" smtClean="0"/>
              <a:t>shrinks </a:t>
            </a:r>
            <a:r>
              <a:rPr lang="en-US" dirty="0" smtClean="0"/>
              <a:t>when 1/2 empty, </a:t>
            </a:r>
          </a:p>
          <a:p>
            <a:pPr>
              <a:buNone/>
            </a:pPr>
            <a:r>
              <a:rPr lang="en-US" dirty="0" smtClean="0"/>
              <a:t>	operations are </a:t>
            </a:r>
            <a:r>
              <a:rPr lang="en-US" dirty="0" smtClean="0">
                <a:solidFill>
                  <a:srgbClr val="4F81BD"/>
                </a:solidFill>
              </a:rPr>
              <a:t>not </a:t>
            </a:r>
            <a:r>
              <a:rPr lang="en-US" dirty="0" smtClean="0"/>
              <a:t>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solidFill>
                  <a:schemeClr val="accent4"/>
                </a:solidFill>
              </a:rPr>
              <a:t>Terrible case</a:t>
            </a:r>
            <a:r>
              <a:rPr lang="en-US" dirty="0" smtClean="0"/>
              <a:t>: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t>
            </a:r>
            <a:r>
              <a:rPr lang="en-US" dirty="0" smtClean="0"/>
              <a:t>array doubles when full and </a:t>
            </a:r>
            <a:r>
              <a:rPr lang="en-US" dirty="0" smtClean="0"/>
              <a:t>shrinks when 3/4 empty, </a:t>
            </a:r>
          </a:p>
          <a:p>
            <a:pPr>
              <a:buNone/>
            </a:pPr>
            <a:r>
              <a:rPr lang="en-US" dirty="0" smtClean="0"/>
              <a:t>	it </a:t>
            </a:r>
            <a:r>
              <a:rPr lang="en-US" dirty="0" smtClean="0">
                <a:solidFill>
                  <a:srgbClr val="4F81BD"/>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25</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18748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26</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
        <p:nvSpPr>
          <p:cNvPr id="19"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611176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27</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95934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28</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22"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388096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29</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23"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3865750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Topics from Last Lecture</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r>
              <a:rPr lang="en-US" dirty="0" smtClean="0"/>
              <a:t>Floyd’s algorithm for building a heap</a:t>
            </a:r>
          </a:p>
          <a:p>
            <a:pPr lvl="1"/>
            <a:r>
              <a:rPr lang="en-US" dirty="0" smtClean="0"/>
              <a:t>proof of O(N) for </a:t>
            </a:r>
            <a:r>
              <a:rPr lang="en-US" dirty="0" err="1" smtClean="0"/>
              <a:t>buildHeap</a:t>
            </a:r>
            <a:r>
              <a:rPr lang="en-US" dirty="0" smtClean="0"/>
              <a:t>, which is faster than N </a:t>
            </a:r>
            <a:r>
              <a:rPr lang="en-US" b="1" dirty="0" smtClean="0">
                <a:latin typeface="Courier New"/>
                <a:cs typeface="Courier New"/>
              </a:rPr>
              <a:t>inserts</a:t>
            </a:r>
            <a:r>
              <a:rPr lang="en-US" dirty="0" smtClean="0"/>
              <a:t> which would be O(</a:t>
            </a:r>
            <a:r>
              <a:rPr lang="en-US" dirty="0" err="1" smtClean="0"/>
              <a:t>NlogN</a:t>
            </a:r>
            <a:r>
              <a:rPr lang="en-US" dirty="0" smtClean="0"/>
              <a:t>)</a:t>
            </a:r>
          </a:p>
          <a:p>
            <a:endParaRPr lang="en-US" sz="2500" dirty="0"/>
          </a:p>
          <a:p>
            <a:pPr marL="457200" lvl="1" indent="0">
              <a:buNone/>
            </a:pPr>
            <a:endParaRPr lang="en-US" dirty="0" smtClean="0"/>
          </a:p>
          <a:p>
            <a:r>
              <a:rPr lang="en-US" dirty="0" smtClean="0"/>
              <a:t>Review from 143 Dictionaries</a:t>
            </a:r>
            <a:r>
              <a:rPr lang="en-US" dirty="0"/>
              <a:t>/Maps/Sets: understand how to be a client of them and the ADT, think about tradeoffs for implementations.</a:t>
            </a:r>
          </a:p>
          <a:p>
            <a:pPr lvl="1"/>
            <a:r>
              <a:rPr lang="en-US" dirty="0" smtClean="0"/>
              <a:t>implementations all assuming non-hash structure</a:t>
            </a:r>
          </a:p>
          <a:p>
            <a:endParaRPr lang="en-US" dirty="0" smtClean="0"/>
          </a:p>
          <a:p>
            <a:r>
              <a:rPr lang="en-US" dirty="0" smtClean="0"/>
              <a:t>Review from </a:t>
            </a:r>
            <a:r>
              <a:rPr lang="en-US" dirty="0"/>
              <a:t>143 </a:t>
            </a:r>
            <a:r>
              <a:rPr lang="en-US" dirty="0" smtClean="0"/>
              <a:t>Binary Search Trees: structure, insert, evaluate </a:t>
            </a:r>
            <a:r>
              <a:rPr lang="en-US" dirty="0"/>
              <a:t>the runtime </a:t>
            </a:r>
            <a:r>
              <a:rPr lang="en-US" dirty="0" smtClean="0"/>
              <a:t>of operations. </a:t>
            </a:r>
            <a:r>
              <a:rPr lang="en-US" dirty="0" smtClean="0">
                <a:solidFill>
                  <a:srgbClr val="E46C0A"/>
                </a:solidFill>
              </a:rPr>
              <a:t>New thing: deleting from a BST</a:t>
            </a:r>
            <a:r>
              <a:rPr lang="en-US" dirty="0" smtClean="0"/>
              <a:t>. (</a:t>
            </a:r>
            <a:r>
              <a:rPr lang="en-US" dirty="0" err="1" smtClean="0"/>
              <a:t>findMin</a:t>
            </a:r>
            <a:r>
              <a:rPr lang="en-US" dirty="0" smtClean="0"/>
              <a:t> and </a:t>
            </a:r>
            <a:r>
              <a:rPr lang="en-US" dirty="0" err="1" smtClean="0"/>
              <a:t>findMax</a:t>
            </a:r>
            <a:r>
              <a:rPr lang="en-US" dirty="0" smtClean="0"/>
              <a:t> for node replacement)</a:t>
            </a:r>
            <a:endParaRPr lang="en-US" dirty="0"/>
          </a:p>
        </p:txBody>
      </p:sp>
      <p:sp>
        <p:nvSpPr>
          <p:cNvPr id="5" name="Footer Placeholder 4"/>
          <p:cNvSpPr>
            <a:spLocks noGrp="1"/>
          </p:cNvSpPr>
          <p:nvPr>
            <p:ph type="ftr" sz="quarter" idx="11"/>
          </p:nvPr>
        </p:nvSpPr>
        <p:spPr/>
        <p:txBody>
          <a:bodyPr/>
          <a:lstStyle/>
          <a:p>
            <a:r>
              <a:rPr lang="en-US" smtClean="0"/>
              <a:t>CSE373: Data Structures &amp; Algorithms</a:t>
            </a:r>
            <a:endParaRPr lang="en-US"/>
          </a:p>
        </p:txBody>
      </p:sp>
      <p:sp>
        <p:nvSpPr>
          <p:cNvPr id="6" name="Slide Number Placeholder 5"/>
          <p:cNvSpPr>
            <a:spLocks noGrp="1"/>
          </p:cNvSpPr>
          <p:nvPr>
            <p:ph type="sldNum" sz="quarter" idx="12"/>
          </p:nvPr>
        </p:nvSpPr>
        <p:spPr/>
        <p:txBody>
          <a:bodyPr/>
          <a:lstStyle/>
          <a:p>
            <a:fld id="{D933FAD0-6A2F-0D4F-8939-8FBF3D81220E}" type="slidenum">
              <a:rPr lang="en-US" smtClean="0"/>
              <a:t>3</a:t>
            </a:fld>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879274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normAutofit fontScale="90000"/>
          </a:bodyPr>
          <a:lstStyle/>
          <a:p>
            <a:r>
              <a:rPr lang="en-US" dirty="0" smtClean="0">
                <a:solidFill>
                  <a:srgbClr val="0000FF"/>
                </a:solidFill>
              </a:rPr>
              <a:t>Example #2: Queue with two stacks</a:t>
            </a:r>
            <a:endParaRPr lang="en-US" dirty="0">
              <a:solidFill>
                <a:srgbClr val="0000FF"/>
              </a:solidFill>
            </a:endParaRPr>
          </a:p>
        </p:txBody>
      </p:sp>
      <p:sp>
        <p:nvSpPr>
          <p:cNvPr id="3" name="Content Placeholder 2"/>
          <p:cNvSpPr>
            <a:spLocks noGrp="1"/>
          </p:cNvSpPr>
          <p:nvPr>
            <p:ph idx="1"/>
          </p:nvPr>
        </p:nvSpPr>
        <p:spPr>
          <a:xfrm>
            <a:off x="457200" y="1371600"/>
            <a:ext cx="7772400" cy="533400"/>
          </a:xfrm>
        </p:spPr>
        <p:txBody>
          <a:bodyPr>
            <a:normAutofit fontScale="70000" lnSpcReduction="20000"/>
          </a:bodyPr>
          <a:lstStyle/>
          <a:p>
            <a:pPr>
              <a:buNone/>
            </a:pPr>
            <a:r>
              <a:rPr lang="en-US" dirty="0" smtClean="0"/>
              <a:t>A clever and simple queue implementation using only stacks</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30</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
        <p:nvSpPr>
          <p:cNvPr id="23"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571476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Correctness and usefulness</a:t>
            </a:r>
            <a:endParaRPr lang="en-US" dirty="0">
              <a:solidFill>
                <a:srgbClr val="0000FF"/>
              </a:solidFill>
            </a:endParaRPr>
          </a:p>
        </p:txBody>
      </p:sp>
      <p:sp>
        <p:nvSpPr>
          <p:cNvPr id="3" name="Content Placeholder 2"/>
          <p:cNvSpPr>
            <a:spLocks noGrp="1"/>
          </p:cNvSpPr>
          <p:nvPr>
            <p:ph idx="1"/>
          </p:nvPr>
        </p:nvSpPr>
        <p:spPr>
          <a:xfrm>
            <a:off x="685800" y="1600200"/>
            <a:ext cx="7772400" cy="4495800"/>
          </a:xfrm>
        </p:spPr>
        <p:txBody>
          <a:bodyPr>
            <a:normAutofit fontScale="85000" lnSpcReduction="20000"/>
          </a:bodyPr>
          <a:lstStyle/>
          <a:p>
            <a:r>
              <a:rPr lang="en-US" dirty="0" smtClean="0"/>
              <a:t>If </a:t>
            </a:r>
            <a:r>
              <a:rPr lang="en-US" b="1" dirty="0" smtClean="0">
                <a:latin typeface="Courier New" pitchFamily="49" charset="0"/>
                <a:cs typeface="Courier New" pitchFamily="49" charset="0"/>
              </a:rPr>
              <a:t>x</a:t>
            </a:r>
            <a:r>
              <a:rPr lang="en-US" dirty="0" smtClean="0"/>
              <a:t> is </a:t>
            </a:r>
            <a:r>
              <a:rPr lang="en-US" dirty="0" err="1" smtClean="0"/>
              <a:t>enqueued</a:t>
            </a:r>
            <a:r>
              <a:rPr lang="en-US" dirty="0" smtClean="0"/>
              <a:t> before </a:t>
            </a:r>
            <a:r>
              <a:rPr lang="en-US" b="1" dirty="0" smtClean="0">
                <a:latin typeface="Courier New" pitchFamily="49" charset="0"/>
                <a:cs typeface="Courier New" pitchFamily="49" charset="0"/>
              </a:rPr>
              <a:t>y</a:t>
            </a:r>
            <a:r>
              <a:rPr lang="en-US" dirty="0" smtClean="0"/>
              <a:t>, then </a:t>
            </a:r>
            <a:r>
              <a:rPr lang="en-US" b="1" dirty="0" smtClean="0">
                <a:latin typeface="Courier New" pitchFamily="49" charset="0"/>
                <a:cs typeface="Courier New" pitchFamily="49" charset="0"/>
              </a:rPr>
              <a:t>x</a:t>
            </a:r>
            <a:r>
              <a:rPr lang="en-US" dirty="0" smtClean="0"/>
              <a:t> will be popped from </a:t>
            </a:r>
            <a:r>
              <a:rPr lang="en-US" b="1" dirty="0" smtClean="0"/>
              <a:t>in</a:t>
            </a:r>
            <a:r>
              <a:rPr lang="en-US" dirty="0" smtClean="0"/>
              <a:t> later than </a:t>
            </a:r>
            <a:r>
              <a:rPr lang="en-US" b="1" dirty="0" smtClean="0">
                <a:latin typeface="Courier New" pitchFamily="49" charset="0"/>
                <a:cs typeface="Courier New" pitchFamily="49" charset="0"/>
              </a:rPr>
              <a:t>y</a:t>
            </a:r>
            <a:r>
              <a:rPr lang="en-US" dirty="0" smtClean="0"/>
              <a:t> and therefore popped from </a:t>
            </a:r>
            <a:r>
              <a:rPr lang="en-US" b="1" dirty="0" smtClean="0"/>
              <a:t>out</a:t>
            </a:r>
            <a:r>
              <a:rPr lang="en-US" dirty="0" smtClean="0"/>
              <a:t> sooner than </a:t>
            </a:r>
            <a:r>
              <a:rPr lang="en-US" b="1" dirty="0" smtClean="0">
                <a:latin typeface="Courier New" pitchFamily="49" charset="0"/>
                <a:cs typeface="Courier New" pitchFamily="49" charset="0"/>
              </a:rPr>
              <a:t>y</a:t>
            </a:r>
          </a:p>
          <a:p>
            <a:pPr lvl="1"/>
            <a:r>
              <a:rPr lang="en-US" dirty="0" smtClean="0"/>
              <a:t>So it is a queue</a:t>
            </a:r>
          </a:p>
          <a:p>
            <a:pPr lvl="1"/>
            <a:endParaRPr lang="en-US" dirty="0" smtClean="0"/>
          </a:p>
          <a:p>
            <a:r>
              <a:rPr lang="en-US" b="1" dirty="0" smtClean="0"/>
              <a:t>Example</a:t>
            </a:r>
            <a:r>
              <a:rPr lang="en-US" dirty="0" smtClean="0"/>
              <a:t>: </a:t>
            </a:r>
          </a:p>
          <a:p>
            <a:pPr lvl="1"/>
            <a:r>
              <a:rPr lang="en-US" dirty="0" smtClean="0"/>
              <a:t>Wouldn’t it be nice to have a queue of t-shirts to wear instead of a stack (like in your dresser)?</a:t>
            </a:r>
          </a:p>
          <a:p>
            <a:pPr lvl="1"/>
            <a:r>
              <a:rPr lang="en-US" dirty="0" smtClean="0"/>
              <a:t>So have two stacks</a:t>
            </a:r>
          </a:p>
          <a:p>
            <a:pPr lvl="2"/>
            <a:r>
              <a:rPr lang="en-US" i="1" dirty="0" smtClean="0"/>
              <a:t>in</a:t>
            </a:r>
            <a:r>
              <a:rPr lang="en-US" dirty="0" smtClean="0"/>
              <a:t>: stack of t-shirts go after you wash them</a:t>
            </a:r>
          </a:p>
          <a:p>
            <a:pPr lvl="2"/>
            <a:r>
              <a:rPr lang="en-US" i="1" dirty="0" smtClean="0"/>
              <a:t>out</a:t>
            </a:r>
            <a:r>
              <a:rPr lang="en-US" dirty="0" smtClean="0"/>
              <a:t>: stack of t-shirts to wear</a:t>
            </a:r>
          </a:p>
          <a:p>
            <a:pPr lvl="2"/>
            <a:r>
              <a:rPr lang="en-US" dirty="0" smtClean="0"/>
              <a:t>if </a:t>
            </a:r>
            <a:r>
              <a:rPr lang="en-US" i="1" dirty="0" smtClean="0"/>
              <a:t>out</a:t>
            </a:r>
            <a:r>
              <a:rPr lang="en-US" dirty="0" smtClean="0"/>
              <a:t> is empty, reverse </a:t>
            </a:r>
            <a:r>
              <a:rPr lang="en-US" i="1" dirty="0" smtClean="0"/>
              <a:t>in</a:t>
            </a:r>
            <a:r>
              <a:rPr lang="en-US" dirty="0" smtClean="0"/>
              <a:t> into </a:t>
            </a:r>
            <a:r>
              <a:rPr lang="en-US" i="1" dirty="0" smtClean="0"/>
              <a:t>out</a:t>
            </a:r>
            <a:endParaRPr lang="en-US" i="1"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31</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1071299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Analysis</a:t>
            </a:r>
            <a:endParaRPr lang="en-US" dirty="0">
              <a:solidFill>
                <a:srgbClr val="0000FF"/>
              </a:solidFill>
            </a:endParaRPr>
          </a:p>
        </p:txBody>
      </p:sp>
      <p:sp>
        <p:nvSpPr>
          <p:cNvPr id="3" name="Content Placeholder 2"/>
          <p:cNvSpPr>
            <a:spLocks noGrp="1"/>
          </p:cNvSpPr>
          <p:nvPr>
            <p:ph idx="1"/>
          </p:nvPr>
        </p:nvSpPr>
        <p:spPr/>
        <p:txBody>
          <a:bodyPr>
            <a:normAutofit fontScale="85000" lnSpcReduction="10000"/>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smtClean="0"/>
              <a:t>When you reverse </a:t>
            </a:r>
            <a:r>
              <a:rPr lang="en-US" b="1" dirty="0" smtClean="0">
                <a:latin typeface="Courier New" pitchFamily="49" charset="0"/>
                <a:cs typeface="Courier New" pitchFamily="49" charset="0"/>
              </a:rPr>
              <a:t>n</a:t>
            </a:r>
            <a:r>
              <a:rPr lang="en-US" dirty="0" smtClean="0"/>
              <a:t> elements, there were </a:t>
            </a:r>
            <a:r>
              <a:rPr lang="en-US" b="1" dirty="0" smtClean="0">
                <a:latin typeface="Courier New" pitchFamily="49" charset="0"/>
                <a:cs typeface="Courier New" pitchFamily="49" charset="0"/>
              </a:rPr>
              <a:t>n</a:t>
            </a:r>
            <a:r>
              <a:rPr lang="en-US" dirty="0" smtClean="0"/>
              <a:t> earlier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b="1" dirty="0" err="1" smtClean="0">
                <a:latin typeface="Courier New" pitchFamily="49" charset="0"/>
                <a:cs typeface="Courier New" pitchFamily="49" charset="0"/>
              </a:rPr>
              <a:t>enqueue</a:t>
            </a:r>
            <a:r>
              <a:rPr lang="en-US" dirty="0" smtClean="0"/>
              <a:t> operations to average with</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32</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1301484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Amortized useful?</a:t>
            </a:r>
            <a:endParaRPr lang="en-US"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r>
              <a:rPr lang="en-US" dirty="0" smtClean="0"/>
              <a:t>When the average per operation is all we care about (i.e., sum over all operations), amortized is perfectly fine</a:t>
            </a:r>
          </a:p>
          <a:p>
            <a:pPr lvl="1"/>
            <a:r>
              <a:rPr lang="en-US" dirty="0" smtClean="0"/>
              <a:t>This is the usual situation</a:t>
            </a:r>
          </a:p>
          <a:p>
            <a:endParaRPr lang="en-US" dirty="0" smtClean="0"/>
          </a:p>
          <a:p>
            <a:r>
              <a:rPr lang="en-US" dirty="0" smtClean="0"/>
              <a:t>If we need every operation to finish quickly (e.g., in a web server), amortized bounds may be too weak</a:t>
            </a:r>
          </a:p>
          <a:p>
            <a:endParaRPr lang="en-US" dirty="0" smtClean="0"/>
          </a:p>
          <a:p>
            <a:r>
              <a:rPr lang="en-US" dirty="0" smtClean="0"/>
              <a:t>While amortized analysis is about averages, we are averaging cost-per-operation on worst-case input</a:t>
            </a:r>
          </a:p>
          <a:p>
            <a:pPr lvl="1"/>
            <a:r>
              <a:rPr lang="en-US" b="1" dirty="0" smtClean="0"/>
              <a:t>Contrast</a:t>
            </a:r>
            <a:r>
              <a:rPr lang="en-US" dirty="0" smtClean="0"/>
              <a:t>: Average-case analysis is about averages across possible inputs.  Example: if all initial permutations of an array are equally likely, then </a:t>
            </a:r>
            <a:r>
              <a:rPr lang="en-US" dirty="0" err="1" smtClean="0"/>
              <a:t>quicksort</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n</a:t>
            </a:r>
            <a:r>
              <a:rPr lang="en-US" sz="800" b="1" dirty="0" smtClean="0">
                <a:latin typeface="Courier New" pitchFamily="49" charset="0"/>
                <a:cs typeface="Courier New" pitchFamily="49" charset="0"/>
              </a:rPr>
              <a:t> </a:t>
            </a:r>
            <a:r>
              <a:rPr lang="en-US" b="1" dirty="0" smtClean="0">
                <a:latin typeface="Courier New" pitchFamily="49" charset="0"/>
                <a:cs typeface="Courier New" pitchFamily="49" charset="0"/>
              </a:rPr>
              <a:t>log n</a:t>
            </a:r>
            <a:r>
              <a:rPr lang="en-US" dirty="0" smtClean="0"/>
              <a:t>) on average even though on some inputs it is </a:t>
            </a:r>
            <a:r>
              <a:rPr lang="en-US" i="1" dirty="0" smtClean="0"/>
              <a:t>O</a:t>
            </a:r>
            <a:r>
              <a:rPr lang="en-US" dirty="0" smtClean="0"/>
              <a:t>(</a:t>
            </a:r>
            <a:r>
              <a:rPr lang="en-US" b="1" dirty="0" smtClean="0">
                <a:latin typeface="Courier New" pitchFamily="49" charset="0"/>
                <a:cs typeface="Courier New" pitchFamily="49" charset="0"/>
              </a:rPr>
              <a:t>n</a:t>
            </a:r>
            <a:r>
              <a:rPr lang="en-US" sz="2400" b="1" baseline="30000" dirty="0" smtClean="0">
                <a:latin typeface="Courier New" pitchFamily="49" charset="0"/>
                <a:cs typeface="Courier New" pitchFamily="49" charset="0"/>
              </a:rPr>
              <a:t>2</a:t>
            </a:r>
            <a:r>
              <a:rPr lang="en-US" dirty="0" smtClean="0"/>
              <a:t>))</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33</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380660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Not always so simple</a:t>
            </a:r>
            <a:endParaRPr lang="en-US" dirty="0">
              <a:solidFill>
                <a:srgbClr val="0000FF"/>
              </a:solidFill>
            </a:endParaRPr>
          </a:p>
        </p:txBody>
      </p:sp>
      <p:sp>
        <p:nvSpPr>
          <p:cNvPr id="3" name="Content Placeholder 2"/>
          <p:cNvSpPr>
            <a:spLocks noGrp="1"/>
          </p:cNvSpPr>
          <p:nvPr>
            <p:ph idx="1"/>
          </p:nvPr>
        </p:nvSpPr>
        <p:spPr>
          <a:xfrm>
            <a:off x="685800" y="1600200"/>
            <a:ext cx="7772400" cy="4648200"/>
          </a:xfrm>
        </p:spPr>
        <p:txBody>
          <a:bodyPr>
            <a:normAutofit fontScale="85000" lnSpcReduction="20000"/>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See </a:t>
            </a:r>
            <a:r>
              <a:rPr lang="en-US" dirty="0" smtClean="0"/>
              <a:t>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p:txBody>
      </p:sp>
      <p:sp>
        <p:nvSpPr>
          <p:cNvPr id="5" name="Slide Number Placeholder 4"/>
          <p:cNvSpPr>
            <a:spLocks noGrp="1"/>
          </p:cNvSpPr>
          <p:nvPr>
            <p:ph type="sldNum" sz="quarter" idx="11"/>
          </p:nvPr>
        </p:nvSpPr>
        <p:spPr/>
        <p:txBody>
          <a:bodyPr/>
          <a:lstStyle/>
          <a:p>
            <a:fld id="{3B048AC8-D41E-4C7B-8EE3-A52489AA1F05}" type="slidenum">
              <a:rPr lang="en-US" smtClean="0"/>
              <a:pPr/>
              <a:t>34</a:t>
            </a:fld>
            <a:endParaRPr lang="en-US"/>
          </a:p>
        </p:txBody>
      </p:sp>
      <p:sp>
        <p:nvSpPr>
          <p:cNvPr id="6" name="Footer Placeholder 5"/>
          <p:cNvSpPr>
            <a:spLocks noGrp="1"/>
          </p:cNvSpPr>
          <p:nvPr>
            <p:ph type="ftr" sz="quarter" idx="12"/>
          </p:nvPr>
        </p:nvSpPr>
        <p:spPr/>
        <p:txBody>
          <a:bodyPr/>
          <a:lstStyle/>
          <a:p>
            <a:r>
              <a:rPr lang="en-US" smtClean="0"/>
              <a:t>CSE373: Data Structures &amp; Algorithms</a:t>
            </a:r>
            <a:endParaRPr lang="en-US"/>
          </a:p>
        </p:txBody>
      </p:sp>
      <p:sp>
        <p:nvSpPr>
          <p:cNvPr id="7"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575019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FF"/>
                </a:solidFill>
              </a:rPr>
              <a:t>Review: Dictionary Implementation</a:t>
            </a:r>
            <a:endParaRPr lang="en-US" dirty="0">
              <a:solidFill>
                <a:srgbClr val="0000FF"/>
              </a:solidFill>
            </a:endParaRPr>
          </a:p>
        </p:txBody>
      </p:sp>
      <p:sp>
        <p:nvSpPr>
          <p:cNvPr id="3" name="Content Placeholder 2"/>
          <p:cNvSpPr>
            <a:spLocks noGrp="1"/>
          </p:cNvSpPr>
          <p:nvPr>
            <p:ph idx="1"/>
          </p:nvPr>
        </p:nvSpPr>
        <p:spPr>
          <a:xfrm>
            <a:off x="685800" y="1417638"/>
            <a:ext cx="8001000" cy="4678362"/>
          </a:xfrm>
        </p:spPr>
        <p:txBody>
          <a:bodyPr>
            <a:normAutofit/>
          </a:bodyPr>
          <a:lstStyle/>
          <a:p>
            <a:pPr marL="0" indent="0">
              <a:buNone/>
            </a:pPr>
            <a:r>
              <a:rPr lang="en-US" dirty="0" smtClean="0"/>
              <a:t>We store the keys with their values so all we really care about is how the keys are stored.</a:t>
            </a:r>
          </a:p>
          <a:p>
            <a:pPr lvl="1"/>
            <a:r>
              <a:rPr lang="en-US" dirty="0" smtClean="0"/>
              <a:t>want fast operations for iterating over the keys</a:t>
            </a:r>
            <a:endParaRPr lang="en-US" dirty="0"/>
          </a:p>
          <a:p>
            <a:pPr marL="0" indent="0">
              <a:buNone/>
            </a:pPr>
            <a:r>
              <a:rPr lang="en-US" dirty="0" smtClean="0"/>
              <a:t>You could think about this in a couple ways:</a:t>
            </a:r>
          </a:p>
        </p:txBody>
      </p:sp>
      <p:sp>
        <p:nvSpPr>
          <p:cNvPr id="5" name="Slide Number Placeholder 4"/>
          <p:cNvSpPr>
            <a:spLocks noGrp="1"/>
          </p:cNvSpPr>
          <p:nvPr>
            <p:ph type="sldNum" sz="quarter" idx="11"/>
          </p:nvPr>
        </p:nvSpPr>
        <p:spPr>
          <a:xfrm>
            <a:off x="6333625" y="6241739"/>
            <a:ext cx="2895600" cy="365125"/>
          </a:xfrm>
        </p:spPr>
        <p:txBody>
          <a:bodyPr/>
          <a:lstStyle/>
          <a:p>
            <a:fld id="{3B048AC8-D41E-4C7B-8EE3-A52489AA1F05}" type="slidenum">
              <a:rPr lang="en-US" smtClean="0"/>
              <a:pPr/>
              <a:t>4</a:t>
            </a:fld>
            <a:endParaRPr lang="en-US"/>
          </a:p>
        </p:txBody>
      </p:sp>
      <p:sp>
        <p:nvSpPr>
          <p:cNvPr id="6" name="Date Placeholder 4"/>
          <p:cNvSpPr>
            <a:spLocks noGrp="1"/>
          </p:cNvSpPr>
          <p:nvPr>
            <p:ph type="dt" sz="half" idx="10"/>
          </p:nvPr>
        </p:nvSpPr>
        <p:spPr>
          <a:xfrm>
            <a:off x="457200" y="6356350"/>
            <a:ext cx="2133600" cy="365125"/>
          </a:xfrm>
        </p:spPr>
        <p:txBody>
          <a:bodyPr/>
          <a:lstStyle/>
          <a:p>
            <a:r>
              <a:rPr lang="en-US" dirty="0" smtClean="0"/>
              <a:t>Winter 2017</a:t>
            </a:r>
          </a:p>
        </p:txBody>
      </p:sp>
      <p:sp>
        <p:nvSpPr>
          <p:cNvPr id="7" name="TextBox 6"/>
          <p:cNvSpPr txBox="1"/>
          <p:nvPr/>
        </p:nvSpPr>
        <p:spPr>
          <a:xfrm>
            <a:off x="1584981" y="3885881"/>
            <a:ext cx="815481" cy="677108"/>
          </a:xfrm>
          <a:prstGeom prst="rect">
            <a:avLst/>
          </a:prstGeom>
          <a:solidFill>
            <a:srgbClr val="3366FF"/>
          </a:solidFill>
        </p:spPr>
        <p:txBody>
          <a:bodyPr wrap="square" rtlCol="0">
            <a:spAutoFit/>
          </a:bodyPr>
          <a:lstStyle/>
          <a:p>
            <a:endParaRPr lang="en-US" sz="1000" dirty="0"/>
          </a:p>
          <a:p>
            <a:pPr algn="ctr"/>
            <a:r>
              <a:rPr lang="en-US" dirty="0" smtClean="0"/>
              <a:t>Key A</a:t>
            </a:r>
          </a:p>
          <a:p>
            <a:endParaRPr lang="en-US" sz="1000" dirty="0"/>
          </a:p>
        </p:txBody>
      </p:sp>
      <p:sp>
        <p:nvSpPr>
          <p:cNvPr id="9" name="TextBox 8"/>
          <p:cNvSpPr txBox="1"/>
          <p:nvPr/>
        </p:nvSpPr>
        <p:spPr>
          <a:xfrm>
            <a:off x="2400462" y="3885881"/>
            <a:ext cx="788731" cy="677108"/>
          </a:xfrm>
          <a:prstGeom prst="rect">
            <a:avLst/>
          </a:prstGeom>
          <a:solidFill>
            <a:schemeClr val="accent6">
              <a:lumMod val="75000"/>
            </a:schemeClr>
          </a:solidFill>
        </p:spPr>
        <p:txBody>
          <a:bodyPr wrap="square" rtlCol="0">
            <a:spAutoFit/>
          </a:bodyPr>
          <a:lstStyle/>
          <a:p>
            <a:endParaRPr lang="en-US" sz="1000" dirty="0"/>
          </a:p>
          <a:p>
            <a:pPr algn="ctr"/>
            <a:r>
              <a:rPr lang="en-US" dirty="0" smtClean="0"/>
              <a:t>Value</a:t>
            </a:r>
          </a:p>
          <a:p>
            <a:endParaRPr lang="en-US" sz="1000" dirty="0"/>
          </a:p>
        </p:txBody>
      </p:sp>
      <p:sp>
        <p:nvSpPr>
          <p:cNvPr id="11" name="TextBox 10"/>
          <p:cNvSpPr txBox="1"/>
          <p:nvPr/>
        </p:nvSpPr>
        <p:spPr>
          <a:xfrm>
            <a:off x="1693767" y="4728022"/>
            <a:ext cx="695157" cy="677108"/>
          </a:xfrm>
          <a:prstGeom prst="rect">
            <a:avLst/>
          </a:prstGeom>
          <a:solidFill>
            <a:srgbClr val="3366FF"/>
          </a:solidFill>
        </p:spPr>
        <p:txBody>
          <a:bodyPr wrap="square" rtlCol="0">
            <a:spAutoFit/>
          </a:bodyPr>
          <a:lstStyle/>
          <a:p>
            <a:endParaRPr lang="en-US" sz="1000" dirty="0"/>
          </a:p>
          <a:p>
            <a:pPr algn="ctr"/>
            <a:r>
              <a:rPr lang="en-US" dirty="0" smtClean="0"/>
              <a:t>Key B</a:t>
            </a:r>
          </a:p>
          <a:p>
            <a:endParaRPr lang="en-US" sz="1000" dirty="0"/>
          </a:p>
        </p:txBody>
      </p:sp>
      <p:sp>
        <p:nvSpPr>
          <p:cNvPr id="12" name="TextBox 11"/>
          <p:cNvSpPr txBox="1"/>
          <p:nvPr/>
        </p:nvSpPr>
        <p:spPr>
          <a:xfrm>
            <a:off x="2375568" y="4728022"/>
            <a:ext cx="788731" cy="677108"/>
          </a:xfrm>
          <a:prstGeom prst="rect">
            <a:avLst/>
          </a:prstGeom>
          <a:solidFill>
            <a:schemeClr val="accent6">
              <a:lumMod val="75000"/>
            </a:schemeClr>
          </a:solidFill>
        </p:spPr>
        <p:txBody>
          <a:bodyPr wrap="square" rtlCol="0">
            <a:spAutoFit/>
          </a:bodyPr>
          <a:lstStyle/>
          <a:p>
            <a:endParaRPr lang="en-US" sz="1000" dirty="0"/>
          </a:p>
          <a:p>
            <a:pPr algn="ctr"/>
            <a:r>
              <a:rPr lang="en-US" dirty="0" smtClean="0"/>
              <a:t>Value</a:t>
            </a:r>
          </a:p>
          <a:p>
            <a:endParaRPr lang="en-US" sz="1000" dirty="0"/>
          </a:p>
        </p:txBody>
      </p:sp>
      <p:sp>
        <p:nvSpPr>
          <p:cNvPr id="13" name="TextBox 12"/>
          <p:cNvSpPr txBox="1"/>
          <p:nvPr/>
        </p:nvSpPr>
        <p:spPr>
          <a:xfrm>
            <a:off x="1705805" y="5555170"/>
            <a:ext cx="695157" cy="677108"/>
          </a:xfrm>
          <a:prstGeom prst="rect">
            <a:avLst/>
          </a:prstGeom>
          <a:solidFill>
            <a:srgbClr val="3366FF"/>
          </a:solidFill>
        </p:spPr>
        <p:txBody>
          <a:bodyPr wrap="square" rtlCol="0">
            <a:spAutoFit/>
          </a:bodyPr>
          <a:lstStyle/>
          <a:p>
            <a:endParaRPr lang="en-US" sz="1000" dirty="0"/>
          </a:p>
          <a:p>
            <a:pPr algn="ctr"/>
            <a:r>
              <a:rPr lang="en-US" dirty="0" smtClean="0"/>
              <a:t>Key C</a:t>
            </a:r>
          </a:p>
          <a:p>
            <a:endParaRPr lang="en-US" sz="1000" dirty="0"/>
          </a:p>
        </p:txBody>
      </p:sp>
      <p:sp>
        <p:nvSpPr>
          <p:cNvPr id="14" name="TextBox 13"/>
          <p:cNvSpPr txBox="1"/>
          <p:nvPr/>
        </p:nvSpPr>
        <p:spPr>
          <a:xfrm>
            <a:off x="2387606" y="5555170"/>
            <a:ext cx="788731" cy="677108"/>
          </a:xfrm>
          <a:prstGeom prst="rect">
            <a:avLst/>
          </a:prstGeom>
          <a:solidFill>
            <a:schemeClr val="accent6">
              <a:lumMod val="75000"/>
            </a:schemeClr>
          </a:solidFill>
        </p:spPr>
        <p:txBody>
          <a:bodyPr wrap="square" rtlCol="0">
            <a:spAutoFit/>
          </a:bodyPr>
          <a:lstStyle/>
          <a:p>
            <a:endParaRPr lang="en-US" sz="1000" dirty="0"/>
          </a:p>
          <a:p>
            <a:pPr algn="ctr"/>
            <a:r>
              <a:rPr lang="en-US" dirty="0" smtClean="0"/>
              <a:t>Value</a:t>
            </a:r>
          </a:p>
          <a:p>
            <a:endParaRPr lang="en-US" sz="1000" dirty="0"/>
          </a:p>
        </p:txBody>
      </p:sp>
      <p:sp>
        <p:nvSpPr>
          <p:cNvPr id="15" name="Rectangle 14"/>
          <p:cNvSpPr/>
          <p:nvPr/>
        </p:nvSpPr>
        <p:spPr>
          <a:xfrm>
            <a:off x="1514637" y="3790608"/>
            <a:ext cx="1778005" cy="852589"/>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1514637" y="4632749"/>
            <a:ext cx="1781999" cy="852589"/>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1514637" y="5477620"/>
            <a:ext cx="1804737" cy="852589"/>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5243759" y="3836690"/>
            <a:ext cx="799427" cy="677108"/>
          </a:xfrm>
          <a:prstGeom prst="rect">
            <a:avLst/>
          </a:prstGeom>
          <a:solidFill>
            <a:srgbClr val="3366FF"/>
          </a:solidFill>
        </p:spPr>
        <p:txBody>
          <a:bodyPr wrap="square" rtlCol="0">
            <a:spAutoFit/>
          </a:bodyPr>
          <a:lstStyle/>
          <a:p>
            <a:endParaRPr lang="en-US" sz="1000" dirty="0"/>
          </a:p>
          <a:p>
            <a:pPr algn="ctr"/>
            <a:r>
              <a:rPr lang="en-US" dirty="0" smtClean="0"/>
              <a:t>Key A</a:t>
            </a:r>
          </a:p>
          <a:p>
            <a:endParaRPr lang="en-US" sz="1000" dirty="0"/>
          </a:p>
        </p:txBody>
      </p:sp>
      <p:sp>
        <p:nvSpPr>
          <p:cNvPr id="19" name="TextBox 18"/>
          <p:cNvSpPr txBox="1"/>
          <p:nvPr/>
        </p:nvSpPr>
        <p:spPr>
          <a:xfrm>
            <a:off x="7203931" y="3819978"/>
            <a:ext cx="788731" cy="677108"/>
          </a:xfrm>
          <a:prstGeom prst="rect">
            <a:avLst/>
          </a:prstGeom>
          <a:solidFill>
            <a:schemeClr val="accent6">
              <a:lumMod val="75000"/>
            </a:schemeClr>
          </a:solidFill>
        </p:spPr>
        <p:txBody>
          <a:bodyPr wrap="square" rtlCol="0">
            <a:spAutoFit/>
          </a:bodyPr>
          <a:lstStyle/>
          <a:p>
            <a:endParaRPr lang="en-US" sz="1000" dirty="0"/>
          </a:p>
          <a:p>
            <a:pPr algn="ctr"/>
            <a:r>
              <a:rPr lang="en-US" dirty="0" smtClean="0"/>
              <a:t>Value</a:t>
            </a:r>
          </a:p>
          <a:p>
            <a:endParaRPr lang="en-US" sz="1000" dirty="0"/>
          </a:p>
        </p:txBody>
      </p:sp>
      <p:sp>
        <p:nvSpPr>
          <p:cNvPr id="20" name="TextBox 19"/>
          <p:cNvSpPr txBox="1"/>
          <p:nvPr/>
        </p:nvSpPr>
        <p:spPr>
          <a:xfrm>
            <a:off x="5289209" y="4718563"/>
            <a:ext cx="695157" cy="677108"/>
          </a:xfrm>
          <a:prstGeom prst="rect">
            <a:avLst/>
          </a:prstGeom>
          <a:solidFill>
            <a:srgbClr val="3366FF"/>
          </a:solidFill>
        </p:spPr>
        <p:txBody>
          <a:bodyPr wrap="square" rtlCol="0">
            <a:spAutoFit/>
          </a:bodyPr>
          <a:lstStyle/>
          <a:p>
            <a:endParaRPr lang="en-US" sz="1000" dirty="0"/>
          </a:p>
          <a:p>
            <a:pPr algn="ctr"/>
            <a:r>
              <a:rPr lang="en-US" dirty="0" smtClean="0"/>
              <a:t>Key B</a:t>
            </a:r>
          </a:p>
          <a:p>
            <a:endParaRPr lang="en-US" sz="1000" dirty="0"/>
          </a:p>
        </p:txBody>
      </p:sp>
      <p:sp>
        <p:nvSpPr>
          <p:cNvPr id="21" name="TextBox 20"/>
          <p:cNvSpPr txBox="1"/>
          <p:nvPr/>
        </p:nvSpPr>
        <p:spPr>
          <a:xfrm>
            <a:off x="7203931" y="4735350"/>
            <a:ext cx="788731" cy="677108"/>
          </a:xfrm>
          <a:prstGeom prst="rect">
            <a:avLst/>
          </a:prstGeom>
          <a:solidFill>
            <a:schemeClr val="accent6">
              <a:lumMod val="75000"/>
            </a:schemeClr>
          </a:solidFill>
        </p:spPr>
        <p:txBody>
          <a:bodyPr wrap="square" rtlCol="0">
            <a:spAutoFit/>
          </a:bodyPr>
          <a:lstStyle/>
          <a:p>
            <a:endParaRPr lang="en-US" sz="1000" dirty="0"/>
          </a:p>
          <a:p>
            <a:pPr algn="ctr"/>
            <a:r>
              <a:rPr lang="en-US" dirty="0" smtClean="0"/>
              <a:t>Value</a:t>
            </a:r>
          </a:p>
          <a:p>
            <a:endParaRPr lang="en-US" sz="1000" dirty="0"/>
          </a:p>
        </p:txBody>
      </p:sp>
      <p:sp>
        <p:nvSpPr>
          <p:cNvPr id="22" name="TextBox 21"/>
          <p:cNvSpPr txBox="1"/>
          <p:nvPr/>
        </p:nvSpPr>
        <p:spPr>
          <a:xfrm>
            <a:off x="5289209" y="5540208"/>
            <a:ext cx="695157" cy="677108"/>
          </a:xfrm>
          <a:prstGeom prst="rect">
            <a:avLst/>
          </a:prstGeom>
          <a:solidFill>
            <a:srgbClr val="3366FF"/>
          </a:solidFill>
        </p:spPr>
        <p:txBody>
          <a:bodyPr wrap="square" rtlCol="0">
            <a:spAutoFit/>
          </a:bodyPr>
          <a:lstStyle/>
          <a:p>
            <a:endParaRPr lang="en-US" sz="1000" dirty="0"/>
          </a:p>
          <a:p>
            <a:pPr algn="ctr"/>
            <a:r>
              <a:rPr lang="en-US" dirty="0" smtClean="0"/>
              <a:t>Key C</a:t>
            </a:r>
          </a:p>
          <a:p>
            <a:endParaRPr lang="en-US" sz="1000" dirty="0"/>
          </a:p>
        </p:txBody>
      </p:sp>
      <p:sp>
        <p:nvSpPr>
          <p:cNvPr id="23" name="TextBox 22"/>
          <p:cNvSpPr txBox="1"/>
          <p:nvPr/>
        </p:nvSpPr>
        <p:spPr>
          <a:xfrm>
            <a:off x="7203931" y="5659833"/>
            <a:ext cx="788731" cy="677108"/>
          </a:xfrm>
          <a:prstGeom prst="rect">
            <a:avLst/>
          </a:prstGeom>
          <a:solidFill>
            <a:schemeClr val="accent6">
              <a:lumMod val="75000"/>
            </a:schemeClr>
          </a:solidFill>
        </p:spPr>
        <p:txBody>
          <a:bodyPr wrap="square" rtlCol="0">
            <a:spAutoFit/>
          </a:bodyPr>
          <a:lstStyle/>
          <a:p>
            <a:endParaRPr lang="en-US" sz="1000" dirty="0"/>
          </a:p>
          <a:p>
            <a:pPr algn="ctr"/>
            <a:r>
              <a:rPr lang="en-US" dirty="0" smtClean="0"/>
              <a:t>Value</a:t>
            </a:r>
          </a:p>
          <a:p>
            <a:endParaRPr lang="en-US" sz="1000" dirty="0"/>
          </a:p>
        </p:txBody>
      </p:sp>
      <p:sp>
        <p:nvSpPr>
          <p:cNvPr id="24" name="Rectangle 23"/>
          <p:cNvSpPr/>
          <p:nvPr/>
        </p:nvSpPr>
        <p:spPr>
          <a:xfrm>
            <a:off x="5150184" y="3741417"/>
            <a:ext cx="968538" cy="852589"/>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150184" y="4623290"/>
            <a:ext cx="960474" cy="852589"/>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164881" y="5462658"/>
            <a:ext cx="945777" cy="852589"/>
          </a:xfrm>
          <a:prstGeom prst="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Arrow Connector 30"/>
          <p:cNvCxnSpPr>
            <a:stCxn id="24" idx="3"/>
            <a:endCxn id="19" idx="1"/>
          </p:cNvCxnSpPr>
          <p:nvPr/>
        </p:nvCxnSpPr>
        <p:spPr>
          <a:xfrm flipV="1">
            <a:off x="6118722" y="4158532"/>
            <a:ext cx="1085209" cy="918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stCxn id="25" idx="3"/>
            <a:endCxn id="21" idx="1"/>
          </p:cNvCxnSpPr>
          <p:nvPr/>
        </p:nvCxnSpPr>
        <p:spPr>
          <a:xfrm>
            <a:off x="6110658" y="5049585"/>
            <a:ext cx="1093273" cy="243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26" idx="3"/>
            <a:endCxn id="23" idx="1"/>
          </p:cNvCxnSpPr>
          <p:nvPr/>
        </p:nvCxnSpPr>
        <p:spPr>
          <a:xfrm>
            <a:off x="6110658" y="5888953"/>
            <a:ext cx="1093273" cy="10943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1167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custDataLst>
              <p:tags r:id="rId1"/>
            </p:custDataLst>
          </p:nvPr>
        </p:nvSpPr>
        <p:spPr/>
        <p:txBody>
          <a:bodyPr>
            <a:normAutofit fontScale="90000"/>
          </a:bodyPr>
          <a:lstStyle/>
          <a:p>
            <a:r>
              <a:rPr lang="en-US" dirty="0" smtClean="0">
                <a:solidFill>
                  <a:srgbClr val="0000FF"/>
                </a:solidFill>
              </a:rPr>
              <a:t>Review: Simple Dictionary Implementations; Operation Analysis</a:t>
            </a:r>
            <a:endParaRPr lang="en-US" dirty="0" smtClean="0">
              <a:solidFill>
                <a:srgbClr val="0000FF"/>
              </a:solidFill>
            </a:endParaRPr>
          </a:p>
        </p:txBody>
      </p:sp>
      <p:sp>
        <p:nvSpPr>
          <p:cNvPr id="6147" name="Rectangle 3"/>
          <p:cNvSpPr>
            <a:spLocks noGrp="1" noChangeArrowheads="1"/>
          </p:cNvSpPr>
          <p:nvPr>
            <p:ph type="body" idx="1"/>
            <p:custDataLst>
              <p:tags r:id="rId2"/>
            </p:custDataLst>
          </p:nvPr>
        </p:nvSpPr>
        <p:spPr>
          <a:xfrm>
            <a:off x="838200" y="1609986"/>
            <a:ext cx="7467600" cy="4724400"/>
          </a:xfrm>
        </p:spPr>
        <p:txBody>
          <a:bodyPr>
            <a:noAutofit/>
          </a:bodyPr>
          <a:lstStyle/>
          <a:p>
            <a:pPr>
              <a:buNone/>
            </a:pPr>
            <a:r>
              <a:rPr lang="en-US" sz="2400" dirty="0" smtClean="0"/>
              <a:t>For dictionary with </a:t>
            </a:r>
            <a:r>
              <a:rPr lang="en-US" sz="2400" i="1" dirty="0" smtClean="0"/>
              <a:t>n</a:t>
            </a:r>
            <a:r>
              <a:rPr lang="en-US" sz="2400" dirty="0" smtClean="0"/>
              <a:t> key/value </a:t>
            </a:r>
            <a:r>
              <a:rPr lang="en-US" sz="2400" dirty="0" smtClean="0"/>
              <a:t>pairs</a:t>
            </a:r>
            <a:endParaRPr lang="en-US" sz="2400" dirty="0" smtClean="0"/>
          </a:p>
          <a:p>
            <a:pPr lvl="4">
              <a:buNone/>
            </a:pPr>
            <a:r>
              <a:rPr lang="en-US" sz="1600" dirty="0" smtClean="0"/>
              <a:t>			              </a:t>
            </a:r>
            <a:r>
              <a:rPr lang="en-US" sz="1600" b="1" dirty="0" smtClean="0">
                <a:latin typeface="Courier New" pitchFamily="49" charset="0"/>
                <a:cs typeface="Courier New" pitchFamily="49" charset="0"/>
              </a:rPr>
              <a:t>insert   find    delete</a:t>
            </a:r>
          </a:p>
          <a:p>
            <a:pPr marL="0" indent="0">
              <a:buNone/>
            </a:pPr>
            <a:r>
              <a:rPr lang="en-US" sz="2400" dirty="0" smtClean="0">
                <a:solidFill>
                  <a:schemeClr val="accent1"/>
                </a:solidFill>
              </a:rPr>
              <a:t>Unsorted linked-list                               </a:t>
            </a:r>
          </a:p>
          <a:p>
            <a:endParaRPr lang="en-US" sz="2400" dirty="0" smtClean="0"/>
          </a:p>
          <a:p>
            <a:pPr marL="0" indent="0">
              <a:buNone/>
            </a:pPr>
            <a:r>
              <a:rPr lang="en-US" sz="2400" dirty="0" smtClean="0">
                <a:solidFill>
                  <a:srgbClr val="4F81BD"/>
                </a:solidFill>
              </a:rPr>
              <a:t>Unsorted array                                         </a:t>
            </a:r>
          </a:p>
          <a:p>
            <a:pPr lvl="1"/>
            <a:endParaRPr lang="en-US" sz="1800" dirty="0" smtClean="0"/>
          </a:p>
          <a:p>
            <a:pPr marL="0" indent="0">
              <a:buNone/>
            </a:pPr>
            <a:r>
              <a:rPr lang="en-US" sz="2400" dirty="0" smtClean="0">
                <a:solidFill>
                  <a:srgbClr val="4F81BD"/>
                </a:solidFill>
              </a:rPr>
              <a:t>Sorted linked list</a:t>
            </a:r>
          </a:p>
          <a:p>
            <a:endParaRPr lang="en-US" sz="2400" dirty="0" smtClean="0"/>
          </a:p>
          <a:p>
            <a:pPr marL="0" indent="0">
              <a:buNone/>
            </a:pPr>
            <a:r>
              <a:rPr lang="en-US" sz="2400" dirty="0" smtClean="0">
                <a:solidFill>
                  <a:srgbClr val="4F81BD"/>
                </a:solidFill>
              </a:rPr>
              <a:t>Sorted array                               </a:t>
            </a:r>
            <a:endParaRPr lang="en-US" sz="2400" dirty="0" smtClean="0"/>
          </a:p>
          <a:p>
            <a:pPr>
              <a:buNone/>
            </a:pPr>
            <a:r>
              <a:rPr lang="en-US" sz="1800" dirty="0" smtClean="0"/>
              <a:t>*</a:t>
            </a:r>
            <a:r>
              <a:rPr lang="en-US" sz="2400" dirty="0" smtClean="0"/>
              <a:t> </a:t>
            </a:r>
            <a:r>
              <a:rPr lang="en-US" sz="1800" dirty="0" smtClean="0"/>
              <a:t>Unless we need to check for duplicates</a:t>
            </a:r>
          </a:p>
          <a:p>
            <a:endParaRPr lang="en-US" sz="2400" dirty="0" smtClean="0"/>
          </a:p>
          <a:p>
            <a:endParaRPr lang="en-US" sz="2400" dirty="0" smtClean="0"/>
          </a:p>
          <a:p>
            <a:pPr>
              <a:buFontTx/>
              <a:buNone/>
            </a:pPr>
            <a:r>
              <a:rPr lang="en-US" sz="2400" dirty="0" smtClean="0"/>
              <a:t>                               </a:t>
            </a:r>
            <a:endParaRPr lang="en-US" sz="2400" dirty="0" smtClean="0">
              <a:solidFill>
                <a:srgbClr val="FF0000"/>
              </a:solidFill>
            </a:endParaRPr>
          </a:p>
        </p:txBody>
      </p:sp>
      <p:sp>
        <p:nvSpPr>
          <p:cNvPr id="6152" name="Rectangle 8"/>
          <p:cNvSpPr>
            <a:spLocks noChangeArrowheads="1"/>
          </p:cNvSpPr>
          <p:nvPr>
            <p:custDataLst>
              <p:tags r:id="rId3"/>
            </p:custDataLst>
          </p:nvPr>
        </p:nvSpPr>
        <p:spPr bwMode="auto">
          <a:xfrm>
            <a:off x="685800" y="4800600"/>
            <a:ext cx="2209800" cy="533400"/>
          </a:xfrm>
          <a:prstGeom prst="rect">
            <a:avLst/>
          </a:prstGeom>
          <a:noFill/>
          <a:ln w="9525">
            <a:noFill/>
            <a:miter lim="800000"/>
            <a:headEnd/>
            <a:tailEnd/>
          </a:ln>
        </p:spPr>
        <p:txBody>
          <a:bodyPr wrap="none" anchor="ctr"/>
          <a:lstStyle/>
          <a:p>
            <a:endParaRPr lang="en-US"/>
          </a:p>
        </p:txBody>
      </p:sp>
      <p:sp>
        <p:nvSpPr>
          <p:cNvPr id="6" name="Slide Number Placeholder 5"/>
          <p:cNvSpPr>
            <a:spLocks noGrp="1"/>
          </p:cNvSpPr>
          <p:nvPr>
            <p:ph type="sldNum" sz="quarter" idx="11"/>
          </p:nvPr>
        </p:nvSpPr>
        <p:spPr/>
        <p:txBody>
          <a:bodyPr/>
          <a:lstStyle/>
          <a:p>
            <a:fld id="{3B048AC8-D41E-4C7B-8EE3-A52489AA1F05}" type="slidenum">
              <a:rPr lang="en-US" smtClean="0"/>
              <a:pPr/>
              <a:t>5</a:t>
            </a:fld>
            <a:endParaRPr lang="en-US" dirty="0"/>
          </a:p>
        </p:txBody>
      </p:sp>
      <p:sp>
        <p:nvSpPr>
          <p:cNvPr id="2" name="TextBox 1"/>
          <p:cNvSpPr txBox="1"/>
          <p:nvPr/>
        </p:nvSpPr>
        <p:spPr>
          <a:xfrm>
            <a:off x="4092996" y="2647890"/>
            <a:ext cx="956424" cy="461665"/>
          </a:xfrm>
          <a:prstGeom prst="rect">
            <a:avLst/>
          </a:prstGeom>
          <a:noFill/>
        </p:spPr>
        <p:txBody>
          <a:bodyPr wrap="none" rtlCol="0">
            <a:spAutoFit/>
          </a:bodyPr>
          <a:lstStyle/>
          <a:p>
            <a:r>
              <a:rPr lang="en-US" sz="2400" b="0" i="1" dirty="0" smtClean="0">
                <a:latin typeface="+mn-lt"/>
              </a:rPr>
              <a:t>O(1)*</a:t>
            </a:r>
          </a:p>
        </p:txBody>
      </p:sp>
      <p:sp>
        <p:nvSpPr>
          <p:cNvPr id="9" name="TextBox 8"/>
          <p:cNvSpPr txBox="1"/>
          <p:nvPr/>
        </p:nvSpPr>
        <p:spPr>
          <a:xfrm>
            <a:off x="6477000" y="26670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0" name="TextBox 9"/>
          <p:cNvSpPr txBox="1"/>
          <p:nvPr/>
        </p:nvSpPr>
        <p:spPr>
          <a:xfrm>
            <a:off x="5312196" y="26670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1" name="TextBox 10"/>
          <p:cNvSpPr txBox="1"/>
          <p:nvPr/>
        </p:nvSpPr>
        <p:spPr>
          <a:xfrm>
            <a:off x="4092996" y="3352800"/>
            <a:ext cx="956424" cy="461665"/>
          </a:xfrm>
          <a:prstGeom prst="rect">
            <a:avLst/>
          </a:prstGeom>
          <a:noFill/>
        </p:spPr>
        <p:txBody>
          <a:bodyPr wrap="none" rtlCol="0">
            <a:spAutoFit/>
          </a:bodyPr>
          <a:lstStyle/>
          <a:p>
            <a:r>
              <a:rPr lang="en-US" sz="2400" b="0" i="1" dirty="0" smtClean="0">
                <a:latin typeface="+mn-lt"/>
              </a:rPr>
              <a:t>O(1)*</a:t>
            </a:r>
          </a:p>
        </p:txBody>
      </p:sp>
      <p:sp>
        <p:nvSpPr>
          <p:cNvPr id="12" name="TextBox 11"/>
          <p:cNvSpPr txBox="1"/>
          <p:nvPr/>
        </p:nvSpPr>
        <p:spPr>
          <a:xfrm>
            <a:off x="5335808" y="33528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3" name="TextBox 12"/>
          <p:cNvSpPr txBox="1"/>
          <p:nvPr/>
        </p:nvSpPr>
        <p:spPr>
          <a:xfrm>
            <a:off x="6477000" y="33528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4" name="TextBox 13"/>
          <p:cNvSpPr txBox="1"/>
          <p:nvPr/>
        </p:nvSpPr>
        <p:spPr>
          <a:xfrm>
            <a:off x="4114800" y="409569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5" name="TextBox 14"/>
          <p:cNvSpPr txBox="1"/>
          <p:nvPr/>
        </p:nvSpPr>
        <p:spPr>
          <a:xfrm>
            <a:off x="5334000" y="409569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6" name="TextBox 15"/>
          <p:cNvSpPr txBox="1"/>
          <p:nvPr/>
        </p:nvSpPr>
        <p:spPr>
          <a:xfrm>
            <a:off x="6477000" y="409569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7" name="TextBox 16"/>
          <p:cNvSpPr txBox="1"/>
          <p:nvPr/>
        </p:nvSpPr>
        <p:spPr>
          <a:xfrm>
            <a:off x="4114800" y="48006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18" name="TextBox 17"/>
          <p:cNvSpPr txBox="1"/>
          <p:nvPr/>
        </p:nvSpPr>
        <p:spPr>
          <a:xfrm>
            <a:off x="5105400" y="4800600"/>
            <a:ext cx="1232341" cy="461665"/>
          </a:xfrm>
          <a:prstGeom prst="rect">
            <a:avLst/>
          </a:prstGeom>
          <a:noFill/>
        </p:spPr>
        <p:txBody>
          <a:bodyPr wrap="none" rtlCol="0">
            <a:spAutoFit/>
          </a:bodyPr>
          <a:lstStyle/>
          <a:p>
            <a:r>
              <a:rPr lang="en-US" sz="2400" b="0" i="1" dirty="0" smtClean="0">
                <a:solidFill>
                  <a:srgbClr val="008000"/>
                </a:solidFill>
                <a:latin typeface="+mn-lt"/>
              </a:rPr>
              <a:t>O(</a:t>
            </a:r>
            <a:r>
              <a:rPr lang="en-US" sz="2400" b="0" i="1" dirty="0" err="1" smtClean="0">
                <a:solidFill>
                  <a:srgbClr val="008000"/>
                </a:solidFill>
                <a:latin typeface="+mn-lt"/>
              </a:rPr>
              <a:t>logN</a:t>
            </a:r>
            <a:r>
              <a:rPr lang="en-US" sz="2400" b="0" i="1" dirty="0" smtClean="0">
                <a:solidFill>
                  <a:srgbClr val="008000"/>
                </a:solidFill>
                <a:latin typeface="+mn-lt"/>
              </a:rPr>
              <a:t>)</a:t>
            </a:r>
            <a:endParaRPr lang="en-US" sz="2400" b="0" i="1" dirty="0" smtClean="0">
              <a:solidFill>
                <a:srgbClr val="008000"/>
              </a:solidFill>
              <a:latin typeface="+mn-lt"/>
            </a:endParaRPr>
          </a:p>
        </p:txBody>
      </p:sp>
      <p:sp>
        <p:nvSpPr>
          <p:cNvPr id="19" name="TextBox 18"/>
          <p:cNvSpPr txBox="1"/>
          <p:nvPr/>
        </p:nvSpPr>
        <p:spPr>
          <a:xfrm>
            <a:off x="6477000" y="4800600"/>
            <a:ext cx="845516" cy="461665"/>
          </a:xfrm>
          <a:prstGeom prst="rect">
            <a:avLst/>
          </a:prstGeom>
          <a:noFill/>
        </p:spPr>
        <p:txBody>
          <a:bodyPr wrap="none" rtlCol="0">
            <a:spAutoFit/>
          </a:bodyPr>
          <a:lstStyle/>
          <a:p>
            <a:r>
              <a:rPr lang="en-US" sz="2400" b="0" i="1" dirty="0" smtClean="0">
                <a:latin typeface="+mn-lt"/>
              </a:rPr>
              <a:t>O</a:t>
            </a:r>
            <a:r>
              <a:rPr lang="en-US" sz="2400" b="0" i="1" dirty="0" smtClean="0">
                <a:latin typeface="+mn-lt"/>
              </a:rPr>
              <a:t>(N)</a:t>
            </a:r>
            <a:endParaRPr lang="en-US" sz="2400" b="0" i="1" dirty="0" smtClean="0">
              <a:latin typeface="+mn-lt"/>
            </a:endParaRPr>
          </a:p>
        </p:txBody>
      </p:sp>
      <p:sp>
        <p:nvSpPr>
          <p:cNvPr id="4" name="TextBox 3"/>
          <p:cNvSpPr txBox="1"/>
          <p:nvPr/>
        </p:nvSpPr>
        <p:spPr>
          <a:xfrm>
            <a:off x="1003671" y="5870388"/>
            <a:ext cx="7512800" cy="646331"/>
          </a:xfrm>
          <a:prstGeom prst="rect">
            <a:avLst/>
          </a:prstGeom>
          <a:noFill/>
        </p:spPr>
        <p:txBody>
          <a:bodyPr wrap="square" rtlCol="0">
            <a:spAutoFit/>
          </a:bodyPr>
          <a:lstStyle/>
          <a:p>
            <a:pPr>
              <a:buNone/>
            </a:pPr>
            <a:r>
              <a:rPr lang="en-US" dirty="0"/>
              <a:t>We’ll see a Binary Search Tree (BST) probably does better, but not in the worst case unless we keep it balanced</a:t>
            </a:r>
          </a:p>
        </p:txBody>
      </p:sp>
      <p:sp>
        <p:nvSpPr>
          <p:cNvPr id="20" name="Date Placeholder 4"/>
          <p:cNvSpPr>
            <a:spLocks noGrp="1"/>
          </p:cNvSpPr>
          <p:nvPr>
            <p:ph type="dt" sz="half" idx="10"/>
          </p:nvPr>
        </p:nvSpPr>
        <p:spPr>
          <a:xfrm>
            <a:off x="457200" y="6356350"/>
            <a:ext cx="2133600" cy="365125"/>
          </a:xfrm>
        </p:spPr>
        <p:txBody>
          <a:bodyPr/>
          <a:lstStyle/>
          <a:p>
            <a:r>
              <a:rPr lang="en-US" dirty="0" smtClean="0"/>
              <a:t>Winter 2017</a:t>
            </a:r>
          </a:p>
        </p:txBody>
      </p:sp>
    </p:spTree>
    <p:extLst>
      <p:ext uri="{BB962C8B-B14F-4D97-AF65-F5344CB8AC3E}">
        <p14:creationId xmlns:p14="http://schemas.microsoft.com/office/powerpoint/2010/main" val="3508514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2"/>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10"/>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9"/>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11"/>
                                        </p:tgtEl>
                                        <p:attrNameLst>
                                          <p:attrName>style.visibility</p:attrName>
                                        </p:attrNameLst>
                                      </p:cBhvr>
                                      <p:to>
                                        <p:strVal val="visible"/>
                                      </p:to>
                                    </p:set>
                                  </p:childTnLst>
                                </p:cTn>
                              </p:par>
                              <p:par>
                                <p:cTn id="61" presetID="1" presetClass="entr" presetSubtype="0" fill="hold" grpId="1" nodeType="withEffect">
                                  <p:stCondLst>
                                    <p:cond delay="0"/>
                                  </p:stCondLst>
                                  <p:childTnLst>
                                    <p:set>
                                      <p:cBhvr>
                                        <p:cTn id="62" dur="1" fill="hold">
                                          <p:stCondLst>
                                            <p:cond delay="0"/>
                                          </p:stCondLst>
                                        </p:cTn>
                                        <p:tgtEl>
                                          <p:spTgt spid="12"/>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13"/>
                                        </p:tgtEl>
                                        <p:attrNameLst>
                                          <p:attrName>style.visibility</p:attrName>
                                        </p:attrNameLst>
                                      </p:cBhvr>
                                      <p:to>
                                        <p:strVal val="visible"/>
                                      </p:to>
                                    </p:set>
                                  </p:childTnLst>
                                </p:cTn>
                              </p:par>
                              <p:par>
                                <p:cTn id="65" presetID="1" presetClass="entr" presetSubtype="0" fill="hold" grpId="1" nodeType="with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15"/>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par>
                                <p:cTn id="71" presetID="1" presetClass="entr" presetSubtype="0" fill="hold" grpId="1" nodeType="withEffect">
                                  <p:stCondLst>
                                    <p:cond delay="0"/>
                                  </p:stCondLst>
                                  <p:childTnLst>
                                    <p:set>
                                      <p:cBhvr>
                                        <p:cTn id="72" dur="1" fill="hold">
                                          <p:stCondLst>
                                            <p:cond delay="0"/>
                                          </p:stCondLst>
                                        </p:cTn>
                                        <p:tgtEl>
                                          <p:spTgt spid="19"/>
                                        </p:tgtEl>
                                        <p:attrNameLst>
                                          <p:attrName>style.visibility</p:attrName>
                                        </p:attrNameLst>
                                      </p:cBhvr>
                                      <p:to>
                                        <p:strVal val="visible"/>
                                      </p:to>
                                    </p:set>
                                  </p:childTnLst>
                                </p:cTn>
                              </p:par>
                              <p:par>
                                <p:cTn id="73" presetID="1" presetClass="entr" presetSubtype="0" fill="hold" grpId="1" nodeType="with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par>
                                <p:cTn id="75" presetID="1" presetClass="entr" presetSubtype="0" fill="hold" grpId="1" nodeType="withEffect">
                                  <p:stCondLst>
                                    <p:cond delay="0"/>
                                  </p:stCondLst>
                                  <p:childTnLst>
                                    <p:set>
                                      <p:cBhvr>
                                        <p:cTn id="76" dur="1" fill="hold">
                                          <p:stCondLst>
                                            <p:cond delay="0"/>
                                          </p:stCondLst>
                                        </p:cTn>
                                        <p:tgtEl>
                                          <p:spTgt spid="1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9" grpId="0"/>
      <p:bldP spid="9" grpId="1"/>
      <p:bldP spid="10" grpId="0"/>
      <p:bldP spid="10" grpId="1"/>
      <p:bldP spid="11" grpId="0"/>
      <p:bldP spid="11"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P spid="19" grpId="0"/>
      <p:bldP spid="19" grpId="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1600200" y="1066800"/>
            <a:ext cx="5867400" cy="99060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152400"/>
            <a:ext cx="7772400" cy="914400"/>
          </a:xfrm>
        </p:spPr>
        <p:txBody>
          <a:bodyPr>
            <a:normAutofit/>
          </a:bodyPr>
          <a:lstStyle/>
          <a:p>
            <a:r>
              <a:rPr lang="en-US" dirty="0" smtClean="0">
                <a:solidFill>
                  <a:srgbClr val="0000FF"/>
                </a:solidFill>
              </a:rPr>
              <a:t>Sorted Array: Lazy </a:t>
            </a:r>
            <a:r>
              <a:rPr lang="en-US" dirty="0" smtClean="0">
                <a:solidFill>
                  <a:srgbClr val="0000FF"/>
                </a:solidFill>
              </a:rPr>
              <a:t>Deletion</a:t>
            </a:r>
            <a:endParaRPr lang="en-US" dirty="0">
              <a:solidFill>
                <a:srgbClr val="0000FF"/>
              </a:solidFill>
            </a:endParaRPr>
          </a:p>
        </p:txBody>
      </p:sp>
      <p:sp>
        <p:nvSpPr>
          <p:cNvPr id="3" name="Content Placeholder 2"/>
          <p:cNvSpPr>
            <a:spLocks noGrp="1"/>
          </p:cNvSpPr>
          <p:nvPr>
            <p:ph idx="1"/>
          </p:nvPr>
        </p:nvSpPr>
        <p:spPr>
          <a:xfrm>
            <a:off x="685800" y="2143302"/>
            <a:ext cx="8077200" cy="4181298"/>
          </a:xfrm>
        </p:spPr>
        <p:txBody>
          <a:bodyPr>
            <a:normAutofit fontScale="77500" lnSpcReduction="20000"/>
          </a:bodyPr>
          <a:lstStyle/>
          <a:p>
            <a:pPr>
              <a:buNone/>
            </a:pPr>
            <a:r>
              <a:rPr lang="en-US" dirty="0" smtClean="0"/>
              <a:t>A </a:t>
            </a:r>
            <a:r>
              <a:rPr lang="en-US" i="1" dirty="0" smtClean="0"/>
              <a:t>general technique</a:t>
            </a:r>
            <a:r>
              <a:rPr lang="en-US" dirty="0" smtClean="0"/>
              <a:t> for making </a:t>
            </a:r>
            <a:r>
              <a:rPr lang="en-US" b="1" dirty="0" smtClean="0">
                <a:latin typeface="Courier New" pitchFamily="49" charset="0"/>
                <a:cs typeface="Courier New" pitchFamily="49" charset="0"/>
              </a:rPr>
              <a:t>delete</a:t>
            </a:r>
            <a:r>
              <a:rPr lang="en-US" dirty="0" smtClean="0"/>
              <a:t> as fast as </a:t>
            </a:r>
            <a:r>
              <a:rPr lang="en-US" b="1" dirty="0" smtClean="0">
                <a:latin typeface="Courier New" pitchFamily="49" charset="0"/>
                <a:cs typeface="Courier New" pitchFamily="49" charset="0"/>
              </a:rPr>
              <a:t>find</a:t>
            </a:r>
            <a:r>
              <a:rPr lang="en-US" dirty="0" smtClean="0"/>
              <a:t>:</a:t>
            </a:r>
          </a:p>
          <a:p>
            <a:pPr lvl="1"/>
            <a:r>
              <a:rPr lang="en-US" dirty="0" smtClean="0"/>
              <a:t>Instead of actually removing the item just mark it </a:t>
            </a:r>
            <a:r>
              <a:rPr lang="en-US" dirty="0" smtClean="0"/>
              <a:t>deleted</a:t>
            </a:r>
          </a:p>
          <a:p>
            <a:pPr lvl="1"/>
            <a:endParaRPr lang="en-US" sz="600" dirty="0" smtClean="0"/>
          </a:p>
          <a:p>
            <a:pPr>
              <a:buNone/>
            </a:pPr>
            <a:r>
              <a:rPr lang="en-US" dirty="0" smtClean="0"/>
              <a:t>Plusses:</a:t>
            </a:r>
          </a:p>
          <a:p>
            <a:pPr lvl="1"/>
            <a:r>
              <a:rPr lang="en-US" dirty="0" smtClean="0"/>
              <a:t>Simpler to delete (no shifting).  If element is re-added soon afterwards, simple to insert it again (no shifting)</a:t>
            </a:r>
          </a:p>
          <a:p>
            <a:pPr lvl="1"/>
            <a:r>
              <a:rPr lang="en-US" dirty="0" smtClean="0"/>
              <a:t>Can </a:t>
            </a:r>
            <a:r>
              <a:rPr lang="en-US" dirty="0" smtClean="0"/>
              <a:t>control removals and do them later in batches (</a:t>
            </a:r>
            <a:r>
              <a:rPr lang="en-US" dirty="0" smtClean="0">
                <a:solidFill>
                  <a:srgbClr val="E46C0A"/>
                </a:solidFill>
              </a:rPr>
              <a:t>amortized  cost</a:t>
            </a:r>
            <a:r>
              <a:rPr lang="en-US" dirty="0" smtClean="0"/>
              <a:t>, we’ll talk about this later today)</a:t>
            </a:r>
            <a:endParaRPr lang="en-US" dirty="0" smtClean="0"/>
          </a:p>
          <a:p>
            <a:pPr lvl="1"/>
            <a:endParaRPr lang="en-US" sz="600" dirty="0" smtClean="0"/>
          </a:p>
          <a:p>
            <a:pPr>
              <a:buNone/>
            </a:pPr>
            <a:r>
              <a:rPr lang="en-US" dirty="0" smtClean="0"/>
              <a:t>Minuses:</a:t>
            </a:r>
          </a:p>
          <a:p>
            <a:pPr lvl="1"/>
            <a:r>
              <a:rPr lang="en-US" dirty="0" smtClean="0"/>
              <a:t>Extra </a:t>
            </a:r>
            <a:r>
              <a:rPr lang="en-US" i="1" dirty="0" smtClean="0"/>
              <a:t>space</a:t>
            </a:r>
            <a:r>
              <a:rPr lang="en-US" dirty="0" smtClean="0"/>
              <a:t> for the “is-it-deleted” flag</a:t>
            </a:r>
          </a:p>
          <a:p>
            <a:pPr lvl="1"/>
            <a:r>
              <a:rPr lang="en-US" dirty="0" smtClean="0"/>
              <a:t>Data structure full of deleted nodes wastes </a:t>
            </a:r>
            <a:r>
              <a:rPr lang="en-US" i="1" dirty="0" smtClean="0"/>
              <a:t>space</a:t>
            </a:r>
            <a:endParaRPr lang="en-US" b="1" i="1" dirty="0" smtClean="0">
              <a:latin typeface="Courier New" pitchFamily="49" charset="0"/>
              <a:cs typeface="Courier New" pitchFamily="49" charset="0"/>
            </a:endParaRPr>
          </a:p>
          <a:p>
            <a:pPr lvl="1"/>
            <a:r>
              <a:rPr lang="en-US" dirty="0" smtClean="0"/>
              <a:t>Now we can’t use N in runtime: </a:t>
            </a:r>
            <a:r>
              <a:rPr lang="en-US" b="1" dirty="0" smtClean="0">
                <a:latin typeface="Courier New" pitchFamily="49" charset="0"/>
                <a:cs typeface="Courier New" pitchFamily="49" charset="0"/>
              </a:rPr>
              <a:t>find</a:t>
            </a:r>
            <a:r>
              <a:rPr lang="en-US" i="1" dirty="0" smtClean="0"/>
              <a:t> O</a:t>
            </a:r>
            <a:r>
              <a:rPr lang="en-US" dirty="0" smtClean="0"/>
              <a:t>(</a:t>
            </a:r>
            <a:r>
              <a:rPr lang="en-US" b="1" dirty="0" smtClean="0">
                <a:latin typeface="Courier New" pitchFamily="49" charset="0"/>
                <a:cs typeface="Courier New" pitchFamily="49" charset="0"/>
              </a:rPr>
              <a:t>log</a:t>
            </a:r>
            <a:r>
              <a:rPr lang="en-US" dirty="0" smtClean="0"/>
              <a:t> </a:t>
            </a:r>
            <a:r>
              <a:rPr lang="en-US" i="1" dirty="0" smtClean="0"/>
              <a:t>m</a:t>
            </a:r>
            <a:r>
              <a:rPr lang="en-US" dirty="0" smtClean="0"/>
              <a:t>) </a:t>
            </a:r>
            <a:r>
              <a:rPr lang="en-US" i="1" dirty="0" smtClean="0"/>
              <a:t>time</a:t>
            </a:r>
            <a:r>
              <a:rPr lang="en-US" dirty="0" smtClean="0"/>
              <a:t> where </a:t>
            </a:r>
            <a:r>
              <a:rPr lang="en-US" i="1" dirty="0" smtClean="0"/>
              <a:t>m</a:t>
            </a:r>
            <a:r>
              <a:rPr lang="en-US" dirty="0" smtClean="0"/>
              <a:t> is data-structure size (okay</a:t>
            </a:r>
            <a:r>
              <a:rPr lang="en-US" dirty="0" smtClean="0"/>
              <a:t>)</a:t>
            </a:r>
            <a:endParaRPr lang="en-US" dirty="0" smtClean="0"/>
          </a:p>
        </p:txBody>
      </p:sp>
      <p:sp>
        <p:nvSpPr>
          <p:cNvPr id="5" name="Slide Number Placeholder 4"/>
          <p:cNvSpPr>
            <a:spLocks noGrp="1"/>
          </p:cNvSpPr>
          <p:nvPr>
            <p:ph type="sldNum" sz="quarter" idx="11"/>
          </p:nvPr>
        </p:nvSpPr>
        <p:spPr/>
        <p:txBody>
          <a:bodyPr/>
          <a:lstStyle/>
          <a:p>
            <a:fld id="{3B048AC8-D41E-4C7B-8EE3-A52489AA1F05}" type="slidenum">
              <a:rPr lang="en-US" smtClean="0"/>
              <a:pPr/>
              <a:t>6</a:t>
            </a:fld>
            <a:endParaRPr lang="en-US"/>
          </a:p>
        </p:txBody>
      </p:sp>
      <p:graphicFrame>
        <p:nvGraphicFramePr>
          <p:cNvPr id="8" name="Group 193"/>
          <p:cNvGraphicFramePr>
            <a:graphicFrameLocks noGrp="1"/>
          </p:cNvGraphicFramePr>
          <p:nvPr>
            <p:custDataLst>
              <p:tags r:id="rId1"/>
            </p:custDataLst>
            <p:extLst>
              <p:ext uri="{D42A27DB-BD31-4B8C-83A1-F6EECF244321}">
                <p14:modId xmlns:p14="http://schemas.microsoft.com/office/powerpoint/2010/main" val="1773802981"/>
              </p:ext>
            </p:extLst>
          </p:nvPr>
        </p:nvGraphicFramePr>
        <p:xfrm>
          <a:off x="1828800" y="1188720"/>
          <a:ext cx="5486400" cy="792480"/>
        </p:xfrm>
        <a:graphic>
          <a:graphicData uri="http://schemas.openxmlformats.org/drawingml/2006/table">
            <a:tbl>
              <a:tblPr/>
              <a:tblGrid>
                <a:gridCol w="609600"/>
                <a:gridCol w="609600"/>
                <a:gridCol w="609600"/>
                <a:gridCol w="609600"/>
                <a:gridCol w="609600"/>
                <a:gridCol w="609600"/>
                <a:gridCol w="609600"/>
                <a:gridCol w="609600"/>
                <a:gridCol w="609600"/>
              </a:tblGrid>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45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119F33"/>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sym typeface="Wingdings"/>
                        </a:rPr>
                        <a:t></a:t>
                      </a:r>
                      <a:endParaRPr kumimoji="0" lang="en-US" sz="2000" b="1" i="0" u="none" strike="noStrike" cap="none" normalizeH="0" baseline="0" dirty="0" smtClean="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119F33"/>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119F33"/>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119F33"/>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119F33"/>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FF0000"/>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119F33"/>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119F33"/>
                          </a:solidFill>
                          <a:effectLst/>
                          <a:latin typeface="Times New Roman" pitchFamily="18" charset="0"/>
                          <a:sym typeface="Wingdings"/>
                        </a:rPr>
                        <a:t></a:t>
                      </a:r>
                      <a:endParaRPr kumimoji="0" lang="en-US" sz="2000" b="1" i="0" u="none" strike="noStrike" cap="none" normalizeH="0" baseline="0" dirty="0" smtClean="0">
                        <a:ln>
                          <a:noFill/>
                        </a:ln>
                        <a:solidFill>
                          <a:srgbClr val="119F33"/>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22314261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1"/>
            </p:custDataLst>
          </p:nvPr>
        </p:nvSpPr>
        <p:spPr>
          <a:xfrm>
            <a:off x="457200" y="76200"/>
            <a:ext cx="8305800" cy="1143000"/>
          </a:xfrm>
        </p:spPr>
        <p:txBody>
          <a:bodyPr>
            <a:normAutofit/>
          </a:bodyPr>
          <a:lstStyle/>
          <a:p>
            <a:r>
              <a:rPr lang="en-US" sz="4000" dirty="0" smtClean="0">
                <a:solidFill>
                  <a:srgbClr val="0000FF"/>
                </a:solidFill>
              </a:rPr>
              <a:t>Review: Binary Search Tree</a:t>
            </a:r>
          </a:p>
        </p:txBody>
      </p:sp>
      <p:grpSp>
        <p:nvGrpSpPr>
          <p:cNvPr id="27" name="Group 26"/>
          <p:cNvGrpSpPr/>
          <p:nvPr/>
        </p:nvGrpSpPr>
        <p:grpSpPr>
          <a:xfrm>
            <a:off x="4876800" y="2133600"/>
            <a:ext cx="3848100" cy="3886200"/>
            <a:chOff x="4610100" y="2133600"/>
            <a:chExt cx="3848100" cy="3886200"/>
          </a:xfrm>
        </p:grpSpPr>
        <p:sp>
          <p:nvSpPr>
            <p:cNvPr id="15363" name="Oval 3"/>
            <p:cNvSpPr>
              <a:spLocks noChangeAspect="1" noChangeArrowheads="1"/>
            </p:cNvSpPr>
            <p:nvPr>
              <p:custDataLst>
                <p:tags r:id="rId3"/>
              </p:custDataLst>
            </p:nvPr>
          </p:nvSpPr>
          <p:spPr bwMode="auto">
            <a:xfrm>
              <a:off x="4876800" y="4800600"/>
              <a:ext cx="381000" cy="381000"/>
            </a:xfrm>
            <a:prstGeom prst="ellipse">
              <a:avLst/>
            </a:prstGeom>
            <a:noFill/>
            <a:ln w="38100">
              <a:solidFill>
                <a:schemeClr val="tx1"/>
              </a:solidFill>
              <a:round/>
              <a:headEnd/>
              <a:tailEnd/>
            </a:ln>
          </p:spPr>
          <p:txBody>
            <a:bodyPr wrap="none" anchor="ctr"/>
            <a:lstStyle/>
            <a:p>
              <a:pPr algn="ctr"/>
              <a:r>
                <a:rPr lang="en-US" sz="2000" dirty="0"/>
                <a:t>4</a:t>
              </a:r>
            </a:p>
          </p:txBody>
        </p:sp>
        <p:sp>
          <p:nvSpPr>
            <p:cNvPr id="15364" name="Oval 4"/>
            <p:cNvSpPr>
              <a:spLocks noChangeAspect="1" noChangeArrowheads="1"/>
            </p:cNvSpPr>
            <p:nvPr>
              <p:custDataLst>
                <p:tags r:id="rId4"/>
              </p:custDataLst>
            </p:nvPr>
          </p:nvSpPr>
          <p:spPr bwMode="auto">
            <a:xfrm>
              <a:off x="7810500" y="3911600"/>
              <a:ext cx="381000" cy="381000"/>
            </a:xfrm>
            <a:prstGeom prst="ellipse">
              <a:avLst/>
            </a:prstGeom>
            <a:noFill/>
            <a:ln w="38100">
              <a:solidFill>
                <a:schemeClr val="tx1"/>
              </a:solidFill>
              <a:round/>
              <a:headEnd/>
              <a:tailEnd/>
            </a:ln>
          </p:spPr>
          <p:txBody>
            <a:bodyPr wrap="none" anchor="ctr"/>
            <a:lstStyle/>
            <a:p>
              <a:pPr algn="ctr"/>
              <a:r>
                <a:rPr lang="en-US" sz="2000" dirty="0"/>
                <a:t>12</a:t>
              </a:r>
            </a:p>
          </p:txBody>
        </p:sp>
        <p:sp>
          <p:nvSpPr>
            <p:cNvPr id="15365" name="Oval 5"/>
            <p:cNvSpPr>
              <a:spLocks noChangeAspect="1" noChangeArrowheads="1"/>
            </p:cNvSpPr>
            <p:nvPr>
              <p:custDataLst>
                <p:tags r:id="rId5"/>
              </p:custDataLst>
            </p:nvPr>
          </p:nvSpPr>
          <p:spPr bwMode="auto">
            <a:xfrm>
              <a:off x="6743700" y="3911600"/>
              <a:ext cx="381000" cy="381000"/>
            </a:xfrm>
            <a:prstGeom prst="ellipse">
              <a:avLst/>
            </a:prstGeom>
            <a:noFill/>
            <a:ln w="38100">
              <a:solidFill>
                <a:schemeClr val="tx1"/>
              </a:solidFill>
              <a:round/>
              <a:headEnd/>
              <a:tailEnd/>
            </a:ln>
          </p:spPr>
          <p:txBody>
            <a:bodyPr wrap="none" anchor="ctr"/>
            <a:lstStyle/>
            <a:p>
              <a:pPr algn="ctr"/>
              <a:r>
                <a:rPr lang="en-US" sz="2000" dirty="0"/>
                <a:t>10</a:t>
              </a:r>
            </a:p>
          </p:txBody>
        </p:sp>
        <p:sp>
          <p:nvSpPr>
            <p:cNvPr id="15366" name="Oval 6"/>
            <p:cNvSpPr>
              <a:spLocks noChangeAspect="1" noChangeArrowheads="1"/>
            </p:cNvSpPr>
            <p:nvPr>
              <p:custDataLst>
                <p:tags r:id="rId6"/>
              </p:custDataLst>
            </p:nvPr>
          </p:nvSpPr>
          <p:spPr bwMode="auto">
            <a:xfrm>
              <a:off x="5676900" y="3911600"/>
              <a:ext cx="381000" cy="381000"/>
            </a:xfrm>
            <a:prstGeom prst="ellipse">
              <a:avLst/>
            </a:prstGeom>
            <a:noFill/>
            <a:ln w="38100">
              <a:solidFill>
                <a:schemeClr val="tx1"/>
              </a:solidFill>
              <a:round/>
              <a:headEnd/>
              <a:tailEnd/>
            </a:ln>
          </p:spPr>
          <p:txBody>
            <a:bodyPr wrap="none" anchor="ctr"/>
            <a:lstStyle/>
            <a:p>
              <a:pPr algn="ctr"/>
              <a:r>
                <a:rPr lang="en-US" sz="2000" dirty="0"/>
                <a:t>6</a:t>
              </a:r>
            </a:p>
          </p:txBody>
        </p:sp>
        <p:sp>
          <p:nvSpPr>
            <p:cNvPr id="15367" name="Oval 7"/>
            <p:cNvSpPr>
              <a:spLocks noChangeAspect="1" noChangeArrowheads="1"/>
            </p:cNvSpPr>
            <p:nvPr>
              <p:custDataLst>
                <p:tags r:id="rId7"/>
              </p:custDataLst>
            </p:nvPr>
          </p:nvSpPr>
          <p:spPr bwMode="auto">
            <a:xfrm>
              <a:off x="4610100" y="3911600"/>
              <a:ext cx="381000" cy="381000"/>
            </a:xfrm>
            <a:prstGeom prst="ellipse">
              <a:avLst/>
            </a:prstGeom>
            <a:noFill/>
            <a:ln w="38100">
              <a:solidFill>
                <a:schemeClr val="tx1"/>
              </a:solidFill>
              <a:round/>
              <a:headEnd/>
              <a:tailEnd/>
            </a:ln>
          </p:spPr>
          <p:txBody>
            <a:bodyPr wrap="none" anchor="ctr"/>
            <a:lstStyle/>
            <a:p>
              <a:pPr algn="ctr"/>
              <a:r>
                <a:rPr lang="en-US" sz="2000" dirty="0"/>
                <a:t>2</a:t>
              </a:r>
            </a:p>
          </p:txBody>
        </p:sp>
        <p:sp>
          <p:nvSpPr>
            <p:cNvPr id="15368" name="Oval 8"/>
            <p:cNvSpPr>
              <a:spLocks noChangeAspect="1" noChangeArrowheads="1"/>
            </p:cNvSpPr>
            <p:nvPr>
              <p:custDataLst>
                <p:tags r:id="rId8"/>
              </p:custDataLst>
            </p:nvPr>
          </p:nvSpPr>
          <p:spPr bwMode="auto">
            <a:xfrm>
              <a:off x="7277100" y="3022600"/>
              <a:ext cx="381000" cy="381000"/>
            </a:xfrm>
            <a:prstGeom prst="ellipse">
              <a:avLst/>
            </a:prstGeom>
            <a:noFill/>
            <a:ln w="38100">
              <a:solidFill>
                <a:schemeClr val="tx1"/>
              </a:solidFill>
              <a:round/>
              <a:headEnd/>
              <a:tailEnd/>
            </a:ln>
          </p:spPr>
          <p:txBody>
            <a:bodyPr wrap="none" anchor="ctr"/>
            <a:lstStyle/>
            <a:p>
              <a:pPr algn="ctr"/>
              <a:r>
                <a:rPr lang="en-US" sz="2000" dirty="0"/>
                <a:t>11</a:t>
              </a:r>
            </a:p>
          </p:txBody>
        </p:sp>
        <p:sp>
          <p:nvSpPr>
            <p:cNvPr id="15369" name="Oval 9"/>
            <p:cNvSpPr>
              <a:spLocks noChangeAspect="1" noChangeArrowheads="1"/>
            </p:cNvSpPr>
            <p:nvPr>
              <p:custDataLst>
                <p:tags r:id="rId9"/>
              </p:custDataLst>
            </p:nvPr>
          </p:nvSpPr>
          <p:spPr bwMode="auto">
            <a:xfrm>
              <a:off x="5143500" y="3022600"/>
              <a:ext cx="381000" cy="381000"/>
            </a:xfrm>
            <a:prstGeom prst="ellipse">
              <a:avLst/>
            </a:prstGeom>
            <a:noFill/>
            <a:ln w="38100">
              <a:solidFill>
                <a:schemeClr val="tx1"/>
              </a:solidFill>
              <a:round/>
              <a:headEnd/>
              <a:tailEnd/>
            </a:ln>
          </p:spPr>
          <p:txBody>
            <a:bodyPr wrap="none" anchor="ctr"/>
            <a:lstStyle/>
            <a:p>
              <a:pPr algn="ctr"/>
              <a:r>
                <a:rPr lang="en-US" sz="2000" dirty="0"/>
                <a:t>5</a:t>
              </a:r>
            </a:p>
          </p:txBody>
        </p:sp>
        <p:sp>
          <p:nvSpPr>
            <p:cNvPr id="15370" name="Oval 10"/>
            <p:cNvSpPr>
              <a:spLocks noChangeAspect="1" noChangeArrowheads="1"/>
            </p:cNvSpPr>
            <p:nvPr>
              <p:custDataLst>
                <p:tags r:id="rId10"/>
              </p:custDataLst>
            </p:nvPr>
          </p:nvSpPr>
          <p:spPr bwMode="auto">
            <a:xfrm>
              <a:off x="6210300" y="2133600"/>
              <a:ext cx="381000" cy="381000"/>
            </a:xfrm>
            <a:prstGeom prst="ellipse">
              <a:avLst/>
            </a:prstGeom>
            <a:noFill/>
            <a:ln w="38100">
              <a:solidFill>
                <a:schemeClr val="tx1"/>
              </a:solidFill>
              <a:round/>
              <a:headEnd/>
              <a:tailEnd/>
            </a:ln>
          </p:spPr>
          <p:txBody>
            <a:bodyPr wrap="none" anchor="ctr"/>
            <a:lstStyle/>
            <a:p>
              <a:pPr algn="ctr"/>
              <a:r>
                <a:rPr lang="en-US" sz="2000" dirty="0"/>
                <a:t>8</a:t>
              </a:r>
            </a:p>
          </p:txBody>
        </p:sp>
        <p:cxnSp>
          <p:nvCxnSpPr>
            <p:cNvPr id="15371" name="AutoShape 11"/>
            <p:cNvCxnSpPr>
              <a:cxnSpLocks noChangeShapeType="1"/>
              <a:stCxn id="15370" idx="3"/>
              <a:endCxn id="15369" idx="0"/>
            </p:cNvCxnSpPr>
            <p:nvPr>
              <p:custDataLst>
                <p:tags r:id="rId11"/>
              </p:custDataLst>
            </p:nvPr>
          </p:nvCxnSpPr>
          <p:spPr bwMode="auto">
            <a:xfrm flipH="1">
              <a:off x="5334000" y="2478088"/>
              <a:ext cx="931863" cy="525462"/>
            </a:xfrm>
            <a:prstGeom prst="straightConnector1">
              <a:avLst/>
            </a:prstGeom>
            <a:noFill/>
            <a:ln w="9525">
              <a:solidFill>
                <a:schemeClr val="tx1"/>
              </a:solidFill>
              <a:round/>
              <a:headEnd/>
              <a:tailEnd type="triangle" w="med" len="med"/>
            </a:ln>
          </p:spPr>
        </p:cxnSp>
        <p:cxnSp>
          <p:nvCxnSpPr>
            <p:cNvPr id="15372" name="AutoShape 12"/>
            <p:cNvCxnSpPr>
              <a:cxnSpLocks noChangeShapeType="1"/>
              <a:stCxn id="15370" idx="5"/>
              <a:endCxn id="15368" idx="0"/>
            </p:cNvCxnSpPr>
            <p:nvPr>
              <p:custDataLst>
                <p:tags r:id="rId12"/>
              </p:custDataLst>
            </p:nvPr>
          </p:nvCxnSpPr>
          <p:spPr bwMode="auto">
            <a:xfrm>
              <a:off x="6535738" y="2478088"/>
              <a:ext cx="931862" cy="525462"/>
            </a:xfrm>
            <a:prstGeom prst="straightConnector1">
              <a:avLst/>
            </a:prstGeom>
            <a:noFill/>
            <a:ln w="9525">
              <a:solidFill>
                <a:schemeClr val="tx1"/>
              </a:solidFill>
              <a:round/>
              <a:headEnd/>
              <a:tailEnd type="triangle" w="med" len="med"/>
            </a:ln>
          </p:spPr>
        </p:cxnSp>
        <p:cxnSp>
          <p:nvCxnSpPr>
            <p:cNvPr id="15373" name="AutoShape 13"/>
            <p:cNvCxnSpPr>
              <a:cxnSpLocks noChangeShapeType="1"/>
              <a:stCxn id="15368" idx="3"/>
              <a:endCxn id="15365" idx="0"/>
            </p:cNvCxnSpPr>
            <p:nvPr>
              <p:custDataLst>
                <p:tags r:id="rId13"/>
              </p:custDataLst>
            </p:nvPr>
          </p:nvCxnSpPr>
          <p:spPr bwMode="auto">
            <a:xfrm flipH="1">
              <a:off x="6934200" y="3367088"/>
              <a:ext cx="398463" cy="525462"/>
            </a:xfrm>
            <a:prstGeom prst="straightConnector1">
              <a:avLst/>
            </a:prstGeom>
            <a:noFill/>
            <a:ln w="9525">
              <a:solidFill>
                <a:schemeClr val="tx1"/>
              </a:solidFill>
              <a:round/>
              <a:headEnd/>
              <a:tailEnd type="triangle" w="med" len="med"/>
            </a:ln>
          </p:spPr>
        </p:cxnSp>
        <p:cxnSp>
          <p:nvCxnSpPr>
            <p:cNvPr id="15374" name="AutoShape 14"/>
            <p:cNvCxnSpPr>
              <a:cxnSpLocks noChangeShapeType="1"/>
              <a:stCxn id="15368" idx="5"/>
              <a:endCxn id="15364" idx="0"/>
            </p:cNvCxnSpPr>
            <p:nvPr>
              <p:custDataLst>
                <p:tags r:id="rId14"/>
              </p:custDataLst>
            </p:nvPr>
          </p:nvCxnSpPr>
          <p:spPr bwMode="auto">
            <a:xfrm>
              <a:off x="7602538" y="3367088"/>
              <a:ext cx="398462" cy="525462"/>
            </a:xfrm>
            <a:prstGeom prst="straightConnector1">
              <a:avLst/>
            </a:prstGeom>
            <a:noFill/>
            <a:ln w="9525">
              <a:solidFill>
                <a:schemeClr val="tx1"/>
              </a:solidFill>
              <a:round/>
              <a:headEnd/>
              <a:tailEnd type="triangle" w="med" len="med"/>
            </a:ln>
          </p:spPr>
        </p:cxnSp>
        <p:cxnSp>
          <p:nvCxnSpPr>
            <p:cNvPr id="15375" name="AutoShape 15"/>
            <p:cNvCxnSpPr>
              <a:cxnSpLocks noChangeShapeType="1"/>
              <a:stCxn id="15369" idx="3"/>
              <a:endCxn id="15367" idx="0"/>
            </p:cNvCxnSpPr>
            <p:nvPr>
              <p:custDataLst>
                <p:tags r:id="rId15"/>
              </p:custDataLst>
            </p:nvPr>
          </p:nvCxnSpPr>
          <p:spPr bwMode="auto">
            <a:xfrm flipH="1">
              <a:off x="4800600" y="3367088"/>
              <a:ext cx="398463" cy="525462"/>
            </a:xfrm>
            <a:prstGeom prst="straightConnector1">
              <a:avLst/>
            </a:prstGeom>
            <a:noFill/>
            <a:ln w="9525">
              <a:solidFill>
                <a:schemeClr val="tx1"/>
              </a:solidFill>
              <a:round/>
              <a:headEnd/>
              <a:tailEnd type="triangle" w="med" len="med"/>
            </a:ln>
          </p:spPr>
        </p:cxnSp>
        <p:cxnSp>
          <p:nvCxnSpPr>
            <p:cNvPr id="15376" name="AutoShape 16"/>
            <p:cNvCxnSpPr>
              <a:cxnSpLocks noChangeShapeType="1"/>
              <a:stCxn id="15369" idx="5"/>
              <a:endCxn id="15366" idx="0"/>
            </p:cNvCxnSpPr>
            <p:nvPr>
              <p:custDataLst>
                <p:tags r:id="rId16"/>
              </p:custDataLst>
            </p:nvPr>
          </p:nvCxnSpPr>
          <p:spPr bwMode="auto">
            <a:xfrm>
              <a:off x="5468938" y="3367088"/>
              <a:ext cx="398462" cy="525462"/>
            </a:xfrm>
            <a:prstGeom prst="straightConnector1">
              <a:avLst/>
            </a:prstGeom>
            <a:noFill/>
            <a:ln w="9525">
              <a:solidFill>
                <a:schemeClr val="tx1"/>
              </a:solidFill>
              <a:round/>
              <a:headEnd/>
              <a:tailEnd type="triangle" w="med" len="med"/>
            </a:ln>
          </p:spPr>
        </p:cxnSp>
        <p:cxnSp>
          <p:nvCxnSpPr>
            <p:cNvPr id="15377" name="AutoShape 17"/>
            <p:cNvCxnSpPr>
              <a:cxnSpLocks noChangeShapeType="1"/>
              <a:stCxn id="15367" idx="5"/>
              <a:endCxn id="15363" idx="0"/>
            </p:cNvCxnSpPr>
            <p:nvPr>
              <p:custDataLst>
                <p:tags r:id="rId17"/>
              </p:custDataLst>
            </p:nvPr>
          </p:nvCxnSpPr>
          <p:spPr bwMode="auto">
            <a:xfrm>
              <a:off x="4935538" y="4256088"/>
              <a:ext cx="131762" cy="525462"/>
            </a:xfrm>
            <a:prstGeom prst="straightConnector1">
              <a:avLst/>
            </a:prstGeom>
            <a:noFill/>
            <a:ln w="9525">
              <a:solidFill>
                <a:schemeClr val="tx1"/>
              </a:solidFill>
              <a:round/>
              <a:headEnd/>
              <a:tailEnd type="triangle" w="med" len="med"/>
            </a:ln>
          </p:spPr>
        </p:cxnSp>
        <p:sp>
          <p:nvSpPr>
            <p:cNvPr id="15378" name="Oval 18"/>
            <p:cNvSpPr>
              <a:spLocks noChangeAspect="1" noChangeArrowheads="1"/>
            </p:cNvSpPr>
            <p:nvPr>
              <p:custDataLst>
                <p:tags r:id="rId18"/>
              </p:custDataLst>
            </p:nvPr>
          </p:nvSpPr>
          <p:spPr bwMode="auto">
            <a:xfrm>
              <a:off x="8077200" y="4800600"/>
              <a:ext cx="381000" cy="381000"/>
            </a:xfrm>
            <a:prstGeom prst="ellipse">
              <a:avLst/>
            </a:prstGeom>
            <a:noFill/>
            <a:ln w="38100">
              <a:solidFill>
                <a:schemeClr val="tx1"/>
              </a:solidFill>
              <a:round/>
              <a:headEnd/>
              <a:tailEnd/>
            </a:ln>
          </p:spPr>
          <p:txBody>
            <a:bodyPr wrap="none" anchor="ctr"/>
            <a:lstStyle/>
            <a:p>
              <a:pPr algn="ctr"/>
              <a:r>
                <a:rPr lang="en-US" sz="2000" dirty="0"/>
                <a:t>14</a:t>
              </a:r>
            </a:p>
          </p:txBody>
        </p:sp>
        <p:sp>
          <p:nvSpPr>
            <p:cNvPr id="15379" name="Oval 19"/>
            <p:cNvSpPr>
              <a:spLocks noChangeAspect="1" noChangeArrowheads="1"/>
            </p:cNvSpPr>
            <p:nvPr>
              <p:custDataLst>
                <p:tags r:id="rId19"/>
              </p:custDataLst>
            </p:nvPr>
          </p:nvSpPr>
          <p:spPr bwMode="auto">
            <a:xfrm>
              <a:off x="8001000" y="5638800"/>
              <a:ext cx="381000" cy="381000"/>
            </a:xfrm>
            <a:prstGeom prst="ellipse">
              <a:avLst/>
            </a:prstGeom>
            <a:noFill/>
            <a:ln w="38100">
              <a:solidFill>
                <a:schemeClr val="tx1"/>
              </a:solidFill>
              <a:round/>
              <a:headEnd/>
              <a:tailEnd/>
            </a:ln>
          </p:spPr>
          <p:txBody>
            <a:bodyPr wrap="none" anchor="ctr"/>
            <a:lstStyle/>
            <a:p>
              <a:pPr algn="ctr"/>
              <a:r>
                <a:rPr lang="en-US" sz="2000" dirty="0"/>
                <a:t>13</a:t>
              </a:r>
            </a:p>
          </p:txBody>
        </p:sp>
        <p:sp>
          <p:nvSpPr>
            <p:cNvPr id="15380" name="Oval 20"/>
            <p:cNvSpPr>
              <a:spLocks noChangeAspect="1" noChangeArrowheads="1"/>
            </p:cNvSpPr>
            <p:nvPr>
              <p:custDataLst>
                <p:tags r:id="rId20"/>
              </p:custDataLst>
            </p:nvPr>
          </p:nvSpPr>
          <p:spPr bwMode="auto">
            <a:xfrm>
              <a:off x="5943600" y="4800600"/>
              <a:ext cx="381000" cy="381000"/>
            </a:xfrm>
            <a:prstGeom prst="ellipse">
              <a:avLst/>
            </a:prstGeom>
            <a:noFill/>
            <a:ln w="38100">
              <a:solidFill>
                <a:schemeClr val="tx1"/>
              </a:solidFill>
              <a:round/>
              <a:headEnd/>
              <a:tailEnd/>
            </a:ln>
          </p:spPr>
          <p:txBody>
            <a:bodyPr wrap="none" anchor="ctr"/>
            <a:lstStyle/>
            <a:p>
              <a:pPr algn="ctr"/>
              <a:r>
                <a:rPr lang="en-US" sz="2000" dirty="0"/>
                <a:t>7</a:t>
              </a:r>
            </a:p>
          </p:txBody>
        </p:sp>
        <p:cxnSp>
          <p:nvCxnSpPr>
            <p:cNvPr id="15381" name="AutoShape 21"/>
            <p:cNvCxnSpPr>
              <a:cxnSpLocks noChangeShapeType="1"/>
              <a:stCxn id="15366" idx="5"/>
              <a:endCxn id="15380" idx="0"/>
            </p:cNvCxnSpPr>
            <p:nvPr>
              <p:custDataLst>
                <p:tags r:id="rId21"/>
              </p:custDataLst>
            </p:nvPr>
          </p:nvCxnSpPr>
          <p:spPr bwMode="auto">
            <a:xfrm>
              <a:off x="6002338" y="4256088"/>
              <a:ext cx="131762" cy="525462"/>
            </a:xfrm>
            <a:prstGeom prst="straightConnector1">
              <a:avLst/>
            </a:prstGeom>
            <a:noFill/>
            <a:ln w="9525">
              <a:solidFill>
                <a:schemeClr val="tx1"/>
              </a:solidFill>
              <a:round/>
              <a:headEnd/>
              <a:tailEnd type="triangle" w="med" len="med"/>
            </a:ln>
          </p:spPr>
        </p:cxnSp>
        <p:sp>
          <p:nvSpPr>
            <p:cNvPr id="15382" name="Oval 22"/>
            <p:cNvSpPr>
              <a:spLocks noChangeAspect="1" noChangeArrowheads="1"/>
            </p:cNvSpPr>
            <p:nvPr>
              <p:custDataLst>
                <p:tags r:id="rId22"/>
              </p:custDataLst>
            </p:nvPr>
          </p:nvSpPr>
          <p:spPr bwMode="auto">
            <a:xfrm>
              <a:off x="6477000" y="4800600"/>
              <a:ext cx="381000" cy="381000"/>
            </a:xfrm>
            <a:prstGeom prst="ellipse">
              <a:avLst/>
            </a:prstGeom>
            <a:noFill/>
            <a:ln w="38100">
              <a:solidFill>
                <a:schemeClr val="tx1"/>
              </a:solidFill>
              <a:round/>
              <a:headEnd/>
              <a:tailEnd/>
            </a:ln>
          </p:spPr>
          <p:txBody>
            <a:bodyPr wrap="none" anchor="ctr"/>
            <a:lstStyle/>
            <a:p>
              <a:pPr algn="ctr"/>
              <a:r>
                <a:rPr lang="en-US" sz="2000" dirty="0"/>
                <a:t>9</a:t>
              </a:r>
            </a:p>
          </p:txBody>
        </p:sp>
        <p:cxnSp>
          <p:nvCxnSpPr>
            <p:cNvPr id="15383" name="AutoShape 23"/>
            <p:cNvCxnSpPr>
              <a:cxnSpLocks noChangeShapeType="1"/>
              <a:stCxn id="15365" idx="3"/>
              <a:endCxn id="15382" idx="0"/>
            </p:cNvCxnSpPr>
            <p:nvPr>
              <p:custDataLst>
                <p:tags r:id="rId23"/>
              </p:custDataLst>
            </p:nvPr>
          </p:nvCxnSpPr>
          <p:spPr bwMode="auto">
            <a:xfrm flipH="1">
              <a:off x="6667500" y="4256088"/>
              <a:ext cx="131763" cy="525462"/>
            </a:xfrm>
            <a:prstGeom prst="straightConnector1">
              <a:avLst/>
            </a:prstGeom>
            <a:noFill/>
            <a:ln w="9525">
              <a:solidFill>
                <a:schemeClr val="tx1"/>
              </a:solidFill>
              <a:round/>
              <a:headEnd/>
              <a:tailEnd type="triangle" w="med" len="med"/>
            </a:ln>
          </p:spPr>
        </p:cxnSp>
        <p:cxnSp>
          <p:nvCxnSpPr>
            <p:cNvPr id="15384" name="AutoShape 24"/>
            <p:cNvCxnSpPr>
              <a:cxnSpLocks noChangeShapeType="1"/>
              <a:stCxn id="15378" idx="4"/>
              <a:endCxn id="15379" idx="0"/>
            </p:cNvCxnSpPr>
            <p:nvPr>
              <p:custDataLst>
                <p:tags r:id="rId24"/>
              </p:custDataLst>
            </p:nvPr>
          </p:nvCxnSpPr>
          <p:spPr bwMode="auto">
            <a:xfrm flipH="1">
              <a:off x="8191500" y="5200650"/>
              <a:ext cx="76200" cy="419100"/>
            </a:xfrm>
            <a:prstGeom prst="straightConnector1">
              <a:avLst/>
            </a:prstGeom>
            <a:noFill/>
            <a:ln w="9525">
              <a:solidFill>
                <a:schemeClr val="tx1"/>
              </a:solidFill>
              <a:round/>
              <a:headEnd/>
              <a:tailEnd type="triangle" w="med" len="med"/>
            </a:ln>
          </p:spPr>
        </p:cxnSp>
        <p:cxnSp>
          <p:nvCxnSpPr>
            <p:cNvPr id="15385" name="AutoShape 25"/>
            <p:cNvCxnSpPr>
              <a:cxnSpLocks noChangeShapeType="1"/>
              <a:stCxn id="15364" idx="5"/>
              <a:endCxn id="15378" idx="0"/>
            </p:cNvCxnSpPr>
            <p:nvPr>
              <p:custDataLst>
                <p:tags r:id="rId25"/>
              </p:custDataLst>
            </p:nvPr>
          </p:nvCxnSpPr>
          <p:spPr bwMode="auto">
            <a:xfrm>
              <a:off x="8135938" y="4256088"/>
              <a:ext cx="131762" cy="525462"/>
            </a:xfrm>
            <a:prstGeom prst="straightConnector1">
              <a:avLst/>
            </a:prstGeom>
            <a:noFill/>
            <a:ln w="9525">
              <a:solidFill>
                <a:schemeClr val="tx1"/>
              </a:solidFill>
              <a:round/>
              <a:headEnd/>
              <a:tailEnd type="triangle" w="med" len="med"/>
            </a:ln>
          </p:spPr>
        </p:cxnSp>
      </p:grpSp>
      <p:sp>
        <p:nvSpPr>
          <p:cNvPr id="15386" name="Rectangle 27"/>
          <p:cNvSpPr>
            <a:spLocks noGrp="1" noChangeArrowheads="1"/>
          </p:cNvSpPr>
          <p:nvPr>
            <p:ph type="body" sz="half" idx="1"/>
            <p:custDataLst>
              <p:tags r:id="rId2"/>
            </p:custDataLst>
          </p:nvPr>
        </p:nvSpPr>
        <p:spPr>
          <a:xfrm>
            <a:off x="228600" y="1371600"/>
            <a:ext cx="4876800" cy="4800600"/>
          </a:xfrm>
        </p:spPr>
        <p:txBody>
          <a:bodyPr/>
          <a:lstStyle/>
          <a:p>
            <a:r>
              <a:rPr lang="en-US" sz="2400" dirty="0" smtClean="0">
                <a:solidFill>
                  <a:srgbClr val="4F81BD"/>
                </a:solidFill>
              </a:rPr>
              <a:t>Structure property (“binary”)</a:t>
            </a:r>
          </a:p>
          <a:p>
            <a:pPr lvl="1"/>
            <a:r>
              <a:rPr lang="en-US" sz="2000" dirty="0"/>
              <a:t>E</a:t>
            </a:r>
            <a:r>
              <a:rPr lang="en-US" sz="2000" dirty="0" smtClean="0"/>
              <a:t>ach node has </a:t>
            </a:r>
            <a:r>
              <a:rPr lang="en-US" sz="2000" dirty="0" smtClean="0">
                <a:sym typeface="Symbol" pitchFamily="18" charset="2"/>
              </a:rPr>
              <a:t> 2</a:t>
            </a:r>
            <a:r>
              <a:rPr lang="en-US" sz="2000" dirty="0" smtClean="0"/>
              <a:t> </a:t>
            </a:r>
            <a:r>
              <a:rPr lang="en-US" sz="2000" dirty="0" smtClean="0"/>
              <a:t>children</a:t>
            </a:r>
          </a:p>
          <a:p>
            <a:pPr lvl="2">
              <a:buFontTx/>
              <a:buNone/>
            </a:pPr>
            <a:endParaRPr lang="en-US" sz="1800" dirty="0" smtClean="0"/>
          </a:p>
          <a:p>
            <a:r>
              <a:rPr lang="en-US" sz="2400" dirty="0" smtClean="0">
                <a:solidFill>
                  <a:schemeClr val="accent1"/>
                </a:solidFill>
              </a:rPr>
              <a:t>Order </a:t>
            </a:r>
            <a:r>
              <a:rPr lang="en-US" sz="2400" dirty="0" smtClean="0">
                <a:solidFill>
                  <a:schemeClr val="accent1"/>
                </a:solidFill>
              </a:rPr>
              <a:t>property</a:t>
            </a:r>
          </a:p>
          <a:p>
            <a:pPr lvl="1"/>
            <a:r>
              <a:rPr lang="en-US" sz="2000" dirty="0"/>
              <a:t>A</a:t>
            </a:r>
            <a:r>
              <a:rPr lang="en-US" sz="2000" dirty="0" smtClean="0"/>
              <a:t>ll keys in left </a:t>
            </a:r>
            <a:r>
              <a:rPr lang="en-US" sz="2000" dirty="0" err="1" smtClean="0"/>
              <a:t>subtree</a:t>
            </a:r>
            <a:r>
              <a:rPr lang="en-US" sz="2000" dirty="0" smtClean="0"/>
              <a:t> smaller</a:t>
            </a:r>
            <a:br>
              <a:rPr lang="en-US" sz="2000" dirty="0" smtClean="0"/>
            </a:br>
            <a:r>
              <a:rPr lang="en-US" sz="2000" dirty="0" smtClean="0"/>
              <a:t>than node’s key</a:t>
            </a:r>
          </a:p>
          <a:p>
            <a:pPr lvl="1"/>
            <a:r>
              <a:rPr lang="en-US" sz="2000" dirty="0"/>
              <a:t>A</a:t>
            </a:r>
            <a:r>
              <a:rPr lang="en-US" sz="2000" dirty="0" smtClean="0"/>
              <a:t>ll keys in right </a:t>
            </a:r>
            <a:r>
              <a:rPr lang="en-US" sz="2000" dirty="0" err="1" smtClean="0"/>
              <a:t>subtree</a:t>
            </a:r>
            <a:r>
              <a:rPr lang="en-US" sz="2000" dirty="0" smtClean="0"/>
              <a:t> larger</a:t>
            </a:r>
            <a:br>
              <a:rPr lang="en-US" sz="2000" dirty="0" smtClean="0"/>
            </a:br>
            <a:r>
              <a:rPr lang="en-US" sz="2000" dirty="0" smtClean="0"/>
              <a:t>than node’s key</a:t>
            </a:r>
          </a:p>
          <a:p>
            <a:pPr lvl="1"/>
            <a:r>
              <a:rPr lang="en-US" sz="2000" dirty="0"/>
              <a:t>R</a:t>
            </a:r>
            <a:r>
              <a:rPr lang="en-US" sz="2000" dirty="0" smtClean="0"/>
              <a:t>esult: easy to find any given </a:t>
            </a:r>
            <a:r>
              <a:rPr lang="en-US" sz="2000" dirty="0" smtClean="0"/>
              <a:t>key</a:t>
            </a:r>
          </a:p>
          <a:p>
            <a:pPr lvl="1">
              <a:buFontTx/>
              <a:buNone/>
            </a:pPr>
            <a:endParaRPr lang="en-US" sz="2000" dirty="0" smtClean="0"/>
          </a:p>
        </p:txBody>
      </p:sp>
      <p:sp>
        <p:nvSpPr>
          <p:cNvPr id="29" name="Slide Number Placeholder 28"/>
          <p:cNvSpPr>
            <a:spLocks noGrp="1"/>
          </p:cNvSpPr>
          <p:nvPr>
            <p:ph type="sldNum" sz="quarter" idx="12"/>
          </p:nvPr>
        </p:nvSpPr>
        <p:spPr/>
        <p:txBody>
          <a:bodyPr/>
          <a:lstStyle/>
          <a:p>
            <a:fld id="{B5EA12F5-03B5-4BEE-BF40-7EC1D15EBEE1}" type="slidenum">
              <a:rPr lang="en-US" smtClean="0"/>
              <a:pPr/>
              <a:t>7</a:t>
            </a:fld>
            <a:endParaRPr lang="en-US" dirty="0"/>
          </a:p>
        </p:txBody>
      </p:sp>
      <p:sp>
        <p:nvSpPr>
          <p:cNvPr id="30" name="Date Placeholder 4"/>
          <p:cNvSpPr>
            <a:spLocks noGrp="1"/>
          </p:cNvSpPr>
          <p:nvPr>
            <p:ph type="dt" sz="half" idx="10"/>
          </p:nvPr>
        </p:nvSpPr>
        <p:spPr>
          <a:xfrm>
            <a:off x="457200" y="6356350"/>
            <a:ext cx="2133600" cy="365125"/>
          </a:xfrm>
        </p:spPr>
        <p:txBody>
          <a:bodyPr/>
          <a:lstStyle/>
          <a:p>
            <a:r>
              <a:rPr lang="en-US" dirty="0" smtClean="0"/>
              <a:t>Winter 2017</a:t>
            </a:r>
          </a:p>
        </p:txBody>
      </p:sp>
    </p:spTree>
    <p:extLst>
      <p:ext uri="{BB962C8B-B14F-4D97-AF65-F5344CB8AC3E}">
        <p14:creationId xmlns:p14="http://schemas.microsoft.com/office/powerpoint/2010/main" val="3065812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custDataLst>
              <p:tags r:id="rId1"/>
            </p:custDataLst>
          </p:nvPr>
        </p:nvSpPr>
        <p:spPr/>
        <p:txBody>
          <a:bodyPr/>
          <a:lstStyle/>
          <a:p>
            <a:r>
              <a:rPr lang="en-US" dirty="0" err="1" smtClean="0">
                <a:solidFill>
                  <a:srgbClr val="0000FF"/>
                </a:solidFill>
              </a:rPr>
              <a:t>BuildTree</a:t>
            </a:r>
            <a:r>
              <a:rPr lang="en-US" dirty="0" smtClean="0">
                <a:solidFill>
                  <a:srgbClr val="0000FF"/>
                </a:solidFill>
              </a:rPr>
              <a:t> for BST</a:t>
            </a:r>
          </a:p>
        </p:txBody>
      </p:sp>
      <p:sp>
        <p:nvSpPr>
          <p:cNvPr id="29699" name="Rectangle 3"/>
          <p:cNvSpPr>
            <a:spLocks noGrp="1" noChangeArrowheads="1"/>
          </p:cNvSpPr>
          <p:nvPr>
            <p:ph type="body" idx="1"/>
            <p:custDataLst>
              <p:tags r:id="rId2"/>
            </p:custDataLst>
          </p:nvPr>
        </p:nvSpPr>
        <p:spPr>
          <a:xfrm>
            <a:off x="533400" y="1295400"/>
            <a:ext cx="8229600" cy="4800600"/>
          </a:xfrm>
        </p:spPr>
        <p:txBody>
          <a:bodyPr>
            <a:normAutofit fontScale="85000" lnSpcReduction="20000"/>
          </a:bodyPr>
          <a:lstStyle/>
          <a:p>
            <a:r>
              <a:rPr lang="en-US" dirty="0" smtClean="0"/>
              <a:t>Let’s consider </a:t>
            </a:r>
            <a:r>
              <a:rPr lang="en-US" b="1" dirty="0" err="1" smtClean="0">
                <a:latin typeface="Courier New" pitchFamily="49" charset="0"/>
                <a:cs typeface="Courier New" pitchFamily="49" charset="0"/>
              </a:rPr>
              <a:t>buildTree</a:t>
            </a:r>
            <a:r>
              <a:rPr lang="en-US" dirty="0">
                <a:latin typeface="Calibri"/>
                <a:cs typeface="Calibri"/>
              </a:rPr>
              <a:t> </a:t>
            </a:r>
            <a:r>
              <a:rPr lang="en-US" dirty="0">
                <a:latin typeface="Calibri"/>
                <a:cs typeface="Calibri"/>
              </a:rPr>
              <a:t>(</a:t>
            </a:r>
            <a:r>
              <a:rPr lang="en-US" dirty="0" smtClean="0">
                <a:latin typeface="+mj-lt"/>
                <a:cs typeface="Courier New" pitchFamily="49" charset="0"/>
              </a:rPr>
              <a:t>Insert </a:t>
            </a:r>
            <a:r>
              <a:rPr lang="en-US" dirty="0" smtClean="0">
                <a:latin typeface="+mj-lt"/>
                <a:cs typeface="Courier New" pitchFamily="49" charset="0"/>
              </a:rPr>
              <a:t>all, starting from an empty </a:t>
            </a:r>
            <a:r>
              <a:rPr lang="en-US" dirty="0" smtClean="0">
                <a:latin typeface="+mj-lt"/>
                <a:cs typeface="Courier New" pitchFamily="49" charset="0"/>
              </a:rPr>
              <a:t>tree)</a:t>
            </a:r>
            <a:endParaRPr lang="en-US" dirty="0" smtClean="0">
              <a:latin typeface="+mj-lt"/>
              <a:cs typeface="Courier New" pitchFamily="49" charset="0"/>
            </a:endParaRPr>
          </a:p>
          <a:p>
            <a:endParaRPr lang="en-US" dirty="0" smtClean="0"/>
          </a:p>
          <a:p>
            <a:r>
              <a:rPr lang="en-US" dirty="0" smtClean="0"/>
              <a:t>Insert </a:t>
            </a:r>
            <a:r>
              <a:rPr lang="en-US" dirty="0" smtClean="0"/>
              <a:t>data </a:t>
            </a:r>
            <a:r>
              <a:rPr lang="en-US" dirty="0" smtClean="0">
                <a:solidFill>
                  <a:srgbClr val="FF6600"/>
                </a:solidFill>
              </a:rPr>
              <a:t>1</a:t>
            </a:r>
            <a:r>
              <a:rPr lang="en-US" dirty="0" smtClean="0">
                <a:solidFill>
                  <a:srgbClr val="FF6600"/>
                </a:solidFill>
              </a:rPr>
              <a:t>, 2, 3, 4, 5, 6, 7, 8, 9 </a:t>
            </a:r>
            <a:r>
              <a:rPr lang="en-US" dirty="0" smtClean="0"/>
              <a:t>into an empty BST</a:t>
            </a:r>
          </a:p>
          <a:p>
            <a:endParaRPr lang="en-US" dirty="0" smtClean="0"/>
          </a:p>
          <a:p>
            <a:pPr lvl="1"/>
            <a:r>
              <a:rPr lang="en-US" dirty="0" smtClean="0"/>
              <a:t>If inserted in given order, </a:t>
            </a:r>
            <a:br>
              <a:rPr lang="en-US" dirty="0" smtClean="0"/>
            </a:br>
            <a:r>
              <a:rPr lang="en-US" dirty="0" smtClean="0"/>
              <a:t>what is the tree?  </a:t>
            </a:r>
            <a:br>
              <a:rPr lang="en-US" dirty="0" smtClean="0"/>
            </a:br>
            <a:endParaRPr lang="en-US" dirty="0" smtClean="0"/>
          </a:p>
          <a:p>
            <a:pPr lvl="1"/>
            <a:r>
              <a:rPr lang="en-US" dirty="0" smtClean="0"/>
              <a:t>What big-O runtime for </a:t>
            </a:r>
            <a:br>
              <a:rPr lang="en-US" dirty="0" smtClean="0"/>
            </a:br>
            <a:r>
              <a:rPr lang="en-US" dirty="0" smtClean="0"/>
              <a:t>this kind of sorted input?</a:t>
            </a:r>
          </a:p>
          <a:p>
            <a:pPr lvl="1"/>
            <a:endParaRPr lang="en-US" dirty="0" smtClean="0"/>
          </a:p>
          <a:p>
            <a:pPr lvl="1"/>
            <a:r>
              <a:rPr lang="en-US" dirty="0" smtClean="0"/>
              <a:t>Is inserting in the reverse order </a:t>
            </a:r>
          </a:p>
          <a:p>
            <a:pPr lvl="1">
              <a:buNone/>
            </a:pPr>
            <a:r>
              <a:rPr lang="en-US" dirty="0" smtClean="0"/>
              <a:t>	any better?</a:t>
            </a:r>
          </a:p>
          <a:p>
            <a:pPr lvl="1">
              <a:buFontTx/>
              <a:buNone/>
            </a:pPr>
            <a:endParaRPr lang="en-US" dirty="0" smtClean="0"/>
          </a:p>
          <a:p>
            <a:endParaRPr lang="en-US" dirty="0" smtClean="0"/>
          </a:p>
        </p:txBody>
      </p:sp>
      <p:sp>
        <p:nvSpPr>
          <p:cNvPr id="210948" name="AutoShape 4" hidden="1"/>
          <p:cNvSpPr>
            <a:spLocks noChangeArrowheads="1"/>
          </p:cNvSpPr>
          <p:nvPr>
            <p:custDataLst>
              <p:tags r:id="rId3"/>
            </p:custDataLst>
          </p:nvPr>
        </p:nvSpPr>
        <p:spPr bwMode="auto">
          <a:xfrm>
            <a:off x="609600" y="3962400"/>
            <a:ext cx="1600200" cy="381000"/>
          </a:xfrm>
          <a:prstGeom prst="roundRect">
            <a:avLst>
              <a:gd name="adj" fmla="val 16667"/>
            </a:avLst>
          </a:prstGeom>
          <a:solidFill>
            <a:srgbClr val="FFFF99"/>
          </a:solidFill>
          <a:ln w="9525">
            <a:noFill/>
            <a:round/>
            <a:headEnd/>
            <a:tailEnd/>
          </a:ln>
        </p:spPr>
        <p:txBody>
          <a:bodyPr wrap="none" anchor="ctr"/>
          <a:lstStyle/>
          <a:p>
            <a:pPr algn="ctr" eaLnBrk="1" hangingPunct="1"/>
            <a:r>
              <a:rPr lang="el-GR">
                <a:cs typeface="Times New Roman" pitchFamily="18" charset="0"/>
              </a:rPr>
              <a:t>Θ</a:t>
            </a:r>
            <a:r>
              <a:rPr lang="en-US"/>
              <a:t>(</a:t>
            </a:r>
            <a:r>
              <a:rPr lang="en-US" i="1"/>
              <a:t>n</a:t>
            </a:r>
            <a:r>
              <a:rPr lang="en-US" baseline="30000"/>
              <a:t>2</a:t>
            </a:r>
            <a:r>
              <a:rPr lang="en-US"/>
              <a:t>)</a:t>
            </a:r>
          </a:p>
        </p:txBody>
      </p:sp>
      <p:sp>
        <p:nvSpPr>
          <p:cNvPr id="210949" name="AutoShape 5" hidden="1"/>
          <p:cNvSpPr>
            <a:spLocks noChangeArrowheads="1"/>
          </p:cNvSpPr>
          <p:nvPr>
            <p:custDataLst>
              <p:tags r:id="rId4"/>
            </p:custDataLst>
          </p:nvPr>
        </p:nvSpPr>
        <p:spPr bwMode="auto">
          <a:xfrm>
            <a:off x="609600" y="6477000"/>
            <a:ext cx="1600200" cy="381000"/>
          </a:xfrm>
          <a:prstGeom prst="roundRect">
            <a:avLst>
              <a:gd name="adj" fmla="val 16667"/>
            </a:avLst>
          </a:prstGeom>
          <a:solidFill>
            <a:srgbClr val="FFFF99"/>
          </a:solidFill>
          <a:ln w="9525">
            <a:noFill/>
            <a:round/>
            <a:headEnd/>
            <a:tailEnd/>
          </a:ln>
        </p:spPr>
        <p:txBody>
          <a:bodyPr wrap="none" anchor="ctr"/>
          <a:lstStyle/>
          <a:p>
            <a:pPr algn="ctr" eaLnBrk="1" hangingPunct="1"/>
            <a:r>
              <a:rPr lang="el-GR">
                <a:cs typeface="Times New Roman" pitchFamily="18" charset="0"/>
              </a:rPr>
              <a:t>Θ</a:t>
            </a:r>
            <a:r>
              <a:rPr lang="en-US"/>
              <a:t>(</a:t>
            </a:r>
            <a:r>
              <a:rPr lang="en-US" i="1"/>
              <a:t>n</a:t>
            </a:r>
            <a:r>
              <a:rPr lang="en-US" baseline="30000"/>
              <a:t>2</a:t>
            </a:r>
            <a:r>
              <a:rPr lang="en-US"/>
              <a:t>)</a:t>
            </a:r>
          </a:p>
        </p:txBody>
      </p:sp>
      <p:grpSp>
        <p:nvGrpSpPr>
          <p:cNvPr id="2" name="Group 16"/>
          <p:cNvGrpSpPr>
            <a:grpSpLocks/>
          </p:cNvGrpSpPr>
          <p:nvPr/>
        </p:nvGrpSpPr>
        <p:grpSpPr bwMode="auto">
          <a:xfrm>
            <a:off x="6598181" y="3193604"/>
            <a:ext cx="1411288" cy="2362200"/>
            <a:chOff x="6629400" y="3352800"/>
            <a:chExt cx="1410502" cy="2362528"/>
          </a:xfrm>
        </p:grpSpPr>
        <p:sp>
          <p:nvSpPr>
            <p:cNvPr id="29704" name="Oval 64"/>
            <p:cNvSpPr>
              <a:spLocks noChangeAspect="1" noChangeArrowheads="1"/>
            </p:cNvSpPr>
            <p:nvPr>
              <p:custDataLst>
                <p:tags r:id="rId7"/>
              </p:custDataLst>
            </p:nvPr>
          </p:nvSpPr>
          <p:spPr bwMode="auto">
            <a:xfrm>
              <a:off x="6629400" y="3352800"/>
              <a:ext cx="425744" cy="425669"/>
            </a:xfrm>
            <a:prstGeom prst="ellipse">
              <a:avLst/>
            </a:prstGeom>
            <a:noFill/>
            <a:ln w="38100">
              <a:solidFill>
                <a:schemeClr val="accent1">
                  <a:lumMod val="75000"/>
                </a:schemeClr>
              </a:solidFill>
              <a:round/>
              <a:headEnd/>
              <a:tailEnd/>
            </a:ln>
          </p:spPr>
          <p:txBody>
            <a:bodyPr wrap="none" anchor="ctr"/>
            <a:lstStyle/>
            <a:p>
              <a:pPr algn="ctr"/>
              <a:r>
                <a:rPr lang="en-US" dirty="0"/>
                <a:t>1</a:t>
              </a:r>
            </a:p>
          </p:txBody>
        </p:sp>
        <p:cxnSp>
          <p:nvCxnSpPr>
            <p:cNvPr id="29705" name="AutoShape 65"/>
            <p:cNvCxnSpPr>
              <a:cxnSpLocks noChangeShapeType="1"/>
              <a:stCxn id="29704" idx="5"/>
              <a:endCxn id="29706" idx="0"/>
            </p:cNvCxnSpPr>
            <p:nvPr>
              <p:custDataLst>
                <p:tags r:id="rId8"/>
              </p:custDataLst>
            </p:nvPr>
          </p:nvCxnSpPr>
          <p:spPr bwMode="auto">
            <a:xfrm>
              <a:off x="6993056" y="3734128"/>
              <a:ext cx="314873" cy="452273"/>
            </a:xfrm>
            <a:prstGeom prst="straightConnector1">
              <a:avLst/>
            </a:prstGeom>
            <a:noFill/>
            <a:ln w="9525">
              <a:solidFill>
                <a:schemeClr val="accent1">
                  <a:lumMod val="75000"/>
                </a:schemeClr>
              </a:solidFill>
              <a:round/>
              <a:headEnd/>
              <a:tailEnd type="triangle" w="med" len="med"/>
            </a:ln>
          </p:spPr>
        </p:cxnSp>
        <p:sp>
          <p:nvSpPr>
            <p:cNvPr id="29706" name="Oval 66"/>
            <p:cNvSpPr>
              <a:spLocks noChangeAspect="1" noChangeArrowheads="1"/>
            </p:cNvSpPr>
            <p:nvPr>
              <p:custDataLst>
                <p:tags r:id="rId9"/>
              </p:custDataLst>
            </p:nvPr>
          </p:nvSpPr>
          <p:spPr bwMode="auto">
            <a:xfrm>
              <a:off x="7095057" y="4204138"/>
              <a:ext cx="425744" cy="425669"/>
            </a:xfrm>
            <a:prstGeom prst="ellipse">
              <a:avLst/>
            </a:prstGeom>
            <a:noFill/>
            <a:ln w="38100">
              <a:solidFill>
                <a:schemeClr val="accent1">
                  <a:lumMod val="75000"/>
                </a:schemeClr>
              </a:solidFill>
              <a:round/>
              <a:headEnd/>
              <a:tailEnd/>
            </a:ln>
          </p:spPr>
          <p:txBody>
            <a:bodyPr wrap="none" anchor="ctr"/>
            <a:lstStyle/>
            <a:p>
              <a:pPr algn="ctr"/>
              <a:r>
                <a:rPr lang="en-US"/>
                <a:t>2</a:t>
              </a:r>
            </a:p>
          </p:txBody>
        </p:sp>
        <p:sp>
          <p:nvSpPr>
            <p:cNvPr id="29707" name="Oval 67"/>
            <p:cNvSpPr>
              <a:spLocks noChangeAspect="1" noChangeArrowheads="1"/>
            </p:cNvSpPr>
            <p:nvPr>
              <p:custDataLst>
                <p:tags r:id="rId10"/>
              </p:custDataLst>
            </p:nvPr>
          </p:nvSpPr>
          <p:spPr bwMode="auto">
            <a:xfrm>
              <a:off x="7449844" y="4984531"/>
              <a:ext cx="425744" cy="425669"/>
            </a:xfrm>
            <a:prstGeom prst="ellipse">
              <a:avLst/>
            </a:prstGeom>
            <a:noFill/>
            <a:ln w="38100">
              <a:solidFill>
                <a:schemeClr val="accent1">
                  <a:lumMod val="75000"/>
                </a:schemeClr>
              </a:solidFill>
              <a:round/>
              <a:headEnd/>
              <a:tailEnd/>
            </a:ln>
          </p:spPr>
          <p:txBody>
            <a:bodyPr wrap="none" anchor="ctr"/>
            <a:lstStyle/>
            <a:p>
              <a:pPr algn="ctr"/>
              <a:r>
                <a:rPr lang="en-US"/>
                <a:t>3</a:t>
              </a:r>
            </a:p>
          </p:txBody>
        </p:sp>
        <p:cxnSp>
          <p:nvCxnSpPr>
            <p:cNvPr id="29708" name="AutoShape 68"/>
            <p:cNvCxnSpPr>
              <a:cxnSpLocks noChangeShapeType="1"/>
              <a:stCxn id="29706" idx="5"/>
              <a:endCxn id="29707" idx="0"/>
            </p:cNvCxnSpPr>
            <p:nvPr>
              <p:custDataLst>
                <p:tags r:id="rId11"/>
              </p:custDataLst>
            </p:nvPr>
          </p:nvCxnSpPr>
          <p:spPr bwMode="auto">
            <a:xfrm>
              <a:off x="7458714" y="4585466"/>
              <a:ext cx="204002" cy="381328"/>
            </a:xfrm>
            <a:prstGeom prst="straightConnector1">
              <a:avLst/>
            </a:prstGeom>
            <a:noFill/>
            <a:ln w="9525">
              <a:solidFill>
                <a:schemeClr val="accent1">
                  <a:lumMod val="75000"/>
                </a:schemeClr>
              </a:solidFill>
              <a:round/>
              <a:headEnd/>
              <a:tailEnd type="triangle" w="med" len="med"/>
            </a:ln>
          </p:spPr>
        </p:cxnSp>
        <p:cxnSp>
          <p:nvCxnSpPr>
            <p:cNvPr id="29709" name="AutoShape 68"/>
            <p:cNvCxnSpPr>
              <a:cxnSpLocks noChangeShapeType="1"/>
            </p:cNvCxnSpPr>
            <p:nvPr>
              <p:custDataLst>
                <p:tags r:id="rId12"/>
              </p:custDataLst>
            </p:nvPr>
          </p:nvCxnSpPr>
          <p:spPr bwMode="auto">
            <a:xfrm>
              <a:off x="7835900" y="5334000"/>
              <a:ext cx="204002" cy="381328"/>
            </a:xfrm>
            <a:prstGeom prst="straightConnector1">
              <a:avLst/>
            </a:prstGeom>
            <a:noFill/>
            <a:ln w="9525">
              <a:solidFill>
                <a:schemeClr val="accent1">
                  <a:lumMod val="75000"/>
                </a:schemeClr>
              </a:solidFill>
              <a:round/>
              <a:headEnd/>
              <a:tailEnd type="triangle" w="med" len="med"/>
            </a:ln>
          </p:spPr>
        </p:cxnSp>
      </p:grpSp>
      <p:sp>
        <p:nvSpPr>
          <p:cNvPr id="18" name="Text Box 4"/>
          <p:cNvSpPr txBox="1">
            <a:spLocks noChangeArrowheads="1"/>
          </p:cNvSpPr>
          <p:nvPr>
            <p:custDataLst>
              <p:tags r:id="rId5"/>
            </p:custDataLst>
          </p:nvPr>
        </p:nvSpPr>
        <p:spPr bwMode="auto">
          <a:xfrm>
            <a:off x="4585762" y="4027089"/>
            <a:ext cx="2438400" cy="707886"/>
          </a:xfrm>
          <a:prstGeom prst="rect">
            <a:avLst/>
          </a:prstGeom>
          <a:noFill/>
          <a:ln w="9525">
            <a:noFill/>
            <a:miter lim="800000"/>
            <a:headEnd/>
            <a:tailEnd/>
          </a:ln>
        </p:spPr>
        <p:txBody>
          <a:bodyPr>
            <a:spAutoFit/>
          </a:bodyPr>
          <a:lstStyle/>
          <a:p>
            <a:pPr algn="ctr"/>
            <a:r>
              <a:rPr lang="en-US" sz="2000" i="1" dirty="0" smtClean="0">
                <a:solidFill>
                  <a:schemeClr val="accent1"/>
                </a:solidFill>
                <a:latin typeface="+mj-lt"/>
              </a:rPr>
              <a:t>O(n</a:t>
            </a:r>
            <a:r>
              <a:rPr lang="en-US" sz="2000" i="1" baseline="30000" dirty="0" smtClean="0">
                <a:solidFill>
                  <a:schemeClr val="accent1"/>
                </a:solidFill>
                <a:latin typeface="+mj-lt"/>
              </a:rPr>
              <a:t>2</a:t>
            </a:r>
            <a:r>
              <a:rPr lang="en-US" sz="2000" i="1" dirty="0" smtClean="0">
                <a:solidFill>
                  <a:schemeClr val="accent1"/>
                </a:solidFill>
                <a:latin typeface="+mj-lt"/>
              </a:rPr>
              <a:t>)</a:t>
            </a:r>
            <a:endParaRPr lang="en-US" sz="2000" i="1" dirty="0">
              <a:solidFill>
                <a:schemeClr val="accent1"/>
              </a:solidFill>
              <a:latin typeface="+mj-lt"/>
            </a:endParaRPr>
          </a:p>
          <a:p>
            <a:pPr algn="ctr"/>
            <a:r>
              <a:rPr lang="en-US" sz="2000" i="1" dirty="0" smtClean="0">
                <a:solidFill>
                  <a:schemeClr val="accent1"/>
                </a:solidFill>
                <a:latin typeface="+mj-lt"/>
              </a:rPr>
              <a:t>Not a happy place</a:t>
            </a:r>
            <a:endParaRPr lang="en-US" sz="2000" i="1" dirty="0">
              <a:solidFill>
                <a:schemeClr val="accent1"/>
              </a:solidFill>
              <a:latin typeface="+mj-lt"/>
            </a:endParaRPr>
          </a:p>
        </p:txBody>
      </p:sp>
      <p:sp>
        <p:nvSpPr>
          <p:cNvPr id="15" name="Slide Number Placeholder 14"/>
          <p:cNvSpPr>
            <a:spLocks noGrp="1"/>
          </p:cNvSpPr>
          <p:nvPr>
            <p:ph type="sldNum" sz="quarter" idx="11"/>
          </p:nvPr>
        </p:nvSpPr>
        <p:spPr/>
        <p:txBody>
          <a:bodyPr/>
          <a:lstStyle/>
          <a:p>
            <a:fld id="{3B048AC8-D41E-4C7B-8EE3-A52489AA1F05}" type="slidenum">
              <a:rPr lang="en-US" smtClean="0"/>
              <a:pPr/>
              <a:t>8</a:t>
            </a:fld>
            <a:endParaRPr lang="en-US"/>
          </a:p>
        </p:txBody>
      </p:sp>
      <p:sp>
        <p:nvSpPr>
          <p:cNvPr id="16"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
        <p:nvSpPr>
          <p:cNvPr id="17" name="Text Box 4"/>
          <p:cNvSpPr txBox="1">
            <a:spLocks noChangeArrowheads="1"/>
          </p:cNvSpPr>
          <p:nvPr>
            <p:custDataLst>
              <p:tags r:id="rId6"/>
            </p:custDataLst>
          </p:nvPr>
        </p:nvSpPr>
        <p:spPr bwMode="auto">
          <a:xfrm>
            <a:off x="4980682" y="5555804"/>
            <a:ext cx="2438400" cy="707886"/>
          </a:xfrm>
          <a:prstGeom prst="rect">
            <a:avLst/>
          </a:prstGeom>
          <a:noFill/>
          <a:ln w="9525">
            <a:noFill/>
            <a:miter lim="800000"/>
            <a:headEnd/>
            <a:tailEnd/>
          </a:ln>
        </p:spPr>
        <p:txBody>
          <a:bodyPr>
            <a:spAutoFit/>
          </a:bodyPr>
          <a:lstStyle/>
          <a:p>
            <a:pPr algn="ctr"/>
            <a:r>
              <a:rPr lang="en-US" sz="2000" i="1" dirty="0" smtClean="0">
                <a:solidFill>
                  <a:schemeClr val="accent1"/>
                </a:solidFill>
                <a:latin typeface="+mj-lt"/>
              </a:rPr>
              <a:t>Nope, the BST would just be the opposite</a:t>
            </a:r>
            <a:endParaRPr lang="en-US" sz="2000" i="1" dirty="0">
              <a:solidFill>
                <a:schemeClr val="accent1"/>
              </a:solidFill>
              <a:latin typeface="+mj-lt"/>
            </a:endParaRPr>
          </a:p>
        </p:txBody>
      </p:sp>
    </p:spTree>
    <p:extLst>
      <p:ext uri="{BB962C8B-B14F-4D97-AF65-F5344CB8AC3E}">
        <p14:creationId xmlns:p14="http://schemas.microsoft.com/office/powerpoint/2010/main" val="2516424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09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nimBg="1"/>
      <p:bldP spid="210949" grpId="0" animBg="1"/>
      <p:bldP spid="18"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custDataLst>
              <p:tags r:id="rId1"/>
            </p:custDataLst>
          </p:nvPr>
        </p:nvSpPr>
        <p:spPr/>
        <p:txBody>
          <a:bodyPr/>
          <a:lstStyle/>
          <a:p>
            <a:r>
              <a:rPr lang="en-US" dirty="0" smtClean="0">
                <a:solidFill>
                  <a:srgbClr val="0000FF"/>
                </a:solidFill>
              </a:rPr>
              <a:t>Intuition: Balanced </a:t>
            </a:r>
            <a:r>
              <a:rPr lang="en-US" dirty="0" smtClean="0">
                <a:solidFill>
                  <a:srgbClr val="0000FF"/>
                </a:solidFill>
              </a:rPr>
              <a:t>BSTs are</a:t>
            </a:r>
            <a:r>
              <a:rPr lang="en-US" dirty="0" smtClean="0">
                <a:solidFill>
                  <a:srgbClr val="0000FF"/>
                </a:solidFill>
              </a:rPr>
              <a:t> good</a:t>
            </a:r>
            <a:endParaRPr lang="en-US" dirty="0" smtClean="0">
              <a:solidFill>
                <a:srgbClr val="0000FF"/>
              </a:solidFill>
            </a:endParaRPr>
          </a:p>
        </p:txBody>
      </p:sp>
      <p:sp>
        <p:nvSpPr>
          <p:cNvPr id="21507" name="Rectangle 3"/>
          <p:cNvSpPr>
            <a:spLocks noGrp="1" noChangeArrowheads="1"/>
          </p:cNvSpPr>
          <p:nvPr>
            <p:ph type="body" idx="1"/>
            <p:custDataLst>
              <p:tags r:id="rId2"/>
            </p:custDataLst>
          </p:nvPr>
        </p:nvSpPr>
        <p:spPr>
          <a:xfrm>
            <a:off x="533400" y="1295400"/>
            <a:ext cx="8229600" cy="4800600"/>
          </a:xfrm>
          <a:ln>
            <a:noFill/>
          </a:ln>
        </p:spPr>
        <p:txBody>
          <a:bodyPr>
            <a:normAutofit/>
          </a:bodyPr>
          <a:lstStyle/>
          <a:p>
            <a:pPr marL="0" indent="0">
              <a:buNone/>
            </a:pPr>
            <a:r>
              <a:rPr lang="en-US" dirty="0" smtClean="0"/>
              <a:t>What if we re</a:t>
            </a:r>
            <a:r>
              <a:rPr lang="en-US" dirty="0" smtClean="0"/>
              <a:t>-arrange </a:t>
            </a:r>
            <a:r>
              <a:rPr lang="en-US" dirty="0" smtClean="0"/>
              <a:t>the data when inserting</a:t>
            </a:r>
            <a:endParaRPr lang="en-US" dirty="0" smtClean="0"/>
          </a:p>
          <a:p>
            <a:pPr lvl="1"/>
            <a:r>
              <a:rPr lang="en-US" dirty="0" smtClean="0"/>
              <a:t>median first, then left median, right median, etc.</a:t>
            </a:r>
          </a:p>
          <a:p>
            <a:pPr lvl="1"/>
            <a:r>
              <a:rPr lang="en-US" dirty="0" smtClean="0"/>
              <a:t>5, 3, 7, 2, 1, 4, 8, 6, 9	</a:t>
            </a:r>
          </a:p>
          <a:p>
            <a:pPr lvl="1"/>
            <a:endParaRPr lang="en-US" dirty="0" smtClean="0"/>
          </a:p>
          <a:p>
            <a:pPr lvl="1"/>
            <a:r>
              <a:rPr lang="en-US" dirty="0" smtClean="0"/>
              <a:t>What tree does that give us? </a:t>
            </a:r>
            <a:br>
              <a:rPr lang="en-US" dirty="0" smtClean="0"/>
            </a:br>
            <a:endParaRPr lang="en-US" dirty="0" smtClean="0"/>
          </a:p>
          <a:p>
            <a:pPr lvl="1"/>
            <a:r>
              <a:rPr lang="en-US" dirty="0" smtClean="0"/>
              <a:t>What big-O runtime?</a:t>
            </a:r>
          </a:p>
          <a:p>
            <a:pPr lvl="1"/>
            <a:endParaRPr lang="en-US" dirty="0" smtClean="0"/>
          </a:p>
          <a:p>
            <a:pPr lvl="1"/>
            <a:endParaRPr lang="en-US" sz="2000" b="1" dirty="0" smtClean="0">
              <a:solidFill>
                <a:srgbClr val="FF0000"/>
              </a:solidFill>
            </a:endParaRPr>
          </a:p>
        </p:txBody>
      </p:sp>
      <p:sp>
        <p:nvSpPr>
          <p:cNvPr id="335878" name="AutoShape 6" hidden="1"/>
          <p:cNvSpPr>
            <a:spLocks noChangeArrowheads="1"/>
          </p:cNvSpPr>
          <p:nvPr>
            <p:custDataLst>
              <p:tags r:id="rId3"/>
            </p:custDataLst>
          </p:nvPr>
        </p:nvSpPr>
        <p:spPr bwMode="auto">
          <a:xfrm>
            <a:off x="914400" y="6019800"/>
            <a:ext cx="4267200" cy="457200"/>
          </a:xfrm>
          <a:prstGeom prst="roundRect">
            <a:avLst>
              <a:gd name="adj" fmla="val 16667"/>
            </a:avLst>
          </a:prstGeom>
          <a:solidFill>
            <a:srgbClr val="FFFF99"/>
          </a:solidFill>
          <a:ln w="9525">
            <a:noFill/>
            <a:round/>
            <a:headEnd/>
            <a:tailEnd/>
          </a:ln>
        </p:spPr>
        <p:txBody>
          <a:bodyPr wrap="none" anchor="ctr"/>
          <a:lstStyle/>
          <a:p>
            <a:pPr algn="ctr" eaLnBrk="1" hangingPunct="1"/>
            <a:r>
              <a:rPr lang="en-US"/>
              <a:t>5, 3, 7, 2, 1, 6, 8, 9 better: </a:t>
            </a:r>
            <a:r>
              <a:rPr lang="en-US" i="1"/>
              <a:t>n</a:t>
            </a:r>
            <a:r>
              <a:rPr lang="en-US"/>
              <a:t> log </a:t>
            </a:r>
            <a:r>
              <a:rPr lang="en-US" i="1"/>
              <a:t>n</a:t>
            </a:r>
          </a:p>
        </p:txBody>
      </p:sp>
      <p:sp>
        <p:nvSpPr>
          <p:cNvPr id="5" name="Oval 3"/>
          <p:cNvSpPr>
            <a:spLocks noChangeAspect="1" noChangeArrowheads="1"/>
          </p:cNvSpPr>
          <p:nvPr>
            <p:custDataLst>
              <p:tags r:id="rId4"/>
            </p:custDataLst>
          </p:nvPr>
        </p:nvSpPr>
        <p:spPr bwMode="auto">
          <a:xfrm>
            <a:off x="8191500" y="4673600"/>
            <a:ext cx="381000" cy="381000"/>
          </a:xfrm>
          <a:prstGeom prst="ellipse">
            <a:avLst/>
          </a:prstGeom>
          <a:noFill/>
          <a:ln w="38100">
            <a:solidFill>
              <a:srgbClr val="376092"/>
            </a:solidFill>
            <a:round/>
            <a:headEnd/>
            <a:tailEnd/>
          </a:ln>
        </p:spPr>
        <p:txBody>
          <a:bodyPr wrap="none" anchor="ctr"/>
          <a:lstStyle/>
          <a:p>
            <a:pPr algn="ctr"/>
            <a:r>
              <a:rPr lang="en-US"/>
              <a:t>8</a:t>
            </a:r>
          </a:p>
        </p:txBody>
      </p:sp>
      <p:sp>
        <p:nvSpPr>
          <p:cNvPr id="6" name="Oval 4"/>
          <p:cNvSpPr>
            <a:spLocks noChangeAspect="1" noChangeArrowheads="1"/>
          </p:cNvSpPr>
          <p:nvPr>
            <p:custDataLst>
              <p:tags r:id="rId5"/>
            </p:custDataLst>
          </p:nvPr>
        </p:nvSpPr>
        <p:spPr bwMode="auto">
          <a:xfrm>
            <a:off x="6057900" y="4673600"/>
            <a:ext cx="381000" cy="381000"/>
          </a:xfrm>
          <a:prstGeom prst="ellipse">
            <a:avLst/>
          </a:prstGeom>
          <a:noFill/>
          <a:ln w="38100">
            <a:solidFill>
              <a:srgbClr val="376092"/>
            </a:solidFill>
            <a:round/>
            <a:headEnd/>
            <a:tailEnd/>
          </a:ln>
        </p:spPr>
        <p:txBody>
          <a:bodyPr wrap="none" anchor="ctr"/>
          <a:lstStyle/>
          <a:p>
            <a:pPr algn="ctr"/>
            <a:r>
              <a:rPr lang="en-US"/>
              <a:t>4</a:t>
            </a:r>
          </a:p>
        </p:txBody>
      </p:sp>
      <p:sp>
        <p:nvSpPr>
          <p:cNvPr id="7" name="Oval 5"/>
          <p:cNvSpPr>
            <a:spLocks noChangeAspect="1" noChangeArrowheads="1"/>
          </p:cNvSpPr>
          <p:nvPr>
            <p:custDataLst>
              <p:tags r:id="rId6"/>
            </p:custDataLst>
          </p:nvPr>
        </p:nvSpPr>
        <p:spPr bwMode="auto">
          <a:xfrm>
            <a:off x="4991100" y="4673600"/>
            <a:ext cx="381000" cy="381000"/>
          </a:xfrm>
          <a:prstGeom prst="ellipse">
            <a:avLst/>
          </a:prstGeom>
          <a:noFill/>
          <a:ln w="38100">
            <a:solidFill>
              <a:srgbClr val="376092"/>
            </a:solidFill>
            <a:round/>
            <a:headEnd/>
            <a:tailEnd/>
          </a:ln>
        </p:spPr>
        <p:txBody>
          <a:bodyPr wrap="none" anchor="ctr"/>
          <a:lstStyle/>
          <a:p>
            <a:pPr algn="ctr"/>
            <a:r>
              <a:rPr lang="en-US"/>
              <a:t>2</a:t>
            </a:r>
          </a:p>
        </p:txBody>
      </p:sp>
      <p:sp>
        <p:nvSpPr>
          <p:cNvPr id="8" name="Oval 6"/>
          <p:cNvSpPr>
            <a:spLocks noChangeAspect="1" noChangeArrowheads="1"/>
          </p:cNvSpPr>
          <p:nvPr>
            <p:custDataLst>
              <p:tags r:id="rId7"/>
            </p:custDataLst>
          </p:nvPr>
        </p:nvSpPr>
        <p:spPr bwMode="auto">
          <a:xfrm>
            <a:off x="7658100" y="3784600"/>
            <a:ext cx="381000" cy="381000"/>
          </a:xfrm>
          <a:prstGeom prst="ellipse">
            <a:avLst/>
          </a:prstGeom>
          <a:noFill/>
          <a:ln w="38100">
            <a:solidFill>
              <a:srgbClr val="376092"/>
            </a:solidFill>
            <a:round/>
            <a:headEnd/>
            <a:tailEnd/>
          </a:ln>
        </p:spPr>
        <p:txBody>
          <a:bodyPr wrap="none" anchor="ctr"/>
          <a:lstStyle/>
          <a:p>
            <a:pPr algn="ctr"/>
            <a:r>
              <a:rPr lang="en-US"/>
              <a:t>7</a:t>
            </a:r>
          </a:p>
        </p:txBody>
      </p:sp>
      <p:sp>
        <p:nvSpPr>
          <p:cNvPr id="9" name="Oval 7"/>
          <p:cNvSpPr>
            <a:spLocks noChangeAspect="1" noChangeArrowheads="1"/>
          </p:cNvSpPr>
          <p:nvPr>
            <p:custDataLst>
              <p:tags r:id="rId8"/>
            </p:custDataLst>
          </p:nvPr>
        </p:nvSpPr>
        <p:spPr bwMode="auto">
          <a:xfrm>
            <a:off x="5524500" y="3784600"/>
            <a:ext cx="381000" cy="381000"/>
          </a:xfrm>
          <a:prstGeom prst="ellipse">
            <a:avLst/>
          </a:prstGeom>
          <a:noFill/>
          <a:ln w="38100">
            <a:solidFill>
              <a:srgbClr val="376092"/>
            </a:solidFill>
            <a:round/>
            <a:headEnd/>
            <a:tailEnd/>
          </a:ln>
        </p:spPr>
        <p:txBody>
          <a:bodyPr wrap="none" anchor="ctr"/>
          <a:lstStyle/>
          <a:p>
            <a:pPr algn="ctr"/>
            <a:r>
              <a:rPr lang="en-US"/>
              <a:t>3</a:t>
            </a:r>
          </a:p>
        </p:txBody>
      </p:sp>
      <p:sp>
        <p:nvSpPr>
          <p:cNvPr id="10" name="Oval 8"/>
          <p:cNvSpPr>
            <a:spLocks noChangeAspect="1" noChangeArrowheads="1"/>
          </p:cNvSpPr>
          <p:nvPr>
            <p:custDataLst>
              <p:tags r:id="rId9"/>
            </p:custDataLst>
          </p:nvPr>
        </p:nvSpPr>
        <p:spPr bwMode="auto">
          <a:xfrm>
            <a:off x="6591300" y="2895600"/>
            <a:ext cx="381000" cy="381000"/>
          </a:xfrm>
          <a:prstGeom prst="ellipse">
            <a:avLst/>
          </a:prstGeom>
          <a:noFill/>
          <a:ln w="38100">
            <a:solidFill>
              <a:srgbClr val="376092"/>
            </a:solidFill>
            <a:round/>
            <a:headEnd/>
            <a:tailEnd/>
          </a:ln>
        </p:spPr>
        <p:txBody>
          <a:bodyPr wrap="none" anchor="ctr"/>
          <a:lstStyle/>
          <a:p>
            <a:pPr algn="ctr"/>
            <a:r>
              <a:rPr lang="en-US"/>
              <a:t>5</a:t>
            </a:r>
          </a:p>
        </p:txBody>
      </p:sp>
      <p:cxnSp>
        <p:nvCxnSpPr>
          <p:cNvPr id="11" name="AutoShape 9"/>
          <p:cNvCxnSpPr>
            <a:cxnSpLocks noChangeShapeType="1"/>
            <a:stCxn id="10" idx="3"/>
            <a:endCxn id="9" idx="0"/>
          </p:cNvCxnSpPr>
          <p:nvPr>
            <p:custDataLst>
              <p:tags r:id="rId10"/>
            </p:custDataLst>
          </p:nvPr>
        </p:nvCxnSpPr>
        <p:spPr bwMode="auto">
          <a:xfrm flipH="1">
            <a:off x="5715000" y="3240088"/>
            <a:ext cx="931863" cy="525462"/>
          </a:xfrm>
          <a:prstGeom prst="straightConnector1">
            <a:avLst/>
          </a:prstGeom>
          <a:noFill/>
          <a:ln w="9525">
            <a:solidFill>
              <a:srgbClr val="376092"/>
            </a:solidFill>
            <a:round/>
            <a:headEnd/>
            <a:tailEnd type="triangle" w="med" len="med"/>
          </a:ln>
        </p:spPr>
      </p:cxnSp>
      <p:cxnSp>
        <p:nvCxnSpPr>
          <p:cNvPr id="12" name="AutoShape 10"/>
          <p:cNvCxnSpPr>
            <a:cxnSpLocks noChangeShapeType="1"/>
            <a:stCxn id="10" idx="5"/>
            <a:endCxn id="8" idx="0"/>
          </p:cNvCxnSpPr>
          <p:nvPr>
            <p:custDataLst>
              <p:tags r:id="rId11"/>
            </p:custDataLst>
          </p:nvPr>
        </p:nvCxnSpPr>
        <p:spPr bwMode="auto">
          <a:xfrm>
            <a:off x="6916738" y="3240088"/>
            <a:ext cx="931862" cy="525462"/>
          </a:xfrm>
          <a:prstGeom prst="straightConnector1">
            <a:avLst/>
          </a:prstGeom>
          <a:noFill/>
          <a:ln w="9525">
            <a:solidFill>
              <a:srgbClr val="376092"/>
            </a:solidFill>
            <a:round/>
            <a:headEnd/>
            <a:tailEnd type="triangle" w="med" len="med"/>
          </a:ln>
        </p:spPr>
      </p:cxnSp>
      <p:cxnSp>
        <p:nvCxnSpPr>
          <p:cNvPr id="13" name="AutoShape 11"/>
          <p:cNvCxnSpPr>
            <a:cxnSpLocks noChangeShapeType="1"/>
            <a:stCxn id="8" idx="5"/>
            <a:endCxn id="5" idx="0"/>
          </p:cNvCxnSpPr>
          <p:nvPr>
            <p:custDataLst>
              <p:tags r:id="rId12"/>
            </p:custDataLst>
          </p:nvPr>
        </p:nvCxnSpPr>
        <p:spPr bwMode="auto">
          <a:xfrm>
            <a:off x="7983538" y="4129088"/>
            <a:ext cx="398462" cy="525462"/>
          </a:xfrm>
          <a:prstGeom prst="straightConnector1">
            <a:avLst/>
          </a:prstGeom>
          <a:noFill/>
          <a:ln w="9525">
            <a:solidFill>
              <a:srgbClr val="376092"/>
            </a:solidFill>
            <a:round/>
            <a:headEnd/>
            <a:tailEnd type="triangle" w="med" len="med"/>
          </a:ln>
        </p:spPr>
      </p:cxnSp>
      <p:cxnSp>
        <p:nvCxnSpPr>
          <p:cNvPr id="14" name="AutoShape 12"/>
          <p:cNvCxnSpPr>
            <a:cxnSpLocks noChangeShapeType="1"/>
            <a:stCxn id="9" idx="3"/>
            <a:endCxn id="7" idx="0"/>
          </p:cNvCxnSpPr>
          <p:nvPr>
            <p:custDataLst>
              <p:tags r:id="rId13"/>
            </p:custDataLst>
          </p:nvPr>
        </p:nvCxnSpPr>
        <p:spPr bwMode="auto">
          <a:xfrm flipH="1">
            <a:off x="5181600" y="4129088"/>
            <a:ext cx="398463" cy="525462"/>
          </a:xfrm>
          <a:prstGeom prst="straightConnector1">
            <a:avLst/>
          </a:prstGeom>
          <a:noFill/>
          <a:ln w="9525">
            <a:solidFill>
              <a:srgbClr val="376092"/>
            </a:solidFill>
            <a:round/>
            <a:headEnd/>
            <a:tailEnd type="triangle" w="med" len="med"/>
          </a:ln>
        </p:spPr>
      </p:cxnSp>
      <p:cxnSp>
        <p:nvCxnSpPr>
          <p:cNvPr id="15" name="AutoShape 13"/>
          <p:cNvCxnSpPr>
            <a:cxnSpLocks noChangeShapeType="1"/>
            <a:stCxn id="9" idx="5"/>
            <a:endCxn id="6" idx="0"/>
          </p:cNvCxnSpPr>
          <p:nvPr>
            <p:custDataLst>
              <p:tags r:id="rId14"/>
            </p:custDataLst>
          </p:nvPr>
        </p:nvCxnSpPr>
        <p:spPr bwMode="auto">
          <a:xfrm>
            <a:off x="5849938" y="4129088"/>
            <a:ext cx="398462" cy="525462"/>
          </a:xfrm>
          <a:prstGeom prst="straightConnector1">
            <a:avLst/>
          </a:prstGeom>
          <a:noFill/>
          <a:ln w="9525">
            <a:solidFill>
              <a:srgbClr val="376092"/>
            </a:solidFill>
            <a:round/>
            <a:headEnd/>
            <a:tailEnd type="triangle" w="med" len="med"/>
          </a:ln>
        </p:spPr>
      </p:cxnSp>
      <p:sp>
        <p:nvSpPr>
          <p:cNvPr id="16" name="Oval 14"/>
          <p:cNvSpPr>
            <a:spLocks noChangeAspect="1" noChangeArrowheads="1"/>
          </p:cNvSpPr>
          <p:nvPr>
            <p:custDataLst>
              <p:tags r:id="rId15"/>
            </p:custDataLst>
          </p:nvPr>
        </p:nvSpPr>
        <p:spPr bwMode="auto">
          <a:xfrm>
            <a:off x="8458200" y="5562600"/>
            <a:ext cx="381000" cy="381000"/>
          </a:xfrm>
          <a:prstGeom prst="ellipse">
            <a:avLst/>
          </a:prstGeom>
          <a:noFill/>
          <a:ln w="38100">
            <a:solidFill>
              <a:srgbClr val="376092"/>
            </a:solidFill>
            <a:round/>
            <a:headEnd/>
            <a:tailEnd/>
          </a:ln>
        </p:spPr>
        <p:txBody>
          <a:bodyPr wrap="none" anchor="ctr"/>
          <a:lstStyle/>
          <a:p>
            <a:pPr algn="ctr"/>
            <a:r>
              <a:rPr lang="en-US"/>
              <a:t>9</a:t>
            </a:r>
          </a:p>
        </p:txBody>
      </p:sp>
      <p:cxnSp>
        <p:nvCxnSpPr>
          <p:cNvPr id="17" name="AutoShape 15"/>
          <p:cNvCxnSpPr>
            <a:cxnSpLocks noChangeShapeType="1"/>
            <a:stCxn id="5" idx="5"/>
            <a:endCxn id="16" idx="0"/>
          </p:cNvCxnSpPr>
          <p:nvPr>
            <p:custDataLst>
              <p:tags r:id="rId16"/>
            </p:custDataLst>
          </p:nvPr>
        </p:nvCxnSpPr>
        <p:spPr bwMode="auto">
          <a:xfrm>
            <a:off x="8516938" y="5018088"/>
            <a:ext cx="131762" cy="525462"/>
          </a:xfrm>
          <a:prstGeom prst="straightConnector1">
            <a:avLst/>
          </a:prstGeom>
          <a:noFill/>
          <a:ln w="9525">
            <a:solidFill>
              <a:srgbClr val="376092"/>
            </a:solidFill>
            <a:round/>
            <a:headEnd/>
            <a:tailEnd type="triangle" w="med" len="med"/>
          </a:ln>
        </p:spPr>
      </p:cxnSp>
      <p:sp>
        <p:nvSpPr>
          <p:cNvPr id="24" name="Oval 18"/>
          <p:cNvSpPr>
            <a:spLocks noChangeAspect="1" noChangeArrowheads="1"/>
          </p:cNvSpPr>
          <p:nvPr>
            <p:custDataLst>
              <p:tags r:id="rId17"/>
            </p:custDataLst>
          </p:nvPr>
        </p:nvSpPr>
        <p:spPr bwMode="auto">
          <a:xfrm>
            <a:off x="7124700" y="4648200"/>
            <a:ext cx="381000" cy="381000"/>
          </a:xfrm>
          <a:prstGeom prst="ellipse">
            <a:avLst/>
          </a:prstGeom>
          <a:noFill/>
          <a:ln w="38100">
            <a:solidFill>
              <a:srgbClr val="376092"/>
            </a:solidFill>
            <a:round/>
            <a:headEnd/>
            <a:tailEnd/>
          </a:ln>
        </p:spPr>
        <p:txBody>
          <a:bodyPr wrap="none" anchor="ctr"/>
          <a:lstStyle/>
          <a:p>
            <a:pPr algn="ctr"/>
            <a:r>
              <a:rPr lang="en-US"/>
              <a:t>6</a:t>
            </a:r>
          </a:p>
        </p:txBody>
      </p:sp>
      <p:cxnSp>
        <p:nvCxnSpPr>
          <p:cNvPr id="25" name="AutoShape 19"/>
          <p:cNvCxnSpPr>
            <a:cxnSpLocks noChangeShapeType="1"/>
            <a:stCxn id="8" idx="3"/>
            <a:endCxn id="24" idx="0"/>
          </p:cNvCxnSpPr>
          <p:nvPr>
            <p:custDataLst>
              <p:tags r:id="rId18"/>
            </p:custDataLst>
          </p:nvPr>
        </p:nvCxnSpPr>
        <p:spPr bwMode="auto">
          <a:xfrm rot="5400000">
            <a:off x="7245351" y="4179887"/>
            <a:ext cx="538162" cy="398463"/>
          </a:xfrm>
          <a:prstGeom prst="straightConnector1">
            <a:avLst/>
          </a:prstGeom>
          <a:noFill/>
          <a:ln w="9525">
            <a:solidFill>
              <a:srgbClr val="376092"/>
            </a:solidFill>
            <a:round/>
            <a:headEnd/>
            <a:tailEnd type="triangle" w="med" len="med"/>
          </a:ln>
        </p:spPr>
      </p:cxnSp>
      <p:sp>
        <p:nvSpPr>
          <p:cNvPr id="26" name="Oval 16"/>
          <p:cNvSpPr>
            <a:spLocks noChangeAspect="1" noChangeArrowheads="1"/>
          </p:cNvSpPr>
          <p:nvPr>
            <p:custDataLst>
              <p:tags r:id="rId19"/>
            </p:custDataLst>
          </p:nvPr>
        </p:nvSpPr>
        <p:spPr bwMode="auto">
          <a:xfrm>
            <a:off x="4732338" y="5562600"/>
            <a:ext cx="381000" cy="381000"/>
          </a:xfrm>
          <a:prstGeom prst="ellipse">
            <a:avLst/>
          </a:prstGeom>
          <a:noFill/>
          <a:ln w="38100">
            <a:solidFill>
              <a:srgbClr val="376092"/>
            </a:solidFill>
            <a:round/>
            <a:headEnd/>
            <a:tailEnd/>
          </a:ln>
        </p:spPr>
        <p:txBody>
          <a:bodyPr wrap="none" anchor="ctr"/>
          <a:lstStyle/>
          <a:p>
            <a:pPr algn="ctr"/>
            <a:r>
              <a:rPr lang="en-US"/>
              <a:t>1</a:t>
            </a:r>
          </a:p>
        </p:txBody>
      </p:sp>
      <p:cxnSp>
        <p:nvCxnSpPr>
          <p:cNvPr id="27" name="AutoShape 17"/>
          <p:cNvCxnSpPr>
            <a:cxnSpLocks noChangeShapeType="1"/>
            <a:endCxn id="26" idx="0"/>
          </p:cNvCxnSpPr>
          <p:nvPr>
            <p:custDataLst>
              <p:tags r:id="rId20"/>
            </p:custDataLst>
          </p:nvPr>
        </p:nvCxnSpPr>
        <p:spPr bwMode="auto">
          <a:xfrm flipH="1">
            <a:off x="4922838" y="5018088"/>
            <a:ext cx="131762" cy="525462"/>
          </a:xfrm>
          <a:prstGeom prst="straightConnector1">
            <a:avLst/>
          </a:prstGeom>
          <a:noFill/>
          <a:ln w="9525">
            <a:solidFill>
              <a:srgbClr val="376092"/>
            </a:solidFill>
            <a:round/>
            <a:headEnd/>
            <a:tailEnd type="triangle" w="med" len="med"/>
          </a:ln>
        </p:spPr>
      </p:cxnSp>
      <p:sp>
        <p:nvSpPr>
          <p:cNvPr id="30" name="Text Box 4"/>
          <p:cNvSpPr txBox="1">
            <a:spLocks noChangeArrowheads="1"/>
          </p:cNvSpPr>
          <p:nvPr>
            <p:custDataLst>
              <p:tags r:id="rId21"/>
            </p:custDataLst>
          </p:nvPr>
        </p:nvSpPr>
        <p:spPr bwMode="auto">
          <a:xfrm>
            <a:off x="914400" y="5008958"/>
            <a:ext cx="3581400" cy="400110"/>
          </a:xfrm>
          <a:prstGeom prst="rect">
            <a:avLst/>
          </a:prstGeom>
          <a:noFill/>
          <a:ln w="9525">
            <a:noFill/>
            <a:miter lim="800000"/>
            <a:headEnd/>
            <a:tailEnd/>
          </a:ln>
        </p:spPr>
        <p:txBody>
          <a:bodyPr wrap="square">
            <a:spAutoFit/>
          </a:bodyPr>
          <a:lstStyle/>
          <a:p>
            <a:pPr algn="ctr"/>
            <a:r>
              <a:rPr lang="en-US" sz="2000" i="1" dirty="0" smtClean="0">
                <a:solidFill>
                  <a:schemeClr val="accent1"/>
                </a:solidFill>
                <a:latin typeface="+mn-lt"/>
              </a:rPr>
              <a:t>O</a:t>
            </a:r>
            <a:r>
              <a:rPr lang="en-US" sz="2000" i="1" dirty="0" smtClean="0">
                <a:solidFill>
                  <a:schemeClr val="accent1"/>
                </a:solidFill>
                <a:latin typeface="+mn-lt"/>
              </a:rPr>
              <a:t>(N </a:t>
            </a:r>
            <a:r>
              <a:rPr lang="en-US" sz="2000" dirty="0" err="1" smtClean="0">
                <a:solidFill>
                  <a:schemeClr val="accent1"/>
                </a:solidFill>
                <a:latin typeface="+mn-lt"/>
                <a:cs typeface="Courier New" pitchFamily="49" charset="0"/>
              </a:rPr>
              <a:t>log</a:t>
            </a:r>
            <a:r>
              <a:rPr lang="en-US" sz="2000" i="1" dirty="0" err="1">
                <a:solidFill>
                  <a:schemeClr val="accent1"/>
                </a:solidFill>
              </a:rPr>
              <a:t>N</a:t>
            </a:r>
            <a:r>
              <a:rPr lang="en-US" sz="2000" i="1" dirty="0" smtClean="0">
                <a:solidFill>
                  <a:schemeClr val="accent1"/>
                </a:solidFill>
                <a:latin typeface="+mn-lt"/>
              </a:rPr>
              <a:t>)</a:t>
            </a:r>
            <a:r>
              <a:rPr lang="en-US" sz="2000" i="1" dirty="0" smtClean="0">
                <a:solidFill>
                  <a:schemeClr val="accent1"/>
                </a:solidFill>
                <a:latin typeface="+mn-lt"/>
              </a:rPr>
              <a:t>, </a:t>
            </a:r>
            <a:r>
              <a:rPr lang="en-US" sz="2000" i="1" dirty="0">
                <a:solidFill>
                  <a:schemeClr val="accent1"/>
                </a:solidFill>
                <a:latin typeface="+mn-lt"/>
              </a:rPr>
              <a:t>definitely better</a:t>
            </a:r>
          </a:p>
        </p:txBody>
      </p:sp>
      <p:sp>
        <p:nvSpPr>
          <p:cNvPr id="28" name="Slide Number Placeholder 27"/>
          <p:cNvSpPr>
            <a:spLocks noGrp="1"/>
          </p:cNvSpPr>
          <p:nvPr>
            <p:ph type="sldNum" sz="quarter" idx="11"/>
          </p:nvPr>
        </p:nvSpPr>
        <p:spPr/>
        <p:txBody>
          <a:bodyPr/>
          <a:lstStyle/>
          <a:p>
            <a:fld id="{3B048AC8-D41E-4C7B-8EE3-A52489AA1F05}" type="slidenum">
              <a:rPr lang="en-US" smtClean="0"/>
              <a:pPr/>
              <a:t>9</a:t>
            </a:fld>
            <a:endParaRPr lang="en-US"/>
          </a:p>
        </p:txBody>
      </p:sp>
      <p:sp>
        <p:nvSpPr>
          <p:cNvPr id="29" name="Date Placeholder 1"/>
          <p:cNvSpPr>
            <a:spLocks noGrp="1"/>
          </p:cNvSpPr>
          <p:nvPr>
            <p:ph type="dt" sz="half" idx="10"/>
          </p:nvPr>
        </p:nvSpPr>
        <p:spPr>
          <a:xfrm>
            <a:off x="457200" y="6356350"/>
            <a:ext cx="2133600" cy="365125"/>
          </a:xfrm>
        </p:spPr>
        <p:txBody>
          <a:bodyPr/>
          <a:lstStyle/>
          <a:p>
            <a:r>
              <a:rPr lang="en-US" dirty="0" smtClean="0"/>
              <a:t>Winter 2017</a:t>
            </a:r>
            <a:endParaRPr lang="en-US" dirty="0"/>
          </a:p>
        </p:txBody>
      </p:sp>
    </p:spTree>
    <p:extLst>
      <p:ext uri="{BB962C8B-B14F-4D97-AF65-F5344CB8AC3E}">
        <p14:creationId xmlns:p14="http://schemas.microsoft.com/office/powerpoint/2010/main" val="4231861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58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9622</TotalTime>
  <Words>3054</Words>
  <Application>Microsoft Macintosh PowerPoint</Application>
  <PresentationFormat>On-screen Show (4:3)</PresentationFormat>
  <Paragraphs>607</Paragraphs>
  <Slides>34</Slides>
  <Notes>29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CSE 373: Data Structures &amp; Algorithms  Balancing BSTs; Lazy Deletion; Amortized Analysis</vt:lpstr>
      <vt:lpstr>Course Logistics</vt:lpstr>
      <vt:lpstr>Topics from Last Lecture</vt:lpstr>
      <vt:lpstr>Review: Dictionary Implementation</vt:lpstr>
      <vt:lpstr>Review: Simple Dictionary Implementations; Operation Analysis</vt:lpstr>
      <vt:lpstr>Sorted Array: Lazy Deletion</vt:lpstr>
      <vt:lpstr>Review: Binary Search Tree</vt:lpstr>
      <vt:lpstr>BuildTree for BST</vt:lpstr>
      <vt:lpstr>Intuition: Balanced BSTs are good</vt:lpstr>
      <vt:lpstr>Intuition: Unbalanced BSTs are bad</vt:lpstr>
      <vt:lpstr>BST Operations Analysis</vt:lpstr>
      <vt:lpstr>Lazy Deletion for BSTs:</vt:lpstr>
      <vt:lpstr>Keeping BSTs Balanced</vt:lpstr>
      <vt:lpstr>Potential Balance Conditions</vt:lpstr>
      <vt:lpstr>Potential Balance Conditions</vt:lpstr>
      <vt:lpstr>The AVL Balance Condition</vt:lpstr>
      <vt:lpstr>Any questions on Dictionaries or BSTs?</vt:lpstr>
      <vt:lpstr>Amortized Runtime Complexity</vt:lpstr>
      <vt:lpstr>Amortized Runtime Intuition</vt:lpstr>
      <vt:lpstr>Amortized Runtime Intuition</vt:lpstr>
      <vt:lpstr>“Building Up Credit” Intuition</vt:lpstr>
      <vt:lpstr>Amortized Runtime Complexity</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Correctness and usefulness</vt:lpstr>
      <vt:lpstr>Analysis</vt:lpstr>
      <vt:lpstr>Amortized useful?</vt:lpstr>
      <vt:lpstr>Not always so simple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CSE373: Data Structures &amp; Algorithms  Lecture 9: Binary Heaps, Continued</dc:title>
  <dc:creator>Hunter Zahn</dc:creator>
  <cp:lastModifiedBy>Riley Porter</cp:lastModifiedBy>
  <cp:revision>74</cp:revision>
  <dcterms:created xsi:type="dcterms:W3CDTF">2016-07-13T15:58:10Z</dcterms:created>
  <dcterms:modified xsi:type="dcterms:W3CDTF">2017-01-18T22:19:26Z</dcterms:modified>
</cp:coreProperties>
</file>