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99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83" r:id="rId11"/>
    <p:sldId id="264" r:id="rId12"/>
    <p:sldId id="265" r:id="rId13"/>
    <p:sldId id="27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9" r:id="rId26"/>
    <p:sldId id="301" r:id="rId27"/>
    <p:sldId id="293" r:id="rId28"/>
    <p:sldId id="305" r:id="rId29"/>
    <p:sldId id="296" r:id="rId30"/>
    <p:sldId id="303" r:id="rId31"/>
    <p:sldId id="300" r:id="rId32"/>
    <p:sldId id="30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588"/>
    <p:restoredTop sz="94631"/>
  </p:normalViewPr>
  <p:slideViewPr>
    <p:cSldViewPr snapToGrid="0" snapToObjects="1">
      <p:cViewPr>
        <p:scale>
          <a:sx n="75" d="100"/>
          <a:sy n="75" d="100"/>
        </p:scale>
        <p:origin x="188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5EB0E-D3D4-B64D-8FB3-2B9B1042F0A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A6B54-6138-C04E-8F53-B71EBB683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3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579-158C-D948-AE75-C63C17394A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5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97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is number</a:t>
            </a:r>
            <a:r>
              <a:rPr lang="en-US" baseline="0" dirty="0" smtClean="0"/>
              <a:t> of nodes (actually sum of cost of nodes)</a:t>
            </a:r>
          </a:p>
          <a:p>
            <a:r>
              <a:rPr lang="en-US" baseline="0" dirty="0" smtClean="0"/>
              <a:t>span is length of longest path (actually sum of nodes along most expensive path)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48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6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07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5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1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53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69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89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4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0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69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index is the sum of previous index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16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5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4443-1BA6-F641-97CD-13A61852071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FB54-7B7E-3241-BA02-C6178D642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6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4443-1BA6-F641-97CD-13A61852071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FB54-7B7E-3241-BA02-C6178D642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7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4443-1BA6-F641-97CD-13A61852071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FB54-7B7E-3241-BA02-C6178D642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0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4443-1BA6-F641-97CD-13A61852071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FB54-7B7E-3241-BA02-C6178D642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4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4443-1BA6-F641-97CD-13A61852071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FB54-7B7E-3241-BA02-C6178D642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4443-1BA6-F641-97CD-13A61852071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FB54-7B7E-3241-BA02-C6178D642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8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4443-1BA6-F641-97CD-13A61852071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FB54-7B7E-3241-BA02-C6178D642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8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4443-1BA6-F641-97CD-13A61852071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FB54-7B7E-3241-BA02-C6178D642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3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4443-1BA6-F641-97CD-13A61852071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FB54-7B7E-3241-BA02-C6178D642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2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4443-1BA6-F641-97CD-13A61852071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FB54-7B7E-3241-BA02-C6178D642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1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4443-1BA6-F641-97CD-13A61852071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FB54-7B7E-3241-BA02-C6178D642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9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D4443-1BA6-F641-97CD-13A61852071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0FB54-7B7E-3241-BA02-C6178D642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4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tags" Target="../tags/tag36.xml"/><Relationship Id="rId12" Type="http://schemas.openxmlformats.org/officeDocument/2006/relationships/tags" Target="../tags/tag37.xml"/><Relationship Id="rId13" Type="http://schemas.openxmlformats.org/officeDocument/2006/relationships/tags" Target="../tags/tag38.xml"/><Relationship Id="rId14" Type="http://schemas.openxmlformats.org/officeDocument/2006/relationships/tags" Target="../tags/tag39.xml"/><Relationship Id="rId15" Type="http://schemas.openxmlformats.org/officeDocument/2006/relationships/tags" Target="../tags/tag40.xml"/><Relationship Id="rId16" Type="http://schemas.openxmlformats.org/officeDocument/2006/relationships/tags" Target="../tags/tag41.xml"/><Relationship Id="rId17" Type="http://schemas.openxmlformats.org/officeDocument/2006/relationships/tags" Target="../tags/tag42.xml"/><Relationship Id="rId18" Type="http://schemas.openxmlformats.org/officeDocument/2006/relationships/slideLayout" Target="../slideLayouts/slideLayout2.xml"/><Relationship Id="rId19" Type="http://schemas.openxmlformats.org/officeDocument/2006/relationships/notesSlide" Target="../notesSlides/notesSlide7.xml"/><Relationship Id="rId1" Type="http://schemas.openxmlformats.org/officeDocument/2006/relationships/tags" Target="../tags/tag26.xml"/><Relationship Id="rId2" Type="http://schemas.openxmlformats.org/officeDocument/2006/relationships/tags" Target="../tags/tag27.xml"/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tags" Target="../tags/tag32.xml"/><Relationship Id="rId8" Type="http://schemas.openxmlformats.org/officeDocument/2006/relationships/tags" Target="../tags/tag33.xml"/><Relationship Id="rId9" Type="http://schemas.openxmlformats.org/officeDocument/2006/relationships/tags" Target="../tags/tag34.xml"/><Relationship Id="rId10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46" Type="http://schemas.openxmlformats.org/officeDocument/2006/relationships/tags" Target="../tags/tag88.xml"/><Relationship Id="rId47" Type="http://schemas.openxmlformats.org/officeDocument/2006/relationships/tags" Target="../tags/tag89.xml"/><Relationship Id="rId48" Type="http://schemas.openxmlformats.org/officeDocument/2006/relationships/tags" Target="../tags/tag90.xml"/><Relationship Id="rId49" Type="http://schemas.openxmlformats.org/officeDocument/2006/relationships/tags" Target="../tags/tag91.xml"/><Relationship Id="rId20" Type="http://schemas.openxmlformats.org/officeDocument/2006/relationships/tags" Target="../tags/tag62.xml"/><Relationship Id="rId21" Type="http://schemas.openxmlformats.org/officeDocument/2006/relationships/tags" Target="../tags/tag63.xml"/><Relationship Id="rId22" Type="http://schemas.openxmlformats.org/officeDocument/2006/relationships/tags" Target="../tags/tag64.xml"/><Relationship Id="rId23" Type="http://schemas.openxmlformats.org/officeDocument/2006/relationships/tags" Target="../tags/tag65.xml"/><Relationship Id="rId24" Type="http://schemas.openxmlformats.org/officeDocument/2006/relationships/tags" Target="../tags/tag66.xml"/><Relationship Id="rId25" Type="http://schemas.openxmlformats.org/officeDocument/2006/relationships/tags" Target="../tags/tag67.xml"/><Relationship Id="rId26" Type="http://schemas.openxmlformats.org/officeDocument/2006/relationships/tags" Target="../tags/tag68.xml"/><Relationship Id="rId27" Type="http://schemas.openxmlformats.org/officeDocument/2006/relationships/tags" Target="../tags/tag69.xml"/><Relationship Id="rId28" Type="http://schemas.openxmlformats.org/officeDocument/2006/relationships/tags" Target="../tags/tag70.xml"/><Relationship Id="rId29" Type="http://schemas.openxmlformats.org/officeDocument/2006/relationships/tags" Target="../tags/tag71.xml"/><Relationship Id="rId50" Type="http://schemas.openxmlformats.org/officeDocument/2006/relationships/tags" Target="../tags/tag92.xml"/><Relationship Id="rId51" Type="http://schemas.openxmlformats.org/officeDocument/2006/relationships/slideLayout" Target="../slideLayouts/slideLayout2.xml"/><Relationship Id="rId52" Type="http://schemas.openxmlformats.org/officeDocument/2006/relationships/notesSlide" Target="../notesSlides/notesSlide11.xml"/><Relationship Id="rId1" Type="http://schemas.openxmlformats.org/officeDocument/2006/relationships/tags" Target="../tags/tag43.x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30" Type="http://schemas.openxmlformats.org/officeDocument/2006/relationships/tags" Target="../tags/tag72.xml"/><Relationship Id="rId31" Type="http://schemas.openxmlformats.org/officeDocument/2006/relationships/tags" Target="../tags/tag73.xml"/><Relationship Id="rId32" Type="http://schemas.openxmlformats.org/officeDocument/2006/relationships/tags" Target="../tags/tag74.xml"/><Relationship Id="rId9" Type="http://schemas.openxmlformats.org/officeDocument/2006/relationships/tags" Target="../tags/tag51.xml"/><Relationship Id="rId6" Type="http://schemas.openxmlformats.org/officeDocument/2006/relationships/tags" Target="../tags/tag48.xml"/><Relationship Id="rId7" Type="http://schemas.openxmlformats.org/officeDocument/2006/relationships/tags" Target="../tags/tag49.xml"/><Relationship Id="rId8" Type="http://schemas.openxmlformats.org/officeDocument/2006/relationships/tags" Target="../tags/tag50.xml"/><Relationship Id="rId33" Type="http://schemas.openxmlformats.org/officeDocument/2006/relationships/tags" Target="../tags/tag75.xml"/><Relationship Id="rId34" Type="http://schemas.openxmlformats.org/officeDocument/2006/relationships/tags" Target="../tags/tag76.xml"/><Relationship Id="rId35" Type="http://schemas.openxmlformats.org/officeDocument/2006/relationships/tags" Target="../tags/tag77.xml"/><Relationship Id="rId36" Type="http://schemas.openxmlformats.org/officeDocument/2006/relationships/tags" Target="../tags/tag78.xml"/><Relationship Id="rId10" Type="http://schemas.openxmlformats.org/officeDocument/2006/relationships/tags" Target="../tags/tag52.xml"/><Relationship Id="rId11" Type="http://schemas.openxmlformats.org/officeDocument/2006/relationships/tags" Target="../tags/tag53.xml"/><Relationship Id="rId12" Type="http://schemas.openxmlformats.org/officeDocument/2006/relationships/tags" Target="../tags/tag54.xml"/><Relationship Id="rId13" Type="http://schemas.openxmlformats.org/officeDocument/2006/relationships/tags" Target="../tags/tag55.xml"/><Relationship Id="rId14" Type="http://schemas.openxmlformats.org/officeDocument/2006/relationships/tags" Target="../tags/tag56.xml"/><Relationship Id="rId15" Type="http://schemas.openxmlformats.org/officeDocument/2006/relationships/tags" Target="../tags/tag57.xml"/><Relationship Id="rId16" Type="http://schemas.openxmlformats.org/officeDocument/2006/relationships/tags" Target="../tags/tag58.xml"/><Relationship Id="rId17" Type="http://schemas.openxmlformats.org/officeDocument/2006/relationships/tags" Target="../tags/tag59.xml"/><Relationship Id="rId18" Type="http://schemas.openxmlformats.org/officeDocument/2006/relationships/tags" Target="../tags/tag60.xml"/><Relationship Id="rId19" Type="http://schemas.openxmlformats.org/officeDocument/2006/relationships/tags" Target="../tags/tag61.xml"/><Relationship Id="rId37" Type="http://schemas.openxmlformats.org/officeDocument/2006/relationships/tags" Target="../tags/tag79.xml"/><Relationship Id="rId38" Type="http://schemas.openxmlformats.org/officeDocument/2006/relationships/tags" Target="../tags/tag80.xml"/><Relationship Id="rId39" Type="http://schemas.openxmlformats.org/officeDocument/2006/relationships/tags" Target="../tags/tag81.xml"/><Relationship Id="rId40" Type="http://schemas.openxmlformats.org/officeDocument/2006/relationships/tags" Target="../tags/tag82.xml"/><Relationship Id="rId41" Type="http://schemas.openxmlformats.org/officeDocument/2006/relationships/tags" Target="../tags/tag83.xml"/><Relationship Id="rId42" Type="http://schemas.openxmlformats.org/officeDocument/2006/relationships/tags" Target="../tags/tag84.xml"/><Relationship Id="rId43" Type="http://schemas.openxmlformats.org/officeDocument/2006/relationships/tags" Target="../tags/tag85.xml"/><Relationship Id="rId44" Type="http://schemas.openxmlformats.org/officeDocument/2006/relationships/tags" Target="../tags/tag86.xml"/><Relationship Id="rId45" Type="http://schemas.openxmlformats.org/officeDocument/2006/relationships/tags" Target="../tags/tag8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slideLayout" Target="../slideLayouts/slideLayout2.xml"/><Relationship Id="rId27" Type="http://schemas.openxmlformats.org/officeDocument/2006/relationships/notesSlide" Target="../notesSlides/notesSlide6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741" y="3806044"/>
            <a:ext cx="9144000" cy="13481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Instructor: Lilian de Greef</a:t>
            </a:r>
            <a:br>
              <a:rPr lang="en-US" sz="2400" dirty="0"/>
            </a:br>
            <a:r>
              <a:rPr lang="en-US" sz="2400" dirty="0"/>
              <a:t>Quarter: Summer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1833437"/>
            <a:ext cx="10115550" cy="2248705"/>
          </a:xfrm>
        </p:spPr>
        <p:txBody>
          <a:bodyPr anchor="ctr">
            <a:noAutofit/>
          </a:bodyPr>
          <a:lstStyle/>
          <a:p>
            <a:r>
              <a:rPr lang="en-US" sz="4400" dirty="0"/>
              <a:t>CSE 373: Data Structures and Algorithms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Lecture </a:t>
            </a:r>
            <a:r>
              <a:rPr lang="en-US" sz="3200" dirty="0" smtClean="0">
                <a:solidFill>
                  <a:schemeClr val="accent1"/>
                </a:solidFill>
              </a:rPr>
              <a:t>23: Parallelism: Map, Reduce, Analysis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133" y="287867"/>
            <a:ext cx="328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(Space fore notes / scratch-work)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1808"/>
          </a:xfrm>
        </p:spPr>
        <p:txBody>
          <a:bodyPr/>
          <a:lstStyle/>
          <a:p>
            <a:r>
              <a:rPr lang="en-US" dirty="0" smtClean="0"/>
              <a:t>Beyond maps and reductions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35558"/>
            <a:ext cx="10515600" cy="2407708"/>
          </a:xfrm>
        </p:spPr>
        <p:txBody>
          <a:bodyPr>
            <a:normAutofit fontScale="92500" lnSpcReduction="20000"/>
          </a:bodyPr>
          <a:lstStyle/>
          <a:p>
            <a:pPr marL="0"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Some problems are “inherently sequential”</a:t>
            </a:r>
          </a:p>
          <a:p>
            <a:pPr marL="0" lvl="1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i="1" dirty="0" smtClean="0"/>
              <a:t>“Six ovens can’t bake a pie in 10 minutes instead of an hour”</a:t>
            </a:r>
            <a:endParaRPr lang="en-US" i="1" dirty="0"/>
          </a:p>
          <a:p>
            <a:pPr marL="0">
              <a:lnSpc>
                <a:spcPct val="120000"/>
              </a:lnSpc>
              <a:spcBef>
                <a:spcPts val="100"/>
              </a:spcBef>
            </a:pPr>
            <a:endParaRPr lang="en-US" sz="1000" dirty="0"/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But not all parallelizable problems are maps and reductions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n-US" sz="1000" dirty="0"/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Cool example that we don’t have time for: “parallel prefix”, a clever algorithm to parallelize the </a:t>
            </a:r>
            <a:r>
              <a:rPr lang="en-US" i="1" dirty="0" smtClean="0"/>
              <a:t>problem</a:t>
            </a:r>
            <a:r>
              <a:rPr lang="en-US" dirty="0" smtClean="0"/>
              <a:t> that this sequential </a:t>
            </a:r>
            <a:r>
              <a:rPr lang="en-US" i="1" dirty="0" smtClean="0"/>
              <a:t>code</a:t>
            </a:r>
            <a:r>
              <a:rPr lang="en-US" dirty="0" smtClean="0"/>
              <a:t> solves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1800" y="4876797"/>
            <a:ext cx="6248400" cy="1905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prefix_sum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kern="0" dirty="0">
                <a:latin typeface="Courier New" pitchFamily="49" charset="0"/>
              </a:rPr>
              <a:t>{</a:t>
            </a:r>
          </a:p>
          <a:p>
            <a:pPr>
              <a:lnSpc>
                <a:spcPts val="2000"/>
              </a:lnSpc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[]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output</a:t>
            </a:r>
            <a:r>
              <a:rPr lang="en-US" sz="2000" kern="0" dirty="0">
                <a:latin typeface="Courier New" pitchFamily="49" charset="0"/>
              </a:rPr>
              <a:t> =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err="1">
                <a:latin typeface="Courier New" pitchFamily="49" charset="0"/>
              </a:rPr>
              <a:t>input.length</a:t>
            </a:r>
            <a:r>
              <a:rPr lang="en-US" sz="2000" kern="0" dirty="0">
                <a:latin typeface="Courier New" pitchFamily="49" charset="0"/>
              </a:rPr>
              <a:t>];</a:t>
            </a:r>
          </a:p>
          <a:p>
            <a:pPr>
              <a:lnSpc>
                <a:spcPts val="2000"/>
              </a:lnSpc>
            </a:pPr>
            <a:r>
              <a:rPr lang="en-US" sz="2000" kern="0" dirty="0">
                <a:latin typeface="Courier New" pitchFamily="49" charset="0"/>
              </a:rPr>
              <a:t>  output[0] = input[0];</a:t>
            </a:r>
          </a:p>
          <a:p>
            <a:pPr>
              <a:lnSpc>
                <a:spcPts val="2000"/>
              </a:lnSpc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for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=1;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 &lt; input.length;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++)</a:t>
            </a:r>
          </a:p>
          <a:p>
            <a:pPr>
              <a:lnSpc>
                <a:spcPts val="2000"/>
              </a:lnSpc>
            </a:pPr>
            <a:r>
              <a:rPr lang="en-US" sz="2000" kern="0" dirty="0">
                <a:latin typeface="Courier New" pitchFamily="49" charset="0"/>
              </a:rPr>
              <a:t>    output</a:t>
            </a:r>
            <a:r>
              <a:rPr lang="en-US" sz="2000" b="1" kern="0" dirty="0">
                <a:latin typeface="Courier New" pitchFamily="49" charset="0"/>
              </a:rPr>
              <a:t>[</a:t>
            </a:r>
            <a:r>
              <a:rPr lang="en-US" sz="2000" b="1" kern="0" dirty="0" err="1"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] = </a:t>
            </a:r>
            <a:r>
              <a:rPr lang="en-US" sz="2000" kern="0" dirty="0">
                <a:latin typeface="Courier New" pitchFamily="49" charset="0"/>
              </a:rPr>
              <a:t>output[i-1]+input[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];</a:t>
            </a:r>
            <a:endParaRPr lang="en-US" sz="2000" b="1" kern="0" dirty="0">
              <a:latin typeface="Courier New" pitchFamily="49" charset="0"/>
            </a:endParaRPr>
          </a:p>
          <a:p>
            <a:pPr>
              <a:lnSpc>
                <a:spcPts val="2000"/>
              </a:lnSpc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return</a:t>
            </a:r>
            <a:r>
              <a:rPr lang="en-US" sz="2000" kern="0" dirty="0">
                <a:latin typeface="Courier New" pitchFamily="49" charset="0"/>
              </a:rPr>
              <a:t> output;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752600" y="3809997"/>
            <a:ext cx="8575596" cy="933510"/>
            <a:chOff x="263604" y="5486400"/>
            <a:chExt cx="8575596" cy="93351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48640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input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3604" y="6019800"/>
              <a:ext cx="110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output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524000" y="5486400"/>
              <a:ext cx="9144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438400" y="5486400"/>
              <a:ext cx="9144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352800" y="5486400"/>
              <a:ext cx="9144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16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267200" y="5486400"/>
              <a:ext cx="9144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10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181600" y="5486400"/>
              <a:ext cx="9144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16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96000" y="5486400"/>
              <a:ext cx="9144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14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10400" y="5486400"/>
              <a:ext cx="9144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17" name="Rectangl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924800" y="5486400"/>
              <a:ext cx="9144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+mj-lt"/>
                </a:rPr>
                <a:t>8</a:t>
              </a:r>
            </a:p>
          </p:txBody>
        </p:sp>
        <p:sp>
          <p:nvSpPr>
            <p:cNvPr id="18" name="Rectangle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524000" y="6019800"/>
              <a:ext cx="9144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19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38400" y="6019800"/>
              <a:ext cx="9144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 10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52800" y="6019800"/>
              <a:ext cx="9144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 26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267200" y="6019800"/>
              <a:ext cx="9144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 36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6019800"/>
              <a:ext cx="9144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 52</a:t>
              </a:r>
            </a:p>
          </p:txBody>
        </p:sp>
        <p:sp>
          <p:nvSpPr>
            <p:cNvPr id="23" name="Rectangle 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096000" y="6019800"/>
              <a:ext cx="9144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 66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10400" y="6019800"/>
              <a:ext cx="9144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 68</a:t>
              </a:r>
            </a:p>
          </p:txBody>
        </p:sp>
        <p:sp>
          <p:nvSpPr>
            <p:cNvPr id="25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924800" y="6019800"/>
              <a:ext cx="9144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 76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759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on computer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may have heard of Google’s “map/reduce”</a:t>
            </a:r>
          </a:p>
          <a:p>
            <a:pPr lvl="1"/>
            <a:r>
              <a:rPr lang="en-US" dirty="0" smtClean="0"/>
              <a:t>Or the open-source version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endParaRPr lang="en-US" sz="1000" dirty="0"/>
          </a:p>
          <a:p>
            <a:r>
              <a:rPr lang="en-US" dirty="0" smtClean="0"/>
              <a:t>Idea: Perform maps/reduces on data using many machines</a:t>
            </a:r>
          </a:p>
          <a:p>
            <a:pPr lvl="1"/>
            <a:r>
              <a:rPr lang="en-US" dirty="0" smtClean="0"/>
              <a:t>The system takes care of distributing the data and managing fault tolerance</a:t>
            </a:r>
          </a:p>
          <a:p>
            <a:pPr lvl="1"/>
            <a:r>
              <a:rPr lang="en-US" dirty="0" smtClean="0"/>
              <a:t>You just write code to map one element and reduce elements to a combined result</a:t>
            </a:r>
          </a:p>
          <a:p>
            <a:pPr lvl="1"/>
            <a:endParaRPr lang="en-US" sz="1000" dirty="0"/>
          </a:p>
          <a:p>
            <a:r>
              <a:rPr lang="en-US" dirty="0" smtClean="0"/>
              <a:t>Separates how to do recursive divide-and-conquer from what computation to perform</a:t>
            </a:r>
          </a:p>
          <a:p>
            <a:pPr lvl="1"/>
            <a:r>
              <a:rPr lang="en-US" dirty="0" smtClean="0"/>
              <a:t>Separating concerns is good software engineering</a:t>
            </a:r>
          </a:p>
        </p:txBody>
      </p:sp>
    </p:spTree>
    <p:extLst>
      <p:ext uri="{BB962C8B-B14F-4D97-AF65-F5344CB8AC3E}">
        <p14:creationId xmlns:p14="http://schemas.microsoft.com/office/powerpoint/2010/main" val="20066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3547534" cy="4351338"/>
          </a:xfrm>
        </p:spPr>
        <p:txBody>
          <a:bodyPr>
            <a:normAutofit fontScale="92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An observation on the semiconductor industry: the density of transistors doubles roughly every 2.5 years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Expected to reach limit around 2025 (can only fit so many atoms in one space!)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34" y="135467"/>
            <a:ext cx="7630598" cy="6858000"/>
          </a:xfrm>
          <a:prstGeom prst="rect">
            <a:avLst/>
          </a:prstGeom>
        </p:spPr>
      </p:pic>
      <p:pic>
        <p:nvPicPr>
          <p:cNvPr id="5" name="Picture 4" descr="mo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5467" y="3564467"/>
            <a:ext cx="1219200" cy="187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all algorithms, parallel algorithms should be:</a:t>
            </a:r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r>
              <a:rPr lang="en-US" dirty="0" smtClean="0"/>
              <a:t>For our algorithms so far, we’ll focus on efficiency </a:t>
            </a:r>
            <a:br>
              <a:rPr lang="en-US" dirty="0" smtClean="0"/>
            </a:br>
            <a:r>
              <a:rPr lang="en-US" sz="2000" dirty="0" smtClean="0"/>
              <a:t>(the correctness of summing numbers, etc. are not as interesting/insightful)</a:t>
            </a:r>
            <a:endParaRPr lang="en-US" dirty="0" smtClean="0"/>
          </a:p>
          <a:p>
            <a:pPr lvl="1"/>
            <a:r>
              <a:rPr lang="en-US" dirty="0" smtClean="0"/>
              <a:t>Want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Want to analyze the algorithm without regard to a specific number of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Here: Identify the “                                       ” </a:t>
            </a:r>
            <a:r>
              <a:rPr lang="en-US" i="1" dirty="0" smtClean="0"/>
              <a:t>if</a:t>
            </a:r>
            <a:r>
              <a:rPr lang="en-US" dirty="0" smtClean="0"/>
              <a:t> the underlying </a:t>
            </a:r>
            <a:r>
              <a:rPr lang="en-US" i="1" dirty="0" smtClean="0"/>
              <a:t>thread-scheduler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does its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8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and Span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dirty="0" smtClean="0"/>
              <a:t>Let </a:t>
            </a:r>
            <a:r>
              <a:rPr lang="en-US" b="1" dirty="0" smtClean="0"/>
              <a:t>T</a:t>
            </a:r>
            <a:r>
              <a:rPr lang="en-US" b="1" baseline="-25000" dirty="0" smtClean="0"/>
              <a:t>P</a:t>
            </a:r>
            <a:r>
              <a:rPr lang="en-US" dirty="0" smtClean="0"/>
              <a:t> be the running time if there are </a:t>
            </a:r>
            <a:r>
              <a:rPr lang="en-US" b="1" dirty="0" smtClean="0"/>
              <a:t>P</a:t>
            </a:r>
            <a:r>
              <a:rPr lang="en-US" dirty="0" smtClean="0"/>
              <a:t> processors available</a:t>
            </a: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dirty="0" smtClean="0"/>
              <a:t>Two key measures of run-time:</a:t>
            </a: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Work</a:t>
            </a:r>
            <a:r>
              <a:rPr lang="en-US" dirty="0" smtClean="0"/>
              <a:t>: How long it would take 1 processor = </a:t>
            </a:r>
            <a:endParaRPr lang="en-US" b="1" baseline="-25000" dirty="0" smtClean="0">
              <a:solidFill>
                <a:schemeClr val="accent2"/>
              </a:solidFill>
            </a:endParaRP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en-US" dirty="0" smtClean="0"/>
              <a:t>Just “</a:t>
            </a:r>
            <a:r>
              <a:rPr lang="en-US" dirty="0" err="1" smtClean="0"/>
              <a:t>sequentialize</a:t>
            </a:r>
            <a:r>
              <a:rPr lang="en-US" dirty="0" smtClean="0"/>
              <a:t>” the recursive forking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Span</a:t>
            </a:r>
            <a:r>
              <a:rPr lang="en-US" dirty="0" smtClean="0"/>
              <a:t>: How long it would take infinite processors = </a:t>
            </a:r>
            <a:endParaRPr lang="en-US" b="1" baseline="-25000" dirty="0">
              <a:solidFill>
                <a:schemeClr val="accent2"/>
              </a:solidFill>
            </a:endParaRP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en-US" dirty="0" smtClean="0"/>
              <a:t>The longest dependence-chain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en-US" dirty="0" smtClean="0"/>
              <a:t>Example: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for summing an array </a:t>
            </a:r>
          </a:p>
          <a:p>
            <a:pPr lvl="2">
              <a:lnSpc>
                <a:spcPct val="110000"/>
              </a:lnSpc>
              <a:spcBef>
                <a:spcPts val="100"/>
              </a:spcBef>
            </a:pPr>
            <a:r>
              <a:rPr lang="en-US" dirty="0" smtClean="0"/>
              <a:t>Notice having &gt; </a:t>
            </a:r>
            <a:r>
              <a:rPr lang="en-US" i="1" dirty="0" smtClean="0"/>
              <a:t>n</a:t>
            </a:r>
            <a:r>
              <a:rPr lang="en-US" dirty="0" smtClean="0"/>
              <a:t>/2 processors is no additional help</a:t>
            </a:r>
          </a:p>
        </p:txBody>
      </p:sp>
    </p:spTree>
    <p:extLst>
      <p:ext uri="{BB962C8B-B14F-4D97-AF65-F5344CB8AC3E}">
        <p14:creationId xmlns:p14="http://schemas.microsoft.com/office/powerpoint/2010/main" val="1693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1066"/>
          </a:xfrm>
        </p:spPr>
        <p:txBody>
          <a:bodyPr/>
          <a:lstStyle/>
          <a:p>
            <a:r>
              <a:rPr lang="en-US" smtClean="0"/>
              <a:t>Our simple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6193"/>
            <a:ext cx="10515600" cy="46482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Picture showing all the “stuff that happens” during a reduction or a map: it’s a (conceptual!) DAG</a:t>
            </a:r>
            <a:endParaRPr lang="en-US" dirty="0">
              <a:latin typeface="+mj-lt"/>
            </a:endParaRPr>
          </a:p>
        </p:txBody>
      </p:sp>
      <p:sp>
        <p:nvSpPr>
          <p:cNvPr id="9" name="Oval 5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5591175" y="2209800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1" name="Oval 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7048500" y="2804432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2" name="Oval 8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000500" y="2800010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cxnSp>
        <p:nvCxnSpPr>
          <p:cNvPr id="13" name="AutoShape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10800000" flipV="1">
            <a:off x="4381500" y="2612822"/>
            <a:ext cx="1268262" cy="20657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10"/>
          <p:cNvCxnSpPr>
            <a:cxnSpLocks noChangeShapeType="1"/>
            <a:endCxn id="11" idx="0"/>
          </p:cNvCxnSpPr>
          <p:nvPr>
            <p:custDataLst>
              <p:tags r:id="rId5"/>
            </p:custDataLst>
          </p:nvPr>
        </p:nvCxnSpPr>
        <p:spPr bwMode="auto">
          <a:xfrm>
            <a:off x="5981701" y="2590800"/>
            <a:ext cx="1266825" cy="21363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" name="Oval 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591050" y="3490232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1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390900" y="3490232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cxnSp>
        <p:nvCxnSpPr>
          <p:cNvPr id="22" name="AutoShape 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5400000">
            <a:off x="3762795" y="3272614"/>
            <a:ext cx="256336" cy="31719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10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rot="5400000" flipV="1">
            <a:off x="4362870" y="3272614"/>
            <a:ext cx="256336" cy="31719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Oval 7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7639050" y="3463789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7" name="Oval 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6438900" y="3463789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cxnSp>
        <p:nvCxnSpPr>
          <p:cNvPr id="28" name="AutoShape 9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rot="5400000">
            <a:off x="6810795" y="3246171"/>
            <a:ext cx="256336" cy="31719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10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rot="5400000" flipV="1">
            <a:off x="7410870" y="3246171"/>
            <a:ext cx="256336" cy="31719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Oval 7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771900" y="4176032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1" name="Oval 8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990850" y="4176032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cxnSp>
        <p:nvCxnSpPr>
          <p:cNvPr id="32" name="AutoShape 9"/>
          <p:cNvCxnSpPr>
            <a:cxnSpLocks noChangeShapeType="1"/>
            <a:stCxn id="21" idx="3"/>
            <a:endCxn id="31" idx="0"/>
          </p:cNvCxnSpPr>
          <p:nvPr>
            <p:custDataLst>
              <p:tags r:id="rId16"/>
            </p:custDataLst>
          </p:nvPr>
        </p:nvCxnSpPr>
        <p:spPr bwMode="auto">
          <a:xfrm rot="5400000">
            <a:off x="3178793" y="3905338"/>
            <a:ext cx="282779" cy="25861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10"/>
          <p:cNvCxnSpPr>
            <a:cxnSpLocks noChangeShapeType="1"/>
            <a:endCxn id="30" idx="0"/>
          </p:cNvCxnSpPr>
          <p:nvPr>
            <p:custDataLst>
              <p:tags r:id="rId17"/>
            </p:custDataLst>
          </p:nvPr>
        </p:nvCxnSpPr>
        <p:spPr bwMode="auto">
          <a:xfrm rot="16200000" flipH="1">
            <a:off x="3688898" y="3893004"/>
            <a:ext cx="289831" cy="276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0" name="Oval 7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010150" y="4176032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1" name="Oval 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4229100" y="4176032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cxnSp>
        <p:nvCxnSpPr>
          <p:cNvPr id="42" name="AutoShape 9"/>
          <p:cNvCxnSpPr>
            <a:cxnSpLocks noChangeShapeType="1"/>
            <a:endCxn id="41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417043" y="3905338"/>
            <a:ext cx="282779" cy="25861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AutoShape 10"/>
          <p:cNvCxnSpPr>
            <a:cxnSpLocks noChangeShapeType="1"/>
            <a:endCxn id="40" idx="0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4927148" y="3893004"/>
            <a:ext cx="289831" cy="276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4" name="Oval 7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838950" y="4176033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5" name="Oval 8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057900" y="4176033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cxnSp>
        <p:nvCxnSpPr>
          <p:cNvPr id="46" name="AutoShape 9"/>
          <p:cNvCxnSpPr>
            <a:cxnSpLocks noChangeShapeType="1"/>
            <a:endCxn id="45" idx="0"/>
          </p:cNvCxnSpPr>
          <p:nvPr>
            <p:custDataLst>
              <p:tags r:id="rId24"/>
            </p:custDataLst>
          </p:nvPr>
        </p:nvCxnSpPr>
        <p:spPr bwMode="auto">
          <a:xfrm rot="5400000">
            <a:off x="6245843" y="3905339"/>
            <a:ext cx="282779" cy="25861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" name="AutoShape 10"/>
          <p:cNvCxnSpPr>
            <a:cxnSpLocks noChangeShapeType="1"/>
            <a:endCxn id="44" idx="0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6755948" y="3893005"/>
            <a:ext cx="289831" cy="276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" name="Oval 7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8058150" y="4176033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9" name="Oval 8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7277100" y="4176033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cxnSp>
        <p:nvCxnSpPr>
          <p:cNvPr id="50" name="AutoShape 9"/>
          <p:cNvCxnSpPr>
            <a:cxnSpLocks noChangeShapeType="1"/>
            <a:endCxn id="49" idx="0"/>
          </p:cNvCxnSpPr>
          <p:nvPr>
            <p:custDataLst>
              <p:tags r:id="rId28"/>
            </p:custDataLst>
          </p:nvPr>
        </p:nvCxnSpPr>
        <p:spPr bwMode="auto">
          <a:xfrm rot="5400000">
            <a:off x="7465043" y="3905339"/>
            <a:ext cx="282779" cy="25861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" name="AutoShape 10"/>
          <p:cNvCxnSpPr>
            <a:cxnSpLocks noChangeShapeType="1"/>
            <a:endCxn id="48" idx="0"/>
          </p:cNvCxnSpPr>
          <p:nvPr>
            <p:custDataLst>
              <p:tags r:id="rId29"/>
            </p:custDataLst>
          </p:nvPr>
        </p:nvCxnSpPr>
        <p:spPr bwMode="auto">
          <a:xfrm rot="16200000" flipH="1">
            <a:off x="7975148" y="3893005"/>
            <a:ext cx="289831" cy="276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2" name="AutoShape 9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rot="16200000" flipH="1">
            <a:off x="3124200" y="4724400"/>
            <a:ext cx="3810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6" name="AutoShape 9"/>
          <p:cNvCxnSpPr>
            <a:cxnSpLocks noChangeShapeType="1"/>
          </p:cNvCxnSpPr>
          <p:nvPr>
            <p:custDataLst>
              <p:tags r:id="rId31"/>
            </p:custDataLst>
          </p:nvPr>
        </p:nvCxnSpPr>
        <p:spPr bwMode="auto">
          <a:xfrm rot="5400000">
            <a:off x="3657600" y="4724400"/>
            <a:ext cx="3810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8" name="Oval 8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3352800" y="4953000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cxnSp>
        <p:nvCxnSpPr>
          <p:cNvPr id="59" name="AutoShape 9"/>
          <p:cNvCxnSpPr>
            <a:cxnSpLocks noChangeShapeType="1"/>
            <a:endCxn id="64" idx="1"/>
          </p:cNvCxnSpPr>
          <p:nvPr>
            <p:custDataLst>
              <p:tags r:id="rId33"/>
            </p:custDataLst>
          </p:nvPr>
        </p:nvCxnSpPr>
        <p:spPr bwMode="auto">
          <a:xfrm>
            <a:off x="4495800" y="4648200"/>
            <a:ext cx="191936" cy="3739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" name="AutoShape 9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rot="5400000">
            <a:off x="4876800" y="4724400"/>
            <a:ext cx="3810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4" name="Oval 8"/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4629150" y="4953000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cxnSp>
        <p:nvCxnSpPr>
          <p:cNvPr id="65" name="AutoShape 9"/>
          <p:cNvCxnSpPr>
            <a:cxnSpLocks noChangeShapeType="1"/>
          </p:cNvCxnSpPr>
          <p:nvPr>
            <p:custDataLst>
              <p:tags r:id="rId36"/>
            </p:custDataLst>
          </p:nvPr>
        </p:nvCxnSpPr>
        <p:spPr bwMode="auto">
          <a:xfrm rot="16200000" flipH="1">
            <a:off x="6172200" y="4724401"/>
            <a:ext cx="3810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6" name="AutoShape 9"/>
          <p:cNvCxnSpPr>
            <a:cxnSpLocks noChangeShapeType="1"/>
          </p:cNvCxnSpPr>
          <p:nvPr>
            <p:custDataLst>
              <p:tags r:id="rId37"/>
            </p:custDataLst>
          </p:nvPr>
        </p:nvCxnSpPr>
        <p:spPr bwMode="auto">
          <a:xfrm rot="5400000">
            <a:off x="6705600" y="4724401"/>
            <a:ext cx="3810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7" name="Oval 8"/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6400800" y="4953001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cxnSp>
        <p:nvCxnSpPr>
          <p:cNvPr id="68" name="AutoShape 9"/>
          <p:cNvCxnSpPr>
            <a:cxnSpLocks noChangeShapeType="1"/>
          </p:cNvCxnSpPr>
          <p:nvPr>
            <p:custDataLst>
              <p:tags r:id="rId39"/>
            </p:custDataLst>
          </p:nvPr>
        </p:nvCxnSpPr>
        <p:spPr bwMode="auto">
          <a:xfrm rot="16200000" flipH="1">
            <a:off x="7391400" y="4724401"/>
            <a:ext cx="3810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9" name="AutoShape 9"/>
          <p:cNvCxnSpPr>
            <a:cxnSpLocks noChangeShapeType="1"/>
          </p:cNvCxnSpPr>
          <p:nvPr>
            <p:custDataLst>
              <p:tags r:id="rId40"/>
            </p:custDataLst>
          </p:nvPr>
        </p:nvCxnSpPr>
        <p:spPr bwMode="auto">
          <a:xfrm rot="5400000">
            <a:off x="7924800" y="4724401"/>
            <a:ext cx="3810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0" name="Oval 8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7620000" y="4953001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cxnSp>
        <p:nvCxnSpPr>
          <p:cNvPr id="71" name="AutoShape 9"/>
          <p:cNvCxnSpPr>
            <a:cxnSpLocks noChangeShapeType="1"/>
            <a:stCxn id="58" idx="4"/>
            <a:endCxn id="73" idx="1"/>
          </p:cNvCxnSpPr>
          <p:nvPr>
            <p:custDataLst>
              <p:tags r:id="rId42"/>
            </p:custDataLst>
          </p:nvPr>
        </p:nvCxnSpPr>
        <p:spPr bwMode="auto">
          <a:xfrm rot="16200000" flipH="1">
            <a:off x="3721717" y="5256277"/>
            <a:ext cx="130379" cy="46816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" name="AutoShape 9"/>
          <p:cNvCxnSpPr>
            <a:cxnSpLocks noChangeShapeType="1"/>
            <a:stCxn id="64" idx="3"/>
            <a:endCxn id="73" idx="7"/>
          </p:cNvCxnSpPr>
          <p:nvPr>
            <p:custDataLst>
              <p:tags r:id="rId43"/>
            </p:custDataLst>
          </p:nvPr>
        </p:nvCxnSpPr>
        <p:spPr bwMode="auto">
          <a:xfrm rot="5400000">
            <a:off x="4396037" y="5263848"/>
            <a:ext cx="199526" cy="38387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3" name="Oval 8"/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3962400" y="5486400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cxnSp>
        <p:nvCxnSpPr>
          <p:cNvPr id="82" name="AutoShape 9"/>
          <p:cNvCxnSpPr>
            <a:cxnSpLocks noChangeShapeType="1"/>
            <a:endCxn id="84" idx="1"/>
          </p:cNvCxnSpPr>
          <p:nvPr>
            <p:custDataLst>
              <p:tags r:id="rId45"/>
            </p:custDataLst>
          </p:nvPr>
        </p:nvCxnSpPr>
        <p:spPr bwMode="auto">
          <a:xfrm rot="16200000" flipH="1">
            <a:off x="6806381" y="5249224"/>
            <a:ext cx="130379" cy="46816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3" name="AutoShape 9"/>
          <p:cNvCxnSpPr>
            <a:cxnSpLocks noChangeShapeType="1"/>
            <a:endCxn id="84" idx="7"/>
          </p:cNvCxnSpPr>
          <p:nvPr>
            <p:custDataLst>
              <p:tags r:id="rId46"/>
            </p:custDataLst>
          </p:nvPr>
        </p:nvCxnSpPr>
        <p:spPr bwMode="auto">
          <a:xfrm rot="10800000" flipV="1">
            <a:off x="7388528" y="5348968"/>
            <a:ext cx="383872" cy="19952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4" name="Oval 8"/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7047064" y="5479347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86" name="Oval 5"/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5638800" y="5791200"/>
            <a:ext cx="400050" cy="47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cxnSp>
        <p:nvCxnSpPr>
          <p:cNvPr id="87" name="AutoShape 9"/>
          <p:cNvCxnSpPr>
            <a:cxnSpLocks noChangeShapeType="1"/>
            <a:endCxn id="86" idx="2"/>
          </p:cNvCxnSpPr>
          <p:nvPr>
            <p:custDataLst>
              <p:tags r:id="rId49"/>
            </p:custDataLst>
          </p:nvPr>
        </p:nvCxnSpPr>
        <p:spPr bwMode="auto">
          <a:xfrm>
            <a:off x="4408640" y="5751990"/>
            <a:ext cx="1230161" cy="27529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" name="AutoShape 9"/>
          <p:cNvCxnSpPr>
            <a:cxnSpLocks noChangeShapeType="1"/>
            <a:stCxn id="84" idx="2"/>
          </p:cNvCxnSpPr>
          <p:nvPr>
            <p:custDataLst>
              <p:tags r:id="rId50"/>
            </p:custDataLst>
          </p:nvPr>
        </p:nvCxnSpPr>
        <p:spPr bwMode="auto">
          <a:xfrm rot="10800000" flipV="1">
            <a:off x="6093128" y="5715431"/>
            <a:ext cx="953936" cy="31933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8458200" y="380939"/>
            <a:ext cx="3516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Courier New" pitchFamily="49" charset="0"/>
              </a:rPr>
              <a:t>Note</a:t>
            </a:r>
            <a:r>
              <a:rPr lang="en-US" dirty="0">
                <a:cs typeface="Courier New" pitchFamily="49" charset="0"/>
              </a:rPr>
              <a:t>: parallel programs can be </a:t>
            </a:r>
            <a:r>
              <a:rPr lang="en-US" dirty="0" smtClean="0">
                <a:cs typeface="Courier New" pitchFamily="49" charset="0"/>
              </a:rPr>
              <a:t>more </a:t>
            </a:r>
            <a:r>
              <a:rPr lang="en-US" dirty="0">
                <a:cs typeface="Courier New" pitchFamily="49" charset="0"/>
              </a:rPr>
              <a:t>complex than our </a:t>
            </a:r>
            <a:r>
              <a:rPr lang="en-US" dirty="0" smtClean="0">
                <a:cs typeface="Courier New" pitchFamily="49" charset="0"/>
              </a:rPr>
              <a:t>examples</a:t>
            </a:r>
            <a:endParaRPr lang="en-US" sz="20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7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Recall: </a:t>
            </a:r>
            <a:r>
              <a:rPr lang="en-US" b="1" dirty="0" smtClean="0"/>
              <a:t>T</a:t>
            </a:r>
            <a:r>
              <a:rPr lang="en-US" b="1" baseline="-25000" dirty="0" smtClean="0"/>
              <a:t>P</a:t>
            </a:r>
            <a:r>
              <a:rPr lang="en-US" dirty="0" smtClean="0"/>
              <a:t> = running time if we use</a:t>
            </a:r>
          </a:p>
          <a:p>
            <a:pPr>
              <a:lnSpc>
                <a:spcPct val="120000"/>
              </a:lnSpc>
              <a:spcBef>
                <a:spcPts val="100"/>
              </a:spcBef>
              <a:buNone/>
            </a:pPr>
            <a:endParaRPr lang="en-US" sz="1200" dirty="0" smtClean="0"/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Work = </a:t>
            </a:r>
            <a:r>
              <a:rPr lang="en-US" b="1" dirty="0" smtClean="0"/>
              <a:t>T</a:t>
            </a:r>
            <a:r>
              <a:rPr lang="en-US" b="1" baseline="-25000" dirty="0" smtClean="0"/>
              <a:t>1</a:t>
            </a:r>
            <a:r>
              <a:rPr lang="en-US" dirty="0" smtClean="0"/>
              <a:t> = sum of run-time of                         in the DAG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That lonely processor does everything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Any topological sort is a legal execution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for maps and reductions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n-US" sz="1200" dirty="0"/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Span = </a:t>
            </a:r>
            <a:r>
              <a:rPr lang="en-US" b="1" dirty="0" smtClean="0"/>
              <a:t>T</a:t>
            </a:r>
            <a:r>
              <a:rPr lang="en-US" b="1" baseline="-25000" dirty="0" smtClean="0">
                <a:sym typeface="Symbol"/>
              </a:rPr>
              <a:t> </a:t>
            </a:r>
            <a:r>
              <a:rPr lang="en-US" dirty="0" smtClean="0"/>
              <a:t>= sum of run-time of                                                          in the DAG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Note: costs are on the nodes, not the edges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Our infinite army can do everything that is ready to be done, but still has to wait for earlier results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) for simple maps and </a:t>
            </a:r>
            <a:r>
              <a:rPr lang="en-US" dirty="0" smtClean="0"/>
              <a:t>reductions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933451"/>
          </a:xfrm>
        </p:spPr>
        <p:txBody>
          <a:bodyPr/>
          <a:lstStyle/>
          <a:p>
            <a:r>
              <a:rPr lang="en-US" dirty="0" smtClean="0"/>
              <a:t>Speed-up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576"/>
            <a:ext cx="10515600" cy="49836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i="1" dirty="0" smtClean="0"/>
              <a:t>Parallelizing </a:t>
            </a:r>
            <a:r>
              <a:rPr lang="en-US" i="1" dirty="0"/>
              <a:t>algorithms is about decreasing span without </a:t>
            </a:r>
          </a:p>
          <a:p>
            <a:pPr marL="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i="1" dirty="0"/>
              <a:t>increasing work too </a:t>
            </a:r>
            <a:r>
              <a:rPr lang="en-US" i="1" dirty="0" smtClean="0"/>
              <a:t>much</a:t>
            </a:r>
          </a:p>
          <a:p>
            <a:pPr marL="0" indent="0" algn="ctr">
              <a:lnSpc>
                <a:spcPct val="120000"/>
              </a:lnSpc>
              <a:spcBef>
                <a:spcPts val="100"/>
              </a:spcBef>
              <a:buNone/>
            </a:pPr>
            <a:endParaRPr lang="en-US" sz="1700" dirty="0"/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Speed-up</a:t>
            </a:r>
            <a:r>
              <a:rPr lang="en-US" dirty="0" smtClean="0"/>
              <a:t> on </a:t>
            </a:r>
            <a:r>
              <a:rPr lang="en-US" b="1" dirty="0" smtClean="0"/>
              <a:t>P</a:t>
            </a:r>
            <a:r>
              <a:rPr lang="en-US" dirty="0" smtClean="0"/>
              <a:t> processors:</a:t>
            </a:r>
          </a:p>
          <a:p>
            <a:pPr marL="457200" lvl="1" indent="0">
              <a:lnSpc>
                <a:spcPct val="120000"/>
              </a:lnSpc>
              <a:spcBef>
                <a:spcPts val="100"/>
              </a:spcBef>
              <a:buNone/>
            </a:pPr>
            <a:endParaRPr lang="en-US" sz="1500" dirty="0"/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Parallelism</a:t>
            </a:r>
            <a:r>
              <a:rPr lang="en-US" dirty="0" smtClean="0"/>
              <a:t> is the maximum possible speed-up:</a:t>
            </a:r>
            <a:endParaRPr lang="en-US" b="1" baseline="-25000" dirty="0" smtClean="0"/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At some point, adding processors won’t help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What that point is depends on the span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In practice we have </a:t>
            </a:r>
            <a:r>
              <a:rPr lang="en-US" b="1" dirty="0"/>
              <a:t>P</a:t>
            </a:r>
            <a:r>
              <a:rPr lang="en-US" dirty="0" smtClean="0"/>
              <a:t> processors.  How well can we do?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We cannot do better than                       (“must obey the span”)</a:t>
            </a:r>
            <a:endParaRPr lang="en-US" b="1" dirty="0" smtClean="0"/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We cannot do better than </a:t>
            </a:r>
            <a:r>
              <a:rPr lang="en-US" b="1" i="1" dirty="0" smtClean="0">
                <a:sym typeface="Symbol"/>
              </a:rPr>
              <a:t>                      </a:t>
            </a:r>
            <a:r>
              <a:rPr lang="en-US" dirty="0" smtClean="0"/>
              <a:t>(“</a:t>
            </a:r>
            <a:r>
              <a:rPr lang="en-US" dirty="0"/>
              <a:t>must </a:t>
            </a:r>
            <a:r>
              <a:rPr lang="en-US" dirty="0" smtClean="0"/>
              <a:t>do all the work”)</a:t>
            </a:r>
          </a:p>
        </p:txBody>
      </p:sp>
    </p:spTree>
    <p:extLst>
      <p:ext uri="{BB962C8B-B14F-4D97-AF65-F5344CB8AC3E}">
        <p14:creationId xmlns:p14="http://schemas.microsoft.com/office/powerpoint/2010/main" val="711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9000067" cy="4574645"/>
          </a:xfrm>
        </p:spPr>
        <p:txBody>
          <a:bodyPr>
            <a:normAutofit lnSpcReduction="10000"/>
          </a:bodyPr>
          <a:lstStyle/>
          <a:p>
            <a:pPr lvl="1" algn="ctr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Best possible 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P  </a:t>
            </a:r>
            <a:r>
              <a:rPr lang="en-US" sz="3200" dirty="0">
                <a:solidFill>
                  <a:schemeClr val="accent1"/>
                </a:solidFill>
                <a:sym typeface="Symbol"/>
              </a:rPr>
              <a:t>=</a:t>
            </a:r>
            <a:r>
              <a:rPr lang="en-US" sz="2800" dirty="0">
                <a:solidFill>
                  <a:schemeClr val="accent1"/>
                </a:solidFill>
                <a:sym typeface="Symbol"/>
              </a:rPr>
              <a:t>  </a:t>
            </a:r>
            <a:r>
              <a:rPr lang="en-US" sz="2800" i="1" dirty="0" smtClean="0">
                <a:solidFill>
                  <a:schemeClr val="accent1"/>
                </a:solidFill>
                <a:sym typeface="Symbol"/>
              </a:rPr>
              <a:t>O</a:t>
            </a:r>
            <a:r>
              <a:rPr lang="en-US" sz="2800" dirty="0" smtClean="0">
                <a:solidFill>
                  <a:schemeClr val="accent1"/>
                </a:solidFill>
                <a:sym typeface="Symbol"/>
              </a:rPr>
              <a:t>(max(</a:t>
            </a:r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  <a:sym typeface="Symbol"/>
              </a:rPr>
              <a:t> </a:t>
            </a:r>
            <a:r>
              <a:rPr lang="en-US" sz="3200" baseline="-25000" dirty="0" smtClean="0">
                <a:solidFill>
                  <a:schemeClr val="accent1"/>
                </a:solidFill>
                <a:sym typeface="Symbol"/>
              </a:rPr>
              <a:t></a:t>
            </a:r>
            <a:r>
              <a:rPr lang="en-US" sz="2800" dirty="0" smtClean="0">
                <a:solidFill>
                  <a:schemeClr val="accent1"/>
                </a:solidFill>
              </a:rPr>
              <a:t> ,  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r>
              <a:rPr lang="en-US" sz="2800" dirty="0" smtClean="0">
                <a:solidFill>
                  <a:schemeClr val="accent1"/>
                </a:solidFill>
              </a:rPr>
              <a:t>/P))</a:t>
            </a:r>
            <a:endParaRPr lang="en-US" sz="2800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  <a:spcBef>
                <a:spcPts val="100"/>
              </a:spcBef>
            </a:pPr>
            <a:endParaRPr lang="en-US" sz="1000" dirty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dirty="0" smtClean="0"/>
              <a:t>In the algorithms seen so far (e.g., sum an array):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en-US" dirty="0" smtClean="0"/>
              <a:t> T</a:t>
            </a:r>
            <a:r>
              <a:rPr lang="en-US" baseline="-25000" dirty="0" smtClean="0"/>
              <a:t>1 </a:t>
            </a:r>
            <a:r>
              <a:rPr lang="en-US" dirty="0" smtClean="0"/>
              <a:t>=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en-US" dirty="0" smtClean="0"/>
              <a:t> T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sz="2800" baseline="-25000" dirty="0">
                <a:sym typeface="Symbol"/>
              </a:rPr>
              <a:t></a:t>
            </a:r>
            <a:r>
              <a:rPr lang="en-US" dirty="0" smtClean="0"/>
              <a:t>=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en-US" dirty="0" smtClean="0"/>
              <a:t>So expect at best (ignores overheads):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buNone/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dirty="0" smtClean="0"/>
              <a:t>Suppose instead: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en-US" dirty="0" smtClean="0"/>
              <a:t> T</a:t>
            </a:r>
            <a:r>
              <a:rPr lang="en-US" baseline="-25000" dirty="0" smtClean="0"/>
              <a:t>1 </a:t>
            </a:r>
            <a:r>
              <a:rPr lang="en-US" dirty="0" smtClean="0"/>
              <a:t>=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i="1" baseline="30000" dirty="0" smtClean="0"/>
              <a:t>2</a:t>
            </a:r>
            <a:r>
              <a:rPr lang="en-US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en-US" dirty="0" smtClean="0"/>
              <a:t> T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sz="2800" baseline="-25000" dirty="0">
                <a:sym typeface="Symbol"/>
              </a:rPr>
              <a:t></a:t>
            </a:r>
            <a:r>
              <a:rPr lang="en-US" dirty="0" smtClean="0"/>
              <a:t>=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en-US" dirty="0" smtClean="0"/>
              <a:t>So expect at best (ignores overheads):</a:t>
            </a:r>
          </a:p>
        </p:txBody>
      </p:sp>
    </p:spTree>
    <p:extLst>
      <p:ext uri="{BB962C8B-B14F-4D97-AF65-F5344CB8AC3E}">
        <p14:creationId xmlns:p14="http://schemas.microsoft.com/office/powerpoint/2010/main" val="6288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on parallelism</a:t>
            </a:r>
          </a:p>
          <a:p>
            <a:pPr lvl="1"/>
            <a:r>
              <a:rPr lang="en-US" dirty="0" smtClean="0"/>
              <a:t>Map &amp; Reduce </a:t>
            </a:r>
          </a:p>
          <a:p>
            <a:pPr lvl="1"/>
            <a:r>
              <a:rPr lang="en-US" dirty="0" smtClean="0"/>
              <a:t>Analysis of Efficiency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Reminder: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ome visit my office hours to pick up midterm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 (mostly bad news)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far: analyze parallel programs in terms of work and span</a:t>
            </a:r>
          </a:p>
          <a:p>
            <a:endParaRPr lang="en-US" dirty="0" smtClean="0"/>
          </a:p>
          <a:p>
            <a:r>
              <a:rPr lang="en-US" dirty="0" smtClean="0"/>
              <a:t>In practice, typically have parts of programs that parallelize well…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Such as maps/reductions over arrays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…and parts that don’t parallelize at all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Such as reading a linked list, getting input, doing computations where each needs the previous step, etc.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665"/>
            <a:ext cx="10515600" cy="1325563"/>
          </a:xfrm>
        </p:spPr>
        <p:txBody>
          <a:bodyPr/>
          <a:lstStyle/>
          <a:p>
            <a:r>
              <a:rPr lang="en-US" dirty="0" smtClean="0"/>
              <a:t>Amdahl’s Law (mostly bad news)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8982"/>
            <a:ext cx="10388600" cy="52017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cs typeface="Latha" pitchFamily="2"/>
              </a:rPr>
              <a:t>Let the </a:t>
            </a:r>
            <a:r>
              <a:rPr lang="en-US" b="1" i="1" dirty="0" smtClean="0">
                <a:cs typeface="Latha" pitchFamily="2"/>
              </a:rPr>
              <a:t>work</a:t>
            </a:r>
            <a:r>
              <a:rPr lang="en-US" dirty="0" smtClean="0">
                <a:cs typeface="Latha" pitchFamily="2"/>
              </a:rPr>
              <a:t> (time to run on 1 processor) be 1 unit time</a:t>
            </a:r>
          </a:p>
          <a:p>
            <a:pPr>
              <a:buNone/>
            </a:pPr>
            <a:endParaRPr lang="en-US" sz="1000" dirty="0">
              <a:cs typeface="Latha" pitchFamily="2"/>
            </a:endParaRPr>
          </a:p>
          <a:p>
            <a:pPr>
              <a:buNone/>
            </a:pPr>
            <a:r>
              <a:rPr lang="en-US" dirty="0" smtClean="0">
                <a:cs typeface="Latha" pitchFamily="2"/>
              </a:rPr>
              <a:t>Let </a:t>
            </a:r>
            <a:r>
              <a:rPr lang="en-US" b="1" dirty="0" smtClean="0">
                <a:cs typeface="Latha" pitchFamily="2"/>
              </a:rPr>
              <a:t>S</a:t>
            </a:r>
            <a:r>
              <a:rPr lang="en-US" dirty="0" smtClean="0">
                <a:cs typeface="Latha" pitchFamily="2"/>
              </a:rPr>
              <a:t> be the portion of the execution that can’t be parallelized</a:t>
            </a:r>
          </a:p>
          <a:p>
            <a:pPr>
              <a:buNone/>
            </a:pPr>
            <a:endParaRPr lang="en-US" sz="1000" dirty="0">
              <a:cs typeface="Latha" pitchFamily="2"/>
            </a:endParaRPr>
          </a:p>
          <a:p>
            <a:pPr>
              <a:buNone/>
            </a:pPr>
            <a:r>
              <a:rPr lang="en-US" dirty="0" smtClean="0">
                <a:cs typeface="Latha" pitchFamily="2"/>
              </a:rPr>
              <a:t>Then: 			</a:t>
            </a:r>
            <a:endParaRPr lang="en-US" b="1" dirty="0" smtClean="0">
              <a:cs typeface="Latha" pitchFamily="2"/>
            </a:endParaRPr>
          </a:p>
          <a:p>
            <a:pPr>
              <a:buNone/>
            </a:pPr>
            <a:endParaRPr lang="en-US" sz="1000" dirty="0" smtClean="0">
              <a:cs typeface="Latha" pitchFamily="2"/>
            </a:endParaRPr>
          </a:p>
          <a:p>
            <a:pPr>
              <a:buNone/>
            </a:pPr>
            <a:r>
              <a:rPr lang="en-US" dirty="0" smtClean="0">
                <a:cs typeface="Latha" pitchFamily="2"/>
              </a:rPr>
              <a:t>Suppose </a:t>
            </a:r>
            <a:r>
              <a:rPr lang="en-US" i="1" dirty="0" smtClean="0">
                <a:cs typeface="Latha" pitchFamily="2"/>
              </a:rPr>
              <a:t>parallel portion parallelizes perfectly (generous assumption)</a:t>
            </a:r>
          </a:p>
          <a:p>
            <a:pPr>
              <a:buNone/>
            </a:pPr>
            <a:endParaRPr lang="en-US" sz="1000" dirty="0">
              <a:cs typeface="Latha" pitchFamily="2"/>
            </a:endParaRPr>
          </a:p>
          <a:p>
            <a:pPr>
              <a:buNone/>
            </a:pPr>
            <a:r>
              <a:rPr lang="en-US" dirty="0" smtClean="0">
                <a:cs typeface="Latha" pitchFamily="2"/>
              </a:rPr>
              <a:t>Then:			</a:t>
            </a:r>
            <a:endParaRPr lang="en-US" b="1" dirty="0" smtClean="0">
              <a:cs typeface="Latha" pitchFamily="2"/>
            </a:endParaRPr>
          </a:p>
          <a:p>
            <a:pPr>
              <a:buNone/>
            </a:pPr>
            <a:endParaRPr lang="en-US" sz="1000" dirty="0">
              <a:cs typeface="Latha" pitchFamily="2"/>
            </a:endParaRPr>
          </a:p>
          <a:p>
            <a:pPr>
              <a:buNone/>
            </a:pPr>
            <a:r>
              <a:rPr lang="en-US" dirty="0" smtClean="0">
                <a:cs typeface="Latha" pitchFamily="2"/>
              </a:rPr>
              <a:t>So the overall speedup with </a:t>
            </a:r>
            <a:r>
              <a:rPr lang="en-US" b="1" dirty="0" smtClean="0">
                <a:cs typeface="Latha" pitchFamily="2"/>
              </a:rPr>
              <a:t>P</a:t>
            </a:r>
            <a:r>
              <a:rPr lang="en-US" dirty="0" smtClean="0">
                <a:cs typeface="Latha" pitchFamily="2"/>
              </a:rPr>
              <a:t> processors is (Amdahl’s Law):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/>
                </a:solidFill>
                <a:cs typeface="Latha" pitchFamily="2"/>
              </a:rPr>
              <a:t> </a:t>
            </a:r>
            <a:r>
              <a:rPr lang="en-US" b="1" dirty="0" smtClean="0">
                <a:cs typeface="Latha" pitchFamily="2"/>
              </a:rPr>
              <a:t> </a:t>
            </a:r>
          </a:p>
          <a:p>
            <a:pPr>
              <a:buNone/>
            </a:pPr>
            <a:endParaRPr lang="en-US" sz="1000" dirty="0">
              <a:cs typeface="Latha" pitchFamily="2"/>
            </a:endParaRPr>
          </a:p>
          <a:p>
            <a:pPr>
              <a:buNone/>
            </a:pPr>
            <a:r>
              <a:rPr lang="en-US" dirty="0" smtClean="0">
                <a:cs typeface="Latha" pitchFamily="2"/>
              </a:rPr>
              <a:t>And the parallelism (infinite processors) is:</a:t>
            </a:r>
          </a:p>
          <a:p>
            <a:pPr>
              <a:buNone/>
            </a:pPr>
            <a:r>
              <a:rPr lang="en-US" dirty="0" smtClean="0">
                <a:cs typeface="Latha" pitchFamily="2"/>
              </a:rPr>
              <a:t> </a:t>
            </a:r>
          </a:p>
          <a:p>
            <a:pPr algn="ctr">
              <a:buNone/>
            </a:pPr>
            <a:endParaRPr lang="en-US" dirty="0" smtClean="0">
              <a:cs typeface="Lath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997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such bad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	T</a:t>
            </a:r>
            <a:r>
              <a:rPr lang="en-US" b="1" baseline="-25000" dirty="0" smtClean="0">
                <a:solidFill>
                  <a:schemeClr val="accent2"/>
                </a:solidFill>
              </a:rPr>
              <a:t>1</a:t>
            </a:r>
            <a:r>
              <a:rPr lang="en-US" b="1" dirty="0" smtClean="0">
                <a:solidFill>
                  <a:schemeClr val="accent2"/>
                </a:solidFill>
              </a:rPr>
              <a:t> / T</a:t>
            </a:r>
            <a:r>
              <a:rPr lang="en-US" b="1" baseline="-25000" dirty="0" smtClean="0">
                <a:solidFill>
                  <a:schemeClr val="accent2"/>
                </a:solidFill>
              </a:rPr>
              <a:t>P</a:t>
            </a:r>
            <a:r>
              <a:rPr lang="en-US" b="1" dirty="0" smtClean="0">
                <a:cs typeface="Latha" pitchFamily="2"/>
              </a:rPr>
              <a:t>  </a:t>
            </a:r>
            <a:r>
              <a:rPr lang="en-US" b="1" dirty="0" smtClean="0">
                <a:solidFill>
                  <a:schemeClr val="accent2"/>
                </a:solidFill>
                <a:cs typeface="Latha" pitchFamily="2"/>
              </a:rPr>
              <a:t>= 1 / (S + (1-S)/P) </a:t>
            </a:r>
            <a:r>
              <a:rPr lang="en-US" b="1" dirty="0" smtClean="0">
                <a:cs typeface="Latha" pitchFamily="2"/>
              </a:rPr>
              <a:t> 		</a:t>
            </a:r>
            <a:r>
              <a:rPr lang="en-US" b="1" dirty="0" smtClean="0">
                <a:solidFill>
                  <a:schemeClr val="accent2"/>
                </a:solidFill>
              </a:rPr>
              <a:t>T</a:t>
            </a:r>
            <a:r>
              <a:rPr lang="en-US" b="1" baseline="-25000" dirty="0" smtClean="0">
                <a:solidFill>
                  <a:schemeClr val="accent2"/>
                </a:solidFill>
              </a:rPr>
              <a:t>1</a:t>
            </a:r>
            <a:r>
              <a:rPr lang="en-US" b="1" dirty="0" smtClean="0">
                <a:solidFill>
                  <a:schemeClr val="accent2"/>
                </a:solidFill>
              </a:rPr>
              <a:t> / T</a:t>
            </a:r>
            <a:r>
              <a:rPr lang="en-US" b="1" baseline="-25000" dirty="0">
                <a:solidFill>
                  <a:schemeClr val="accent2"/>
                </a:solidFill>
                <a:sym typeface="Symbol"/>
              </a:rPr>
              <a:t></a:t>
            </a:r>
            <a:r>
              <a:rPr lang="en-US" b="1" dirty="0" smtClean="0">
                <a:cs typeface="Latha" pitchFamily="2"/>
              </a:rPr>
              <a:t>  </a:t>
            </a:r>
            <a:r>
              <a:rPr lang="en-US" b="1" dirty="0" smtClean="0">
                <a:solidFill>
                  <a:schemeClr val="accent2"/>
                </a:solidFill>
                <a:cs typeface="Latha" pitchFamily="2"/>
              </a:rPr>
              <a:t>= 1 / S</a:t>
            </a:r>
            <a:endParaRPr lang="en-US" dirty="0" smtClean="0">
              <a:cs typeface="Latha" pitchFamily="2"/>
            </a:endParaRPr>
          </a:p>
          <a:p>
            <a:pPr>
              <a:lnSpc>
                <a:spcPct val="110000"/>
              </a:lnSpc>
              <a:spcBef>
                <a:spcPts val="100"/>
              </a:spcBef>
            </a:pPr>
            <a:endParaRPr lang="en-US" sz="1000" dirty="0"/>
          </a:p>
          <a:p>
            <a:pPr>
              <a:lnSpc>
                <a:spcPct val="110000"/>
              </a:lnSpc>
              <a:spcBef>
                <a:spcPts val="100"/>
              </a:spcBef>
            </a:pPr>
            <a:endParaRPr lang="en-US" sz="1000" dirty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dirty="0" smtClean="0"/>
              <a:t>Suppose 33% of a program’s execution is sequential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en-US" dirty="0" smtClean="0"/>
              <a:t>Then a billion processors won’t give a speedup over 3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endParaRPr lang="en-US" sz="1000" dirty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dirty="0" smtClean="0"/>
              <a:t>From 1980-2005, 12 years was long enough to get 100x speedup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en-US" dirty="0" smtClean="0"/>
              <a:t>Now suppose in 12 years, clock speed is the same but you get 256 processors instead of 1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en-US" dirty="0" smtClean="0"/>
              <a:t>For 256 processors to get at least 100x speedup, we need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dirty="0" smtClean="0"/>
              <a:t>			100 </a:t>
            </a:r>
            <a:r>
              <a:rPr lang="en-US" b="1" dirty="0" smtClean="0">
                <a:sym typeface="Symbol"/>
              </a:rPr>
              <a:t></a:t>
            </a:r>
            <a:r>
              <a:rPr lang="en-US" dirty="0" smtClean="0"/>
              <a:t> 1 / (</a:t>
            </a:r>
            <a:r>
              <a:rPr lang="en-US" b="1" dirty="0" smtClean="0"/>
              <a:t>S</a:t>
            </a:r>
            <a:r>
              <a:rPr lang="en-US" dirty="0" smtClean="0"/>
              <a:t> + (1-</a:t>
            </a:r>
            <a:r>
              <a:rPr lang="en-US" b="1" dirty="0" smtClean="0"/>
              <a:t>S</a:t>
            </a:r>
            <a:r>
              <a:rPr lang="en-US" dirty="0" smtClean="0"/>
              <a:t>)/256)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dirty="0" smtClean="0"/>
              <a:t>	Which means </a:t>
            </a:r>
            <a:r>
              <a:rPr lang="en-US" b="1" dirty="0" smtClean="0"/>
              <a:t>S</a:t>
            </a:r>
            <a:r>
              <a:rPr lang="en-US" dirty="0" smtClean="0"/>
              <a:t> </a:t>
            </a:r>
            <a:r>
              <a:rPr lang="en-US" b="1" dirty="0" smtClean="0">
                <a:sym typeface="Symbol"/>
              </a:rPr>
              <a:t></a:t>
            </a:r>
            <a:r>
              <a:rPr lang="en-US" dirty="0" smtClean="0"/>
              <a:t> .0061  (i.e., 99.4% perfectly parallelizable)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0583" y="365125"/>
            <a:ext cx="156754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8534401" y="156897"/>
            <a:ext cx="1761066" cy="837142"/>
          </a:xfrm>
          <a:prstGeom prst="wedgeEllipseCallout">
            <a:avLst>
              <a:gd name="adj1" fmla="val 51282"/>
              <a:gd name="adj2" fmla="val 544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bwahaha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is not lost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Amdahl’s Law is a bummer!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Unparallelized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parts become a bottleneck very quickly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But it doesn’t mean additional processors are worthless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can find new parallel algorithms</a:t>
            </a:r>
          </a:p>
          <a:p>
            <a:pPr lvl="1"/>
            <a:r>
              <a:rPr lang="en-US" dirty="0" smtClean="0"/>
              <a:t>Some things that seem sequential are actually parallelizable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can change the problem or do new things</a:t>
            </a:r>
          </a:p>
          <a:p>
            <a:pPr lvl="1"/>
            <a:r>
              <a:rPr lang="en-US" dirty="0" smtClean="0"/>
              <a:t>Example: computer graphics use tons of parallel processors</a:t>
            </a:r>
          </a:p>
          <a:p>
            <a:pPr lvl="2"/>
            <a:r>
              <a:rPr lang="en-US" dirty="0" smtClean="0"/>
              <a:t>Graphics Processing Units (GPUs) are massively parallel!</a:t>
            </a:r>
          </a:p>
        </p:txBody>
      </p:sp>
    </p:spTree>
    <p:extLst>
      <p:ext uri="{BB962C8B-B14F-4D97-AF65-F5344CB8AC3E}">
        <p14:creationId xmlns:p14="http://schemas.microsoft.com/office/powerpoint/2010/main" val="19743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and Amdahl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779000" cy="46360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Moore’s “Law” is an observation about the progress of the semiconductor industry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Transistor density doubles roughly every 18 months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endParaRPr lang="en-US" sz="1000" dirty="0" smtClean="0"/>
          </a:p>
          <a:p>
            <a:pPr lvl="1">
              <a:lnSpc>
                <a:spcPct val="120000"/>
              </a:lnSpc>
              <a:spcBef>
                <a:spcPts val="100"/>
              </a:spcBef>
            </a:pPr>
            <a:endParaRPr lang="en-US" sz="1000" dirty="0" smtClean="0"/>
          </a:p>
          <a:p>
            <a:pPr lvl="1">
              <a:lnSpc>
                <a:spcPct val="120000"/>
              </a:lnSpc>
              <a:spcBef>
                <a:spcPts val="100"/>
              </a:spcBef>
            </a:pPr>
            <a:endParaRPr lang="en-US" sz="1000" dirty="0"/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Amdahl’s Law is a mathematical theorem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Diminishing returns of adding more processors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endParaRPr lang="en-US" sz="1000" dirty="0" smtClean="0"/>
          </a:p>
          <a:p>
            <a:pPr lvl="1">
              <a:lnSpc>
                <a:spcPct val="120000"/>
              </a:lnSpc>
              <a:spcBef>
                <a:spcPts val="100"/>
              </a:spcBef>
            </a:pPr>
            <a:endParaRPr lang="en-US" sz="1000" dirty="0"/>
          </a:p>
          <a:p>
            <a:pPr lvl="1">
              <a:lnSpc>
                <a:spcPct val="120000"/>
              </a:lnSpc>
              <a:spcBef>
                <a:spcPts val="100"/>
              </a:spcBef>
            </a:pPr>
            <a:endParaRPr lang="en-US" sz="1000" dirty="0" smtClean="0"/>
          </a:p>
          <a:p>
            <a:pPr lvl="1">
              <a:lnSpc>
                <a:spcPct val="120000"/>
              </a:lnSpc>
              <a:spcBef>
                <a:spcPts val="100"/>
              </a:spcBef>
            </a:pPr>
            <a:endParaRPr lang="en-US" sz="1000" dirty="0"/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Both are incredibly important in designing computer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0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83" y="1677458"/>
            <a:ext cx="11482918" cy="463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ndale Mono"/>
                <a:cs typeface="Andale Mono"/>
              </a:rPr>
              <a:t>Given an array that contains the values 1 through ‘n’ two times each, find the one number that is contained only </a:t>
            </a:r>
            <a:r>
              <a:rPr lang="en-US" sz="2400" dirty="0" smtClean="0">
                <a:latin typeface="Andale Mono"/>
                <a:cs typeface="Andale Mono"/>
              </a:rPr>
              <a:t>one </a:t>
            </a:r>
            <a:r>
              <a:rPr lang="en-US" sz="2400" dirty="0">
                <a:latin typeface="Andale Mono"/>
                <a:cs typeface="Andale Mono"/>
              </a:rPr>
              <a:t>time.</a:t>
            </a:r>
          </a:p>
          <a:p>
            <a:pPr marL="0" indent="0">
              <a:buNone/>
            </a:pPr>
            <a:endParaRPr lang="en-US" sz="2400" dirty="0">
              <a:latin typeface="Andale Mono"/>
              <a:cs typeface="Andale Mono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4650" y="237066"/>
            <a:ext cx="10515600" cy="6674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74650" y="843758"/>
            <a:ext cx="11597217" cy="1117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(For in case we have extra time.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They’re otherwise intended for Wednesday)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5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6688"/>
            <a:ext cx="10684933" cy="463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ndale Mono"/>
                <a:cs typeface="Andale Mono"/>
              </a:rPr>
              <a:t>Given a list of integers, find the highest value obtainable by concatenating them together.</a:t>
            </a:r>
          </a:p>
          <a:p>
            <a:pPr marL="0" indent="0">
              <a:buNone/>
            </a:pPr>
            <a:endParaRPr lang="en-US" sz="1050" dirty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2400" dirty="0">
                <a:latin typeface="Andale Mono"/>
                <a:cs typeface="Andale Mono"/>
              </a:rPr>
              <a:t>For example: given [9, 918, 917], result = 9918917</a:t>
            </a:r>
          </a:p>
          <a:p>
            <a:pPr marL="0" indent="0">
              <a:buNone/>
            </a:pPr>
            <a:r>
              <a:rPr lang="en-US" sz="2400" dirty="0">
                <a:latin typeface="Andale Mono"/>
                <a:cs typeface="Andale Mono"/>
              </a:rPr>
              <a:t>For example: given [1, 112, 113], result = 1131121</a:t>
            </a:r>
          </a:p>
          <a:p>
            <a:pPr marL="0" indent="0">
              <a:buNone/>
            </a:pPr>
            <a:endParaRPr lang="en-US" sz="2400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31967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4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867" y="183621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ndale Mono"/>
                <a:cs typeface="Andale Mono"/>
              </a:rPr>
              <a:t>Given a very large file of integers (more than you can store in memory), return a list of the largest 100 numbers in the file</a:t>
            </a:r>
          </a:p>
        </p:txBody>
      </p:sp>
    </p:spTree>
    <p:extLst>
      <p:ext uri="{BB962C8B-B14F-4D97-AF65-F5344CB8AC3E}">
        <p14:creationId xmlns:p14="http://schemas.microsoft.com/office/powerpoint/2010/main" val="835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Done:</a:t>
            </a:r>
          </a:p>
          <a:p>
            <a:r>
              <a:rPr lang="en-US" dirty="0" smtClean="0"/>
              <a:t>How to write a parallel algorithm with fork and join</a:t>
            </a:r>
          </a:p>
          <a:p>
            <a:r>
              <a:rPr lang="en-US" dirty="0" smtClean="0"/>
              <a:t>Why using divide-and-conquer with lots of small tasks is best</a:t>
            </a:r>
          </a:p>
          <a:p>
            <a:pPr lvl="1"/>
            <a:r>
              <a:rPr lang="en-US" dirty="0" smtClean="0"/>
              <a:t>Combines results in parallel</a:t>
            </a:r>
          </a:p>
          <a:p>
            <a:pPr lvl="1"/>
            <a:r>
              <a:rPr lang="en-US" dirty="0" smtClean="0"/>
              <a:t>(Assuming library can handle “lots of small threads”)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Now:</a:t>
            </a:r>
          </a:p>
          <a:p>
            <a:r>
              <a:rPr lang="en-US" dirty="0" smtClean="0"/>
              <a:t>More examples of simple parallel programs that fit the “map” or “reduce” patterns</a:t>
            </a:r>
          </a:p>
          <a:p>
            <a:r>
              <a:rPr lang="en-US" dirty="0" smtClean="0"/>
              <a:t>Teaser: Beyond maps and reductions</a:t>
            </a:r>
          </a:p>
          <a:p>
            <a:r>
              <a:rPr lang="en-US" dirty="0" smtClean="0"/>
              <a:t>Asymptotic analysis for fork-join parallelism</a:t>
            </a:r>
          </a:p>
          <a:p>
            <a:r>
              <a:rPr lang="en-US" dirty="0" smtClean="0"/>
              <a:t>Amdahl’s Law</a:t>
            </a:r>
          </a:p>
        </p:txBody>
      </p:sp>
    </p:spTree>
    <p:extLst>
      <p:ext uri="{BB962C8B-B14F-4D97-AF65-F5344CB8AC3E}">
        <p14:creationId xmlns:p14="http://schemas.microsoft.com/office/powerpoint/2010/main" val="125601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5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296334"/>
            <a:ext cx="9372600" cy="463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ndale Mono"/>
                <a:cs typeface="Andale Mono"/>
              </a:rPr>
              <a:t>Given an unsorted array of values, find the 2</a:t>
            </a:r>
            <a:r>
              <a:rPr lang="en-US" sz="2400" baseline="30000" dirty="0">
                <a:latin typeface="Andale Mono"/>
                <a:cs typeface="Andale Mono"/>
              </a:rPr>
              <a:t>nd</a:t>
            </a:r>
            <a:r>
              <a:rPr lang="en-US" sz="2400" dirty="0">
                <a:latin typeface="Andale Mono"/>
                <a:cs typeface="Andale Mono"/>
              </a:rPr>
              <a:t> biggest value in the array.</a:t>
            </a:r>
            <a:br>
              <a:rPr lang="en-US" sz="2400" dirty="0">
                <a:latin typeface="Andale Mono"/>
                <a:cs typeface="Andale Mono"/>
              </a:rPr>
            </a:br>
            <a:endParaRPr lang="en-US" sz="2400" dirty="0" smtClean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2400" dirty="0" smtClean="0">
                <a:latin typeface="Andale Mono"/>
                <a:cs typeface="Andale Mono"/>
              </a:rPr>
              <a:t>(</a:t>
            </a:r>
            <a:r>
              <a:rPr lang="en-US" sz="2400" dirty="0">
                <a:latin typeface="Andale Mono"/>
                <a:cs typeface="Andale Mono"/>
              </a:rPr>
              <a:t>Harder </a:t>
            </a:r>
            <a:r>
              <a:rPr lang="en-US" sz="2400" dirty="0" smtClean="0">
                <a:latin typeface="Andale Mono"/>
                <a:cs typeface="Andale Mono"/>
              </a:rPr>
              <a:t>alternative: Find </a:t>
            </a:r>
            <a:r>
              <a:rPr lang="en-US" sz="2400" dirty="0">
                <a:latin typeface="Andale Mono"/>
                <a:cs typeface="Andale Mono"/>
              </a:rPr>
              <a:t>the </a:t>
            </a:r>
            <a:r>
              <a:rPr lang="en-US" sz="2400" dirty="0" err="1">
                <a:latin typeface="Andale Mono"/>
                <a:cs typeface="Andale Mono"/>
              </a:rPr>
              <a:t>k’th</a:t>
            </a:r>
            <a:r>
              <a:rPr lang="en-US" sz="2400" dirty="0">
                <a:latin typeface="Andale Mono"/>
                <a:cs typeface="Andale Mono"/>
              </a:rPr>
              <a:t> biggest value in the </a:t>
            </a:r>
            <a:r>
              <a:rPr lang="en-US" sz="2400" dirty="0" smtClean="0">
                <a:latin typeface="Andale Mono"/>
                <a:cs typeface="Andale Mono"/>
              </a:rPr>
              <a:t>array)</a:t>
            </a:r>
            <a:endParaRPr lang="en-US" sz="2400" dirty="0">
              <a:latin typeface="Andale Mono"/>
              <a:cs typeface="Andale Mono"/>
            </a:endParaRPr>
          </a:p>
          <a:p>
            <a:pPr marL="0" indent="0">
              <a:buNone/>
            </a:pPr>
            <a:endParaRPr lang="en-US" sz="2400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3483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looks like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4842"/>
            <a:ext cx="10515600" cy="49483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Saw summing an array went from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sequential to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parallel (</a:t>
            </a:r>
            <a:r>
              <a:rPr lang="en-US" i="1" dirty="0" smtClean="0"/>
              <a:t>assuming </a:t>
            </a:r>
            <a:r>
              <a:rPr lang="en-US" b="1" i="1" dirty="0" smtClean="0"/>
              <a:t>a lot</a:t>
            </a:r>
            <a:r>
              <a:rPr lang="en-US" i="1" dirty="0" smtClean="0"/>
              <a:t> of processors and very large n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Exponential speed-up in </a:t>
            </a:r>
            <a:r>
              <a:rPr lang="en-US" dirty="0"/>
              <a:t>theory (</a:t>
            </a:r>
            <a:r>
              <a:rPr lang="en-US" i="1" dirty="0"/>
              <a:t>n </a:t>
            </a:r>
            <a:r>
              <a:rPr lang="en-US" dirty="0"/>
              <a:t>/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 </a:t>
            </a:r>
            <a:r>
              <a:rPr lang="en-US" dirty="0"/>
              <a:t>grows exponentially)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endParaRPr lang="en-US" dirty="0" smtClean="0"/>
          </a:p>
          <a:p>
            <a:pPr lvl="1">
              <a:lnSpc>
                <a:spcPct val="120000"/>
              </a:lnSpc>
              <a:spcBef>
                <a:spcPts val="100"/>
              </a:spcBef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10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n-US" kern="0" dirty="0" smtClean="0"/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n-US" kern="0" dirty="0"/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n-US" kern="0" dirty="0" smtClean="0"/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n-US" kern="0" dirty="0"/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kern="0" dirty="0" smtClean="0"/>
              <a:t>Anything </a:t>
            </a:r>
            <a:r>
              <a:rPr lang="en-US" kern="0" dirty="0"/>
              <a:t>that can use results from two halves and merge them in </a:t>
            </a:r>
            <a:r>
              <a:rPr lang="en-US" i="1" kern="0" dirty="0"/>
              <a:t>O</a:t>
            </a:r>
            <a:r>
              <a:rPr lang="en-US" kern="0" dirty="0"/>
              <a:t>(1) time has the same property</a:t>
            </a:r>
            <a:r>
              <a:rPr lang="en-US" kern="0" dirty="0" smtClean="0"/>
              <a:t>…</a:t>
            </a:r>
            <a:endParaRPr lang="en-US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2421465" y="3262577"/>
            <a:ext cx="6417734" cy="1718733"/>
            <a:chOff x="2421465" y="3262577"/>
            <a:chExt cx="6417734" cy="1718733"/>
          </a:xfrm>
        </p:grpSpPr>
        <p:sp>
          <p:nvSpPr>
            <p:cNvPr id="7" name="Rectangle 6"/>
            <p:cNvSpPr/>
            <p:nvPr/>
          </p:nvSpPr>
          <p:spPr bwMode="auto">
            <a:xfrm>
              <a:off x="2421466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555169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822574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688872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956277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089980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357385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23683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491088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624791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892196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758494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025899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159602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427008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293305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560710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694413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961819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828116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095521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229224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496630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362927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630332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764035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031441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897738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165144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298846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566252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432549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699955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833657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7101063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967360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7234766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368469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635874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7502171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7769577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7903280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8170685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8036982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8304388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8438091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8705496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8571793" y="3262577"/>
              <a:ext cx="133703" cy="1704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55" name="Left Brace 54"/>
            <p:cNvSpPr/>
            <p:nvPr/>
          </p:nvSpPr>
          <p:spPr bwMode="auto">
            <a:xfrm rot="16200000">
              <a:off x="2474962" y="3436345"/>
              <a:ext cx="227264" cy="334257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 rot="16200000" flipH="1">
              <a:off x="2536796" y="3792297"/>
              <a:ext cx="170448" cy="133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5400000">
              <a:off x="2804202" y="3792297"/>
              <a:ext cx="170448" cy="133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Left Brace 57"/>
            <p:cNvSpPr/>
            <p:nvPr/>
          </p:nvSpPr>
          <p:spPr bwMode="auto">
            <a:xfrm rot="16200000">
              <a:off x="2876071" y="3436347"/>
              <a:ext cx="227264" cy="334257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59" name="Left Brace 58"/>
            <p:cNvSpPr/>
            <p:nvPr/>
          </p:nvSpPr>
          <p:spPr bwMode="auto">
            <a:xfrm rot="16200000">
              <a:off x="3277179" y="3436347"/>
              <a:ext cx="227264" cy="334257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60" name="Left Brace 59"/>
            <p:cNvSpPr/>
            <p:nvPr/>
          </p:nvSpPr>
          <p:spPr bwMode="auto">
            <a:xfrm rot="16200000">
              <a:off x="3678287" y="3436347"/>
              <a:ext cx="227264" cy="334257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61" name="Left Brace 60"/>
            <p:cNvSpPr/>
            <p:nvPr/>
          </p:nvSpPr>
          <p:spPr bwMode="auto">
            <a:xfrm rot="16200000">
              <a:off x="4079396" y="3436347"/>
              <a:ext cx="227264" cy="334257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62" name="Left Brace 61"/>
            <p:cNvSpPr/>
            <p:nvPr/>
          </p:nvSpPr>
          <p:spPr bwMode="auto">
            <a:xfrm rot="16200000">
              <a:off x="4480504" y="3436349"/>
              <a:ext cx="227264" cy="334257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63" name="Left Brace 62"/>
            <p:cNvSpPr/>
            <p:nvPr/>
          </p:nvSpPr>
          <p:spPr bwMode="auto">
            <a:xfrm rot="16200000">
              <a:off x="4881612" y="3436349"/>
              <a:ext cx="227264" cy="334257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64" name="Left Brace 63"/>
            <p:cNvSpPr/>
            <p:nvPr/>
          </p:nvSpPr>
          <p:spPr bwMode="auto">
            <a:xfrm rot="16200000">
              <a:off x="5282721" y="3436349"/>
              <a:ext cx="227264" cy="334257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65" name="Left Brace 64"/>
            <p:cNvSpPr/>
            <p:nvPr/>
          </p:nvSpPr>
          <p:spPr bwMode="auto">
            <a:xfrm rot="16200000">
              <a:off x="5683829" y="3436348"/>
              <a:ext cx="227264" cy="334257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66" name="Left Brace 65"/>
            <p:cNvSpPr/>
            <p:nvPr/>
          </p:nvSpPr>
          <p:spPr bwMode="auto">
            <a:xfrm rot="16200000">
              <a:off x="6084937" y="3436350"/>
              <a:ext cx="227264" cy="334257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67" name="Left Brace 66"/>
            <p:cNvSpPr/>
            <p:nvPr/>
          </p:nvSpPr>
          <p:spPr bwMode="auto">
            <a:xfrm rot="16200000">
              <a:off x="6486045" y="3436350"/>
              <a:ext cx="227264" cy="334257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68" name="Left Brace 67"/>
            <p:cNvSpPr/>
            <p:nvPr/>
          </p:nvSpPr>
          <p:spPr bwMode="auto">
            <a:xfrm rot="16200000">
              <a:off x="6887154" y="3436350"/>
              <a:ext cx="227264" cy="334257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69" name="Left Brace 68"/>
            <p:cNvSpPr/>
            <p:nvPr/>
          </p:nvSpPr>
          <p:spPr bwMode="auto">
            <a:xfrm rot="16200000">
              <a:off x="7288262" y="3436350"/>
              <a:ext cx="227264" cy="334257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70" name="Left Brace 69"/>
            <p:cNvSpPr/>
            <p:nvPr/>
          </p:nvSpPr>
          <p:spPr bwMode="auto">
            <a:xfrm rot="16200000">
              <a:off x="7689370" y="3436352"/>
              <a:ext cx="227264" cy="334257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71" name="Left Brace 70"/>
            <p:cNvSpPr/>
            <p:nvPr/>
          </p:nvSpPr>
          <p:spPr bwMode="auto">
            <a:xfrm rot="16200000">
              <a:off x="8090479" y="3436352"/>
              <a:ext cx="227264" cy="334257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72" name="Left Brace 71"/>
            <p:cNvSpPr/>
            <p:nvPr/>
          </p:nvSpPr>
          <p:spPr bwMode="auto">
            <a:xfrm rot="16200000">
              <a:off x="8491587" y="3436352"/>
              <a:ext cx="227264" cy="334257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22020" y="3816491"/>
              <a:ext cx="274517" cy="298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rot="16200000" flipH="1">
              <a:off x="3339013" y="3778048"/>
              <a:ext cx="170448" cy="133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5400000">
              <a:off x="3606418" y="3778048"/>
              <a:ext cx="170448" cy="133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3424237" y="3816491"/>
              <a:ext cx="274517" cy="298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rot="16200000" flipH="1">
              <a:off x="4208081" y="3792297"/>
              <a:ext cx="170448" cy="133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4475486" y="3792297"/>
              <a:ext cx="170448" cy="133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4293305" y="3816491"/>
              <a:ext cx="274517" cy="298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 rot="16200000" flipH="1">
              <a:off x="5010297" y="3792297"/>
              <a:ext cx="170448" cy="133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5400000">
              <a:off x="5277703" y="3792297"/>
              <a:ext cx="170448" cy="133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5095521" y="3816492"/>
              <a:ext cx="274517" cy="298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 rot="16200000" flipH="1">
              <a:off x="5812514" y="3792297"/>
              <a:ext cx="170448" cy="133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rot="5400000">
              <a:off x="6079919" y="3792297"/>
              <a:ext cx="170448" cy="133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5897738" y="3816492"/>
              <a:ext cx="274517" cy="298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 rot="16200000" flipH="1">
              <a:off x="6614731" y="3735481"/>
              <a:ext cx="170448" cy="133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5400000">
              <a:off x="6882136" y="3735481"/>
              <a:ext cx="170448" cy="133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6699955" y="3759676"/>
              <a:ext cx="274517" cy="298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 rot="16200000" flipH="1">
              <a:off x="7416947" y="3735481"/>
              <a:ext cx="170448" cy="133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>
              <a:off x="7684353" y="3735481"/>
              <a:ext cx="170448" cy="133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TextBox 90"/>
            <p:cNvSpPr txBox="1"/>
            <p:nvPr/>
          </p:nvSpPr>
          <p:spPr>
            <a:xfrm>
              <a:off x="7502171" y="3759676"/>
              <a:ext cx="274517" cy="298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 rot="16200000" flipH="1">
              <a:off x="8219163" y="3735481"/>
              <a:ext cx="170448" cy="133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5400000">
              <a:off x="8486568" y="3735481"/>
              <a:ext cx="170448" cy="133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TextBox 93"/>
            <p:cNvSpPr txBox="1"/>
            <p:nvPr/>
          </p:nvSpPr>
          <p:spPr>
            <a:xfrm>
              <a:off x="8304387" y="3759676"/>
              <a:ext cx="274517" cy="298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95" name="Straight Connector 94"/>
            <p:cNvCxnSpPr>
              <a:stCxn id="73" idx="2"/>
            </p:cNvCxnSpPr>
            <p:nvPr/>
          </p:nvCxnSpPr>
          <p:spPr bwMode="auto">
            <a:xfrm>
              <a:off x="2759279" y="4114820"/>
              <a:ext cx="330700" cy="1136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>
              <a:stCxn id="76" idx="2"/>
            </p:cNvCxnSpPr>
            <p:nvPr/>
          </p:nvCxnSpPr>
          <p:spPr bwMode="auto">
            <a:xfrm flipH="1">
              <a:off x="3223684" y="4114821"/>
              <a:ext cx="337812" cy="1136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TextBox 96"/>
            <p:cNvSpPr txBox="1"/>
            <p:nvPr/>
          </p:nvSpPr>
          <p:spPr>
            <a:xfrm>
              <a:off x="3023128" y="4100571"/>
              <a:ext cx="274517" cy="298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 rot="16200000" flipH="1">
              <a:off x="4530971" y="3996609"/>
              <a:ext cx="113632" cy="3215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 rot="5400000">
              <a:off x="4998931" y="3983912"/>
              <a:ext cx="113632" cy="3469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TextBox 99"/>
            <p:cNvSpPr txBox="1"/>
            <p:nvPr/>
          </p:nvSpPr>
          <p:spPr>
            <a:xfrm>
              <a:off x="4669018" y="4100571"/>
              <a:ext cx="274517" cy="298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 bwMode="auto">
            <a:xfrm rot="16200000" flipH="1">
              <a:off x="6135404" y="3996609"/>
              <a:ext cx="113632" cy="3215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rot="5400000">
              <a:off x="6603365" y="3983912"/>
              <a:ext cx="113632" cy="3469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" name="TextBox 102"/>
            <p:cNvSpPr txBox="1"/>
            <p:nvPr/>
          </p:nvSpPr>
          <p:spPr>
            <a:xfrm>
              <a:off x="6273452" y="4100571"/>
              <a:ext cx="274517" cy="298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 rot="16200000" flipH="1">
              <a:off x="7739836" y="3939793"/>
              <a:ext cx="113632" cy="3215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rot="5400000">
              <a:off x="8207797" y="3927096"/>
              <a:ext cx="113632" cy="3469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>
              <a:off x="7877884" y="4043755"/>
              <a:ext cx="274517" cy="298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 bwMode="auto">
            <a:xfrm>
              <a:off x="3290535" y="4342085"/>
              <a:ext cx="588963" cy="213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rot="10800000" flipV="1">
              <a:off x="4013205" y="4342085"/>
              <a:ext cx="681209" cy="2130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TextBox 108"/>
            <p:cNvSpPr txBox="1"/>
            <p:nvPr/>
          </p:nvSpPr>
          <p:spPr>
            <a:xfrm>
              <a:off x="3799949" y="4441468"/>
              <a:ext cx="292800" cy="298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 bwMode="auto">
            <a:xfrm>
              <a:off x="6566252" y="4342085"/>
              <a:ext cx="588963" cy="213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rot="10800000" flipV="1">
              <a:off x="7288922" y="4342085"/>
              <a:ext cx="681209" cy="2130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" name="TextBox 111"/>
            <p:cNvSpPr txBox="1"/>
            <p:nvPr/>
          </p:nvSpPr>
          <p:spPr>
            <a:xfrm>
              <a:off x="7075666" y="4441468"/>
              <a:ext cx="292800" cy="298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>
              <a:off x="4092751" y="4682982"/>
              <a:ext cx="1391179" cy="213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rot="10800000" flipV="1">
              <a:off x="5617638" y="4682981"/>
              <a:ext cx="1483425" cy="2130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TextBox 114"/>
            <p:cNvSpPr txBox="1"/>
            <p:nvPr/>
          </p:nvSpPr>
          <p:spPr>
            <a:xfrm>
              <a:off x="5429778" y="4682981"/>
              <a:ext cx="292800" cy="298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959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or minimum element</a:t>
            </a:r>
          </a:p>
          <a:p>
            <a:endParaRPr lang="en-US" sz="1000" dirty="0"/>
          </a:p>
          <a:p>
            <a:r>
              <a:rPr lang="en-US" dirty="0" smtClean="0"/>
              <a:t>Check for an element satisfying some property</a:t>
            </a:r>
          </a:p>
          <a:p>
            <a:endParaRPr lang="en-US" sz="1000" dirty="0"/>
          </a:p>
          <a:p>
            <a:r>
              <a:rPr lang="en-US" dirty="0" smtClean="0"/>
              <a:t>Find left-most element satisfying some property</a:t>
            </a:r>
          </a:p>
          <a:p>
            <a:endParaRPr lang="en-US" sz="1000" dirty="0"/>
          </a:p>
          <a:p>
            <a:r>
              <a:rPr lang="en-US" dirty="0" smtClean="0"/>
              <a:t>Counts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356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7601" y="28956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r>
              <a:rPr lang="en-US" dirty="0" smtClean="0"/>
              <a:t>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2689"/>
            <a:ext cx="10515600" cy="56753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Computations of this form are called </a:t>
            </a:r>
            <a:r>
              <a:rPr lang="en-US" b="1" dirty="0" smtClean="0">
                <a:solidFill>
                  <a:schemeClr val="accent2"/>
                </a:solidFill>
              </a:rPr>
              <a:t>reductions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n-US" sz="1000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n-US" sz="1000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n-US" sz="1000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n-US" sz="1000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n-US" sz="1000" dirty="0"/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n-US" sz="1000" dirty="0"/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Produce single answer from collection via an </a:t>
            </a:r>
            <a:r>
              <a:rPr lang="en-US" b="1" dirty="0" smtClean="0">
                <a:solidFill>
                  <a:schemeClr val="accent2"/>
                </a:solidFill>
              </a:rPr>
              <a:t>associative operator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Associative operator</a:t>
            </a:r>
            <a:r>
              <a:rPr lang="en-US" dirty="0"/>
              <a:t>: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Examples: max, sum, product, count</a:t>
            </a:r>
            <a:r>
              <a:rPr lang="en-US" dirty="0"/>
              <a:t> </a:t>
            </a:r>
            <a:r>
              <a:rPr lang="en-US" dirty="0" smtClean="0"/>
              <a:t>…</a:t>
            </a:r>
          </a:p>
          <a:p>
            <a:pPr lvl="2">
              <a:lnSpc>
                <a:spcPct val="120000"/>
              </a:lnSpc>
              <a:spcBef>
                <a:spcPts val="100"/>
              </a:spcBef>
            </a:pPr>
            <a:r>
              <a:rPr lang="en-US" sz="2400" dirty="0" smtClean="0"/>
              <a:t>max:</a:t>
            </a:r>
          </a:p>
          <a:p>
            <a:pPr lvl="2">
              <a:lnSpc>
                <a:spcPct val="120000"/>
              </a:lnSpc>
              <a:spcBef>
                <a:spcPts val="100"/>
              </a:spcBef>
            </a:pPr>
            <a:r>
              <a:rPr lang="en-US" sz="2400" dirty="0" smtClean="0"/>
              <a:t>sum:</a:t>
            </a:r>
          </a:p>
          <a:p>
            <a:pPr lvl="2">
              <a:lnSpc>
                <a:spcPct val="120000"/>
              </a:lnSpc>
              <a:spcBef>
                <a:spcPts val="100"/>
              </a:spcBef>
            </a:pPr>
            <a:r>
              <a:rPr lang="en-US" sz="2400" dirty="0" smtClean="0"/>
              <a:t>product: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 smtClean="0"/>
              <a:t>Non-examples: subtraction, </a:t>
            </a:r>
            <a:r>
              <a:rPr lang="en-US" dirty="0"/>
              <a:t>exponentiation, median, </a:t>
            </a:r>
            <a:r>
              <a:rPr lang="en-US" dirty="0" smtClean="0"/>
              <a:t>…</a:t>
            </a:r>
          </a:p>
          <a:p>
            <a:pPr lvl="2">
              <a:lnSpc>
                <a:spcPct val="120000"/>
              </a:lnSpc>
              <a:spcBef>
                <a:spcPts val="100"/>
              </a:spcBef>
            </a:pPr>
            <a:r>
              <a:rPr lang="en-US" sz="2400" dirty="0" smtClean="0"/>
              <a:t>subtraction:</a:t>
            </a:r>
          </a:p>
        </p:txBody>
      </p:sp>
    </p:spTree>
    <p:extLst>
      <p:ext uri="{BB962C8B-B14F-4D97-AF65-F5344CB8AC3E}">
        <p14:creationId xmlns:p14="http://schemas.microsoft.com/office/powerpoint/2010/main" val="16127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117602" y="247226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862"/>
            <a:ext cx="10515600" cy="777875"/>
          </a:xfrm>
        </p:spPr>
        <p:txBody>
          <a:bodyPr>
            <a:normAutofit/>
          </a:bodyPr>
          <a:lstStyle/>
          <a:p>
            <a:r>
              <a:rPr lang="en-US" dirty="0" smtClean="0"/>
              <a:t>Maps (Data Parallelism)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6738"/>
            <a:ext cx="10253133" cy="22267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/>
                </a:solidFill>
              </a:rPr>
              <a:t>map</a:t>
            </a:r>
            <a:r>
              <a:rPr lang="en-US" dirty="0" smtClean="0"/>
              <a:t> operates on each element of a collection independently to create a new collection of the same size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Example: Vector addition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27119" y="4792134"/>
            <a:ext cx="6477000" cy="1981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vector_add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arr1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arr2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kern="0" dirty="0">
                <a:latin typeface="Courier New" pitchFamily="49" charset="0"/>
              </a:rPr>
              <a:t>{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assert </a:t>
            </a:r>
            <a:r>
              <a:rPr lang="en-US" sz="2000" kern="0" dirty="0">
                <a:latin typeface="Courier New" pitchFamily="49" charset="0"/>
              </a:rPr>
              <a:t>(arr1.length == arr2.length);</a:t>
            </a:r>
            <a:endParaRPr lang="en-US" sz="2000" b="1" kern="0" dirty="0">
              <a:latin typeface="Courier New" pitchFamily="49" charset="0"/>
            </a:endParaRP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result</a:t>
            </a:r>
            <a:r>
              <a:rPr lang="en-US" sz="2000" kern="0" dirty="0">
                <a:latin typeface="Courier New" pitchFamily="49" charset="0"/>
              </a:rPr>
              <a:t> =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[arr1.length];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FORALL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=0; i &lt; arr1.length; i++) {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b="1" kern="0" dirty="0">
                <a:latin typeface="Courier New" pitchFamily="49" charset="0"/>
              </a:rPr>
              <a:t>result[</a:t>
            </a:r>
            <a:r>
              <a:rPr lang="en-US" sz="2000" b="1" kern="0" dirty="0" err="1"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] = </a:t>
            </a:r>
            <a:r>
              <a:rPr lang="en-US" sz="2000" kern="0" dirty="0">
                <a:latin typeface="Courier New" pitchFamily="49" charset="0"/>
              </a:rPr>
              <a:t>arr1[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 + arr2[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];</a:t>
            </a:r>
            <a:endParaRPr lang="en-US" sz="2000" b="1" kern="0" dirty="0">
              <a:latin typeface="Courier New" pitchFamily="49" charset="0"/>
            </a:endParaRP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}</a:t>
            </a:r>
            <a:endParaRPr lang="en-US" sz="2000" b="1" kern="0" dirty="0">
              <a:latin typeface="Courier New" pitchFamily="49" charset="0"/>
            </a:endParaRP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result;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12148" y="3200399"/>
            <a:ext cx="8462903" cy="933510"/>
            <a:chOff x="376297" y="5486400"/>
            <a:chExt cx="8462903" cy="93351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" name="TextBox 8"/>
            <p:cNvSpPr txBox="1"/>
            <p:nvPr/>
          </p:nvSpPr>
          <p:spPr>
            <a:xfrm>
              <a:off x="381000" y="548640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input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6297" y="601980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input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524000" y="5486400"/>
              <a:ext cx="9144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6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38400" y="5486400"/>
              <a:ext cx="9144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4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52800" y="5486400"/>
              <a:ext cx="9144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16</a:t>
              </a:r>
            </a:p>
          </p:txBody>
        </p:sp>
        <p:sp>
          <p:nvSpPr>
            <p:cNvPr id="17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267200" y="5486400"/>
              <a:ext cx="9144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10</a:t>
              </a:r>
            </a:p>
          </p:txBody>
        </p:sp>
        <p:sp>
          <p:nvSpPr>
            <p:cNvPr id="18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5486400"/>
              <a:ext cx="9144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16</a:t>
              </a:r>
            </a:p>
          </p:txBody>
        </p:sp>
        <p:sp>
          <p:nvSpPr>
            <p:cNvPr id="19" name="Rectangle 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096000" y="5486400"/>
              <a:ext cx="9144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14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10400" y="5486400"/>
              <a:ext cx="9144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924800" y="5486400"/>
              <a:ext cx="9144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+mj-lt"/>
                </a:rPr>
                <a:t>8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524000" y="6019800"/>
              <a:ext cx="9144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2</a:t>
              </a:r>
            </a:p>
          </p:txBody>
        </p:sp>
        <p:sp>
          <p:nvSpPr>
            <p:cNvPr id="23" name="Rectangle 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38400" y="6019800"/>
              <a:ext cx="9144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 10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352800" y="6019800"/>
              <a:ext cx="9144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 6</a:t>
              </a:r>
            </a:p>
          </p:txBody>
        </p:sp>
        <p:sp>
          <p:nvSpPr>
            <p:cNvPr id="25" name="Rectangle 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267200" y="6019800"/>
              <a:ext cx="9144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 6</a:t>
              </a:r>
            </a:p>
          </p:txBody>
        </p:sp>
        <p:sp>
          <p:nvSpPr>
            <p:cNvPr id="26" name="Rectangle 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81600" y="6019800"/>
              <a:ext cx="9144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 2</a:t>
              </a:r>
            </a:p>
          </p:txBody>
        </p:sp>
        <p:sp>
          <p:nvSpPr>
            <p:cNvPr id="27" name="Rectangle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96000" y="6019800"/>
              <a:ext cx="9144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 6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010400" y="6019800"/>
              <a:ext cx="9144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 8</a:t>
              </a: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924800" y="6019800"/>
              <a:ext cx="9144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+mj-lt"/>
                </a:rPr>
                <a:t> 7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99454" y="4267199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output</a:t>
            </a:r>
          </a:p>
        </p:txBody>
      </p:sp>
      <p:sp>
        <p:nvSpPr>
          <p:cNvPr id="3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9850" y="4267199"/>
            <a:ext cx="914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8</a:t>
            </a:r>
          </a:p>
        </p:txBody>
      </p:sp>
      <p:sp>
        <p:nvSpPr>
          <p:cNvPr id="3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74250" y="4267199"/>
            <a:ext cx="914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 14</a:t>
            </a:r>
          </a:p>
        </p:txBody>
      </p:sp>
      <p:sp>
        <p:nvSpPr>
          <p:cNvPr id="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88650" y="4267199"/>
            <a:ext cx="914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 22</a:t>
            </a:r>
          </a:p>
        </p:txBody>
      </p:sp>
      <p:sp>
        <p:nvSpPr>
          <p:cNvPr id="3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03050" y="4267199"/>
            <a:ext cx="914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 16</a:t>
            </a:r>
          </a:p>
        </p:txBody>
      </p:sp>
      <p:sp>
        <p:nvSpPr>
          <p:cNvPr id="35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17450" y="4267199"/>
            <a:ext cx="914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 18</a:t>
            </a:r>
          </a:p>
        </p:txBody>
      </p:sp>
      <p:sp>
        <p:nvSpPr>
          <p:cNvPr id="36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31850" y="4267199"/>
            <a:ext cx="914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 20</a:t>
            </a:r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46250" y="4267199"/>
            <a:ext cx="914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 10</a:t>
            </a:r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260650" y="4267199"/>
            <a:ext cx="914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4038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and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Maps and reductions: the “workhorses” of parallel programming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By far the two most important and common patterns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Learn to recognize when an algorithm can be written in terms of maps and reductions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maps and reductions to describe (parallel) algorithms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Programming them becomes “trivial” with a little practice</a:t>
            </a:r>
          </a:p>
          <a:p>
            <a:pPr lvl="2"/>
            <a:r>
              <a:rPr lang="en-US" dirty="0" smtClean="0"/>
              <a:t>Exactly like sequential for-loops seem second-nature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Map or Reduce?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9314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For each of the following example scenarios, would you use </a:t>
            </a:r>
            <a:r>
              <a:rPr lang="en-US" sz="2400" i="1" dirty="0" smtClean="0"/>
              <a:t>map</a:t>
            </a:r>
            <a:r>
              <a:rPr lang="en-US" sz="2400" dirty="0" smtClean="0"/>
              <a:t> or </a:t>
            </a:r>
            <a:r>
              <a:rPr lang="en-US" sz="2400" i="1" dirty="0" smtClean="0"/>
              <a:t>reduce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r>
              <a:rPr lang="en-US" sz="2400" dirty="0" smtClean="0"/>
              <a:t>In the poll, vote for all that you would use </a:t>
            </a:r>
            <a:r>
              <a:rPr lang="en-US" sz="2400" b="1" i="1" dirty="0" smtClean="0"/>
              <a:t>reduce</a:t>
            </a:r>
            <a:r>
              <a:rPr lang="en-US" sz="2400" dirty="0" smtClean="0"/>
              <a:t> </a:t>
            </a:r>
            <a:r>
              <a:rPr lang="en-US" sz="2400" dirty="0" smtClean="0"/>
              <a:t>on.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Mark all the tasks in a to-do list as “done”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Get the total cost of a shopping list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Get the number of times someone said “like” or “um” in a transcription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Double a recipe by multiplying the amount for each ingredient by 2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Change driving directions to use “km” instead of “miles”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Find out whether a particular item you want to buy is in a store inventory</a:t>
            </a:r>
          </a:p>
        </p:txBody>
      </p:sp>
    </p:spTree>
    <p:extLst>
      <p:ext uri="{BB962C8B-B14F-4D97-AF65-F5344CB8AC3E}">
        <p14:creationId xmlns:p14="http://schemas.microsoft.com/office/powerpoint/2010/main" val="121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1560</Words>
  <Application>Microsoft Macintosh PowerPoint</Application>
  <PresentationFormat>Widescreen</PresentationFormat>
  <Paragraphs>343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Andale Mono</vt:lpstr>
      <vt:lpstr>Calibri</vt:lpstr>
      <vt:lpstr>Calibri Light</vt:lpstr>
      <vt:lpstr>Courier New</vt:lpstr>
      <vt:lpstr>Latha</vt:lpstr>
      <vt:lpstr>Symbol</vt:lpstr>
      <vt:lpstr>Times New Roman</vt:lpstr>
      <vt:lpstr>Arial</vt:lpstr>
      <vt:lpstr>Office Theme</vt:lpstr>
      <vt:lpstr>Instructor: Lilian de Greef Quarter: Summer 2017</vt:lpstr>
      <vt:lpstr>Today</vt:lpstr>
      <vt:lpstr>Outline</vt:lpstr>
      <vt:lpstr>What else looks like this?</vt:lpstr>
      <vt:lpstr>Examples</vt:lpstr>
      <vt:lpstr>Reductions</vt:lpstr>
      <vt:lpstr>Maps (Data Parallelism)</vt:lpstr>
      <vt:lpstr>Maps and reductions</vt:lpstr>
      <vt:lpstr>Practice: Map or Reduce?</vt:lpstr>
      <vt:lpstr>PowerPoint Presentation</vt:lpstr>
      <vt:lpstr>Beyond maps and reductions</vt:lpstr>
      <vt:lpstr>MapReduce on computer clusters</vt:lpstr>
      <vt:lpstr>Moore’s Law</vt:lpstr>
      <vt:lpstr>Analyzing algorithms</vt:lpstr>
      <vt:lpstr>Work and Span</vt:lpstr>
      <vt:lpstr>Our simple examples</vt:lpstr>
      <vt:lpstr>Connecting to performance</vt:lpstr>
      <vt:lpstr>Speed-up</vt:lpstr>
      <vt:lpstr>Examples</vt:lpstr>
      <vt:lpstr>Amdahl’s Law (mostly bad news)</vt:lpstr>
      <vt:lpstr>Amdahl’s Law (mostly bad news)</vt:lpstr>
      <vt:lpstr>Why such bad news</vt:lpstr>
      <vt:lpstr>All is not lost</vt:lpstr>
      <vt:lpstr>Moore and Amdahl</vt:lpstr>
      <vt:lpstr>Practice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Instructor: Lilian de Greef Quarter: Summer 2017</dc:title>
  <dc:creator>Lilian De Greef</dc:creator>
  <cp:lastModifiedBy>Lilian De Greef</cp:lastModifiedBy>
  <cp:revision>82</cp:revision>
  <cp:lastPrinted>2017-08-14T17:19:44Z</cp:lastPrinted>
  <dcterms:created xsi:type="dcterms:W3CDTF">2017-08-14T03:56:33Z</dcterms:created>
  <dcterms:modified xsi:type="dcterms:W3CDTF">2017-08-14T17:20:05Z</dcterms:modified>
</cp:coreProperties>
</file>