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380" r:id="rId3"/>
    <p:sldId id="383" r:id="rId4"/>
    <p:sldId id="348" r:id="rId5"/>
    <p:sldId id="353" r:id="rId6"/>
    <p:sldId id="362" r:id="rId7"/>
    <p:sldId id="381" r:id="rId8"/>
    <p:sldId id="358" r:id="rId9"/>
    <p:sldId id="382" r:id="rId10"/>
    <p:sldId id="359" r:id="rId11"/>
    <p:sldId id="360" r:id="rId12"/>
    <p:sldId id="361" r:id="rId13"/>
    <p:sldId id="389" r:id="rId14"/>
    <p:sldId id="366" r:id="rId15"/>
    <p:sldId id="367" r:id="rId16"/>
    <p:sldId id="368" r:id="rId17"/>
    <p:sldId id="373" r:id="rId18"/>
    <p:sldId id="369" r:id="rId19"/>
    <p:sldId id="371" r:id="rId20"/>
    <p:sldId id="374" r:id="rId21"/>
    <p:sldId id="370" r:id="rId22"/>
    <p:sldId id="375" r:id="rId23"/>
    <p:sldId id="365" r:id="rId24"/>
    <p:sldId id="372" r:id="rId25"/>
    <p:sldId id="376" r:id="rId26"/>
    <p:sldId id="377" r:id="rId27"/>
    <p:sldId id="378" r:id="rId28"/>
    <p:sldId id="379" r:id="rId29"/>
    <p:sldId id="364" r:id="rId30"/>
    <p:sldId id="387" r:id="rId31"/>
    <p:sldId id="386" r:id="rId32"/>
    <p:sldId id="388" r:id="rId33"/>
    <p:sldId id="39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333"/>
    <p:restoredTop sz="78591"/>
  </p:normalViewPr>
  <p:slideViewPr>
    <p:cSldViewPr snapToGrid="0" snapToObjects="1">
      <p:cViewPr>
        <p:scale>
          <a:sx n="57" d="100"/>
          <a:sy n="57" d="100"/>
        </p:scale>
        <p:origin x="1872" y="1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27D98-42D2-7244-9ED9-BE749E167047}" type="datetimeFigureOut">
              <a:rPr lang="en-US" smtClean="0"/>
              <a:t>8/8/17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75C55-93A3-F448-A8DF-323267CFE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99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A1579-158C-D948-AE75-C63C17394A8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046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77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78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41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Don’t have to spend a lot</a:t>
            </a:r>
            <a:r>
              <a:rPr lang="en-US" baseline="0" dirty="0"/>
              <a:t> of time </a:t>
            </a:r>
            <a:r>
              <a:rPr lang="en-US" baseline="0" dirty="0" err="1"/>
              <a:t>gettign</a:t>
            </a:r>
            <a:r>
              <a:rPr lang="en-US" baseline="0" dirty="0"/>
              <a:t> into details.  Point out </a:t>
            </a:r>
            <a:r>
              <a:rPr lang="en-US" baseline="0" dirty="0" err="1"/>
              <a:t>mergesort</a:t>
            </a:r>
            <a:r>
              <a:rPr lang="en-US" baseline="0" dirty="0"/>
              <a:t> has </a:t>
            </a:r>
            <a:r>
              <a:rPr lang="en-US" baseline="0" dirty="0" err="1"/>
              <a:t>seq</a:t>
            </a:r>
            <a:r>
              <a:rPr lang="en-US" baseline="0" dirty="0"/>
              <a:t> reading of a data which is good for spatial locality.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6343C-5E7C-45F3-BCB8-156BB24870A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87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43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>
                <a:cs typeface="Andale Mono"/>
              </a:rPr>
              <a:t>Questions you should have asked me:</a:t>
            </a:r>
          </a:p>
          <a:p>
            <a:pPr marL="457200" indent="-457200">
              <a:buAutoNum type="arabicParenR"/>
            </a:pPr>
            <a:r>
              <a:rPr lang="en-US" sz="1200" dirty="0" smtClean="0">
                <a:cs typeface="Andale Mono"/>
              </a:rPr>
              <a:t>Is the array in any particular order?</a:t>
            </a:r>
          </a:p>
          <a:p>
            <a:pPr marL="457200" indent="-457200">
              <a:buAutoNum type="arabicParenR"/>
            </a:pPr>
            <a:r>
              <a:rPr lang="en-US" sz="1200" dirty="0" smtClean="0">
                <a:cs typeface="Andale Mono"/>
              </a:rPr>
              <a:t>Should I consider the case where adding two large numbers could cause an overflow?</a:t>
            </a:r>
          </a:p>
          <a:p>
            <a:pPr marL="457200" indent="-457200">
              <a:buAutoNum type="arabicParenR"/>
            </a:pPr>
            <a:r>
              <a:rPr lang="en-US" sz="1200" dirty="0" smtClean="0">
                <a:cs typeface="Andale Mono"/>
              </a:rPr>
              <a:t>Is space a factor, in other words, can I use an additional structure(s)?</a:t>
            </a:r>
          </a:p>
          <a:p>
            <a:pPr marL="457200" indent="-457200">
              <a:buAutoNum type="arabicParenR"/>
            </a:pPr>
            <a:r>
              <a:rPr lang="en-US" sz="1200" dirty="0" smtClean="0">
                <a:cs typeface="Andale Mono"/>
              </a:rPr>
              <a:t>Is this method going to be called frequently with different/the same value of ‘x’?</a:t>
            </a:r>
          </a:p>
          <a:p>
            <a:pPr marL="457200" indent="-457200">
              <a:buAutoNum type="arabicParenR"/>
            </a:pPr>
            <a:r>
              <a:rPr lang="en-US" sz="1200" dirty="0" smtClean="0">
                <a:cs typeface="Andale Mono"/>
              </a:rPr>
              <a:t>About how many values should I expect to see in the array, or is that unspecified?</a:t>
            </a:r>
          </a:p>
          <a:p>
            <a:pPr marL="457200" indent="-457200">
              <a:buAutoNum type="arabicParenR"/>
            </a:pPr>
            <a:r>
              <a:rPr lang="en-US" sz="1200" dirty="0" smtClean="0">
                <a:cs typeface="Andale Mono"/>
              </a:rPr>
              <a:t>Will ‘x’ always be a positive value?</a:t>
            </a:r>
          </a:p>
          <a:p>
            <a:pPr marL="457200" indent="-457200">
              <a:buAutoNum type="arabicParenR"/>
            </a:pPr>
            <a:r>
              <a:rPr lang="en-US" sz="1200" dirty="0" smtClean="0">
                <a:cs typeface="Andale Mono"/>
              </a:rPr>
              <a:t>Can I assume the array won’t always be empty, what if its null?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75C55-93A3-F448-A8DF-323267CFEF4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7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3C99-9F18-BD42-958A-F1FB577E84DD}" type="datetimeFigureOut">
              <a:rPr lang="en-US" smtClean="0"/>
              <a:t>8/8/17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B4B2-7BCA-6C44-A8DC-F3900709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1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3C99-9F18-BD42-958A-F1FB577E84DD}" type="datetimeFigureOut">
              <a:rPr lang="en-US" smtClean="0"/>
              <a:t>8/8/17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B4B2-7BCA-6C44-A8DC-F3900709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48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3C99-9F18-BD42-958A-F1FB577E84DD}" type="datetimeFigureOut">
              <a:rPr lang="en-US" smtClean="0"/>
              <a:t>8/8/17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B4B2-7BCA-6C44-A8DC-F3900709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5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3C99-9F18-BD42-958A-F1FB577E84DD}" type="datetimeFigureOut">
              <a:rPr lang="en-US" smtClean="0"/>
              <a:t>8/8/17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B4B2-7BCA-6C44-A8DC-F3900709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50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3C99-9F18-BD42-958A-F1FB577E84DD}" type="datetimeFigureOut">
              <a:rPr lang="en-US" smtClean="0"/>
              <a:t>8/8/17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B4B2-7BCA-6C44-A8DC-F3900709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8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3C99-9F18-BD42-958A-F1FB577E84DD}" type="datetimeFigureOut">
              <a:rPr lang="en-US" smtClean="0"/>
              <a:t>8/8/17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B4B2-7BCA-6C44-A8DC-F3900709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65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3C99-9F18-BD42-958A-F1FB577E84DD}" type="datetimeFigureOut">
              <a:rPr lang="en-US" smtClean="0"/>
              <a:t>8/8/17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B4B2-7BCA-6C44-A8DC-F3900709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37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3C99-9F18-BD42-958A-F1FB577E84DD}" type="datetimeFigureOut">
              <a:rPr lang="en-US" smtClean="0"/>
              <a:t>8/8/17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B4B2-7BCA-6C44-A8DC-F3900709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0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3C99-9F18-BD42-958A-F1FB577E84DD}" type="datetimeFigureOut">
              <a:rPr lang="en-US" smtClean="0"/>
              <a:t>8/8/17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B4B2-7BCA-6C44-A8DC-F3900709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59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3C99-9F18-BD42-958A-F1FB577E84DD}" type="datetimeFigureOut">
              <a:rPr lang="en-US" smtClean="0"/>
              <a:t>8/8/17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B4B2-7BCA-6C44-A8DC-F3900709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79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3C99-9F18-BD42-958A-F1FB577E84DD}" type="datetimeFigureOut">
              <a:rPr lang="en-US" smtClean="0"/>
              <a:t>8/8/17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FB4B2-7BCA-6C44-A8DC-F3900709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93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93C99-9F18-BD42-958A-F1FB577E84DD}" type="datetimeFigureOut">
              <a:rPr lang="en-US" smtClean="0"/>
              <a:t>8/8/17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FB4B2-7BCA-6C44-A8DC-F39007097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2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.xml"/><Relationship Id="rId1" Type="http://schemas.openxmlformats.org/officeDocument/2006/relationships/tags" Target="../tags/tag14.xml"/><Relationship Id="rId2" Type="http://schemas.openxmlformats.org/officeDocument/2006/relationships/tags" Target="../tags/tag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0" Type="http://schemas.openxmlformats.org/officeDocument/2006/relationships/tags" Target="../tags/tag36.xml"/><Relationship Id="rId21" Type="http://schemas.openxmlformats.org/officeDocument/2006/relationships/tags" Target="../tags/tag37.xml"/><Relationship Id="rId22" Type="http://schemas.openxmlformats.org/officeDocument/2006/relationships/tags" Target="../tags/tag38.xml"/><Relationship Id="rId23" Type="http://schemas.openxmlformats.org/officeDocument/2006/relationships/tags" Target="../tags/tag39.xml"/><Relationship Id="rId24" Type="http://schemas.openxmlformats.org/officeDocument/2006/relationships/tags" Target="../tags/tag40.xml"/><Relationship Id="rId25" Type="http://schemas.openxmlformats.org/officeDocument/2006/relationships/tags" Target="../tags/tag41.xml"/><Relationship Id="rId26" Type="http://schemas.openxmlformats.org/officeDocument/2006/relationships/tags" Target="../tags/tag42.xml"/><Relationship Id="rId27" Type="http://schemas.openxmlformats.org/officeDocument/2006/relationships/tags" Target="../tags/tag43.xml"/><Relationship Id="rId28" Type="http://schemas.openxmlformats.org/officeDocument/2006/relationships/tags" Target="../tags/tag44.xml"/><Relationship Id="rId29" Type="http://schemas.openxmlformats.org/officeDocument/2006/relationships/tags" Target="../tags/tag45.xml"/><Relationship Id="rId1" Type="http://schemas.openxmlformats.org/officeDocument/2006/relationships/tags" Target="../tags/tag17.xml"/><Relationship Id="rId2" Type="http://schemas.openxmlformats.org/officeDocument/2006/relationships/tags" Target="../tags/tag18.xml"/><Relationship Id="rId3" Type="http://schemas.openxmlformats.org/officeDocument/2006/relationships/tags" Target="../tags/tag19.xml"/><Relationship Id="rId4" Type="http://schemas.openxmlformats.org/officeDocument/2006/relationships/tags" Target="../tags/tag20.xml"/><Relationship Id="rId5" Type="http://schemas.openxmlformats.org/officeDocument/2006/relationships/tags" Target="../tags/tag21.xml"/><Relationship Id="rId30" Type="http://schemas.openxmlformats.org/officeDocument/2006/relationships/tags" Target="../tags/tag46.xml"/><Relationship Id="rId31" Type="http://schemas.openxmlformats.org/officeDocument/2006/relationships/tags" Target="../tags/tag47.xml"/><Relationship Id="rId32" Type="http://schemas.openxmlformats.org/officeDocument/2006/relationships/tags" Target="../tags/tag48.xml"/><Relationship Id="rId9" Type="http://schemas.openxmlformats.org/officeDocument/2006/relationships/tags" Target="../tags/tag25.xml"/><Relationship Id="rId6" Type="http://schemas.openxmlformats.org/officeDocument/2006/relationships/tags" Target="../tags/tag22.xml"/><Relationship Id="rId7" Type="http://schemas.openxmlformats.org/officeDocument/2006/relationships/tags" Target="../tags/tag23.xml"/><Relationship Id="rId8" Type="http://schemas.openxmlformats.org/officeDocument/2006/relationships/tags" Target="../tags/tag24.xml"/><Relationship Id="rId33" Type="http://schemas.openxmlformats.org/officeDocument/2006/relationships/tags" Target="../tags/tag49.xml"/><Relationship Id="rId34" Type="http://schemas.openxmlformats.org/officeDocument/2006/relationships/tags" Target="../tags/tag50.xml"/><Relationship Id="rId35" Type="http://schemas.openxmlformats.org/officeDocument/2006/relationships/tags" Target="../tags/tag51.xml"/><Relationship Id="rId36" Type="http://schemas.openxmlformats.org/officeDocument/2006/relationships/tags" Target="../tags/tag52.xml"/><Relationship Id="rId10" Type="http://schemas.openxmlformats.org/officeDocument/2006/relationships/tags" Target="../tags/tag26.xml"/><Relationship Id="rId11" Type="http://schemas.openxmlformats.org/officeDocument/2006/relationships/tags" Target="../tags/tag27.xml"/><Relationship Id="rId12" Type="http://schemas.openxmlformats.org/officeDocument/2006/relationships/tags" Target="../tags/tag28.xml"/><Relationship Id="rId13" Type="http://schemas.openxmlformats.org/officeDocument/2006/relationships/tags" Target="../tags/tag29.xml"/><Relationship Id="rId14" Type="http://schemas.openxmlformats.org/officeDocument/2006/relationships/tags" Target="../tags/tag30.xml"/><Relationship Id="rId15" Type="http://schemas.openxmlformats.org/officeDocument/2006/relationships/tags" Target="../tags/tag31.xml"/><Relationship Id="rId16" Type="http://schemas.openxmlformats.org/officeDocument/2006/relationships/tags" Target="../tags/tag32.xml"/><Relationship Id="rId17" Type="http://schemas.openxmlformats.org/officeDocument/2006/relationships/tags" Target="../tags/tag33.xml"/><Relationship Id="rId18" Type="http://schemas.openxmlformats.org/officeDocument/2006/relationships/tags" Target="../tags/tag34.xml"/><Relationship Id="rId19" Type="http://schemas.openxmlformats.org/officeDocument/2006/relationships/tags" Target="../tags/tag35.xml"/><Relationship Id="rId37" Type="http://schemas.openxmlformats.org/officeDocument/2006/relationships/tags" Target="../tags/tag53.xml"/><Relationship Id="rId38" Type="http://schemas.openxmlformats.org/officeDocument/2006/relationships/tags" Target="../tags/tag54.xml"/><Relationship Id="rId39" Type="http://schemas.openxmlformats.org/officeDocument/2006/relationships/tags" Target="../tags/tag55.xml"/><Relationship Id="rId40" Type="http://schemas.openxmlformats.org/officeDocument/2006/relationships/slideLayout" Target="../slideLayouts/slideLayout4.xml"/><Relationship Id="rId41" Type="http://schemas.openxmlformats.org/officeDocument/2006/relationships/image" Target="../media/image2.png"/><Relationship Id="rId42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tags" Target="../tags/tag11.xml"/><Relationship Id="rId12" Type="http://schemas.openxmlformats.org/officeDocument/2006/relationships/tags" Target="../tags/tag12.xml"/><Relationship Id="rId13" Type="http://schemas.openxmlformats.org/officeDocument/2006/relationships/tags" Target="../tags/tag13.xml"/><Relationship Id="rId14" Type="http://schemas.openxmlformats.org/officeDocument/2006/relationships/slideLayout" Target="../slideLayouts/slideLayout2.xml"/><Relationship Id="rId15" Type="http://schemas.openxmlformats.org/officeDocument/2006/relationships/notesSlide" Target="../notesSlides/notesSlide2.xml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Relationship Id="rId9" Type="http://schemas.openxmlformats.org/officeDocument/2006/relationships/tags" Target="../tags/tag9.xml"/><Relationship Id="rId10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5741" y="3806044"/>
            <a:ext cx="9144000" cy="1348182"/>
          </a:xfrm>
        </p:spPr>
        <p:txBody>
          <a:bodyPr anchor="ctr">
            <a:normAutofit/>
          </a:bodyPr>
          <a:lstStyle/>
          <a:p>
            <a:r>
              <a:rPr lang="en-US" sz="2400" dirty="0"/>
              <a:t>Instructor: Lilian de Greef</a:t>
            </a:r>
            <a:br>
              <a:rPr lang="en-US" sz="2400" dirty="0"/>
            </a:br>
            <a:r>
              <a:rPr lang="en-US" sz="2400" dirty="0"/>
              <a:t>Quarter: Summer 2017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2963" y="1833437"/>
            <a:ext cx="10115550" cy="2248705"/>
          </a:xfrm>
        </p:spPr>
        <p:txBody>
          <a:bodyPr anchor="ctr">
            <a:noAutofit/>
          </a:bodyPr>
          <a:lstStyle/>
          <a:p>
            <a:r>
              <a:rPr lang="en-US" sz="4400" dirty="0"/>
              <a:t>CSE 373: Data Structures and Algorithms</a:t>
            </a:r>
          </a:p>
          <a:p>
            <a:r>
              <a:rPr lang="en-US" sz="3200" dirty="0">
                <a:solidFill>
                  <a:schemeClr val="accent1"/>
                </a:solidFill>
              </a:rPr>
              <a:t>Lecture </a:t>
            </a:r>
            <a:r>
              <a:rPr lang="en-US" sz="3200" dirty="0" smtClean="0">
                <a:solidFill>
                  <a:schemeClr val="accent1"/>
                </a:solidFill>
              </a:rPr>
              <a:t>21: Finish Sorting, P vs NP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76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Sorting massive data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825625"/>
            <a:ext cx="9843655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Need sorting algorithms that minimize disk/tape access time:</a:t>
            </a:r>
          </a:p>
          <a:p>
            <a:pPr lvl="1" eaLnBrk="1" hangingPunct="1"/>
            <a:r>
              <a:rPr lang="en-US" dirty="0"/>
              <a:t>Quicksort and Heapsort both jump all over the array, leading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random </a:t>
            </a:r>
            <a:r>
              <a:rPr lang="en-US" dirty="0"/>
              <a:t>disk accesses</a:t>
            </a:r>
          </a:p>
          <a:p>
            <a:pPr lvl="1" eaLnBrk="1" hangingPunct="1"/>
            <a:r>
              <a:rPr lang="en-US" dirty="0"/>
              <a:t>Merge sort scans linearly through arrays, leading to (relatively)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sequential </a:t>
            </a:r>
            <a:r>
              <a:rPr lang="en-US" dirty="0"/>
              <a:t>disk access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Merge sort is the basis of massive sorting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Merge sort can leverage multiple disks</a:t>
            </a:r>
          </a:p>
        </p:txBody>
      </p:sp>
      <p:sp>
        <p:nvSpPr>
          <p:cNvPr id="6" name="Rectangle 6" hidden="1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/>
          <a:p>
            <a:pPr>
              <a:defRPr/>
            </a:pPr>
            <a:fld id="{AD5FF1B5-A621-466D-9CAF-04993629F3C9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9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Merge Sort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1709"/>
            <a:ext cx="10515600" cy="497378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Sort 900 MB using 100 MB RAM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Read 100 MB of data into memory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Sort using conventional method (e.g. quicksort)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Write sorted 100MB to temp file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Repeat until all data in sorted chunks (900/100 = 9 total)</a:t>
            </a:r>
          </a:p>
          <a:p>
            <a:pPr>
              <a:lnSpc>
                <a:spcPct val="110000"/>
              </a:lnSpc>
            </a:pPr>
            <a:r>
              <a:rPr lang="en-US" dirty="0"/>
              <a:t>Read first 10 MB of each sorted chuck, merge into remaining </a:t>
            </a:r>
            <a:r>
              <a:rPr lang="en-US" dirty="0" smtClean="0"/>
              <a:t>10 MB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writing and reading as necessary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Single merge pass instead of </a:t>
            </a:r>
            <a:r>
              <a:rPr lang="en-US" i="1" dirty="0"/>
              <a:t>log 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Additional pass helpful if data much larger than memory</a:t>
            </a:r>
          </a:p>
          <a:p>
            <a:pPr>
              <a:lnSpc>
                <a:spcPct val="110000"/>
              </a:lnSpc>
            </a:pPr>
            <a:r>
              <a:rPr lang="en-US" dirty="0"/>
              <a:t>Parallelism and better hardware can improve performance</a:t>
            </a:r>
          </a:p>
          <a:p>
            <a:pPr>
              <a:lnSpc>
                <a:spcPct val="110000"/>
              </a:lnSpc>
            </a:pPr>
            <a:r>
              <a:rPr lang="en-US" dirty="0"/>
              <a:t>Distribution sorts (similar to bucket sort) are also used</a:t>
            </a:r>
          </a:p>
        </p:txBody>
      </p:sp>
    </p:spTree>
    <p:extLst>
      <p:ext uri="{BB962C8B-B14F-4D97-AF65-F5344CB8AC3E}">
        <p14:creationId xmlns:p14="http://schemas.microsoft.com/office/powerpoint/2010/main" val="46393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2721"/>
            <a:ext cx="10515600" cy="1325563"/>
          </a:xfrm>
        </p:spPr>
        <p:txBody>
          <a:bodyPr/>
          <a:lstStyle/>
          <a:p>
            <a:r>
              <a:rPr lang="en-US" dirty="0" smtClean="0"/>
              <a:t>Wrap-up on Sorting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7742"/>
            <a:ext cx="10515600" cy="512618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Simple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) sorts can be fastest for small </a:t>
            </a:r>
            <a:r>
              <a:rPr lang="en-US" i="1" dirty="0"/>
              <a:t>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Insertion sort (latter linear for mostly-sorted)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Good “below a cut-off” for divide-and-conquer sorts</a:t>
            </a:r>
          </a:p>
          <a:p>
            <a:pPr>
              <a:lnSpc>
                <a:spcPct val="120000"/>
              </a:lnSpc>
            </a:pP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n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log</a:t>
            </a:r>
            <a:r>
              <a:rPr lang="en-US" i="1" dirty="0"/>
              <a:t> n</a:t>
            </a:r>
            <a:r>
              <a:rPr lang="en-US" dirty="0"/>
              <a:t>) sorts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Heap sort, in-place, not stable, not parallelizable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Merge sort, not in place but stable and works as external sort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Quick sort, in place, not stable and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) in worst-case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Often fastest, but depends on costs of comparisons/copies</a:t>
            </a:r>
          </a:p>
          <a:p>
            <a:pPr>
              <a:lnSpc>
                <a:spcPct val="120000"/>
              </a:lnSpc>
            </a:pPr>
            <a:r>
              <a:rPr lang="en-US" dirty="0">
                <a:sym typeface="Symbol" pitchFamily="18" charset="2"/>
              </a:rPr>
              <a:t> (</a:t>
            </a:r>
            <a:r>
              <a:rPr lang="en-US" i="1" dirty="0"/>
              <a:t>n</a:t>
            </a:r>
            <a:r>
              <a:rPr lang="en-US" dirty="0"/>
              <a:t>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log</a:t>
            </a:r>
            <a:r>
              <a:rPr lang="en-US" dirty="0"/>
              <a:t> </a:t>
            </a:r>
            <a:r>
              <a:rPr lang="en-US" i="1" dirty="0"/>
              <a:t>n</a:t>
            </a:r>
            <a:r>
              <a:rPr lang="en-US" dirty="0"/>
              <a:t>)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is worst-case and average lower-bound for sorting by comparisons</a:t>
            </a:r>
          </a:p>
          <a:p>
            <a:pPr>
              <a:lnSpc>
                <a:spcPct val="120000"/>
              </a:lnSpc>
            </a:pPr>
            <a:r>
              <a:rPr lang="en-US" dirty="0"/>
              <a:t>Non-comparison sorts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Bucket sort good for small number of possible key values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Radix sort uses fewer buckets and more phases</a:t>
            </a:r>
          </a:p>
          <a:p>
            <a:pPr>
              <a:lnSpc>
                <a:spcPct val="120000"/>
              </a:lnSpc>
            </a:pPr>
            <a:r>
              <a:rPr lang="en-US" dirty="0"/>
              <a:t>Best way to sort?  </a:t>
            </a:r>
          </a:p>
        </p:txBody>
      </p:sp>
    </p:spTree>
    <p:extLst>
      <p:ext uri="{BB962C8B-B14F-4D97-AF65-F5344CB8AC3E}">
        <p14:creationId xmlns:p14="http://schemas.microsoft.com/office/powerpoint/2010/main" val="201535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347" y="0"/>
            <a:ext cx="732582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5400000">
            <a:off x="7786389" y="3244334"/>
            <a:ext cx="3188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bg1">
                    <a:lumMod val="65000"/>
                  </a:schemeClr>
                </a:solidFill>
              </a:rPr>
              <a:t>Source: https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xkcd.com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/1185/</a:t>
            </a:r>
          </a:p>
        </p:txBody>
      </p:sp>
    </p:spTree>
    <p:extLst>
      <p:ext uri="{BB962C8B-B14F-4D97-AF65-F5344CB8AC3E}">
        <p14:creationId xmlns:p14="http://schemas.microsoft.com/office/powerpoint/2010/main" val="48762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Complexity Theory: P vs NP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a small </a:t>
            </a:r>
            <a:r>
              <a:rPr lang="en-US" dirty="0"/>
              <a:t>taste of Complexity Theory</a:t>
            </a:r>
          </a:p>
        </p:txBody>
      </p:sp>
    </p:spTree>
    <p:extLst>
      <p:ext uri="{BB962C8B-B14F-4D97-AF65-F5344CB8AC3E}">
        <p14:creationId xmlns:p14="http://schemas.microsoft.com/office/powerpoint/2010/main" val="140417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“Easy” Problems for the Computer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Sorting a list of n numbers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Multiplying two n x n matrices</a:t>
            </a:r>
            <a:endParaRPr lang="en-US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580955" y="4325954"/>
            <a:ext cx="202811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urier New" charset="0"/>
                <a:ea typeface="Courier New" charset="0"/>
                <a:cs typeface="Courier New" charset="0"/>
              </a:rPr>
              <a:t>3  5  2  7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urier New" charset="0"/>
                <a:ea typeface="Courier New" charset="0"/>
                <a:cs typeface="Courier New" charset="0"/>
              </a:rPr>
              <a:t>1  6  8  9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urier New" charset="0"/>
                <a:ea typeface="Courier New" charset="0"/>
                <a:cs typeface="Courier New" charset="0"/>
              </a:rPr>
              <a:t>2  4  6 10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urier New" charset="0"/>
                <a:ea typeface="Courier New" charset="0"/>
                <a:cs typeface="Courier New" charset="0"/>
              </a:rPr>
              <a:t>9  3  2 12</a:t>
            </a:r>
            <a:endParaRPr lang="en-US" altLang="en-US" sz="28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996167" y="4320940"/>
            <a:ext cx="202811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urier New" charset="0"/>
                <a:ea typeface="Courier New" charset="0"/>
                <a:cs typeface="Courier New" charset="0"/>
              </a:rPr>
              <a:t>1  5  5  4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urier New" charset="0"/>
                <a:ea typeface="Courier New" charset="0"/>
                <a:cs typeface="Courier New" charset="0"/>
              </a:rPr>
              <a:t>5 </a:t>
            </a:r>
            <a:r>
              <a:rPr lang="en-US" altLang="en-US" sz="2400" dirty="0" smtClean="0">
                <a:latin typeface="Courier New" charset="0"/>
                <a:ea typeface="Courier New" charset="0"/>
                <a:cs typeface="Courier New" charset="0"/>
              </a:rPr>
              <a:t>12  </a:t>
            </a:r>
            <a:r>
              <a:rPr lang="en-US" altLang="en-US" sz="2400" dirty="0">
                <a:latin typeface="Courier New" charset="0"/>
                <a:ea typeface="Courier New" charset="0"/>
                <a:cs typeface="Courier New" charset="0"/>
              </a:rPr>
              <a:t>8  6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urier New" charset="0"/>
                <a:ea typeface="Courier New" charset="0"/>
                <a:cs typeface="Courier New" charset="0"/>
              </a:rPr>
              <a:t>7  </a:t>
            </a:r>
            <a:r>
              <a:rPr lang="en-US" altLang="en-US" sz="2400" dirty="0" smtClean="0">
                <a:latin typeface="Courier New" charset="0"/>
                <a:ea typeface="Courier New" charset="0"/>
                <a:cs typeface="Courier New" charset="0"/>
              </a:rPr>
              <a:t>6  1  </a:t>
            </a:r>
            <a:r>
              <a:rPr lang="en-US" altLang="en-US" sz="2400" dirty="0">
                <a:latin typeface="Courier New" charset="0"/>
                <a:ea typeface="Courier New" charset="0"/>
                <a:cs typeface="Courier New" charset="0"/>
              </a:rPr>
              <a:t>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urier New" charset="0"/>
                <a:ea typeface="Courier New" charset="0"/>
                <a:cs typeface="Courier New" charset="0"/>
              </a:rPr>
              <a:t>9 </a:t>
            </a:r>
            <a:r>
              <a:rPr lang="en-US" altLang="en-US" sz="2400" dirty="0" smtClean="0">
                <a:latin typeface="Courier New" charset="0"/>
                <a:ea typeface="Courier New" charset="0"/>
                <a:cs typeface="Courier New" charset="0"/>
              </a:rPr>
              <a:t>23  </a:t>
            </a:r>
            <a:r>
              <a:rPr lang="en-US" altLang="en-US" sz="2400" dirty="0">
                <a:latin typeface="Courier New" charset="0"/>
                <a:ea typeface="Courier New" charset="0"/>
                <a:cs typeface="Courier New" charset="0"/>
              </a:rPr>
              <a:t>5  8</a:t>
            </a:r>
            <a:endParaRPr lang="en-US" altLang="en-US" sz="280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0" name="Left Bracket 9"/>
          <p:cNvSpPr/>
          <p:nvPr/>
        </p:nvSpPr>
        <p:spPr>
          <a:xfrm>
            <a:off x="2504626" y="4324532"/>
            <a:ext cx="134769" cy="158219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ket 11"/>
          <p:cNvSpPr/>
          <p:nvPr/>
        </p:nvSpPr>
        <p:spPr>
          <a:xfrm>
            <a:off x="4892017" y="4324532"/>
            <a:ext cx="134769" cy="158219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/>
          <p:cNvSpPr/>
          <p:nvPr/>
        </p:nvSpPr>
        <p:spPr>
          <a:xfrm rot="10800000">
            <a:off x="4479797" y="4308401"/>
            <a:ext cx="134769" cy="158219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ket 14"/>
          <p:cNvSpPr/>
          <p:nvPr/>
        </p:nvSpPr>
        <p:spPr>
          <a:xfrm rot="10800000">
            <a:off x="6870975" y="4324532"/>
            <a:ext cx="134769" cy="158219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ket 15"/>
          <p:cNvSpPr/>
          <p:nvPr/>
        </p:nvSpPr>
        <p:spPr>
          <a:xfrm>
            <a:off x="8137567" y="4324532"/>
            <a:ext cx="134769" cy="158219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ket 16"/>
          <p:cNvSpPr/>
          <p:nvPr/>
        </p:nvSpPr>
        <p:spPr>
          <a:xfrm rot="10800000">
            <a:off x="10116525" y="4324532"/>
            <a:ext cx="134769" cy="158219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279408" y="4663441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accent1"/>
                </a:solidFill>
              </a:rPr>
              <a:t>=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5732" y="4817329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08104" y="592091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22180" y="592091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28727" y="4817329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008794" y="592091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n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“Easy” Problems for the Computer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Shortest Path Algorithm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414554" cy="43513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Minimum Spanning Tree Algorithms</a:t>
            </a:r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347188" y="2367281"/>
            <a:ext cx="3360906" cy="2895599"/>
            <a:chOff x="2209800" y="1143001"/>
            <a:chExt cx="3360906" cy="2895599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2438400" y="1589087"/>
              <a:ext cx="381000" cy="381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/>
                <a:t>A</a:t>
              </a:r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4114800" y="1512887"/>
              <a:ext cx="381000" cy="381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/>
                <a:t>B</a:t>
              </a: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2286000" y="2808287"/>
              <a:ext cx="381000" cy="381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/>
                <a:t>C</a:t>
              </a: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3886200" y="2579687"/>
              <a:ext cx="381000" cy="381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/>
                <a:t>D</a:t>
              </a: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3200400" y="3657600"/>
              <a:ext cx="381000" cy="381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/>
                <a:t>F</a:t>
              </a:r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5181600" y="2209800"/>
              <a:ext cx="381000" cy="381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/>
                <a:t>E</a:t>
              </a:r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5029200" y="3200400"/>
              <a:ext cx="381000" cy="381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/>
                <a:t>G</a:t>
              </a:r>
            </a:p>
          </p:txBody>
        </p:sp>
        <p:cxnSp>
          <p:nvCxnSpPr>
            <p:cNvPr id="32" name="AutoShape 24"/>
            <p:cNvCxnSpPr>
              <a:cxnSpLocks noChangeShapeType="1"/>
            </p:cNvCxnSpPr>
            <p:nvPr/>
          </p:nvCxnSpPr>
          <p:spPr bwMode="auto">
            <a:xfrm flipH="1">
              <a:off x="2476501" y="1924050"/>
              <a:ext cx="17463" cy="874712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 type="none" w="med" len="med"/>
            </a:ln>
          </p:spPr>
        </p:cxnSp>
        <p:cxnSp>
          <p:nvCxnSpPr>
            <p:cNvPr id="33" name="AutoShape 26"/>
            <p:cNvCxnSpPr>
              <a:cxnSpLocks noChangeShapeType="1"/>
            </p:cNvCxnSpPr>
            <p:nvPr/>
          </p:nvCxnSpPr>
          <p:spPr bwMode="auto">
            <a:xfrm rot="10800000" flipV="1">
              <a:off x="2819400" y="1703387"/>
              <a:ext cx="1295400" cy="76200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 type="none" w="med" len="med"/>
            </a:ln>
          </p:spPr>
        </p:cxnSp>
        <p:cxnSp>
          <p:nvCxnSpPr>
            <p:cNvPr id="34" name="AutoShape 32"/>
            <p:cNvCxnSpPr>
              <a:cxnSpLocks noChangeShapeType="1"/>
            </p:cNvCxnSpPr>
            <p:nvPr/>
          </p:nvCxnSpPr>
          <p:spPr bwMode="auto">
            <a:xfrm rot="5400000" flipH="1" flipV="1">
              <a:off x="3848100" y="2122487"/>
              <a:ext cx="685800" cy="228600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 type="none" w="med" len="med"/>
            </a:ln>
          </p:spPr>
        </p:cxnSp>
        <p:sp>
          <p:nvSpPr>
            <p:cNvPr id="35" name="Text Box 45"/>
            <p:cNvSpPr txBox="1">
              <a:spLocks noChangeArrowheads="1"/>
            </p:cNvSpPr>
            <p:nvPr/>
          </p:nvSpPr>
          <p:spPr bwMode="auto">
            <a:xfrm>
              <a:off x="4175125" y="1143001"/>
              <a:ext cx="184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sz="2000"/>
            </a:p>
          </p:txBody>
        </p:sp>
        <p:sp>
          <p:nvSpPr>
            <p:cNvPr id="36" name="Text Box 53"/>
            <p:cNvSpPr txBox="1">
              <a:spLocks noChangeArrowheads="1"/>
            </p:cNvSpPr>
            <p:nvPr/>
          </p:nvSpPr>
          <p:spPr bwMode="auto">
            <a:xfrm>
              <a:off x="3276600" y="1362075"/>
              <a:ext cx="31290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2</a:t>
              </a:r>
            </a:p>
          </p:txBody>
        </p:sp>
        <p:sp>
          <p:nvSpPr>
            <p:cNvPr id="37" name="Text Box 63"/>
            <p:cNvSpPr txBox="1">
              <a:spLocks noChangeArrowheads="1"/>
            </p:cNvSpPr>
            <p:nvPr/>
          </p:nvSpPr>
          <p:spPr bwMode="auto">
            <a:xfrm>
              <a:off x="3352800" y="1981200"/>
              <a:ext cx="31290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sp>
          <p:nvSpPr>
            <p:cNvPr id="38" name="Text Box 66"/>
            <p:cNvSpPr txBox="1">
              <a:spLocks noChangeArrowheads="1"/>
            </p:cNvSpPr>
            <p:nvPr/>
          </p:nvSpPr>
          <p:spPr bwMode="auto">
            <a:xfrm>
              <a:off x="2209800" y="2198687"/>
              <a:ext cx="31290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2</a:t>
              </a:r>
            </a:p>
          </p:txBody>
        </p:sp>
        <p:sp>
          <p:nvSpPr>
            <p:cNvPr id="39" name="Text Box 63"/>
            <p:cNvSpPr txBox="1">
              <a:spLocks noChangeArrowheads="1"/>
            </p:cNvSpPr>
            <p:nvPr/>
          </p:nvSpPr>
          <p:spPr bwMode="auto">
            <a:xfrm>
              <a:off x="4114800" y="2114490"/>
              <a:ext cx="31290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5</a:t>
              </a:r>
            </a:p>
          </p:txBody>
        </p:sp>
        <p:cxnSp>
          <p:nvCxnSpPr>
            <p:cNvPr id="40" name="AutoShape 26"/>
            <p:cNvCxnSpPr>
              <a:cxnSpLocks noChangeShapeType="1"/>
            </p:cNvCxnSpPr>
            <p:nvPr/>
          </p:nvCxnSpPr>
          <p:spPr bwMode="auto">
            <a:xfrm rot="16200000" flipH="1">
              <a:off x="2992204" y="1685691"/>
              <a:ext cx="721192" cy="1178392"/>
            </a:xfrm>
            <a:prstGeom prst="straightConnector1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 type="none" w="med" len="med"/>
            </a:ln>
          </p:spPr>
        </p:cxnSp>
        <p:cxnSp>
          <p:nvCxnSpPr>
            <p:cNvPr id="41" name="AutoShape 26"/>
            <p:cNvCxnSpPr>
              <a:cxnSpLocks noChangeShapeType="1"/>
            </p:cNvCxnSpPr>
            <p:nvPr/>
          </p:nvCxnSpPr>
          <p:spPr bwMode="auto">
            <a:xfrm flipV="1">
              <a:off x="2667000" y="2904891"/>
              <a:ext cx="1274996" cy="93896"/>
            </a:xfrm>
            <a:prstGeom prst="straightConnector1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 type="none" w="med" len="med"/>
            </a:ln>
          </p:spPr>
        </p:cxnSp>
        <p:sp>
          <p:nvSpPr>
            <p:cNvPr id="42" name="Text Box 63"/>
            <p:cNvSpPr txBox="1">
              <a:spLocks noChangeArrowheads="1"/>
            </p:cNvSpPr>
            <p:nvPr/>
          </p:nvSpPr>
          <p:spPr bwMode="auto">
            <a:xfrm>
              <a:off x="2963694" y="2647890"/>
              <a:ext cx="31290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cxnSp>
          <p:nvCxnSpPr>
            <p:cNvPr id="43" name="AutoShape 26"/>
            <p:cNvCxnSpPr>
              <a:cxnSpLocks noChangeShapeType="1"/>
            </p:cNvCxnSpPr>
            <p:nvPr/>
          </p:nvCxnSpPr>
          <p:spPr bwMode="auto">
            <a:xfrm flipV="1">
              <a:off x="4267200" y="2535005"/>
              <a:ext cx="970196" cy="235183"/>
            </a:xfrm>
            <a:prstGeom prst="straightConnector1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 type="none" w="med" len="med"/>
            </a:ln>
          </p:spPr>
        </p:cxnSp>
        <p:sp>
          <p:nvSpPr>
            <p:cNvPr id="44" name="Text Box 63"/>
            <p:cNvSpPr txBox="1">
              <a:spLocks noChangeArrowheads="1"/>
            </p:cNvSpPr>
            <p:nvPr/>
          </p:nvSpPr>
          <p:spPr bwMode="auto">
            <a:xfrm>
              <a:off x="4563894" y="2343090"/>
              <a:ext cx="31290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cxnSp>
          <p:nvCxnSpPr>
            <p:cNvPr id="45" name="AutoShape 32"/>
            <p:cNvCxnSpPr>
              <a:cxnSpLocks noChangeShapeType="1"/>
            </p:cNvCxnSpPr>
            <p:nvPr/>
          </p:nvCxnSpPr>
          <p:spPr bwMode="auto">
            <a:xfrm rot="16200000" flipV="1">
              <a:off x="4585495" y="1613694"/>
              <a:ext cx="562209" cy="741596"/>
            </a:xfrm>
            <a:prstGeom prst="straightConnector1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 type="none" w="med" len="med"/>
            </a:ln>
          </p:spPr>
        </p:cxnSp>
        <p:sp>
          <p:nvSpPr>
            <p:cNvPr id="46" name="Text Box 63"/>
            <p:cNvSpPr txBox="1">
              <a:spLocks noChangeArrowheads="1"/>
            </p:cNvSpPr>
            <p:nvPr/>
          </p:nvSpPr>
          <p:spPr bwMode="auto">
            <a:xfrm>
              <a:off x="4792494" y="1600200"/>
              <a:ext cx="31290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cxnSp>
          <p:nvCxnSpPr>
            <p:cNvPr id="47" name="AutoShape 26"/>
            <p:cNvCxnSpPr>
              <a:cxnSpLocks noChangeShapeType="1"/>
            </p:cNvCxnSpPr>
            <p:nvPr/>
          </p:nvCxnSpPr>
          <p:spPr bwMode="auto">
            <a:xfrm rot="16200000" flipH="1">
              <a:off x="2643749" y="3100947"/>
              <a:ext cx="579905" cy="644992"/>
            </a:xfrm>
            <a:prstGeom prst="straightConnector1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 type="none" w="med" len="med"/>
            </a:ln>
          </p:spPr>
        </p:cxnSp>
        <p:sp>
          <p:nvSpPr>
            <p:cNvPr id="48" name="Text Box 66"/>
            <p:cNvSpPr txBox="1">
              <a:spLocks noChangeArrowheads="1"/>
            </p:cNvSpPr>
            <p:nvPr/>
          </p:nvSpPr>
          <p:spPr bwMode="auto">
            <a:xfrm>
              <a:off x="2658894" y="3257490"/>
              <a:ext cx="31290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2</a:t>
              </a:r>
            </a:p>
          </p:txBody>
        </p:sp>
        <p:cxnSp>
          <p:nvCxnSpPr>
            <p:cNvPr id="49" name="AutoShape 32"/>
            <p:cNvCxnSpPr>
              <a:cxnSpLocks noChangeShapeType="1"/>
            </p:cNvCxnSpPr>
            <p:nvPr/>
          </p:nvCxnSpPr>
          <p:spPr bwMode="auto">
            <a:xfrm rot="5400000">
              <a:off x="3424799" y="3061493"/>
              <a:ext cx="752709" cy="551096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 type="none" w="med" len="med"/>
            </a:ln>
          </p:spPr>
        </p:cxnSp>
        <p:sp>
          <p:nvSpPr>
            <p:cNvPr id="50" name="Text Box 63"/>
            <p:cNvSpPr txBox="1">
              <a:spLocks noChangeArrowheads="1"/>
            </p:cNvSpPr>
            <p:nvPr/>
          </p:nvSpPr>
          <p:spPr bwMode="auto">
            <a:xfrm>
              <a:off x="3505200" y="3124200"/>
              <a:ext cx="31290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6</a:t>
              </a:r>
            </a:p>
          </p:txBody>
        </p:sp>
        <p:sp>
          <p:nvSpPr>
            <p:cNvPr id="51" name="Text Box 63"/>
            <p:cNvSpPr txBox="1">
              <a:spLocks noChangeArrowheads="1"/>
            </p:cNvSpPr>
            <p:nvPr/>
          </p:nvSpPr>
          <p:spPr bwMode="auto">
            <a:xfrm>
              <a:off x="4640094" y="2743200"/>
              <a:ext cx="31290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5</a:t>
              </a:r>
            </a:p>
          </p:txBody>
        </p:sp>
        <p:cxnSp>
          <p:nvCxnSpPr>
            <p:cNvPr id="52" name="AutoShape 26"/>
            <p:cNvCxnSpPr>
              <a:cxnSpLocks noChangeShapeType="1"/>
            </p:cNvCxnSpPr>
            <p:nvPr/>
          </p:nvCxnSpPr>
          <p:spPr bwMode="auto">
            <a:xfrm rot="16200000" flipH="1">
              <a:off x="4472549" y="2643747"/>
              <a:ext cx="351305" cy="873592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 type="none" w="med" len="med"/>
            </a:ln>
          </p:spPr>
        </p:cxnSp>
        <p:cxnSp>
          <p:nvCxnSpPr>
            <p:cNvPr id="53" name="AutoShape 26"/>
            <p:cNvCxnSpPr>
              <a:cxnSpLocks noChangeShapeType="1"/>
            </p:cNvCxnSpPr>
            <p:nvPr/>
          </p:nvCxnSpPr>
          <p:spPr bwMode="auto">
            <a:xfrm rot="5400000" flipH="1" flipV="1">
              <a:off x="4991100" y="2819400"/>
              <a:ext cx="609600" cy="152400"/>
            </a:xfrm>
            <a:prstGeom prst="straightConnector1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 type="none" w="med" len="med"/>
            </a:ln>
          </p:spPr>
        </p:cxnSp>
        <p:sp>
          <p:nvSpPr>
            <p:cNvPr id="54" name="Text Box 63"/>
            <p:cNvSpPr txBox="1">
              <a:spLocks noChangeArrowheads="1"/>
            </p:cNvSpPr>
            <p:nvPr/>
          </p:nvSpPr>
          <p:spPr bwMode="auto">
            <a:xfrm>
              <a:off x="5257800" y="2667000"/>
              <a:ext cx="31290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3</a:t>
              </a:r>
            </a:p>
          </p:txBody>
        </p:sp>
        <p:cxnSp>
          <p:nvCxnSpPr>
            <p:cNvPr id="55" name="AutoShape 26"/>
            <p:cNvCxnSpPr>
              <a:cxnSpLocks noChangeShapeType="1"/>
            </p:cNvCxnSpPr>
            <p:nvPr/>
          </p:nvCxnSpPr>
          <p:spPr bwMode="auto">
            <a:xfrm flipV="1">
              <a:off x="3581400" y="3525604"/>
              <a:ext cx="1503596" cy="322496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 type="none" w="med" len="med"/>
            </a:ln>
          </p:spPr>
        </p:cxnSp>
        <p:sp>
          <p:nvSpPr>
            <p:cNvPr id="56" name="Text Box 63"/>
            <p:cNvSpPr txBox="1">
              <a:spLocks noChangeArrowheads="1"/>
            </p:cNvSpPr>
            <p:nvPr/>
          </p:nvSpPr>
          <p:spPr bwMode="auto">
            <a:xfrm>
              <a:off x="4106694" y="3352800"/>
              <a:ext cx="44114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10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006239" y="2248800"/>
            <a:ext cx="4652298" cy="2400005"/>
            <a:chOff x="3917059" y="2195566"/>
            <a:chExt cx="4388638" cy="2263989"/>
          </a:xfrm>
        </p:grpSpPr>
        <p:sp>
          <p:nvSpPr>
            <p:cNvPr id="58" name="Oval 5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4107272" y="2627748"/>
              <a:ext cx="368283" cy="36912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/>
                <a:t>A</a:t>
              </a:r>
            </a:p>
          </p:txBody>
        </p:sp>
        <p:sp>
          <p:nvSpPr>
            <p:cNvPr id="59" name="Oval 6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727717" y="2553923"/>
              <a:ext cx="368283" cy="36912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B</a:t>
              </a:r>
            </a:p>
          </p:txBody>
        </p:sp>
        <p:sp>
          <p:nvSpPr>
            <p:cNvPr id="60" name="Oval 7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959959" y="3808943"/>
              <a:ext cx="368283" cy="36912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D</a:t>
              </a:r>
            </a:p>
          </p:txBody>
        </p:sp>
        <p:sp>
          <p:nvSpPr>
            <p:cNvPr id="61" name="Oval 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506747" y="3587469"/>
              <a:ext cx="368283" cy="36912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C</a:t>
              </a:r>
            </a:p>
          </p:txBody>
        </p:sp>
        <p:sp>
          <p:nvSpPr>
            <p:cNvPr id="62" name="Oval 9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979879" y="2627748"/>
              <a:ext cx="368283" cy="36912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F</a:t>
              </a:r>
            </a:p>
          </p:txBody>
        </p:sp>
        <p:sp>
          <p:nvSpPr>
            <p:cNvPr id="63" name="Oval 10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7937414" y="2627748"/>
              <a:ext cx="368283" cy="36912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/>
                <a:t>H</a:t>
              </a:r>
            </a:p>
          </p:txBody>
        </p:sp>
        <p:sp>
          <p:nvSpPr>
            <p:cNvPr id="64" name="Oval 1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390626" y="3956592"/>
              <a:ext cx="368283" cy="36912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E</a:t>
              </a:r>
            </a:p>
          </p:txBody>
        </p:sp>
        <p:sp>
          <p:nvSpPr>
            <p:cNvPr id="65" name="Oval 1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348161" y="3365995"/>
              <a:ext cx="368283" cy="36912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G</a:t>
              </a:r>
            </a:p>
          </p:txBody>
        </p:sp>
        <p:cxnSp>
          <p:nvCxnSpPr>
            <p:cNvPr id="66" name="AutoShape 14"/>
            <p:cNvCxnSpPr>
              <a:cxnSpLocks noChangeShapeType="1"/>
            </p:cNvCxnSpPr>
            <p:nvPr>
              <p:custDataLst>
                <p:tags r:id="rId9"/>
              </p:custDataLst>
            </p:nvPr>
          </p:nvCxnSpPr>
          <p:spPr bwMode="auto">
            <a:xfrm>
              <a:off x="4484762" y="2812309"/>
              <a:ext cx="1075694" cy="819762"/>
            </a:xfrm>
            <a:prstGeom prst="curvedConnector2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lg"/>
            </a:ln>
          </p:spPr>
        </p:cxnSp>
        <p:cxnSp>
          <p:nvCxnSpPr>
            <p:cNvPr id="67" name="AutoShape 15"/>
            <p:cNvCxnSpPr>
              <a:cxnSpLocks noChangeShapeType="1"/>
            </p:cNvCxnSpPr>
            <p:nvPr>
              <p:custDataLst>
                <p:tags r:id="rId10"/>
              </p:custDataLst>
            </p:nvPr>
          </p:nvCxnSpPr>
          <p:spPr bwMode="auto">
            <a:xfrm rot="10800000">
              <a:off x="4291413" y="3006099"/>
              <a:ext cx="1206127" cy="765931"/>
            </a:xfrm>
            <a:prstGeom prst="curvedConnector2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lg"/>
            </a:ln>
          </p:spPr>
        </p:cxnSp>
        <p:cxnSp>
          <p:nvCxnSpPr>
            <p:cNvPr id="68" name="AutoShape 20"/>
            <p:cNvCxnSpPr>
              <a:cxnSpLocks noChangeShapeType="1"/>
            </p:cNvCxnSpPr>
            <p:nvPr>
              <p:custDataLst>
                <p:tags r:id="rId11"/>
              </p:custDataLst>
            </p:nvPr>
          </p:nvCxnSpPr>
          <p:spPr bwMode="auto">
            <a:xfrm rot="10800000" flipV="1">
              <a:off x="6574767" y="3550556"/>
              <a:ext cx="773394" cy="406036"/>
            </a:xfrm>
            <a:prstGeom prst="curvedConnector2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</p:spPr>
        </p:cxnSp>
        <p:cxnSp>
          <p:nvCxnSpPr>
            <p:cNvPr id="69" name="AutoShape 21"/>
            <p:cNvCxnSpPr>
              <a:cxnSpLocks noChangeShapeType="1"/>
            </p:cNvCxnSpPr>
            <p:nvPr>
              <p:custDataLst>
                <p:tags r:id="rId12"/>
              </p:custDataLst>
            </p:nvPr>
          </p:nvCxnSpPr>
          <p:spPr bwMode="auto">
            <a:xfrm flipV="1">
              <a:off x="6758909" y="3735118"/>
              <a:ext cx="773394" cy="406036"/>
            </a:xfrm>
            <a:prstGeom prst="curvedConnector2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lg"/>
            </a:ln>
          </p:spPr>
        </p:cxnSp>
        <p:cxnSp>
          <p:nvCxnSpPr>
            <p:cNvPr id="70" name="AutoShape 24"/>
            <p:cNvCxnSpPr>
              <a:cxnSpLocks noChangeShapeType="1"/>
            </p:cNvCxnSpPr>
            <p:nvPr>
              <p:custDataLst>
                <p:tags r:id="rId13"/>
              </p:custDataLst>
            </p:nvPr>
          </p:nvCxnSpPr>
          <p:spPr bwMode="auto">
            <a:xfrm flipH="1">
              <a:off x="4144100" y="2952269"/>
              <a:ext cx="16880" cy="847446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lg"/>
            </a:ln>
          </p:spPr>
        </p:cxnSp>
        <p:cxnSp>
          <p:nvCxnSpPr>
            <p:cNvPr id="71" name="AutoShape 25"/>
            <p:cNvCxnSpPr>
              <a:cxnSpLocks noChangeShapeType="1"/>
            </p:cNvCxnSpPr>
            <p:nvPr>
              <p:custDataLst>
                <p:tags r:id="rId14"/>
              </p:custDataLst>
            </p:nvPr>
          </p:nvCxnSpPr>
          <p:spPr bwMode="auto">
            <a:xfrm flipV="1">
              <a:off x="4337449" y="3911990"/>
              <a:ext cx="1223007" cy="81514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lg"/>
            </a:ln>
          </p:spPr>
        </p:cxnSp>
        <p:cxnSp>
          <p:nvCxnSpPr>
            <p:cNvPr id="72" name="AutoShape 26"/>
            <p:cNvCxnSpPr>
              <a:cxnSpLocks noChangeShapeType="1"/>
            </p:cNvCxnSpPr>
            <p:nvPr>
              <p:custDataLst>
                <p:tags r:id="rId15"/>
              </p:custDataLst>
            </p:nvPr>
          </p:nvCxnSpPr>
          <p:spPr bwMode="auto">
            <a:xfrm>
              <a:off x="4421847" y="2672350"/>
              <a:ext cx="1296662" cy="66134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</p:spPr>
        </p:cxnSp>
        <p:cxnSp>
          <p:nvCxnSpPr>
            <p:cNvPr id="73" name="AutoShape 27"/>
            <p:cNvCxnSpPr>
              <a:cxnSpLocks noChangeShapeType="1"/>
            </p:cNvCxnSpPr>
            <p:nvPr>
              <p:custDataLst>
                <p:tags r:id="rId16"/>
              </p:custDataLst>
            </p:nvPr>
          </p:nvCxnSpPr>
          <p:spPr bwMode="auto">
            <a:xfrm>
              <a:off x="6105207" y="2738485"/>
              <a:ext cx="865465" cy="73825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</p:spPr>
        </p:cxnSp>
        <p:cxnSp>
          <p:nvCxnSpPr>
            <p:cNvPr id="74" name="AutoShape 28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>
              <a:off x="7357368" y="2812309"/>
              <a:ext cx="570839" cy="0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</p:spPr>
        </p:cxnSp>
        <p:cxnSp>
          <p:nvCxnSpPr>
            <p:cNvPr id="75" name="AutoShape 29"/>
            <p:cNvCxnSpPr>
              <a:cxnSpLocks noChangeShapeType="1"/>
            </p:cNvCxnSpPr>
            <p:nvPr>
              <p:custDataLst>
                <p:tags r:id="rId18"/>
              </p:custDataLst>
            </p:nvPr>
          </p:nvCxnSpPr>
          <p:spPr bwMode="auto">
            <a:xfrm flipH="1" flipV="1">
              <a:off x="7164020" y="3006099"/>
              <a:ext cx="237850" cy="404498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lg"/>
            </a:ln>
          </p:spPr>
        </p:cxnSp>
        <p:cxnSp>
          <p:nvCxnSpPr>
            <p:cNvPr id="76" name="AutoShape 30"/>
            <p:cNvCxnSpPr>
              <a:cxnSpLocks noChangeShapeType="1"/>
            </p:cNvCxnSpPr>
            <p:nvPr>
              <p:custDataLst>
                <p:tags r:id="rId19"/>
              </p:custDataLst>
            </p:nvPr>
          </p:nvCxnSpPr>
          <p:spPr bwMode="auto">
            <a:xfrm flipH="1">
              <a:off x="7662737" y="3006099"/>
              <a:ext cx="458819" cy="404498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</p:spPr>
        </p:cxnSp>
        <p:cxnSp>
          <p:nvCxnSpPr>
            <p:cNvPr id="77" name="AutoShape 31"/>
            <p:cNvCxnSpPr>
              <a:cxnSpLocks noChangeShapeType="1"/>
            </p:cNvCxnSpPr>
            <p:nvPr>
              <p:custDataLst>
                <p:tags r:id="rId20"/>
              </p:custDataLst>
            </p:nvPr>
          </p:nvCxnSpPr>
          <p:spPr bwMode="auto">
            <a:xfrm rot="16200000" flipH="1">
              <a:off x="5672483" y="3238572"/>
              <a:ext cx="1141659" cy="402494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lg"/>
            </a:ln>
          </p:spPr>
        </p:cxnSp>
        <p:cxnSp>
          <p:nvCxnSpPr>
            <p:cNvPr id="78" name="AutoShape 32"/>
            <p:cNvCxnSpPr>
              <a:cxnSpLocks noChangeShapeType="1"/>
            </p:cNvCxnSpPr>
            <p:nvPr>
              <p:custDataLst>
                <p:tags r:id="rId21"/>
              </p:custDataLst>
            </p:nvPr>
          </p:nvCxnSpPr>
          <p:spPr bwMode="auto">
            <a:xfrm flipH="1">
              <a:off x="5690888" y="2932274"/>
              <a:ext cx="220970" cy="645966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lg"/>
            </a:ln>
          </p:spPr>
        </p:cxnSp>
        <p:cxnSp>
          <p:nvCxnSpPr>
            <p:cNvPr id="79" name="AutoShape 33"/>
            <p:cNvCxnSpPr>
              <a:cxnSpLocks noChangeShapeType="1"/>
            </p:cNvCxnSpPr>
            <p:nvPr>
              <p:custDataLst>
                <p:tags r:id="rId22"/>
              </p:custDataLst>
            </p:nvPr>
          </p:nvCxnSpPr>
          <p:spPr bwMode="auto">
            <a:xfrm rot="16200000" flipH="1">
              <a:off x="5986552" y="3737080"/>
              <a:ext cx="238618" cy="56953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</p:cxnSp>
        <p:cxnSp>
          <p:nvCxnSpPr>
            <p:cNvPr id="80" name="AutoShape 34"/>
            <p:cNvCxnSpPr>
              <a:cxnSpLocks noChangeShapeType="1"/>
            </p:cNvCxnSpPr>
            <p:nvPr>
              <p:custDataLst>
                <p:tags r:id="rId23"/>
              </p:custDataLst>
            </p:nvPr>
          </p:nvCxnSpPr>
          <p:spPr bwMode="auto">
            <a:xfrm rot="5400000" flipH="1">
              <a:off x="5285609" y="3112708"/>
              <a:ext cx="147649" cy="2170252"/>
            </a:xfrm>
            <a:prstGeom prst="straightConnector1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lg"/>
            </a:ln>
          </p:spPr>
        </p:cxnSp>
        <p:sp>
          <p:nvSpPr>
            <p:cNvPr id="81" name="Text Box 45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801597" y="2195566"/>
              <a:ext cx="153594" cy="281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82" name="Text Box 53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4948251" y="2407812"/>
              <a:ext cx="240173" cy="281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2</a:t>
              </a:r>
            </a:p>
          </p:txBody>
        </p:sp>
        <p:sp>
          <p:nvSpPr>
            <p:cNvPr id="83" name="Text Box 54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347727" y="2480098"/>
              <a:ext cx="240173" cy="281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2</a:t>
              </a:r>
            </a:p>
          </p:txBody>
        </p:sp>
        <p:sp>
          <p:nvSpPr>
            <p:cNvPr id="84" name="Text Box 55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7526232" y="2553923"/>
              <a:ext cx="240173" cy="281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3</a:t>
              </a:r>
            </a:p>
          </p:txBody>
        </p:sp>
        <p:sp>
          <p:nvSpPr>
            <p:cNvPr id="85" name="Text Box 56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7894514" y="3070696"/>
              <a:ext cx="240173" cy="281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1</a:t>
              </a:r>
            </a:p>
          </p:txBody>
        </p:sp>
        <p:sp>
          <p:nvSpPr>
            <p:cNvPr id="86" name="Text Box 57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6289263" y="3144520"/>
              <a:ext cx="326804" cy="281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10</a:t>
              </a:r>
            </a:p>
          </p:txBody>
        </p:sp>
        <p:sp>
          <p:nvSpPr>
            <p:cNvPr id="87" name="Text Box 58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7084293" y="3070696"/>
              <a:ext cx="240173" cy="281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2</a:t>
              </a:r>
            </a:p>
          </p:txBody>
        </p:sp>
        <p:sp>
          <p:nvSpPr>
            <p:cNvPr id="88" name="Text Box 59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6881736" y="3302936"/>
              <a:ext cx="240173" cy="281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3</a:t>
              </a:r>
            </a:p>
          </p:txBody>
        </p:sp>
        <p:sp>
          <p:nvSpPr>
            <p:cNvPr id="89" name="Text Box 60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7084293" y="3727370"/>
              <a:ext cx="240173" cy="281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1</a:t>
              </a:r>
            </a:p>
          </p:txBody>
        </p:sp>
        <p:sp>
          <p:nvSpPr>
            <p:cNvPr id="90" name="Text Box 61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5994635" y="3735118"/>
              <a:ext cx="326804" cy="281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11</a:t>
              </a:r>
            </a:p>
          </p:txBody>
        </p:sp>
        <p:sp>
          <p:nvSpPr>
            <p:cNvPr id="91" name="Text Box 62"/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5463846" y="4178066"/>
              <a:ext cx="240173" cy="281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7</a:t>
              </a:r>
            </a:p>
          </p:txBody>
        </p:sp>
        <p:sp>
          <p:nvSpPr>
            <p:cNvPr id="92" name="Text Box 63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5316533" y="2923046"/>
              <a:ext cx="240173" cy="281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1</a:t>
              </a:r>
            </a:p>
          </p:txBody>
        </p:sp>
        <p:sp>
          <p:nvSpPr>
            <p:cNvPr id="93" name="Text Box 64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4727280" y="3292170"/>
              <a:ext cx="240173" cy="281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9</a:t>
              </a:r>
            </a:p>
          </p:txBody>
        </p:sp>
        <p:sp>
          <p:nvSpPr>
            <p:cNvPr id="94" name="Text Box 65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4579968" y="3661293"/>
              <a:ext cx="240173" cy="281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2</a:t>
              </a:r>
            </a:p>
          </p:txBody>
        </p:sp>
        <p:sp>
          <p:nvSpPr>
            <p:cNvPr id="95" name="Text Box 66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3917059" y="3218345"/>
              <a:ext cx="240173" cy="281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4</a:t>
              </a:r>
            </a:p>
          </p:txBody>
        </p:sp>
        <p:sp>
          <p:nvSpPr>
            <p:cNvPr id="96" name="Text Box 63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5758473" y="3136773"/>
              <a:ext cx="240173" cy="281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5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5281" b="100000" l="0" r="100000">
                        <a14:backgroundMark x1="13864" y1="34412" x2="13864" y2="34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497" y="4471532"/>
            <a:ext cx="1794142" cy="2393548"/>
          </a:xfrm>
          <a:prstGeom prst="rect">
            <a:avLst/>
          </a:prstGeom>
        </p:spPr>
      </p:pic>
      <p:sp>
        <p:nvSpPr>
          <p:cNvPr id="97" name="Text Box 14"/>
          <p:cNvSpPr txBox="1">
            <a:spLocks noChangeArrowheads="1"/>
          </p:cNvSpPr>
          <p:nvPr/>
        </p:nvSpPr>
        <p:spPr bwMode="auto">
          <a:xfrm>
            <a:off x="1738758" y="6021809"/>
            <a:ext cx="2128640" cy="38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Edsgar</a:t>
            </a:r>
            <a:r>
              <a:rPr lang="en-US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 Dijkstra</a:t>
            </a:r>
          </a:p>
        </p:txBody>
      </p:sp>
    </p:spTree>
    <p:extLst>
      <p:ext uri="{BB962C8B-B14F-4D97-AF65-F5344CB8AC3E}">
        <p14:creationId xmlns:p14="http://schemas.microsoft.com/office/powerpoint/2010/main" val="11105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“Hard” Problems for the Computer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25716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 Knapsack Problem</a:t>
            </a:r>
            <a:endParaRPr lang="en-US" dirty="0"/>
          </a:p>
        </p:txBody>
      </p:sp>
      <p:pic>
        <p:nvPicPr>
          <p:cNvPr id="157" name="Picture 1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507" y="4126465"/>
            <a:ext cx="1877677" cy="1690688"/>
          </a:xfrm>
          <a:prstGeom prst="rect">
            <a:avLst/>
          </a:prstGeom>
        </p:spPr>
      </p:pic>
      <p:sp>
        <p:nvSpPr>
          <p:cNvPr id="159" name="Rounded Rectangular Callout 158"/>
          <p:cNvSpPr/>
          <p:nvPr/>
        </p:nvSpPr>
        <p:spPr>
          <a:xfrm flipH="1">
            <a:off x="1023369" y="2809766"/>
            <a:ext cx="4446419" cy="1076512"/>
          </a:xfrm>
          <a:prstGeom prst="wedgeRoundRectCallout">
            <a:avLst>
              <a:gd name="adj1" fmla="val -4778"/>
              <a:gd name="adj2" fmla="val 84018"/>
              <a:gd name="adj3" fmla="val 16667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I want to carry as much money’s worth as I can that still fits in my bag! What do I pack?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868" y="1769409"/>
            <a:ext cx="5243932" cy="454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4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“Hard” Problems for the Computer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25716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 Traveling Salesperson Problem</a:t>
            </a:r>
            <a:endParaRPr lang="en-US" dirty="0"/>
          </a:p>
        </p:txBody>
      </p:sp>
      <p:grpSp>
        <p:nvGrpSpPr>
          <p:cNvPr id="156" name="Group 155"/>
          <p:cNvGrpSpPr/>
          <p:nvPr/>
        </p:nvGrpSpPr>
        <p:grpSpPr>
          <a:xfrm>
            <a:off x="838200" y="2788483"/>
            <a:ext cx="7927086" cy="3714721"/>
            <a:chOff x="1082802" y="2495535"/>
            <a:chExt cx="7927086" cy="3714721"/>
          </a:xfrm>
        </p:grpSpPr>
        <p:sp>
          <p:nvSpPr>
            <p:cNvPr id="11" name="Rounded Rectangle 10"/>
            <p:cNvSpPr/>
            <p:nvPr/>
          </p:nvSpPr>
          <p:spPr>
            <a:xfrm>
              <a:off x="2578608" y="2495535"/>
              <a:ext cx="877824" cy="332669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1"/>
                  </a:solidFill>
                </a:rPr>
                <a:t>Seattle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6492240" y="5814299"/>
              <a:ext cx="1030224" cy="332669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1"/>
                  </a:solidFill>
                </a:rPr>
                <a:t>Tehran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082802" y="4134088"/>
              <a:ext cx="1030224" cy="332669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Beijing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6492240" y="2826549"/>
              <a:ext cx="1030224" cy="332669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Berlin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7979664" y="4044289"/>
              <a:ext cx="1030224" cy="332669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Moscow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7" name="Straight Connector 36"/>
            <p:cNvCxnSpPr>
              <a:stCxn id="11" idx="3"/>
              <a:endCxn id="34" idx="1"/>
            </p:cNvCxnSpPr>
            <p:nvPr/>
          </p:nvCxnSpPr>
          <p:spPr>
            <a:xfrm>
              <a:off x="3456432" y="2661870"/>
              <a:ext cx="3035808" cy="3310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5" idx="0"/>
              <a:endCxn id="34" idx="2"/>
            </p:cNvCxnSpPr>
            <p:nvPr/>
          </p:nvCxnSpPr>
          <p:spPr>
            <a:xfrm flipH="1" flipV="1">
              <a:off x="7007352" y="3159218"/>
              <a:ext cx="1487424" cy="8850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32" idx="0"/>
              <a:endCxn id="35" idx="2"/>
            </p:cNvCxnSpPr>
            <p:nvPr/>
          </p:nvCxnSpPr>
          <p:spPr>
            <a:xfrm flipV="1">
              <a:off x="7007352" y="4376958"/>
              <a:ext cx="1487424" cy="14373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2" idx="1"/>
              <a:endCxn id="33" idx="2"/>
            </p:cNvCxnSpPr>
            <p:nvPr/>
          </p:nvCxnSpPr>
          <p:spPr>
            <a:xfrm flipH="1" flipV="1">
              <a:off x="1597914" y="4466757"/>
              <a:ext cx="4894326" cy="15138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114" idx="1"/>
              <a:endCxn id="33" idx="2"/>
            </p:cNvCxnSpPr>
            <p:nvPr/>
          </p:nvCxnSpPr>
          <p:spPr>
            <a:xfrm flipH="1" flipV="1">
              <a:off x="1597914" y="4466757"/>
              <a:ext cx="887730" cy="15261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32" idx="0"/>
              <a:endCxn id="34" idx="2"/>
            </p:cNvCxnSpPr>
            <p:nvPr/>
          </p:nvCxnSpPr>
          <p:spPr>
            <a:xfrm flipV="1">
              <a:off x="7007352" y="3159218"/>
              <a:ext cx="0" cy="26550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11" idx="3"/>
              <a:endCxn id="35" idx="1"/>
            </p:cNvCxnSpPr>
            <p:nvPr/>
          </p:nvCxnSpPr>
          <p:spPr>
            <a:xfrm>
              <a:off x="3456432" y="2661870"/>
              <a:ext cx="4523232" cy="15487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33" idx="0"/>
              <a:endCxn id="34" idx="1"/>
            </p:cNvCxnSpPr>
            <p:nvPr/>
          </p:nvCxnSpPr>
          <p:spPr>
            <a:xfrm flipV="1">
              <a:off x="1597914" y="2992884"/>
              <a:ext cx="4894326" cy="11412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11" idx="2"/>
              <a:endCxn id="32" idx="0"/>
            </p:cNvCxnSpPr>
            <p:nvPr/>
          </p:nvCxnSpPr>
          <p:spPr>
            <a:xfrm>
              <a:off x="3017520" y="2828204"/>
              <a:ext cx="3989832" cy="29860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33" idx="3"/>
              <a:endCxn id="35" idx="1"/>
            </p:cNvCxnSpPr>
            <p:nvPr/>
          </p:nvCxnSpPr>
          <p:spPr>
            <a:xfrm flipV="1">
              <a:off x="2113026" y="4210624"/>
              <a:ext cx="5866638" cy="897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ounded Rectangle 113"/>
            <p:cNvSpPr/>
            <p:nvPr/>
          </p:nvSpPr>
          <p:spPr>
            <a:xfrm>
              <a:off x="2485644" y="5826578"/>
              <a:ext cx="1237488" cy="332669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1"/>
                  </a:solidFill>
                </a:rPr>
                <a:t>São Paulo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19" name="Straight Connector 118"/>
            <p:cNvCxnSpPr>
              <a:stCxn id="32" idx="1"/>
              <a:endCxn id="114" idx="3"/>
            </p:cNvCxnSpPr>
            <p:nvPr/>
          </p:nvCxnSpPr>
          <p:spPr>
            <a:xfrm flipH="1">
              <a:off x="3723132" y="5980634"/>
              <a:ext cx="2769108" cy="122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>
              <a:stCxn id="35" idx="1"/>
              <a:endCxn id="114" idx="3"/>
            </p:cNvCxnSpPr>
            <p:nvPr/>
          </p:nvCxnSpPr>
          <p:spPr>
            <a:xfrm flipH="1">
              <a:off x="3723132" y="4210624"/>
              <a:ext cx="4256532" cy="17822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34" idx="2"/>
              <a:endCxn id="114" idx="0"/>
            </p:cNvCxnSpPr>
            <p:nvPr/>
          </p:nvCxnSpPr>
          <p:spPr>
            <a:xfrm flipH="1">
              <a:off x="3104388" y="3159218"/>
              <a:ext cx="3902964" cy="26673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14" idx="0"/>
              <a:endCxn id="11" idx="2"/>
            </p:cNvCxnSpPr>
            <p:nvPr/>
          </p:nvCxnSpPr>
          <p:spPr>
            <a:xfrm flipH="1" flipV="1">
              <a:off x="3017520" y="2828204"/>
              <a:ext cx="86868" cy="29983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>
              <a:stCxn id="33" idx="0"/>
            </p:cNvCxnSpPr>
            <p:nvPr/>
          </p:nvCxnSpPr>
          <p:spPr>
            <a:xfrm flipV="1">
              <a:off x="1597914" y="2814270"/>
              <a:ext cx="1133094" cy="13198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1856232" y="3128782"/>
              <a:ext cx="780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/>
                <a:t>5411</a:t>
              </a:r>
              <a:endParaRPr lang="en-US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641092" y="3320155"/>
              <a:ext cx="780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6775</a:t>
              </a:r>
              <a:endParaRPr lang="en-US" dirty="0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4061460" y="3694353"/>
              <a:ext cx="780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6685</a:t>
              </a:r>
              <a:endParaRPr lang="en-US" dirty="0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194048" y="2864468"/>
              <a:ext cx="780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5217</a:t>
              </a:r>
              <a:endParaRPr lang="en-US" dirty="0"/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919472" y="2609189"/>
              <a:ext cx="780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5058</a:t>
              </a:r>
              <a:endParaRPr lang="en-US" dirty="0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275582" y="3235782"/>
              <a:ext cx="780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4583</a:t>
              </a:r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194048" y="4631437"/>
              <a:ext cx="780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6356</a:t>
              </a:r>
              <a:endParaRPr lang="en-US" dirty="0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633972" y="5004016"/>
              <a:ext cx="780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2185</a:t>
              </a:r>
              <a:endParaRPr lang="en-US" dirty="0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7392924" y="3400341"/>
              <a:ext cx="780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1004</a:t>
              </a:r>
              <a:endParaRPr lang="en-US" dirty="0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830824" y="4066535"/>
              <a:ext cx="780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3608</a:t>
              </a:r>
              <a:endParaRPr lang="en-US" dirty="0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5998464" y="4681649"/>
              <a:ext cx="780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7325</a:t>
              </a:r>
              <a:endParaRPr lang="en-US" dirty="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542276" y="4809325"/>
              <a:ext cx="780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1533</a:t>
              </a:r>
              <a:endParaRPr lang="en-US" dirty="0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248656" y="5495514"/>
              <a:ext cx="780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3488</a:t>
              </a:r>
              <a:endParaRPr lang="en-US" dirty="0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4395216" y="5840924"/>
              <a:ext cx="780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7577</a:t>
              </a:r>
              <a:endParaRPr lang="en-US" dirty="0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671828" y="5085810"/>
              <a:ext cx="964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/>
                <a:t>10 933</a:t>
              </a:r>
              <a:endParaRPr lang="en-US" dirty="0"/>
            </a:p>
          </p:txBody>
        </p:sp>
      </p:grpSp>
      <p:pic>
        <p:nvPicPr>
          <p:cNvPr id="157" name="Picture 1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264" y="2464872"/>
            <a:ext cx="1877677" cy="1690688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26651" y="3315381"/>
            <a:ext cx="1498065" cy="1687961"/>
          </a:xfrm>
          <a:prstGeom prst="rect">
            <a:avLst/>
          </a:prstGeom>
        </p:spPr>
      </p:pic>
      <p:sp>
        <p:nvSpPr>
          <p:cNvPr id="159" name="Rounded Rectangular Callout 158"/>
          <p:cNvSpPr/>
          <p:nvPr/>
        </p:nvSpPr>
        <p:spPr>
          <a:xfrm>
            <a:off x="7550509" y="1427048"/>
            <a:ext cx="3948766" cy="1076512"/>
          </a:xfrm>
          <a:prstGeom prst="wedgeRoundRectCallout">
            <a:avLst>
              <a:gd name="adj1" fmla="val -4778"/>
              <a:gd name="adj2" fmla="val 84018"/>
              <a:gd name="adj3" fmla="val 16667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I’ll leave Seattle to sell goods, visiting each city only once, and return to Seattle. What’s the shortest route?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3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“Hard” Problems for the Computer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891" y="2365829"/>
            <a:ext cx="5755121" cy="4492171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Find a Hamiltonian path (</a:t>
            </a:r>
            <a:r>
              <a:rPr lang="en-US" altLang="en-US" dirty="0">
                <a:ea typeface="ＭＳ Ｐゴシック" pitchFamily="-65" charset="-128"/>
              </a:rPr>
              <a:t>a path that visits each vertex exactly once</a:t>
            </a:r>
            <a:r>
              <a:rPr lang="en-US" altLang="en-US" dirty="0" smtClean="0">
                <a:ea typeface="ＭＳ Ｐゴシック" pitchFamily="-65" charset="-128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ea typeface="ＭＳ Ｐゴシック" pitchFamily="-65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ea typeface="ＭＳ Ｐゴシック" pitchFamily="-65" charset="-128"/>
              </a:rPr>
              <a:t>(never mind weights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ea typeface="ＭＳ Ｐゴシック" pitchFamily="-65" charset="-128"/>
              </a:rPr>
              <a:t>or even returning to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ea typeface="ＭＳ Ｐゴシック" pitchFamily="-65" charset="-128"/>
              </a:rPr>
              <a:t>our starting point!)</a:t>
            </a:r>
            <a:endParaRPr lang="en-US" sz="2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1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</a:p>
          <a:p>
            <a:r>
              <a:rPr lang="en-US" dirty="0" smtClean="0"/>
              <a:t>Finish up sorting</a:t>
            </a:r>
          </a:p>
          <a:p>
            <a:pPr lvl="1"/>
            <a:r>
              <a:rPr lang="en-US" dirty="0" smtClean="0"/>
              <a:t>Radix Sort</a:t>
            </a:r>
          </a:p>
          <a:p>
            <a:pPr lvl="1"/>
            <a:r>
              <a:rPr lang="en-US" dirty="0" smtClean="0"/>
              <a:t>Final comments on sorting</a:t>
            </a:r>
          </a:p>
          <a:p>
            <a:r>
              <a:rPr lang="en-US" dirty="0" smtClean="0"/>
              <a:t>Complexity Theory: P =? NP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85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n</a:t>
            </a:r>
            <a:r>
              <a:rPr lang="en-US" baseline="30000" dirty="0" smtClean="0"/>
              <a:t>2</a:t>
            </a:r>
            <a:r>
              <a:rPr lang="en-US" dirty="0" smtClean="0"/>
              <a:t> vs 2</a:t>
            </a:r>
            <a:r>
              <a:rPr lang="en-US" baseline="30000" dirty="0" smtClean="0"/>
              <a:t>n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alien’s computer performs 10</a:t>
            </a:r>
            <a:r>
              <a:rPr lang="en-US" baseline="30000" dirty="0" smtClean="0"/>
              <a:t>9</a:t>
            </a:r>
            <a:r>
              <a:rPr lang="en-US" dirty="0" smtClean="0"/>
              <a:t> operations/sec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192834" y="365125"/>
            <a:ext cx="3346704" cy="1697755"/>
            <a:chOff x="7168896" y="807793"/>
            <a:chExt cx="4184904" cy="21229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8896" y="807793"/>
              <a:ext cx="4184904" cy="212296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65" b="98618" l="6432" r="95851">
                          <a14:foregroundMark x1="26971" y1="47235" x2="35062" y2="52304"/>
                          <a14:foregroundMark x1="45643" y1="53917" x2="52905" y2="47926"/>
                          <a14:foregroundMark x1="64938" y1="51382" x2="64938" y2="57604"/>
                          <a14:foregroundMark x1="26971" y1="44009" x2="37967" y2="43088"/>
                          <a14:foregroundMark x1="35062" y1="46774" x2="31535" y2="55069"/>
                          <a14:foregroundMark x1="25934" y1="49770" x2="27593" y2="52995"/>
                          <a14:foregroundMark x1="43361" y1="44240" x2="54772" y2="44700"/>
                          <a14:foregroundMark x1="55187" y1="47465" x2="51867" y2="56912"/>
                          <a14:foregroundMark x1="44606" y1="48618" x2="46680" y2="56912"/>
                          <a14:foregroundMark x1="63071" y1="49539" x2="72199" y2="56452"/>
                          <a14:foregroundMark x1="68050" y1="58525" x2="71162" y2="585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47362" y="897780"/>
              <a:ext cx="1278691" cy="1151352"/>
            </a:xfrm>
            <a:prstGeom prst="rect">
              <a:avLst/>
            </a:prstGeom>
          </p:spPr>
        </p:pic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819821"/>
              </p:ext>
            </p:extLst>
          </p:nvPr>
        </p:nvGraphicFramePr>
        <p:xfrm>
          <a:off x="1085853" y="2532101"/>
          <a:ext cx="9815510" cy="3940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3102"/>
                <a:gridCol w="1963102"/>
                <a:gridCol w="1963102"/>
                <a:gridCol w="1963102"/>
                <a:gridCol w="1963102"/>
              </a:tblGrid>
              <a:tr h="985034">
                <a:tc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n = 10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n = 30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n = 50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n = 70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85034"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sz="320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32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  <a:p>
                      <a:pPr algn="l"/>
                      <a:r>
                        <a:rPr lang="en-US" sz="2000" dirty="0" smtClean="0">
                          <a:solidFill>
                            <a:schemeClr val="accent1"/>
                          </a:solidFill>
                        </a:rPr>
                        <a:t>&lt; 1 sec</a:t>
                      </a:r>
                      <a:endParaRPr lang="en-US" sz="2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900</a:t>
                      </a:r>
                    </a:p>
                    <a:p>
                      <a:pPr algn="l"/>
                      <a:r>
                        <a:rPr lang="en-US" sz="2000" dirty="0" smtClean="0">
                          <a:solidFill>
                            <a:schemeClr val="accent1"/>
                          </a:solidFill>
                        </a:rPr>
                        <a:t>&lt; 1 sec</a:t>
                      </a:r>
                      <a:endParaRPr lang="en-US" sz="2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2500</a:t>
                      </a:r>
                    </a:p>
                    <a:p>
                      <a:pPr algn="l"/>
                      <a:r>
                        <a:rPr lang="en-US" sz="2000" dirty="0" smtClean="0">
                          <a:solidFill>
                            <a:schemeClr val="accent1"/>
                          </a:solidFill>
                        </a:rPr>
                        <a:t>&lt; 1 sec</a:t>
                      </a:r>
                      <a:endParaRPr lang="en-US" sz="2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4900</a:t>
                      </a:r>
                    </a:p>
                    <a:p>
                      <a:pPr algn="l"/>
                      <a:r>
                        <a:rPr lang="en-US" sz="2000" dirty="0" smtClean="0">
                          <a:solidFill>
                            <a:schemeClr val="accent1"/>
                          </a:solidFill>
                        </a:rPr>
                        <a:t>&lt; sec</a:t>
                      </a:r>
                      <a:endParaRPr lang="en-US" sz="2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85034"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3200" baseline="3000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US" sz="32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1024</a:t>
                      </a:r>
                    </a:p>
                    <a:p>
                      <a:pPr algn="l"/>
                      <a:r>
                        <a:rPr lang="en-US" sz="2000" dirty="0" smtClean="0">
                          <a:solidFill>
                            <a:schemeClr val="accent1"/>
                          </a:solidFill>
                        </a:rPr>
                        <a:t>&lt; 1 sec</a:t>
                      </a:r>
                      <a:endParaRPr lang="en-US" sz="2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85034"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n!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3628800</a:t>
                      </a:r>
                    </a:p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&lt; 1 sec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5074638" y="4635243"/>
            <a:ext cx="1021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10</a:t>
            </a:r>
            <a:r>
              <a:rPr lang="en-US" sz="2000" baseline="30000" dirty="0"/>
              <a:t>9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1 sec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19925" y="4635243"/>
            <a:ext cx="129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10</a:t>
            </a:r>
            <a:r>
              <a:rPr lang="en-US" sz="2000" baseline="30000" dirty="0"/>
              <a:t>15</a:t>
            </a:r>
          </a:p>
          <a:p>
            <a:r>
              <a:rPr lang="en-US" sz="2000" dirty="0">
                <a:solidFill>
                  <a:srgbClr val="C00000"/>
                </a:solidFill>
              </a:rPr>
              <a:t>11.6 days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60643" y="4635243"/>
            <a:ext cx="1940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10</a:t>
            </a:r>
            <a:r>
              <a:rPr lang="en-US" sz="2000" baseline="30000" dirty="0" smtClean="0"/>
              <a:t>21</a:t>
            </a:r>
            <a:endParaRPr lang="en-US" sz="2000" baseline="30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31,688 years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23248" y="5744307"/>
            <a:ext cx="19407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10</a:t>
            </a:r>
            <a:r>
              <a:rPr lang="en-US" sz="2000" baseline="30000" dirty="0" smtClean="0">
                <a:solidFill>
                  <a:srgbClr val="7030A0"/>
                </a:solidFill>
              </a:rPr>
              <a:t>16</a:t>
            </a:r>
            <a:r>
              <a:rPr lang="en-US" sz="2000" dirty="0" smtClean="0">
                <a:solidFill>
                  <a:srgbClr val="7030A0"/>
                </a:solidFill>
              </a:rPr>
              <a:t>  years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19924" y="5758608"/>
            <a:ext cx="1420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mtClean="0">
                <a:solidFill>
                  <a:srgbClr val="7030A0"/>
                </a:solidFill>
              </a:rPr>
              <a:t>10</a:t>
            </a:r>
            <a:r>
              <a:rPr lang="en-US" sz="2000" baseline="30000" smtClean="0">
                <a:solidFill>
                  <a:srgbClr val="7030A0"/>
                </a:solidFill>
              </a:rPr>
              <a:t>48</a:t>
            </a:r>
            <a:r>
              <a:rPr lang="en-US" sz="2000" smtClean="0">
                <a:solidFill>
                  <a:srgbClr val="7030A0"/>
                </a:solidFill>
              </a:rPr>
              <a:t>  years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16601" y="5744307"/>
            <a:ext cx="13811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mtClean="0">
                <a:solidFill>
                  <a:srgbClr val="7030A0"/>
                </a:solidFill>
              </a:rPr>
              <a:t>10</a:t>
            </a:r>
            <a:r>
              <a:rPr lang="en-US" sz="2000" baseline="30000" smtClean="0">
                <a:solidFill>
                  <a:srgbClr val="7030A0"/>
                </a:solidFill>
              </a:rPr>
              <a:t>83</a:t>
            </a:r>
            <a:r>
              <a:rPr lang="en-US" sz="2000" smtClean="0">
                <a:solidFill>
                  <a:srgbClr val="7030A0"/>
                </a:solidFill>
              </a:rPr>
              <a:t>  years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38530" y="6054368"/>
            <a:ext cx="3714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smtClean="0">
                <a:solidFill>
                  <a:srgbClr val="7030A0"/>
                </a:solidFill>
              </a:rPr>
              <a:t>(10</a:t>
            </a:r>
            <a:r>
              <a:rPr lang="en-US" sz="1600" baseline="30000">
                <a:solidFill>
                  <a:srgbClr val="7030A0"/>
                </a:solidFill>
              </a:rPr>
              <a:t>5</a:t>
            </a:r>
            <a:r>
              <a:rPr lang="en-US" sz="1600" smtClean="0">
                <a:solidFill>
                  <a:srgbClr val="7030A0"/>
                </a:solidFill>
              </a:rPr>
              <a:t>  x age of the universe!)</a:t>
            </a:r>
            <a:endParaRPr lang="en-US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6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“Easy” vs “Hard” Problems for the Computer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25716"/>
          </a:xfrm>
        </p:spPr>
        <p:txBody>
          <a:bodyPr>
            <a:normAutofit fontScale="92500"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“Polynomial Time” =  “Efficient”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Is an algorithm “efficient” with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08998" y="3751341"/>
            <a:ext cx="1082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O(n)?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4908331" y="3761001"/>
            <a:ext cx="1810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O(n log </a:t>
            </a:r>
            <a:r>
              <a:rPr lang="en-US" sz="2800" dirty="0" smtClean="0"/>
              <a:t>n)?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170389" y="3751341"/>
            <a:ext cx="1250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O(n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)?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499947" y="3761001"/>
            <a:ext cx="1329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O(n</a:t>
            </a:r>
            <a:r>
              <a:rPr lang="en-US" sz="2800" baseline="30000" dirty="0" smtClean="0"/>
              <a:t>10</a:t>
            </a:r>
            <a:r>
              <a:rPr lang="en-US" sz="2800" dirty="0" smtClean="0"/>
              <a:t>)?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6797556" y="3751341"/>
            <a:ext cx="1534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O(</a:t>
            </a:r>
            <a:r>
              <a:rPr lang="en-US" sz="2800" dirty="0" err="1" smtClean="0"/>
              <a:t>n</a:t>
            </a:r>
            <a:r>
              <a:rPr lang="en-US" sz="2800" baseline="30000" dirty="0" err="1" smtClean="0"/>
              <a:t>log</a:t>
            </a:r>
            <a:r>
              <a:rPr lang="en-US" sz="2800" baseline="30000" dirty="0" smtClean="0"/>
              <a:t> n</a:t>
            </a:r>
            <a:r>
              <a:rPr lang="en-US" sz="2800" dirty="0" smtClean="0"/>
              <a:t>)?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8410895" y="3751341"/>
            <a:ext cx="1240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O(2</a:t>
            </a:r>
            <a:r>
              <a:rPr lang="en-US" sz="2800" baseline="30000" dirty="0" smtClean="0"/>
              <a:t>n</a:t>
            </a:r>
            <a:r>
              <a:rPr lang="en-US" sz="2800" dirty="0" smtClean="0"/>
              <a:t>)?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9729947" y="3751341"/>
            <a:ext cx="1481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O(n!)?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05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Polynomial Time?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4162"/>
            <a:ext cx="10515600" cy="48323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So we know there are polynomial time algorithms to</a:t>
            </a:r>
          </a:p>
          <a:p>
            <a:pPr lvl="1"/>
            <a:r>
              <a:rPr lang="en-US" dirty="0" smtClean="0"/>
              <a:t>Sort numbers</a:t>
            </a:r>
          </a:p>
          <a:p>
            <a:pPr lvl="1"/>
            <a:r>
              <a:rPr lang="en-US" dirty="0" smtClean="0"/>
              <a:t>Multiply n x n matrices</a:t>
            </a:r>
          </a:p>
          <a:p>
            <a:pPr lvl="1"/>
            <a:r>
              <a:rPr lang="en-US" dirty="0" smtClean="0"/>
              <a:t>Find the shortest path in a graph</a:t>
            </a:r>
          </a:p>
          <a:p>
            <a:pPr lvl="1"/>
            <a:r>
              <a:rPr lang="en-US" dirty="0" smtClean="0"/>
              <a:t>Find the minimum spanning tree</a:t>
            </a:r>
          </a:p>
          <a:p>
            <a:pPr lvl="1"/>
            <a:r>
              <a:rPr lang="mr-IN" dirty="0" smtClean="0"/>
              <a:t>…</a:t>
            </a:r>
            <a:r>
              <a:rPr lang="en-US" dirty="0" smtClean="0"/>
              <a:t> and more</a:t>
            </a:r>
          </a:p>
          <a:p>
            <a:pPr lvl="1"/>
            <a:endParaRPr lang="en-US" dirty="0"/>
          </a:p>
          <a:p>
            <a:r>
              <a:rPr lang="en-US" dirty="0" smtClean="0"/>
              <a:t>But the million dollar question is</a:t>
            </a:r>
            <a:r>
              <a:rPr lang="mr-IN" dirty="0" smtClean="0"/>
              <a:t>…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are there </a:t>
            </a:r>
            <a:r>
              <a:rPr lang="en-US" dirty="0" smtClean="0"/>
              <a:t>polynomial time algorithms to solve</a:t>
            </a:r>
          </a:p>
          <a:p>
            <a:pPr lvl="1"/>
            <a:r>
              <a:rPr lang="en-US" dirty="0" smtClean="0"/>
              <a:t>The Knapsack Problem?</a:t>
            </a:r>
          </a:p>
          <a:p>
            <a:pPr lvl="1"/>
            <a:r>
              <a:rPr lang="en-US" dirty="0" smtClean="0"/>
              <a:t>The Traveling Salesperson Problem?</a:t>
            </a:r>
          </a:p>
          <a:p>
            <a:pPr lvl="1"/>
            <a:r>
              <a:rPr lang="en-US" dirty="0" smtClean="0"/>
              <a:t>Finding Hamiltonian Paths?</a:t>
            </a:r>
          </a:p>
          <a:p>
            <a:pPr lvl="1"/>
            <a:r>
              <a:rPr lang="mr-IN" dirty="0" smtClean="0"/>
              <a:t>…</a:t>
            </a:r>
            <a:r>
              <a:rPr lang="en-US" dirty="0" smtClean="0"/>
              <a:t> and thousands more!</a:t>
            </a:r>
          </a:p>
        </p:txBody>
      </p:sp>
    </p:spTree>
    <p:extLst>
      <p:ext uri="{BB962C8B-B14F-4D97-AF65-F5344CB8AC3E}">
        <p14:creationId xmlns:p14="http://schemas.microsoft.com/office/powerpoint/2010/main" val="135026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629775" cy="7540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296" y="1086428"/>
            <a:ext cx="2755900" cy="485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2034019" y="5157788"/>
            <a:ext cx="1180668" cy="5805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552296" y="3664528"/>
            <a:ext cx="1272008" cy="4883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5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8709"/>
          </a:xfrm>
        </p:spPr>
        <p:txBody>
          <a:bodyPr/>
          <a:lstStyle/>
          <a:p>
            <a:r>
              <a:rPr lang="en-US" dirty="0" smtClean="0"/>
              <a:t>P = NP?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2481" y="5947427"/>
            <a:ext cx="10515600" cy="403161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en-US"/>
              <a:t>And there are problems even harder than NP!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704" y="2128116"/>
            <a:ext cx="3899613" cy="354864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38200" y="1362861"/>
            <a:ext cx="5043044" cy="491239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013025" y="3370130"/>
            <a:ext cx="2757488" cy="26860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34689" y="3773117"/>
            <a:ext cx="23141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P (Polynomial Time)</a:t>
            </a:r>
            <a:endParaRPr lang="en-US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4689" y="4613142"/>
            <a:ext cx="1007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sort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66327" y="4987829"/>
            <a:ext cx="1007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search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41750" y="4276820"/>
            <a:ext cx="1185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Dijkstra’s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06314" y="4887739"/>
            <a:ext cx="1185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Prim’s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51782" y="5492098"/>
            <a:ext cx="1185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Kruskal’s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013025" y="1665511"/>
            <a:ext cx="25304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ysClr val="windowText" lastClr="000000"/>
                </a:solidFill>
              </a:rPr>
              <a:t>NP </a:t>
            </a:r>
            <a:r>
              <a:rPr lang="en-US" sz="2000" b="1" smtClean="0">
                <a:solidFill>
                  <a:sysClr val="windowText" lastClr="000000"/>
                </a:solidFill>
              </a:rPr>
              <a:t>(Nondeterministic </a:t>
            </a:r>
            <a:br>
              <a:rPr lang="en-US" sz="2000" b="1" smtClean="0">
                <a:solidFill>
                  <a:sysClr val="windowText" lastClr="000000"/>
                </a:solidFill>
              </a:rPr>
            </a:br>
            <a:r>
              <a:rPr lang="en-US" sz="2000" b="1" smtClean="0">
                <a:solidFill>
                  <a:sysClr val="windowText" lastClr="000000"/>
                </a:solidFill>
              </a:rPr>
              <a:t>Polynomial </a:t>
            </a:r>
            <a:r>
              <a:rPr lang="en-US" sz="2000" b="1" dirty="0">
                <a:solidFill>
                  <a:sysClr val="windowText" lastClr="000000"/>
                </a:solidFill>
              </a:rPr>
              <a:t>Time)</a:t>
            </a:r>
            <a:endParaRPr lang="en-US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3258" y="2887708"/>
            <a:ext cx="1356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Hamiltonian Path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34681" y="2412356"/>
            <a:ext cx="1436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Traveling Salesperson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09102" y="3773117"/>
            <a:ext cx="1185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Knapsack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38350" y="3650006"/>
            <a:ext cx="1356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 x n x n </a:t>
            </a:r>
            <a:r>
              <a:rPr lang="en-US" dirty="0"/>
              <a:t>S</a:t>
            </a:r>
            <a:r>
              <a:rPr lang="en-US" dirty="0" smtClean="0"/>
              <a:t>udoku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72797" y="2412355"/>
            <a:ext cx="135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4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Relevance of P = NP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NP contains lots of problems we don’t know to be in P</a:t>
            </a:r>
          </a:p>
          <a:p>
            <a:r>
              <a:rPr lang="en-US" dirty="0" smtClean="0"/>
              <a:t>Classroom Scheduling</a:t>
            </a:r>
          </a:p>
          <a:p>
            <a:r>
              <a:rPr lang="en-US" dirty="0" smtClean="0"/>
              <a:t>Packing </a:t>
            </a:r>
            <a:r>
              <a:rPr lang="en-US" dirty="0"/>
              <a:t>objects into </a:t>
            </a:r>
            <a:r>
              <a:rPr lang="en-US" dirty="0" smtClean="0"/>
              <a:t>bins</a:t>
            </a:r>
          </a:p>
          <a:p>
            <a:r>
              <a:rPr lang="en-US" dirty="0" smtClean="0"/>
              <a:t>Scheduling </a:t>
            </a:r>
            <a:r>
              <a:rPr lang="en-US" dirty="0"/>
              <a:t>jobs on </a:t>
            </a:r>
            <a:r>
              <a:rPr lang="en-US" dirty="0" smtClean="0"/>
              <a:t>machines</a:t>
            </a:r>
          </a:p>
          <a:p>
            <a:r>
              <a:rPr lang="en-US" dirty="0" smtClean="0"/>
              <a:t>Finding </a:t>
            </a:r>
            <a:r>
              <a:rPr lang="en-US" dirty="0"/>
              <a:t>cheap tours visiting a subset of cities </a:t>
            </a:r>
            <a:endParaRPr lang="en-US" dirty="0" smtClean="0"/>
          </a:p>
          <a:p>
            <a:r>
              <a:rPr lang="en-US" dirty="0" smtClean="0"/>
              <a:t>Finding </a:t>
            </a:r>
            <a:r>
              <a:rPr lang="en-US" dirty="0"/>
              <a:t>good packet routings in networks </a:t>
            </a:r>
            <a:endParaRPr lang="en-US" dirty="0" smtClean="0"/>
          </a:p>
          <a:p>
            <a:r>
              <a:rPr lang="en-US" i="1" dirty="0" smtClean="0"/>
              <a:t>Decryption</a:t>
            </a:r>
            <a:r>
              <a:rPr lang="en-US" i="1" dirty="0"/>
              <a:t/>
            </a:r>
            <a:br>
              <a:rPr lang="en-US" i="1" dirty="0"/>
            </a:br>
            <a:r>
              <a:rPr lang="en-US" dirty="0"/>
              <a:t>...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91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this knowledge, we can avoid saying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Content Placeholder 3" descr="gareyjohnson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136" y="1727301"/>
            <a:ext cx="6522846" cy="300910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106153" y="4887321"/>
            <a:ext cx="55708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800" dirty="0">
                <a:solidFill>
                  <a:srgbClr val="000000"/>
                </a:solidFill>
                <a:latin typeface="+mn-lt"/>
              </a:rPr>
              <a:t>“</a:t>
            </a:r>
            <a:r>
              <a:rPr lang="en-US" altLang="ja-JP" sz="2800" dirty="0">
                <a:solidFill>
                  <a:srgbClr val="000000"/>
                </a:solidFill>
                <a:latin typeface="+mn-lt"/>
              </a:rPr>
              <a:t>I </a:t>
            </a:r>
            <a:r>
              <a:rPr lang="en-US" altLang="ja-JP" sz="2800" dirty="0" smtClean="0">
                <a:solidFill>
                  <a:srgbClr val="000000"/>
                </a:solidFill>
                <a:latin typeface="+mn-lt"/>
              </a:rPr>
              <a:t>can</a:t>
            </a:r>
            <a:r>
              <a:rPr lang="en-US" altLang="ja-JP" sz="2800" dirty="0" smtClean="0">
                <a:solidFill>
                  <a:srgbClr val="000000"/>
                </a:solidFill>
                <a:latin typeface="+mn-lt"/>
              </a:rPr>
              <a:t>’</a:t>
            </a:r>
            <a:r>
              <a:rPr lang="en-US" altLang="ja-JP" sz="2800" dirty="0" smtClean="0">
                <a:solidFill>
                  <a:srgbClr val="000000"/>
                </a:solidFill>
                <a:latin typeface="+mn-lt"/>
              </a:rPr>
              <a:t>t </a:t>
            </a:r>
            <a:r>
              <a:rPr lang="en-US" altLang="ja-JP" sz="2800" dirty="0">
                <a:solidFill>
                  <a:srgbClr val="000000"/>
                </a:solidFill>
                <a:latin typeface="+mn-lt"/>
              </a:rPr>
              <a:t>find an efficient algorithm. </a:t>
            </a:r>
            <a:r>
              <a:rPr lang="en-US" altLang="ja-JP" sz="2800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en-US" altLang="ja-JP" sz="2800" dirty="0" smtClean="0">
                <a:solidFill>
                  <a:srgbClr val="000000"/>
                </a:solidFill>
                <a:latin typeface="+mn-lt"/>
              </a:rPr>
            </a:br>
            <a:r>
              <a:rPr lang="en-US" altLang="ja-JP" sz="2800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US" altLang="ja-JP" sz="2800" dirty="0">
                <a:solidFill>
                  <a:srgbClr val="000000"/>
                </a:solidFill>
                <a:latin typeface="+mn-lt"/>
              </a:rPr>
              <a:t>I guess </a:t>
            </a:r>
            <a:r>
              <a:rPr lang="en-US" altLang="ja-JP" sz="2800" dirty="0" smtClean="0">
                <a:solidFill>
                  <a:srgbClr val="000000"/>
                </a:solidFill>
                <a:latin typeface="+mn-lt"/>
              </a:rPr>
              <a:t>I</a:t>
            </a:r>
            <a:r>
              <a:rPr lang="en-US" altLang="ja-JP" sz="2800" dirty="0" smtClean="0">
                <a:solidFill>
                  <a:srgbClr val="000000"/>
                </a:solidFill>
                <a:latin typeface="+mn-lt"/>
              </a:rPr>
              <a:t>’</a:t>
            </a:r>
            <a:r>
              <a:rPr lang="en-US" altLang="ja-JP" sz="2800" dirty="0" smtClean="0">
                <a:solidFill>
                  <a:srgbClr val="000000"/>
                </a:solidFill>
                <a:latin typeface="+mn-lt"/>
              </a:rPr>
              <a:t>m </a:t>
            </a:r>
            <a:r>
              <a:rPr lang="en-US" altLang="ja-JP" sz="2800" dirty="0">
                <a:solidFill>
                  <a:srgbClr val="000000"/>
                </a:solidFill>
                <a:latin typeface="+mn-lt"/>
              </a:rPr>
              <a:t>too dumb.</a:t>
            </a:r>
            <a:r>
              <a:rPr lang="ja-JP" altLang="en-US" sz="2800" dirty="0">
                <a:solidFill>
                  <a:srgbClr val="000000"/>
                </a:solidFill>
                <a:latin typeface="+mn-lt"/>
              </a:rPr>
              <a:t>”</a:t>
            </a:r>
            <a:endParaRPr lang="en-US" altLang="en-US" sz="2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36525" y="6438900"/>
            <a:ext cx="7907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Cartoon courtesy of </a:t>
            </a:r>
            <a:r>
              <a:rPr lang="ja-JP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</a:t>
            </a:r>
            <a:r>
              <a:rPr lang="en-US" altLang="ja-JP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Computers and Intractability: A Guide to the Theory of NP-Completeness</a:t>
            </a:r>
            <a:r>
              <a:rPr lang="ja-JP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</a:t>
            </a:r>
            <a:r>
              <a:rPr lang="en-US" altLang="ja-JP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by M. </a:t>
            </a:r>
            <a:r>
              <a:rPr lang="en-US" altLang="ja-JP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Garey</a:t>
            </a:r>
            <a:r>
              <a:rPr lang="en-US" altLang="ja-JP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D. Johnson</a:t>
            </a:r>
            <a:endParaRPr lang="en-US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4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know it isn’t wise to say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769721" y="5000910"/>
            <a:ext cx="665255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ja-JP" altLang="en-US" sz="2800" dirty="0">
                <a:solidFill>
                  <a:srgbClr val="000000"/>
                </a:solidFill>
                <a:latin typeface="+mn-lt"/>
              </a:rPr>
              <a:t>“</a:t>
            </a:r>
            <a:r>
              <a:rPr lang="en-US" altLang="ja-JP" sz="2800" dirty="0">
                <a:solidFill>
                  <a:srgbClr val="000000"/>
                </a:solidFill>
                <a:latin typeface="+mn-lt"/>
              </a:rPr>
              <a:t>I </a:t>
            </a:r>
            <a:r>
              <a:rPr lang="en-US" altLang="ja-JP" sz="2800" dirty="0" smtClean="0">
                <a:solidFill>
                  <a:srgbClr val="000000"/>
                </a:solidFill>
                <a:latin typeface="+mn-lt"/>
              </a:rPr>
              <a:t>can’t </a:t>
            </a:r>
            <a:r>
              <a:rPr lang="en-US" altLang="ja-JP" sz="2800" dirty="0">
                <a:solidFill>
                  <a:srgbClr val="000000"/>
                </a:solidFill>
                <a:latin typeface="+mn-lt"/>
              </a:rPr>
              <a:t>find an efficient algorithm because </a:t>
            </a:r>
            <a:r>
              <a:rPr lang="en-US" altLang="ja-JP" sz="2800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en-US" altLang="ja-JP" sz="2800" dirty="0" smtClean="0">
                <a:solidFill>
                  <a:srgbClr val="000000"/>
                </a:solidFill>
                <a:latin typeface="+mn-lt"/>
              </a:rPr>
            </a:br>
            <a:r>
              <a:rPr lang="en-US" altLang="ja-JP" sz="2800" dirty="0" smtClean="0">
                <a:solidFill>
                  <a:srgbClr val="000000"/>
                </a:solidFill>
                <a:latin typeface="+mn-lt"/>
              </a:rPr>
              <a:t>  no such </a:t>
            </a:r>
            <a:r>
              <a:rPr lang="en-US" altLang="en-US" sz="2800" dirty="0" smtClean="0">
                <a:solidFill>
                  <a:srgbClr val="000000"/>
                </a:solidFill>
                <a:latin typeface="+mn-lt"/>
              </a:rPr>
              <a:t>algorithm </a:t>
            </a:r>
            <a:r>
              <a:rPr lang="en-US" altLang="en-US" sz="2800" dirty="0">
                <a:solidFill>
                  <a:srgbClr val="000000"/>
                </a:solidFill>
                <a:latin typeface="+mn-lt"/>
              </a:rPr>
              <a:t>is possible!</a:t>
            </a:r>
            <a:r>
              <a:rPr lang="ja-JP" altLang="en-US" sz="2800" dirty="0">
                <a:solidFill>
                  <a:srgbClr val="000000"/>
                </a:solidFill>
                <a:latin typeface="+mn-lt"/>
              </a:rPr>
              <a:t>”</a:t>
            </a:r>
            <a:endParaRPr lang="en-US" altLang="en-US" sz="2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36525" y="6438900"/>
            <a:ext cx="7907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Cartoon courtesy of </a:t>
            </a:r>
            <a:r>
              <a:rPr lang="ja-JP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</a:t>
            </a:r>
            <a:r>
              <a:rPr lang="en-US" altLang="ja-JP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Computers and Intractability: A Guide to the Theory of NP-Completeness</a:t>
            </a:r>
            <a:r>
              <a:rPr lang="ja-JP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</a:t>
            </a:r>
            <a:r>
              <a:rPr lang="en-US" altLang="ja-JP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by M. </a:t>
            </a:r>
            <a:r>
              <a:rPr lang="en-US" altLang="ja-JP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Garey</a:t>
            </a:r>
            <a:r>
              <a:rPr lang="en-US" altLang="ja-JP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D. Johnson</a:t>
            </a:r>
            <a:endParaRPr lang="en-US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4" descr="gareyjohnson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2" y="1686229"/>
            <a:ext cx="5693320" cy="31905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61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4734"/>
          </a:xfrm>
        </p:spPr>
        <p:txBody>
          <a:bodyPr>
            <a:normAutofit/>
          </a:bodyPr>
          <a:lstStyle/>
          <a:p>
            <a:r>
              <a:rPr lang="en-US" dirty="0" smtClean="0"/>
              <a:t>And, instead, prove it’s in NP to then say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769721" y="5200935"/>
            <a:ext cx="665255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ja-JP" altLang="en-US" sz="2800" dirty="0">
                <a:solidFill>
                  <a:srgbClr val="000000"/>
                </a:solidFill>
                <a:latin typeface="+mn-lt"/>
              </a:rPr>
              <a:t>“</a:t>
            </a:r>
            <a:r>
              <a:rPr lang="en-US" altLang="ja-JP" sz="2800" dirty="0">
                <a:solidFill>
                  <a:srgbClr val="000000"/>
                </a:solidFill>
                <a:latin typeface="+mn-lt"/>
              </a:rPr>
              <a:t>I </a:t>
            </a:r>
            <a:r>
              <a:rPr lang="en-US" altLang="ja-JP" sz="2800" dirty="0" smtClean="0">
                <a:solidFill>
                  <a:srgbClr val="000000"/>
                </a:solidFill>
                <a:latin typeface="+mn-lt"/>
              </a:rPr>
              <a:t>can’t </a:t>
            </a:r>
            <a:r>
              <a:rPr lang="en-US" altLang="ja-JP" sz="2800" dirty="0">
                <a:solidFill>
                  <a:srgbClr val="000000"/>
                </a:solidFill>
                <a:latin typeface="+mn-lt"/>
              </a:rPr>
              <a:t>find an efficient algorithm, but </a:t>
            </a:r>
            <a:r>
              <a:rPr lang="en-US" altLang="ja-JP" sz="2800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en-US" altLang="ja-JP" sz="2800" dirty="0" smtClean="0">
                <a:solidFill>
                  <a:srgbClr val="000000"/>
                </a:solidFill>
                <a:latin typeface="+mn-lt"/>
              </a:rPr>
            </a:br>
            <a:r>
              <a:rPr lang="en-US" altLang="ja-JP" sz="2800" dirty="0" smtClean="0">
                <a:solidFill>
                  <a:srgbClr val="000000"/>
                </a:solidFill>
                <a:latin typeface="+mn-lt"/>
              </a:rPr>
              <a:t>  neither </a:t>
            </a:r>
            <a:r>
              <a:rPr lang="en-US" altLang="en-US" sz="2800" dirty="0" smtClean="0">
                <a:solidFill>
                  <a:srgbClr val="000000"/>
                </a:solidFill>
                <a:latin typeface="+mn-lt"/>
              </a:rPr>
              <a:t>can </a:t>
            </a:r>
            <a:r>
              <a:rPr lang="en-US" altLang="en-US" sz="2800" dirty="0">
                <a:solidFill>
                  <a:srgbClr val="000000"/>
                </a:solidFill>
                <a:latin typeface="+mn-lt"/>
              </a:rPr>
              <a:t>all these famous people.</a:t>
            </a:r>
            <a:r>
              <a:rPr lang="ja-JP" altLang="en-US" sz="2800" dirty="0">
                <a:solidFill>
                  <a:srgbClr val="000000"/>
                </a:solidFill>
                <a:latin typeface="+mn-lt"/>
              </a:rPr>
              <a:t>”</a:t>
            </a:r>
            <a:endParaRPr lang="en-US" altLang="en-US" sz="2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36525" y="6438900"/>
            <a:ext cx="7907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65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Cartoon courtesy of </a:t>
            </a:r>
            <a:r>
              <a:rPr lang="ja-JP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</a:t>
            </a:r>
            <a:r>
              <a:rPr lang="en-US" altLang="ja-JP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Computers and Intractability: A Guide to the Theory of NP-Completeness</a:t>
            </a:r>
            <a:r>
              <a:rPr lang="ja-JP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</a:t>
            </a:r>
            <a:r>
              <a:rPr lang="en-US" altLang="ja-JP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by M. </a:t>
            </a:r>
            <a:r>
              <a:rPr lang="en-US" altLang="ja-JP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Garey</a:t>
            </a:r>
            <a:r>
              <a:rPr lang="en-US" altLang="ja-JP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D. Johnson</a:t>
            </a:r>
            <a:endParaRPr lang="en-US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4" descr="gareyjohnson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721" y="1553717"/>
            <a:ext cx="5731342" cy="36472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93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04" y="-167268"/>
            <a:ext cx="10860317" cy="70252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5400000">
            <a:off x="9698697" y="3545417"/>
            <a:ext cx="3188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Source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: https://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xkcd.com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/287/</a:t>
            </a:r>
          </a:p>
        </p:txBody>
      </p:sp>
    </p:spTree>
    <p:extLst>
      <p:ext uri="{BB962C8B-B14F-4D97-AF65-F5344CB8AC3E}">
        <p14:creationId xmlns:p14="http://schemas.microsoft.com/office/powerpoint/2010/main" val="71735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Final Exam:</a:t>
            </a:r>
          </a:p>
          <a:p>
            <a:pPr lvl="1"/>
            <a:r>
              <a:rPr lang="en-US" dirty="0" smtClean="0"/>
              <a:t>Next week</a:t>
            </a:r>
          </a:p>
          <a:p>
            <a:pPr lvl="1"/>
            <a:r>
              <a:rPr lang="en-US" dirty="0" smtClean="0"/>
              <a:t>During usual lecture time (10:50am - 11:50am)</a:t>
            </a:r>
          </a:p>
          <a:p>
            <a:pPr lvl="1"/>
            <a:r>
              <a:rPr lang="en-US" dirty="0" smtClean="0"/>
              <a:t>Cumulative (so all material we’ve covered in class is fair game)</a:t>
            </a:r>
          </a:p>
          <a:p>
            <a:pPr lvl="1"/>
            <a:r>
              <a:rPr lang="en-US" dirty="0" smtClean="0"/>
              <a:t>... but with emphasis on material covered after the midterm</a:t>
            </a:r>
          </a:p>
          <a:p>
            <a:pPr lvl="1"/>
            <a:r>
              <a:rPr lang="en-US" dirty="0" smtClean="0"/>
              <a:t>Date?</a:t>
            </a:r>
          </a:p>
        </p:txBody>
      </p:sp>
    </p:spTree>
    <p:extLst>
      <p:ext uri="{BB962C8B-B14F-4D97-AF65-F5344CB8AC3E}">
        <p14:creationId xmlns:p14="http://schemas.microsoft.com/office/powerpoint/2010/main" val="47335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for Final Exam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9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Exam Study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ndale Mono"/>
                <a:cs typeface="Andale Mono"/>
              </a:rPr>
              <a:t>Given a value ‘x’ and an array of integers, determine whether two of the numbers add up to ‘x</a:t>
            </a:r>
            <a:r>
              <a:rPr lang="en-US" sz="2400" dirty="0" smtClean="0">
                <a:latin typeface="Andale Mono"/>
                <a:cs typeface="Andale Mono"/>
              </a:rPr>
              <a:t>’</a:t>
            </a:r>
            <a:r>
              <a:rPr lang="en-US" sz="2400" dirty="0">
                <a:latin typeface="Andale Mono"/>
                <a:cs typeface="Andale Mono"/>
              </a:rPr>
              <a:t/>
            </a:r>
            <a:br>
              <a:rPr lang="en-US" sz="2400" dirty="0">
                <a:latin typeface="Andale Mono"/>
                <a:cs typeface="Andale Mono"/>
              </a:rPr>
            </a:br>
            <a:endParaRPr lang="en-US" sz="2400" dirty="0">
              <a:cs typeface="Andale Mono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610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9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Surprising amount of juicy computer science: 2-3 lectures…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7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12706" y="2286001"/>
            <a:ext cx="1348446" cy="101566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 dirty="0">
                <a:latin typeface="Times New Roman" pitchFamily="18" charset="0"/>
              </a:rPr>
              <a:t>Simple</a:t>
            </a:r>
          </a:p>
          <a:p>
            <a:pPr algn="ctr" eaLnBrk="1" hangingPunct="1"/>
            <a:r>
              <a:rPr lang="en-US" sz="2000" dirty="0">
                <a:latin typeface="Times New Roman" pitchFamily="18" charset="0"/>
                <a:sym typeface="Symbol" pitchFamily="18" charset="2"/>
              </a:rPr>
              <a:t>algorithms:</a:t>
            </a:r>
          </a:p>
          <a:p>
            <a:pPr algn="ctr" eaLnBrk="1" hangingPunct="1"/>
            <a:r>
              <a:rPr lang="en-US" sz="2000" dirty="0">
                <a:latin typeface="Times New Roman" pitchFamily="18" charset="0"/>
                <a:sym typeface="Symbol" pitchFamily="18" charset="2"/>
              </a:rPr>
              <a:t>O(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n</a:t>
            </a:r>
            <a:r>
              <a:rPr lang="en-US" sz="2000" baseline="30000" dirty="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)</a:t>
            </a:r>
          </a:p>
        </p:txBody>
      </p:sp>
      <p:sp>
        <p:nvSpPr>
          <p:cNvPr id="8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82768" y="2286001"/>
            <a:ext cx="1348446" cy="101566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>
                <a:latin typeface="Times New Roman" pitchFamily="18" charset="0"/>
              </a:rPr>
              <a:t>Fancier</a:t>
            </a:r>
          </a:p>
          <a:p>
            <a:pPr algn="ctr" eaLnBrk="1" hangingPunct="1"/>
            <a:r>
              <a:rPr lang="en-US" sz="2000">
                <a:latin typeface="Times New Roman" pitchFamily="18" charset="0"/>
                <a:sym typeface="Symbol" pitchFamily="18" charset="2"/>
              </a:rPr>
              <a:t>algorithms:</a:t>
            </a:r>
          </a:p>
          <a:p>
            <a:pPr algn="ctr" eaLnBrk="1" hangingPunct="1"/>
            <a:r>
              <a:rPr lang="en-US" sz="2000">
                <a:latin typeface="Times New Roman" pitchFamily="18" charset="0"/>
                <a:sym typeface="Symbol" pitchFamily="18" charset="2"/>
              </a:rPr>
              <a:t>O(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n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log 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n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)</a:t>
            </a:r>
          </a:p>
        </p:txBody>
      </p:sp>
      <p:sp>
        <p:nvSpPr>
          <p:cNvPr id="9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70141" y="2286001"/>
            <a:ext cx="1544012" cy="101566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 dirty="0">
                <a:latin typeface="Times New Roman" pitchFamily="18" charset="0"/>
              </a:rPr>
              <a:t>Comparison</a:t>
            </a:r>
          </a:p>
          <a:p>
            <a:pPr algn="ctr" eaLnBrk="1" hangingPunct="1"/>
            <a:r>
              <a:rPr lang="en-US" sz="2000" dirty="0">
                <a:latin typeface="Times New Roman" pitchFamily="18" charset="0"/>
              </a:rPr>
              <a:t>lower bound:</a:t>
            </a:r>
            <a:endParaRPr lang="en-US" sz="2000" dirty="0">
              <a:latin typeface="Times New Roman" pitchFamily="18" charset="0"/>
              <a:sym typeface="Symbol" pitchFamily="18" charset="2"/>
            </a:endParaRPr>
          </a:p>
          <a:p>
            <a:pPr algn="ctr" eaLnBrk="1" hangingPunct="1"/>
            <a:r>
              <a:rPr lang="en-US" sz="2000" dirty="0">
                <a:latin typeface="Times New Roman" pitchFamily="18" charset="0"/>
                <a:sym typeface="Symbol" pitchFamily="18" charset="2"/>
              </a:rPr>
              <a:t>(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n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 log 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n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)</a:t>
            </a:r>
          </a:p>
        </p:txBody>
      </p:sp>
      <p:sp>
        <p:nvSpPr>
          <p:cNvPr id="10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453003" y="2286001"/>
            <a:ext cx="1364476" cy="101566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>
                <a:latin typeface="Times New Roman" pitchFamily="18" charset="0"/>
              </a:rPr>
              <a:t>Specialized</a:t>
            </a:r>
          </a:p>
          <a:p>
            <a:pPr algn="ctr" eaLnBrk="1" hangingPunct="1"/>
            <a:r>
              <a:rPr lang="en-US" sz="2000">
                <a:latin typeface="Times New Roman" pitchFamily="18" charset="0"/>
              </a:rPr>
              <a:t>algorithms:</a:t>
            </a:r>
            <a:endParaRPr lang="en-US" sz="2000">
              <a:latin typeface="Times New Roman" pitchFamily="18" charset="0"/>
              <a:sym typeface="Symbol" pitchFamily="18" charset="2"/>
            </a:endParaRPr>
          </a:p>
          <a:p>
            <a:pPr algn="ctr" eaLnBrk="1" hangingPunct="1"/>
            <a:r>
              <a:rPr lang="en-US" sz="2000">
                <a:latin typeface="Times New Roman" pitchFamily="18" charset="0"/>
                <a:sym typeface="Symbol" pitchFamily="18" charset="2"/>
              </a:rPr>
              <a:t>O(</a:t>
            </a:r>
            <a:r>
              <a:rPr lang="en-US" sz="2000" i="1">
                <a:latin typeface="Times New Roman" pitchFamily="18" charset="0"/>
                <a:sym typeface="Symbol" pitchFamily="18" charset="2"/>
              </a:rPr>
              <a:t>n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)</a:t>
            </a:r>
          </a:p>
        </p:txBody>
      </p:sp>
      <p:sp>
        <p:nvSpPr>
          <p:cNvPr id="11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222401" y="2286001"/>
            <a:ext cx="1173719" cy="101566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>
                <a:latin typeface="Times New Roman" pitchFamily="18" charset="0"/>
                <a:sym typeface="Symbol" pitchFamily="18" charset="2"/>
              </a:rPr>
              <a:t>Handling</a:t>
            </a:r>
          </a:p>
          <a:p>
            <a:pPr algn="ctr" eaLnBrk="1" hangingPunct="1"/>
            <a:r>
              <a:rPr lang="en-US" sz="2000">
                <a:latin typeface="Times New Roman" pitchFamily="18" charset="0"/>
                <a:sym typeface="Symbol" pitchFamily="18" charset="2"/>
              </a:rPr>
              <a:t>huge data</a:t>
            </a:r>
          </a:p>
          <a:p>
            <a:pPr algn="ctr" eaLnBrk="1" hangingPunct="1"/>
            <a:r>
              <a:rPr lang="en-US" sz="2000">
                <a:latin typeface="Times New Roman" pitchFamily="18" charset="0"/>
                <a:sym typeface="Symbol" pitchFamily="18" charset="2"/>
              </a:rPr>
              <a:t>sets</a:t>
            </a:r>
          </a:p>
        </p:txBody>
      </p:sp>
      <p:sp>
        <p:nvSpPr>
          <p:cNvPr id="12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752600" y="3873501"/>
            <a:ext cx="15840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>
                <a:latin typeface="Times New Roman" pitchFamily="18" charset="0"/>
              </a:rPr>
              <a:t>Insertion sort</a:t>
            </a:r>
          </a:p>
          <a:p>
            <a:pPr eaLnBrk="1" hangingPunct="1"/>
            <a:r>
              <a:rPr lang="en-US" sz="2000" dirty="0">
                <a:latin typeface="Times New Roman" pitchFamily="18" charset="0"/>
              </a:rPr>
              <a:t>Selection sort</a:t>
            </a:r>
          </a:p>
          <a:p>
            <a:pPr eaLnBrk="1" hangingPunct="1"/>
            <a:r>
              <a:rPr lang="en-US" sz="2000" dirty="0">
                <a:solidFill>
                  <a:schemeClr val="bg2"/>
                </a:solidFill>
                <a:latin typeface="Times New Roman" pitchFamily="18" charset="0"/>
              </a:rPr>
              <a:t>Shell sort</a:t>
            </a:r>
          </a:p>
          <a:p>
            <a:pPr eaLnBrk="1" hangingPunct="1"/>
            <a:r>
              <a:rPr lang="en-US" sz="2000" dirty="0">
                <a:solidFill>
                  <a:schemeClr val="bg2"/>
                </a:solidFill>
                <a:latin typeface="Times New Roman" pitchFamily="18" charset="0"/>
              </a:rPr>
              <a:t>…</a:t>
            </a:r>
          </a:p>
        </p:txBody>
      </p:sp>
      <p:sp>
        <p:nvSpPr>
          <p:cNvPr id="13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57601" y="3873501"/>
            <a:ext cx="186301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>
                <a:latin typeface="Times New Roman" pitchFamily="18" charset="0"/>
              </a:rPr>
              <a:t>Heap sort</a:t>
            </a:r>
          </a:p>
          <a:p>
            <a:pPr eaLnBrk="1" hangingPunct="1"/>
            <a:r>
              <a:rPr lang="en-US" sz="2000" dirty="0">
                <a:latin typeface="Times New Roman" pitchFamily="18" charset="0"/>
              </a:rPr>
              <a:t>Merge sort</a:t>
            </a:r>
          </a:p>
          <a:p>
            <a:pPr eaLnBrk="1" hangingPunct="1"/>
            <a:r>
              <a:rPr lang="en-US" sz="2000" dirty="0">
                <a:latin typeface="Times New Roman" pitchFamily="18" charset="0"/>
              </a:rPr>
              <a:t>Quick sort (</a:t>
            </a:r>
            <a:r>
              <a:rPr lang="en-US" sz="2000" dirty="0" err="1">
                <a:latin typeface="Times New Roman" pitchFamily="18" charset="0"/>
              </a:rPr>
              <a:t>avg</a:t>
            </a:r>
            <a:r>
              <a:rPr lang="en-US" sz="2000" dirty="0">
                <a:latin typeface="Times New Roman" pitchFamily="18" charset="0"/>
              </a:rPr>
              <a:t>)</a:t>
            </a:r>
          </a:p>
          <a:p>
            <a:pPr eaLnBrk="1" hangingPunct="1"/>
            <a:r>
              <a:rPr lang="en-US" sz="2000" dirty="0">
                <a:latin typeface="Times New Roman" pitchFamily="18" charset="0"/>
              </a:rPr>
              <a:t>…</a:t>
            </a:r>
          </a:p>
        </p:txBody>
      </p:sp>
      <p:sp>
        <p:nvSpPr>
          <p:cNvPr id="14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394574" y="3873500"/>
            <a:ext cx="135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>
                <a:latin typeface="Times New Roman" pitchFamily="18" charset="0"/>
              </a:rPr>
              <a:t>Bucket sort</a:t>
            </a:r>
          </a:p>
          <a:p>
            <a:pPr eaLnBrk="1" hangingPunct="1"/>
            <a:r>
              <a:rPr lang="en-US" sz="2000" dirty="0">
                <a:latin typeface="Times New Roman" pitchFamily="18" charset="0"/>
              </a:rPr>
              <a:t>Radix sort</a:t>
            </a:r>
          </a:p>
        </p:txBody>
      </p:sp>
      <p:sp>
        <p:nvSpPr>
          <p:cNvPr id="15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220201" y="3886200"/>
            <a:ext cx="105189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>
                <a:latin typeface="Times New Roman" pitchFamily="18" charset="0"/>
              </a:rPr>
              <a:t>External</a:t>
            </a:r>
          </a:p>
          <a:p>
            <a:pPr eaLnBrk="1" hangingPunct="1"/>
            <a:r>
              <a:rPr lang="en-US" sz="2000" dirty="0">
                <a:latin typeface="Times New Roman" pitchFamily="18" charset="0"/>
              </a:rPr>
              <a:t>sorting</a:t>
            </a:r>
          </a:p>
        </p:txBody>
      </p:sp>
      <p:cxnSp>
        <p:nvCxnSpPr>
          <p:cNvPr id="16" name="AutoShape 13"/>
          <p:cNvCxnSpPr>
            <a:cxnSpLocks noChangeShapeType="1"/>
            <a:stCxn id="7" idx="2"/>
            <a:endCxn id="12" idx="0"/>
          </p:cNvCxnSpPr>
          <p:nvPr>
            <p:custDataLst>
              <p:tags r:id="rId10"/>
            </p:custDataLst>
          </p:nvPr>
        </p:nvCxnSpPr>
        <p:spPr bwMode="auto">
          <a:xfrm flipH="1">
            <a:off x="2544645" y="3301664"/>
            <a:ext cx="42285" cy="5718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17" name="AutoShape 14"/>
          <p:cNvCxnSpPr>
            <a:cxnSpLocks noChangeShapeType="1"/>
          </p:cNvCxnSpPr>
          <p:nvPr>
            <p:custDataLst>
              <p:tags r:id="rId11"/>
            </p:custDataLst>
          </p:nvPr>
        </p:nvCxnSpPr>
        <p:spPr bwMode="auto">
          <a:xfrm rot="5400000">
            <a:off x="3986426" y="3582436"/>
            <a:ext cx="584540" cy="2299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18" name="AutoShape 15"/>
          <p:cNvCxnSpPr>
            <a:cxnSpLocks noChangeShapeType="1"/>
            <a:stCxn id="10" idx="2"/>
            <a:endCxn id="14" idx="0"/>
          </p:cNvCxnSpPr>
          <p:nvPr>
            <p:custDataLst>
              <p:tags r:id="rId12"/>
            </p:custDataLst>
          </p:nvPr>
        </p:nvCxnSpPr>
        <p:spPr bwMode="auto">
          <a:xfrm flipH="1">
            <a:off x="8073607" y="3301664"/>
            <a:ext cx="61635" cy="5718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19" name="AutoShape 16"/>
          <p:cNvCxnSpPr>
            <a:cxnSpLocks noChangeShapeType="1"/>
          </p:cNvCxnSpPr>
          <p:nvPr>
            <p:custDataLst>
              <p:tags r:id="rId13"/>
            </p:custDataLst>
          </p:nvPr>
        </p:nvCxnSpPr>
        <p:spPr bwMode="auto">
          <a:xfrm rot="16200000" flipH="1">
            <a:off x="9531059" y="3579865"/>
            <a:ext cx="571837" cy="1543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21" name="Oval 20"/>
          <p:cNvSpPr/>
          <p:nvPr/>
        </p:nvSpPr>
        <p:spPr bwMode="auto">
          <a:xfrm>
            <a:off x="7467600" y="2667000"/>
            <a:ext cx="1295400" cy="914400"/>
          </a:xfrm>
          <a:prstGeom prst="ellipse">
            <a:avLst/>
          </a:prstGeom>
          <a:noFill/>
          <a:ln w="603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stCxn id="21" idx="3"/>
          </p:cNvCxnSpPr>
          <p:nvPr/>
        </p:nvCxnSpPr>
        <p:spPr bwMode="auto">
          <a:xfrm rot="5400000">
            <a:off x="6200100" y="3724392"/>
            <a:ext cx="1734111" cy="1180307"/>
          </a:xfrm>
          <a:prstGeom prst="straightConnector1">
            <a:avLst/>
          </a:prstGeom>
          <a:solidFill>
            <a:schemeClr val="accent1"/>
          </a:solidFill>
          <a:ln w="603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867400" y="5105401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How???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 Change the model – assume    </a:t>
            </a:r>
          </a:p>
          <a:p>
            <a:r>
              <a:rPr lang="en-US" sz="2000" dirty="0"/>
              <a:t>   more than “compare(</a:t>
            </a:r>
            <a:r>
              <a:rPr lang="en-US" sz="2000" dirty="0" err="1"/>
              <a:t>a,b</a:t>
            </a:r>
            <a:r>
              <a:rPr lang="en-US" sz="2000" dirty="0"/>
              <a:t>)”</a:t>
            </a:r>
          </a:p>
        </p:txBody>
      </p:sp>
    </p:spTree>
    <p:extLst>
      <p:ext uri="{BB962C8B-B14F-4D97-AF65-F5344CB8AC3E}">
        <p14:creationId xmlns:p14="http://schemas.microsoft.com/office/powerpoint/2010/main" val="84999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Radix sort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Radix = “the base of a number system”</a:t>
            </a:r>
          </a:p>
          <a:p>
            <a:pPr lvl="1"/>
            <a:r>
              <a:rPr lang="en-US" dirty="0"/>
              <a:t>Examples will use 10 because we are used to that</a:t>
            </a:r>
          </a:p>
          <a:p>
            <a:pPr lvl="1"/>
            <a:r>
              <a:rPr lang="en-US" dirty="0"/>
              <a:t>In implementations use larger numbers</a:t>
            </a:r>
          </a:p>
          <a:p>
            <a:pPr lvl="2"/>
            <a:r>
              <a:rPr lang="en-US" dirty="0"/>
              <a:t>For example, for ASCII strings, might use 128</a:t>
            </a:r>
          </a:p>
          <a:p>
            <a:pPr lvl="1"/>
            <a:endParaRPr lang="en-US" sz="1400" dirty="0"/>
          </a:p>
          <a:p>
            <a:r>
              <a:rPr lang="en-US" dirty="0"/>
              <a:t>Idea:</a:t>
            </a:r>
          </a:p>
          <a:p>
            <a:pPr lvl="1"/>
            <a:r>
              <a:rPr lang="en-US" dirty="0"/>
              <a:t>Bucket sort on one digit at a time</a:t>
            </a:r>
          </a:p>
          <a:p>
            <a:pPr lvl="2"/>
            <a:r>
              <a:rPr lang="en-US" dirty="0"/>
              <a:t>Number of buckets = radix</a:t>
            </a:r>
          </a:p>
          <a:p>
            <a:pPr lvl="2"/>
            <a:r>
              <a:rPr lang="en-US" dirty="0"/>
              <a:t>Starting with </a:t>
            </a:r>
            <a:r>
              <a:rPr lang="en-US" i="1" dirty="0">
                <a:solidFill>
                  <a:schemeClr val="accent2"/>
                </a:solidFill>
              </a:rPr>
              <a:t>least</a:t>
            </a:r>
            <a:r>
              <a:rPr lang="en-US" dirty="0"/>
              <a:t> significant digit</a:t>
            </a:r>
          </a:p>
          <a:p>
            <a:pPr lvl="2"/>
            <a:r>
              <a:rPr lang="en-US" dirty="0"/>
              <a:t>Keeping sort </a:t>
            </a:r>
            <a:r>
              <a:rPr lang="en-US" i="1" dirty="0">
                <a:solidFill>
                  <a:schemeClr val="accent2"/>
                </a:solidFill>
              </a:rPr>
              <a:t>stable</a:t>
            </a:r>
          </a:p>
          <a:p>
            <a:pPr lvl="1"/>
            <a:r>
              <a:rPr lang="en-US" dirty="0"/>
              <a:t>Do one pass per digit</a:t>
            </a:r>
          </a:p>
          <a:p>
            <a:pPr lvl="1"/>
            <a:r>
              <a:rPr lang="en-US" dirty="0"/>
              <a:t>Invariant: After </a:t>
            </a:r>
            <a:r>
              <a:rPr lang="en-US" i="1" dirty="0"/>
              <a:t>k</a:t>
            </a:r>
            <a:r>
              <a:rPr lang="en-US" dirty="0"/>
              <a:t> passes (digits), the last </a:t>
            </a:r>
            <a:r>
              <a:rPr lang="en-US" i="1" dirty="0"/>
              <a:t>k</a:t>
            </a:r>
            <a:r>
              <a:rPr lang="en-US" dirty="0"/>
              <a:t> digits are sorted</a:t>
            </a:r>
          </a:p>
          <a:p>
            <a:pPr lvl="1"/>
            <a:endParaRPr lang="en-US" sz="1000" dirty="0"/>
          </a:p>
          <a:p>
            <a:r>
              <a:rPr lang="en-US" dirty="0"/>
              <a:t>Aside: Origins go back to the 1890 U.S. census</a:t>
            </a:r>
          </a:p>
        </p:txBody>
      </p:sp>
    </p:spTree>
    <p:extLst>
      <p:ext uri="{BB962C8B-B14F-4D97-AF65-F5344CB8AC3E}">
        <p14:creationId xmlns:p14="http://schemas.microsoft.com/office/powerpoint/2010/main" val="46054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655" y="101000"/>
            <a:ext cx="10515600" cy="717201"/>
          </a:xfrm>
        </p:spPr>
        <p:txBody>
          <a:bodyPr>
            <a:normAutofit/>
          </a:bodyPr>
          <a:lstStyle/>
          <a:p>
            <a:r>
              <a:rPr lang="en-US" sz="4000" dirty="0"/>
              <a:t>Radix Sort: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958" y="1468582"/>
            <a:ext cx="1323109" cy="4708381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Input: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478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537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  9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721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  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 38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143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 67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132004"/>
              </p:ext>
            </p:extLst>
          </p:nvPr>
        </p:nvGraphicFramePr>
        <p:xfrm>
          <a:off x="2056235" y="1097851"/>
          <a:ext cx="8128000" cy="1344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37352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8830"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13084"/>
              </p:ext>
            </p:extLst>
          </p:nvPr>
        </p:nvGraphicFramePr>
        <p:xfrm>
          <a:off x="2056235" y="3026003"/>
          <a:ext cx="8128000" cy="1344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37352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8830"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429947"/>
              </p:ext>
            </p:extLst>
          </p:nvPr>
        </p:nvGraphicFramePr>
        <p:xfrm>
          <a:off x="2056235" y="4954155"/>
          <a:ext cx="8128000" cy="1668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37352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02558"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Down Arrow 6"/>
          <p:cNvSpPr/>
          <p:nvPr/>
        </p:nvSpPr>
        <p:spPr>
          <a:xfrm>
            <a:off x="6359229" y="2590799"/>
            <a:ext cx="772386" cy="304800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6359229" y="4509974"/>
            <a:ext cx="772386" cy="304800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429003" y="1447558"/>
            <a:ext cx="1323109" cy="4708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dirty="0"/>
              <a:t>Output: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1400" dirty="0"/>
              <a:t> 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9250" y="805234"/>
            <a:ext cx="3721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pass</a:t>
            </a:r>
            <a:r>
              <a:rPr lang="en-US"/>
              <a:t>: bucket sort </a:t>
            </a:r>
            <a:r>
              <a:rPr lang="en-US" dirty="0"/>
              <a:t>by one’s digit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63860" y="2721203"/>
            <a:ext cx="4898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Second pass: </a:t>
            </a:r>
            <a:r>
              <a:rPr lang="en-US" dirty="0">
                <a:solidFill>
                  <a:schemeClr val="accent2"/>
                </a:solidFill>
              </a:rPr>
              <a:t>stable </a:t>
            </a:r>
            <a:r>
              <a:rPr lang="en-US" dirty="0"/>
              <a:t>bucket sort by ten’s digit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9249" y="4654098"/>
            <a:ext cx="5148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Third pass: </a:t>
            </a:r>
            <a:r>
              <a:rPr lang="en-US" dirty="0">
                <a:solidFill>
                  <a:schemeClr val="accent2"/>
                </a:solidFill>
              </a:rPr>
              <a:t>stable </a:t>
            </a:r>
            <a:r>
              <a:rPr lang="en-US" dirty="0"/>
              <a:t>bucket sort by hundred’s digit</a:t>
            </a:r>
          </a:p>
        </p:txBody>
      </p:sp>
    </p:spTree>
    <p:extLst>
      <p:ext uri="{BB962C8B-B14F-4D97-AF65-F5344CB8AC3E}">
        <p14:creationId xmlns:p14="http://schemas.microsoft.com/office/powerpoint/2010/main" val="32016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0515600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/>
              <a:t>(extra space for scratch work / notes)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45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/>
              <a:t>Input size: </a:t>
            </a:r>
            <a:r>
              <a:rPr lang="en-US" i="1" dirty="0"/>
              <a:t>n</a:t>
            </a:r>
          </a:p>
          <a:p>
            <a:pPr>
              <a:buNone/>
            </a:pPr>
            <a:r>
              <a:rPr lang="en-US" dirty="0"/>
              <a:t>Number of buckets = Radix: </a:t>
            </a:r>
            <a:r>
              <a:rPr lang="en-US" i="1" dirty="0"/>
              <a:t>B</a:t>
            </a:r>
          </a:p>
          <a:p>
            <a:pPr>
              <a:buNone/>
            </a:pPr>
            <a:r>
              <a:rPr lang="en-US" dirty="0"/>
              <a:t>Number of passes = “Digits”: </a:t>
            </a:r>
            <a:r>
              <a:rPr lang="en-US" i="1" dirty="0"/>
              <a:t>P</a:t>
            </a:r>
          </a:p>
          <a:p>
            <a:pPr>
              <a:buNone/>
            </a:pPr>
            <a:endParaRPr lang="en-US" sz="1000" dirty="0"/>
          </a:p>
          <a:p>
            <a:pPr>
              <a:buNone/>
            </a:pPr>
            <a:r>
              <a:rPr lang="en-US" dirty="0"/>
              <a:t>Work per pass is 1 bucket sort:</a:t>
            </a:r>
          </a:p>
          <a:p>
            <a:pPr>
              <a:buNone/>
            </a:pPr>
            <a:endParaRPr lang="en-US" sz="1000" dirty="0"/>
          </a:p>
          <a:p>
            <a:pPr>
              <a:buNone/>
            </a:pPr>
            <a:r>
              <a:rPr lang="en-US" dirty="0"/>
              <a:t>Total work is</a:t>
            </a:r>
          </a:p>
          <a:p>
            <a:pPr>
              <a:buNone/>
            </a:pPr>
            <a:endParaRPr lang="en-US" sz="1000" dirty="0"/>
          </a:p>
          <a:p>
            <a:pPr>
              <a:buNone/>
            </a:pPr>
            <a:r>
              <a:rPr lang="en-US" dirty="0"/>
              <a:t>Compared to comparison sorts, sometimes a win, but often not</a:t>
            </a:r>
          </a:p>
          <a:p>
            <a:pPr lvl="1"/>
            <a:r>
              <a:rPr lang="en-US" dirty="0"/>
              <a:t>Example: Strings of English letters up to length 15</a:t>
            </a:r>
          </a:p>
          <a:p>
            <a:pPr lvl="2"/>
            <a:r>
              <a:rPr lang="en-US" dirty="0"/>
              <a:t>Run-time proportional to: 15*(52 + </a:t>
            </a:r>
            <a:r>
              <a:rPr lang="en-US" i="1" dirty="0"/>
              <a:t>n</a:t>
            </a:r>
            <a:r>
              <a:rPr lang="en-US" dirty="0"/>
              <a:t>) </a:t>
            </a:r>
          </a:p>
          <a:p>
            <a:pPr lvl="2"/>
            <a:r>
              <a:rPr lang="en-US" dirty="0" smtClean="0"/>
              <a:t>This </a:t>
            </a:r>
            <a:r>
              <a:rPr lang="en-US" dirty="0"/>
              <a:t>is less than </a:t>
            </a:r>
            <a:r>
              <a:rPr lang="en-US" i="1" dirty="0"/>
              <a:t>n</a:t>
            </a:r>
            <a:r>
              <a:rPr lang="en-US" dirty="0"/>
              <a:t> log n only if </a:t>
            </a:r>
            <a:r>
              <a:rPr lang="en-US" i="1" dirty="0"/>
              <a:t>n</a:t>
            </a:r>
            <a:r>
              <a:rPr lang="en-US" dirty="0"/>
              <a:t> &gt; 33,000</a:t>
            </a:r>
          </a:p>
          <a:p>
            <a:pPr lvl="2"/>
            <a:r>
              <a:rPr lang="en-US" dirty="0"/>
              <a:t>Of course, cross-over point depends on constant factors of the implementations</a:t>
            </a:r>
          </a:p>
          <a:p>
            <a:pPr lvl="3"/>
            <a:r>
              <a:rPr lang="en-US" dirty="0"/>
              <a:t>And radix sort can have poor locality properties</a:t>
            </a:r>
          </a:p>
        </p:txBody>
      </p:sp>
    </p:spTree>
    <p:extLst>
      <p:ext uri="{BB962C8B-B14F-4D97-AF65-F5344CB8AC3E}">
        <p14:creationId xmlns:p14="http://schemas.microsoft.com/office/powerpoint/2010/main" val="30519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 on Sorting Algorithms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1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Instructor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4112</TotalTime>
  <Words>1482</Words>
  <Application>Microsoft Macintosh PowerPoint</Application>
  <PresentationFormat>Widescreen</PresentationFormat>
  <Paragraphs>372</Paragraphs>
  <Slides>33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Andale Mono</vt:lpstr>
      <vt:lpstr>Calibri</vt:lpstr>
      <vt:lpstr>Calibri Light</vt:lpstr>
      <vt:lpstr>Courier New</vt:lpstr>
      <vt:lpstr>Mangal</vt:lpstr>
      <vt:lpstr>ＭＳ Ｐゴシック</vt:lpstr>
      <vt:lpstr>Symbol</vt:lpstr>
      <vt:lpstr>Times New Roman</vt:lpstr>
      <vt:lpstr>Arial</vt:lpstr>
      <vt:lpstr>Office Theme</vt:lpstr>
      <vt:lpstr>Instructor: Lilian de Greef Quarter: Summer 2017</vt:lpstr>
      <vt:lpstr>Today</vt:lpstr>
      <vt:lpstr>Announcements</vt:lpstr>
      <vt:lpstr>The Big Picture</vt:lpstr>
      <vt:lpstr>Radix sort</vt:lpstr>
      <vt:lpstr>Radix Sort: Example</vt:lpstr>
      <vt:lpstr>PowerPoint Presentation</vt:lpstr>
      <vt:lpstr>Analysis</vt:lpstr>
      <vt:lpstr>Comments on Sorting Algorithms</vt:lpstr>
      <vt:lpstr>Sorting massive data</vt:lpstr>
      <vt:lpstr>External Merge Sort</vt:lpstr>
      <vt:lpstr>Wrap-up on Sorting</vt:lpstr>
      <vt:lpstr>PowerPoint Presentation</vt:lpstr>
      <vt:lpstr>Complexity Theory: P vs NP</vt:lpstr>
      <vt:lpstr>“Easy” Problems for the Computer</vt:lpstr>
      <vt:lpstr>“Easy” Problems for the Computer</vt:lpstr>
      <vt:lpstr>“Hard” Problems for the Computer</vt:lpstr>
      <vt:lpstr>“Hard” Problems for the Computer</vt:lpstr>
      <vt:lpstr>“Hard” Problems for the Computer</vt:lpstr>
      <vt:lpstr>Comparing n2 vs 2n</vt:lpstr>
      <vt:lpstr>“Easy” vs “Hard” Problems for the Computer</vt:lpstr>
      <vt:lpstr>Polynomial Time?</vt:lpstr>
      <vt:lpstr>PowerPoint Presentation</vt:lpstr>
      <vt:lpstr>P = NP?</vt:lpstr>
      <vt:lpstr>Relevance of P = NP</vt:lpstr>
      <vt:lpstr>With this knowledge, we can avoid saying…</vt:lpstr>
      <vt:lpstr>But know it isn’t wise to say…</vt:lpstr>
      <vt:lpstr>And, instead, prove it’s in NP to then say…</vt:lpstr>
      <vt:lpstr>PowerPoint Presentation</vt:lpstr>
      <vt:lpstr>Preparing for Final Exam</vt:lpstr>
      <vt:lpstr>Final Exam Study Strategies</vt:lpstr>
      <vt:lpstr>Practice Problem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Instructor: Lilian de Greef Quarter: Summer 2017</dc:title>
  <dc:creator>Lilian De Greef</dc:creator>
  <cp:lastModifiedBy>Lilian De Greef</cp:lastModifiedBy>
  <cp:revision>190</cp:revision>
  <cp:lastPrinted>2017-08-09T05:11:29Z</cp:lastPrinted>
  <dcterms:created xsi:type="dcterms:W3CDTF">2017-08-03T22:58:07Z</dcterms:created>
  <dcterms:modified xsi:type="dcterms:W3CDTF">2017-08-09T05:14:37Z</dcterms:modified>
</cp:coreProperties>
</file>