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15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notesSlides/notesSlide16.xml" ContentType="application/vnd.openxmlformats-officedocument.presentationml.notesSlide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notesSlides/notesSlide17.xml" ContentType="application/vnd.openxmlformats-officedocument.presentationml.notesSlide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notesSlides/notesSlide18.xml" ContentType="application/vnd.openxmlformats-officedocument.presentationml.notesSlide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sldIdLst>
    <p:sldId id="257" r:id="rId2"/>
    <p:sldId id="326" r:id="rId3"/>
    <p:sldId id="328" r:id="rId4"/>
    <p:sldId id="258" r:id="rId5"/>
    <p:sldId id="259" r:id="rId6"/>
    <p:sldId id="261" r:id="rId7"/>
    <p:sldId id="262" r:id="rId8"/>
    <p:sldId id="263" r:id="rId9"/>
    <p:sldId id="330" r:id="rId10"/>
    <p:sldId id="264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333" r:id="rId20"/>
    <p:sldId id="335" r:id="rId21"/>
    <p:sldId id="276" r:id="rId22"/>
    <p:sldId id="277" r:id="rId23"/>
    <p:sldId id="287" r:id="rId24"/>
    <p:sldId id="336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7" r:id="rId33"/>
    <p:sldId id="332" r:id="rId34"/>
    <p:sldId id="313" r:id="rId35"/>
    <p:sldId id="311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784"/>
    <p:restoredTop sz="94631"/>
  </p:normalViewPr>
  <p:slideViewPr>
    <p:cSldViewPr snapToGrid="0" snapToObjects="1">
      <p:cViewPr>
        <p:scale>
          <a:sx n="93" d="100"/>
          <a:sy n="93" d="100"/>
        </p:scale>
        <p:origin x="736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4" d="100"/>
        <a:sy n="11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27D98-42D2-7244-9ED9-BE749E167047}" type="datetimeFigureOut">
              <a:rPr lang="en-US" smtClean="0"/>
              <a:t>8/3/17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75C55-93A3-F448-A8DF-323267CFE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99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A1579-158C-D948-AE75-C63C17394A8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0469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02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651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 this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9576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insert and rebalance</a:t>
            </a:r>
            <a:r>
              <a:rPr lang="en-US" baseline="0" dirty="0" smtClean="0"/>
              <a:t> AVL tree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587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7160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2856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910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8642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03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00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0663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76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689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4257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212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4124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total is 2</a:t>
            </a:r>
            <a:r>
              <a:rPr lang="en-US" sz="1400" b="1" baseline="30000" dirty="0" smtClean="0"/>
              <a:t>k</a:t>
            </a:r>
            <a:r>
              <a:rPr lang="en-US" dirty="0" smtClean="0"/>
              <a:t>T(n/2</a:t>
            </a:r>
            <a:r>
              <a:rPr lang="en-US" sz="1400" b="1" baseline="30000" dirty="0" smtClean="0"/>
              <a:t>k</a:t>
            </a:r>
            <a:r>
              <a:rPr lang="en-US" dirty="0" smtClean="0"/>
              <a:t>) + </a:t>
            </a:r>
            <a:r>
              <a:rPr lang="en-US" dirty="0" err="1" smtClean="0"/>
              <a:t>kn</a:t>
            </a:r>
            <a:r>
              <a:rPr lang="en-US" dirty="0" smtClean="0"/>
              <a:t> where</a:t>
            </a:r>
          </a:p>
          <a:p>
            <a:r>
              <a:rPr lang="en-US" dirty="0" smtClean="0"/>
              <a:t> n/2</a:t>
            </a:r>
            <a:r>
              <a:rPr lang="en-US" sz="1400" b="1" baseline="30000" dirty="0" smtClean="0"/>
              <a:t>k </a:t>
            </a:r>
            <a:r>
              <a:rPr lang="en-US" dirty="0" smtClean="0"/>
              <a:t>= 1, i.e., log n = k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That is, 2</a:t>
            </a:r>
            <a:r>
              <a:rPr lang="en-US" sz="1400" b="1" baseline="30000" dirty="0" smtClean="0"/>
              <a:t>log n </a:t>
            </a:r>
            <a:r>
              <a:rPr lang="en-US" dirty="0" smtClean="0"/>
              <a:t>T(1) + n log 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= n + n log 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= O(n log n)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09795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4798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90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974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1205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external sorts—sort/merge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647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565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5736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2416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508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3C99-9F18-BD42-958A-F1FB577E84DD}" type="datetimeFigureOut">
              <a:rPr lang="en-US" smtClean="0"/>
              <a:t>8/3/17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B4B2-7BCA-6C44-A8DC-F39007097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13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3C99-9F18-BD42-958A-F1FB577E84DD}" type="datetimeFigureOut">
              <a:rPr lang="en-US" smtClean="0"/>
              <a:t>8/3/17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B4B2-7BCA-6C44-A8DC-F39007097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448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3C99-9F18-BD42-958A-F1FB577E84DD}" type="datetimeFigureOut">
              <a:rPr lang="en-US" smtClean="0"/>
              <a:t>8/3/17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B4B2-7BCA-6C44-A8DC-F39007097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453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3C99-9F18-BD42-958A-F1FB577E84DD}" type="datetimeFigureOut">
              <a:rPr lang="en-US" smtClean="0"/>
              <a:t>8/3/17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B4B2-7BCA-6C44-A8DC-F39007097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150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3C99-9F18-BD42-958A-F1FB577E84DD}" type="datetimeFigureOut">
              <a:rPr lang="en-US" smtClean="0"/>
              <a:t>8/3/17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B4B2-7BCA-6C44-A8DC-F39007097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3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3C99-9F18-BD42-958A-F1FB577E84DD}" type="datetimeFigureOut">
              <a:rPr lang="en-US" smtClean="0"/>
              <a:t>8/3/17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B4B2-7BCA-6C44-A8DC-F39007097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65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3C99-9F18-BD42-958A-F1FB577E84DD}" type="datetimeFigureOut">
              <a:rPr lang="en-US" smtClean="0"/>
              <a:t>8/3/17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B4B2-7BCA-6C44-A8DC-F39007097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837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3C99-9F18-BD42-958A-F1FB577E84DD}" type="datetimeFigureOut">
              <a:rPr lang="en-US" smtClean="0"/>
              <a:t>8/3/17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B4B2-7BCA-6C44-A8DC-F39007097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80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3C99-9F18-BD42-958A-F1FB577E84DD}" type="datetimeFigureOut">
              <a:rPr lang="en-US" smtClean="0"/>
              <a:t>8/3/17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B4B2-7BCA-6C44-A8DC-F39007097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159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3C99-9F18-BD42-958A-F1FB577E84DD}" type="datetimeFigureOut">
              <a:rPr lang="en-US" smtClean="0"/>
              <a:t>8/3/17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B4B2-7BCA-6C44-A8DC-F39007097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279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3C99-9F18-BD42-958A-F1FB577E84DD}" type="datetimeFigureOut">
              <a:rPr lang="en-US" smtClean="0"/>
              <a:t>8/3/17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B4B2-7BCA-6C44-A8DC-F39007097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493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93C99-9F18-BD42-958A-F1FB577E84DD}" type="datetimeFigureOut">
              <a:rPr lang="en-US" smtClean="0"/>
              <a:t>8/3/17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FB4B2-7BCA-6C44-A8DC-F39007097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320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tags" Target="../tags/tag24.xml"/><Relationship Id="rId12" Type="http://schemas.openxmlformats.org/officeDocument/2006/relationships/tags" Target="../tags/tag25.xml"/><Relationship Id="rId13" Type="http://schemas.openxmlformats.org/officeDocument/2006/relationships/tags" Target="../tags/tag26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10.xml"/><Relationship Id="rId1" Type="http://schemas.openxmlformats.org/officeDocument/2006/relationships/tags" Target="../tags/tag14.xml"/><Relationship Id="rId2" Type="http://schemas.openxmlformats.org/officeDocument/2006/relationships/tags" Target="../tags/tag15.xml"/><Relationship Id="rId3" Type="http://schemas.openxmlformats.org/officeDocument/2006/relationships/tags" Target="../tags/tag16.xml"/><Relationship Id="rId4" Type="http://schemas.openxmlformats.org/officeDocument/2006/relationships/tags" Target="../tags/tag17.xml"/><Relationship Id="rId5" Type="http://schemas.openxmlformats.org/officeDocument/2006/relationships/tags" Target="../tags/tag18.xml"/><Relationship Id="rId6" Type="http://schemas.openxmlformats.org/officeDocument/2006/relationships/tags" Target="../tags/tag19.xml"/><Relationship Id="rId7" Type="http://schemas.openxmlformats.org/officeDocument/2006/relationships/tags" Target="../tags/tag20.xml"/><Relationship Id="rId8" Type="http://schemas.openxmlformats.org/officeDocument/2006/relationships/tags" Target="../tags/tag21.xml"/><Relationship Id="rId9" Type="http://schemas.openxmlformats.org/officeDocument/2006/relationships/tags" Target="../tags/tag22.xml"/><Relationship Id="rId10" Type="http://schemas.openxmlformats.org/officeDocument/2006/relationships/tags" Target="../tags/tag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.xml"/><Relationship Id="rId12" Type="http://schemas.openxmlformats.org/officeDocument/2006/relationships/notesSlide" Target="../notesSlides/notesSlide15.xml"/><Relationship Id="rId1" Type="http://schemas.openxmlformats.org/officeDocument/2006/relationships/tags" Target="../tags/tag27.xml"/><Relationship Id="rId2" Type="http://schemas.openxmlformats.org/officeDocument/2006/relationships/tags" Target="../tags/tag28.xml"/><Relationship Id="rId3" Type="http://schemas.openxmlformats.org/officeDocument/2006/relationships/tags" Target="../tags/tag29.xml"/><Relationship Id="rId4" Type="http://schemas.openxmlformats.org/officeDocument/2006/relationships/tags" Target="../tags/tag30.xml"/><Relationship Id="rId5" Type="http://schemas.openxmlformats.org/officeDocument/2006/relationships/tags" Target="../tags/tag31.xml"/><Relationship Id="rId6" Type="http://schemas.openxmlformats.org/officeDocument/2006/relationships/tags" Target="../tags/tag32.xml"/><Relationship Id="rId7" Type="http://schemas.openxmlformats.org/officeDocument/2006/relationships/tags" Target="../tags/tag33.xml"/><Relationship Id="rId8" Type="http://schemas.openxmlformats.org/officeDocument/2006/relationships/tags" Target="../tags/tag34.xml"/><Relationship Id="rId9" Type="http://schemas.openxmlformats.org/officeDocument/2006/relationships/tags" Target="../tags/tag35.xml"/><Relationship Id="rId10" Type="http://schemas.openxmlformats.org/officeDocument/2006/relationships/tags" Target="../tags/tag36.xml"/></Relationships>
</file>

<file path=ppt/slides/_rels/slide22.xml.rels><?xml version="1.0" encoding="UTF-8" standalone="yes"?>
<Relationships xmlns="http://schemas.openxmlformats.org/package/2006/relationships"><Relationship Id="rId20" Type="http://schemas.openxmlformats.org/officeDocument/2006/relationships/tags" Target="../tags/tag56.xml"/><Relationship Id="rId21" Type="http://schemas.openxmlformats.org/officeDocument/2006/relationships/tags" Target="../tags/tag57.xml"/><Relationship Id="rId22" Type="http://schemas.openxmlformats.org/officeDocument/2006/relationships/tags" Target="../tags/tag58.xml"/><Relationship Id="rId23" Type="http://schemas.openxmlformats.org/officeDocument/2006/relationships/tags" Target="../tags/tag59.xml"/><Relationship Id="rId24" Type="http://schemas.openxmlformats.org/officeDocument/2006/relationships/tags" Target="../tags/tag60.xml"/><Relationship Id="rId25" Type="http://schemas.openxmlformats.org/officeDocument/2006/relationships/tags" Target="../tags/tag61.xml"/><Relationship Id="rId26" Type="http://schemas.openxmlformats.org/officeDocument/2006/relationships/tags" Target="../tags/tag62.xml"/><Relationship Id="rId27" Type="http://schemas.openxmlformats.org/officeDocument/2006/relationships/tags" Target="../tags/tag63.xml"/><Relationship Id="rId28" Type="http://schemas.openxmlformats.org/officeDocument/2006/relationships/tags" Target="../tags/tag64.xml"/><Relationship Id="rId29" Type="http://schemas.openxmlformats.org/officeDocument/2006/relationships/tags" Target="../tags/tag65.xml"/><Relationship Id="rId1" Type="http://schemas.openxmlformats.org/officeDocument/2006/relationships/tags" Target="../tags/tag37.xml"/><Relationship Id="rId2" Type="http://schemas.openxmlformats.org/officeDocument/2006/relationships/tags" Target="../tags/tag38.xml"/><Relationship Id="rId3" Type="http://schemas.openxmlformats.org/officeDocument/2006/relationships/tags" Target="../tags/tag39.xml"/><Relationship Id="rId4" Type="http://schemas.openxmlformats.org/officeDocument/2006/relationships/tags" Target="../tags/tag40.xml"/><Relationship Id="rId5" Type="http://schemas.openxmlformats.org/officeDocument/2006/relationships/tags" Target="../tags/tag41.xml"/><Relationship Id="rId30" Type="http://schemas.openxmlformats.org/officeDocument/2006/relationships/tags" Target="../tags/tag66.xml"/><Relationship Id="rId31" Type="http://schemas.openxmlformats.org/officeDocument/2006/relationships/tags" Target="../tags/tag67.xml"/><Relationship Id="rId32" Type="http://schemas.openxmlformats.org/officeDocument/2006/relationships/tags" Target="../tags/tag68.xml"/><Relationship Id="rId9" Type="http://schemas.openxmlformats.org/officeDocument/2006/relationships/tags" Target="../tags/tag45.xml"/><Relationship Id="rId6" Type="http://schemas.openxmlformats.org/officeDocument/2006/relationships/tags" Target="../tags/tag42.xml"/><Relationship Id="rId7" Type="http://schemas.openxmlformats.org/officeDocument/2006/relationships/tags" Target="../tags/tag43.xml"/><Relationship Id="rId8" Type="http://schemas.openxmlformats.org/officeDocument/2006/relationships/tags" Target="../tags/tag44.xml"/><Relationship Id="rId33" Type="http://schemas.openxmlformats.org/officeDocument/2006/relationships/tags" Target="../tags/tag69.xml"/><Relationship Id="rId34" Type="http://schemas.openxmlformats.org/officeDocument/2006/relationships/slideLayout" Target="../slideLayouts/slideLayout2.xml"/><Relationship Id="rId35" Type="http://schemas.openxmlformats.org/officeDocument/2006/relationships/notesSlide" Target="../notesSlides/notesSlide16.xml"/><Relationship Id="rId10" Type="http://schemas.openxmlformats.org/officeDocument/2006/relationships/tags" Target="../tags/tag46.xml"/><Relationship Id="rId11" Type="http://schemas.openxmlformats.org/officeDocument/2006/relationships/tags" Target="../tags/tag47.xml"/><Relationship Id="rId12" Type="http://schemas.openxmlformats.org/officeDocument/2006/relationships/tags" Target="../tags/tag48.xml"/><Relationship Id="rId13" Type="http://schemas.openxmlformats.org/officeDocument/2006/relationships/tags" Target="../tags/tag49.xml"/><Relationship Id="rId14" Type="http://schemas.openxmlformats.org/officeDocument/2006/relationships/tags" Target="../tags/tag50.xml"/><Relationship Id="rId15" Type="http://schemas.openxmlformats.org/officeDocument/2006/relationships/tags" Target="../tags/tag51.xml"/><Relationship Id="rId16" Type="http://schemas.openxmlformats.org/officeDocument/2006/relationships/tags" Target="../tags/tag52.xml"/><Relationship Id="rId17" Type="http://schemas.openxmlformats.org/officeDocument/2006/relationships/tags" Target="../tags/tag53.xml"/><Relationship Id="rId18" Type="http://schemas.openxmlformats.org/officeDocument/2006/relationships/tags" Target="../tags/tag54.xml"/><Relationship Id="rId19" Type="http://schemas.openxmlformats.org/officeDocument/2006/relationships/tags" Target="../tags/tag55.xml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tags" Target="../tags/tag82.xml"/><Relationship Id="rId14" Type="http://schemas.openxmlformats.org/officeDocument/2006/relationships/tags" Target="../tags/tag83.xml"/><Relationship Id="rId15" Type="http://schemas.openxmlformats.org/officeDocument/2006/relationships/tags" Target="../tags/tag84.xml"/><Relationship Id="rId16" Type="http://schemas.openxmlformats.org/officeDocument/2006/relationships/tags" Target="../tags/tag85.xml"/><Relationship Id="rId17" Type="http://schemas.openxmlformats.org/officeDocument/2006/relationships/tags" Target="../tags/tag86.xml"/><Relationship Id="rId18" Type="http://schemas.openxmlformats.org/officeDocument/2006/relationships/tags" Target="../tags/tag87.xml"/><Relationship Id="rId19" Type="http://schemas.openxmlformats.org/officeDocument/2006/relationships/tags" Target="../tags/tag88.xml"/><Relationship Id="rId50" Type="http://schemas.openxmlformats.org/officeDocument/2006/relationships/tags" Target="../tags/tag119.xml"/><Relationship Id="rId51" Type="http://schemas.openxmlformats.org/officeDocument/2006/relationships/tags" Target="../tags/tag120.xml"/><Relationship Id="rId52" Type="http://schemas.openxmlformats.org/officeDocument/2006/relationships/tags" Target="../tags/tag121.xml"/><Relationship Id="rId53" Type="http://schemas.openxmlformats.org/officeDocument/2006/relationships/tags" Target="../tags/tag122.xml"/><Relationship Id="rId54" Type="http://schemas.openxmlformats.org/officeDocument/2006/relationships/tags" Target="../tags/tag123.xml"/><Relationship Id="rId55" Type="http://schemas.openxmlformats.org/officeDocument/2006/relationships/tags" Target="../tags/tag124.xml"/><Relationship Id="rId56" Type="http://schemas.openxmlformats.org/officeDocument/2006/relationships/tags" Target="../tags/tag125.xml"/><Relationship Id="rId57" Type="http://schemas.openxmlformats.org/officeDocument/2006/relationships/tags" Target="../tags/tag126.xml"/><Relationship Id="rId58" Type="http://schemas.openxmlformats.org/officeDocument/2006/relationships/tags" Target="../tags/tag127.xml"/><Relationship Id="rId59" Type="http://schemas.openxmlformats.org/officeDocument/2006/relationships/tags" Target="../tags/tag128.xml"/><Relationship Id="rId40" Type="http://schemas.openxmlformats.org/officeDocument/2006/relationships/tags" Target="../tags/tag109.xml"/><Relationship Id="rId41" Type="http://schemas.openxmlformats.org/officeDocument/2006/relationships/tags" Target="../tags/tag110.xml"/><Relationship Id="rId42" Type="http://schemas.openxmlformats.org/officeDocument/2006/relationships/tags" Target="../tags/tag111.xml"/><Relationship Id="rId43" Type="http://schemas.openxmlformats.org/officeDocument/2006/relationships/tags" Target="../tags/tag112.xml"/><Relationship Id="rId44" Type="http://schemas.openxmlformats.org/officeDocument/2006/relationships/tags" Target="../tags/tag113.xml"/><Relationship Id="rId45" Type="http://schemas.openxmlformats.org/officeDocument/2006/relationships/tags" Target="../tags/tag114.xml"/><Relationship Id="rId46" Type="http://schemas.openxmlformats.org/officeDocument/2006/relationships/tags" Target="../tags/tag115.xml"/><Relationship Id="rId47" Type="http://schemas.openxmlformats.org/officeDocument/2006/relationships/tags" Target="../tags/tag116.xml"/><Relationship Id="rId48" Type="http://schemas.openxmlformats.org/officeDocument/2006/relationships/tags" Target="../tags/tag117.xml"/><Relationship Id="rId49" Type="http://schemas.openxmlformats.org/officeDocument/2006/relationships/tags" Target="../tags/tag118.xml"/><Relationship Id="rId1" Type="http://schemas.openxmlformats.org/officeDocument/2006/relationships/tags" Target="../tags/tag70.xml"/><Relationship Id="rId2" Type="http://schemas.openxmlformats.org/officeDocument/2006/relationships/tags" Target="../tags/tag71.xml"/><Relationship Id="rId3" Type="http://schemas.openxmlformats.org/officeDocument/2006/relationships/tags" Target="../tags/tag72.xml"/><Relationship Id="rId4" Type="http://schemas.openxmlformats.org/officeDocument/2006/relationships/tags" Target="../tags/tag73.xml"/><Relationship Id="rId5" Type="http://schemas.openxmlformats.org/officeDocument/2006/relationships/tags" Target="../tags/tag74.xml"/><Relationship Id="rId6" Type="http://schemas.openxmlformats.org/officeDocument/2006/relationships/tags" Target="../tags/tag75.xml"/><Relationship Id="rId7" Type="http://schemas.openxmlformats.org/officeDocument/2006/relationships/tags" Target="../tags/tag76.xml"/><Relationship Id="rId8" Type="http://schemas.openxmlformats.org/officeDocument/2006/relationships/tags" Target="../tags/tag77.xml"/><Relationship Id="rId9" Type="http://schemas.openxmlformats.org/officeDocument/2006/relationships/tags" Target="../tags/tag78.xml"/><Relationship Id="rId30" Type="http://schemas.openxmlformats.org/officeDocument/2006/relationships/tags" Target="../tags/tag99.xml"/><Relationship Id="rId31" Type="http://schemas.openxmlformats.org/officeDocument/2006/relationships/tags" Target="../tags/tag100.xml"/><Relationship Id="rId32" Type="http://schemas.openxmlformats.org/officeDocument/2006/relationships/tags" Target="../tags/tag101.xml"/><Relationship Id="rId33" Type="http://schemas.openxmlformats.org/officeDocument/2006/relationships/tags" Target="../tags/tag102.xml"/><Relationship Id="rId34" Type="http://schemas.openxmlformats.org/officeDocument/2006/relationships/tags" Target="../tags/tag103.xml"/><Relationship Id="rId35" Type="http://schemas.openxmlformats.org/officeDocument/2006/relationships/tags" Target="../tags/tag104.xml"/><Relationship Id="rId36" Type="http://schemas.openxmlformats.org/officeDocument/2006/relationships/tags" Target="../tags/tag105.xml"/><Relationship Id="rId37" Type="http://schemas.openxmlformats.org/officeDocument/2006/relationships/tags" Target="../tags/tag106.xml"/><Relationship Id="rId38" Type="http://schemas.openxmlformats.org/officeDocument/2006/relationships/tags" Target="../tags/tag107.xml"/><Relationship Id="rId39" Type="http://schemas.openxmlformats.org/officeDocument/2006/relationships/tags" Target="../tags/tag108.xml"/><Relationship Id="rId20" Type="http://schemas.openxmlformats.org/officeDocument/2006/relationships/tags" Target="../tags/tag89.xml"/><Relationship Id="rId21" Type="http://schemas.openxmlformats.org/officeDocument/2006/relationships/tags" Target="../tags/tag90.xml"/><Relationship Id="rId22" Type="http://schemas.openxmlformats.org/officeDocument/2006/relationships/tags" Target="../tags/tag91.xml"/><Relationship Id="rId23" Type="http://schemas.openxmlformats.org/officeDocument/2006/relationships/tags" Target="../tags/tag92.xml"/><Relationship Id="rId24" Type="http://schemas.openxmlformats.org/officeDocument/2006/relationships/tags" Target="../tags/tag93.xml"/><Relationship Id="rId25" Type="http://schemas.openxmlformats.org/officeDocument/2006/relationships/tags" Target="../tags/tag94.xml"/><Relationship Id="rId26" Type="http://schemas.openxmlformats.org/officeDocument/2006/relationships/tags" Target="../tags/tag95.xml"/><Relationship Id="rId27" Type="http://schemas.openxmlformats.org/officeDocument/2006/relationships/tags" Target="../tags/tag96.xml"/><Relationship Id="rId28" Type="http://schemas.openxmlformats.org/officeDocument/2006/relationships/tags" Target="../tags/tag97.xml"/><Relationship Id="rId29" Type="http://schemas.openxmlformats.org/officeDocument/2006/relationships/tags" Target="../tags/tag98.xml"/><Relationship Id="rId60" Type="http://schemas.openxmlformats.org/officeDocument/2006/relationships/tags" Target="../tags/tag129.xml"/><Relationship Id="rId61" Type="http://schemas.openxmlformats.org/officeDocument/2006/relationships/slideLayout" Target="../slideLayouts/slideLayout2.xml"/><Relationship Id="rId62" Type="http://schemas.openxmlformats.org/officeDocument/2006/relationships/notesSlide" Target="../notesSlides/notesSlide17.xml"/><Relationship Id="rId10" Type="http://schemas.openxmlformats.org/officeDocument/2006/relationships/tags" Target="../tags/tag79.xml"/><Relationship Id="rId11" Type="http://schemas.openxmlformats.org/officeDocument/2006/relationships/tags" Target="../tags/tag80.xml"/><Relationship Id="rId12" Type="http://schemas.openxmlformats.org/officeDocument/2006/relationships/tags" Target="../tags/tag8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9" Type="http://schemas.openxmlformats.org/officeDocument/2006/relationships/tags" Target="../tags/tag138.xml"/><Relationship Id="rId20" Type="http://schemas.openxmlformats.org/officeDocument/2006/relationships/tags" Target="../tags/tag149.xml"/><Relationship Id="rId21" Type="http://schemas.openxmlformats.org/officeDocument/2006/relationships/slideLayout" Target="../slideLayouts/slideLayout2.xml"/><Relationship Id="rId22" Type="http://schemas.openxmlformats.org/officeDocument/2006/relationships/notesSlide" Target="../notesSlides/notesSlide18.xml"/><Relationship Id="rId10" Type="http://schemas.openxmlformats.org/officeDocument/2006/relationships/tags" Target="../tags/tag139.xml"/><Relationship Id="rId11" Type="http://schemas.openxmlformats.org/officeDocument/2006/relationships/tags" Target="../tags/tag140.xml"/><Relationship Id="rId12" Type="http://schemas.openxmlformats.org/officeDocument/2006/relationships/tags" Target="../tags/tag141.xml"/><Relationship Id="rId13" Type="http://schemas.openxmlformats.org/officeDocument/2006/relationships/tags" Target="../tags/tag142.xml"/><Relationship Id="rId14" Type="http://schemas.openxmlformats.org/officeDocument/2006/relationships/tags" Target="../tags/tag143.xml"/><Relationship Id="rId15" Type="http://schemas.openxmlformats.org/officeDocument/2006/relationships/tags" Target="../tags/tag144.xml"/><Relationship Id="rId16" Type="http://schemas.openxmlformats.org/officeDocument/2006/relationships/tags" Target="../tags/tag145.xml"/><Relationship Id="rId17" Type="http://schemas.openxmlformats.org/officeDocument/2006/relationships/tags" Target="../tags/tag146.xml"/><Relationship Id="rId18" Type="http://schemas.openxmlformats.org/officeDocument/2006/relationships/tags" Target="../tags/tag147.xml"/><Relationship Id="rId19" Type="http://schemas.openxmlformats.org/officeDocument/2006/relationships/tags" Target="../tags/tag148.xml"/><Relationship Id="rId1" Type="http://schemas.openxmlformats.org/officeDocument/2006/relationships/tags" Target="../tags/tag130.xml"/><Relationship Id="rId2" Type="http://schemas.openxmlformats.org/officeDocument/2006/relationships/tags" Target="../tags/tag131.xml"/><Relationship Id="rId3" Type="http://schemas.openxmlformats.org/officeDocument/2006/relationships/tags" Target="../tags/tag132.xml"/><Relationship Id="rId4" Type="http://schemas.openxmlformats.org/officeDocument/2006/relationships/tags" Target="../tags/tag133.xml"/><Relationship Id="rId5" Type="http://schemas.openxmlformats.org/officeDocument/2006/relationships/tags" Target="../tags/tag134.xml"/><Relationship Id="rId6" Type="http://schemas.openxmlformats.org/officeDocument/2006/relationships/tags" Target="../tags/tag135.xml"/><Relationship Id="rId7" Type="http://schemas.openxmlformats.org/officeDocument/2006/relationships/tags" Target="../tags/tag136.xml"/><Relationship Id="rId8" Type="http://schemas.openxmlformats.org/officeDocument/2006/relationships/tags" Target="../tags/tag137.xml"/></Relationships>
</file>

<file path=ppt/slides/_rels/slide26.xml.rels><?xml version="1.0" encoding="UTF-8" standalone="yes"?>
<Relationships xmlns="http://schemas.openxmlformats.org/package/2006/relationships"><Relationship Id="rId11" Type="http://schemas.openxmlformats.org/officeDocument/2006/relationships/tags" Target="../tags/tag160.xml"/><Relationship Id="rId12" Type="http://schemas.openxmlformats.org/officeDocument/2006/relationships/tags" Target="../tags/tag161.xml"/><Relationship Id="rId13" Type="http://schemas.openxmlformats.org/officeDocument/2006/relationships/tags" Target="../tags/tag162.xml"/><Relationship Id="rId14" Type="http://schemas.openxmlformats.org/officeDocument/2006/relationships/tags" Target="../tags/tag163.xml"/><Relationship Id="rId15" Type="http://schemas.openxmlformats.org/officeDocument/2006/relationships/tags" Target="../tags/tag164.xml"/><Relationship Id="rId16" Type="http://schemas.openxmlformats.org/officeDocument/2006/relationships/tags" Target="../tags/tag165.xml"/><Relationship Id="rId17" Type="http://schemas.openxmlformats.org/officeDocument/2006/relationships/tags" Target="../tags/tag166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19.xml"/><Relationship Id="rId1" Type="http://schemas.openxmlformats.org/officeDocument/2006/relationships/tags" Target="../tags/tag150.xml"/><Relationship Id="rId2" Type="http://schemas.openxmlformats.org/officeDocument/2006/relationships/tags" Target="../tags/tag151.xml"/><Relationship Id="rId3" Type="http://schemas.openxmlformats.org/officeDocument/2006/relationships/tags" Target="../tags/tag152.xml"/><Relationship Id="rId4" Type="http://schemas.openxmlformats.org/officeDocument/2006/relationships/tags" Target="../tags/tag153.xml"/><Relationship Id="rId5" Type="http://schemas.openxmlformats.org/officeDocument/2006/relationships/tags" Target="../tags/tag154.xml"/><Relationship Id="rId6" Type="http://schemas.openxmlformats.org/officeDocument/2006/relationships/tags" Target="../tags/tag155.xml"/><Relationship Id="rId7" Type="http://schemas.openxmlformats.org/officeDocument/2006/relationships/tags" Target="../tags/tag156.xml"/><Relationship Id="rId8" Type="http://schemas.openxmlformats.org/officeDocument/2006/relationships/tags" Target="../tags/tag157.xml"/><Relationship Id="rId9" Type="http://schemas.openxmlformats.org/officeDocument/2006/relationships/tags" Target="../tags/tag158.xml"/><Relationship Id="rId10" Type="http://schemas.openxmlformats.org/officeDocument/2006/relationships/tags" Target="../tags/tag15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8.xml.rels><?xml version="1.0" encoding="UTF-8" standalone="yes"?>
<Relationships xmlns="http://schemas.openxmlformats.org/package/2006/relationships"><Relationship Id="rId10" Type="http://schemas.openxmlformats.org/officeDocument/2006/relationships/tags" Target="../tags/tag176.xml"/><Relationship Id="rId11" Type="http://schemas.openxmlformats.org/officeDocument/2006/relationships/tags" Target="../tags/tag177.xml"/><Relationship Id="rId12" Type="http://schemas.openxmlformats.org/officeDocument/2006/relationships/tags" Target="../tags/tag178.xml"/><Relationship Id="rId13" Type="http://schemas.openxmlformats.org/officeDocument/2006/relationships/tags" Target="../tags/tag179.xml"/><Relationship Id="rId14" Type="http://schemas.openxmlformats.org/officeDocument/2006/relationships/tags" Target="../tags/tag180.xml"/><Relationship Id="rId15" Type="http://schemas.openxmlformats.org/officeDocument/2006/relationships/tags" Target="../tags/tag181.xml"/><Relationship Id="rId16" Type="http://schemas.openxmlformats.org/officeDocument/2006/relationships/tags" Target="../tags/tag182.xml"/><Relationship Id="rId17" Type="http://schemas.openxmlformats.org/officeDocument/2006/relationships/tags" Target="../tags/tag183.xml"/><Relationship Id="rId18" Type="http://schemas.openxmlformats.org/officeDocument/2006/relationships/tags" Target="../tags/tag184.xml"/><Relationship Id="rId19" Type="http://schemas.openxmlformats.org/officeDocument/2006/relationships/tags" Target="../tags/tag185.xml"/><Relationship Id="rId60" Type="http://schemas.openxmlformats.org/officeDocument/2006/relationships/tags" Target="../tags/tag226.xml"/><Relationship Id="rId61" Type="http://schemas.openxmlformats.org/officeDocument/2006/relationships/tags" Target="../tags/tag227.xml"/><Relationship Id="rId62" Type="http://schemas.openxmlformats.org/officeDocument/2006/relationships/tags" Target="../tags/tag228.xml"/><Relationship Id="rId63" Type="http://schemas.openxmlformats.org/officeDocument/2006/relationships/tags" Target="../tags/tag229.xml"/><Relationship Id="rId64" Type="http://schemas.openxmlformats.org/officeDocument/2006/relationships/tags" Target="../tags/tag230.xml"/><Relationship Id="rId65" Type="http://schemas.openxmlformats.org/officeDocument/2006/relationships/tags" Target="../tags/tag231.xml"/><Relationship Id="rId66" Type="http://schemas.openxmlformats.org/officeDocument/2006/relationships/tags" Target="../tags/tag232.xml"/><Relationship Id="rId67" Type="http://schemas.openxmlformats.org/officeDocument/2006/relationships/tags" Target="../tags/tag233.xml"/><Relationship Id="rId68" Type="http://schemas.openxmlformats.org/officeDocument/2006/relationships/tags" Target="../tags/tag234.xml"/><Relationship Id="rId69" Type="http://schemas.openxmlformats.org/officeDocument/2006/relationships/tags" Target="../tags/tag235.xml"/><Relationship Id="rId120" Type="http://schemas.openxmlformats.org/officeDocument/2006/relationships/tags" Target="../tags/tag286.xml"/><Relationship Id="rId121" Type="http://schemas.openxmlformats.org/officeDocument/2006/relationships/tags" Target="../tags/tag287.xml"/><Relationship Id="rId122" Type="http://schemas.openxmlformats.org/officeDocument/2006/relationships/tags" Target="../tags/tag288.xml"/><Relationship Id="rId123" Type="http://schemas.openxmlformats.org/officeDocument/2006/relationships/tags" Target="../tags/tag289.xml"/><Relationship Id="rId124" Type="http://schemas.openxmlformats.org/officeDocument/2006/relationships/tags" Target="../tags/tag290.xml"/><Relationship Id="rId125" Type="http://schemas.openxmlformats.org/officeDocument/2006/relationships/tags" Target="../tags/tag291.xml"/><Relationship Id="rId126" Type="http://schemas.openxmlformats.org/officeDocument/2006/relationships/tags" Target="../tags/tag292.xml"/><Relationship Id="rId127" Type="http://schemas.openxmlformats.org/officeDocument/2006/relationships/tags" Target="../tags/tag293.xml"/><Relationship Id="rId128" Type="http://schemas.openxmlformats.org/officeDocument/2006/relationships/tags" Target="../tags/tag294.xml"/><Relationship Id="rId129" Type="http://schemas.openxmlformats.org/officeDocument/2006/relationships/tags" Target="../tags/tag295.xml"/><Relationship Id="rId40" Type="http://schemas.openxmlformats.org/officeDocument/2006/relationships/tags" Target="../tags/tag206.xml"/><Relationship Id="rId41" Type="http://schemas.openxmlformats.org/officeDocument/2006/relationships/tags" Target="../tags/tag207.xml"/><Relationship Id="rId42" Type="http://schemas.openxmlformats.org/officeDocument/2006/relationships/tags" Target="../tags/tag208.xml"/><Relationship Id="rId90" Type="http://schemas.openxmlformats.org/officeDocument/2006/relationships/tags" Target="../tags/tag256.xml"/><Relationship Id="rId91" Type="http://schemas.openxmlformats.org/officeDocument/2006/relationships/tags" Target="../tags/tag257.xml"/><Relationship Id="rId92" Type="http://schemas.openxmlformats.org/officeDocument/2006/relationships/tags" Target="../tags/tag258.xml"/><Relationship Id="rId93" Type="http://schemas.openxmlformats.org/officeDocument/2006/relationships/tags" Target="../tags/tag259.xml"/><Relationship Id="rId94" Type="http://schemas.openxmlformats.org/officeDocument/2006/relationships/tags" Target="../tags/tag260.xml"/><Relationship Id="rId95" Type="http://schemas.openxmlformats.org/officeDocument/2006/relationships/tags" Target="../tags/tag261.xml"/><Relationship Id="rId96" Type="http://schemas.openxmlformats.org/officeDocument/2006/relationships/tags" Target="../tags/tag262.xml"/><Relationship Id="rId101" Type="http://schemas.openxmlformats.org/officeDocument/2006/relationships/tags" Target="../tags/tag267.xml"/><Relationship Id="rId102" Type="http://schemas.openxmlformats.org/officeDocument/2006/relationships/tags" Target="../tags/tag268.xml"/><Relationship Id="rId103" Type="http://schemas.openxmlformats.org/officeDocument/2006/relationships/tags" Target="../tags/tag269.xml"/><Relationship Id="rId104" Type="http://schemas.openxmlformats.org/officeDocument/2006/relationships/tags" Target="../tags/tag270.xml"/><Relationship Id="rId105" Type="http://schemas.openxmlformats.org/officeDocument/2006/relationships/tags" Target="../tags/tag271.xml"/><Relationship Id="rId106" Type="http://schemas.openxmlformats.org/officeDocument/2006/relationships/tags" Target="../tags/tag272.xml"/><Relationship Id="rId107" Type="http://schemas.openxmlformats.org/officeDocument/2006/relationships/tags" Target="../tags/tag273.xml"/><Relationship Id="rId108" Type="http://schemas.openxmlformats.org/officeDocument/2006/relationships/tags" Target="../tags/tag274.xml"/><Relationship Id="rId109" Type="http://schemas.openxmlformats.org/officeDocument/2006/relationships/tags" Target="../tags/tag275.xml"/><Relationship Id="rId97" Type="http://schemas.openxmlformats.org/officeDocument/2006/relationships/tags" Target="../tags/tag263.xml"/><Relationship Id="rId98" Type="http://schemas.openxmlformats.org/officeDocument/2006/relationships/tags" Target="../tags/tag264.xml"/><Relationship Id="rId99" Type="http://schemas.openxmlformats.org/officeDocument/2006/relationships/tags" Target="../tags/tag265.xml"/><Relationship Id="rId43" Type="http://schemas.openxmlformats.org/officeDocument/2006/relationships/tags" Target="../tags/tag209.xml"/><Relationship Id="rId44" Type="http://schemas.openxmlformats.org/officeDocument/2006/relationships/tags" Target="../tags/tag210.xml"/><Relationship Id="rId45" Type="http://schemas.openxmlformats.org/officeDocument/2006/relationships/tags" Target="../tags/tag211.xml"/><Relationship Id="rId46" Type="http://schemas.openxmlformats.org/officeDocument/2006/relationships/tags" Target="../tags/tag212.xml"/><Relationship Id="rId47" Type="http://schemas.openxmlformats.org/officeDocument/2006/relationships/tags" Target="../tags/tag213.xml"/><Relationship Id="rId48" Type="http://schemas.openxmlformats.org/officeDocument/2006/relationships/tags" Target="../tags/tag214.xml"/><Relationship Id="rId49" Type="http://schemas.openxmlformats.org/officeDocument/2006/relationships/tags" Target="../tags/tag215.xml"/><Relationship Id="rId100" Type="http://schemas.openxmlformats.org/officeDocument/2006/relationships/tags" Target="../tags/tag266.xml"/><Relationship Id="rId20" Type="http://schemas.openxmlformats.org/officeDocument/2006/relationships/tags" Target="../tags/tag186.xml"/><Relationship Id="rId21" Type="http://schemas.openxmlformats.org/officeDocument/2006/relationships/tags" Target="../tags/tag187.xml"/><Relationship Id="rId22" Type="http://schemas.openxmlformats.org/officeDocument/2006/relationships/tags" Target="../tags/tag188.xml"/><Relationship Id="rId70" Type="http://schemas.openxmlformats.org/officeDocument/2006/relationships/tags" Target="../tags/tag236.xml"/><Relationship Id="rId71" Type="http://schemas.openxmlformats.org/officeDocument/2006/relationships/tags" Target="../tags/tag237.xml"/><Relationship Id="rId72" Type="http://schemas.openxmlformats.org/officeDocument/2006/relationships/tags" Target="../tags/tag238.xml"/><Relationship Id="rId73" Type="http://schemas.openxmlformats.org/officeDocument/2006/relationships/tags" Target="../tags/tag239.xml"/><Relationship Id="rId74" Type="http://schemas.openxmlformats.org/officeDocument/2006/relationships/tags" Target="../tags/tag240.xml"/><Relationship Id="rId75" Type="http://schemas.openxmlformats.org/officeDocument/2006/relationships/tags" Target="../tags/tag241.xml"/><Relationship Id="rId76" Type="http://schemas.openxmlformats.org/officeDocument/2006/relationships/tags" Target="../tags/tag242.xml"/><Relationship Id="rId77" Type="http://schemas.openxmlformats.org/officeDocument/2006/relationships/tags" Target="../tags/tag243.xml"/><Relationship Id="rId78" Type="http://schemas.openxmlformats.org/officeDocument/2006/relationships/tags" Target="../tags/tag244.xml"/><Relationship Id="rId79" Type="http://schemas.openxmlformats.org/officeDocument/2006/relationships/tags" Target="../tags/tag245.xml"/><Relationship Id="rId23" Type="http://schemas.openxmlformats.org/officeDocument/2006/relationships/tags" Target="../tags/tag189.xml"/><Relationship Id="rId24" Type="http://schemas.openxmlformats.org/officeDocument/2006/relationships/tags" Target="../tags/tag190.xml"/><Relationship Id="rId25" Type="http://schemas.openxmlformats.org/officeDocument/2006/relationships/tags" Target="../tags/tag191.xml"/><Relationship Id="rId26" Type="http://schemas.openxmlformats.org/officeDocument/2006/relationships/tags" Target="../tags/tag192.xml"/><Relationship Id="rId27" Type="http://schemas.openxmlformats.org/officeDocument/2006/relationships/tags" Target="../tags/tag193.xml"/><Relationship Id="rId28" Type="http://schemas.openxmlformats.org/officeDocument/2006/relationships/tags" Target="../tags/tag194.xml"/><Relationship Id="rId29" Type="http://schemas.openxmlformats.org/officeDocument/2006/relationships/tags" Target="../tags/tag195.xml"/><Relationship Id="rId130" Type="http://schemas.openxmlformats.org/officeDocument/2006/relationships/slideLayout" Target="../slideLayouts/slideLayout2.xml"/><Relationship Id="rId131" Type="http://schemas.openxmlformats.org/officeDocument/2006/relationships/notesSlide" Target="../notesSlides/notesSlide21.xml"/><Relationship Id="rId1" Type="http://schemas.openxmlformats.org/officeDocument/2006/relationships/tags" Target="../tags/tag167.xml"/><Relationship Id="rId2" Type="http://schemas.openxmlformats.org/officeDocument/2006/relationships/tags" Target="../tags/tag168.xml"/><Relationship Id="rId3" Type="http://schemas.openxmlformats.org/officeDocument/2006/relationships/tags" Target="../tags/tag169.xml"/><Relationship Id="rId4" Type="http://schemas.openxmlformats.org/officeDocument/2006/relationships/tags" Target="../tags/tag170.xml"/><Relationship Id="rId5" Type="http://schemas.openxmlformats.org/officeDocument/2006/relationships/tags" Target="../tags/tag171.xml"/><Relationship Id="rId6" Type="http://schemas.openxmlformats.org/officeDocument/2006/relationships/tags" Target="../tags/tag172.xml"/><Relationship Id="rId7" Type="http://schemas.openxmlformats.org/officeDocument/2006/relationships/tags" Target="../tags/tag173.xml"/><Relationship Id="rId8" Type="http://schemas.openxmlformats.org/officeDocument/2006/relationships/tags" Target="../tags/tag174.xml"/><Relationship Id="rId9" Type="http://schemas.openxmlformats.org/officeDocument/2006/relationships/tags" Target="../tags/tag175.xml"/><Relationship Id="rId50" Type="http://schemas.openxmlformats.org/officeDocument/2006/relationships/tags" Target="../tags/tag216.xml"/><Relationship Id="rId51" Type="http://schemas.openxmlformats.org/officeDocument/2006/relationships/tags" Target="../tags/tag217.xml"/><Relationship Id="rId52" Type="http://schemas.openxmlformats.org/officeDocument/2006/relationships/tags" Target="../tags/tag218.xml"/><Relationship Id="rId53" Type="http://schemas.openxmlformats.org/officeDocument/2006/relationships/tags" Target="../tags/tag219.xml"/><Relationship Id="rId54" Type="http://schemas.openxmlformats.org/officeDocument/2006/relationships/tags" Target="../tags/tag220.xml"/><Relationship Id="rId55" Type="http://schemas.openxmlformats.org/officeDocument/2006/relationships/tags" Target="../tags/tag221.xml"/><Relationship Id="rId56" Type="http://schemas.openxmlformats.org/officeDocument/2006/relationships/tags" Target="../tags/tag222.xml"/><Relationship Id="rId57" Type="http://schemas.openxmlformats.org/officeDocument/2006/relationships/tags" Target="../tags/tag223.xml"/><Relationship Id="rId58" Type="http://schemas.openxmlformats.org/officeDocument/2006/relationships/tags" Target="../tags/tag224.xml"/><Relationship Id="rId59" Type="http://schemas.openxmlformats.org/officeDocument/2006/relationships/tags" Target="../tags/tag225.xml"/><Relationship Id="rId110" Type="http://schemas.openxmlformats.org/officeDocument/2006/relationships/tags" Target="../tags/tag276.xml"/><Relationship Id="rId111" Type="http://schemas.openxmlformats.org/officeDocument/2006/relationships/tags" Target="../tags/tag277.xml"/><Relationship Id="rId112" Type="http://schemas.openxmlformats.org/officeDocument/2006/relationships/tags" Target="../tags/tag278.xml"/><Relationship Id="rId113" Type="http://schemas.openxmlformats.org/officeDocument/2006/relationships/tags" Target="../tags/tag279.xml"/><Relationship Id="rId114" Type="http://schemas.openxmlformats.org/officeDocument/2006/relationships/tags" Target="../tags/tag280.xml"/><Relationship Id="rId115" Type="http://schemas.openxmlformats.org/officeDocument/2006/relationships/tags" Target="../tags/tag281.xml"/><Relationship Id="rId116" Type="http://schemas.openxmlformats.org/officeDocument/2006/relationships/tags" Target="../tags/tag282.xml"/><Relationship Id="rId117" Type="http://schemas.openxmlformats.org/officeDocument/2006/relationships/tags" Target="../tags/tag283.xml"/><Relationship Id="rId118" Type="http://schemas.openxmlformats.org/officeDocument/2006/relationships/tags" Target="../tags/tag284.xml"/><Relationship Id="rId119" Type="http://schemas.openxmlformats.org/officeDocument/2006/relationships/tags" Target="../tags/tag285.xml"/><Relationship Id="rId30" Type="http://schemas.openxmlformats.org/officeDocument/2006/relationships/tags" Target="../tags/tag196.xml"/><Relationship Id="rId31" Type="http://schemas.openxmlformats.org/officeDocument/2006/relationships/tags" Target="../tags/tag197.xml"/><Relationship Id="rId32" Type="http://schemas.openxmlformats.org/officeDocument/2006/relationships/tags" Target="../tags/tag198.xml"/><Relationship Id="rId33" Type="http://schemas.openxmlformats.org/officeDocument/2006/relationships/tags" Target="../tags/tag199.xml"/><Relationship Id="rId34" Type="http://schemas.openxmlformats.org/officeDocument/2006/relationships/tags" Target="../tags/tag200.xml"/><Relationship Id="rId35" Type="http://schemas.openxmlformats.org/officeDocument/2006/relationships/tags" Target="../tags/tag201.xml"/><Relationship Id="rId36" Type="http://schemas.openxmlformats.org/officeDocument/2006/relationships/tags" Target="../tags/tag202.xml"/><Relationship Id="rId37" Type="http://schemas.openxmlformats.org/officeDocument/2006/relationships/tags" Target="../tags/tag203.xml"/><Relationship Id="rId38" Type="http://schemas.openxmlformats.org/officeDocument/2006/relationships/tags" Target="../tags/tag204.xml"/><Relationship Id="rId39" Type="http://schemas.openxmlformats.org/officeDocument/2006/relationships/tags" Target="../tags/tag205.xml"/><Relationship Id="rId80" Type="http://schemas.openxmlformats.org/officeDocument/2006/relationships/tags" Target="../tags/tag246.xml"/><Relationship Id="rId81" Type="http://schemas.openxmlformats.org/officeDocument/2006/relationships/tags" Target="../tags/tag247.xml"/><Relationship Id="rId82" Type="http://schemas.openxmlformats.org/officeDocument/2006/relationships/tags" Target="../tags/tag248.xml"/><Relationship Id="rId83" Type="http://schemas.openxmlformats.org/officeDocument/2006/relationships/tags" Target="../tags/tag249.xml"/><Relationship Id="rId84" Type="http://schemas.openxmlformats.org/officeDocument/2006/relationships/tags" Target="../tags/tag250.xml"/><Relationship Id="rId85" Type="http://schemas.openxmlformats.org/officeDocument/2006/relationships/tags" Target="../tags/tag251.xml"/><Relationship Id="rId86" Type="http://schemas.openxmlformats.org/officeDocument/2006/relationships/tags" Target="../tags/tag252.xml"/><Relationship Id="rId87" Type="http://schemas.openxmlformats.org/officeDocument/2006/relationships/tags" Target="../tags/tag253.xml"/><Relationship Id="rId88" Type="http://schemas.openxmlformats.org/officeDocument/2006/relationships/tags" Target="../tags/tag254.xml"/><Relationship Id="rId89" Type="http://schemas.openxmlformats.org/officeDocument/2006/relationships/tags" Target="../tags/tag25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rting-algorithms.com/" TargetMode="External"/><Relationship Id="rId4" Type="http://schemas.openxmlformats.org/officeDocument/2006/relationships/hyperlink" Target="https://www.youtube.com/watch?v=t8g-iYGHpEA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usfca.edu/~galles/visualization/ComparisonSort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6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tags" Target="../tags/tag9.xml"/><Relationship Id="rId10" Type="http://schemas.openxmlformats.org/officeDocument/2006/relationships/tags" Target="../tags/tag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5741" y="3806044"/>
            <a:ext cx="9144000" cy="1348182"/>
          </a:xfrm>
        </p:spPr>
        <p:txBody>
          <a:bodyPr anchor="ctr">
            <a:normAutofit/>
          </a:bodyPr>
          <a:lstStyle/>
          <a:p>
            <a:r>
              <a:rPr lang="en-US" sz="2400" dirty="0"/>
              <a:t>Instructor: Lilian de Greef</a:t>
            </a:r>
            <a:br>
              <a:rPr lang="en-US" sz="2400" dirty="0"/>
            </a:br>
            <a:r>
              <a:rPr lang="en-US" sz="2400" dirty="0"/>
              <a:t>Quarter: Summer 2017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2963" y="1833437"/>
            <a:ext cx="10115550" cy="2248705"/>
          </a:xfrm>
        </p:spPr>
        <p:txBody>
          <a:bodyPr anchor="ctr">
            <a:noAutofit/>
          </a:bodyPr>
          <a:lstStyle/>
          <a:p>
            <a:r>
              <a:rPr lang="en-US" sz="4400" dirty="0"/>
              <a:t>CSE 373: Data Structures and Algorithms</a:t>
            </a:r>
          </a:p>
          <a:p>
            <a:r>
              <a:rPr lang="en-US" sz="3200" dirty="0">
                <a:solidFill>
                  <a:schemeClr val="accent1"/>
                </a:solidFill>
              </a:rPr>
              <a:t>Lecture </a:t>
            </a:r>
            <a:r>
              <a:rPr lang="en-US" sz="3200" dirty="0" smtClean="0">
                <a:solidFill>
                  <a:schemeClr val="accent1"/>
                </a:solidFill>
              </a:rPr>
              <a:t>19: Comparison Sorting Algorithms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764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707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Idea: At step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, put 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aseline="30000" dirty="0" err="1" smtClean="0"/>
              <a:t>th</a:t>
            </a:r>
            <a:r>
              <a:rPr lang="en-US" baseline="30000" dirty="0" smtClean="0"/>
              <a:t> </a:t>
            </a:r>
            <a:r>
              <a:rPr lang="en-US" dirty="0" smtClean="0"/>
              <a:t>element in the correct position among the first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 elements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Alternate way of saying this:</a:t>
            </a:r>
          </a:p>
          <a:p>
            <a:pPr lvl="1"/>
            <a:r>
              <a:rPr lang="en-US" sz="1800" dirty="0"/>
              <a:t>Sort first two elements</a:t>
            </a:r>
          </a:p>
          <a:p>
            <a:pPr lvl="1"/>
            <a:r>
              <a:rPr lang="en-US" sz="1800" dirty="0"/>
              <a:t>Now insert 3</a:t>
            </a:r>
            <a:r>
              <a:rPr lang="en-US" sz="1800" baseline="30000" dirty="0"/>
              <a:t>rd</a:t>
            </a:r>
            <a:r>
              <a:rPr lang="en-US" sz="1800" dirty="0"/>
              <a:t> element in order</a:t>
            </a:r>
          </a:p>
          <a:p>
            <a:pPr lvl="1"/>
            <a:r>
              <a:rPr lang="en-US" sz="1800" dirty="0"/>
              <a:t>Now insert 4</a:t>
            </a:r>
            <a:r>
              <a:rPr lang="en-US" sz="1800" baseline="30000" dirty="0"/>
              <a:t>th</a:t>
            </a:r>
            <a:r>
              <a:rPr lang="en-US" sz="1800" dirty="0"/>
              <a:t> element in order</a:t>
            </a:r>
          </a:p>
          <a:p>
            <a:pPr lvl="1"/>
            <a:r>
              <a:rPr lang="en-US" sz="1800" dirty="0"/>
              <a:t>…</a:t>
            </a:r>
          </a:p>
          <a:p>
            <a:pPr lvl="1"/>
            <a:endParaRPr lang="en-US" sz="1000" dirty="0"/>
          </a:p>
          <a:p>
            <a:r>
              <a:rPr lang="en-US" dirty="0"/>
              <a:t>“Loop invariant”: when loop index is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, first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elements are </a:t>
            </a:r>
            <a:r>
              <a:rPr lang="en-US" dirty="0" smtClean="0"/>
              <a:t>sorted</a:t>
            </a:r>
          </a:p>
          <a:p>
            <a:endParaRPr lang="en-US" dirty="0" smtClean="0"/>
          </a:p>
          <a:p>
            <a:r>
              <a:rPr lang="en-US" dirty="0" smtClean="0"/>
              <a:t>Time? </a:t>
            </a:r>
          </a:p>
          <a:p>
            <a:pPr>
              <a:buNone/>
            </a:pPr>
            <a:r>
              <a:rPr lang="en-US" dirty="0" smtClean="0"/>
              <a:t>	   Best-case  </a:t>
            </a:r>
            <a:r>
              <a:rPr lang="en-US" dirty="0" smtClean="0"/>
              <a:t>______     </a:t>
            </a:r>
            <a:r>
              <a:rPr lang="en-US" dirty="0" smtClean="0"/>
              <a:t>Worst-case  </a:t>
            </a:r>
            <a:r>
              <a:rPr lang="en-US" dirty="0" smtClean="0"/>
              <a:t>______     </a:t>
            </a:r>
            <a:r>
              <a:rPr lang="en-US" dirty="0" smtClean="0"/>
              <a:t>“Average” case </a:t>
            </a:r>
            <a:r>
              <a:rPr lang="en-US" dirty="0" smtClean="0"/>
              <a:t>______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521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7075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Idea: At step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, find the smallest element among the not-yet-sorted elements and put it at position k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Alternate way of saying this:</a:t>
            </a:r>
          </a:p>
          <a:p>
            <a:pPr lvl="1"/>
            <a:r>
              <a:rPr lang="en-US" dirty="0" smtClean="0"/>
              <a:t>Find smallest element, put it 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pPr lvl="1"/>
            <a:r>
              <a:rPr lang="en-US" dirty="0" smtClean="0"/>
              <a:t>Find next smallest element, put it 2</a:t>
            </a:r>
            <a:r>
              <a:rPr lang="en-US" baseline="30000" dirty="0" smtClean="0"/>
              <a:t>nd</a:t>
            </a:r>
          </a:p>
          <a:p>
            <a:pPr lvl="1"/>
            <a:r>
              <a:rPr lang="en-US" dirty="0" smtClean="0"/>
              <a:t>Find next smallest element, put it 3</a:t>
            </a:r>
            <a:r>
              <a:rPr lang="en-US" baseline="30000" dirty="0" smtClean="0"/>
              <a:t>rd</a:t>
            </a:r>
            <a:r>
              <a:rPr lang="en-US" dirty="0"/>
              <a:t> 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endParaRPr lang="en-US" sz="1000" dirty="0"/>
          </a:p>
          <a:p>
            <a:pPr>
              <a:lnSpc>
                <a:spcPct val="120000"/>
              </a:lnSpc>
            </a:pPr>
            <a:r>
              <a:rPr lang="en-US" dirty="0" smtClean="0"/>
              <a:t>“Loop invariant”: when loop index is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, first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elements are 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smallest elements in sorted order</a:t>
            </a:r>
            <a:endParaRPr lang="en-US" sz="12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Time? </a:t>
            </a:r>
          </a:p>
          <a:p>
            <a:pPr>
              <a:buNone/>
            </a:pPr>
            <a:r>
              <a:rPr lang="en-US" dirty="0" smtClean="0"/>
              <a:t>	   Best-case  ________           Worst-case  ________         “Average” case _______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348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 vs. Selection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Different algorithms</a:t>
            </a:r>
          </a:p>
          <a:p>
            <a:endParaRPr lang="en-US" sz="1500" dirty="0" smtClean="0"/>
          </a:p>
          <a:p>
            <a:r>
              <a:rPr lang="en-US" dirty="0" smtClean="0"/>
              <a:t>Solve the same problem</a:t>
            </a:r>
          </a:p>
          <a:p>
            <a:endParaRPr lang="en-US" sz="1400" dirty="0" smtClean="0"/>
          </a:p>
          <a:p>
            <a:r>
              <a:rPr lang="en-US" dirty="0" smtClean="0"/>
              <a:t>Have the same worst-case and average-case asymptotic complexity</a:t>
            </a:r>
          </a:p>
          <a:p>
            <a:pPr lvl="1"/>
            <a:r>
              <a:rPr lang="en-US" dirty="0" smtClean="0"/>
              <a:t>Insertion-sort has better best-case complexity; preferable when input is “mostly sorted”</a:t>
            </a:r>
          </a:p>
          <a:p>
            <a:pPr lvl="1"/>
            <a:endParaRPr lang="en-US" sz="1400" dirty="0" smtClean="0"/>
          </a:p>
          <a:p>
            <a:r>
              <a:rPr lang="en-US" dirty="0" smtClean="0"/>
              <a:t>Other algorithms are more efficient </a:t>
            </a:r>
            <a:r>
              <a:rPr lang="en-US" i="1" dirty="0" smtClean="0"/>
              <a:t>for </a:t>
            </a:r>
            <a:r>
              <a:rPr lang="en-US" i="1" dirty="0" smtClean="0">
                <a:solidFill>
                  <a:srgbClr val="0000FF"/>
                </a:solidFill>
              </a:rPr>
              <a:t>large</a:t>
            </a:r>
            <a:r>
              <a:rPr lang="en-US" i="1" dirty="0" smtClean="0"/>
              <a:t> arrays that are </a:t>
            </a:r>
            <a:r>
              <a:rPr lang="en-US" i="1" dirty="0" smtClean="0">
                <a:solidFill>
                  <a:srgbClr val="0000FF"/>
                </a:solidFill>
              </a:rPr>
              <a:t>not</a:t>
            </a:r>
            <a:r>
              <a:rPr lang="en-US" i="1" dirty="0" smtClean="0"/>
              <a:t> already almost sorted</a:t>
            </a:r>
          </a:p>
          <a:p>
            <a:pPr lvl="1"/>
            <a:r>
              <a:rPr lang="en-US" dirty="0" smtClean="0"/>
              <a:t>Insertion sort may do well on small arrays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765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Surprising amount of juicy computer science: 2-3 lectures…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12706" y="2286001"/>
            <a:ext cx="134844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682768" y="2286001"/>
            <a:ext cx="134844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Fancier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70141" y="2286001"/>
            <a:ext cx="1544012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Comparison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lower bound: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(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53003" y="2286001"/>
            <a:ext cx="136447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Specialized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algorithms: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222401" y="2286001"/>
            <a:ext cx="1173719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52600" y="3873501"/>
            <a:ext cx="158408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Insertion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Selection 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57601" y="3873501"/>
            <a:ext cx="186301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Heap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Merge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Quick </a:t>
            </a:r>
            <a:r>
              <a:rPr lang="en-US" sz="2000" dirty="0">
                <a:latin typeface="Times New Roman" pitchFamily="18" charset="0"/>
              </a:rPr>
              <a:t>sort (</a:t>
            </a:r>
            <a:r>
              <a:rPr lang="en-US" sz="2000" dirty="0" err="1">
                <a:latin typeface="Times New Roman" pitchFamily="18" charset="0"/>
              </a:rPr>
              <a:t>avg</a:t>
            </a:r>
            <a:r>
              <a:rPr lang="en-US" sz="2000" dirty="0">
                <a:latin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394574" y="3873500"/>
            <a:ext cx="135806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Bucket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9220201" y="3886200"/>
            <a:ext cx="105189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External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sorting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 flipH="1">
            <a:off x="2544645" y="3301664"/>
            <a:ext cx="42285" cy="571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3986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flipH="1">
            <a:off x="8073607" y="3301664"/>
            <a:ext cx="61635" cy="571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9531059" y="3579865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  <p:extLst>
      <p:ext uri="{BB962C8B-B14F-4D97-AF65-F5344CB8AC3E}">
        <p14:creationId xmlns:p14="http://schemas.microsoft.com/office/powerpoint/2010/main" val="990518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Sorting with a </a:t>
            </a:r>
            <a:r>
              <a:rPr lang="en-US" dirty="0" smtClean="0"/>
              <a:t>heap:</a:t>
            </a:r>
            <a:endParaRPr lang="en-US" dirty="0" smtClean="0"/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each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/>
              <a:t>, or better yet use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arr.length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 			  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 </a:t>
            </a:r>
          </a:p>
          <a:p>
            <a:pPr lvl="1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Worst-case </a:t>
            </a:r>
            <a:r>
              <a:rPr lang="en-US" dirty="0" smtClean="0">
                <a:cs typeface="Courier New" pitchFamily="49" charset="0"/>
              </a:rPr>
              <a:t>running </a:t>
            </a:r>
            <a:r>
              <a:rPr lang="en-US" dirty="0" smtClean="0">
                <a:cs typeface="Courier New" pitchFamily="49" charset="0"/>
              </a:rPr>
              <a:t>time:</a:t>
            </a:r>
          </a:p>
          <a:p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We </a:t>
            </a:r>
            <a:r>
              <a:rPr lang="en-US" dirty="0" smtClean="0">
                <a:cs typeface="Courier New" pitchFamily="49" charset="0"/>
              </a:rPr>
              <a:t>have the array-to-sort and the heap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So this is not an in-place sort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There’s a trick to make it in-place…</a:t>
            </a:r>
          </a:p>
        </p:txBody>
      </p:sp>
    </p:spTree>
    <p:extLst>
      <p:ext uri="{BB962C8B-B14F-4D97-AF65-F5344CB8AC3E}">
        <p14:creationId xmlns:p14="http://schemas.microsoft.com/office/powerpoint/2010/main" val="1115392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In-place heap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Treat the initial array as a heap (via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When you delete 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 element, put it at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[n-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2"/>
            <a:r>
              <a:rPr lang="en-US" dirty="0" smtClean="0"/>
              <a:t>That array location isn’t needed for the heap anymore!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0574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5908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1242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6576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1910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7244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2578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7912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3246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8580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33600" y="32766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67000" y="32766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7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276600" y="32766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10000" y="32766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9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320866" y="32766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854266" y="32766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334000" y="32766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921066" y="32766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77000" y="32766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87866" y="32766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</a:t>
            </a:r>
          </a:p>
        </p:txBody>
      </p:sp>
      <p:sp>
        <p:nvSpPr>
          <p:cNvPr id="29" name="Right Brace 28"/>
          <p:cNvSpPr/>
          <p:nvPr/>
        </p:nvSpPr>
        <p:spPr bwMode="auto">
          <a:xfrm rot="5400000">
            <a:off x="6438900" y="3162300"/>
            <a:ext cx="304800" cy="1447800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30" name="Right Brace 29"/>
          <p:cNvSpPr/>
          <p:nvPr/>
        </p:nvSpPr>
        <p:spPr bwMode="auto">
          <a:xfrm rot="5400000">
            <a:off x="3771900" y="2019300"/>
            <a:ext cx="304800" cy="3733800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19801" y="4114800"/>
            <a:ext cx="13490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sorted part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200400" y="4095690"/>
            <a:ext cx="1197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heap part</a:t>
            </a:r>
          </a:p>
        </p:txBody>
      </p:sp>
      <p:sp>
        <p:nvSpPr>
          <p:cNvPr id="33" name="Right Arrow 32"/>
          <p:cNvSpPr/>
          <p:nvPr/>
        </p:nvSpPr>
        <p:spPr bwMode="auto">
          <a:xfrm>
            <a:off x="2286000" y="4953000"/>
            <a:ext cx="1295400" cy="457200"/>
          </a:xfrm>
          <a:prstGeom prst="rightArrow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905000" y="54102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[n-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]=</a:t>
            </a:r>
          </a:p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0786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6120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1454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6788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62122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7456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72790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8124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83458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88792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154842" y="48768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5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688242" y="48768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7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235266" y="48768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6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831242" y="48768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9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342108" y="48768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8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858000" y="48768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355242" y="48768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942308" y="48768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3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498242" y="48768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9009108" y="48768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</a:t>
            </a:r>
          </a:p>
        </p:txBody>
      </p:sp>
      <p:sp>
        <p:nvSpPr>
          <p:cNvPr id="55" name="Right Brace 54"/>
          <p:cNvSpPr/>
          <p:nvPr/>
        </p:nvSpPr>
        <p:spPr bwMode="auto">
          <a:xfrm rot="5400000">
            <a:off x="8211521" y="4513879"/>
            <a:ext cx="304800" cy="1945042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56" name="Right Brace 55"/>
          <p:cNvSpPr/>
          <p:nvPr/>
        </p:nvSpPr>
        <p:spPr bwMode="auto">
          <a:xfrm rot="5400000">
            <a:off x="5468321" y="3944321"/>
            <a:ext cx="381000" cy="3160358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772401" y="5715000"/>
            <a:ext cx="13490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sorted part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105400" y="5695890"/>
            <a:ext cx="1197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heap part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239001" y="609600"/>
            <a:ext cx="2688365" cy="70788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But this reverse sorts – </a:t>
            </a:r>
          </a:p>
          <a:p>
            <a:r>
              <a:rPr lang="en-US" sz="2000" dirty="0"/>
              <a:t>how would you fix that?</a:t>
            </a:r>
            <a:endParaRPr lang="en-US" sz="2000" dirty="0" err="1"/>
          </a:p>
        </p:txBody>
      </p:sp>
    </p:spTree>
    <p:extLst>
      <p:ext uri="{BB962C8B-B14F-4D97-AF65-F5344CB8AC3E}">
        <p14:creationId xmlns:p14="http://schemas.microsoft.com/office/powerpoint/2010/main" val="1337856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 animBg="1"/>
      <p:bldP spid="56" grpId="0" animBg="1"/>
      <p:bldP spid="57" grpId="0"/>
      <p:bldP spid="58" grpId="0"/>
      <p:bldP spid="5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“AVL sort”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9852"/>
            <a:ext cx="10515600" cy="50323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can also use a balanced tree to: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each element: total time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Repeatedly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>
                <a:cs typeface="Courier New" pitchFamily="49" charset="0"/>
              </a:rPr>
              <a:t>: </a:t>
            </a:r>
            <a:r>
              <a:rPr lang="en-US" dirty="0" smtClean="0"/>
              <a:t>total time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Better: in-order traversal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), but still </a:t>
            </a:r>
            <a:r>
              <a:rPr lang="en-US" i="1" dirty="0">
                <a:cs typeface="Courier New" pitchFamily="49" charset="0"/>
              </a:rPr>
              <a:t>O</a:t>
            </a:r>
            <a:r>
              <a:rPr lang="en-US" dirty="0">
                <a:cs typeface="Courier New" pitchFamily="49" charset="0"/>
              </a:rPr>
              <a:t>(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 overall</a:t>
            </a:r>
          </a:p>
          <a:p>
            <a:pPr lvl="1"/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Compared to heap sort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both are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 in worst, best, and average case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neither parallelizes well</a:t>
            </a:r>
          </a:p>
          <a:p>
            <a:pPr lvl="1"/>
            <a:r>
              <a:rPr lang="en-US" dirty="0">
                <a:cs typeface="Courier New" pitchFamily="49" charset="0"/>
              </a:rPr>
              <a:t>heap sort is </a:t>
            </a:r>
            <a:r>
              <a:rPr lang="en-US" dirty="0" smtClean="0">
                <a:cs typeface="Courier New" pitchFamily="49" charset="0"/>
              </a:rPr>
              <a:t>can be done in-place, has better constant factors</a:t>
            </a:r>
          </a:p>
          <a:p>
            <a:pPr marL="0" indent="0">
              <a:buNone/>
            </a:pPr>
            <a:endParaRPr lang="en-US" sz="3200" dirty="0">
              <a:solidFill>
                <a:schemeClr val="accent1"/>
              </a:solidFill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/>
                </a:solidFill>
                <a:cs typeface="Courier New" pitchFamily="49" charset="0"/>
              </a:rPr>
              <a:t>Design decision: which would you choose between Heap Sort and AVL Sort?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/>
                </a:solidFill>
                <a:cs typeface="Courier New" pitchFamily="49" charset="0"/>
              </a:rPr>
              <a:t>Why?</a:t>
            </a:r>
            <a:endParaRPr lang="en-US" sz="2400" dirty="0" smtClean="0">
              <a:solidFill>
                <a:schemeClr val="accent1"/>
              </a:solidFill>
              <a:cs typeface="Courier New" pitchFamily="49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923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“Hash sort”???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cs typeface="Courier New" pitchFamily="49" charset="0"/>
            </a:endParaRPr>
          </a:p>
          <a:p>
            <a:endParaRPr lang="en-US" dirty="0" smtClean="0">
              <a:cs typeface="Courier New" pitchFamily="49" charset="0"/>
            </a:endParaRPr>
          </a:p>
          <a:p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itchFamily="49" charset="0"/>
              </a:rPr>
              <a:t>Finding min item in a </a:t>
            </a:r>
            <a:r>
              <a:rPr lang="en-US" dirty="0" err="1" smtClean="0">
                <a:cs typeface="Courier New" pitchFamily="49" charset="0"/>
              </a:rPr>
              <a:t>hashtable</a:t>
            </a:r>
            <a:r>
              <a:rPr lang="en-US" dirty="0" smtClean="0">
                <a:cs typeface="Courier New" pitchFamily="49" charset="0"/>
              </a:rPr>
              <a:t> is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(n), so this would be a slower, more complicated selection sort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363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 and conquer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Very important technique in algorithm design</a:t>
            </a:r>
          </a:p>
          <a:p>
            <a:pPr marL="857250" lvl="1" indent="-457200">
              <a:buFont typeface="+mj-lt"/>
              <a:buAutoNum type="arabicPeriod"/>
            </a:pPr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Divide problem into smaller parts</a:t>
            </a:r>
          </a:p>
          <a:p>
            <a:pPr marL="857250" lvl="1" indent="-457200">
              <a:buFont typeface="+mj-lt"/>
              <a:buAutoNum type="arabicPeriod"/>
            </a:pPr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Independently </a:t>
            </a:r>
            <a:r>
              <a:rPr lang="en-US" dirty="0"/>
              <a:t>s</a:t>
            </a:r>
            <a:r>
              <a:rPr lang="en-US" dirty="0" smtClean="0"/>
              <a:t>olve the simpler parts </a:t>
            </a:r>
          </a:p>
          <a:p>
            <a:pPr marL="1714500" lvl="3" indent="-457200"/>
            <a:r>
              <a:rPr lang="en-US" dirty="0" smtClean="0"/>
              <a:t>Think recursion</a:t>
            </a:r>
          </a:p>
          <a:p>
            <a:pPr marL="1714500" lvl="3" indent="-457200"/>
            <a:r>
              <a:rPr lang="en-US" dirty="0" smtClean="0"/>
              <a:t>Or parallelism</a:t>
            </a:r>
          </a:p>
          <a:p>
            <a:pPr marL="1714500" lvl="3" indent="-457200"/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Combine solution of parts to produce overall </a:t>
            </a:r>
            <a:r>
              <a:rPr lang="en-US" dirty="0" smtClean="0"/>
              <a:t>solution</a:t>
            </a:r>
          </a:p>
          <a:p>
            <a:pPr marL="857250" lvl="1" indent="-457200">
              <a:buFont typeface="+mj-lt"/>
              <a:buAutoNum type="arabicPeriod"/>
            </a:pPr>
            <a:endParaRPr lang="en-US" dirty="0"/>
          </a:p>
          <a:p>
            <a:pPr marL="0" indent="-57150">
              <a:lnSpc>
                <a:spcPct val="110000"/>
              </a:lnSpc>
              <a:buNone/>
            </a:pPr>
            <a:r>
              <a:rPr lang="en-US" dirty="0" smtClean="0"/>
              <a:t>Two great sorting methods are fundamentally divide-and-conquer</a:t>
            </a:r>
            <a:br>
              <a:rPr lang="en-US" dirty="0" smtClean="0"/>
            </a:br>
            <a:r>
              <a:rPr lang="en-US" sz="2400" dirty="0" smtClean="0"/>
              <a:t> (Merge Sort &amp; Quicksort)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9073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Merge Sort: recursively</a:t>
            </a:r>
            <a:r>
              <a:rPr lang="mr-IN" dirty="0" smtClean="0"/>
              <a:t>…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Sort the left half of the elements</a:t>
            </a:r>
          </a:p>
          <a:p>
            <a:pPr lvl="1"/>
            <a:r>
              <a:rPr lang="en-US" dirty="0" smtClean="0"/>
              <a:t>Sort the right half of the elements</a:t>
            </a:r>
          </a:p>
          <a:p>
            <a:pPr lvl="1"/>
            <a:r>
              <a:rPr lang="en-US" dirty="0" smtClean="0"/>
              <a:t>Merge the two sorted halves into a sorted whole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03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 to sorting</a:t>
            </a:r>
          </a:p>
          <a:p>
            <a:r>
              <a:rPr lang="en-US" dirty="0" smtClean="0"/>
              <a:t>Comparison sorting</a:t>
            </a:r>
          </a:p>
          <a:p>
            <a:pPr lvl="1"/>
            <a:r>
              <a:rPr lang="en-US" dirty="0" smtClean="0"/>
              <a:t>Insertion Sort</a:t>
            </a:r>
          </a:p>
          <a:p>
            <a:pPr lvl="1"/>
            <a:r>
              <a:rPr lang="en-US" dirty="0" smtClean="0"/>
              <a:t>Selection Sort</a:t>
            </a:r>
          </a:p>
          <a:p>
            <a:pPr lvl="1"/>
            <a:r>
              <a:rPr lang="en-US" dirty="0" smtClean="0"/>
              <a:t>Heap Sort</a:t>
            </a:r>
          </a:p>
          <a:p>
            <a:pPr lvl="1"/>
            <a:r>
              <a:rPr lang="en-US" dirty="0" smtClean="0"/>
              <a:t>Merge Sort</a:t>
            </a:r>
          </a:p>
        </p:txBody>
      </p:sp>
    </p:spTree>
    <p:extLst>
      <p:ext uri="{BB962C8B-B14F-4D97-AF65-F5344CB8AC3E}">
        <p14:creationId xmlns:p14="http://schemas.microsoft.com/office/powerpoint/2010/main" val="205420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424070"/>
            <a:ext cx="10515600" cy="689113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/>
              <a:t>(space for </a:t>
            </a:r>
            <a:r>
              <a:rPr lang="en-US" sz="2000" smtClean="0"/>
              <a:t>notes from demo)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6335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85273"/>
            <a:ext cx="10515600" cy="299169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To sort array from position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 to position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hi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If range is 1 element long, it is already </a:t>
            </a:r>
            <a:r>
              <a:rPr lang="en-US" dirty="0" smtClean="0"/>
              <a:t>sorted!</a:t>
            </a:r>
          </a:p>
          <a:p>
            <a:pPr lvl="1"/>
            <a:r>
              <a:rPr lang="en-US" dirty="0" smtClean="0"/>
              <a:t>Else: </a:t>
            </a:r>
          </a:p>
          <a:p>
            <a:pPr lvl="2"/>
            <a:r>
              <a:rPr lang="en-US" dirty="0" smtClean="0"/>
              <a:t>Sort </a:t>
            </a:r>
            <a:r>
              <a:rPr lang="en-US" dirty="0" smtClean="0"/>
              <a:t>from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)/2</a:t>
            </a:r>
          </a:p>
          <a:p>
            <a:pPr lvl="2"/>
            <a:r>
              <a:rPr lang="en-US" dirty="0" smtClean="0"/>
              <a:t>Sort from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)/2</a:t>
            </a:r>
            <a:r>
              <a:rPr lang="en-US" dirty="0" smtClean="0"/>
              <a:t>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hi</a:t>
            </a:r>
          </a:p>
          <a:p>
            <a:pPr lvl="2"/>
            <a:r>
              <a:rPr lang="en-US" dirty="0" smtClean="0"/>
              <a:t>Merge the two halves together</a:t>
            </a:r>
          </a:p>
          <a:p>
            <a:pPr lvl="1"/>
            <a:endParaRPr lang="en-US" sz="1000" dirty="0"/>
          </a:p>
          <a:p>
            <a:r>
              <a:rPr lang="en-US" dirty="0" smtClean="0"/>
              <a:t>Merging takes two sorted parts and sorts everything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but requires auxiliary space…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124198" y="1439000"/>
            <a:ext cx="5432851" cy="1503807"/>
            <a:chOff x="3428999" y="1741521"/>
            <a:chExt cx="4267200" cy="1181156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7" name="Line 4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 flipH="1" flipV="1">
              <a:off x="5562599" y="2579721"/>
              <a:ext cx="419169" cy="342956"/>
            </a:xfrm>
            <a:prstGeom prst="line">
              <a:avLst/>
            </a:prstGeom>
            <a:grp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8" name="Rectangle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428999" y="2046321"/>
              <a:ext cx="533400" cy="5334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8</a:t>
              </a:r>
            </a:p>
          </p:txBody>
        </p:sp>
        <p:sp>
          <p:nvSpPr>
            <p:cNvPr id="9" name="Rectangle 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962399" y="2046321"/>
              <a:ext cx="533400" cy="5334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2</a:t>
              </a:r>
            </a:p>
          </p:txBody>
        </p:sp>
        <p:sp>
          <p:nvSpPr>
            <p:cNvPr id="10" name="Rectangle 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495799" y="2046321"/>
              <a:ext cx="533400" cy="5334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9</a:t>
              </a:r>
            </a:p>
          </p:txBody>
        </p:sp>
        <p:sp>
          <p:nvSpPr>
            <p:cNvPr id="11" name="Rectangle 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029199" y="2046321"/>
              <a:ext cx="533400" cy="5334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4</a:t>
              </a:r>
            </a:p>
          </p:txBody>
        </p:sp>
        <p:sp>
          <p:nvSpPr>
            <p:cNvPr id="12" name="Rectangle 9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562599" y="2046321"/>
              <a:ext cx="533400" cy="5334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5</a:t>
              </a:r>
            </a:p>
          </p:txBody>
        </p:sp>
        <p:sp>
          <p:nvSpPr>
            <p:cNvPr id="13" name="Rectangle 10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095999" y="2046321"/>
              <a:ext cx="533400" cy="5334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3</a:t>
              </a:r>
            </a:p>
          </p:txBody>
        </p:sp>
        <p:sp>
          <p:nvSpPr>
            <p:cNvPr id="14" name="Rectangle 11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629399" y="2046321"/>
              <a:ext cx="533400" cy="5334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1</a:t>
              </a:r>
            </a:p>
          </p:txBody>
        </p:sp>
        <p:sp>
          <p:nvSpPr>
            <p:cNvPr id="15" name="Rectangle 12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162799" y="2046321"/>
              <a:ext cx="533400" cy="5334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6</a:t>
              </a:r>
            </a:p>
          </p:txBody>
        </p:sp>
        <p:sp>
          <p:nvSpPr>
            <p:cNvPr id="16" name="Line 13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5562599" y="1741521"/>
              <a:ext cx="0" cy="1143000"/>
            </a:xfrm>
            <a:prstGeom prst="line">
              <a:avLst/>
            </a:prstGeom>
            <a:grp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</p:grpSp>
    </p:spTree>
    <p:extLst>
      <p:ext uri="{BB962C8B-B14F-4D97-AF65-F5344CB8AC3E}">
        <p14:creationId xmlns:p14="http://schemas.microsoft.com/office/powerpoint/2010/main" val="658614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1463"/>
            <a:ext cx="10515600" cy="1005956"/>
          </a:xfrm>
        </p:spPr>
        <p:txBody>
          <a:bodyPr/>
          <a:lstStyle/>
          <a:p>
            <a:r>
              <a:rPr lang="en-US" dirty="0" smtClean="0"/>
              <a:t>Merge Sort: Example focused </a:t>
            </a:r>
            <a:r>
              <a:rPr lang="en-US" dirty="0" smtClean="0"/>
              <a:t>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5765" y="1658307"/>
            <a:ext cx="2057401" cy="5365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Start with: </a:t>
            </a:r>
            <a:endParaRPr lang="en-US" sz="2000" dirty="0"/>
          </a:p>
        </p:txBody>
      </p:sp>
      <p:grpSp>
        <p:nvGrpSpPr>
          <p:cNvPr id="4" name="Group 3"/>
          <p:cNvGrpSpPr/>
          <p:nvPr/>
        </p:nvGrpSpPr>
        <p:grpSpPr>
          <a:xfrm>
            <a:off x="3929268" y="1500927"/>
            <a:ext cx="5121966" cy="640246"/>
            <a:chOff x="4495800" y="1600200"/>
            <a:chExt cx="4267200" cy="533400"/>
          </a:xfrm>
        </p:grpSpPr>
        <p:sp>
          <p:nvSpPr>
            <p:cNvPr id="7" name="Rectangle 5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495800" y="1600200"/>
              <a:ext cx="533400" cy="533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8</a:t>
              </a:r>
            </a:p>
          </p:txBody>
        </p:sp>
        <p:sp>
          <p:nvSpPr>
            <p:cNvPr id="8" name="Rectangle 6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5029200" y="1600200"/>
              <a:ext cx="533400" cy="533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2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5562600" y="1600200"/>
              <a:ext cx="533400" cy="533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9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6096000" y="1600200"/>
              <a:ext cx="533400" cy="533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4</a:t>
              </a:r>
            </a:p>
          </p:txBody>
        </p:sp>
        <p:sp>
          <p:nvSpPr>
            <p:cNvPr id="11" name="Rectangle 9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6629400" y="1600200"/>
              <a:ext cx="533400" cy="533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5</a:t>
              </a:r>
            </a:p>
          </p:txBody>
        </p:sp>
        <p:sp>
          <p:nvSpPr>
            <p:cNvPr id="12" name="Rectangle 10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7162800" y="1600200"/>
              <a:ext cx="533400" cy="533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3</a:t>
              </a:r>
            </a:p>
          </p:txBody>
        </p:sp>
        <p:sp>
          <p:nvSpPr>
            <p:cNvPr id="13" name="Rectangle 11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7696200" y="1600200"/>
              <a:ext cx="533400" cy="533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1</a:t>
              </a:r>
            </a:p>
          </p:txBody>
        </p:sp>
        <p:sp>
          <p:nvSpPr>
            <p:cNvPr id="14" name="Rectangle 12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8229600" y="1600200"/>
              <a:ext cx="533400" cy="533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6</a:t>
              </a:r>
            </a:p>
          </p:txBody>
        </p:sp>
      </p:grp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1197665" y="2485335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/>
              <a:t>After recursion: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/>
              <a:t>(not magic </a:t>
            </a:r>
            <a:r>
              <a:rPr lang="en-US" sz="2000" kern="0" dirty="0">
                <a:sym typeface="Wingdings" pitchFamily="2" charset="2"/>
              </a:rPr>
              <a:t>)</a:t>
            </a:r>
            <a:r>
              <a:rPr lang="en-US" sz="2000" kern="0" dirty="0"/>
              <a:t>  </a:t>
            </a:r>
            <a:endParaRPr lang="en-US" sz="2000" kern="0" dirty="0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1197665" y="3704535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/>
              <a:t>Merge: 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/>
              <a:t>Use 3 “fingers”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/>
              <a:t>and 1 more array</a:t>
            </a:r>
            <a:endParaRPr lang="en-US" sz="2000" kern="0" dirty="0"/>
          </a:p>
        </p:txBody>
      </p:sp>
      <p:grpSp>
        <p:nvGrpSpPr>
          <p:cNvPr id="6" name="Group 5"/>
          <p:cNvGrpSpPr/>
          <p:nvPr/>
        </p:nvGrpSpPr>
        <p:grpSpPr>
          <a:xfrm>
            <a:off x="3929269" y="2350488"/>
            <a:ext cx="5121964" cy="1189027"/>
            <a:chOff x="4495800" y="2362200"/>
            <a:chExt cx="4267200" cy="990600"/>
          </a:xfrm>
        </p:grpSpPr>
        <p:sp>
          <p:nvSpPr>
            <p:cNvPr id="16" name="Rectangle 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495800" y="2514600"/>
              <a:ext cx="533400" cy="533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/>
                <a:t>2</a:t>
              </a:r>
              <a:endParaRPr lang="en-US" sz="2400" dirty="0"/>
            </a:p>
          </p:txBody>
        </p:sp>
        <p:sp>
          <p:nvSpPr>
            <p:cNvPr id="17" name="Rectangle 6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029200" y="2514600"/>
              <a:ext cx="533400" cy="533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/>
                <a:t>4</a:t>
              </a:r>
              <a:endParaRPr lang="en-US" sz="2400" dirty="0"/>
            </a:p>
          </p:txBody>
        </p:sp>
        <p:sp>
          <p:nvSpPr>
            <p:cNvPr id="18" name="Rectangle 7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562600" y="2514600"/>
              <a:ext cx="533400" cy="533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/>
                <a:t>8</a:t>
              </a:r>
              <a:endParaRPr lang="en-US" sz="2400" dirty="0"/>
            </a:p>
          </p:txBody>
        </p:sp>
        <p:sp>
          <p:nvSpPr>
            <p:cNvPr id="19" name="Rectangle 8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096000" y="2514600"/>
              <a:ext cx="533400" cy="533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/>
                <a:t>9</a:t>
              </a:r>
              <a:endParaRPr lang="en-US" sz="2400" dirty="0"/>
            </a:p>
          </p:txBody>
        </p:sp>
        <p:sp>
          <p:nvSpPr>
            <p:cNvPr id="20" name="Rectangle 9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629400" y="2514600"/>
              <a:ext cx="533400" cy="533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/>
                <a:t>1</a:t>
              </a:r>
              <a:endParaRPr lang="en-US" sz="2400" dirty="0"/>
            </a:p>
          </p:txBody>
        </p:sp>
        <p:sp>
          <p:nvSpPr>
            <p:cNvPr id="21" name="Rectangle 10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162800" y="2514600"/>
              <a:ext cx="533400" cy="533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3</a:t>
              </a:r>
            </a:p>
          </p:txBody>
        </p:sp>
        <p:sp>
          <p:nvSpPr>
            <p:cNvPr id="22" name="Rectangle 11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696200" y="2514600"/>
              <a:ext cx="533400" cy="533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/>
                <a:t>5</a:t>
              </a:r>
              <a:endParaRPr lang="en-US" sz="2400" dirty="0"/>
            </a:p>
          </p:txBody>
        </p:sp>
        <p:sp>
          <p:nvSpPr>
            <p:cNvPr id="23" name="Rectangle 12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8229600" y="2514600"/>
              <a:ext cx="533400" cy="533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6</a:t>
              </a:r>
            </a:p>
          </p:txBody>
        </p:sp>
        <p:sp>
          <p:nvSpPr>
            <p:cNvPr id="33" name="Line 12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6629400" y="2362200"/>
              <a:ext cx="0" cy="9906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929269" y="3991863"/>
            <a:ext cx="5121966" cy="640246"/>
            <a:chOff x="4572000" y="3962400"/>
            <a:chExt cx="4267200" cy="533400"/>
          </a:xfrm>
        </p:grpSpPr>
        <p:sp>
          <p:nvSpPr>
            <p:cNvPr id="36" name="Rectangle 1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5720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800" dirty="0">
                <a:latin typeface="Times New Roman" pitchFamily="18" charset="0"/>
              </a:endParaRPr>
            </a:p>
          </p:txBody>
        </p:sp>
        <p:sp>
          <p:nvSpPr>
            <p:cNvPr id="37" name="Rectangle 16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1054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800">
                <a:latin typeface="Times New Roman" pitchFamily="18" charset="0"/>
              </a:endParaRPr>
            </a:p>
          </p:txBody>
        </p:sp>
        <p:sp>
          <p:nvSpPr>
            <p:cNvPr id="38" name="Rectangle 17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6388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800">
                <a:latin typeface="Times New Roman" pitchFamily="18" charset="0"/>
              </a:endParaRPr>
            </a:p>
          </p:txBody>
        </p:sp>
        <p:sp>
          <p:nvSpPr>
            <p:cNvPr id="39" name="Rectangle 18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1722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800">
                <a:latin typeface="Times New Roman" pitchFamily="18" charset="0"/>
              </a:endParaRPr>
            </a:p>
          </p:txBody>
        </p:sp>
        <p:sp>
          <p:nvSpPr>
            <p:cNvPr id="40" name="Rectangle 19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7056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800">
                <a:latin typeface="Times New Roman" pitchFamily="18" charset="0"/>
              </a:endParaRPr>
            </a:p>
          </p:txBody>
        </p:sp>
        <p:sp>
          <p:nvSpPr>
            <p:cNvPr id="41" name="Rectangle 20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2390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800">
                <a:latin typeface="Times New Roman" pitchFamily="18" charset="0"/>
              </a:endParaRPr>
            </a:p>
          </p:txBody>
        </p:sp>
        <p:sp>
          <p:nvSpPr>
            <p:cNvPr id="42" name="Rectangle 21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7724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800">
                <a:latin typeface="Times New Roman" pitchFamily="18" charset="0"/>
              </a:endParaRPr>
            </a:p>
          </p:txBody>
        </p:sp>
        <p:sp>
          <p:nvSpPr>
            <p:cNvPr id="43" name="Rectangle 22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83058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800">
                <a:latin typeface="Times New Roman" pitchFamily="18" charset="0"/>
              </a:endParaRPr>
            </a:p>
          </p:txBody>
        </p:sp>
      </p:grp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969065" y="5076135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/>
              <a:t>    (After merge, copy back to original array)</a:t>
            </a:r>
            <a:endParaRPr lang="en-US" sz="2000" kern="0" dirty="0"/>
          </a:p>
        </p:txBody>
      </p:sp>
      <p:grpSp>
        <p:nvGrpSpPr>
          <p:cNvPr id="46" name="Group 45"/>
          <p:cNvGrpSpPr/>
          <p:nvPr/>
        </p:nvGrpSpPr>
        <p:grpSpPr>
          <a:xfrm>
            <a:off x="3929268" y="5247858"/>
            <a:ext cx="5121966" cy="640246"/>
            <a:chOff x="4495800" y="1600200"/>
            <a:chExt cx="4267200" cy="533400"/>
          </a:xfrm>
        </p:grpSpPr>
        <p:sp>
          <p:nvSpPr>
            <p:cNvPr id="47" name="Rectangle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4495800" y="1600200"/>
              <a:ext cx="533400" cy="533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dirty="0"/>
            </a:p>
          </p:txBody>
        </p:sp>
        <p:sp>
          <p:nvSpPr>
            <p:cNvPr id="48" name="Rectangle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029200" y="1600200"/>
              <a:ext cx="533400" cy="533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dirty="0"/>
            </a:p>
          </p:txBody>
        </p:sp>
        <p:sp>
          <p:nvSpPr>
            <p:cNvPr id="49" name="Rectangle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562600" y="1600200"/>
              <a:ext cx="533400" cy="533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dirty="0"/>
            </a:p>
          </p:txBody>
        </p:sp>
        <p:sp>
          <p:nvSpPr>
            <p:cNvPr id="50" name="Rectangle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096000" y="1600200"/>
              <a:ext cx="533400" cy="533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dirty="0"/>
            </a:p>
          </p:txBody>
        </p:sp>
        <p:sp>
          <p:nvSpPr>
            <p:cNvPr id="51" name="Rectangle 9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629400" y="1600200"/>
              <a:ext cx="533400" cy="533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dirty="0"/>
            </a:p>
          </p:txBody>
        </p:sp>
        <p:sp>
          <p:nvSpPr>
            <p:cNvPr id="52" name="Rectangle 10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7162800" y="1600200"/>
              <a:ext cx="533400" cy="533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dirty="0"/>
            </a:p>
          </p:txBody>
        </p:sp>
        <p:sp>
          <p:nvSpPr>
            <p:cNvPr id="53" name="Rectangle 11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696200" y="1600200"/>
              <a:ext cx="533400" cy="533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dirty="0"/>
            </a:p>
          </p:txBody>
        </p:sp>
        <p:sp>
          <p:nvSpPr>
            <p:cNvPr id="54" name="Rectangle 12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8229600" y="1600200"/>
              <a:ext cx="533400" cy="533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9130488" y="1636384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Main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array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158197" y="4127320"/>
            <a:ext cx="15233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chemeClr val="bg1">
                    <a:lumMod val="50000"/>
                  </a:schemeClr>
                </a:solidFill>
              </a:rPr>
              <a:t>Auxiliary array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9158197" y="266511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Main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array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9158197" y="5383315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Main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array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07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4" grpId="0"/>
      <p:bldP spid="45" grpId="0"/>
      <p:bldP spid="26" grpId="0"/>
      <p:bldP spid="56" grpId="0"/>
      <p:bldP spid="5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Sort: Example showing </a:t>
            </a:r>
            <a:r>
              <a:rPr lang="en-US" dirty="0"/>
              <a:t>r</a:t>
            </a:r>
            <a:r>
              <a:rPr lang="en-US" dirty="0" smtClean="0"/>
              <a:t>ecursion</a:t>
            </a:r>
            <a:endParaRPr lang="en-US" dirty="0"/>
          </a:p>
        </p:txBody>
      </p:sp>
      <p:sp>
        <p:nvSpPr>
          <p:cNvPr id="7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71609" y="2403626"/>
            <a:ext cx="121058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/>
              <a:t>8  2   9   4</a:t>
            </a: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132347" y="2440138"/>
            <a:ext cx="122341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/>
              <a:t>5   3   1   6</a:t>
            </a:r>
          </a:p>
        </p:txBody>
      </p:sp>
      <p:sp>
        <p:nvSpPr>
          <p:cNvPr id="9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134928" y="3044976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 dirty="0"/>
              <a:t>8   2</a:t>
            </a:r>
          </a:p>
        </p:txBody>
      </p:sp>
      <p:sp>
        <p:nvSpPr>
          <p:cNvPr id="10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700798" y="3035451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 dirty="0"/>
              <a:t>1   6</a:t>
            </a: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701885" y="3033863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/>
              <a:t>9   4</a:t>
            </a:r>
          </a:p>
        </p:txBody>
      </p:sp>
      <p:sp>
        <p:nvSpPr>
          <p:cNvPr id="12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941848" y="3052913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/>
              <a:t>5   3</a:t>
            </a:r>
          </a:p>
        </p:txBody>
      </p:sp>
      <p:sp>
        <p:nvSpPr>
          <p:cNvPr id="13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92122" y="3681563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 dirty="0"/>
              <a:t>8</a:t>
            </a:r>
            <a:r>
              <a:rPr lang="en-US" sz="2000" dirty="0"/>
              <a:t>    </a:t>
            </a:r>
            <a:r>
              <a:rPr lang="en-US" sz="2000" dirty="0"/>
              <a:t>    </a:t>
            </a:r>
            <a:r>
              <a:rPr lang="en-US" sz="2000" u="sng" dirty="0"/>
              <a:t>2</a:t>
            </a:r>
          </a:p>
        </p:txBody>
      </p:sp>
      <p:sp>
        <p:nvSpPr>
          <p:cNvPr id="14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688934" y="4326088"/>
            <a:ext cx="12255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   </a:t>
            </a:r>
            <a:r>
              <a:rPr lang="en-US" sz="2000" u="sng"/>
              <a:t>2   8</a:t>
            </a:r>
          </a:p>
        </p:txBody>
      </p:sp>
      <p:sp>
        <p:nvSpPr>
          <p:cNvPr id="1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22284" y="5024588"/>
            <a:ext cx="23876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        </a:t>
            </a:r>
            <a:r>
              <a:rPr lang="en-US" sz="2000" u="sng"/>
              <a:t>2   4   8   9</a:t>
            </a:r>
          </a:p>
        </p:txBody>
      </p:sp>
      <p:sp>
        <p:nvSpPr>
          <p:cNvPr id="1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238335" y="5729438"/>
            <a:ext cx="289694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        </a:t>
            </a:r>
            <a:r>
              <a:rPr lang="en-US" sz="2000" u="sng"/>
              <a:t>1   2   3   4   5   6   8   9</a:t>
            </a:r>
          </a:p>
        </p:txBody>
      </p:sp>
      <p:sp>
        <p:nvSpPr>
          <p:cNvPr id="17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5603584" y="2216302"/>
            <a:ext cx="565150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681498" y="2216302"/>
            <a:ext cx="585787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3816059" y="2763989"/>
            <a:ext cx="409575" cy="327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4606635" y="2763988"/>
            <a:ext cx="228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7502234" y="2840188"/>
            <a:ext cx="228600" cy="271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8346785" y="2895752"/>
            <a:ext cx="390525" cy="236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3055647" y="3511701"/>
            <a:ext cx="215900" cy="227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4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384260" y="3532338"/>
            <a:ext cx="123825" cy="185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5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4914610" y="3543451"/>
            <a:ext cx="195263" cy="184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6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192423" y="3511702"/>
            <a:ext cx="236537" cy="206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7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7072022" y="3543451"/>
            <a:ext cx="195262" cy="163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8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7349835" y="3532338"/>
            <a:ext cx="123825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9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8788109" y="3552976"/>
            <a:ext cx="298450" cy="227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0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9178635" y="3552977"/>
            <a:ext cx="174625" cy="185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1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931822" y="4108601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2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3301710" y="4108601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3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4779672" y="4107013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4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5149560" y="4107013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5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6967247" y="4097488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6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7337135" y="4097488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7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8734134" y="4116538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8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9104023" y="4116538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9" name="Line 3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3404897" y="4765827"/>
            <a:ext cx="760412" cy="307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0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4195473" y="4756301"/>
            <a:ext cx="955675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1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7286335" y="4753127"/>
            <a:ext cx="760413" cy="307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2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8076910" y="4743601"/>
            <a:ext cx="955675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3" name="Line 3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227223" y="5464326"/>
            <a:ext cx="2065337" cy="328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4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6311610" y="5475438"/>
            <a:ext cx="1768475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5" name="Text Box 41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823747" y="4168926"/>
            <a:ext cx="865365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Merge</a:t>
            </a:r>
          </a:p>
        </p:txBody>
      </p:sp>
      <p:sp>
        <p:nvSpPr>
          <p:cNvPr id="46" name="Text Box 42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252372" y="4834088"/>
            <a:ext cx="865365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Merge</a:t>
            </a:r>
          </a:p>
        </p:txBody>
      </p:sp>
      <p:sp>
        <p:nvSpPr>
          <p:cNvPr id="47" name="Text Box 43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362034" y="5575451"/>
            <a:ext cx="865365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Merge</a:t>
            </a:r>
          </a:p>
        </p:txBody>
      </p:sp>
      <p:sp>
        <p:nvSpPr>
          <p:cNvPr id="48" name="Text Box 44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706398" y="2071838"/>
            <a:ext cx="83869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Divide</a:t>
            </a:r>
          </a:p>
        </p:txBody>
      </p:sp>
      <p:sp>
        <p:nvSpPr>
          <p:cNvPr id="49" name="Text Box 45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233323" y="2644926"/>
            <a:ext cx="83869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Divide</a:t>
            </a:r>
          </a:p>
        </p:txBody>
      </p:sp>
      <p:sp>
        <p:nvSpPr>
          <p:cNvPr id="50" name="Text Box 46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1852323" y="3232301"/>
            <a:ext cx="83869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Divide</a:t>
            </a:r>
          </a:p>
        </p:txBody>
      </p:sp>
      <p:sp>
        <p:nvSpPr>
          <p:cNvPr id="51" name="Text Box 47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1490302" y="3678388"/>
            <a:ext cx="122982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 </a:t>
            </a:r>
            <a:r>
              <a:rPr lang="en-US" sz="2000" dirty="0">
                <a:solidFill>
                  <a:srgbClr val="0000FF"/>
                </a:solidFill>
              </a:rPr>
              <a:t>Element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52" name="Text Box 48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524084" y="1697189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8</a:t>
            </a:r>
          </a:p>
        </p:txBody>
      </p:sp>
      <p:sp>
        <p:nvSpPr>
          <p:cNvPr id="53" name="Text Box 49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4981284" y="1697189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2</a:t>
            </a:r>
          </a:p>
        </p:txBody>
      </p:sp>
      <p:sp>
        <p:nvSpPr>
          <p:cNvPr id="54" name="Text Box 50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5438484" y="1697189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9</a:t>
            </a:r>
          </a:p>
        </p:txBody>
      </p:sp>
      <p:sp>
        <p:nvSpPr>
          <p:cNvPr id="55" name="Text Box 51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895684" y="1697188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4</a:t>
            </a:r>
          </a:p>
        </p:txBody>
      </p:sp>
      <p:sp>
        <p:nvSpPr>
          <p:cNvPr id="56" name="Text Box 52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6352884" y="1697188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5</a:t>
            </a:r>
          </a:p>
        </p:txBody>
      </p:sp>
      <p:sp>
        <p:nvSpPr>
          <p:cNvPr id="57" name="Text Box 53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810084" y="1697189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3</a:t>
            </a:r>
          </a:p>
        </p:txBody>
      </p:sp>
      <p:sp>
        <p:nvSpPr>
          <p:cNvPr id="58" name="Text Box 54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7267284" y="1697188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1</a:t>
            </a:r>
          </a:p>
        </p:txBody>
      </p:sp>
      <p:sp>
        <p:nvSpPr>
          <p:cNvPr id="59" name="Text Box 55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7724484" y="1697188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6</a:t>
            </a:r>
          </a:p>
        </p:txBody>
      </p:sp>
      <p:sp>
        <p:nvSpPr>
          <p:cNvPr id="60" name="Text Box 9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4620922" y="3678388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/>
              <a:t>9</a:t>
            </a:r>
            <a:r>
              <a:rPr lang="en-US" sz="2000"/>
              <a:t>       </a:t>
            </a:r>
            <a:r>
              <a:rPr lang="en-US" sz="2000" u="sng"/>
              <a:t>4</a:t>
            </a:r>
          </a:p>
        </p:txBody>
      </p:sp>
      <p:sp>
        <p:nvSpPr>
          <p:cNvPr id="61" name="Text Box 9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6830722" y="3673626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/>
              <a:t>5</a:t>
            </a:r>
            <a:r>
              <a:rPr lang="en-US" sz="2000"/>
              <a:t>      </a:t>
            </a:r>
            <a:r>
              <a:rPr lang="en-US" sz="2000" u="sng"/>
              <a:t>3</a:t>
            </a:r>
          </a:p>
        </p:txBody>
      </p:sp>
      <p:sp>
        <p:nvSpPr>
          <p:cNvPr id="62" name="Text Box 9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8659522" y="3678388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 dirty="0"/>
              <a:t>1</a:t>
            </a:r>
            <a:r>
              <a:rPr lang="en-US" sz="2000" dirty="0"/>
              <a:t>    </a:t>
            </a:r>
            <a:r>
              <a:rPr lang="en-US" sz="2000" dirty="0" smtClean="0"/>
              <a:t>    </a:t>
            </a:r>
            <a:r>
              <a:rPr lang="en-US" sz="2000" u="sng" dirty="0"/>
              <a:t>6</a:t>
            </a:r>
          </a:p>
        </p:txBody>
      </p:sp>
      <p:sp>
        <p:nvSpPr>
          <p:cNvPr id="63" name="Text Box 10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4752684" y="4330851"/>
            <a:ext cx="12255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/>
              <a:t>4    9</a:t>
            </a:r>
            <a:r>
              <a:rPr lang="en-US" sz="2000"/>
              <a:t>	</a:t>
            </a:r>
            <a:endParaRPr lang="en-US" sz="2000" u="sng"/>
          </a:p>
        </p:txBody>
      </p:sp>
      <p:sp>
        <p:nvSpPr>
          <p:cNvPr id="64" name="Text Box 10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7032334" y="4330851"/>
            <a:ext cx="12255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/>
              <a:t>3   5</a:t>
            </a:r>
            <a:r>
              <a:rPr lang="en-US" sz="2000"/>
              <a:t>	</a:t>
            </a:r>
            <a:endParaRPr lang="en-US" sz="2000" u="sng"/>
          </a:p>
        </p:txBody>
      </p:sp>
      <p:sp>
        <p:nvSpPr>
          <p:cNvPr id="65" name="Text Box 10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8715084" y="4330851"/>
            <a:ext cx="12255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/>
              <a:t>1   6</a:t>
            </a:r>
          </a:p>
        </p:txBody>
      </p:sp>
      <p:sp>
        <p:nvSpPr>
          <p:cNvPr id="66" name="Text Box 11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6810084" y="5049988"/>
            <a:ext cx="23876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      </a:t>
            </a:r>
            <a:r>
              <a:rPr lang="en-US" sz="2000" u="sng"/>
              <a:t>1   3   5   6</a:t>
            </a:r>
          </a:p>
        </p:txBody>
      </p:sp>
    </p:spTree>
    <p:extLst>
      <p:ext uri="{BB962C8B-B14F-4D97-AF65-F5344CB8AC3E}">
        <p14:creationId xmlns:p14="http://schemas.microsoft.com/office/powerpoint/2010/main" val="501829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/>
      <p:bldP spid="46" grpId="0"/>
      <p:bldP spid="47" grpId="0"/>
      <p:bldP spid="48" grpId="0"/>
      <p:bldP spid="49" grpId="0"/>
      <p:bldP spid="50" grpId="0"/>
      <p:bldP spid="51" grpId="0"/>
      <p:bldP spid="60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way to practice on your own time: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yourself an unsorted array</a:t>
            </a:r>
          </a:p>
          <a:p>
            <a:r>
              <a:rPr lang="en-US" dirty="0" smtClean="0"/>
              <a:t>Try using one of the sorting algorithms on it</a:t>
            </a:r>
          </a:p>
          <a:p>
            <a:r>
              <a:rPr lang="en-US" dirty="0" smtClean="0"/>
              <a:t>You know you got the right end result if it comes out sorted</a:t>
            </a:r>
          </a:p>
          <a:p>
            <a:r>
              <a:rPr lang="en-US" dirty="0" smtClean="0"/>
              <a:t>Can use the same example for merge sort as the previous slide to double check in-between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862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details: saving a little time</a:t>
            </a:r>
            <a:endParaRPr lang="en-US" dirty="0"/>
          </a:p>
        </p:txBody>
      </p:sp>
      <p:sp>
        <p:nvSpPr>
          <p:cNvPr id="35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if the final steps of our merge looked like this: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Wasteful to copy to the auxiliary array just to copy back…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694622" y="2286000"/>
            <a:ext cx="5138421" cy="1234910"/>
            <a:chOff x="2694622" y="2286000"/>
            <a:chExt cx="5138421" cy="123491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37" name="Rectangle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694622" y="2469515"/>
              <a:ext cx="642303" cy="64230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2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38" name="Rectangle 6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336925" y="2469515"/>
              <a:ext cx="642303" cy="64230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39" name="Rectangle 7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979227" y="2469515"/>
              <a:ext cx="642303" cy="64230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5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40" name="Rectangle 8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621530" y="2469515"/>
              <a:ext cx="642303" cy="64230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6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41" name="Rectangle 9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263832" y="2469515"/>
              <a:ext cx="642303" cy="64230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1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42" name="Rectangle 10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906135" y="2469515"/>
              <a:ext cx="642303" cy="64230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43" name="Rectangle 11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548437" y="2469515"/>
              <a:ext cx="642303" cy="64230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8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44" name="Rectangle 12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190740" y="2469515"/>
              <a:ext cx="642303" cy="64230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9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45" name="Line 12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5263832" y="2286000"/>
              <a:ext cx="0" cy="1192848"/>
            </a:xfrm>
            <a:prstGeom prst="line">
              <a:avLst/>
            </a:prstGeom>
            <a:grp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46" name="Line 13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 flipV="1">
              <a:off x="4978621" y="3153880"/>
              <a:ext cx="275273" cy="36703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47" name="Line 14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V="1">
              <a:off x="6548437" y="3134002"/>
              <a:ext cx="275273" cy="36703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717105" y="4102070"/>
            <a:ext cx="5138420" cy="1009332"/>
            <a:chOff x="2786380" y="4212908"/>
            <a:chExt cx="5138420" cy="1009332"/>
          </a:xfrm>
        </p:grpSpPr>
        <p:sp>
          <p:nvSpPr>
            <p:cNvPr id="48" name="Rectangle 4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786380" y="4212908"/>
              <a:ext cx="642303" cy="64230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1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428682" y="4212908"/>
              <a:ext cx="642303" cy="64230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2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0" name="Rectangle 49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070985" y="4212908"/>
              <a:ext cx="642303" cy="64230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3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1" name="Rectangle 50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713287" y="4212908"/>
              <a:ext cx="642303" cy="64230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2" name="Rectangle 51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355590" y="4212908"/>
              <a:ext cx="642303" cy="64230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5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3" name="Rectangle 52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997892" y="4212908"/>
              <a:ext cx="642303" cy="64230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54" name="Rectangle 53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640195" y="4212908"/>
              <a:ext cx="642303" cy="64230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55" name="Rectangle 54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282497" y="4212908"/>
              <a:ext cx="642303" cy="64230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56" name="Line 24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flipV="1">
              <a:off x="6731952" y="4855210"/>
              <a:ext cx="275273" cy="367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8001000" y="2590800"/>
            <a:ext cx="2286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Main array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Auxiliary array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02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8442"/>
          </a:xfrm>
        </p:spPr>
        <p:txBody>
          <a:bodyPr/>
          <a:lstStyle/>
          <a:p>
            <a:r>
              <a:rPr lang="en-US" dirty="0" smtClean="0"/>
              <a:t>Some details: saving a little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7687"/>
            <a:ext cx="10515600" cy="4351338"/>
          </a:xfrm>
        </p:spPr>
        <p:txBody>
          <a:bodyPr/>
          <a:lstStyle/>
          <a:p>
            <a:r>
              <a:rPr lang="en-US" dirty="0" smtClean="0"/>
              <a:t>If left-side finishes first, just stop the merge and copy back: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If right-side finishes first, copy dregs into right then copy back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989949" y="4724400"/>
            <a:ext cx="9078875" cy="2006749"/>
            <a:chOff x="3006893" y="4946651"/>
            <a:chExt cx="7405255" cy="1636821"/>
          </a:xfrm>
        </p:grpSpPr>
        <p:grpSp>
          <p:nvGrpSpPr>
            <p:cNvPr id="6" name="Group 5"/>
            <p:cNvGrpSpPr/>
            <p:nvPr/>
          </p:nvGrpSpPr>
          <p:grpSpPr>
            <a:xfrm>
              <a:off x="3006893" y="4946651"/>
              <a:ext cx="4966855" cy="1636821"/>
              <a:chOff x="3391332" y="4195763"/>
              <a:chExt cx="4966855" cy="1636821"/>
            </a:xfrm>
          </p:grpSpPr>
          <p:sp>
            <p:nvSpPr>
              <p:cNvPr id="19" name="Rectangle 3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3405187" y="4424363"/>
                <a:ext cx="2438400" cy="304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Rectangle 4"/>
              <p:cNvSpPr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5843587" y="4424363"/>
                <a:ext cx="2438400" cy="304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Rectangle 5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3391332" y="5288072"/>
                <a:ext cx="4953000" cy="304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Rectangle 6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5386387" y="4424363"/>
                <a:ext cx="457200" cy="3048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7"/>
              <p:cNvSpPr>
                <a:spLocks noChangeShapeType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5843587" y="4195763"/>
                <a:ext cx="0" cy="68580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Rectangle 8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3391333" y="5288072"/>
                <a:ext cx="4403725" cy="3048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9"/>
              <p:cNvSpPr>
                <a:spLocks noChangeShapeType="1"/>
              </p:cNvSpPr>
              <p:nvPr>
                <p:custDataLst>
                  <p:tags r:id="rId15"/>
                </p:custDataLst>
              </p:nvPr>
            </p:nvSpPr>
            <p:spPr bwMode="auto">
              <a:xfrm flipV="1">
                <a:off x="5157787" y="4729163"/>
                <a:ext cx="30480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10"/>
              <p:cNvSpPr>
                <a:spLocks noChangeShapeType="1"/>
              </p:cNvSpPr>
              <p:nvPr>
                <p:custDataLst>
                  <p:tags r:id="rId16"/>
                </p:custDataLst>
              </p:nvPr>
            </p:nvSpPr>
            <p:spPr bwMode="auto">
              <a:xfrm flipV="1">
                <a:off x="7566457" y="5603984"/>
                <a:ext cx="30480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11"/>
              <p:cNvSpPr>
                <a:spLocks noChangeShapeType="1"/>
              </p:cNvSpPr>
              <p:nvPr>
                <p:custDataLst>
                  <p:tags r:id="rId17"/>
                </p:custDataLst>
              </p:nvPr>
            </p:nvSpPr>
            <p:spPr bwMode="auto">
              <a:xfrm flipV="1">
                <a:off x="8053387" y="4729163"/>
                <a:ext cx="30480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8126148" y="5170042"/>
              <a:ext cx="2286000" cy="11798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>
                      <a:lumMod val="50000"/>
                    </a:schemeClr>
                  </a:solidFill>
                </a:rPr>
                <a:t>Main array</a:t>
              </a:r>
            </a:p>
            <a:p>
              <a:endParaRPr lang="en-US" sz="3200" dirty="0" smtClean="0">
                <a:solidFill>
                  <a:schemeClr val="bg1">
                    <a:lumMod val="50000"/>
                  </a:schemeClr>
                </a:solidFill>
              </a:endParaRPr>
            </a:p>
            <a:p>
              <a:endParaRPr lang="en-US" sz="2000" dirty="0">
                <a:solidFill>
                  <a:schemeClr val="bg1">
                    <a:lumMod val="50000"/>
                  </a:schemeClr>
                </a:solidFill>
              </a:endParaRPr>
            </a:p>
            <a:p>
              <a:r>
                <a:rPr lang="en-US" dirty="0">
                  <a:solidFill>
                    <a:schemeClr val="bg1">
                      <a:lumMod val="50000"/>
                    </a:schemeClr>
                  </a:solidFill>
                </a:rPr>
                <a:t>Auxiliary array</a:t>
              </a:r>
              <a:endParaRPr lang="en-US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006935" y="1981186"/>
            <a:ext cx="9195300" cy="1731821"/>
            <a:chOff x="3176587" y="2372420"/>
            <a:chExt cx="7360658" cy="1386291"/>
          </a:xfrm>
        </p:grpSpPr>
        <p:grpSp>
          <p:nvGrpSpPr>
            <p:cNvPr id="4" name="Group 3"/>
            <p:cNvGrpSpPr/>
            <p:nvPr/>
          </p:nvGrpSpPr>
          <p:grpSpPr>
            <a:xfrm>
              <a:off x="3176587" y="2396765"/>
              <a:ext cx="4876800" cy="1361946"/>
              <a:chOff x="3352800" y="1981200"/>
              <a:chExt cx="4876800" cy="1361946"/>
            </a:xfrm>
          </p:grpSpPr>
          <p:sp>
            <p:nvSpPr>
              <p:cNvPr id="7" name="Rectangle 17"/>
              <p:cNvSpPr>
                <a:spLocks noChangeArrowheads="1"/>
              </p:cNvSpPr>
              <p:nvPr>
                <p:custDataLst>
                  <p:tags r:id="rId1"/>
                </p:custDataLst>
              </p:nvPr>
            </p:nvSpPr>
            <p:spPr bwMode="auto">
              <a:xfrm>
                <a:off x="3352800" y="1981200"/>
                <a:ext cx="2438400" cy="304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8" name="Rectangle 18"/>
              <p:cNvSpPr>
                <a:spLocks noChangeArrowheads="1"/>
              </p:cNvSpPr>
              <p:nvPr>
                <p:custDataLst>
                  <p:tags r:id="rId2"/>
                </p:custDataLst>
              </p:nvPr>
            </p:nvSpPr>
            <p:spPr bwMode="auto">
              <a:xfrm>
                <a:off x="5791200" y="1981200"/>
                <a:ext cx="2438400" cy="304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9" name="Rectangle 19"/>
              <p:cNvSpPr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3352800" y="2809744"/>
                <a:ext cx="4876800" cy="304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0" name="Rectangle 20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6934200" y="1981200"/>
                <a:ext cx="1295400" cy="3048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3352800" y="2809744"/>
                <a:ext cx="3581400" cy="3048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2" name="Line 23"/>
              <p:cNvSpPr>
                <a:spLocks noChangeShapeType="1"/>
              </p:cNvSpPr>
              <p:nvPr>
                <p:custDataLst>
                  <p:tags r:id="rId6"/>
                </p:custDataLst>
              </p:nvPr>
            </p:nvSpPr>
            <p:spPr bwMode="auto">
              <a:xfrm flipV="1">
                <a:off x="5514107" y="2286000"/>
                <a:ext cx="30480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3" name="Line 24"/>
              <p:cNvSpPr>
                <a:spLocks noChangeShapeType="1"/>
              </p:cNvSpPr>
              <p:nvPr>
                <p:custDataLst>
                  <p:tags r:id="rId7"/>
                </p:custDataLst>
              </p:nvPr>
            </p:nvSpPr>
            <p:spPr bwMode="auto">
              <a:xfrm flipV="1">
                <a:off x="6781800" y="3114546"/>
                <a:ext cx="30480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4" name="Line 25"/>
              <p:cNvSpPr>
                <a:spLocks noChangeShapeType="1"/>
              </p:cNvSpPr>
              <p:nvPr>
                <p:custDataLst>
                  <p:tags r:id="rId8"/>
                </p:custDataLst>
              </p:nvPr>
            </p:nvSpPr>
            <p:spPr bwMode="auto">
              <a:xfrm flipV="1">
                <a:off x="6705600" y="2286000"/>
                <a:ext cx="30480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8251245" y="2372420"/>
              <a:ext cx="2286000" cy="1157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>
                      <a:lumMod val="50000"/>
                    </a:schemeClr>
                  </a:solidFill>
                </a:rPr>
                <a:t>Main array</a:t>
              </a:r>
            </a:p>
            <a:p>
              <a:endParaRPr lang="en-US" sz="3200" dirty="0" smtClean="0">
                <a:solidFill>
                  <a:schemeClr val="bg1">
                    <a:lumMod val="50000"/>
                  </a:schemeClr>
                </a:solidFill>
              </a:endParaRPr>
            </a:p>
            <a:p>
              <a:endParaRPr lang="en-US" dirty="0">
                <a:solidFill>
                  <a:schemeClr val="bg1">
                    <a:lumMod val="50000"/>
                  </a:schemeClr>
                </a:solidFill>
              </a:endParaRPr>
            </a:p>
            <a:p>
              <a:r>
                <a:rPr lang="en-US" dirty="0">
                  <a:solidFill>
                    <a:schemeClr val="bg1">
                      <a:lumMod val="50000"/>
                    </a:schemeClr>
                  </a:solidFill>
                </a:rPr>
                <a:t>Auxiliary array</a:t>
              </a:r>
              <a:endParaRPr lang="en-US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6654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details: </a:t>
            </a:r>
            <a:r>
              <a:rPr lang="en-US" dirty="0" smtClean="0"/>
              <a:t>saving </a:t>
            </a:r>
            <a:r>
              <a:rPr lang="en-US" dirty="0"/>
              <a:t>s</a:t>
            </a:r>
            <a:r>
              <a:rPr lang="en-US" dirty="0" smtClean="0"/>
              <a:t>pace </a:t>
            </a:r>
            <a:r>
              <a:rPr lang="en-US" dirty="0" smtClean="0"/>
              <a:t>and </a:t>
            </a:r>
            <a:r>
              <a:rPr lang="en-US" dirty="0" smtClean="0"/>
              <a:t>copying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Simplest / Worst: </a:t>
            </a:r>
          </a:p>
          <a:p>
            <a:pPr>
              <a:buNone/>
            </a:pPr>
            <a:r>
              <a:rPr lang="en-US" dirty="0" smtClean="0"/>
              <a:t>	Use a new auxiliary array of size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(hi-lo)</a:t>
            </a:r>
            <a:r>
              <a:rPr lang="en-US" dirty="0" smtClean="0"/>
              <a:t> for every merge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Better:</a:t>
            </a:r>
          </a:p>
          <a:p>
            <a:pPr>
              <a:buNone/>
            </a:pPr>
            <a:r>
              <a:rPr lang="en-US" dirty="0" smtClean="0"/>
              <a:t>	Use a new auxiliary array of size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/>
              <a:t> for every merging stage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Better:</a:t>
            </a:r>
          </a:p>
          <a:p>
            <a:pPr>
              <a:buNone/>
            </a:pPr>
            <a:r>
              <a:rPr lang="en-US" dirty="0" smtClean="0"/>
              <a:t>	Reuse same auxiliary array of size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/>
              <a:t> for every merging stage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Best (but a little tricky):</a:t>
            </a:r>
          </a:p>
          <a:p>
            <a:pPr>
              <a:buNone/>
            </a:pPr>
            <a:r>
              <a:rPr lang="en-US" dirty="0" smtClean="0"/>
              <a:t>	Don’t copy back – at 2</a:t>
            </a:r>
            <a:r>
              <a:rPr lang="en-US" baseline="30000" dirty="0" smtClean="0"/>
              <a:t>nd</a:t>
            </a:r>
            <a:r>
              <a:rPr lang="en-US" dirty="0" smtClean="0"/>
              <a:t>, 4</a:t>
            </a:r>
            <a:r>
              <a:rPr lang="en-US" baseline="30000" dirty="0" smtClean="0"/>
              <a:t>th</a:t>
            </a:r>
            <a:r>
              <a:rPr lang="en-US" dirty="0" smtClean="0"/>
              <a:t>, 6</a:t>
            </a:r>
            <a:r>
              <a:rPr lang="en-US" baseline="30000" dirty="0" smtClean="0"/>
              <a:t>th</a:t>
            </a:r>
            <a:r>
              <a:rPr lang="en-US" dirty="0" smtClean="0"/>
              <a:t>, … merging stages, use the original array as the auxiliary array and vice-versa</a:t>
            </a:r>
          </a:p>
          <a:p>
            <a:pPr lvl="1"/>
            <a:r>
              <a:rPr lang="en-US" dirty="0" smtClean="0"/>
              <a:t>Need one copy at end if number of stages is odd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624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4721"/>
          </a:xfrm>
        </p:spPr>
        <p:txBody>
          <a:bodyPr/>
          <a:lstStyle/>
          <a:p>
            <a:r>
              <a:rPr lang="en-US" dirty="0" smtClean="0"/>
              <a:t>Swapping Original / Auxiliary Array (“best”)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964" y="6122265"/>
            <a:ext cx="10454986" cy="3857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(Arguably easier to code up without recursion at all)</a:t>
            </a:r>
            <a:endParaRPr lang="en-US" sz="2400" dirty="0"/>
          </a:p>
        </p:txBody>
      </p:sp>
      <p:sp>
        <p:nvSpPr>
          <p:cNvPr id="23" name="Rectangle 19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383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0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955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527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2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4099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671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243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7815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6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2387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7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197679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28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22669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29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5717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0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27241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1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0289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2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31813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3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4861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4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36385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5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9433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36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40957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37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4005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38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45529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39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8577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40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50101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4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3149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42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54673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4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2669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Line 4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26479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Line 4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1813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Line 5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35623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5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40195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5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44005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5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49339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5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53149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5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038350" y="38862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56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867150" y="38862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5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2495550" y="3581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5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3257550" y="3581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5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324350" y="3581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Line 6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5086350" y="3581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Line 62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2952750" y="41148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Line 6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4552950" y="4114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Text Box 64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9353551" y="2514601"/>
            <a:ext cx="1229439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Merge by 1</a:t>
            </a:r>
          </a:p>
          <a:p>
            <a:endParaRPr lang="en-US" sz="1600" dirty="0"/>
          </a:p>
          <a:p>
            <a:r>
              <a:rPr lang="en-US" sz="1600" dirty="0"/>
              <a:t>Merge by 2</a:t>
            </a:r>
          </a:p>
          <a:p>
            <a:endParaRPr lang="en-US" sz="1600" dirty="0"/>
          </a:p>
          <a:p>
            <a:r>
              <a:rPr lang="en-US" sz="1600" dirty="0"/>
              <a:t>Merge by 4</a:t>
            </a:r>
          </a:p>
          <a:p>
            <a:endParaRPr lang="en-US" sz="1600" dirty="0"/>
          </a:p>
          <a:p>
            <a:r>
              <a:rPr lang="en-US" sz="1600" dirty="0"/>
              <a:t>Merge by 8</a:t>
            </a:r>
          </a:p>
          <a:p>
            <a:endParaRPr lang="en-US" sz="1600" dirty="0"/>
          </a:p>
          <a:p>
            <a:r>
              <a:rPr lang="en-US" sz="1600" dirty="0"/>
              <a:t>Merge by 16</a:t>
            </a:r>
          </a:p>
          <a:p>
            <a:endParaRPr lang="en-US" sz="1600" dirty="0"/>
          </a:p>
        </p:txBody>
      </p:sp>
      <p:grpSp>
        <p:nvGrpSpPr>
          <p:cNvPr id="137" name="Group 136"/>
          <p:cNvGrpSpPr/>
          <p:nvPr/>
        </p:nvGrpSpPr>
        <p:grpSpPr>
          <a:xfrm>
            <a:off x="2038350" y="2286000"/>
            <a:ext cx="7315200" cy="228600"/>
            <a:chOff x="2038350" y="2286000"/>
            <a:chExt cx="7315200" cy="22860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7" name="Rectangle 3"/>
            <p:cNvSpPr>
              <a:spLocks noChangeArrowheads="1"/>
            </p:cNvSpPr>
            <p:nvPr>
              <p:custDataLst>
                <p:tags r:id="rId98"/>
              </p:custDataLst>
            </p:nvPr>
          </p:nvSpPr>
          <p:spPr bwMode="auto">
            <a:xfrm>
              <a:off x="2038350" y="2286000"/>
              <a:ext cx="228600" cy="228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4"/>
            <p:cNvSpPr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>
              <a:off x="2266950" y="2286000"/>
              <a:ext cx="228600" cy="228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5"/>
            <p:cNvSpPr>
              <a:spLocks noChangeArrowheads="1"/>
            </p:cNvSpPr>
            <p:nvPr>
              <p:custDataLst>
                <p:tags r:id="rId100"/>
              </p:custDataLst>
            </p:nvPr>
          </p:nvSpPr>
          <p:spPr bwMode="auto">
            <a:xfrm>
              <a:off x="2495550" y="2286000"/>
              <a:ext cx="228600" cy="228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6"/>
            <p:cNvSpPr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>
              <a:off x="2724150" y="2286000"/>
              <a:ext cx="228600" cy="228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7"/>
            <p:cNvSpPr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>
              <a:off x="2952750" y="2286000"/>
              <a:ext cx="228600" cy="228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8"/>
            <p:cNvSpPr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>
              <a:off x="3181350" y="2286000"/>
              <a:ext cx="228600" cy="228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9"/>
            <p:cNvSpPr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>
              <a:off x="3409950" y="2286000"/>
              <a:ext cx="228600" cy="228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0"/>
            <p:cNvSpPr>
              <a:spLocks noChangeArrowheads="1"/>
            </p:cNvSpPr>
            <p:nvPr>
              <p:custDataLst>
                <p:tags r:id="rId105"/>
              </p:custDataLst>
            </p:nvPr>
          </p:nvSpPr>
          <p:spPr bwMode="auto">
            <a:xfrm>
              <a:off x="3638550" y="2286000"/>
              <a:ext cx="228600" cy="228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1"/>
            <p:cNvSpPr>
              <a:spLocks noChangeArrowheads="1"/>
            </p:cNvSpPr>
            <p:nvPr>
              <p:custDataLst>
                <p:tags r:id="rId106"/>
              </p:custDataLst>
            </p:nvPr>
          </p:nvSpPr>
          <p:spPr bwMode="auto">
            <a:xfrm>
              <a:off x="3867150" y="2286000"/>
              <a:ext cx="228600" cy="228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2"/>
            <p:cNvSpPr>
              <a:spLocks noChangeArrowheads="1"/>
            </p:cNvSpPr>
            <p:nvPr>
              <p:custDataLst>
                <p:tags r:id="rId107"/>
              </p:custDataLst>
            </p:nvPr>
          </p:nvSpPr>
          <p:spPr bwMode="auto">
            <a:xfrm>
              <a:off x="4095750" y="2286000"/>
              <a:ext cx="228600" cy="228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3"/>
            <p:cNvSpPr>
              <a:spLocks noChangeArrowheads="1"/>
            </p:cNvSpPr>
            <p:nvPr>
              <p:custDataLst>
                <p:tags r:id="rId108"/>
              </p:custDataLst>
            </p:nvPr>
          </p:nvSpPr>
          <p:spPr bwMode="auto">
            <a:xfrm>
              <a:off x="4324350" y="2286000"/>
              <a:ext cx="228600" cy="228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4"/>
            <p:cNvSpPr>
              <a:spLocks noChangeArrowheads="1"/>
            </p:cNvSpPr>
            <p:nvPr>
              <p:custDataLst>
                <p:tags r:id="rId109"/>
              </p:custDataLst>
            </p:nvPr>
          </p:nvSpPr>
          <p:spPr bwMode="auto">
            <a:xfrm>
              <a:off x="4552950" y="2286000"/>
              <a:ext cx="228600" cy="228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15"/>
            <p:cNvSpPr>
              <a:spLocks noChangeArrowheads="1"/>
            </p:cNvSpPr>
            <p:nvPr>
              <p:custDataLst>
                <p:tags r:id="rId110"/>
              </p:custDataLst>
            </p:nvPr>
          </p:nvSpPr>
          <p:spPr bwMode="auto">
            <a:xfrm>
              <a:off x="4781550" y="2286000"/>
              <a:ext cx="228600" cy="228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16"/>
            <p:cNvSpPr>
              <a:spLocks noChangeArrowheads="1"/>
            </p:cNvSpPr>
            <p:nvPr>
              <p:custDataLst>
                <p:tags r:id="rId111"/>
              </p:custDataLst>
            </p:nvPr>
          </p:nvSpPr>
          <p:spPr bwMode="auto">
            <a:xfrm>
              <a:off x="5010150" y="2286000"/>
              <a:ext cx="228600" cy="228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7"/>
            <p:cNvSpPr>
              <a:spLocks noChangeArrowheads="1"/>
            </p:cNvSpPr>
            <p:nvPr>
              <p:custDataLst>
                <p:tags r:id="rId112"/>
              </p:custDataLst>
            </p:nvPr>
          </p:nvSpPr>
          <p:spPr bwMode="auto">
            <a:xfrm>
              <a:off x="5238750" y="2286000"/>
              <a:ext cx="228600" cy="228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18"/>
            <p:cNvSpPr>
              <a:spLocks noChangeArrowheads="1"/>
            </p:cNvSpPr>
            <p:nvPr>
              <p:custDataLst>
                <p:tags r:id="rId113"/>
              </p:custDataLst>
            </p:nvPr>
          </p:nvSpPr>
          <p:spPr bwMode="auto">
            <a:xfrm>
              <a:off x="5467350" y="2286000"/>
              <a:ext cx="228600" cy="228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Rectangle 65"/>
            <p:cNvSpPr>
              <a:spLocks noChangeArrowheads="1"/>
            </p:cNvSpPr>
            <p:nvPr>
              <p:custDataLst>
                <p:tags r:id="rId114"/>
              </p:custDataLst>
            </p:nvPr>
          </p:nvSpPr>
          <p:spPr bwMode="auto">
            <a:xfrm>
              <a:off x="5695950" y="2286000"/>
              <a:ext cx="228600" cy="228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Rectangle 66"/>
            <p:cNvSpPr>
              <a:spLocks noChangeArrowheads="1"/>
            </p:cNvSpPr>
            <p:nvPr>
              <p:custDataLst>
                <p:tags r:id="rId115"/>
              </p:custDataLst>
            </p:nvPr>
          </p:nvSpPr>
          <p:spPr bwMode="auto">
            <a:xfrm>
              <a:off x="5924550" y="2286000"/>
              <a:ext cx="228600" cy="228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Rectangle 67"/>
            <p:cNvSpPr>
              <a:spLocks noChangeArrowheads="1"/>
            </p:cNvSpPr>
            <p:nvPr>
              <p:custDataLst>
                <p:tags r:id="rId116"/>
              </p:custDataLst>
            </p:nvPr>
          </p:nvSpPr>
          <p:spPr bwMode="auto">
            <a:xfrm>
              <a:off x="6153150" y="2286000"/>
              <a:ext cx="228600" cy="228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Rectangle 68"/>
            <p:cNvSpPr>
              <a:spLocks noChangeArrowheads="1"/>
            </p:cNvSpPr>
            <p:nvPr>
              <p:custDataLst>
                <p:tags r:id="rId117"/>
              </p:custDataLst>
            </p:nvPr>
          </p:nvSpPr>
          <p:spPr bwMode="auto">
            <a:xfrm>
              <a:off x="6381750" y="2286000"/>
              <a:ext cx="228600" cy="228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Rectangle 69"/>
            <p:cNvSpPr>
              <a:spLocks noChangeArrowheads="1"/>
            </p:cNvSpPr>
            <p:nvPr>
              <p:custDataLst>
                <p:tags r:id="rId118"/>
              </p:custDataLst>
            </p:nvPr>
          </p:nvSpPr>
          <p:spPr bwMode="auto">
            <a:xfrm>
              <a:off x="6610350" y="2286000"/>
              <a:ext cx="228600" cy="228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Rectangle 70"/>
            <p:cNvSpPr>
              <a:spLocks noChangeArrowheads="1"/>
            </p:cNvSpPr>
            <p:nvPr>
              <p:custDataLst>
                <p:tags r:id="rId119"/>
              </p:custDataLst>
            </p:nvPr>
          </p:nvSpPr>
          <p:spPr bwMode="auto">
            <a:xfrm>
              <a:off x="6838950" y="2286000"/>
              <a:ext cx="228600" cy="228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Rectangle 71"/>
            <p:cNvSpPr>
              <a:spLocks noChangeArrowheads="1"/>
            </p:cNvSpPr>
            <p:nvPr>
              <p:custDataLst>
                <p:tags r:id="rId120"/>
              </p:custDataLst>
            </p:nvPr>
          </p:nvSpPr>
          <p:spPr bwMode="auto">
            <a:xfrm>
              <a:off x="7067550" y="2286000"/>
              <a:ext cx="228600" cy="228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Rectangle 72"/>
            <p:cNvSpPr>
              <a:spLocks noChangeArrowheads="1"/>
            </p:cNvSpPr>
            <p:nvPr>
              <p:custDataLst>
                <p:tags r:id="rId121"/>
              </p:custDataLst>
            </p:nvPr>
          </p:nvSpPr>
          <p:spPr bwMode="auto">
            <a:xfrm>
              <a:off x="7296150" y="2286000"/>
              <a:ext cx="228600" cy="228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Rectangle 73"/>
            <p:cNvSpPr>
              <a:spLocks noChangeArrowheads="1"/>
            </p:cNvSpPr>
            <p:nvPr>
              <p:custDataLst>
                <p:tags r:id="rId122"/>
              </p:custDataLst>
            </p:nvPr>
          </p:nvSpPr>
          <p:spPr bwMode="auto">
            <a:xfrm>
              <a:off x="7524750" y="2286000"/>
              <a:ext cx="228600" cy="228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Rectangle 74"/>
            <p:cNvSpPr>
              <a:spLocks noChangeArrowheads="1"/>
            </p:cNvSpPr>
            <p:nvPr>
              <p:custDataLst>
                <p:tags r:id="rId123"/>
              </p:custDataLst>
            </p:nvPr>
          </p:nvSpPr>
          <p:spPr bwMode="auto">
            <a:xfrm>
              <a:off x="7753350" y="2286000"/>
              <a:ext cx="228600" cy="228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Rectangle 75"/>
            <p:cNvSpPr>
              <a:spLocks noChangeArrowheads="1"/>
            </p:cNvSpPr>
            <p:nvPr>
              <p:custDataLst>
                <p:tags r:id="rId124"/>
              </p:custDataLst>
            </p:nvPr>
          </p:nvSpPr>
          <p:spPr bwMode="auto">
            <a:xfrm>
              <a:off x="7981950" y="2286000"/>
              <a:ext cx="228600" cy="228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Rectangle 76"/>
            <p:cNvSpPr>
              <a:spLocks noChangeArrowheads="1"/>
            </p:cNvSpPr>
            <p:nvPr>
              <p:custDataLst>
                <p:tags r:id="rId125"/>
              </p:custDataLst>
            </p:nvPr>
          </p:nvSpPr>
          <p:spPr bwMode="auto">
            <a:xfrm>
              <a:off x="8210550" y="2286000"/>
              <a:ext cx="228600" cy="228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Rectangle 77"/>
            <p:cNvSpPr>
              <a:spLocks noChangeArrowheads="1"/>
            </p:cNvSpPr>
            <p:nvPr>
              <p:custDataLst>
                <p:tags r:id="rId126"/>
              </p:custDataLst>
            </p:nvPr>
          </p:nvSpPr>
          <p:spPr bwMode="auto">
            <a:xfrm>
              <a:off x="8439150" y="2286000"/>
              <a:ext cx="228600" cy="228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Rectangle 78"/>
            <p:cNvSpPr>
              <a:spLocks noChangeArrowheads="1"/>
            </p:cNvSpPr>
            <p:nvPr>
              <p:custDataLst>
                <p:tags r:id="rId127"/>
              </p:custDataLst>
            </p:nvPr>
          </p:nvSpPr>
          <p:spPr bwMode="auto">
            <a:xfrm>
              <a:off x="8667750" y="2286000"/>
              <a:ext cx="228600" cy="228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Rectangle 79"/>
            <p:cNvSpPr>
              <a:spLocks noChangeArrowheads="1"/>
            </p:cNvSpPr>
            <p:nvPr>
              <p:custDataLst>
                <p:tags r:id="rId128"/>
              </p:custDataLst>
            </p:nvPr>
          </p:nvSpPr>
          <p:spPr bwMode="auto">
            <a:xfrm>
              <a:off x="8896350" y="2286000"/>
              <a:ext cx="228600" cy="228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Rectangle 80"/>
            <p:cNvSpPr>
              <a:spLocks noChangeArrowheads="1"/>
            </p:cNvSpPr>
            <p:nvPr>
              <p:custDataLst>
                <p:tags r:id="rId129"/>
              </p:custDataLst>
            </p:nvPr>
          </p:nvSpPr>
          <p:spPr bwMode="auto">
            <a:xfrm>
              <a:off x="9124950" y="2286000"/>
              <a:ext cx="228600" cy="228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5" name="Rectangle 81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6959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Rectangle 82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1531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Rectangle 83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66103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Rectangle 84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0675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Rectangle 85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75247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Rectangle 86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79819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Rectangle 87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84391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Rectangle 88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88963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Line 89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57721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Line 90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H="1">
            <a:off x="59245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Line 91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62293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Line 92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>
            <a:off x="63817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Line 93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66865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Line 94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H="1">
            <a:off x="68389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Line 95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71437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Line 96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H="1">
            <a:off x="72961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Line 97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76009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Line 98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H="1">
            <a:off x="77533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Line 99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80581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Line 100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>
            <a:off x="82105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" name="Line 101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>
            <a:off x="85153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" name="Line 102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 flipH="1">
            <a:off x="86677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Line 103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>
            <a:off x="89725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" name="Line 104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 flipH="1">
            <a:off x="91249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038350" y="3352800"/>
            <a:ext cx="7315200" cy="228600"/>
            <a:chOff x="2038350" y="3352800"/>
            <a:chExt cx="7315200" cy="22860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47" name="Rectangle 43"/>
            <p:cNvSpPr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>
              <a:off x="2038350" y="3352800"/>
              <a:ext cx="914400" cy="228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Rectangle 44"/>
            <p:cNvSpPr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>
              <a:off x="2952750" y="3352800"/>
              <a:ext cx="914400" cy="228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Rectangle 45"/>
            <p:cNvSpPr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>
              <a:off x="3867150" y="3352800"/>
              <a:ext cx="914400" cy="228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Rectangle 46"/>
            <p:cNvSpPr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>
              <a:off x="4781550" y="3352800"/>
              <a:ext cx="914400" cy="228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Rectangle 105"/>
            <p:cNvSpPr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>
              <a:off x="5695950" y="3352800"/>
              <a:ext cx="914400" cy="228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Rectangle 106"/>
            <p:cNvSpPr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>
              <a:off x="6610350" y="3352800"/>
              <a:ext cx="914400" cy="228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Rectangle 107"/>
            <p:cNvSpPr>
              <a:spLocks noChangeArrowheads="1"/>
            </p:cNvSpPr>
            <p:nvPr>
              <p:custDataLst>
                <p:tags r:id="rId96"/>
              </p:custDataLst>
            </p:nvPr>
          </p:nvSpPr>
          <p:spPr bwMode="auto">
            <a:xfrm>
              <a:off x="7524750" y="3352800"/>
              <a:ext cx="914400" cy="228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Rectangle 108"/>
            <p:cNvSpPr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>
              <a:off x="8439150" y="3352800"/>
              <a:ext cx="914400" cy="228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" name="Line 109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59245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" name="Line 110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 flipH="1">
            <a:off x="63055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Line 111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68389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6" name="Line 112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 flipH="1">
            <a:off x="72199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7" name="Line 113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>
            <a:off x="76771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Line 114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 flipH="1">
            <a:off x="80581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9" name="Line 115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>
            <a:off x="85915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0" name="Line 116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 flipH="1">
            <a:off x="89725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1" name="Rectangle 117"/>
          <p:cNvSpPr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5695950" y="38862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" name="Rectangle 118"/>
          <p:cNvSpPr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7524750" y="38862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" name="Line 119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6153150" y="3581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" name="Line 120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 flipH="1">
            <a:off x="6915150" y="3581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" name="Line 121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>
            <a:off x="7981950" y="3581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" name="Line 122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 flipH="1">
            <a:off x="8743950" y="3581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038350" y="4419600"/>
            <a:ext cx="7315200" cy="228600"/>
            <a:chOff x="2038350" y="4419600"/>
            <a:chExt cx="7315200" cy="22860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65" name="Rectangle 61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2038350" y="4419600"/>
              <a:ext cx="3657600" cy="228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" name="Rectangle 123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5695950" y="4419600"/>
              <a:ext cx="3657600" cy="228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8" name="Line 124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6610350" y="41148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9" name="Line 125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H="1">
            <a:off x="8210550" y="4114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0" name="Rectangle 126"/>
          <p:cNvSpPr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2038350" y="4953000"/>
            <a:ext cx="7315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" name="Line 127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>
            <a:off x="3638550" y="4648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" name="Line 128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 flipH="1">
            <a:off x="7372350" y="4648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" name="Rectangle 129"/>
          <p:cNvSpPr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2038350" y="5562600"/>
            <a:ext cx="7315200" cy="228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" name="Line 130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>
            <a:off x="5619750" y="5257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5" name="Text Box 131"/>
          <p:cNvSpPr txBox="1">
            <a:spLocks noChangeArrowheads="1"/>
          </p:cNvSpPr>
          <p:nvPr>
            <p:custDataLst>
              <p:tags r:id="rId87"/>
            </p:custDataLst>
          </p:nvPr>
        </p:nvSpPr>
        <p:spPr bwMode="auto">
          <a:xfrm>
            <a:off x="5772151" y="5230813"/>
            <a:ext cx="145982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Copy if Needed</a:t>
            </a:r>
          </a:p>
        </p:txBody>
      </p:sp>
      <p:sp>
        <p:nvSpPr>
          <p:cNvPr id="136" name="Content Placeholder 2"/>
          <p:cNvSpPr txBox="1">
            <a:spLocks/>
          </p:cNvSpPr>
          <p:nvPr/>
        </p:nvSpPr>
        <p:spPr bwMode="auto">
          <a:xfrm>
            <a:off x="838200" y="1141242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dirty="0"/>
              <a:t>First </a:t>
            </a:r>
            <a:r>
              <a:rPr lang="en-US" sz="2400" dirty="0" err="1" smtClean="0"/>
              <a:t>recurse</a:t>
            </a:r>
            <a:r>
              <a:rPr lang="en-US" sz="2400" dirty="0" smtClean="0"/>
              <a:t> </a:t>
            </a:r>
            <a:r>
              <a:rPr lang="en-US" sz="2400" dirty="0"/>
              <a:t>down to lists of size 1</a:t>
            </a:r>
          </a:p>
          <a:p>
            <a:r>
              <a:rPr lang="en-US" sz="2400" dirty="0"/>
              <a:t>As we return from the recursion, swap between arrays</a:t>
            </a:r>
          </a:p>
        </p:txBody>
      </p:sp>
      <p:sp>
        <p:nvSpPr>
          <p:cNvPr id="138" name="Rectangle 137"/>
          <p:cNvSpPr/>
          <p:nvPr/>
        </p:nvSpPr>
        <p:spPr>
          <a:xfrm>
            <a:off x="828040" y="2779811"/>
            <a:ext cx="12317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smtClean="0">
                <a:solidFill>
                  <a:schemeClr val="bg1">
                    <a:lumMod val="50000"/>
                  </a:schemeClr>
                </a:solidFill>
              </a:rPr>
              <a:t>Auxiliary array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1026104" y="2246411"/>
            <a:ext cx="1028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Main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array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828040" y="3886200"/>
            <a:ext cx="12317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smtClean="0">
                <a:solidFill>
                  <a:schemeClr val="bg1">
                    <a:lumMod val="50000"/>
                  </a:schemeClr>
                </a:solidFill>
              </a:rPr>
              <a:t>Auxiliary array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1026104" y="3352800"/>
            <a:ext cx="1028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Main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array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828040" y="4923314"/>
            <a:ext cx="12317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Auxiliary array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1026104" y="4389914"/>
            <a:ext cx="1028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Main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array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1026104" y="5524013"/>
            <a:ext cx="1028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Main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array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859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6" grpId="0" animBg="1"/>
      <p:bldP spid="67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lists and big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We defined sorting over an array, but sometimes you want to sort linked lists</a:t>
            </a:r>
          </a:p>
          <a:p>
            <a:pPr>
              <a:buNone/>
            </a:pPr>
            <a:endParaRPr lang="en-US" sz="1000" dirty="0"/>
          </a:p>
          <a:p>
            <a:pPr>
              <a:buNone/>
            </a:pPr>
            <a:r>
              <a:rPr lang="en-US" dirty="0" smtClean="0"/>
              <a:t>One approach:</a:t>
            </a:r>
          </a:p>
          <a:p>
            <a:pPr lvl="1"/>
            <a:r>
              <a:rPr lang="en-US" dirty="0" smtClean="0"/>
              <a:t>Convert to array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Sort: </a:t>
            </a:r>
            <a:endParaRPr lang="en-US" dirty="0" smtClean="0"/>
          </a:p>
          <a:p>
            <a:pPr lvl="1"/>
            <a:r>
              <a:rPr lang="en-US" dirty="0" smtClean="0"/>
              <a:t>Convert </a:t>
            </a:r>
            <a:r>
              <a:rPr lang="en-US" dirty="0" smtClean="0"/>
              <a:t>back to list</a:t>
            </a:r>
            <a:r>
              <a:rPr lang="en-US" dirty="0" smtClean="0"/>
              <a:t>:</a:t>
            </a:r>
            <a:endParaRPr lang="en-US" sz="1000" dirty="0"/>
          </a:p>
          <a:p>
            <a:pPr>
              <a:buNone/>
            </a:pPr>
            <a:r>
              <a:rPr lang="en-US" dirty="0" smtClean="0"/>
              <a:t>M</a:t>
            </a:r>
            <a:r>
              <a:rPr lang="en-US" dirty="0" smtClean="0"/>
              <a:t>erge </a:t>
            </a:r>
            <a:r>
              <a:rPr lang="en-US" dirty="0" smtClean="0"/>
              <a:t>sort </a:t>
            </a:r>
            <a:r>
              <a:rPr lang="en-US" dirty="0" smtClean="0"/>
              <a:t>works very </a:t>
            </a:r>
            <a:r>
              <a:rPr lang="en-US" dirty="0" smtClean="0"/>
              <a:t>nicely on linked lists directly</a:t>
            </a:r>
          </a:p>
          <a:p>
            <a:pPr lvl="1"/>
            <a:r>
              <a:rPr lang="en-US" dirty="0" err="1" smtClean="0"/>
              <a:t>Heapsort</a:t>
            </a:r>
            <a:r>
              <a:rPr lang="en-US" dirty="0" smtClean="0"/>
              <a:t> and quicksort do not</a:t>
            </a:r>
          </a:p>
          <a:p>
            <a:pPr lvl="1"/>
            <a:r>
              <a:rPr lang="en-US" dirty="0" smtClean="0"/>
              <a:t>Insertion sort and selection sort do but they’re slower</a:t>
            </a:r>
          </a:p>
          <a:p>
            <a:pPr lvl="1"/>
            <a:endParaRPr lang="en-US" sz="1000" dirty="0"/>
          </a:p>
          <a:p>
            <a:pPr>
              <a:buNone/>
            </a:pPr>
            <a:r>
              <a:rPr lang="en-US" dirty="0" smtClean="0"/>
              <a:t>Merge sort is also the sort of choice for external sorting</a:t>
            </a:r>
          </a:p>
          <a:p>
            <a:pPr lvl="1"/>
            <a:r>
              <a:rPr lang="en-US" dirty="0" smtClean="0"/>
              <a:t>Linear merges minimize disk accesses</a:t>
            </a:r>
          </a:p>
          <a:p>
            <a:pPr lvl="1"/>
            <a:r>
              <a:rPr lang="en-US" dirty="0" smtClean="0"/>
              <a:t>And can leverage multiple disks to get streaming accesses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281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looking at algorithms instead of data structures!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99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Having defined an algorithm and argued it is correct, we should analyze its running time and space: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To sort </a:t>
            </a:r>
            <a:r>
              <a:rPr lang="en-US" i="1" dirty="0" smtClean="0"/>
              <a:t>n</a:t>
            </a:r>
            <a:r>
              <a:rPr lang="en-US" dirty="0" smtClean="0"/>
              <a:t> elements, we:</a:t>
            </a:r>
          </a:p>
          <a:p>
            <a:pPr lvl="1"/>
            <a:r>
              <a:rPr lang="en-US" dirty="0" smtClean="0"/>
              <a:t>Return immediately if </a:t>
            </a:r>
            <a:r>
              <a:rPr lang="en-US" i="1" dirty="0" smtClean="0"/>
              <a:t>n</a:t>
            </a:r>
            <a:r>
              <a:rPr lang="en-US" dirty="0" smtClean="0"/>
              <a:t>=1</a:t>
            </a:r>
          </a:p>
          <a:p>
            <a:pPr lvl="1"/>
            <a:r>
              <a:rPr lang="en-US" dirty="0" smtClean="0"/>
              <a:t>Else do 2 </a:t>
            </a:r>
            <a:r>
              <a:rPr lang="en-US" dirty="0" err="1" smtClean="0"/>
              <a:t>subproblems</a:t>
            </a:r>
            <a:r>
              <a:rPr lang="en-US" dirty="0" smtClean="0"/>
              <a:t> of size </a:t>
            </a:r>
            <a:r>
              <a:rPr lang="en-US" i="1" dirty="0" smtClean="0"/>
              <a:t>                    </a:t>
            </a:r>
            <a:r>
              <a:rPr lang="en-US" dirty="0" smtClean="0"/>
              <a:t> </a:t>
            </a:r>
            <a:r>
              <a:rPr lang="en-US" dirty="0" smtClean="0"/>
              <a:t>and then an </a:t>
            </a:r>
            <a:r>
              <a:rPr lang="en-US" i="1" dirty="0" smtClean="0"/>
              <a:t>                  </a:t>
            </a:r>
            <a:r>
              <a:rPr lang="en-US" dirty="0" smtClean="0"/>
              <a:t>merge</a:t>
            </a:r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Recurrence relation</a:t>
            </a:r>
            <a:r>
              <a:rPr lang="en-US" dirty="0" smtClean="0"/>
              <a:t>: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610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intuitively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3950"/>
            <a:ext cx="10515600" cy="208135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This recurrence is common, you just “know” it’s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Merge sort is relatively easy to intuit (best, worst, and average):</a:t>
            </a:r>
          </a:p>
          <a:p>
            <a:r>
              <a:rPr lang="en-US" dirty="0" smtClean="0"/>
              <a:t>The recursion “tree” will have </a:t>
            </a:r>
            <a:r>
              <a:rPr lang="en-US" dirty="0" smtClean="0"/>
              <a:t>height</a:t>
            </a:r>
            <a:endParaRPr lang="en-US" dirty="0" smtClean="0"/>
          </a:p>
          <a:p>
            <a:r>
              <a:rPr lang="en-US" dirty="0" smtClean="0"/>
              <a:t>At each level we do a </a:t>
            </a:r>
            <a:r>
              <a:rPr lang="en-US" i="1" dirty="0" smtClean="0"/>
              <a:t>total</a:t>
            </a:r>
            <a:r>
              <a:rPr lang="en-US" dirty="0" smtClean="0"/>
              <a:t> amount of merging equal to 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3891" y="3680454"/>
            <a:ext cx="7938654" cy="2618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570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more formally </a:t>
            </a:r>
            <a:br>
              <a:rPr lang="en-US" dirty="0" smtClean="0"/>
            </a:br>
            <a:r>
              <a:rPr lang="en-US" sz="2000" dirty="0"/>
              <a:t>(One of the recurrence classics)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3480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For simplicity, ignore constants (let constants be </a:t>
            </a:r>
            <a:r>
              <a:rPr lang="en-US" dirty="0"/>
              <a:t>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T(1) = 1                                            </a:t>
            </a:r>
          </a:p>
          <a:p>
            <a:pPr>
              <a:buNone/>
            </a:pPr>
            <a:r>
              <a:rPr lang="en-US" dirty="0" smtClean="0"/>
              <a:t>T(n) = 2T(n/2) + n</a:t>
            </a:r>
          </a:p>
          <a:p>
            <a:pPr>
              <a:buNone/>
            </a:pPr>
            <a:r>
              <a:rPr lang="en-US" dirty="0" smtClean="0"/>
              <a:t>        = 2(2T(n/4) + n/2) + n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   = 4T(n/4) + 2n </a:t>
            </a:r>
          </a:p>
          <a:p>
            <a:pPr>
              <a:buNone/>
            </a:pPr>
            <a:r>
              <a:rPr lang="en-US" dirty="0" smtClean="0"/>
              <a:t>	   = 4(2T(n/8) + n/4) + 2n </a:t>
            </a:r>
          </a:p>
          <a:p>
            <a:pPr>
              <a:buNone/>
            </a:pPr>
            <a:r>
              <a:rPr lang="en-US" dirty="0" smtClean="0"/>
              <a:t>	   = 8T(n/8) + </a:t>
            </a:r>
            <a:r>
              <a:rPr lang="en-US" dirty="0" smtClean="0"/>
              <a:t>3n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….</a:t>
            </a:r>
          </a:p>
          <a:p>
            <a:pPr>
              <a:buNone/>
            </a:pPr>
            <a:r>
              <a:rPr lang="en-US" dirty="0" smtClean="0"/>
              <a:t>        = 2</a:t>
            </a:r>
            <a:r>
              <a:rPr lang="en-US" sz="2400" b="1" baseline="30000" dirty="0"/>
              <a:t>k</a:t>
            </a:r>
            <a:r>
              <a:rPr lang="en-US" dirty="0" smtClean="0"/>
              <a:t>T(n/2</a:t>
            </a:r>
            <a:r>
              <a:rPr lang="en-US" sz="2400" b="1" baseline="30000" dirty="0"/>
              <a:t>k</a:t>
            </a:r>
            <a:r>
              <a:rPr lang="en-US" dirty="0" smtClean="0"/>
              <a:t>) + </a:t>
            </a:r>
            <a:r>
              <a:rPr lang="en-US" dirty="0" err="1" smtClean="0"/>
              <a:t>kn</a:t>
            </a:r>
            <a:r>
              <a:rPr lang="en-US" dirty="0" smtClean="0"/>
              <a:t>    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 will continue to </a:t>
            </a:r>
            <a:r>
              <a:rPr lang="en-US" dirty="0" err="1" smtClean="0"/>
              <a:t>recurse</a:t>
            </a:r>
            <a:r>
              <a:rPr lang="en-US" dirty="0" smtClean="0"/>
              <a:t> until we reach the base case, i.e. T(1) for T(1),  n/2</a:t>
            </a:r>
            <a:r>
              <a:rPr lang="en-US" baseline="30000" dirty="0" smtClean="0"/>
              <a:t>k </a:t>
            </a:r>
            <a:r>
              <a:rPr lang="en-US" dirty="0" smtClean="0"/>
              <a:t>= 1, i.e., log n = k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dirty="0" smtClean="0"/>
              <a:t>So the total amount of work is      2</a:t>
            </a:r>
            <a:r>
              <a:rPr lang="en-US" baseline="30000" dirty="0" smtClean="0"/>
              <a:t>k</a:t>
            </a:r>
            <a:r>
              <a:rPr lang="en-US" dirty="0" smtClean="0"/>
              <a:t>T(n/2</a:t>
            </a:r>
            <a:r>
              <a:rPr lang="en-US" baseline="30000" dirty="0" smtClean="0"/>
              <a:t>k</a:t>
            </a:r>
            <a:r>
              <a:rPr lang="en-US" dirty="0" smtClean="0"/>
              <a:t>) + </a:t>
            </a:r>
            <a:r>
              <a:rPr lang="en-US" dirty="0" err="1" smtClean="0"/>
              <a:t>kn</a:t>
            </a:r>
            <a:r>
              <a:rPr lang="en-US" dirty="0" smtClean="0"/>
              <a:t>  = 2</a:t>
            </a:r>
            <a:r>
              <a:rPr lang="en-US" baseline="30000" dirty="0" smtClean="0"/>
              <a:t>log n </a:t>
            </a:r>
            <a:r>
              <a:rPr lang="en-US" dirty="0" smtClean="0"/>
              <a:t>T(1) + n log n = n + n log n </a:t>
            </a:r>
            <a:r>
              <a:rPr lang="en-US" dirty="0" smtClean="0">
                <a:solidFill>
                  <a:srgbClr val="3366FF"/>
                </a:solidFill>
              </a:rPr>
              <a:t>= O(n log n)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566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Divide-and-Conquer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Two great sorting methods are fundamentally divide-and-conquer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Merge Sort: </a:t>
            </a:r>
            <a:endParaRPr lang="en-US" sz="2400" dirty="0" smtClean="0"/>
          </a:p>
          <a:p>
            <a:pPr lvl="2"/>
            <a:r>
              <a:rPr lang="en-US" sz="2400" dirty="0" smtClean="0"/>
              <a:t>Sort the left half of the elements (recursively) </a:t>
            </a:r>
          </a:p>
          <a:p>
            <a:pPr lvl="2"/>
            <a:r>
              <a:rPr lang="en-US" sz="2400" dirty="0" smtClean="0"/>
              <a:t>Sort </a:t>
            </a:r>
            <a:r>
              <a:rPr lang="en-US" sz="2400" dirty="0" smtClean="0"/>
              <a:t>the right half of the elements (recursively</a:t>
            </a:r>
            <a:r>
              <a:rPr lang="en-US" sz="2400" dirty="0" smtClean="0"/>
              <a:t>)</a:t>
            </a:r>
          </a:p>
          <a:p>
            <a:pPr lvl="2"/>
            <a:r>
              <a:rPr lang="en-US" sz="2400" dirty="0" smtClean="0"/>
              <a:t>Merge </a:t>
            </a:r>
            <a:r>
              <a:rPr lang="en-US" sz="2400" dirty="0" smtClean="0"/>
              <a:t>the two sorted halves into a sorted whole</a:t>
            </a:r>
            <a:endParaRPr lang="en-US" sz="1900" dirty="0" smtClean="0"/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US" dirty="0" smtClean="0"/>
              <a:t>Quicksort:   </a:t>
            </a:r>
            <a:endParaRPr lang="en-US" dirty="0" smtClean="0"/>
          </a:p>
          <a:p>
            <a:pPr marL="1257300" lvl="2" indent="-457200"/>
            <a:r>
              <a:rPr lang="en-US" sz="2600" dirty="0" smtClean="0"/>
              <a:t>Pick a “pivot” element </a:t>
            </a:r>
          </a:p>
          <a:p>
            <a:pPr marL="1257300" lvl="2" indent="-457200"/>
            <a:r>
              <a:rPr lang="en-US" sz="2400" dirty="0" smtClean="0"/>
              <a:t>Divide </a:t>
            </a:r>
            <a:r>
              <a:rPr lang="en-US" sz="2400" dirty="0" smtClean="0"/>
              <a:t>elements into </a:t>
            </a:r>
            <a:r>
              <a:rPr lang="en-US" sz="2400" dirty="0" smtClean="0"/>
              <a:t>“less-than pivot” and “greater-than pivot”</a:t>
            </a:r>
            <a:endParaRPr lang="en-US" sz="2400" dirty="0" smtClean="0"/>
          </a:p>
          <a:p>
            <a:pPr marL="1257300" lvl="2" indent="-457200"/>
            <a:r>
              <a:rPr lang="en-US" sz="2400" dirty="0" smtClean="0"/>
              <a:t>Sort </a:t>
            </a:r>
            <a:r>
              <a:rPr lang="en-US" sz="2400" dirty="0" smtClean="0"/>
              <a:t>the two divisions (recursively on each)</a:t>
            </a:r>
          </a:p>
          <a:p>
            <a:pPr marL="1257300" lvl="2" indent="-457200"/>
            <a:r>
              <a:rPr lang="en-US" sz="2400" dirty="0" smtClean="0"/>
              <a:t>Answer </a:t>
            </a:r>
            <a:r>
              <a:rPr lang="en-US" sz="2400" dirty="0" smtClean="0"/>
              <a:t>is </a:t>
            </a:r>
            <a:r>
              <a:rPr lang="en-US" sz="2400" dirty="0" smtClean="0"/>
              <a:t>“sorted-less-than”, followed by “pivot”, followed by ”sorted-greater-than”</a:t>
            </a:r>
            <a:endParaRPr lang="en-US" sz="2400" dirty="0" smtClean="0"/>
          </a:p>
          <a:p>
            <a:pPr marL="2171700" lvl="4" indent="-457200">
              <a:buNone/>
            </a:pPr>
            <a:r>
              <a:rPr lang="en-US" dirty="0" smtClean="0"/>
              <a:t>    </a:t>
            </a:r>
          </a:p>
          <a:p>
            <a:pPr marL="457200" indent="-45720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178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 </a:t>
            </a:r>
            <a:r>
              <a:rPr lang="en-US" dirty="0" smtClean="0"/>
              <a:t>Overview (sneak preview)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Pick a pivot element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Partition all the data into: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dirty="0" smtClean="0"/>
              <a:t>The elements less than the pivot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dirty="0" smtClean="0"/>
              <a:t>The pivot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dirty="0" smtClean="0"/>
              <a:t>The elements greater than the pivot</a:t>
            </a:r>
          </a:p>
          <a:p>
            <a:pPr marL="857250" lvl="1" indent="-457200">
              <a:buFont typeface="+mj-lt"/>
              <a:buAutoNum type="alphaU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Recursively sort A and C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final answer is </a:t>
            </a:r>
            <a:r>
              <a:rPr lang="en-US" dirty="0" smtClean="0"/>
              <a:t>“as simple as A, B, C” </a:t>
            </a:r>
            <a:r>
              <a:rPr lang="en-US" dirty="0" smtClean="0"/>
              <a:t> </a:t>
            </a:r>
            <a:r>
              <a:rPr lang="en-US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(also is an American saying)</a:t>
            </a:r>
            <a:endParaRPr lang="en-US" sz="24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1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Cool Resources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http://www.cs.usfca.edu/~galles/visualization/ComparisonSort.html</a:t>
            </a:r>
            <a:endParaRPr lang="en-US" dirty="0" smtClean="0"/>
          </a:p>
          <a:p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://www.sorting-algorithms.com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err="1">
                <a:hlinkClick r:id="rId4"/>
              </a:rPr>
              <a:t>www.youtube.com</a:t>
            </a:r>
            <a:r>
              <a:rPr lang="en-US" dirty="0">
                <a:hlinkClick r:id="rId4"/>
              </a:rPr>
              <a:t>/</a:t>
            </a:r>
            <a:r>
              <a:rPr lang="en-US" dirty="0" err="1">
                <a:hlinkClick r:id="rId4"/>
              </a:rPr>
              <a:t>watch?v</a:t>
            </a:r>
            <a:r>
              <a:rPr lang="en-US" dirty="0">
                <a:hlinkClick r:id="rId4"/>
              </a:rPr>
              <a:t>=t8g-iYGHpEA</a:t>
            </a:r>
            <a:endParaRPr lang="en-US" dirty="0"/>
          </a:p>
          <a:p>
            <a:endParaRPr lang="en-US" dirty="0"/>
          </a:p>
        </p:txBody>
      </p:sp>
      <p:sp>
        <p:nvSpPr>
          <p:cNvPr id="7" name="5-Point Star 6"/>
          <p:cNvSpPr/>
          <p:nvPr/>
        </p:nvSpPr>
        <p:spPr>
          <a:xfrm rot="592777">
            <a:off x="7523018" y="473724"/>
            <a:ext cx="554182" cy="55418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 rot="20944072">
            <a:off x="5375563" y="898104"/>
            <a:ext cx="554182" cy="55418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 rot="20308777">
            <a:off x="1704109" y="5165304"/>
            <a:ext cx="554182" cy="55418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 rot="502061">
            <a:off x="4294908" y="4555703"/>
            <a:ext cx="554182" cy="55418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 rot="21324650">
            <a:off x="6774871" y="5839191"/>
            <a:ext cx="554182" cy="55418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 rot="417702">
            <a:off x="9379524" y="2855479"/>
            <a:ext cx="554182" cy="55418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120634" y="5082974"/>
            <a:ext cx="3004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Seriously, check them out!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673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Stacks, queues, priority queues, and dictionaries all focused on providing one element at a time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But often we know we want “all the things” in some order</a:t>
            </a:r>
          </a:p>
          <a:p>
            <a:pPr lvl="1"/>
            <a:r>
              <a:rPr lang="en-US" dirty="0" smtClean="0"/>
              <a:t>Humans can sort, but computers can sort fast</a:t>
            </a:r>
          </a:p>
          <a:p>
            <a:pPr lvl="1"/>
            <a:r>
              <a:rPr lang="en-US" dirty="0"/>
              <a:t>Very common to need data sorted somehow</a:t>
            </a:r>
          </a:p>
          <a:p>
            <a:pPr lvl="2"/>
            <a:r>
              <a:rPr lang="en-US" dirty="0"/>
              <a:t>Alphabetical list of people</a:t>
            </a:r>
          </a:p>
          <a:p>
            <a:pPr lvl="2"/>
            <a:r>
              <a:rPr lang="en-US" dirty="0"/>
              <a:t>List of countries ordered by </a:t>
            </a:r>
            <a:r>
              <a:rPr lang="en-US" dirty="0" smtClean="0"/>
              <a:t>population</a:t>
            </a:r>
          </a:p>
          <a:p>
            <a:pPr lvl="2"/>
            <a:r>
              <a:rPr lang="en-US" dirty="0" smtClean="0"/>
              <a:t>Search engine results by </a:t>
            </a:r>
            <a:r>
              <a:rPr lang="en-US" dirty="0" smtClean="0"/>
              <a:t>relevance</a:t>
            </a:r>
          </a:p>
          <a:p>
            <a:pPr lvl="2"/>
            <a:r>
              <a:rPr lang="en-US" dirty="0" smtClean="0"/>
              <a:t>List store catalogue by price</a:t>
            </a:r>
            <a:endParaRPr lang="en-US" dirty="0" smtClean="0"/>
          </a:p>
          <a:p>
            <a:pPr lvl="2"/>
            <a:r>
              <a:rPr lang="en-US" dirty="0" smtClean="0"/>
              <a:t>…</a:t>
            </a:r>
            <a:endParaRPr lang="en-US" sz="1000" dirty="0"/>
          </a:p>
          <a:p>
            <a:r>
              <a:rPr lang="en-US" dirty="0" smtClean="0"/>
              <a:t>Algorithms have different asymptotic and constant-factor trade-offs</a:t>
            </a:r>
          </a:p>
          <a:p>
            <a:pPr lvl="1"/>
            <a:r>
              <a:rPr lang="en-US" dirty="0" smtClean="0"/>
              <a:t>No single “best” sort for all scenarios</a:t>
            </a:r>
          </a:p>
          <a:p>
            <a:pPr lvl="1"/>
            <a:r>
              <a:rPr lang="en-US" dirty="0" smtClean="0"/>
              <a:t>Knowing one way to sort just isn’t enough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29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Reasons to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General technique in computing: </a:t>
            </a:r>
          </a:p>
          <a:p>
            <a:pPr>
              <a:buNone/>
            </a:pPr>
            <a:r>
              <a:rPr lang="en-US" i="1" dirty="0" smtClean="0"/>
              <a:t>	Preprocess data to make subsequent operations faster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Example: Sort the data so that you can</a:t>
            </a:r>
          </a:p>
          <a:p>
            <a:pPr lvl="1"/>
            <a:r>
              <a:rPr lang="en-US" dirty="0" smtClean="0"/>
              <a:t>Find 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aseline="30000" dirty="0" err="1" smtClean="0"/>
              <a:t>th</a:t>
            </a:r>
            <a:r>
              <a:rPr lang="en-US" dirty="0" smtClean="0"/>
              <a:t> largest in constant time for any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k</a:t>
            </a:r>
          </a:p>
          <a:p>
            <a:pPr lvl="1"/>
            <a:r>
              <a:rPr lang="en-US" dirty="0" smtClean="0"/>
              <a:t>Perform binary search to find elements in logarithmic time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Whether the performance of the preprocessing matters depends on</a:t>
            </a:r>
          </a:p>
          <a:p>
            <a:pPr lvl="1"/>
            <a:r>
              <a:rPr lang="en-US" dirty="0" smtClean="0"/>
              <a:t>How often the data will change (and how much it will change)</a:t>
            </a:r>
          </a:p>
          <a:p>
            <a:pPr lvl="1"/>
            <a:r>
              <a:rPr lang="en-US" dirty="0" smtClean="0"/>
              <a:t>How much data there 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747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main problem, stated carefully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dirty="0" smtClean="0"/>
              <a:t>For now, assume we have </a:t>
            </a:r>
            <a:r>
              <a:rPr lang="en-US" i="1" dirty="0" smtClean="0"/>
              <a:t>n</a:t>
            </a:r>
            <a:r>
              <a:rPr lang="en-US" dirty="0" smtClean="0"/>
              <a:t> comparable elements in an array and we want to rearrange them to be in increasing </a:t>
            </a:r>
            <a:r>
              <a:rPr lang="en-US" dirty="0" smtClean="0"/>
              <a:t>order</a:t>
            </a:r>
            <a:endParaRPr lang="en-US" sz="1000" dirty="0"/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Input: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An array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of data records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A key value in each data record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A comparison function </a:t>
            </a:r>
            <a:endParaRPr lang="en-US" sz="1000" dirty="0"/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Effect: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Reorganize the elements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such that for any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, </a:t>
            </a:r>
            <a:r>
              <a:rPr lang="en-US" dirty="0"/>
              <a:t> </a:t>
            </a:r>
            <a:r>
              <a:rPr lang="en-US" dirty="0" smtClean="0"/>
              <a:t>if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 j</a:t>
            </a:r>
            <a:r>
              <a:rPr lang="en-US" dirty="0" smtClean="0"/>
              <a:t> then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120000"/>
              </a:lnSpc>
            </a:pPr>
            <a:r>
              <a:rPr lang="en-US" dirty="0" smtClean="0"/>
              <a:t>(Also,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must have exactly the same data it started with)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Could </a:t>
            </a:r>
            <a:r>
              <a:rPr lang="en-US" dirty="0" smtClean="0"/>
              <a:t>also sort in reverse order, of course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An </a:t>
            </a:r>
            <a:r>
              <a:rPr lang="en-US" dirty="0" smtClean="0"/>
              <a:t>algorithm doing this is a </a:t>
            </a:r>
            <a:r>
              <a:rPr lang="en-US" b="1" dirty="0" smtClean="0">
                <a:solidFill>
                  <a:schemeClr val="accent2"/>
                </a:solidFill>
              </a:rPr>
              <a:t>comparison sort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73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Variations on the Basic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0949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Maybe elements are in a linked list (could convert to array and  back in linear time, but some algorithms needn’t do so</a:t>
            </a:r>
            <a:r>
              <a:rPr lang="en-US" dirty="0" smtClean="0"/>
              <a:t>)</a:t>
            </a:r>
            <a:endParaRPr lang="en-US" sz="800" dirty="0"/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Maybe ties need to be resolved by “original array position”</a:t>
            </a:r>
          </a:p>
          <a:p>
            <a:pPr marL="914400" lvl="1" indent="-457200">
              <a:lnSpc>
                <a:spcPct val="120000"/>
              </a:lnSpc>
            </a:pPr>
            <a:r>
              <a:rPr lang="en-US" dirty="0" smtClean="0"/>
              <a:t>Sorts that do this naturally are </a:t>
            </a:r>
            <a:r>
              <a:rPr lang="en-US" dirty="0" smtClean="0"/>
              <a:t>called</a:t>
            </a:r>
            <a:br>
              <a:rPr lang="en-US" dirty="0" smtClean="0"/>
            </a:br>
            <a:endParaRPr lang="en-US" sz="100" dirty="0"/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Maybe we must not use more than </a:t>
            </a:r>
            <a:r>
              <a:rPr lang="en-US" i="1" dirty="0" smtClean="0"/>
              <a:t>O</a:t>
            </a:r>
            <a:r>
              <a:rPr lang="en-US" dirty="0" smtClean="0"/>
              <a:t>(1) “auxiliary space”</a:t>
            </a:r>
          </a:p>
          <a:p>
            <a:pPr marL="914400" lvl="1" indent="-457200">
              <a:lnSpc>
                <a:spcPct val="120000"/>
              </a:lnSpc>
            </a:pPr>
            <a:r>
              <a:rPr lang="en-US" dirty="0" smtClean="0"/>
              <a:t>Sorts meeting this requirement are </a:t>
            </a:r>
            <a:r>
              <a:rPr lang="en-US" dirty="0" smtClean="0"/>
              <a:t>called</a:t>
            </a:r>
          </a:p>
          <a:p>
            <a:pPr marL="914400" lvl="1" indent="-457200">
              <a:lnSpc>
                <a:spcPct val="120000"/>
              </a:lnSpc>
            </a:pPr>
            <a:endParaRPr lang="en-US" sz="100" dirty="0"/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Maybe we can do more with elements than just compare</a:t>
            </a:r>
          </a:p>
          <a:p>
            <a:pPr marL="914400" lvl="1" indent="-457200">
              <a:lnSpc>
                <a:spcPct val="120000"/>
              </a:lnSpc>
            </a:pPr>
            <a:r>
              <a:rPr lang="en-US" dirty="0" smtClean="0"/>
              <a:t>Sometimes leads to faster </a:t>
            </a:r>
            <a:r>
              <a:rPr lang="en-US" dirty="0" smtClean="0"/>
              <a:t>algorithms</a:t>
            </a:r>
          </a:p>
          <a:p>
            <a:pPr marL="914400" lvl="1" indent="-457200">
              <a:lnSpc>
                <a:spcPct val="120000"/>
              </a:lnSpc>
            </a:pPr>
            <a:endParaRPr lang="en-US" sz="100" dirty="0"/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Maybe we have too much data to fit in memory</a:t>
            </a:r>
          </a:p>
          <a:p>
            <a:pPr marL="914400" lvl="1" indent="-457200">
              <a:lnSpc>
                <a:spcPct val="120000"/>
              </a:lnSpc>
            </a:pPr>
            <a:r>
              <a:rPr lang="en-US" dirty="0" smtClean="0"/>
              <a:t>Use an </a:t>
            </a:r>
            <a:r>
              <a:rPr lang="en-US" dirty="0" smtClean="0"/>
              <a:t>“</a:t>
            </a:r>
            <a:r>
              <a:rPr lang="en-US" dirty="0" smtClean="0">
                <a:solidFill>
                  <a:schemeClr val="accent2"/>
                </a:solidFill>
              </a:rPr>
              <a:t>                                   </a:t>
            </a:r>
            <a:r>
              <a:rPr lang="en-US" dirty="0" smtClean="0"/>
              <a:t>” </a:t>
            </a:r>
            <a:r>
              <a:rPr lang="en-US" dirty="0" smtClean="0"/>
              <a:t>algorithm</a:t>
            </a:r>
          </a:p>
        </p:txBody>
      </p:sp>
    </p:spTree>
    <p:extLst>
      <p:ext uri="{BB962C8B-B14F-4D97-AF65-F5344CB8AC3E}">
        <p14:creationId xmlns:p14="http://schemas.microsoft.com/office/powerpoint/2010/main" val="1160358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Sorting: 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Surprising amount of neat stuff to say about sorting: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12706" y="2590797"/>
            <a:ext cx="134844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682768" y="2590797"/>
            <a:ext cx="134844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Fancier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70141" y="2590797"/>
            <a:ext cx="1544012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Comparison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lower bound: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(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53003" y="2590797"/>
            <a:ext cx="136447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Specialized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algorithms: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222401" y="2590797"/>
            <a:ext cx="1173719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52600" y="4178297"/>
            <a:ext cx="158408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Insertion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Selection sort</a:t>
            </a:r>
          </a:p>
          <a:p>
            <a:pPr eaLnBrk="1" hangingPunct="1"/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</a:rPr>
              <a:t>Shell 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57601" y="4178297"/>
            <a:ext cx="129573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Heap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Merge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Quick </a:t>
            </a:r>
            <a:r>
              <a:rPr lang="en-US" sz="2000" dirty="0">
                <a:latin typeface="Times New Roman" pitchFamily="18" charset="0"/>
              </a:rPr>
              <a:t>sort</a:t>
            </a:r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394574" y="4178296"/>
            <a:ext cx="135806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Bucket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9220201" y="4190996"/>
            <a:ext cx="105189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</a:rPr>
              <a:t>External</a:t>
            </a:r>
          </a:p>
          <a:p>
            <a:pPr eaLnBrk="1" hangingPunct="1"/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</a:rPr>
              <a:t>sorting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 flipH="1">
            <a:off x="2544645" y="3606460"/>
            <a:ext cx="42285" cy="571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3986426" y="3887232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flipH="1">
            <a:off x="8073607" y="3606460"/>
            <a:ext cx="61635" cy="571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9531059" y="3884661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  <p:extLst>
      <p:ext uri="{BB962C8B-B14F-4D97-AF65-F5344CB8AC3E}">
        <p14:creationId xmlns:p14="http://schemas.microsoft.com/office/powerpoint/2010/main" val="1687632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424070"/>
            <a:ext cx="10515600" cy="689113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/>
              <a:t>(space for </a:t>
            </a:r>
            <a:r>
              <a:rPr lang="en-US" sz="2000" smtClean="0"/>
              <a:t>notes from demo)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37042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1803</Words>
  <Application>Microsoft Macintosh PowerPoint</Application>
  <PresentationFormat>Widescreen</PresentationFormat>
  <Paragraphs>513</Paragraphs>
  <Slides>35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Calibri</vt:lpstr>
      <vt:lpstr>Calibri Light</vt:lpstr>
      <vt:lpstr>Courier New</vt:lpstr>
      <vt:lpstr>Mangal</vt:lpstr>
      <vt:lpstr>Symbol</vt:lpstr>
      <vt:lpstr>Times New Roman</vt:lpstr>
      <vt:lpstr>Wingdings</vt:lpstr>
      <vt:lpstr>Arial</vt:lpstr>
      <vt:lpstr>Office Theme</vt:lpstr>
      <vt:lpstr>Instructor: Lilian de Greef Quarter: Summer 2017</vt:lpstr>
      <vt:lpstr>Today</vt:lpstr>
      <vt:lpstr>Sorting</vt:lpstr>
      <vt:lpstr>Introduction to Sorting</vt:lpstr>
      <vt:lpstr>More Reasons to Sort</vt:lpstr>
      <vt:lpstr>The main problem, stated carefully</vt:lpstr>
      <vt:lpstr>Variations on the Basic Problem</vt:lpstr>
      <vt:lpstr>Sorting: The Big Picture</vt:lpstr>
      <vt:lpstr>PowerPoint Presentation</vt:lpstr>
      <vt:lpstr>Insertion Sort</vt:lpstr>
      <vt:lpstr>Selection sort</vt:lpstr>
      <vt:lpstr>Insertion Sort vs. Selection Sort</vt:lpstr>
      <vt:lpstr>The Big Picture</vt:lpstr>
      <vt:lpstr>Heap sort</vt:lpstr>
      <vt:lpstr>In-place heap sort</vt:lpstr>
      <vt:lpstr>“AVL sort”</vt:lpstr>
      <vt:lpstr>“Hash sort”???</vt:lpstr>
      <vt:lpstr>Divide and conquer</vt:lpstr>
      <vt:lpstr>Merge Sort</vt:lpstr>
      <vt:lpstr>PowerPoint Presentation</vt:lpstr>
      <vt:lpstr>Merge sort</vt:lpstr>
      <vt:lpstr>Merge Sort: Example focused on merging</vt:lpstr>
      <vt:lpstr>Merge Sort: Example showing recursion</vt:lpstr>
      <vt:lpstr>One way to practice on your own time:</vt:lpstr>
      <vt:lpstr>Some details: saving a little time</vt:lpstr>
      <vt:lpstr>Some details: saving a little time</vt:lpstr>
      <vt:lpstr>Some details: saving space and copying</vt:lpstr>
      <vt:lpstr>Swapping Original / Auxiliary Array (“best”)</vt:lpstr>
      <vt:lpstr>Linked lists and big data</vt:lpstr>
      <vt:lpstr>Analysis</vt:lpstr>
      <vt:lpstr>Analysis intuitively</vt:lpstr>
      <vt:lpstr>Analysis more formally  (One of the recurrence classics)</vt:lpstr>
      <vt:lpstr>Divide-and-Conquer Sorting</vt:lpstr>
      <vt:lpstr>Quicksort Overview (sneak preview)</vt:lpstr>
      <vt:lpstr>Cool Resources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Instructor: Lilian de Greef Quarter: Summer 2017</dc:title>
  <dc:creator>Lilian De Greef</dc:creator>
  <cp:lastModifiedBy>Lilian De Greef</cp:lastModifiedBy>
  <cp:revision>87</cp:revision>
  <cp:lastPrinted>2017-08-04T05:31:54Z</cp:lastPrinted>
  <dcterms:created xsi:type="dcterms:W3CDTF">2017-08-03T22:58:07Z</dcterms:created>
  <dcterms:modified xsi:type="dcterms:W3CDTF">2017-08-04T05:32:04Z</dcterms:modified>
</cp:coreProperties>
</file>