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7" r:id="rId2"/>
    <p:sldId id="510" r:id="rId3"/>
    <p:sldId id="511" r:id="rId4"/>
    <p:sldId id="469" r:id="rId5"/>
    <p:sldId id="472" r:id="rId6"/>
    <p:sldId id="470" r:id="rId7"/>
    <p:sldId id="471" r:id="rId8"/>
    <p:sldId id="473" r:id="rId9"/>
    <p:sldId id="474" r:id="rId10"/>
    <p:sldId id="475" r:id="rId11"/>
    <p:sldId id="477" r:id="rId12"/>
    <p:sldId id="478" r:id="rId13"/>
    <p:sldId id="504" r:id="rId14"/>
    <p:sldId id="506" r:id="rId15"/>
    <p:sldId id="507" r:id="rId16"/>
    <p:sldId id="505" r:id="rId17"/>
    <p:sldId id="481" r:id="rId18"/>
    <p:sldId id="482" r:id="rId19"/>
    <p:sldId id="483" r:id="rId20"/>
    <p:sldId id="512" r:id="rId21"/>
    <p:sldId id="509" r:id="rId22"/>
    <p:sldId id="513" r:id="rId23"/>
    <p:sldId id="491" r:id="rId24"/>
    <p:sldId id="492" r:id="rId25"/>
    <p:sldId id="493" r:id="rId26"/>
    <p:sldId id="494" r:id="rId27"/>
    <p:sldId id="514" r:id="rId28"/>
    <p:sldId id="50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435"/>
    <p:restoredTop sz="95712"/>
  </p:normalViewPr>
  <p:slideViewPr>
    <p:cSldViewPr snapToGrid="0" snapToObjects="1">
      <p:cViewPr>
        <p:scale>
          <a:sx n="94" d="100"/>
          <a:sy n="94" d="100"/>
        </p:scale>
        <p:origin x="464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4ACC9-F2E8-8B4B-B575-889FEE424832}" type="datetimeFigureOut">
              <a:rPr lang="en-US" smtClean="0"/>
              <a:t>8/1/17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0B9F9-190F-9043-AB8A-B93E4FB5C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74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A1579-158C-D948-AE75-C63C17394A8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148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26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540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48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875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343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804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56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946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974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04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285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133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400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5475">
              <a:defRPr sz="19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05475">
              <a:defRPr sz="19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05475">
              <a:defRPr sz="19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05475">
              <a:defRPr sz="19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05475">
              <a:defRPr sz="1900">
                <a:solidFill>
                  <a:schemeClr val="tx1"/>
                </a:solidFill>
                <a:latin typeface="Arial" charset="0"/>
              </a:defRPr>
            </a:lvl5pPr>
            <a:lvl6pPr marL="2378560" indent="-216233" defTabSz="9054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6pPr>
            <a:lvl7pPr marL="2811026" indent="-216233" defTabSz="9054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7pPr>
            <a:lvl8pPr marL="3243491" indent="-216233" defTabSz="9054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8pPr>
            <a:lvl9pPr marL="3675957" indent="-216233" defTabSz="905475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9ACF10F-84E4-4E89-9AF9-B47AAB40CA2E}" type="slidenum">
              <a:rPr lang="en-US" altLang="en-US" sz="1200">
                <a:latin typeface="Times New Roman" pitchFamily="18" charset="0"/>
              </a:rPr>
              <a:pPr/>
              <a:t>28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7388"/>
            <a:ext cx="6092825" cy="3427412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2381"/>
          </a:xfrm>
          <a:noFill/>
        </p:spPr>
        <p:txBody>
          <a:bodyPr/>
          <a:lstStyle/>
          <a:p>
            <a:r>
              <a:rPr lang="en-US" altLang="en-US" smtClean="0"/>
              <a:t>We already know this makes a spanning tree because our maze generation algorithm made a spanning tree.</a:t>
            </a:r>
          </a:p>
          <a:p>
            <a:r>
              <a:rPr lang="en-US" altLang="en-US" smtClean="0"/>
              <a:t>But, does this find the </a:t>
            </a:r>
            <a:r>
              <a:rPr lang="en-US" altLang="en-US" i="1" smtClean="0"/>
              <a:t>minimum</a:t>
            </a:r>
            <a:r>
              <a:rPr lang="en-US" altLang="en-US" smtClean="0"/>
              <a:t> spanning tree?</a:t>
            </a:r>
          </a:p>
          <a:p>
            <a:r>
              <a:rPr lang="en-US" altLang="en-US" smtClean="0"/>
              <a:t>Let’s assume it doesn’t. Then, there’s some other better spanning tree.</a:t>
            </a:r>
          </a:p>
          <a:p>
            <a:r>
              <a:rPr lang="en-US" altLang="en-US" smtClean="0"/>
              <a:t>Let’s try and make that tree more like Kruskal’s tree.</a:t>
            </a:r>
          </a:p>
          <a:p>
            <a:r>
              <a:rPr lang="en-US" altLang="en-US" smtClean="0"/>
              <a:t>(otherwise, Kruskal’s would have considered and chosen </a:t>
            </a:r>
            <a:r>
              <a:rPr lang="en-US" altLang="en-US" b="1" smtClean="0">
                <a:latin typeface="Courier New" pitchFamily="49" charset="0"/>
              </a:rPr>
              <a:t>e</a:t>
            </a:r>
            <a:r>
              <a:rPr lang="en-US" altLang="en-US" b="1" baseline="-25000" smtClean="0">
                <a:latin typeface="Courier New" pitchFamily="49" charset="0"/>
              </a:rPr>
              <a:t>1</a:t>
            </a:r>
            <a:r>
              <a:rPr lang="en-US" altLang="en-US" smtClean="0"/>
              <a:t> before ever reaching </a:t>
            </a:r>
            <a:r>
              <a:rPr lang="en-US" altLang="en-US" b="1" smtClean="0">
                <a:latin typeface="Courier New" pitchFamily="49" charset="0"/>
              </a:rPr>
              <a:t>e</a:t>
            </a:r>
            <a:r>
              <a:rPr lang="en-US" altLang="en-US" b="1" baseline="-25000" smtClean="0">
                <a:latin typeface="Courier New" pitchFamily="49" charset="0"/>
              </a:rPr>
              <a:t>2</a:t>
            </a:r>
            <a:r>
              <a:rPr lang="en-US" altLang="en-US" smtClean="0"/>
              <a:t>)</a:t>
            </a:r>
          </a:p>
          <a:p>
            <a:r>
              <a:rPr lang="en-US" altLang="en-US" smtClean="0"/>
              <a:t>BTW, this is another proof technique for showing that a greedy algorithm finds the global optimal.</a:t>
            </a:r>
          </a:p>
          <a:p>
            <a:r>
              <a:rPr lang="en-US" altLang="en-US" smtClean="0"/>
              <a:t>  - For Dijkstra’s/Prim’s, we saw a proof of the type “greedy stays ahead” -- that is, we assume that there is some other algorithm which </a:t>
            </a:r>
            <a:r>
              <a:rPr lang="en-US" altLang="en-US" i="1" smtClean="0"/>
              <a:t>is</a:t>
            </a:r>
            <a:r>
              <a:rPr lang="en-US" altLang="en-US" smtClean="0"/>
              <a:t> optimal.  Then we show that the greedy algorithm does the same thing (or better) as the optimal algorithm.</a:t>
            </a:r>
          </a:p>
          <a:p>
            <a:r>
              <a:rPr lang="en-US" altLang="en-US" smtClean="0"/>
              <a:t>  - This time around, we use an “exchange argument” proof.  We show that, through exchanges </a:t>
            </a:r>
            <a:r>
              <a:rPr lang="en-US" altLang="en-US" i="1" smtClean="0"/>
              <a:t>which do not affect the value of the greedy solution</a:t>
            </a:r>
            <a:r>
              <a:rPr lang="en-US" altLang="en-US" smtClean="0"/>
              <a:t>, that our greedy algorithm finds the optimal result.</a:t>
            </a:r>
          </a:p>
        </p:txBody>
      </p:sp>
    </p:spTree>
    <p:extLst>
      <p:ext uri="{BB962C8B-B14F-4D97-AF65-F5344CB8AC3E}">
        <p14:creationId xmlns:p14="http://schemas.microsoft.com/office/powerpoint/2010/main" val="1559669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05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33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90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98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80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63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9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0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4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1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8/1/17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7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8/1/17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5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8/1/17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8/1/17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1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8/1/17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5574-7097-F541-9274-E5FF7ED0AA62}" type="datetimeFigureOut">
              <a:rPr lang="en-US" smtClean="0"/>
              <a:t>8/1/17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6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5574-7097-F541-9274-E5FF7ED0AA62}" type="datetimeFigureOut">
              <a:rPr lang="en-US" smtClean="0"/>
              <a:t>8/1/17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38427-F183-E94D-AE43-9C201EC3B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3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2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5741" y="3806044"/>
            <a:ext cx="9144000" cy="134818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Instructor: Lilian de Greef</a:t>
            </a:r>
            <a:br>
              <a:rPr lang="en-US" sz="2400" dirty="0"/>
            </a:br>
            <a:r>
              <a:rPr lang="en-US" sz="2400" dirty="0"/>
              <a:t>Quarter: Summer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963" y="1833437"/>
            <a:ext cx="10115550" cy="2248705"/>
          </a:xfrm>
        </p:spPr>
        <p:txBody>
          <a:bodyPr anchor="ctr">
            <a:noAutofit/>
          </a:bodyPr>
          <a:lstStyle/>
          <a:p>
            <a:r>
              <a:rPr lang="en-US" sz="4400" dirty="0"/>
              <a:t>CSE 373: Data Structures and Algorithms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Lecture </a:t>
            </a:r>
            <a:r>
              <a:rPr lang="en-US" sz="3200" dirty="0" smtClean="0">
                <a:solidFill>
                  <a:schemeClr val="accent1"/>
                </a:solidFill>
              </a:rPr>
              <a:t>18: Minimum Spanning Trees (Graphs)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75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Approach #1: Spanning 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ree </a:t>
            </a:r>
            <a:r>
              <a:rPr lang="en-US" dirty="0">
                <a:solidFill>
                  <a:srgbClr val="0000FF"/>
                </a:solidFill>
              </a:rPr>
              <a:t>via DFS</a:t>
            </a:r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31710" y="2172949"/>
            <a:ext cx="5638800" cy="3886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 err="1">
                <a:latin typeface="Courier New" pitchFamily="49" charset="0"/>
              </a:rPr>
              <a:t>spanning_tree</a:t>
            </a:r>
            <a:r>
              <a:rPr lang="en-US" sz="2000" b="1" kern="0" dirty="0">
                <a:latin typeface="Courier New" pitchFamily="49" charset="0"/>
              </a:rPr>
              <a:t>(Graph G) {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for each node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i.marked</a:t>
            </a:r>
            <a:r>
              <a:rPr lang="en-US" sz="2000" kern="0" dirty="0">
                <a:latin typeface="Courier New" pitchFamily="49" charset="0"/>
              </a:rPr>
              <a:t> = false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for some node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: f(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)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f(Node </a:t>
            </a:r>
            <a:r>
              <a:rPr lang="en-US" sz="2000" b="1" kern="0" dirty="0" err="1">
                <a:latin typeface="Courier New" pitchFamily="49" charset="0"/>
              </a:rPr>
              <a:t>i</a:t>
            </a:r>
            <a:r>
              <a:rPr lang="en-US" sz="2000" b="1" kern="0" dirty="0">
                <a:latin typeface="Courier New" pitchFamily="49" charset="0"/>
              </a:rPr>
              <a:t>) {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i.marked</a:t>
            </a:r>
            <a:r>
              <a:rPr lang="en-US" sz="2000" kern="0" dirty="0">
                <a:latin typeface="Courier New" pitchFamily="49" charset="0"/>
              </a:rPr>
              <a:t> = true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for each j adjacent to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: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	  if(!</a:t>
            </a:r>
            <a:r>
              <a:rPr lang="en-US" sz="2000" kern="0" dirty="0" err="1">
                <a:latin typeface="Courier New" pitchFamily="49" charset="0"/>
              </a:rPr>
              <a:t>j.marked</a:t>
            </a:r>
            <a:r>
              <a:rPr lang="en-US" sz="2000" kern="0" dirty="0">
                <a:latin typeface="Courier New" pitchFamily="49" charset="0"/>
              </a:rPr>
              <a:t>) {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  add(</a:t>
            </a:r>
            <a:r>
              <a:rPr lang="en-US" sz="2000" kern="0" dirty="0" err="1">
                <a:latin typeface="Courier New" pitchFamily="49" charset="0"/>
              </a:rPr>
              <a:t>i,j</a:t>
            </a:r>
            <a:r>
              <a:rPr lang="en-US" sz="2000" kern="0" dirty="0">
                <a:latin typeface="Courier New" pitchFamily="49" charset="0"/>
              </a:rPr>
              <a:t>) to output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  f(j)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DFS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dirty="0">
                <a:latin typeface="Courier New" pitchFamily="49" charset="0"/>
              </a:rPr>
              <a:t>    }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}</a:t>
            </a:r>
          </a:p>
          <a:p>
            <a:pPr marL="342900" indent="-342900" fontAlgn="base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b="1" kern="0" dirty="0">
                <a:latin typeface="Courier New" pitchFamily="49" charset="0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27617" y="2035139"/>
            <a:ext cx="4122855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Correctness: </a:t>
            </a:r>
            <a:endParaRPr lang="en-US" sz="2400" b="1" dirty="0" smtClean="0"/>
          </a:p>
          <a:p>
            <a:r>
              <a:rPr lang="en-US" sz="2400" dirty="0" smtClean="0"/>
              <a:t>DFS </a:t>
            </a:r>
            <a:r>
              <a:rPr lang="en-US" sz="2400" dirty="0"/>
              <a:t>reaches each node.  </a:t>
            </a:r>
            <a:endParaRPr lang="en-US" sz="2400" dirty="0" smtClean="0"/>
          </a:p>
          <a:p>
            <a:r>
              <a:rPr lang="en-US" sz="2400" dirty="0" smtClean="0"/>
              <a:t>We </a:t>
            </a:r>
            <a:r>
              <a:rPr lang="en-US" sz="2400" dirty="0"/>
              <a:t>add one edge to connect </a:t>
            </a:r>
            <a:r>
              <a:rPr lang="en-US" sz="2400" dirty="0" smtClean="0"/>
              <a:t>it to </a:t>
            </a:r>
            <a:r>
              <a:rPr lang="en-US" sz="2400" dirty="0"/>
              <a:t>the already visited nodes.  </a:t>
            </a:r>
            <a:endParaRPr lang="en-US" sz="2400" dirty="0" smtClean="0"/>
          </a:p>
          <a:p>
            <a:r>
              <a:rPr lang="en-US" sz="2400" dirty="0" smtClean="0"/>
              <a:t>Order </a:t>
            </a:r>
            <a:r>
              <a:rPr lang="en-US" sz="2400" dirty="0"/>
              <a:t>affects result, not correctness.</a:t>
            </a:r>
          </a:p>
          <a:p>
            <a:endParaRPr lang="en-US" sz="1050" dirty="0"/>
          </a:p>
          <a:p>
            <a:endParaRPr lang="en-US" sz="2400" dirty="0" smtClean="0"/>
          </a:p>
          <a:p>
            <a:r>
              <a:rPr lang="en-US" sz="2400" b="1" dirty="0" smtClean="0"/>
              <a:t>Time: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147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0586"/>
            <a:ext cx="10515600" cy="47563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Iterate through edges; add to output any edge that does not create </a:t>
            </a:r>
            <a:r>
              <a:rPr lang="en-US" sz="2400" dirty="0" smtClean="0"/>
              <a:t>a cycle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Edges </a:t>
            </a:r>
            <a:r>
              <a:rPr lang="en-US" sz="2400" dirty="0"/>
              <a:t>in some arbitrary order: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/>
              <a:t>(1,2</a:t>
            </a:r>
            <a:r>
              <a:rPr lang="en-US" sz="2000" dirty="0" smtClean="0"/>
              <a:t>),  </a:t>
            </a:r>
            <a:r>
              <a:rPr lang="en-US" sz="2000" dirty="0"/>
              <a:t>(3,4), </a:t>
            </a:r>
            <a:r>
              <a:rPr lang="en-US" sz="2000" dirty="0" smtClean="0"/>
              <a:t> (</a:t>
            </a:r>
            <a:r>
              <a:rPr lang="en-US" sz="2000" dirty="0"/>
              <a:t>5,6), </a:t>
            </a:r>
            <a:r>
              <a:rPr lang="en-US" sz="2000" dirty="0" smtClean="0"/>
              <a:t> (</a:t>
            </a:r>
            <a:r>
              <a:rPr lang="en-US" sz="2000" dirty="0"/>
              <a:t>5,7</a:t>
            </a:r>
            <a:r>
              <a:rPr lang="en-US" sz="2000" dirty="0" smtClean="0"/>
              <a:t>),  (</a:t>
            </a:r>
            <a:r>
              <a:rPr lang="en-US" sz="2000" dirty="0"/>
              <a:t>1,5), </a:t>
            </a:r>
            <a:r>
              <a:rPr lang="en-US" sz="2000" dirty="0" smtClean="0"/>
              <a:t> (</a:t>
            </a:r>
            <a:r>
              <a:rPr lang="en-US" sz="2000" dirty="0"/>
              <a:t>1,6), </a:t>
            </a:r>
            <a:r>
              <a:rPr lang="en-US" sz="2000" dirty="0" smtClean="0"/>
              <a:t> (</a:t>
            </a:r>
            <a:r>
              <a:rPr lang="en-US" sz="2000" dirty="0"/>
              <a:t>2,7), </a:t>
            </a:r>
            <a:r>
              <a:rPr lang="en-US" sz="2000" dirty="0" smtClean="0"/>
              <a:t> (</a:t>
            </a:r>
            <a:r>
              <a:rPr lang="en-US" sz="2000" dirty="0"/>
              <a:t>2,3), </a:t>
            </a:r>
            <a:r>
              <a:rPr lang="en-US" sz="2000" dirty="0" smtClean="0"/>
              <a:t> (</a:t>
            </a:r>
            <a:r>
              <a:rPr lang="en-US" sz="2000" dirty="0"/>
              <a:t>4,5), </a:t>
            </a:r>
            <a:r>
              <a:rPr lang="en-US" sz="2000" dirty="0" smtClean="0"/>
              <a:t> (</a:t>
            </a:r>
            <a:r>
              <a:rPr lang="en-US" sz="2000" dirty="0"/>
              <a:t>4,7)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1112142" y="5858566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u="sng" kern="0" dirty="0"/>
              <a:t>Output: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5461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Approach </a:t>
            </a:r>
            <a:r>
              <a:rPr lang="en-US" dirty="0">
                <a:solidFill>
                  <a:srgbClr val="0000FF"/>
                </a:solidFill>
              </a:rPr>
              <a:t>#</a:t>
            </a:r>
            <a:r>
              <a:rPr lang="en-US" dirty="0" smtClean="0">
                <a:solidFill>
                  <a:srgbClr val="0000FF"/>
                </a:solidFill>
              </a:rPr>
              <a:t>2: Add Acyclic Edges (Example)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3217361" y="2746149"/>
            <a:ext cx="3915421" cy="3190167"/>
            <a:chOff x="4225757" y="1795433"/>
            <a:chExt cx="3877359" cy="3159155"/>
          </a:xfrm>
        </p:grpSpPr>
        <p:sp>
          <p:nvSpPr>
            <p:cNvPr id="59" name="Line 10"/>
            <p:cNvSpPr>
              <a:spLocks noChangeShapeType="1"/>
            </p:cNvSpPr>
            <p:nvPr/>
          </p:nvSpPr>
          <p:spPr bwMode="auto">
            <a:xfrm flipV="1">
              <a:off x="5148262" y="2286000"/>
              <a:ext cx="1143000" cy="306388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0" name="Line 11"/>
            <p:cNvSpPr>
              <a:spLocks noChangeShapeType="1"/>
            </p:cNvSpPr>
            <p:nvPr/>
          </p:nvSpPr>
          <p:spPr bwMode="auto">
            <a:xfrm flipH="1">
              <a:off x="6291262" y="2439988"/>
              <a:ext cx="152400" cy="6858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1" name="Line 12"/>
            <p:cNvSpPr>
              <a:spLocks noChangeShapeType="1"/>
            </p:cNvSpPr>
            <p:nvPr/>
          </p:nvSpPr>
          <p:spPr bwMode="auto">
            <a:xfrm>
              <a:off x="6596062" y="2287588"/>
              <a:ext cx="1143000" cy="5334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2" name="Line 13"/>
            <p:cNvSpPr>
              <a:spLocks noChangeShapeType="1"/>
            </p:cNvSpPr>
            <p:nvPr/>
          </p:nvSpPr>
          <p:spPr bwMode="auto">
            <a:xfrm>
              <a:off x="6443662" y="3278188"/>
              <a:ext cx="1066800" cy="6858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3" name="Line 14"/>
            <p:cNvSpPr>
              <a:spLocks noChangeShapeType="1"/>
            </p:cNvSpPr>
            <p:nvPr/>
          </p:nvSpPr>
          <p:spPr bwMode="auto">
            <a:xfrm flipH="1">
              <a:off x="7739062" y="2973388"/>
              <a:ext cx="152400" cy="8382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4" name="Line 15"/>
            <p:cNvSpPr>
              <a:spLocks noChangeShapeType="1"/>
            </p:cNvSpPr>
            <p:nvPr/>
          </p:nvSpPr>
          <p:spPr bwMode="auto">
            <a:xfrm>
              <a:off x="6291262" y="3430588"/>
              <a:ext cx="0" cy="8382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5" name="Line 16"/>
            <p:cNvSpPr>
              <a:spLocks noChangeShapeType="1"/>
            </p:cNvSpPr>
            <p:nvPr/>
          </p:nvSpPr>
          <p:spPr bwMode="auto">
            <a:xfrm flipV="1">
              <a:off x="6443662" y="4040188"/>
              <a:ext cx="1066800" cy="3810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6" name="Line 17"/>
            <p:cNvSpPr>
              <a:spLocks noChangeShapeType="1"/>
            </p:cNvSpPr>
            <p:nvPr/>
          </p:nvSpPr>
          <p:spPr bwMode="auto">
            <a:xfrm>
              <a:off x="4843462" y="3963988"/>
              <a:ext cx="1295400" cy="4572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7" name="Line 18"/>
            <p:cNvSpPr>
              <a:spLocks noChangeShapeType="1"/>
            </p:cNvSpPr>
            <p:nvPr/>
          </p:nvSpPr>
          <p:spPr bwMode="auto">
            <a:xfrm flipH="1">
              <a:off x="4691062" y="2744788"/>
              <a:ext cx="304800" cy="10668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8" name="Line 19"/>
            <p:cNvSpPr>
              <a:spLocks noChangeShapeType="1"/>
            </p:cNvSpPr>
            <p:nvPr/>
          </p:nvSpPr>
          <p:spPr bwMode="auto">
            <a:xfrm>
              <a:off x="5148262" y="2744788"/>
              <a:ext cx="1066800" cy="15240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9" name="Text Box 20"/>
            <p:cNvSpPr txBox="1">
              <a:spLocks noChangeArrowheads="1"/>
            </p:cNvSpPr>
            <p:nvPr/>
          </p:nvSpPr>
          <p:spPr bwMode="auto">
            <a:xfrm>
              <a:off x="4657280" y="220802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70" name="Text Box 21"/>
            <p:cNvSpPr txBox="1">
              <a:spLocks noChangeArrowheads="1"/>
            </p:cNvSpPr>
            <p:nvPr/>
          </p:nvSpPr>
          <p:spPr bwMode="auto">
            <a:xfrm>
              <a:off x="6264309" y="1795433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2</a:t>
              </a:r>
            </a:p>
          </p:txBody>
        </p:sp>
        <p:sp>
          <p:nvSpPr>
            <p:cNvPr id="71" name="Text Box 22"/>
            <p:cNvSpPr txBox="1">
              <a:spLocks noChangeArrowheads="1"/>
            </p:cNvSpPr>
            <p:nvPr/>
          </p:nvSpPr>
          <p:spPr bwMode="auto">
            <a:xfrm>
              <a:off x="7764738" y="2308699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72" name="Text Box 23"/>
            <p:cNvSpPr txBox="1">
              <a:spLocks noChangeArrowheads="1"/>
            </p:cNvSpPr>
            <p:nvPr/>
          </p:nvSpPr>
          <p:spPr bwMode="auto">
            <a:xfrm>
              <a:off x="7790210" y="3826008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4</a:t>
              </a:r>
            </a:p>
          </p:txBody>
        </p:sp>
        <p:sp>
          <p:nvSpPr>
            <p:cNvPr id="73" name="Text Box 24"/>
            <p:cNvSpPr txBox="1">
              <a:spLocks noChangeArrowheads="1"/>
            </p:cNvSpPr>
            <p:nvPr/>
          </p:nvSpPr>
          <p:spPr bwMode="auto">
            <a:xfrm>
              <a:off x="6107856" y="4554478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  <p:sp>
          <p:nvSpPr>
            <p:cNvPr id="74" name="Text Box 25"/>
            <p:cNvSpPr txBox="1">
              <a:spLocks noChangeArrowheads="1"/>
            </p:cNvSpPr>
            <p:nvPr/>
          </p:nvSpPr>
          <p:spPr bwMode="auto">
            <a:xfrm>
              <a:off x="4225757" y="387038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6</a:t>
              </a:r>
            </a:p>
          </p:txBody>
        </p:sp>
        <p:sp>
          <p:nvSpPr>
            <p:cNvPr id="75" name="Text Box 26"/>
            <p:cNvSpPr txBox="1">
              <a:spLocks noChangeArrowheads="1"/>
            </p:cNvSpPr>
            <p:nvPr/>
          </p:nvSpPr>
          <p:spPr bwMode="auto">
            <a:xfrm>
              <a:off x="5902156" y="2869973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76" name="Rectangle 4"/>
            <p:cNvSpPr>
              <a:spLocks noChangeArrowheads="1"/>
            </p:cNvSpPr>
            <p:nvPr/>
          </p:nvSpPr>
          <p:spPr bwMode="auto">
            <a:xfrm>
              <a:off x="4538662" y="3811588"/>
              <a:ext cx="3048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77" name="Rectangle 5"/>
            <p:cNvSpPr>
              <a:spLocks noChangeArrowheads="1"/>
            </p:cNvSpPr>
            <p:nvPr/>
          </p:nvSpPr>
          <p:spPr bwMode="auto">
            <a:xfrm>
              <a:off x="6138862" y="4268788"/>
              <a:ext cx="3048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7510462" y="3811588"/>
              <a:ext cx="3048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79" name="Rectangle 7"/>
            <p:cNvSpPr>
              <a:spLocks noChangeArrowheads="1"/>
            </p:cNvSpPr>
            <p:nvPr/>
          </p:nvSpPr>
          <p:spPr bwMode="auto">
            <a:xfrm>
              <a:off x="6138862" y="3125788"/>
              <a:ext cx="3048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0" name="Rectangle 8"/>
            <p:cNvSpPr>
              <a:spLocks noChangeArrowheads="1"/>
            </p:cNvSpPr>
            <p:nvPr/>
          </p:nvSpPr>
          <p:spPr bwMode="auto">
            <a:xfrm>
              <a:off x="6291262" y="2135188"/>
              <a:ext cx="3048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1" name="Rectangle 9"/>
            <p:cNvSpPr>
              <a:spLocks noChangeArrowheads="1"/>
            </p:cNvSpPr>
            <p:nvPr/>
          </p:nvSpPr>
          <p:spPr bwMode="auto">
            <a:xfrm>
              <a:off x="7739062" y="2668588"/>
              <a:ext cx="3048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2" name="Rectangle 8"/>
            <p:cNvSpPr>
              <a:spLocks noChangeArrowheads="1"/>
            </p:cNvSpPr>
            <p:nvPr/>
          </p:nvSpPr>
          <p:spPr bwMode="auto">
            <a:xfrm>
              <a:off x="4923488" y="2479903"/>
              <a:ext cx="3048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150214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Approach #2: Add </a:t>
            </a:r>
            <a:r>
              <a:rPr lang="en-US" dirty="0">
                <a:solidFill>
                  <a:srgbClr val="0000FF"/>
                </a:solidFill>
              </a:rPr>
              <a:t>Acyclic Edges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69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Iterate through edges; output any edge that does not create a </a:t>
            </a:r>
            <a:r>
              <a:rPr lang="en-US" dirty="0" smtClean="0"/>
              <a:t>cycle.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Correctness (hand-wavy):</a:t>
            </a:r>
          </a:p>
          <a:p>
            <a:pPr lvl="1"/>
            <a:r>
              <a:rPr lang="en-US" dirty="0"/>
              <a:t>Goal is to build an acyclic connected graph</a:t>
            </a:r>
          </a:p>
          <a:p>
            <a:pPr lvl="1"/>
            <a:r>
              <a:rPr lang="en-US" dirty="0"/>
              <a:t>When we add an edge, it adds a vertex to the tree </a:t>
            </a:r>
          </a:p>
          <a:p>
            <a:pPr lvl="2"/>
            <a:r>
              <a:rPr lang="en-US" dirty="0"/>
              <a:t>Else it would have created a cycle</a:t>
            </a:r>
          </a:p>
          <a:p>
            <a:pPr lvl="1"/>
            <a:r>
              <a:rPr lang="en-US" dirty="0"/>
              <a:t>The graph is connected, so we reach all vertices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Efficiency:</a:t>
            </a:r>
          </a:p>
          <a:p>
            <a:pPr lvl="1"/>
            <a:r>
              <a:rPr lang="en-US" dirty="0"/>
              <a:t>Depends on how quickly you can detect </a:t>
            </a:r>
            <a:r>
              <a:rPr lang="en-US" dirty="0" smtClean="0"/>
              <a:t>cycles</a:t>
            </a:r>
          </a:p>
          <a:p>
            <a:pPr lvl="1"/>
            <a:r>
              <a:rPr lang="en-US" dirty="0" smtClean="0"/>
              <a:t>( Not covered: there is a way to detect these cycles at </a:t>
            </a:r>
            <a:r>
              <a:rPr lang="en-US" i="1" dirty="0" smtClean="0"/>
              <a:t>almost </a:t>
            </a:r>
            <a:r>
              <a:rPr lang="en-US" dirty="0" smtClean="0"/>
              <a:t>average</a:t>
            </a:r>
            <a:r>
              <a:rPr lang="en-US" i="1" dirty="0" smtClean="0"/>
              <a:t> </a:t>
            </a:r>
            <a:r>
              <a:rPr lang="en-US" dirty="0" smtClean="0"/>
              <a:t>O(1)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Summary So Far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2"/>
                </a:solidFill>
              </a:rPr>
              <a:t>spanning-tree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problem</a:t>
            </a:r>
            <a:r>
              <a:rPr lang="en-US" dirty="0"/>
              <a:t> </a:t>
            </a:r>
            <a:r>
              <a:rPr lang="mr-IN" dirty="0" smtClean="0"/>
              <a:t>–</a:t>
            </a:r>
            <a:r>
              <a:rPr lang="en-US" dirty="0" smtClean="0"/>
              <a:t> two approaches: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Add nodes to partial tree </a:t>
            </a:r>
            <a:r>
              <a:rPr lang="en-US" dirty="0" smtClean="0"/>
              <a:t>approach</a:t>
            </a:r>
            <a:endParaRPr lang="en-US" dirty="0" smtClean="0"/>
          </a:p>
          <a:p>
            <a:pPr lvl="1"/>
            <a:r>
              <a:rPr lang="en-US" dirty="0" smtClean="0"/>
              <a:t>Add acyclic edges </a:t>
            </a:r>
            <a:r>
              <a:rPr lang="en-US" dirty="0" smtClean="0"/>
              <a:t>approach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More compelling: we have a </a:t>
            </a:r>
            <a:r>
              <a:rPr lang="en-US" i="1" dirty="0" smtClean="0"/>
              <a:t>weighted</a:t>
            </a:r>
            <a:r>
              <a:rPr lang="en-US" dirty="0" smtClean="0"/>
              <a:t> undirected graph and we want a spanning tree with minimum total weight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a.k.a. the </a:t>
            </a:r>
            <a:r>
              <a:rPr lang="en-US" b="1" dirty="0" smtClean="0">
                <a:solidFill>
                  <a:schemeClr val="accent2"/>
                </a:solidFill>
              </a:rPr>
              <a:t>                                spanning-tree</a:t>
            </a:r>
            <a:r>
              <a:rPr lang="en-US" dirty="0" smtClean="0">
                <a:solidFill>
                  <a:schemeClr val="accent2"/>
                </a:solidFill>
              </a:rPr>
              <a:t> problem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70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477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Introductory Example: version 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138186"/>
            <a:ext cx="10844284" cy="346221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All the roads in Seattle are covered in snow. </a:t>
            </a:r>
            <a:endParaRPr lang="en-US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/>
              <a:t>You were asked to shovel or plow snow from roads so that Seattle drivers can travel.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strike="sngStrike" dirty="0" smtClean="0"/>
              <a:t>Because you don’t want to shovel/plow that many roads, what is the smallest set of roads to clear in order to reconnect Seattle?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/>
              <a:t>Because you want to do the </a:t>
            </a:r>
            <a:r>
              <a:rPr lang="en-US" sz="2400" i="1" dirty="0" smtClean="0"/>
              <a:t>minimum </a:t>
            </a:r>
            <a:r>
              <a:rPr lang="en-US" sz="2400" dirty="0" smtClean="0"/>
              <a:t>amount of effort, what is the shortest </a:t>
            </a:r>
            <a:r>
              <a:rPr lang="en-US" sz="2400" i="1" dirty="0" smtClean="0"/>
              <a:t>total distance</a:t>
            </a:r>
            <a:r>
              <a:rPr lang="en-US" sz="2400" dirty="0" smtClean="0"/>
              <a:t> to clear in order to reconnect Seattle?</a:t>
            </a:r>
            <a:endParaRPr lang="en-US" sz="24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3574576" y="3289111"/>
            <a:ext cx="3783520" cy="3292510"/>
            <a:chOff x="2243289" y="1143001"/>
            <a:chExt cx="3327417" cy="2895599"/>
          </a:xfrm>
        </p:grpSpPr>
        <p:sp>
          <p:nvSpPr>
            <p:cNvPr id="24" name="Oval 5"/>
            <p:cNvSpPr>
              <a:spLocks noChangeArrowheads="1"/>
            </p:cNvSpPr>
            <p:nvPr/>
          </p:nvSpPr>
          <p:spPr bwMode="auto">
            <a:xfrm>
              <a:off x="2438400" y="1589087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4114800" y="1512887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2286000" y="2808287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  <a:endParaRPr lang="en-US" sz="2000" dirty="0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3886200" y="2579687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  <a:endParaRPr lang="en-US" sz="2000" dirty="0"/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3200400" y="3657600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5181600" y="2209800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5029200" y="3200400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G</a:t>
              </a:r>
            </a:p>
          </p:txBody>
        </p:sp>
        <p:cxnSp>
          <p:nvCxnSpPr>
            <p:cNvPr id="31" name="AutoShape 24"/>
            <p:cNvCxnSpPr>
              <a:cxnSpLocks noChangeShapeType="1"/>
              <a:stCxn id="28" idx="3"/>
              <a:endCxn id="30" idx="0"/>
            </p:cNvCxnSpPr>
            <p:nvPr/>
          </p:nvCxnSpPr>
          <p:spPr bwMode="auto">
            <a:xfrm flipH="1">
              <a:off x="2476501" y="19240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cxnSp>
          <p:nvCxnSpPr>
            <p:cNvPr id="32" name="AutoShape 26"/>
            <p:cNvCxnSpPr>
              <a:cxnSpLocks noChangeShapeType="1"/>
              <a:stCxn id="29" idx="2"/>
              <a:endCxn id="28" idx="6"/>
            </p:cNvCxnSpPr>
            <p:nvPr/>
          </p:nvCxnSpPr>
          <p:spPr bwMode="auto">
            <a:xfrm rot="10800000" flipV="1">
              <a:off x="2819400" y="1703387"/>
              <a:ext cx="1295400" cy="7620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cxnSp>
          <p:nvCxnSpPr>
            <p:cNvPr id="33" name="AutoShape 32"/>
            <p:cNvCxnSpPr>
              <a:cxnSpLocks noChangeShapeType="1"/>
              <a:stCxn id="31" idx="0"/>
              <a:endCxn id="29" idx="4"/>
            </p:cNvCxnSpPr>
            <p:nvPr/>
          </p:nvCxnSpPr>
          <p:spPr bwMode="auto">
            <a:xfrm rot="5400000" flipH="1" flipV="1">
              <a:off x="3848100" y="2122487"/>
              <a:ext cx="685800" cy="22860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34" name="Text Box 45"/>
            <p:cNvSpPr txBox="1">
              <a:spLocks noChangeArrowheads="1"/>
            </p:cNvSpPr>
            <p:nvPr/>
          </p:nvSpPr>
          <p:spPr bwMode="auto">
            <a:xfrm>
              <a:off x="4175125" y="1143001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35" name="Text Box 53"/>
            <p:cNvSpPr txBox="1">
              <a:spLocks noChangeArrowheads="1"/>
            </p:cNvSpPr>
            <p:nvPr/>
          </p:nvSpPr>
          <p:spPr bwMode="auto">
            <a:xfrm>
              <a:off x="3276600" y="1451379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2</a:t>
              </a:r>
            </a:p>
          </p:txBody>
        </p:sp>
        <p:sp>
          <p:nvSpPr>
            <p:cNvPr id="36" name="Text Box 63"/>
            <p:cNvSpPr txBox="1">
              <a:spLocks noChangeArrowheads="1"/>
            </p:cNvSpPr>
            <p:nvPr/>
          </p:nvSpPr>
          <p:spPr bwMode="auto">
            <a:xfrm>
              <a:off x="3352800" y="2070504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  <p:sp>
          <p:nvSpPr>
            <p:cNvPr id="37" name="Text Box 66"/>
            <p:cNvSpPr txBox="1">
              <a:spLocks noChangeArrowheads="1"/>
            </p:cNvSpPr>
            <p:nvPr/>
          </p:nvSpPr>
          <p:spPr bwMode="auto">
            <a:xfrm>
              <a:off x="2243289" y="2198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2</a:t>
              </a:r>
              <a:endParaRPr lang="en-US" sz="2000" dirty="0"/>
            </a:p>
          </p:txBody>
        </p:sp>
        <p:sp>
          <p:nvSpPr>
            <p:cNvPr id="38" name="Text Box 63"/>
            <p:cNvSpPr txBox="1">
              <a:spLocks noChangeArrowheads="1"/>
            </p:cNvSpPr>
            <p:nvPr/>
          </p:nvSpPr>
          <p:spPr bwMode="auto">
            <a:xfrm>
              <a:off x="4159452" y="2092164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5</a:t>
              </a:r>
              <a:endParaRPr lang="en-US" sz="2000" dirty="0"/>
            </a:p>
          </p:txBody>
        </p:sp>
        <p:cxnSp>
          <p:nvCxnSpPr>
            <p:cNvPr id="39" name="AutoShape 26"/>
            <p:cNvCxnSpPr>
              <a:cxnSpLocks noChangeShapeType="1"/>
              <a:stCxn id="28" idx="5"/>
              <a:endCxn id="31" idx="1"/>
            </p:cNvCxnSpPr>
            <p:nvPr/>
          </p:nvCxnSpPr>
          <p:spPr bwMode="auto">
            <a:xfrm rot="16200000" flipH="1">
              <a:off x="2992204" y="1685691"/>
              <a:ext cx="721192" cy="1178392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cxnSp>
          <p:nvCxnSpPr>
            <p:cNvPr id="40" name="AutoShape 26"/>
            <p:cNvCxnSpPr>
              <a:cxnSpLocks noChangeShapeType="1"/>
              <a:stCxn id="30" idx="6"/>
              <a:endCxn id="31" idx="3"/>
            </p:cNvCxnSpPr>
            <p:nvPr/>
          </p:nvCxnSpPr>
          <p:spPr bwMode="auto">
            <a:xfrm flipV="1">
              <a:off x="2667000" y="2904891"/>
              <a:ext cx="1274996" cy="93896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41" name="Text Box 63"/>
            <p:cNvSpPr txBox="1">
              <a:spLocks noChangeArrowheads="1"/>
            </p:cNvSpPr>
            <p:nvPr/>
          </p:nvSpPr>
          <p:spPr bwMode="auto">
            <a:xfrm>
              <a:off x="2963694" y="2647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  <p:cxnSp>
          <p:nvCxnSpPr>
            <p:cNvPr id="42" name="AutoShape 26"/>
            <p:cNvCxnSpPr>
              <a:cxnSpLocks noChangeShapeType="1"/>
              <a:stCxn id="31" idx="6"/>
              <a:endCxn id="33" idx="3"/>
            </p:cNvCxnSpPr>
            <p:nvPr/>
          </p:nvCxnSpPr>
          <p:spPr bwMode="auto">
            <a:xfrm flipV="1">
              <a:off x="4267200" y="2535005"/>
              <a:ext cx="970196" cy="235183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43" name="Text Box 63"/>
            <p:cNvSpPr txBox="1">
              <a:spLocks noChangeArrowheads="1"/>
            </p:cNvSpPr>
            <p:nvPr/>
          </p:nvSpPr>
          <p:spPr bwMode="auto">
            <a:xfrm>
              <a:off x="4563894" y="23430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  <p:cxnSp>
          <p:nvCxnSpPr>
            <p:cNvPr id="44" name="AutoShape 32"/>
            <p:cNvCxnSpPr>
              <a:cxnSpLocks noChangeShapeType="1"/>
              <a:stCxn id="33" idx="1"/>
              <a:endCxn id="29" idx="6"/>
            </p:cNvCxnSpPr>
            <p:nvPr/>
          </p:nvCxnSpPr>
          <p:spPr bwMode="auto">
            <a:xfrm rot="16200000" flipV="1">
              <a:off x="4585495" y="1613694"/>
              <a:ext cx="562209" cy="741596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45" name="Text Box 63"/>
            <p:cNvSpPr txBox="1">
              <a:spLocks noChangeArrowheads="1"/>
            </p:cNvSpPr>
            <p:nvPr/>
          </p:nvSpPr>
          <p:spPr bwMode="auto">
            <a:xfrm>
              <a:off x="4792494" y="16002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  <p:cxnSp>
          <p:nvCxnSpPr>
            <p:cNvPr id="46" name="AutoShape 26"/>
            <p:cNvCxnSpPr>
              <a:cxnSpLocks noChangeShapeType="1"/>
              <a:stCxn id="30" idx="5"/>
              <a:endCxn id="32" idx="1"/>
            </p:cNvCxnSpPr>
            <p:nvPr/>
          </p:nvCxnSpPr>
          <p:spPr bwMode="auto">
            <a:xfrm rot="16200000" flipH="1">
              <a:off x="2643749" y="3100947"/>
              <a:ext cx="579905" cy="644992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47" name="Text Box 66"/>
            <p:cNvSpPr txBox="1">
              <a:spLocks noChangeArrowheads="1"/>
            </p:cNvSpPr>
            <p:nvPr/>
          </p:nvSpPr>
          <p:spPr bwMode="auto">
            <a:xfrm>
              <a:off x="2658894" y="3257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2</a:t>
              </a:r>
              <a:endParaRPr lang="en-US" sz="2000" dirty="0"/>
            </a:p>
          </p:txBody>
        </p:sp>
        <p:cxnSp>
          <p:nvCxnSpPr>
            <p:cNvPr id="48" name="AutoShape 32"/>
            <p:cNvCxnSpPr>
              <a:cxnSpLocks noChangeShapeType="1"/>
              <a:stCxn id="31" idx="4"/>
              <a:endCxn id="32" idx="7"/>
            </p:cNvCxnSpPr>
            <p:nvPr/>
          </p:nvCxnSpPr>
          <p:spPr bwMode="auto">
            <a:xfrm rot="5400000">
              <a:off x="3424799" y="3061493"/>
              <a:ext cx="752709" cy="551096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49" name="Text Box 63"/>
            <p:cNvSpPr txBox="1">
              <a:spLocks noChangeArrowheads="1"/>
            </p:cNvSpPr>
            <p:nvPr/>
          </p:nvSpPr>
          <p:spPr bwMode="auto">
            <a:xfrm>
              <a:off x="3549852" y="3146526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6</a:t>
              </a:r>
              <a:endParaRPr lang="en-US" sz="2000" dirty="0"/>
            </a:p>
          </p:txBody>
        </p:sp>
        <p:sp>
          <p:nvSpPr>
            <p:cNvPr id="50" name="Text Box 63"/>
            <p:cNvSpPr txBox="1">
              <a:spLocks noChangeArrowheads="1"/>
            </p:cNvSpPr>
            <p:nvPr/>
          </p:nvSpPr>
          <p:spPr bwMode="auto">
            <a:xfrm>
              <a:off x="4640094" y="2865993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5</a:t>
              </a:r>
              <a:endParaRPr lang="en-US" sz="2000" dirty="0"/>
            </a:p>
          </p:txBody>
        </p:sp>
        <p:cxnSp>
          <p:nvCxnSpPr>
            <p:cNvPr id="51" name="AutoShape 26"/>
            <p:cNvCxnSpPr>
              <a:cxnSpLocks noChangeShapeType="1"/>
              <a:stCxn id="31" idx="5"/>
              <a:endCxn id="34" idx="1"/>
            </p:cNvCxnSpPr>
            <p:nvPr/>
          </p:nvCxnSpPr>
          <p:spPr bwMode="auto">
            <a:xfrm rot="16200000" flipH="1">
              <a:off x="4472549" y="2643747"/>
              <a:ext cx="351305" cy="873592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cxnSp>
          <p:nvCxnSpPr>
            <p:cNvPr id="52" name="AutoShape 26"/>
            <p:cNvCxnSpPr>
              <a:cxnSpLocks noChangeShapeType="1"/>
              <a:stCxn id="34" idx="0"/>
              <a:endCxn id="33" idx="4"/>
            </p:cNvCxnSpPr>
            <p:nvPr/>
          </p:nvCxnSpPr>
          <p:spPr bwMode="auto">
            <a:xfrm rot="5400000" flipH="1" flipV="1">
              <a:off x="4991100" y="2819400"/>
              <a:ext cx="609600" cy="15240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53" name="Text Box 63"/>
            <p:cNvSpPr txBox="1">
              <a:spLocks noChangeArrowheads="1"/>
            </p:cNvSpPr>
            <p:nvPr/>
          </p:nvSpPr>
          <p:spPr bwMode="auto">
            <a:xfrm>
              <a:off x="5257800" y="271165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3</a:t>
              </a:r>
              <a:endParaRPr lang="en-US" sz="2000" dirty="0"/>
            </a:p>
          </p:txBody>
        </p:sp>
        <p:cxnSp>
          <p:nvCxnSpPr>
            <p:cNvPr id="54" name="AutoShape 26"/>
            <p:cNvCxnSpPr>
              <a:cxnSpLocks noChangeShapeType="1"/>
              <a:stCxn id="32" idx="6"/>
              <a:endCxn id="34" idx="3"/>
            </p:cNvCxnSpPr>
            <p:nvPr/>
          </p:nvCxnSpPr>
          <p:spPr bwMode="auto">
            <a:xfrm flipV="1">
              <a:off x="3581400" y="3525604"/>
              <a:ext cx="1503596" cy="322496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55" name="Text Box 63"/>
            <p:cNvSpPr txBox="1">
              <a:spLocks noChangeArrowheads="1"/>
            </p:cNvSpPr>
            <p:nvPr/>
          </p:nvSpPr>
          <p:spPr bwMode="auto">
            <a:xfrm>
              <a:off x="4151346" y="339745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10</a:t>
              </a:r>
              <a:endParaRPr lang="en-US" sz="2000" dirty="0"/>
            </a:p>
          </p:txBody>
        </p:sp>
      </p:grpSp>
      <p:sp>
        <p:nvSpPr>
          <p:cNvPr id="56" name="TextBox 55"/>
          <p:cNvSpPr txBox="1"/>
          <p:nvPr/>
        </p:nvSpPr>
        <p:spPr>
          <a:xfrm rot="826060">
            <a:off x="7440801" y="3937182"/>
            <a:ext cx="4430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Minimum </a:t>
            </a:r>
            <a:r>
              <a:rPr lang="en-US" sz="3200" dirty="0" smtClean="0">
                <a:solidFill>
                  <a:srgbClr val="C00000"/>
                </a:solidFill>
              </a:rPr>
              <a:t>Spanning Tree!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6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Minimum Spanning Tree: Example Uses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to most efficiently lay out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Telephone lines</a:t>
            </a:r>
          </a:p>
          <a:p>
            <a:r>
              <a:rPr lang="en-US" dirty="0" smtClean="0"/>
              <a:t>Electrical power lines</a:t>
            </a:r>
          </a:p>
          <a:p>
            <a:r>
              <a:rPr lang="en-US" dirty="0" smtClean="0"/>
              <a:t>Hydraulic pipes</a:t>
            </a:r>
          </a:p>
          <a:p>
            <a:r>
              <a:rPr lang="en-US" dirty="0" smtClean="0"/>
              <a:t>TV cables</a:t>
            </a:r>
          </a:p>
          <a:p>
            <a:r>
              <a:rPr lang="en-US" dirty="0" smtClean="0"/>
              <a:t>Computer networks (like the Internet!)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8582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Minimum Spanning Tree Algorithms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9715"/>
            <a:ext cx="10515600" cy="1722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2"/>
                </a:solidFill>
              </a:rPr>
              <a:t>minimum-spanning-tree</a:t>
            </a:r>
            <a:r>
              <a:rPr lang="en-US" dirty="0" smtClean="0">
                <a:solidFill>
                  <a:schemeClr val="accent2"/>
                </a:solidFill>
              </a:rPr>
              <a:t> problem</a:t>
            </a:r>
          </a:p>
          <a:p>
            <a:pPr lvl="1"/>
            <a:r>
              <a:rPr lang="en-US" dirty="0" smtClean="0"/>
              <a:t>Given a weighted undirected graph, give a spanning tree of minimum weight</a:t>
            </a:r>
          </a:p>
          <a:p>
            <a:pPr lvl="1"/>
            <a:r>
              <a:rPr lang="en-US" dirty="0" smtClean="0"/>
              <a:t>Same two </a:t>
            </a:r>
            <a:r>
              <a:rPr lang="en-US" dirty="0" smtClean="0"/>
              <a:t>approaches, with </a:t>
            </a:r>
            <a:r>
              <a:rPr lang="en-US" dirty="0" smtClean="0"/>
              <a:t>minor </a:t>
            </a:r>
            <a:r>
              <a:rPr lang="en-US" dirty="0" smtClean="0"/>
              <a:t>modifications, will work</a:t>
            </a:r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2330409"/>
              </p:ext>
            </p:extLst>
          </p:nvPr>
        </p:nvGraphicFramePr>
        <p:xfrm>
          <a:off x="1110586" y="2866027"/>
          <a:ext cx="9970828" cy="3534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5414"/>
                <a:gridCol w="4985414"/>
              </a:tblGrid>
              <a:tr h="67229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Algorithm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for Unweighted Graph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Similar Algorithm for Weighted Graph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16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BFS for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shortest path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                                       Algorithm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(shortest path)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16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DFS for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spanning tree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                                       Algorithm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(minimum spanning tree)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416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Adding acyclic edges approach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for spanning tree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                                      Algorithm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(minimum spanning tree)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68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Prim’s </a:t>
            </a:r>
            <a:r>
              <a:rPr lang="en-US" dirty="0" smtClean="0">
                <a:solidFill>
                  <a:srgbClr val="0000FF"/>
                </a:solidFill>
              </a:rPr>
              <a:t>Algorithm: </a:t>
            </a:r>
            <a:r>
              <a:rPr lang="en-US" dirty="0" smtClean="0">
                <a:solidFill>
                  <a:srgbClr val="0000FF"/>
                </a:solidFill>
              </a:rPr>
              <a:t>Idea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Idea: Grow a tree by adding an edge from the “known” vertices to the “unknown” vertices.  </a:t>
            </a:r>
            <a:r>
              <a:rPr lang="en-US" i="1" dirty="0" smtClean="0"/>
              <a:t>Pick the edge with the smallest weight that connects “known” to “unknown.”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Recall </a:t>
            </a:r>
            <a:r>
              <a:rPr lang="en-US" dirty="0" err="1" smtClean="0"/>
              <a:t>Dijkstra</a:t>
            </a:r>
            <a:r>
              <a:rPr lang="en-US" dirty="0" smtClean="0"/>
              <a:t> “picked edge with closest known distance to source” </a:t>
            </a:r>
          </a:p>
          <a:p>
            <a:pPr lvl="1"/>
            <a:r>
              <a:rPr lang="en-US" dirty="0" smtClean="0"/>
              <a:t>That is not what we want here</a:t>
            </a:r>
          </a:p>
          <a:p>
            <a:pPr lvl="1"/>
            <a:r>
              <a:rPr lang="en-US" dirty="0" smtClean="0"/>
              <a:t>Otherwise identical (!)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0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Prim’s Algorithm</a:t>
            </a:r>
            <a:r>
              <a:rPr lang="en-US" dirty="0" smtClean="0">
                <a:solidFill>
                  <a:srgbClr val="0000FF"/>
                </a:solidFill>
              </a:rPr>
              <a:t>: Pseudocode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6936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false</a:t>
            </a:r>
          </a:p>
          <a:p>
            <a:pPr marL="457200" indent="-457200">
              <a:buFont typeface="+mj-lt"/>
              <a:buAutoNum type="arabicPeriod"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any node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Mark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For each edge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 set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=w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=v</a:t>
            </a:r>
          </a:p>
          <a:p>
            <a:pPr marL="857250" lvl="1" indent="-457200">
              <a:buFont typeface="+mj-lt"/>
              <a:buAutoNum type="alphaLcParenR"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 and add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(v,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v.prev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to output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if(w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857250" lvl="1" indent="-457200">
              <a:buNone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		 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u.cost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w;</a:t>
            </a:r>
          </a:p>
          <a:p>
            <a:pPr marL="857250" lvl="1" indent="-45720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u.prev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= v;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62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216703"/>
              </p:ext>
            </p:extLst>
          </p:nvPr>
        </p:nvGraphicFramePr>
        <p:xfrm>
          <a:off x="6285273" y="1550194"/>
          <a:ext cx="5487764" cy="4928016"/>
        </p:xfrm>
        <a:graphic>
          <a:graphicData uri="http://schemas.openxmlformats.org/drawingml/2006/table">
            <a:tbl>
              <a:tblPr/>
              <a:tblGrid>
                <a:gridCol w="866154"/>
                <a:gridCol w="996286"/>
                <a:gridCol w="1982047"/>
                <a:gridCol w="1643277"/>
              </a:tblGrid>
              <a:tr h="6160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0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0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0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0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0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0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0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540239" y="942481"/>
            <a:ext cx="4749432" cy="3467992"/>
            <a:chOff x="446983" y="1690688"/>
            <a:chExt cx="4848347" cy="3540219"/>
          </a:xfrm>
        </p:grpSpPr>
        <p:grpSp>
          <p:nvGrpSpPr>
            <p:cNvPr id="17" name="Group 16"/>
            <p:cNvGrpSpPr/>
            <p:nvPr/>
          </p:nvGrpSpPr>
          <p:grpSpPr>
            <a:xfrm>
              <a:off x="1227161" y="1690688"/>
              <a:ext cx="4068169" cy="3540219"/>
              <a:chOff x="2243289" y="1143001"/>
              <a:chExt cx="3327417" cy="2895599"/>
            </a:xfrm>
          </p:grpSpPr>
          <p:sp>
            <p:nvSpPr>
              <p:cNvPr id="7" name="Oval 5"/>
              <p:cNvSpPr>
                <a:spLocks noChangeArrowheads="1"/>
              </p:cNvSpPr>
              <p:nvPr/>
            </p:nvSpPr>
            <p:spPr bwMode="auto">
              <a:xfrm>
                <a:off x="2438400" y="1589087"/>
                <a:ext cx="381000" cy="3810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dirty="0"/>
                  <a:t>A</a:t>
                </a:r>
              </a:p>
            </p:txBody>
          </p:sp>
          <p:sp>
            <p:nvSpPr>
              <p:cNvPr id="8" name="Oval 7"/>
              <p:cNvSpPr>
                <a:spLocks noChangeArrowheads="1"/>
              </p:cNvSpPr>
              <p:nvPr/>
            </p:nvSpPr>
            <p:spPr bwMode="auto">
              <a:xfrm>
                <a:off x="4114800" y="1512887"/>
                <a:ext cx="381000" cy="3810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/>
                  <a:t>B</a:t>
                </a:r>
              </a:p>
            </p:txBody>
          </p:sp>
          <p:sp>
            <p:nvSpPr>
              <p:cNvPr id="9" name="Oval 8"/>
              <p:cNvSpPr>
                <a:spLocks noChangeArrowheads="1"/>
              </p:cNvSpPr>
              <p:nvPr/>
            </p:nvSpPr>
            <p:spPr bwMode="auto">
              <a:xfrm>
                <a:off x="2286000" y="2808287"/>
                <a:ext cx="381000" cy="3810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dirty="0"/>
                  <a:t>C</a:t>
                </a:r>
                <a:endParaRPr lang="en-US" sz="2000" dirty="0"/>
              </a:p>
            </p:txBody>
          </p:sp>
          <p:sp>
            <p:nvSpPr>
              <p:cNvPr id="10" name="Oval 9"/>
              <p:cNvSpPr>
                <a:spLocks noChangeArrowheads="1"/>
              </p:cNvSpPr>
              <p:nvPr/>
            </p:nvSpPr>
            <p:spPr bwMode="auto">
              <a:xfrm>
                <a:off x="3886200" y="2579687"/>
                <a:ext cx="381000" cy="3810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dirty="0"/>
                  <a:t>D</a:t>
                </a:r>
                <a:endParaRPr lang="en-US" sz="2000" dirty="0"/>
              </a:p>
            </p:txBody>
          </p:sp>
          <p:sp>
            <p:nvSpPr>
              <p:cNvPr id="11" name="Oval 10"/>
              <p:cNvSpPr>
                <a:spLocks noChangeArrowheads="1"/>
              </p:cNvSpPr>
              <p:nvPr/>
            </p:nvSpPr>
            <p:spPr bwMode="auto">
              <a:xfrm>
                <a:off x="3200400" y="3657600"/>
                <a:ext cx="381000" cy="3810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/>
                  <a:t>F</a:t>
                </a:r>
              </a:p>
            </p:txBody>
          </p:sp>
          <p:sp>
            <p:nvSpPr>
              <p:cNvPr id="12" name="Oval 11"/>
              <p:cNvSpPr>
                <a:spLocks noChangeArrowheads="1"/>
              </p:cNvSpPr>
              <p:nvPr/>
            </p:nvSpPr>
            <p:spPr bwMode="auto">
              <a:xfrm>
                <a:off x="5181600" y="2209800"/>
                <a:ext cx="381000" cy="3810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/>
                  <a:t>E</a:t>
                </a:r>
              </a:p>
            </p:txBody>
          </p:sp>
          <p:sp>
            <p:nvSpPr>
              <p:cNvPr id="13" name="Oval 12"/>
              <p:cNvSpPr>
                <a:spLocks noChangeArrowheads="1"/>
              </p:cNvSpPr>
              <p:nvPr/>
            </p:nvSpPr>
            <p:spPr bwMode="auto">
              <a:xfrm>
                <a:off x="5029200" y="3200400"/>
                <a:ext cx="381000" cy="3810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dirty="0"/>
                  <a:t>G</a:t>
                </a:r>
              </a:p>
            </p:txBody>
          </p:sp>
          <p:cxnSp>
            <p:nvCxnSpPr>
              <p:cNvPr id="14" name="AutoShape 24"/>
              <p:cNvCxnSpPr>
                <a:cxnSpLocks noChangeShapeType="1"/>
                <a:stCxn id="7" idx="3"/>
                <a:endCxn id="9" idx="0"/>
              </p:cNvCxnSpPr>
              <p:nvPr/>
            </p:nvCxnSpPr>
            <p:spPr bwMode="auto">
              <a:xfrm flipH="1">
                <a:off x="2476501" y="1924050"/>
                <a:ext cx="17463" cy="874712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 type="none" w="med" len="med"/>
              </a:ln>
            </p:spPr>
          </p:cxnSp>
          <p:cxnSp>
            <p:nvCxnSpPr>
              <p:cNvPr id="15" name="AutoShape 26"/>
              <p:cNvCxnSpPr>
                <a:cxnSpLocks noChangeShapeType="1"/>
                <a:stCxn id="8" idx="2"/>
                <a:endCxn id="7" idx="6"/>
              </p:cNvCxnSpPr>
              <p:nvPr/>
            </p:nvCxnSpPr>
            <p:spPr bwMode="auto">
              <a:xfrm rot="10800000" flipV="1">
                <a:off x="2819400" y="1703387"/>
                <a:ext cx="1295400" cy="76200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 type="none" w="med" len="med"/>
              </a:ln>
            </p:spPr>
          </p:cxnSp>
          <p:cxnSp>
            <p:nvCxnSpPr>
              <p:cNvPr id="16" name="AutoShape 32"/>
              <p:cNvCxnSpPr>
                <a:cxnSpLocks noChangeShapeType="1"/>
                <a:stCxn id="10" idx="0"/>
                <a:endCxn id="8" idx="4"/>
              </p:cNvCxnSpPr>
              <p:nvPr/>
            </p:nvCxnSpPr>
            <p:spPr bwMode="auto">
              <a:xfrm rot="5400000" flipH="1" flipV="1">
                <a:off x="3848100" y="2122487"/>
                <a:ext cx="685800" cy="228600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 type="none" w="med" len="med"/>
              </a:ln>
            </p:spPr>
          </p:cxnSp>
          <p:sp>
            <p:nvSpPr>
              <p:cNvPr id="18" name="Text Box 45"/>
              <p:cNvSpPr txBox="1">
                <a:spLocks noChangeArrowheads="1"/>
              </p:cNvSpPr>
              <p:nvPr/>
            </p:nvSpPr>
            <p:spPr bwMode="auto">
              <a:xfrm>
                <a:off x="4175125" y="1143001"/>
                <a:ext cx="1841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2000"/>
              </a:p>
            </p:txBody>
          </p:sp>
          <p:sp>
            <p:nvSpPr>
              <p:cNvPr id="25" name="Text Box 53"/>
              <p:cNvSpPr txBox="1">
                <a:spLocks noChangeArrowheads="1"/>
              </p:cNvSpPr>
              <p:nvPr/>
            </p:nvSpPr>
            <p:spPr bwMode="auto">
              <a:xfrm>
                <a:off x="3276600" y="1451379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2</a:t>
                </a:r>
              </a:p>
            </p:txBody>
          </p:sp>
          <p:sp>
            <p:nvSpPr>
              <p:cNvPr id="26" name="Text Box 63"/>
              <p:cNvSpPr txBox="1">
                <a:spLocks noChangeArrowheads="1"/>
              </p:cNvSpPr>
              <p:nvPr/>
            </p:nvSpPr>
            <p:spPr bwMode="auto">
              <a:xfrm>
                <a:off x="3352800" y="2070504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1</a:t>
                </a:r>
              </a:p>
            </p:txBody>
          </p:sp>
          <p:sp>
            <p:nvSpPr>
              <p:cNvPr id="27" name="Text Box 66"/>
              <p:cNvSpPr txBox="1">
                <a:spLocks noChangeArrowheads="1"/>
              </p:cNvSpPr>
              <p:nvPr/>
            </p:nvSpPr>
            <p:spPr bwMode="auto">
              <a:xfrm>
                <a:off x="2243289" y="2198687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2</a:t>
                </a:r>
                <a:endParaRPr lang="en-US" sz="2000" dirty="0"/>
              </a:p>
            </p:txBody>
          </p:sp>
          <p:sp>
            <p:nvSpPr>
              <p:cNvPr id="29" name="Text Box 63"/>
              <p:cNvSpPr txBox="1">
                <a:spLocks noChangeArrowheads="1"/>
              </p:cNvSpPr>
              <p:nvPr/>
            </p:nvSpPr>
            <p:spPr bwMode="auto">
              <a:xfrm>
                <a:off x="4159452" y="2092164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5</a:t>
                </a:r>
                <a:endParaRPr lang="en-US" sz="2000" dirty="0"/>
              </a:p>
            </p:txBody>
          </p:sp>
          <p:cxnSp>
            <p:nvCxnSpPr>
              <p:cNvPr id="30" name="AutoShape 26"/>
              <p:cNvCxnSpPr>
                <a:cxnSpLocks noChangeShapeType="1"/>
                <a:stCxn id="7" idx="5"/>
                <a:endCxn id="10" idx="1"/>
              </p:cNvCxnSpPr>
              <p:nvPr/>
            </p:nvCxnSpPr>
            <p:spPr bwMode="auto">
              <a:xfrm rot="16200000" flipH="1">
                <a:off x="2992204" y="1685691"/>
                <a:ext cx="721192" cy="1178392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 type="none" w="med" len="med"/>
              </a:ln>
            </p:spPr>
          </p:cxnSp>
          <p:cxnSp>
            <p:nvCxnSpPr>
              <p:cNvPr id="31" name="AutoShape 26"/>
              <p:cNvCxnSpPr>
                <a:cxnSpLocks noChangeShapeType="1"/>
                <a:stCxn id="9" idx="6"/>
                <a:endCxn id="10" idx="3"/>
              </p:cNvCxnSpPr>
              <p:nvPr/>
            </p:nvCxnSpPr>
            <p:spPr bwMode="auto">
              <a:xfrm flipV="1">
                <a:off x="2667000" y="2904891"/>
                <a:ext cx="1274996" cy="93896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 type="none" w="med" len="med"/>
              </a:ln>
            </p:spPr>
          </p:cxnSp>
          <p:sp>
            <p:nvSpPr>
              <p:cNvPr id="32" name="Text Box 63"/>
              <p:cNvSpPr txBox="1">
                <a:spLocks noChangeArrowheads="1"/>
              </p:cNvSpPr>
              <p:nvPr/>
            </p:nvSpPr>
            <p:spPr bwMode="auto">
              <a:xfrm>
                <a:off x="2963694" y="264789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1</a:t>
                </a:r>
              </a:p>
            </p:txBody>
          </p:sp>
          <p:cxnSp>
            <p:nvCxnSpPr>
              <p:cNvPr id="33" name="AutoShape 26"/>
              <p:cNvCxnSpPr>
                <a:cxnSpLocks noChangeShapeType="1"/>
                <a:stCxn id="10" idx="6"/>
                <a:endCxn id="12" idx="3"/>
              </p:cNvCxnSpPr>
              <p:nvPr/>
            </p:nvCxnSpPr>
            <p:spPr bwMode="auto">
              <a:xfrm flipV="1">
                <a:off x="4267200" y="2535005"/>
                <a:ext cx="970196" cy="235183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 type="none" w="med" len="med"/>
              </a:ln>
            </p:spPr>
          </p:cxnSp>
          <p:sp>
            <p:nvSpPr>
              <p:cNvPr id="34" name="Text Box 63"/>
              <p:cNvSpPr txBox="1">
                <a:spLocks noChangeArrowheads="1"/>
              </p:cNvSpPr>
              <p:nvPr/>
            </p:nvSpPr>
            <p:spPr bwMode="auto">
              <a:xfrm>
                <a:off x="4563894" y="234309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1</a:t>
                </a:r>
              </a:p>
            </p:txBody>
          </p:sp>
          <p:cxnSp>
            <p:nvCxnSpPr>
              <p:cNvPr id="35" name="AutoShape 32"/>
              <p:cNvCxnSpPr>
                <a:cxnSpLocks noChangeShapeType="1"/>
                <a:stCxn id="12" idx="1"/>
                <a:endCxn id="8" idx="6"/>
              </p:cNvCxnSpPr>
              <p:nvPr/>
            </p:nvCxnSpPr>
            <p:spPr bwMode="auto">
              <a:xfrm rot="16200000" flipV="1">
                <a:off x="4585495" y="1613694"/>
                <a:ext cx="562209" cy="741596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 type="none" w="med" len="med"/>
              </a:ln>
            </p:spPr>
          </p:cxnSp>
          <p:sp>
            <p:nvSpPr>
              <p:cNvPr id="36" name="Text Box 63"/>
              <p:cNvSpPr txBox="1">
                <a:spLocks noChangeArrowheads="1"/>
              </p:cNvSpPr>
              <p:nvPr/>
            </p:nvSpPr>
            <p:spPr bwMode="auto">
              <a:xfrm>
                <a:off x="4792494" y="160020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1</a:t>
                </a:r>
              </a:p>
            </p:txBody>
          </p:sp>
          <p:cxnSp>
            <p:nvCxnSpPr>
              <p:cNvPr id="37" name="AutoShape 26"/>
              <p:cNvCxnSpPr>
                <a:cxnSpLocks noChangeShapeType="1"/>
                <a:stCxn id="9" idx="5"/>
                <a:endCxn id="11" idx="1"/>
              </p:cNvCxnSpPr>
              <p:nvPr/>
            </p:nvCxnSpPr>
            <p:spPr bwMode="auto">
              <a:xfrm rot="16200000" flipH="1">
                <a:off x="2643749" y="3100947"/>
                <a:ext cx="579905" cy="644992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 type="none" w="med" len="med"/>
              </a:ln>
            </p:spPr>
          </p:cxnSp>
          <p:sp>
            <p:nvSpPr>
              <p:cNvPr id="38" name="Text Box 66"/>
              <p:cNvSpPr txBox="1">
                <a:spLocks noChangeArrowheads="1"/>
              </p:cNvSpPr>
              <p:nvPr/>
            </p:nvSpPr>
            <p:spPr bwMode="auto">
              <a:xfrm>
                <a:off x="2658894" y="3257490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2</a:t>
                </a:r>
                <a:endParaRPr lang="en-US" sz="2000" dirty="0"/>
              </a:p>
            </p:txBody>
          </p:sp>
          <p:cxnSp>
            <p:nvCxnSpPr>
              <p:cNvPr id="39" name="AutoShape 32"/>
              <p:cNvCxnSpPr>
                <a:cxnSpLocks noChangeShapeType="1"/>
                <a:stCxn id="10" idx="4"/>
                <a:endCxn id="11" idx="7"/>
              </p:cNvCxnSpPr>
              <p:nvPr/>
            </p:nvCxnSpPr>
            <p:spPr bwMode="auto">
              <a:xfrm rot="5400000">
                <a:off x="3424799" y="3061493"/>
                <a:ext cx="752709" cy="551096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 type="none" w="med" len="med"/>
              </a:ln>
            </p:spPr>
          </p:cxnSp>
          <p:sp>
            <p:nvSpPr>
              <p:cNvPr id="40" name="Text Box 63"/>
              <p:cNvSpPr txBox="1">
                <a:spLocks noChangeArrowheads="1"/>
              </p:cNvSpPr>
              <p:nvPr/>
            </p:nvSpPr>
            <p:spPr bwMode="auto">
              <a:xfrm>
                <a:off x="3549852" y="3146526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6</a:t>
                </a:r>
                <a:endParaRPr lang="en-US" sz="2000" dirty="0"/>
              </a:p>
            </p:txBody>
          </p:sp>
          <p:sp>
            <p:nvSpPr>
              <p:cNvPr id="41" name="Text Box 63"/>
              <p:cNvSpPr txBox="1">
                <a:spLocks noChangeArrowheads="1"/>
              </p:cNvSpPr>
              <p:nvPr/>
            </p:nvSpPr>
            <p:spPr bwMode="auto">
              <a:xfrm>
                <a:off x="4640094" y="2865993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5</a:t>
                </a:r>
                <a:endParaRPr lang="en-US" sz="2000" dirty="0"/>
              </a:p>
            </p:txBody>
          </p:sp>
          <p:cxnSp>
            <p:nvCxnSpPr>
              <p:cNvPr id="42" name="AutoShape 26"/>
              <p:cNvCxnSpPr>
                <a:cxnSpLocks noChangeShapeType="1"/>
                <a:stCxn id="10" idx="5"/>
                <a:endCxn id="13" idx="1"/>
              </p:cNvCxnSpPr>
              <p:nvPr/>
            </p:nvCxnSpPr>
            <p:spPr bwMode="auto">
              <a:xfrm rot="16200000" flipH="1">
                <a:off x="4472549" y="2643747"/>
                <a:ext cx="351305" cy="873592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 type="none" w="med" len="med"/>
              </a:ln>
            </p:spPr>
          </p:cxnSp>
          <p:cxnSp>
            <p:nvCxnSpPr>
              <p:cNvPr id="43" name="AutoShape 26"/>
              <p:cNvCxnSpPr>
                <a:cxnSpLocks noChangeShapeType="1"/>
                <a:stCxn id="13" idx="0"/>
                <a:endCxn id="12" idx="4"/>
              </p:cNvCxnSpPr>
              <p:nvPr/>
            </p:nvCxnSpPr>
            <p:spPr bwMode="auto">
              <a:xfrm rot="5400000" flipH="1" flipV="1">
                <a:off x="4991100" y="2819400"/>
                <a:ext cx="609600" cy="152400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 type="none" w="med" len="med"/>
              </a:ln>
            </p:spPr>
          </p:cxnSp>
          <p:sp>
            <p:nvSpPr>
              <p:cNvPr id="44" name="Text Box 63"/>
              <p:cNvSpPr txBox="1">
                <a:spLocks noChangeArrowheads="1"/>
              </p:cNvSpPr>
              <p:nvPr/>
            </p:nvSpPr>
            <p:spPr bwMode="auto">
              <a:xfrm>
                <a:off x="5257800" y="2711652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3</a:t>
                </a:r>
                <a:endParaRPr lang="en-US" sz="2000" dirty="0"/>
              </a:p>
            </p:txBody>
          </p:sp>
          <p:cxnSp>
            <p:nvCxnSpPr>
              <p:cNvPr id="45" name="AutoShape 26"/>
              <p:cNvCxnSpPr>
                <a:cxnSpLocks noChangeShapeType="1"/>
                <a:stCxn id="11" idx="6"/>
                <a:endCxn id="13" idx="3"/>
              </p:cNvCxnSpPr>
              <p:nvPr/>
            </p:nvCxnSpPr>
            <p:spPr bwMode="auto">
              <a:xfrm flipV="1">
                <a:off x="3581400" y="3525604"/>
                <a:ext cx="1503596" cy="322496"/>
              </a:xfrm>
              <a:prstGeom prst="straightConnector1">
                <a:avLst/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round/>
                <a:headEnd/>
                <a:tailEnd type="none" w="med" len="med"/>
              </a:ln>
            </p:spPr>
          </p:cxnSp>
          <p:sp>
            <p:nvSpPr>
              <p:cNvPr id="46" name="Text Box 63"/>
              <p:cNvSpPr txBox="1">
                <a:spLocks noChangeArrowheads="1"/>
              </p:cNvSpPr>
              <p:nvPr/>
            </p:nvSpPr>
            <p:spPr bwMode="auto">
              <a:xfrm>
                <a:off x="4151346" y="3397452"/>
                <a:ext cx="44114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10</a:t>
                </a:r>
                <a:endParaRPr lang="en-US" sz="2000" dirty="0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446983" y="1856825"/>
              <a:ext cx="1269550" cy="646331"/>
              <a:chOff x="446983" y="1856825"/>
              <a:chExt cx="1269550" cy="646331"/>
            </a:xfrm>
          </p:grpSpPr>
          <p:sp>
            <p:nvSpPr>
              <p:cNvPr id="48" name="TextBox 47"/>
              <p:cNvSpPr txBox="1"/>
              <p:nvPr/>
            </p:nvSpPr>
            <p:spPr>
              <a:xfrm rot="20801501">
                <a:off x="446983" y="1856825"/>
                <a:ext cx="12695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mtClean="0">
                    <a:solidFill>
                      <a:schemeClr val="accent6"/>
                    </a:solidFill>
                  </a:rPr>
                  <a:t>Let’s start here</a:t>
                </a:r>
                <a:endParaRPr lang="en-US">
                  <a:solidFill>
                    <a:schemeClr val="accent6"/>
                  </a:solidFill>
                </a:endParaRPr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>
                <a:off x="1132274" y="2249669"/>
                <a:ext cx="301836" cy="39289"/>
              </a:xfrm>
              <a:prstGeom prst="straightConnector1">
                <a:avLst/>
              </a:prstGeom>
              <a:ln w="19050">
                <a:solidFill>
                  <a:schemeClr val="accent6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5" name="TextBox 54"/>
          <p:cNvSpPr txBox="1"/>
          <p:nvPr/>
        </p:nvSpPr>
        <p:spPr>
          <a:xfrm>
            <a:off x="484065" y="4405235"/>
            <a:ext cx="5419753" cy="28050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AutoNum type="alphaUcParenR"/>
            </a:pPr>
            <a:r>
              <a:rPr lang="en-US" sz="2400" dirty="0" smtClean="0"/>
              <a:t>(A,B),  (A,C),  (A,D),  (D,E),  (C,F),  (E,G)</a:t>
            </a:r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en-US" sz="2400" dirty="0" smtClean="0"/>
              <a:t>(B,E),  (C,D),  (D,A),  (E,D),  (F, C),  (G,E)</a:t>
            </a:r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en-US" sz="2400" dirty="0" smtClean="0"/>
              <a:t>(B,A),  (C,A),  (D,A),  (E,D),  (F, C),  (G,E)</a:t>
            </a:r>
          </a:p>
          <a:p>
            <a:pPr marL="457200" indent="-457200">
              <a:lnSpc>
                <a:spcPct val="150000"/>
              </a:lnSpc>
              <a:buAutoNum type="alphaUcParenR"/>
            </a:pPr>
            <a:r>
              <a:rPr lang="en-US" sz="2400" dirty="0" smtClean="0"/>
              <a:t>(B,A),  (C,D),  (D,A),  (E,D),  (F, C),  (G,D)</a:t>
            </a:r>
          </a:p>
          <a:p>
            <a:pPr marL="457200" indent="-457200">
              <a:lnSpc>
                <a:spcPct val="150000"/>
              </a:lnSpc>
              <a:buAutoNum type="alphaUcParenR"/>
            </a:pP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560981" y="97558"/>
            <a:ext cx="117643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Practice</a:t>
            </a:r>
            <a:r>
              <a:rPr lang="en-US" sz="2800" b="1" dirty="0"/>
              <a:t> </a:t>
            </a:r>
            <a:r>
              <a:rPr lang="en-US" sz="2800" b="1" dirty="0" smtClean="0"/>
              <a:t>Time! </a:t>
            </a:r>
          </a:p>
          <a:p>
            <a:r>
              <a:rPr lang="en-US" sz="2800" dirty="0" smtClean="0"/>
              <a:t>Using Prim’s Algorithm starting at vertex A, what’s the minimum spanning tree?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433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Spanning Trees</a:t>
            </a:r>
          </a:p>
          <a:p>
            <a:pPr lvl="1"/>
            <a:r>
              <a:rPr lang="en-US" dirty="0" smtClean="0"/>
              <a:t>Approach #1: DFS</a:t>
            </a:r>
          </a:p>
          <a:p>
            <a:pPr lvl="1"/>
            <a:r>
              <a:rPr lang="en-US" dirty="0" smtClean="0"/>
              <a:t>Approach #2: Add acyclic edges</a:t>
            </a:r>
          </a:p>
          <a:p>
            <a:r>
              <a:rPr lang="en-US" dirty="0" smtClean="0"/>
              <a:t>Minimum Spanning Trees</a:t>
            </a:r>
          </a:p>
          <a:p>
            <a:pPr lvl="1"/>
            <a:r>
              <a:rPr lang="en-US" dirty="0" smtClean="0"/>
              <a:t>Prim’s Algorithm</a:t>
            </a:r>
          </a:p>
          <a:p>
            <a:pPr lvl="1"/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8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0376"/>
            <a:ext cx="10515600" cy="5726587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(extra space for scratch-work)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04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Prim’s Algorithm: </a:t>
            </a:r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216703"/>
              </p:ext>
            </p:extLst>
          </p:nvPr>
        </p:nvGraphicFramePr>
        <p:xfrm>
          <a:off x="6285273" y="1550194"/>
          <a:ext cx="5487764" cy="4928016"/>
        </p:xfrm>
        <a:graphic>
          <a:graphicData uri="http://schemas.openxmlformats.org/drawingml/2006/table">
            <a:tbl>
              <a:tblPr/>
              <a:tblGrid>
                <a:gridCol w="866154"/>
                <a:gridCol w="996286"/>
                <a:gridCol w="1982047"/>
                <a:gridCol w="1643277"/>
              </a:tblGrid>
              <a:tr h="6160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0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0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0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0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0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0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60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1227161" y="1690688"/>
            <a:ext cx="4068169" cy="3540219"/>
            <a:chOff x="2243289" y="1143001"/>
            <a:chExt cx="3327417" cy="2895599"/>
          </a:xfrm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2438400" y="1589087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4114800" y="1512887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286000" y="2808287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  <a:endParaRPr lang="en-US" sz="2000" dirty="0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3886200" y="2579687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  <a:endParaRPr lang="en-US" sz="2000" dirty="0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3200400" y="3657600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5181600" y="2209800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5029200" y="3200400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G</a:t>
              </a:r>
            </a:p>
          </p:txBody>
        </p:sp>
        <p:cxnSp>
          <p:nvCxnSpPr>
            <p:cNvPr id="14" name="AutoShape 24"/>
            <p:cNvCxnSpPr>
              <a:cxnSpLocks noChangeShapeType="1"/>
              <a:stCxn id="7" idx="3"/>
              <a:endCxn id="9" idx="0"/>
            </p:cNvCxnSpPr>
            <p:nvPr/>
          </p:nvCxnSpPr>
          <p:spPr bwMode="auto">
            <a:xfrm flipH="1">
              <a:off x="2476501" y="19240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cxnSp>
          <p:nvCxnSpPr>
            <p:cNvPr id="15" name="AutoShape 26"/>
            <p:cNvCxnSpPr>
              <a:cxnSpLocks noChangeShapeType="1"/>
              <a:stCxn id="8" idx="2"/>
              <a:endCxn id="7" idx="6"/>
            </p:cNvCxnSpPr>
            <p:nvPr/>
          </p:nvCxnSpPr>
          <p:spPr bwMode="auto">
            <a:xfrm rot="10800000" flipV="1">
              <a:off x="2819400" y="1703387"/>
              <a:ext cx="1295400" cy="7620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cxnSp>
          <p:nvCxnSpPr>
            <p:cNvPr id="16" name="AutoShape 32"/>
            <p:cNvCxnSpPr>
              <a:cxnSpLocks noChangeShapeType="1"/>
              <a:stCxn id="10" idx="0"/>
              <a:endCxn id="8" idx="4"/>
            </p:cNvCxnSpPr>
            <p:nvPr/>
          </p:nvCxnSpPr>
          <p:spPr bwMode="auto">
            <a:xfrm rot="5400000" flipH="1" flipV="1">
              <a:off x="3848100" y="2122487"/>
              <a:ext cx="685800" cy="22860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18" name="Text Box 45"/>
            <p:cNvSpPr txBox="1">
              <a:spLocks noChangeArrowheads="1"/>
            </p:cNvSpPr>
            <p:nvPr/>
          </p:nvSpPr>
          <p:spPr bwMode="auto">
            <a:xfrm>
              <a:off x="4175125" y="1143001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25" name="Text Box 53"/>
            <p:cNvSpPr txBox="1">
              <a:spLocks noChangeArrowheads="1"/>
            </p:cNvSpPr>
            <p:nvPr/>
          </p:nvSpPr>
          <p:spPr bwMode="auto">
            <a:xfrm>
              <a:off x="3276600" y="1451379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2</a:t>
              </a:r>
            </a:p>
          </p:txBody>
        </p:sp>
        <p:sp>
          <p:nvSpPr>
            <p:cNvPr id="26" name="Text Box 63"/>
            <p:cNvSpPr txBox="1">
              <a:spLocks noChangeArrowheads="1"/>
            </p:cNvSpPr>
            <p:nvPr/>
          </p:nvSpPr>
          <p:spPr bwMode="auto">
            <a:xfrm>
              <a:off x="3352800" y="2070504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  <p:sp>
          <p:nvSpPr>
            <p:cNvPr id="27" name="Text Box 66"/>
            <p:cNvSpPr txBox="1">
              <a:spLocks noChangeArrowheads="1"/>
            </p:cNvSpPr>
            <p:nvPr/>
          </p:nvSpPr>
          <p:spPr bwMode="auto">
            <a:xfrm>
              <a:off x="2243289" y="2198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2</a:t>
              </a:r>
              <a:endParaRPr lang="en-US" sz="2000" dirty="0"/>
            </a:p>
          </p:txBody>
        </p:sp>
        <p:sp>
          <p:nvSpPr>
            <p:cNvPr id="29" name="Text Box 63"/>
            <p:cNvSpPr txBox="1">
              <a:spLocks noChangeArrowheads="1"/>
            </p:cNvSpPr>
            <p:nvPr/>
          </p:nvSpPr>
          <p:spPr bwMode="auto">
            <a:xfrm>
              <a:off x="4159452" y="2092164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5</a:t>
              </a:r>
              <a:endParaRPr lang="en-US" sz="2000" dirty="0"/>
            </a:p>
          </p:txBody>
        </p:sp>
        <p:cxnSp>
          <p:nvCxnSpPr>
            <p:cNvPr id="30" name="AutoShape 26"/>
            <p:cNvCxnSpPr>
              <a:cxnSpLocks noChangeShapeType="1"/>
              <a:stCxn id="7" idx="5"/>
              <a:endCxn id="10" idx="1"/>
            </p:cNvCxnSpPr>
            <p:nvPr/>
          </p:nvCxnSpPr>
          <p:spPr bwMode="auto">
            <a:xfrm rot="16200000" flipH="1">
              <a:off x="2992204" y="1685691"/>
              <a:ext cx="721192" cy="1178392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cxnSp>
          <p:nvCxnSpPr>
            <p:cNvPr id="31" name="AutoShape 26"/>
            <p:cNvCxnSpPr>
              <a:cxnSpLocks noChangeShapeType="1"/>
              <a:stCxn id="9" idx="6"/>
              <a:endCxn id="10" idx="3"/>
            </p:cNvCxnSpPr>
            <p:nvPr/>
          </p:nvCxnSpPr>
          <p:spPr bwMode="auto">
            <a:xfrm flipV="1">
              <a:off x="2667000" y="2904891"/>
              <a:ext cx="1274996" cy="93896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32" name="Text Box 63"/>
            <p:cNvSpPr txBox="1">
              <a:spLocks noChangeArrowheads="1"/>
            </p:cNvSpPr>
            <p:nvPr/>
          </p:nvSpPr>
          <p:spPr bwMode="auto">
            <a:xfrm>
              <a:off x="2963694" y="2647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  <p:cxnSp>
          <p:nvCxnSpPr>
            <p:cNvPr id="33" name="AutoShape 26"/>
            <p:cNvCxnSpPr>
              <a:cxnSpLocks noChangeShapeType="1"/>
              <a:stCxn id="10" idx="6"/>
              <a:endCxn id="12" idx="3"/>
            </p:cNvCxnSpPr>
            <p:nvPr/>
          </p:nvCxnSpPr>
          <p:spPr bwMode="auto">
            <a:xfrm flipV="1">
              <a:off x="4267200" y="2535005"/>
              <a:ext cx="970196" cy="235183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34" name="Text Box 63"/>
            <p:cNvSpPr txBox="1">
              <a:spLocks noChangeArrowheads="1"/>
            </p:cNvSpPr>
            <p:nvPr/>
          </p:nvSpPr>
          <p:spPr bwMode="auto">
            <a:xfrm>
              <a:off x="4563894" y="23430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  <p:cxnSp>
          <p:nvCxnSpPr>
            <p:cNvPr id="35" name="AutoShape 32"/>
            <p:cNvCxnSpPr>
              <a:cxnSpLocks noChangeShapeType="1"/>
              <a:stCxn id="12" idx="1"/>
              <a:endCxn id="8" idx="6"/>
            </p:cNvCxnSpPr>
            <p:nvPr/>
          </p:nvCxnSpPr>
          <p:spPr bwMode="auto">
            <a:xfrm rot="16200000" flipV="1">
              <a:off x="4585495" y="1613694"/>
              <a:ext cx="562209" cy="741596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36" name="Text Box 63"/>
            <p:cNvSpPr txBox="1">
              <a:spLocks noChangeArrowheads="1"/>
            </p:cNvSpPr>
            <p:nvPr/>
          </p:nvSpPr>
          <p:spPr bwMode="auto">
            <a:xfrm>
              <a:off x="4792494" y="16002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  <p:cxnSp>
          <p:nvCxnSpPr>
            <p:cNvPr id="37" name="AutoShape 26"/>
            <p:cNvCxnSpPr>
              <a:cxnSpLocks noChangeShapeType="1"/>
              <a:stCxn id="9" idx="5"/>
              <a:endCxn id="11" idx="1"/>
            </p:cNvCxnSpPr>
            <p:nvPr/>
          </p:nvCxnSpPr>
          <p:spPr bwMode="auto">
            <a:xfrm rot="16200000" flipH="1">
              <a:off x="2643749" y="3100947"/>
              <a:ext cx="579905" cy="644992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38" name="Text Box 66"/>
            <p:cNvSpPr txBox="1">
              <a:spLocks noChangeArrowheads="1"/>
            </p:cNvSpPr>
            <p:nvPr/>
          </p:nvSpPr>
          <p:spPr bwMode="auto">
            <a:xfrm>
              <a:off x="2658894" y="3257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2</a:t>
              </a:r>
              <a:endParaRPr lang="en-US" sz="2000" dirty="0"/>
            </a:p>
          </p:txBody>
        </p:sp>
        <p:cxnSp>
          <p:nvCxnSpPr>
            <p:cNvPr id="39" name="AutoShape 32"/>
            <p:cNvCxnSpPr>
              <a:cxnSpLocks noChangeShapeType="1"/>
              <a:stCxn id="10" idx="4"/>
              <a:endCxn id="11" idx="7"/>
            </p:cNvCxnSpPr>
            <p:nvPr/>
          </p:nvCxnSpPr>
          <p:spPr bwMode="auto">
            <a:xfrm rot="5400000">
              <a:off x="3424799" y="3061493"/>
              <a:ext cx="752709" cy="551096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40" name="Text Box 63"/>
            <p:cNvSpPr txBox="1">
              <a:spLocks noChangeArrowheads="1"/>
            </p:cNvSpPr>
            <p:nvPr/>
          </p:nvSpPr>
          <p:spPr bwMode="auto">
            <a:xfrm>
              <a:off x="3549852" y="3146526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6</a:t>
              </a:r>
              <a:endParaRPr lang="en-US" sz="2000" dirty="0"/>
            </a:p>
          </p:txBody>
        </p:sp>
        <p:sp>
          <p:nvSpPr>
            <p:cNvPr id="41" name="Text Box 63"/>
            <p:cNvSpPr txBox="1">
              <a:spLocks noChangeArrowheads="1"/>
            </p:cNvSpPr>
            <p:nvPr/>
          </p:nvSpPr>
          <p:spPr bwMode="auto">
            <a:xfrm>
              <a:off x="4640094" y="2865993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5</a:t>
              </a:r>
              <a:endParaRPr lang="en-US" sz="2000" dirty="0"/>
            </a:p>
          </p:txBody>
        </p:sp>
        <p:cxnSp>
          <p:nvCxnSpPr>
            <p:cNvPr id="42" name="AutoShape 26"/>
            <p:cNvCxnSpPr>
              <a:cxnSpLocks noChangeShapeType="1"/>
              <a:stCxn id="10" idx="5"/>
              <a:endCxn id="13" idx="1"/>
            </p:cNvCxnSpPr>
            <p:nvPr/>
          </p:nvCxnSpPr>
          <p:spPr bwMode="auto">
            <a:xfrm rot="16200000" flipH="1">
              <a:off x="4472549" y="2643747"/>
              <a:ext cx="351305" cy="873592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cxnSp>
          <p:nvCxnSpPr>
            <p:cNvPr id="43" name="AutoShape 26"/>
            <p:cNvCxnSpPr>
              <a:cxnSpLocks noChangeShapeType="1"/>
              <a:stCxn id="13" idx="0"/>
              <a:endCxn id="12" idx="4"/>
            </p:cNvCxnSpPr>
            <p:nvPr/>
          </p:nvCxnSpPr>
          <p:spPr bwMode="auto">
            <a:xfrm rot="5400000" flipH="1" flipV="1">
              <a:off x="4991100" y="2819400"/>
              <a:ext cx="609600" cy="15240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44" name="Text Box 63"/>
            <p:cNvSpPr txBox="1">
              <a:spLocks noChangeArrowheads="1"/>
            </p:cNvSpPr>
            <p:nvPr/>
          </p:nvSpPr>
          <p:spPr bwMode="auto">
            <a:xfrm>
              <a:off x="5257800" y="271165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3</a:t>
              </a:r>
              <a:endParaRPr lang="en-US" sz="2000" dirty="0"/>
            </a:p>
          </p:txBody>
        </p:sp>
        <p:cxnSp>
          <p:nvCxnSpPr>
            <p:cNvPr id="45" name="AutoShape 26"/>
            <p:cNvCxnSpPr>
              <a:cxnSpLocks noChangeShapeType="1"/>
              <a:stCxn id="11" idx="6"/>
              <a:endCxn id="13" idx="3"/>
            </p:cNvCxnSpPr>
            <p:nvPr/>
          </p:nvCxnSpPr>
          <p:spPr bwMode="auto">
            <a:xfrm flipV="1">
              <a:off x="3581400" y="3525604"/>
              <a:ext cx="1503596" cy="322496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46" name="Text Box 63"/>
            <p:cNvSpPr txBox="1">
              <a:spLocks noChangeArrowheads="1"/>
            </p:cNvSpPr>
            <p:nvPr/>
          </p:nvSpPr>
          <p:spPr bwMode="auto">
            <a:xfrm>
              <a:off x="4151346" y="339745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10</a:t>
              </a:r>
              <a:endParaRPr lang="en-US" sz="2000" dirty="0"/>
            </a:p>
          </p:txBody>
        </p:sp>
      </p:grpSp>
      <p:sp>
        <p:nvSpPr>
          <p:cNvPr id="48" name="TextBox 47"/>
          <p:cNvSpPr txBox="1"/>
          <p:nvPr/>
        </p:nvSpPr>
        <p:spPr>
          <a:xfrm rot="20801501">
            <a:off x="488176" y="1722097"/>
            <a:ext cx="1269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accent6"/>
                </a:solidFill>
              </a:rPr>
              <a:t>Let’s start here</a:t>
            </a:r>
            <a:endParaRPr lang="en-US">
              <a:solidFill>
                <a:schemeClr val="accent6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129987" y="2216860"/>
            <a:ext cx="304123" cy="72098"/>
          </a:xfrm>
          <a:prstGeom prst="straightConnector1">
            <a:avLst/>
          </a:prstGeom>
          <a:ln w="19050">
            <a:solidFill>
              <a:schemeClr val="accent6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51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0376"/>
            <a:ext cx="10515600" cy="5726587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(extra space for scratch-work)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Analysis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Correctness ?? </a:t>
            </a:r>
          </a:p>
          <a:p>
            <a:pPr lvl="1"/>
            <a:r>
              <a:rPr lang="en-US" dirty="0" smtClean="0"/>
              <a:t>A bit tricky</a:t>
            </a:r>
          </a:p>
          <a:p>
            <a:pPr lvl="1"/>
            <a:r>
              <a:rPr lang="en-US" dirty="0" smtClean="0"/>
              <a:t>Intuitively similar to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Run-time</a:t>
            </a:r>
          </a:p>
          <a:p>
            <a:pPr lvl="1"/>
            <a:r>
              <a:rPr lang="en-US" dirty="0" smtClean="0"/>
              <a:t>Same as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/>
              <a:t>|V|</a:t>
            </a:r>
            <a:r>
              <a:rPr lang="en-US" dirty="0" smtClean="0"/>
              <a:t>) using a priority queue</a:t>
            </a:r>
          </a:p>
          <a:p>
            <a:pPr lvl="2"/>
            <a:r>
              <a:rPr lang="en-US" dirty="0" smtClean="0"/>
              <a:t>Costs/priorities are just edge-costs, not path-costs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5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Kruskal’s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Algorithm: Idea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Idea: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Grow </a:t>
            </a:r>
            <a:r>
              <a:rPr lang="en-US" dirty="0" smtClean="0"/>
              <a:t>a forest out of edges that do not grow a cycle,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just </a:t>
            </a:r>
            <a:r>
              <a:rPr lang="en-US" dirty="0" smtClean="0"/>
              <a:t>like for the spanning tree problem.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</a:t>
            </a:r>
            <a:r>
              <a:rPr lang="en-US" dirty="0" smtClean="0"/>
              <a:t>now consider the edges in order </a:t>
            </a:r>
            <a:r>
              <a:rPr lang="en-US" dirty="0" smtClean="0"/>
              <a:t>by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670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FF"/>
                </a:solidFill>
              </a:rPr>
              <a:t>Kruskal’s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Algorithm: Pseudocode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Sort edges by weight (better: put in min-heap)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node in its own set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output size &lt; |V|-1</a:t>
            </a:r>
          </a:p>
          <a:p>
            <a:pPr marL="857250" lvl="1" indent="-457200"/>
            <a:r>
              <a:rPr lang="en-US" dirty="0" smtClean="0"/>
              <a:t>Consider next smallest edge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57250" lvl="1" indent="-457200"/>
            <a:r>
              <a:rPr lang="en-US" dirty="0" smtClean="0"/>
              <a:t>If </a:t>
            </a:r>
            <a:r>
              <a:rPr lang="en-US" dirty="0"/>
              <a:t>adding </a:t>
            </a:r>
            <a:r>
              <a:rPr lang="en-US" dirty="0" smtClean="0"/>
              <a:t>edge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doesn’t introduce cycles, </a:t>
            </a:r>
            <a:r>
              <a:rPr lang="en-US" dirty="0" smtClean="0"/>
              <a:t>output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7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57067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(A,D),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1242108" y="5654473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u="sng" kern="0" dirty="0"/>
              <a:t>Output: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5853753" y="1105695"/>
            <a:ext cx="3360906" cy="2895599"/>
            <a:chOff x="2209800" y="1143001"/>
            <a:chExt cx="3360906" cy="2895599"/>
          </a:xfrm>
        </p:grpSpPr>
        <p:sp>
          <p:nvSpPr>
            <p:cNvPr id="115" name="Oval 5"/>
            <p:cNvSpPr>
              <a:spLocks noChangeArrowheads="1"/>
            </p:cNvSpPr>
            <p:nvPr/>
          </p:nvSpPr>
          <p:spPr bwMode="auto">
            <a:xfrm>
              <a:off x="2438400" y="1589087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sp>
          <p:nvSpPr>
            <p:cNvPr id="116" name="Oval 115"/>
            <p:cNvSpPr>
              <a:spLocks noChangeArrowheads="1"/>
            </p:cNvSpPr>
            <p:nvPr/>
          </p:nvSpPr>
          <p:spPr bwMode="auto">
            <a:xfrm>
              <a:off x="4114800" y="1512887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17" name="Oval 116"/>
            <p:cNvSpPr>
              <a:spLocks noChangeArrowheads="1"/>
            </p:cNvSpPr>
            <p:nvPr/>
          </p:nvSpPr>
          <p:spPr bwMode="auto">
            <a:xfrm>
              <a:off x="2286000" y="2808287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  <a:endParaRPr lang="en-US" sz="2000" dirty="0"/>
            </a:p>
          </p:txBody>
        </p:sp>
        <p:sp>
          <p:nvSpPr>
            <p:cNvPr id="118" name="Oval 117"/>
            <p:cNvSpPr>
              <a:spLocks noChangeArrowheads="1"/>
            </p:cNvSpPr>
            <p:nvPr/>
          </p:nvSpPr>
          <p:spPr bwMode="auto">
            <a:xfrm>
              <a:off x="3886200" y="2579687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  <a:endParaRPr lang="en-US" sz="2000" dirty="0"/>
            </a:p>
          </p:txBody>
        </p:sp>
        <p:sp>
          <p:nvSpPr>
            <p:cNvPr id="119" name="Oval 118"/>
            <p:cNvSpPr>
              <a:spLocks noChangeArrowheads="1"/>
            </p:cNvSpPr>
            <p:nvPr/>
          </p:nvSpPr>
          <p:spPr bwMode="auto">
            <a:xfrm>
              <a:off x="3200400" y="3657600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120" name="Oval 119"/>
            <p:cNvSpPr>
              <a:spLocks noChangeArrowheads="1"/>
            </p:cNvSpPr>
            <p:nvPr/>
          </p:nvSpPr>
          <p:spPr bwMode="auto">
            <a:xfrm>
              <a:off x="5181600" y="2209800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121" name="Oval 120"/>
            <p:cNvSpPr>
              <a:spLocks noChangeArrowheads="1"/>
            </p:cNvSpPr>
            <p:nvPr/>
          </p:nvSpPr>
          <p:spPr bwMode="auto">
            <a:xfrm>
              <a:off x="5029200" y="3200400"/>
              <a:ext cx="381000" cy="3810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G</a:t>
              </a:r>
            </a:p>
          </p:txBody>
        </p:sp>
        <p:cxnSp>
          <p:nvCxnSpPr>
            <p:cNvPr id="122" name="AutoShape 24"/>
            <p:cNvCxnSpPr>
              <a:cxnSpLocks noChangeShapeType="1"/>
              <a:stCxn id="119" idx="3"/>
              <a:endCxn id="121" idx="0"/>
            </p:cNvCxnSpPr>
            <p:nvPr/>
          </p:nvCxnSpPr>
          <p:spPr bwMode="auto">
            <a:xfrm flipH="1">
              <a:off x="2476501" y="19240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cxnSp>
          <p:nvCxnSpPr>
            <p:cNvPr id="123" name="AutoShape 26"/>
            <p:cNvCxnSpPr>
              <a:cxnSpLocks noChangeShapeType="1"/>
              <a:stCxn id="120" idx="2"/>
              <a:endCxn id="119" idx="6"/>
            </p:cNvCxnSpPr>
            <p:nvPr/>
          </p:nvCxnSpPr>
          <p:spPr bwMode="auto">
            <a:xfrm rot="10800000" flipV="1">
              <a:off x="2819400" y="1703387"/>
              <a:ext cx="1295400" cy="7620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cxnSp>
          <p:nvCxnSpPr>
            <p:cNvPr id="124" name="AutoShape 32"/>
            <p:cNvCxnSpPr>
              <a:cxnSpLocks noChangeShapeType="1"/>
              <a:stCxn id="122" idx="0"/>
              <a:endCxn id="120" idx="4"/>
            </p:cNvCxnSpPr>
            <p:nvPr/>
          </p:nvCxnSpPr>
          <p:spPr bwMode="auto">
            <a:xfrm rot="5400000" flipH="1" flipV="1">
              <a:off x="3848100" y="2122487"/>
              <a:ext cx="685800" cy="22860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125" name="Text Box 45"/>
            <p:cNvSpPr txBox="1">
              <a:spLocks noChangeArrowheads="1"/>
            </p:cNvSpPr>
            <p:nvPr/>
          </p:nvSpPr>
          <p:spPr bwMode="auto">
            <a:xfrm>
              <a:off x="4175125" y="1143001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126" name="Text Box 53"/>
            <p:cNvSpPr txBox="1">
              <a:spLocks noChangeArrowheads="1"/>
            </p:cNvSpPr>
            <p:nvPr/>
          </p:nvSpPr>
          <p:spPr bwMode="auto">
            <a:xfrm>
              <a:off x="3276600" y="13620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127" name="Text Box 63"/>
            <p:cNvSpPr txBox="1">
              <a:spLocks noChangeArrowheads="1"/>
            </p:cNvSpPr>
            <p:nvPr/>
          </p:nvSpPr>
          <p:spPr bwMode="auto">
            <a:xfrm>
              <a:off x="3352800" y="19812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  <p:sp>
          <p:nvSpPr>
            <p:cNvPr id="128" name="Text Box 66"/>
            <p:cNvSpPr txBox="1">
              <a:spLocks noChangeArrowheads="1"/>
            </p:cNvSpPr>
            <p:nvPr/>
          </p:nvSpPr>
          <p:spPr bwMode="auto">
            <a:xfrm>
              <a:off x="2209800" y="2198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2</a:t>
              </a:r>
              <a:endParaRPr lang="en-US" sz="2000" dirty="0"/>
            </a:p>
          </p:txBody>
        </p:sp>
        <p:sp>
          <p:nvSpPr>
            <p:cNvPr id="129" name="Text Box 63"/>
            <p:cNvSpPr txBox="1">
              <a:spLocks noChangeArrowheads="1"/>
            </p:cNvSpPr>
            <p:nvPr/>
          </p:nvSpPr>
          <p:spPr bwMode="auto">
            <a:xfrm>
              <a:off x="4114800" y="2114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5</a:t>
              </a:r>
              <a:endParaRPr lang="en-US" sz="2000" dirty="0"/>
            </a:p>
          </p:txBody>
        </p:sp>
        <p:cxnSp>
          <p:nvCxnSpPr>
            <p:cNvPr id="130" name="AutoShape 26"/>
            <p:cNvCxnSpPr>
              <a:cxnSpLocks noChangeShapeType="1"/>
              <a:stCxn id="119" idx="5"/>
              <a:endCxn id="122" idx="1"/>
            </p:cNvCxnSpPr>
            <p:nvPr/>
          </p:nvCxnSpPr>
          <p:spPr bwMode="auto">
            <a:xfrm rot="16200000" flipH="1">
              <a:off x="2992204" y="1685691"/>
              <a:ext cx="721192" cy="1178392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cxnSp>
          <p:nvCxnSpPr>
            <p:cNvPr id="131" name="AutoShape 26"/>
            <p:cNvCxnSpPr>
              <a:cxnSpLocks noChangeShapeType="1"/>
              <a:stCxn id="121" idx="6"/>
              <a:endCxn id="122" idx="3"/>
            </p:cNvCxnSpPr>
            <p:nvPr/>
          </p:nvCxnSpPr>
          <p:spPr bwMode="auto">
            <a:xfrm flipV="1">
              <a:off x="2667000" y="2904891"/>
              <a:ext cx="1274996" cy="93896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132" name="Text Box 63"/>
            <p:cNvSpPr txBox="1">
              <a:spLocks noChangeArrowheads="1"/>
            </p:cNvSpPr>
            <p:nvPr/>
          </p:nvSpPr>
          <p:spPr bwMode="auto">
            <a:xfrm>
              <a:off x="2963694" y="2647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  <p:cxnSp>
          <p:nvCxnSpPr>
            <p:cNvPr id="133" name="AutoShape 26"/>
            <p:cNvCxnSpPr>
              <a:cxnSpLocks noChangeShapeType="1"/>
              <a:stCxn id="122" idx="6"/>
              <a:endCxn id="124" idx="3"/>
            </p:cNvCxnSpPr>
            <p:nvPr/>
          </p:nvCxnSpPr>
          <p:spPr bwMode="auto">
            <a:xfrm flipV="1">
              <a:off x="4267200" y="2535005"/>
              <a:ext cx="970196" cy="235183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134" name="Text Box 63"/>
            <p:cNvSpPr txBox="1">
              <a:spLocks noChangeArrowheads="1"/>
            </p:cNvSpPr>
            <p:nvPr/>
          </p:nvSpPr>
          <p:spPr bwMode="auto">
            <a:xfrm>
              <a:off x="4563894" y="23430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  <p:cxnSp>
          <p:nvCxnSpPr>
            <p:cNvPr id="135" name="AutoShape 32"/>
            <p:cNvCxnSpPr>
              <a:cxnSpLocks noChangeShapeType="1"/>
              <a:stCxn id="124" idx="1"/>
              <a:endCxn id="120" idx="6"/>
            </p:cNvCxnSpPr>
            <p:nvPr/>
          </p:nvCxnSpPr>
          <p:spPr bwMode="auto">
            <a:xfrm rot="16200000" flipV="1">
              <a:off x="4585495" y="1613694"/>
              <a:ext cx="562209" cy="741596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136" name="Text Box 63"/>
            <p:cNvSpPr txBox="1">
              <a:spLocks noChangeArrowheads="1"/>
            </p:cNvSpPr>
            <p:nvPr/>
          </p:nvSpPr>
          <p:spPr bwMode="auto">
            <a:xfrm>
              <a:off x="4792494" y="16002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  <p:cxnSp>
          <p:nvCxnSpPr>
            <p:cNvPr id="137" name="AutoShape 26"/>
            <p:cNvCxnSpPr>
              <a:cxnSpLocks noChangeShapeType="1"/>
              <a:stCxn id="121" idx="5"/>
              <a:endCxn id="123" idx="1"/>
            </p:cNvCxnSpPr>
            <p:nvPr/>
          </p:nvCxnSpPr>
          <p:spPr bwMode="auto">
            <a:xfrm rot="16200000" flipH="1">
              <a:off x="2643749" y="3100947"/>
              <a:ext cx="579905" cy="644992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138" name="Text Box 66"/>
            <p:cNvSpPr txBox="1">
              <a:spLocks noChangeArrowheads="1"/>
            </p:cNvSpPr>
            <p:nvPr/>
          </p:nvSpPr>
          <p:spPr bwMode="auto">
            <a:xfrm>
              <a:off x="2658894" y="3257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2</a:t>
              </a:r>
              <a:endParaRPr lang="en-US" sz="2000" dirty="0"/>
            </a:p>
          </p:txBody>
        </p:sp>
        <p:cxnSp>
          <p:nvCxnSpPr>
            <p:cNvPr id="139" name="AutoShape 32"/>
            <p:cNvCxnSpPr>
              <a:cxnSpLocks noChangeShapeType="1"/>
              <a:stCxn id="122" idx="4"/>
              <a:endCxn id="123" idx="7"/>
            </p:cNvCxnSpPr>
            <p:nvPr/>
          </p:nvCxnSpPr>
          <p:spPr bwMode="auto">
            <a:xfrm rot="5400000">
              <a:off x="3424799" y="3061493"/>
              <a:ext cx="752709" cy="551096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140" name="Text Box 63"/>
            <p:cNvSpPr txBox="1">
              <a:spLocks noChangeArrowheads="1"/>
            </p:cNvSpPr>
            <p:nvPr/>
          </p:nvSpPr>
          <p:spPr bwMode="auto">
            <a:xfrm>
              <a:off x="3505200" y="31242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6</a:t>
              </a:r>
              <a:endParaRPr lang="en-US" sz="2000" dirty="0"/>
            </a:p>
          </p:txBody>
        </p:sp>
        <p:sp>
          <p:nvSpPr>
            <p:cNvPr id="141" name="Text Box 63"/>
            <p:cNvSpPr txBox="1">
              <a:spLocks noChangeArrowheads="1"/>
            </p:cNvSpPr>
            <p:nvPr/>
          </p:nvSpPr>
          <p:spPr bwMode="auto">
            <a:xfrm>
              <a:off x="4640094" y="27432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5</a:t>
              </a:r>
              <a:endParaRPr lang="en-US" sz="2000" dirty="0"/>
            </a:p>
          </p:txBody>
        </p:sp>
        <p:cxnSp>
          <p:nvCxnSpPr>
            <p:cNvPr id="142" name="AutoShape 26"/>
            <p:cNvCxnSpPr>
              <a:cxnSpLocks noChangeShapeType="1"/>
              <a:stCxn id="122" idx="5"/>
              <a:endCxn id="125" idx="1"/>
            </p:cNvCxnSpPr>
            <p:nvPr/>
          </p:nvCxnSpPr>
          <p:spPr bwMode="auto">
            <a:xfrm rot="16200000" flipH="1">
              <a:off x="4472549" y="2643747"/>
              <a:ext cx="351305" cy="873592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cxnSp>
          <p:nvCxnSpPr>
            <p:cNvPr id="143" name="AutoShape 26"/>
            <p:cNvCxnSpPr>
              <a:cxnSpLocks noChangeShapeType="1"/>
              <a:stCxn id="125" idx="0"/>
              <a:endCxn id="124" idx="4"/>
            </p:cNvCxnSpPr>
            <p:nvPr/>
          </p:nvCxnSpPr>
          <p:spPr bwMode="auto">
            <a:xfrm rot="5400000" flipH="1" flipV="1">
              <a:off x="4991100" y="2819400"/>
              <a:ext cx="609600" cy="152400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144" name="Text Box 63"/>
            <p:cNvSpPr txBox="1">
              <a:spLocks noChangeArrowheads="1"/>
            </p:cNvSpPr>
            <p:nvPr/>
          </p:nvSpPr>
          <p:spPr bwMode="auto">
            <a:xfrm>
              <a:off x="5257800" y="26670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3</a:t>
              </a:r>
              <a:endParaRPr lang="en-US" sz="2000" dirty="0"/>
            </a:p>
          </p:txBody>
        </p:sp>
        <p:cxnSp>
          <p:nvCxnSpPr>
            <p:cNvPr id="145" name="AutoShape 26"/>
            <p:cNvCxnSpPr>
              <a:cxnSpLocks noChangeShapeType="1"/>
              <a:stCxn id="123" idx="6"/>
              <a:endCxn id="125" idx="3"/>
            </p:cNvCxnSpPr>
            <p:nvPr/>
          </p:nvCxnSpPr>
          <p:spPr bwMode="auto">
            <a:xfrm flipV="1">
              <a:off x="3581400" y="3525604"/>
              <a:ext cx="1503596" cy="322496"/>
            </a:xfrm>
            <a:prstGeom prst="straightConnector1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  <a:round/>
              <a:headEnd/>
              <a:tailEnd type="none" w="med" len="med"/>
            </a:ln>
          </p:spPr>
        </p:cxnSp>
        <p:sp>
          <p:nvSpPr>
            <p:cNvPr id="146" name="Text Box 63"/>
            <p:cNvSpPr txBox="1">
              <a:spLocks noChangeArrowheads="1"/>
            </p:cNvSpPr>
            <p:nvPr/>
          </p:nvSpPr>
          <p:spPr bwMode="auto">
            <a:xfrm>
              <a:off x="4106694" y="3352800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10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4179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0376"/>
            <a:ext cx="10515600" cy="5726587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(extra space for scratch-work)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71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rgbClr val="0000FF"/>
                </a:solidFill>
              </a:rPr>
              <a:t>Kruskal’s</a:t>
            </a:r>
            <a:r>
              <a:rPr lang="en-US" altLang="en-US" dirty="0" smtClean="0">
                <a:solidFill>
                  <a:srgbClr val="0000FF"/>
                </a:solidFill>
              </a:rPr>
              <a:t> Algorithm: Correctness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3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30000"/>
              </a:lnSpc>
              <a:buFontTx/>
              <a:buNone/>
            </a:pPr>
            <a:r>
              <a:rPr lang="en-US" altLang="en-US" sz="2400" dirty="0"/>
              <a:t>It clearly generates a spanning tree. Call it </a:t>
            </a:r>
            <a:r>
              <a:rPr lang="en-US" altLang="en-US" sz="2400" dirty="0">
                <a:solidFill>
                  <a:srgbClr val="FF0000"/>
                </a:solidFill>
              </a:rPr>
              <a:t>T</a:t>
            </a:r>
            <a:r>
              <a:rPr lang="en-US" altLang="en-US" sz="2400" baseline="-25000" dirty="0">
                <a:solidFill>
                  <a:srgbClr val="FF0000"/>
                </a:solidFill>
              </a:rPr>
              <a:t>K</a:t>
            </a:r>
            <a:r>
              <a:rPr lang="en-US" altLang="en-US" sz="2400" dirty="0"/>
              <a:t>.</a:t>
            </a:r>
          </a:p>
          <a:p>
            <a:pPr eaLnBrk="1" hangingPunct="1">
              <a:lnSpc>
                <a:spcPct val="3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Suppose </a:t>
            </a:r>
            <a:r>
              <a:rPr lang="en-US" altLang="en-US" sz="2400" dirty="0">
                <a:solidFill>
                  <a:srgbClr val="FF0000"/>
                </a:solidFill>
              </a:rPr>
              <a:t>T</a:t>
            </a:r>
            <a:r>
              <a:rPr lang="en-US" altLang="en-US" sz="2400" baseline="-25000" dirty="0">
                <a:solidFill>
                  <a:srgbClr val="FF0000"/>
                </a:solidFill>
              </a:rPr>
              <a:t>K</a:t>
            </a:r>
            <a:r>
              <a:rPr lang="en-US" altLang="en-US" sz="2400" dirty="0"/>
              <a:t> is </a:t>
            </a:r>
            <a:r>
              <a:rPr lang="en-US" altLang="en-US" sz="2400" i="1" dirty="0"/>
              <a:t>not</a:t>
            </a:r>
            <a:r>
              <a:rPr lang="en-US" altLang="en-US" sz="2400" dirty="0"/>
              <a:t> minimum: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Pick another spanning tree </a:t>
            </a:r>
            <a:r>
              <a:rPr lang="en-US" altLang="en-US" dirty="0" err="1">
                <a:solidFill>
                  <a:srgbClr val="FF0000"/>
                </a:solidFill>
              </a:rPr>
              <a:t>T</a:t>
            </a:r>
            <a:r>
              <a:rPr lang="en-US" altLang="en-US" baseline="-25000" dirty="0" err="1">
                <a:solidFill>
                  <a:srgbClr val="FF0000"/>
                </a:solidFill>
              </a:rPr>
              <a:t>min</a:t>
            </a:r>
            <a:r>
              <a:rPr lang="en-US" altLang="en-US" dirty="0"/>
              <a:t> with </a:t>
            </a:r>
            <a:r>
              <a:rPr lang="en-US" altLang="en-US" i="1" dirty="0"/>
              <a:t>lower cost</a:t>
            </a:r>
            <a:r>
              <a:rPr lang="en-US" altLang="en-US" dirty="0"/>
              <a:t> than </a:t>
            </a:r>
            <a:r>
              <a:rPr lang="en-US" altLang="en-US" dirty="0">
                <a:solidFill>
                  <a:srgbClr val="FF0000"/>
                </a:solidFill>
              </a:rPr>
              <a:t>T</a:t>
            </a:r>
            <a:r>
              <a:rPr lang="en-US" altLang="en-US" baseline="-25000" dirty="0">
                <a:solidFill>
                  <a:srgbClr val="FF0000"/>
                </a:solidFill>
              </a:rPr>
              <a:t>K</a:t>
            </a:r>
            <a:endParaRPr lang="en-US" altLang="en-US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Pick the smallest edge </a:t>
            </a:r>
            <a:r>
              <a:rPr lang="en-US" altLang="en-US" i="1" dirty="0">
                <a:solidFill>
                  <a:schemeClr val="accent2"/>
                </a:solidFill>
              </a:rPr>
              <a:t>e</a:t>
            </a:r>
            <a:r>
              <a:rPr lang="en-US" altLang="en-US" baseline="-25000" dirty="0">
                <a:solidFill>
                  <a:schemeClr val="accent2"/>
                </a:solidFill>
              </a:rPr>
              <a:t>1</a:t>
            </a:r>
            <a:r>
              <a:rPr lang="en-US" altLang="en-US" dirty="0"/>
              <a:t>=(</a:t>
            </a:r>
            <a:r>
              <a:rPr lang="en-US" altLang="en-US" i="1" dirty="0" err="1">
                <a:solidFill>
                  <a:schemeClr val="accent2"/>
                </a:solidFill>
              </a:rPr>
              <a:t>u</a:t>
            </a:r>
            <a:r>
              <a:rPr lang="en-US" altLang="en-US" dirty="0" err="1"/>
              <a:t>,</a:t>
            </a:r>
            <a:r>
              <a:rPr lang="en-US" altLang="en-US" i="1" dirty="0" err="1">
                <a:solidFill>
                  <a:schemeClr val="accent2"/>
                </a:solidFill>
              </a:rPr>
              <a:t>v</a:t>
            </a:r>
            <a:r>
              <a:rPr lang="en-US" altLang="en-US" dirty="0"/>
              <a:t>)</a:t>
            </a:r>
            <a:r>
              <a:rPr lang="en-US" altLang="en-US" b="1" dirty="0"/>
              <a:t> </a:t>
            </a:r>
            <a:r>
              <a:rPr lang="en-US" altLang="en-US" dirty="0"/>
              <a:t>in </a:t>
            </a:r>
            <a:r>
              <a:rPr lang="en-US" altLang="en-US" dirty="0">
                <a:solidFill>
                  <a:srgbClr val="FF0000"/>
                </a:solidFill>
              </a:rPr>
              <a:t>T</a:t>
            </a:r>
            <a:r>
              <a:rPr lang="en-US" altLang="en-US" baseline="-25000" dirty="0">
                <a:solidFill>
                  <a:srgbClr val="FF0000"/>
                </a:solidFill>
              </a:rPr>
              <a:t>K</a:t>
            </a:r>
            <a:r>
              <a:rPr lang="en-US" altLang="en-US" dirty="0"/>
              <a:t> that is not in </a:t>
            </a:r>
            <a:r>
              <a:rPr lang="en-US" altLang="en-US" dirty="0" err="1">
                <a:solidFill>
                  <a:srgbClr val="FF0000"/>
                </a:solidFill>
              </a:rPr>
              <a:t>T</a:t>
            </a:r>
            <a:r>
              <a:rPr lang="en-US" altLang="en-US" baseline="-25000" dirty="0" err="1">
                <a:solidFill>
                  <a:srgbClr val="FF0000"/>
                </a:solidFill>
              </a:rPr>
              <a:t>min</a:t>
            </a:r>
            <a:endParaRPr lang="en-US" altLang="en-US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err="1">
                <a:solidFill>
                  <a:srgbClr val="FF0000"/>
                </a:solidFill>
              </a:rPr>
              <a:t>T</a:t>
            </a:r>
            <a:r>
              <a:rPr lang="en-US" altLang="en-US" baseline="-25000" dirty="0" err="1">
                <a:solidFill>
                  <a:srgbClr val="FF0000"/>
                </a:solidFill>
              </a:rPr>
              <a:t>min</a:t>
            </a:r>
            <a:r>
              <a:rPr lang="en-US" altLang="en-US" dirty="0"/>
              <a:t> already has a path </a:t>
            </a:r>
            <a:r>
              <a:rPr lang="en-US" altLang="en-US" i="1" dirty="0">
                <a:solidFill>
                  <a:schemeClr val="accent2"/>
                </a:solidFill>
              </a:rPr>
              <a:t>p</a:t>
            </a:r>
            <a:r>
              <a:rPr lang="en-US" altLang="en-US" dirty="0"/>
              <a:t> in </a:t>
            </a:r>
            <a:r>
              <a:rPr lang="en-US" altLang="en-US" dirty="0" err="1">
                <a:solidFill>
                  <a:srgbClr val="FF0000"/>
                </a:solidFill>
              </a:rPr>
              <a:t>T</a:t>
            </a:r>
            <a:r>
              <a:rPr lang="en-US" altLang="en-US" baseline="-25000" dirty="0" err="1">
                <a:solidFill>
                  <a:srgbClr val="FF0000"/>
                </a:solidFill>
              </a:rPr>
              <a:t>min</a:t>
            </a:r>
            <a:r>
              <a:rPr lang="en-US" altLang="en-US" dirty="0"/>
              <a:t> from </a:t>
            </a:r>
            <a:r>
              <a:rPr lang="en-US" altLang="en-US" i="1" dirty="0">
                <a:solidFill>
                  <a:schemeClr val="accent2"/>
                </a:solidFill>
              </a:rPr>
              <a:t>u</a:t>
            </a:r>
            <a:r>
              <a:rPr lang="en-US" altLang="en-US" dirty="0"/>
              <a:t> to </a:t>
            </a:r>
            <a:r>
              <a:rPr lang="en-US" altLang="en-US" i="1" dirty="0">
                <a:solidFill>
                  <a:schemeClr val="accent2"/>
                </a:solidFill>
              </a:rPr>
              <a:t>v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>
                <a:sym typeface="Symbol" pitchFamily="18" charset="2"/>
              </a:rPr>
              <a:t></a:t>
            </a:r>
            <a:r>
              <a:rPr lang="en-US" altLang="en-US" dirty="0"/>
              <a:t>  Adding </a:t>
            </a:r>
            <a:r>
              <a:rPr lang="en-US" altLang="en-US" i="1" dirty="0">
                <a:solidFill>
                  <a:schemeClr val="accent2"/>
                </a:solidFill>
              </a:rPr>
              <a:t>e</a:t>
            </a:r>
            <a:r>
              <a:rPr lang="en-US" altLang="en-US" baseline="-25000" dirty="0">
                <a:solidFill>
                  <a:schemeClr val="accent2"/>
                </a:solidFill>
              </a:rPr>
              <a:t>1</a:t>
            </a:r>
            <a:r>
              <a:rPr lang="en-US" altLang="en-US" dirty="0"/>
              <a:t> to </a:t>
            </a:r>
            <a:r>
              <a:rPr lang="en-US" altLang="en-US" dirty="0" err="1">
                <a:solidFill>
                  <a:srgbClr val="FF0000"/>
                </a:solidFill>
              </a:rPr>
              <a:t>T</a:t>
            </a:r>
            <a:r>
              <a:rPr lang="en-US" altLang="en-US" baseline="-25000" dirty="0" err="1">
                <a:solidFill>
                  <a:srgbClr val="FF0000"/>
                </a:solidFill>
              </a:rPr>
              <a:t>min</a:t>
            </a:r>
            <a:r>
              <a:rPr lang="en-US" altLang="en-US" dirty="0"/>
              <a:t> will create a cycle in </a:t>
            </a:r>
            <a:r>
              <a:rPr lang="en-US" altLang="en-US" dirty="0" err="1">
                <a:solidFill>
                  <a:srgbClr val="FF0000"/>
                </a:solidFill>
              </a:rPr>
              <a:t>T</a:t>
            </a:r>
            <a:r>
              <a:rPr lang="en-US" altLang="en-US" baseline="-25000" dirty="0" err="1">
                <a:solidFill>
                  <a:srgbClr val="FF0000"/>
                </a:solidFill>
              </a:rPr>
              <a:t>min</a:t>
            </a:r>
            <a:endParaRPr lang="en-US" altLang="en-US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altLang="en-US" dirty="0"/>
              <a:t>Pick an edge </a:t>
            </a:r>
            <a:r>
              <a:rPr lang="en-US" altLang="en-US" i="1" dirty="0">
                <a:solidFill>
                  <a:schemeClr val="accent2"/>
                </a:solidFill>
              </a:rPr>
              <a:t>e</a:t>
            </a:r>
            <a:r>
              <a:rPr lang="en-US" altLang="en-US" baseline="-25000" dirty="0">
                <a:solidFill>
                  <a:schemeClr val="accent2"/>
                </a:solidFill>
              </a:rPr>
              <a:t>2</a:t>
            </a:r>
            <a:r>
              <a:rPr lang="en-US" altLang="en-US" dirty="0"/>
              <a:t> in </a:t>
            </a:r>
            <a:r>
              <a:rPr lang="en-US" altLang="en-US" i="1" dirty="0">
                <a:solidFill>
                  <a:schemeClr val="accent2"/>
                </a:solidFill>
              </a:rPr>
              <a:t>p</a:t>
            </a:r>
            <a:r>
              <a:rPr lang="en-US" altLang="en-US" dirty="0"/>
              <a:t> that </a:t>
            </a:r>
            <a:r>
              <a:rPr lang="en-US" altLang="en-US" dirty="0" err="1"/>
              <a:t>Kruskal’s</a:t>
            </a:r>
            <a:r>
              <a:rPr lang="en-US" altLang="en-US" dirty="0"/>
              <a:t> algorithm considered </a:t>
            </a:r>
            <a:r>
              <a:rPr lang="en-US" altLang="en-US" i="1" dirty="0"/>
              <a:t>after </a:t>
            </a:r>
            <a:r>
              <a:rPr lang="en-US" altLang="en-US" dirty="0"/>
              <a:t>adding </a:t>
            </a:r>
            <a:r>
              <a:rPr lang="en-US" altLang="en-US" i="1">
                <a:solidFill>
                  <a:schemeClr val="accent2"/>
                </a:solidFill>
              </a:rPr>
              <a:t>e</a:t>
            </a:r>
            <a:r>
              <a:rPr lang="en-US" altLang="en-US" baseline="-25000">
                <a:solidFill>
                  <a:schemeClr val="accent2"/>
                </a:solidFill>
              </a:rPr>
              <a:t>1</a:t>
            </a:r>
            <a:r>
              <a:rPr lang="en-US" altLang="en-US"/>
              <a:t> </a:t>
            </a:r>
            <a:r>
              <a:rPr lang="en-US" altLang="en-US" smtClean="0"/>
              <a:t>(</a:t>
            </a:r>
            <a:r>
              <a:rPr lang="en-US" altLang="en-US" dirty="0"/>
              <a:t>must exist: u and v unconnected when e</a:t>
            </a:r>
            <a:r>
              <a:rPr lang="en-US" altLang="en-US" baseline="-25000" dirty="0"/>
              <a:t>1 </a:t>
            </a:r>
            <a:r>
              <a:rPr lang="en-US" altLang="en-US" dirty="0"/>
              <a:t>considered)</a:t>
            </a:r>
            <a:br>
              <a:rPr lang="en-US" altLang="en-US" dirty="0"/>
            </a:br>
            <a:r>
              <a:rPr lang="en-US" altLang="en-US" dirty="0">
                <a:sym typeface="Symbol" pitchFamily="18" charset="2"/>
              </a:rPr>
              <a:t>  cost(</a:t>
            </a:r>
            <a:r>
              <a:rPr lang="en-US" altLang="en-US" i="1" dirty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)  cost(</a:t>
            </a:r>
            <a:r>
              <a:rPr lang="en-US" altLang="en-US" i="1" dirty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)</a:t>
            </a:r>
            <a:br>
              <a:rPr lang="en-US" altLang="en-US" dirty="0">
                <a:sym typeface="Symbol" pitchFamily="18" charset="2"/>
              </a:rPr>
            </a:br>
            <a:r>
              <a:rPr lang="en-US" altLang="en-US" dirty="0">
                <a:sym typeface="Symbol" pitchFamily="18" charset="2"/>
              </a:rPr>
              <a:t>  can replace </a:t>
            </a:r>
            <a:r>
              <a:rPr lang="en-US" altLang="en-US" i="1" dirty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with </a:t>
            </a:r>
            <a:r>
              <a:rPr lang="en-US" altLang="en-US" i="1" dirty="0">
                <a:solidFill>
                  <a:schemeClr val="accent2"/>
                </a:solidFill>
                <a:sym typeface="Symbol" pitchFamily="18" charset="2"/>
              </a:rPr>
              <a:t>e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 in </a:t>
            </a:r>
            <a:r>
              <a:rPr lang="en-US" altLang="en-US" dirty="0" err="1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baseline="-25000" dirty="0" err="1">
                <a:solidFill>
                  <a:srgbClr val="FF0000"/>
                </a:solidFill>
                <a:sym typeface="Symbol" pitchFamily="18" charset="2"/>
              </a:rPr>
              <a:t>min</a:t>
            </a:r>
            <a:r>
              <a:rPr lang="en-US" altLang="en-US" dirty="0">
                <a:sym typeface="Symbol" pitchFamily="18" charset="2"/>
              </a:rPr>
              <a:t> without increasing cost!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altLang="en-US" dirty="0">
                <a:sym typeface="Symbol" pitchFamily="18" charset="2"/>
              </a:rPr>
              <a:t>Keep doing this until </a:t>
            </a:r>
            <a:r>
              <a:rPr lang="en-US" altLang="en-US" dirty="0" err="1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baseline="-25000" dirty="0" err="1">
                <a:solidFill>
                  <a:srgbClr val="FF0000"/>
                </a:solidFill>
                <a:sym typeface="Symbol" pitchFamily="18" charset="2"/>
              </a:rPr>
              <a:t>min</a:t>
            </a:r>
            <a:r>
              <a:rPr lang="en-US" altLang="en-US" dirty="0">
                <a:sym typeface="Symbol" pitchFamily="18" charset="2"/>
              </a:rPr>
              <a:t> is identical to 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baseline="-25000" dirty="0">
                <a:solidFill>
                  <a:srgbClr val="FF0000"/>
                </a:solidFill>
                <a:sym typeface="Symbol" pitchFamily="18" charset="2"/>
              </a:rPr>
              <a:t>K</a:t>
            </a:r>
            <a:r>
              <a:rPr lang="en-US" altLang="en-US" dirty="0">
                <a:sym typeface="Symbol" pitchFamily="18" charset="2"/>
              </a:rPr>
              <a:t/>
            </a:r>
            <a:br>
              <a:rPr lang="en-US" altLang="en-US" dirty="0">
                <a:sym typeface="Symbol" pitchFamily="18" charset="2"/>
              </a:rPr>
            </a:br>
            <a:r>
              <a:rPr lang="en-US" altLang="en-US" dirty="0">
                <a:sym typeface="Symbol" pitchFamily="18" charset="2"/>
              </a:rPr>
              <a:t>  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baseline="-25000" dirty="0">
                <a:solidFill>
                  <a:srgbClr val="FF0000"/>
                </a:solidFill>
                <a:sym typeface="Symbol" pitchFamily="18" charset="2"/>
              </a:rPr>
              <a:t>K</a:t>
            </a:r>
            <a:r>
              <a:rPr lang="en-US" altLang="en-US" dirty="0">
                <a:sym typeface="Symbol" pitchFamily="18" charset="2"/>
              </a:rPr>
              <a:t> must also be minimal – contradiction!</a:t>
            </a:r>
          </a:p>
        </p:txBody>
      </p:sp>
      <p:sp>
        <p:nvSpPr>
          <p:cNvPr id="35845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153400" y="1524000"/>
            <a:ext cx="2209800" cy="609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Draw diagram!!</a:t>
            </a:r>
          </a:p>
        </p:txBody>
      </p:sp>
    </p:spTree>
    <p:extLst>
      <p:ext uri="{BB962C8B-B14F-4D97-AF65-F5344CB8AC3E}">
        <p14:creationId xmlns:p14="http://schemas.microsoft.com/office/powerpoint/2010/main" val="209621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Midterms</a:t>
            </a:r>
          </a:p>
          <a:p>
            <a:pPr lvl="1"/>
            <a:r>
              <a:rPr lang="en-US" sz="2800" dirty="0" smtClean="0"/>
              <a:t>I brought midterms with me, can get them after class</a:t>
            </a:r>
          </a:p>
          <a:p>
            <a:pPr lvl="1"/>
            <a:r>
              <a:rPr lang="en-US" sz="2800" dirty="0" smtClean="0"/>
              <a:t>Next week, will only have them at CSE220 office hours</a:t>
            </a:r>
          </a:p>
          <a:p>
            <a:endParaRPr lang="en-US" dirty="0"/>
          </a:p>
          <a:p>
            <a:r>
              <a:rPr lang="en-US" dirty="0" smtClean="0"/>
              <a:t>Reminder: hw4 due on Friday!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61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</a:t>
            </a:r>
            <a:r>
              <a:rPr lang="en-US" dirty="0" smtClean="0"/>
              <a:t>Trees &amp; </a:t>
            </a:r>
            <a:br>
              <a:rPr lang="en-US" dirty="0" smtClean="0"/>
            </a:br>
            <a:r>
              <a:rPr lang="en-US" dirty="0" smtClean="0"/>
              <a:t>Minimum Spanning Trees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undirected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76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Introductory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539017"/>
            <a:ext cx="10515600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All the roads in Seattle are covered in snow. </a:t>
            </a: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You were asked to shovel or plow snow from roads so that Seattle drivers can travel.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Because you don’t want to shovel/plow that many roads, what is the smallest set of roads to clear in order to reconnect Seattle?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151275" y="4107053"/>
            <a:ext cx="3505200" cy="2438400"/>
            <a:chOff x="2133600" y="3581400"/>
            <a:chExt cx="3505200" cy="2438400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2438400" y="38862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2133600" y="5257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733800" y="5715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5105400" y="5257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4572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886200" y="35814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334000" y="4114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2743200" y="3732214"/>
              <a:ext cx="1143000" cy="306387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3886200" y="3886200"/>
              <a:ext cx="152400" cy="6858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4191000" y="3733800"/>
              <a:ext cx="1143000" cy="5334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038600" y="4724400"/>
              <a:ext cx="1066800" cy="6858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>
              <a:off x="5334000" y="4419600"/>
              <a:ext cx="152400" cy="8382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3886200" y="4876800"/>
              <a:ext cx="0" cy="8382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V="1">
              <a:off x="4038600" y="5486400"/>
              <a:ext cx="1066800" cy="3810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2438400" y="5410200"/>
              <a:ext cx="1295400" cy="4572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H="1">
              <a:off x="2286000" y="4191000"/>
              <a:ext cx="304800" cy="10668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2743200" y="4191000"/>
              <a:ext cx="1066800" cy="15240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 rot="20735553">
            <a:off x="979822" y="4542245"/>
            <a:ext cx="26706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Spanning Tree!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5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Spanning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2894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Goal: Given a </a:t>
            </a:r>
            <a:r>
              <a:rPr lang="en-US" i="1" dirty="0"/>
              <a:t>connected</a:t>
            </a:r>
            <a:r>
              <a:rPr lang="en-US" dirty="0"/>
              <a:t> undirected graph </a:t>
            </a:r>
            <a:r>
              <a:rPr lang="en-US" b="1" dirty="0"/>
              <a:t>G</a:t>
            </a:r>
            <a:r>
              <a:rPr lang="en-US" dirty="0"/>
              <a:t>=(</a:t>
            </a:r>
            <a:r>
              <a:rPr lang="en-US" b="1" dirty="0"/>
              <a:t>V</a:t>
            </a:r>
            <a:r>
              <a:rPr lang="en-US" dirty="0"/>
              <a:t>,</a:t>
            </a:r>
            <a:r>
              <a:rPr lang="en-US" b="1" dirty="0"/>
              <a:t>E</a:t>
            </a:r>
            <a:r>
              <a:rPr lang="en-US" dirty="0"/>
              <a:t>), find a minimal subset of edges such that </a:t>
            </a:r>
            <a:r>
              <a:rPr lang="en-US" b="1" dirty="0"/>
              <a:t>G</a:t>
            </a:r>
            <a:r>
              <a:rPr lang="en-US" dirty="0"/>
              <a:t> is still connected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 graph </a:t>
            </a:r>
            <a:r>
              <a:rPr lang="en-US" b="1" dirty="0"/>
              <a:t>G2 </a:t>
            </a:r>
            <a:r>
              <a:rPr lang="en-US" dirty="0"/>
              <a:t>= (</a:t>
            </a:r>
            <a:r>
              <a:rPr lang="en-US" b="1" dirty="0"/>
              <a:t>V</a:t>
            </a:r>
            <a:r>
              <a:rPr lang="en-US" dirty="0"/>
              <a:t>,</a:t>
            </a:r>
            <a:r>
              <a:rPr lang="en-US" b="1" dirty="0"/>
              <a:t>E2</a:t>
            </a:r>
            <a:r>
              <a:rPr lang="en-US" dirty="0"/>
              <a:t>) such that </a:t>
            </a:r>
            <a:r>
              <a:rPr lang="en-US" b="1" dirty="0"/>
              <a:t>G2</a:t>
            </a:r>
            <a:r>
              <a:rPr lang="en-US" dirty="0"/>
              <a:t> is connected and removing any edge from </a:t>
            </a:r>
            <a:r>
              <a:rPr lang="en-US" b="1" dirty="0"/>
              <a:t>E2</a:t>
            </a:r>
            <a:r>
              <a:rPr lang="en-US" dirty="0"/>
              <a:t> makes </a:t>
            </a:r>
            <a:r>
              <a:rPr lang="en-US" b="1" dirty="0"/>
              <a:t>G2</a:t>
            </a:r>
            <a:r>
              <a:rPr lang="en-US" dirty="0"/>
              <a:t> disconnected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4343400" y="3688723"/>
            <a:ext cx="3505200" cy="2438400"/>
            <a:chOff x="2133600" y="3581400"/>
            <a:chExt cx="3505200" cy="2438400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2438400" y="38862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2133600" y="5257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3733800" y="5715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105400" y="5257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733800" y="45720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3886200" y="35814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5334000" y="4114800"/>
              <a:ext cx="304800" cy="3048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2743200" y="3732214"/>
              <a:ext cx="1143000" cy="306387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3886200" y="3886200"/>
              <a:ext cx="152400" cy="6858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4191000" y="3733800"/>
              <a:ext cx="1143000" cy="5334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4038600" y="4724400"/>
              <a:ext cx="1066800" cy="6858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H="1">
              <a:off x="5334000" y="4419600"/>
              <a:ext cx="152400" cy="8382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3886200" y="4876800"/>
              <a:ext cx="0" cy="8382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flipV="1">
              <a:off x="4038600" y="5486400"/>
              <a:ext cx="1066800" cy="3810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2438400" y="5410200"/>
              <a:ext cx="1295400" cy="4572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2286000" y="4191000"/>
              <a:ext cx="304800" cy="10668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743200" y="4191000"/>
              <a:ext cx="1066800" cy="15240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397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Any solution to this problem is a tree</a:t>
            </a:r>
          </a:p>
          <a:p>
            <a:pPr marL="857250" lvl="1" indent="-457200"/>
            <a:r>
              <a:rPr lang="en-US" dirty="0"/>
              <a:t>Recall a tree does not need a root; just means acyclic</a:t>
            </a:r>
          </a:p>
          <a:p>
            <a:pPr marL="857250" lvl="1" indent="-457200"/>
            <a:r>
              <a:rPr lang="en-US" dirty="0"/>
              <a:t>For any cycle, could remove an edge and still be connected</a:t>
            </a:r>
          </a:p>
          <a:p>
            <a:pPr marL="857250" lvl="1" indent="-457200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Solution not unique unless original graph was already a tree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Problem ill-defined if original graph not connected</a:t>
            </a:r>
          </a:p>
          <a:p>
            <a:pPr marL="857250" lvl="1" indent="-457200"/>
            <a:r>
              <a:rPr lang="en-US" dirty="0"/>
              <a:t>So </a:t>
            </a:r>
            <a:r>
              <a:rPr lang="en-US" b="1" dirty="0"/>
              <a:t>|E| &gt;= |V|-1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tree with </a:t>
            </a:r>
            <a:r>
              <a:rPr lang="en-US" b="1" dirty="0"/>
              <a:t>|V|</a:t>
            </a:r>
            <a:r>
              <a:rPr lang="en-US" dirty="0"/>
              <a:t> nodes has </a:t>
            </a:r>
            <a:r>
              <a:rPr lang="en-US" b="1" dirty="0"/>
              <a:t>          </a:t>
            </a:r>
            <a:r>
              <a:rPr lang="en-US" b="1" dirty="0" smtClean="0"/>
              <a:t>             </a:t>
            </a:r>
            <a:r>
              <a:rPr lang="en-US" dirty="0" smtClean="0"/>
              <a:t> </a:t>
            </a:r>
            <a:r>
              <a:rPr lang="en-US" dirty="0"/>
              <a:t>edges</a:t>
            </a:r>
          </a:p>
          <a:p>
            <a:pPr marL="857250" lvl="1" indent="-457200"/>
            <a:r>
              <a:rPr lang="en-US" dirty="0"/>
              <a:t>So every solution to the spanning tree problem has </a:t>
            </a:r>
            <a:r>
              <a:rPr lang="en-US" b="1" dirty="0"/>
              <a:t>                </a:t>
            </a:r>
            <a:r>
              <a:rPr lang="en-US" b="1" dirty="0" smtClean="0"/>
              <a:t>        </a:t>
            </a:r>
            <a:r>
              <a:rPr lang="en-US" dirty="0"/>
              <a:t>edges</a:t>
            </a:r>
          </a:p>
        </p:txBody>
      </p:sp>
    </p:spTree>
    <p:extLst>
      <p:ext uri="{BB962C8B-B14F-4D97-AF65-F5344CB8AC3E}">
        <p14:creationId xmlns:p14="http://schemas.microsoft.com/office/powerpoint/2010/main" val="57961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Two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38026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Different algorithmic approaches to the spanning-tree problem:</a:t>
            </a:r>
          </a:p>
          <a:p>
            <a:pPr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a graph traversal (e.g., depth-first search, but any traversal will do), keeping track of edges that form a tree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Iterate through edges; add to output any edge that does not create a cycle</a:t>
            </a:r>
          </a:p>
        </p:txBody>
      </p:sp>
    </p:spTree>
    <p:extLst>
      <p:ext uri="{BB962C8B-B14F-4D97-AF65-F5344CB8AC3E}">
        <p14:creationId xmlns:p14="http://schemas.microsoft.com/office/powerpoint/2010/main" val="64618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0023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Approach </a:t>
            </a:r>
            <a:r>
              <a:rPr lang="en-US" dirty="0">
                <a:solidFill>
                  <a:srgbClr val="0000FF"/>
                </a:solidFill>
              </a:rPr>
              <a:t>#</a:t>
            </a:r>
            <a:r>
              <a:rPr lang="en-US" dirty="0" smtClean="0">
                <a:solidFill>
                  <a:srgbClr val="0000FF"/>
                </a:solidFill>
              </a:rPr>
              <a:t>1: Using DFS (Example)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650" y="1885531"/>
            <a:ext cx="1143000" cy="4495800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Stack:</a:t>
            </a:r>
            <a:endParaRPr lang="en-US" u="sng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767186" y="5934643"/>
            <a:ext cx="419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u="sng" kern="0" dirty="0"/>
              <a:t>Output</a:t>
            </a:r>
            <a:r>
              <a:rPr lang="en-US" sz="2400" u="sng" kern="0" dirty="0"/>
              <a:t>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188178" y="1885531"/>
            <a:ext cx="4567514" cy="3721472"/>
            <a:chOff x="4225757" y="1795433"/>
            <a:chExt cx="3877359" cy="3159155"/>
          </a:xfrm>
        </p:grpSpPr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5148262" y="2286000"/>
              <a:ext cx="1143000" cy="306388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6291262" y="2439988"/>
              <a:ext cx="152400" cy="6858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6596062" y="2287588"/>
              <a:ext cx="1143000" cy="5334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6443662" y="3278188"/>
              <a:ext cx="1066800" cy="6858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H="1">
              <a:off x="7739062" y="2973388"/>
              <a:ext cx="152400" cy="8382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6291262" y="3430588"/>
              <a:ext cx="0" cy="8382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flipV="1">
              <a:off x="6443662" y="4040188"/>
              <a:ext cx="1066800" cy="3810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4843462" y="3963988"/>
              <a:ext cx="1295400" cy="4572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4691062" y="2744788"/>
              <a:ext cx="304800" cy="10668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5148262" y="2744788"/>
              <a:ext cx="1066800" cy="1524000"/>
            </a:xfrm>
            <a:prstGeom prst="lin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4657280" y="220802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6264309" y="1795433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2</a:t>
              </a:r>
            </a:p>
          </p:txBody>
        </p:sp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7764738" y="2308699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27" name="Text Box 23"/>
            <p:cNvSpPr txBox="1">
              <a:spLocks noChangeArrowheads="1"/>
            </p:cNvSpPr>
            <p:nvPr/>
          </p:nvSpPr>
          <p:spPr bwMode="auto">
            <a:xfrm>
              <a:off x="7790210" y="3826008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4</a:t>
              </a:r>
            </a:p>
          </p:txBody>
        </p:sp>
        <p:sp>
          <p:nvSpPr>
            <p:cNvPr id="28" name="Text Box 24"/>
            <p:cNvSpPr txBox="1">
              <a:spLocks noChangeArrowheads="1"/>
            </p:cNvSpPr>
            <p:nvPr/>
          </p:nvSpPr>
          <p:spPr bwMode="auto">
            <a:xfrm>
              <a:off x="6107856" y="4554478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  <p:sp>
          <p:nvSpPr>
            <p:cNvPr id="29" name="Text Box 25"/>
            <p:cNvSpPr txBox="1">
              <a:spLocks noChangeArrowheads="1"/>
            </p:cNvSpPr>
            <p:nvPr/>
          </p:nvSpPr>
          <p:spPr bwMode="auto">
            <a:xfrm>
              <a:off x="4225757" y="387038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6</a:t>
              </a:r>
            </a:p>
          </p:txBody>
        </p:sp>
        <p:sp>
          <p:nvSpPr>
            <p:cNvPr id="30" name="Text Box 26"/>
            <p:cNvSpPr txBox="1">
              <a:spLocks noChangeArrowheads="1"/>
            </p:cNvSpPr>
            <p:nvPr/>
          </p:nvSpPr>
          <p:spPr bwMode="auto">
            <a:xfrm>
              <a:off x="5902156" y="2869973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4538662" y="3811588"/>
              <a:ext cx="3048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6138862" y="4268788"/>
              <a:ext cx="3048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7510462" y="3811588"/>
              <a:ext cx="3048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6138862" y="3125788"/>
              <a:ext cx="3048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6291262" y="2135188"/>
              <a:ext cx="3048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7739062" y="2668588"/>
              <a:ext cx="3048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33" name="Rectangle 8"/>
            <p:cNvSpPr>
              <a:spLocks noChangeArrowheads="1"/>
            </p:cNvSpPr>
            <p:nvPr/>
          </p:nvSpPr>
          <p:spPr bwMode="auto">
            <a:xfrm>
              <a:off x="4923488" y="2479903"/>
              <a:ext cx="304800" cy="30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</p:grpSp>
      <p:sp>
        <p:nvSpPr>
          <p:cNvPr id="5" name="Rectangle 4"/>
          <p:cNvSpPr/>
          <p:nvPr/>
        </p:nvSpPr>
        <p:spPr>
          <a:xfrm>
            <a:off x="819470" y="1332853"/>
            <a:ext cx="10547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Do a graph </a:t>
            </a:r>
            <a:r>
              <a:rPr lang="en-US" sz="2400" dirty="0" smtClean="0"/>
              <a:t>traversal, </a:t>
            </a:r>
            <a:r>
              <a:rPr lang="en-US" sz="2400" dirty="0"/>
              <a:t>keeping track of edges that form a tree</a:t>
            </a:r>
          </a:p>
        </p:txBody>
      </p:sp>
    </p:spTree>
    <p:extLst>
      <p:ext uri="{BB962C8B-B14F-4D97-AF65-F5344CB8AC3E}">
        <p14:creationId xmlns:p14="http://schemas.microsoft.com/office/powerpoint/2010/main" val="123280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3457</TotalTime>
  <Words>1585</Words>
  <Application>Microsoft Macintosh PowerPoint</Application>
  <PresentationFormat>Widescreen</PresentationFormat>
  <Paragraphs>339</Paragraphs>
  <Slides>28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Calibri</vt:lpstr>
      <vt:lpstr>Calibri Light</vt:lpstr>
      <vt:lpstr>Courier New</vt:lpstr>
      <vt:lpstr>Mangal</vt:lpstr>
      <vt:lpstr>Symbol</vt:lpstr>
      <vt:lpstr>Times New Roman</vt:lpstr>
      <vt:lpstr>Arial</vt:lpstr>
      <vt:lpstr>Office Theme</vt:lpstr>
      <vt:lpstr>Instructor: Lilian de Greef Quarter: Summer 2017</vt:lpstr>
      <vt:lpstr>Today</vt:lpstr>
      <vt:lpstr>Announcements</vt:lpstr>
      <vt:lpstr>Spanning Trees &amp;  Minimum Spanning Trees</vt:lpstr>
      <vt:lpstr>Introductory Example</vt:lpstr>
      <vt:lpstr>Spanning Trees</vt:lpstr>
      <vt:lpstr>Observations</vt:lpstr>
      <vt:lpstr>Two Approaches</vt:lpstr>
      <vt:lpstr>Approach #1: Using DFS (Example)</vt:lpstr>
      <vt:lpstr>Approach #1: Spanning Tree via DFS</vt:lpstr>
      <vt:lpstr>Approach #2: Add Acyclic Edges (Example)</vt:lpstr>
      <vt:lpstr>Approach #2: Add Acyclic Edges</vt:lpstr>
      <vt:lpstr>Summary So Far</vt:lpstr>
      <vt:lpstr>Introductory Example: version 2</vt:lpstr>
      <vt:lpstr>Minimum Spanning Tree: Example Uses</vt:lpstr>
      <vt:lpstr>Minimum Spanning Tree Algorithms</vt:lpstr>
      <vt:lpstr>Prim’s Algorithm: Idea</vt:lpstr>
      <vt:lpstr>Prim’s Algorithm: Pseudocode</vt:lpstr>
      <vt:lpstr>PowerPoint Presentation</vt:lpstr>
      <vt:lpstr>PowerPoint Presentation</vt:lpstr>
      <vt:lpstr>Prim’s Algorithm: Example</vt:lpstr>
      <vt:lpstr>PowerPoint Presentation</vt:lpstr>
      <vt:lpstr>Analysis</vt:lpstr>
      <vt:lpstr>Kruskal’s Algorithm: Idea</vt:lpstr>
      <vt:lpstr>Kruskal’s Algorithm: Pseudocode</vt:lpstr>
      <vt:lpstr>Example </vt:lpstr>
      <vt:lpstr>PowerPoint Presentation</vt:lpstr>
      <vt:lpstr>Kruskal’s Algorithm: Correctness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Instructor: Lilian de Greef Quarter: Summer 2017</dc:title>
  <dc:creator>Lilian De Greef</dc:creator>
  <cp:lastModifiedBy>Lilian De Greef</cp:lastModifiedBy>
  <cp:revision>394</cp:revision>
  <dcterms:created xsi:type="dcterms:W3CDTF">2017-07-23T17:56:33Z</dcterms:created>
  <dcterms:modified xsi:type="dcterms:W3CDTF">2017-08-02T06:18:58Z</dcterms:modified>
</cp:coreProperties>
</file>