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ink/ink1.xml" ContentType="application/inkml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0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33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9"/>
  </p:notesMasterIdLst>
  <p:sldIdLst>
    <p:sldId id="257" r:id="rId2"/>
    <p:sldId id="373" r:id="rId3"/>
    <p:sldId id="399" r:id="rId4"/>
    <p:sldId id="400" r:id="rId5"/>
    <p:sldId id="401" r:id="rId6"/>
    <p:sldId id="406" r:id="rId7"/>
    <p:sldId id="408" r:id="rId8"/>
    <p:sldId id="413" r:id="rId9"/>
    <p:sldId id="455" r:id="rId10"/>
    <p:sldId id="457" r:id="rId11"/>
    <p:sldId id="456" r:id="rId12"/>
    <p:sldId id="426" r:id="rId13"/>
    <p:sldId id="428" r:id="rId14"/>
    <p:sldId id="458" r:id="rId15"/>
    <p:sldId id="431" r:id="rId16"/>
    <p:sldId id="432" r:id="rId17"/>
    <p:sldId id="433" r:id="rId18"/>
    <p:sldId id="481" r:id="rId19"/>
    <p:sldId id="435" r:id="rId20"/>
    <p:sldId id="482" r:id="rId21"/>
    <p:sldId id="437" r:id="rId22"/>
    <p:sldId id="439" r:id="rId23"/>
    <p:sldId id="462" r:id="rId24"/>
    <p:sldId id="441" r:id="rId25"/>
    <p:sldId id="443" r:id="rId26"/>
    <p:sldId id="445" r:id="rId27"/>
    <p:sldId id="446" r:id="rId28"/>
    <p:sldId id="444" r:id="rId29"/>
    <p:sldId id="447" r:id="rId30"/>
    <p:sldId id="448" r:id="rId31"/>
    <p:sldId id="449" r:id="rId32"/>
    <p:sldId id="450" r:id="rId33"/>
    <p:sldId id="451" r:id="rId34"/>
    <p:sldId id="452" r:id="rId35"/>
    <p:sldId id="454" r:id="rId36"/>
    <p:sldId id="469" r:id="rId37"/>
    <p:sldId id="470" r:id="rId38"/>
    <p:sldId id="471" r:id="rId39"/>
    <p:sldId id="472" r:id="rId40"/>
    <p:sldId id="473" r:id="rId41"/>
    <p:sldId id="475" r:id="rId42"/>
    <p:sldId id="474" r:id="rId43"/>
    <p:sldId id="478" r:id="rId44"/>
    <p:sldId id="477" r:id="rId45"/>
    <p:sldId id="467" r:id="rId46"/>
    <p:sldId id="468" r:id="rId47"/>
    <p:sldId id="421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0"/>
    <p:restoredTop sz="94714"/>
  </p:normalViewPr>
  <p:slideViewPr>
    <p:cSldViewPr snapToGrid="0" snapToObjects="1">
      <p:cViewPr>
        <p:scale>
          <a:sx n="106" d="100"/>
          <a:sy n="106" d="100"/>
        </p:scale>
        <p:origin x="544" y="1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T" name="resolution" value="1" units="1/dev"/>
        </inkml:channelProperties>
      </inkml:inkSource>
      <inkml:timestamp xml:id="ts0" timeString="2017-07-28T18:49:49.8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31493 11307 0,'0'0'16,"0"0"-16,0 0 15,0 0-15,-85 48 16,76-60-16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4ACC9-F2E8-8B4B-B575-889FEE424832}" type="datetimeFigureOut">
              <a:rPr lang="en-US" smtClean="0"/>
              <a:t>7/30/17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0B9F9-190F-9043-AB8A-B93E4FB5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74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A1579-158C-D948-AE75-C63C17394A8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148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fine.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0B9F9-190F-9043-AB8A-B93E4FB5C04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30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050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339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285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906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804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980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63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0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85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99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46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4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30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20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red</a:t>
            </a:r>
            <a:r>
              <a:rPr lang="en-US" baseline="0" dirty="0" smtClean="0"/>
              <a:t> arrow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0B9F9-190F-9043-AB8A-B93E4FB5C04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2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574-7097-F541-9274-E5FF7ED0AA62}" type="datetimeFigureOut">
              <a:rPr lang="en-US" smtClean="0"/>
              <a:t>7/30/17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427-F183-E94D-AE43-9C201EC3B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9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574-7097-F541-9274-E5FF7ED0AA62}" type="datetimeFigureOut">
              <a:rPr lang="en-US" smtClean="0"/>
              <a:t>7/30/17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427-F183-E94D-AE43-9C201EC3B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0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574-7097-F541-9274-E5FF7ED0AA62}" type="datetimeFigureOut">
              <a:rPr lang="en-US" smtClean="0"/>
              <a:t>7/30/17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427-F183-E94D-AE43-9C201EC3B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4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574-7097-F541-9274-E5FF7ED0AA62}" type="datetimeFigureOut">
              <a:rPr lang="en-US" smtClean="0"/>
              <a:t>7/30/17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427-F183-E94D-AE43-9C201EC3B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1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574-7097-F541-9274-E5FF7ED0AA62}" type="datetimeFigureOut">
              <a:rPr lang="en-US" smtClean="0"/>
              <a:t>7/30/17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427-F183-E94D-AE43-9C201EC3B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574-7097-F541-9274-E5FF7ED0AA62}" type="datetimeFigureOut">
              <a:rPr lang="en-US" smtClean="0"/>
              <a:t>7/30/17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427-F183-E94D-AE43-9C201EC3B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72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574-7097-F541-9274-E5FF7ED0AA62}" type="datetimeFigureOut">
              <a:rPr lang="en-US" smtClean="0"/>
              <a:t>7/30/17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427-F183-E94D-AE43-9C201EC3B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5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574-7097-F541-9274-E5FF7ED0AA62}" type="datetimeFigureOut">
              <a:rPr lang="en-US" smtClean="0"/>
              <a:t>7/30/17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427-F183-E94D-AE43-9C201EC3B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574-7097-F541-9274-E5FF7ED0AA62}" type="datetimeFigureOut">
              <a:rPr lang="en-US" smtClean="0"/>
              <a:t>7/30/17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427-F183-E94D-AE43-9C201EC3B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1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574-7097-F541-9274-E5FF7ED0AA62}" type="datetimeFigureOut">
              <a:rPr lang="en-US" smtClean="0"/>
              <a:t>7/30/17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427-F183-E94D-AE43-9C201EC3B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574-7097-F541-9274-E5FF7ED0AA62}" type="datetimeFigureOut">
              <a:rPr lang="en-US" smtClean="0"/>
              <a:t>7/30/17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427-F183-E94D-AE43-9C201EC3B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6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5574-7097-F541-9274-E5FF7ED0AA62}" type="datetimeFigureOut">
              <a:rPr lang="en-US" smtClean="0"/>
              <a:t>7/30/17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38427-F183-E94D-AE43-9C201EC3B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32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9.xml"/><Relationship Id="rId1" Type="http://schemas.openxmlformats.org/officeDocument/2006/relationships/tags" Target="../tags/tag24.xml"/><Relationship Id="rId2" Type="http://schemas.openxmlformats.org/officeDocument/2006/relationships/tags" Target="../tags/tag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29.x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30.x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31.x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32.x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4.xml"/><Relationship Id="rId16" Type="http://schemas.openxmlformats.org/officeDocument/2006/relationships/customXml" Target="../ink/ink1.xml"/><Relationship Id="rId17" Type="http://schemas.openxmlformats.org/officeDocument/2006/relationships/image" Target="../media/image23.png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tags" Target="../tags/tag3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5741" y="3806044"/>
            <a:ext cx="9144000" cy="1348182"/>
          </a:xfrm>
        </p:spPr>
        <p:txBody>
          <a:bodyPr anchor="ctr">
            <a:normAutofit/>
          </a:bodyPr>
          <a:lstStyle/>
          <a:p>
            <a:r>
              <a:rPr lang="en-US" sz="2400" dirty="0"/>
              <a:t>Instructor: Lilian de Greef</a:t>
            </a:r>
            <a:br>
              <a:rPr lang="en-US" sz="2400" dirty="0"/>
            </a:br>
            <a:r>
              <a:rPr lang="en-US" sz="2400" dirty="0"/>
              <a:t>Quarter: Summer 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2963" y="1833437"/>
            <a:ext cx="10115550" cy="2248705"/>
          </a:xfrm>
        </p:spPr>
        <p:txBody>
          <a:bodyPr anchor="ctr">
            <a:noAutofit/>
          </a:bodyPr>
          <a:lstStyle/>
          <a:p>
            <a:r>
              <a:rPr lang="en-US" sz="4400" dirty="0"/>
              <a:t>CSE 373: Data Structures and Algorithms</a:t>
            </a:r>
          </a:p>
          <a:p>
            <a:r>
              <a:rPr lang="en-US" sz="3200" dirty="0">
                <a:solidFill>
                  <a:schemeClr val="accent1"/>
                </a:solidFill>
              </a:rPr>
              <a:t>Lecture </a:t>
            </a:r>
            <a:r>
              <a:rPr lang="en-US" sz="3200" dirty="0" smtClean="0">
                <a:solidFill>
                  <a:schemeClr val="accent1"/>
                </a:solidFill>
              </a:rPr>
              <a:t>17: Finish Dijkstra’s Algorithm,</a:t>
            </a:r>
            <a:br>
              <a:rPr lang="en-US" sz="3200" dirty="0" smtClean="0">
                <a:solidFill>
                  <a:schemeClr val="accent1"/>
                </a:solidFill>
              </a:rPr>
            </a:br>
            <a:r>
              <a:rPr lang="en-US" sz="3200" dirty="0" smtClean="0">
                <a:solidFill>
                  <a:schemeClr val="accent1"/>
                </a:solidFill>
              </a:rPr>
              <a:t>Preserving Abstractions (Software Design), Spanning Trees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75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623"/>
            <a:ext cx="11353800" cy="61628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Memory “under the hood”: Stack Space and Heap Space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48031"/>
            <a:ext cx="2471057" cy="612675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u="sng" dirty="0" smtClean="0"/>
              <a:t>Stack Space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01290" y="3348032"/>
            <a:ext cx="2056720" cy="865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sz="2400" u="sng" dirty="0" smtClean="0"/>
              <a:t>Heap Space</a:t>
            </a:r>
            <a:endParaRPr lang="en-US" sz="2400" u="sng" dirty="0" smtClean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4023623" y="3323545"/>
            <a:ext cx="1" cy="337729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8200" y="3309257"/>
            <a:ext cx="1030877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838199" y="839544"/>
            <a:ext cx="2471057" cy="1945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u="sng" dirty="0" smtClean="0"/>
              <a:t>Code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847723" y="3047306"/>
            <a:ext cx="1030877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847723" y="2956823"/>
            <a:ext cx="4724402" cy="621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sz="2400" b="1" smtClean="0">
                <a:solidFill>
                  <a:schemeClr val="accent1"/>
                </a:solidFill>
              </a:rPr>
              <a:t>COMPUTER MEMORY</a:t>
            </a:r>
            <a:endParaRPr lang="en-US" sz="2400" b="1" dirty="0" smtClean="0">
              <a:solidFill>
                <a:schemeClr val="accent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24615" y="1318460"/>
            <a:ext cx="209822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x;</a:t>
            </a:r>
          </a:p>
          <a:p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x = 2;</a:t>
            </a:r>
          </a:p>
          <a:p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y = x;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y = 4;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return x;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26802" y="1318460"/>
            <a:ext cx="562043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Date today = new Date(2017,7,31)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Date tomorrow = today;</a:t>
            </a:r>
          </a:p>
          <a:p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tomorrow.addDate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return 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today.getMonth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();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447237" y="1270515"/>
            <a:ext cx="2031325" cy="1631216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Class Date {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year;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month;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day;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79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0688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(extra space for notes / scratch work)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431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Abstractions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</a:t>
            </a:r>
            <a:r>
              <a:rPr lang="en-US" sz="4000" dirty="0" smtClean="0">
                <a:sym typeface="Wingdings" panose="05000000000000000000" pitchFamily="2" charset="2"/>
              </a:rPr>
              <a:t>he </a:t>
            </a:r>
            <a:r>
              <a:rPr lang="en-US" sz="4000" dirty="0" smtClean="0">
                <a:sym typeface="Wingdings" panose="05000000000000000000" pitchFamily="2" charset="2"/>
              </a:rPr>
              <a:t>key idea of </a:t>
            </a:r>
            <a:r>
              <a:rPr lang="en-US" sz="4000" dirty="0" smtClean="0">
                <a:sym typeface="Wingdings" panose="05000000000000000000" pitchFamily="2" charset="2"/>
              </a:rPr>
              <a:t>code </a:t>
            </a:r>
            <a:r>
              <a:rPr lang="en-US" sz="4000" b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abstraction</a:t>
            </a:r>
            <a:r>
              <a:rPr lang="en-US" sz="4000" dirty="0" smtClean="0">
                <a:sym typeface="Wingdings" panose="05000000000000000000" pitchFamily="2" charset="2"/>
              </a:rPr>
              <a:t>:</a:t>
            </a:r>
            <a:endParaRPr lang="en-US" sz="4000" dirty="0">
              <a:sym typeface="Wingdings" panose="05000000000000000000" pitchFamily="2" charset="2"/>
            </a:endParaRPr>
          </a:p>
          <a:p>
            <a:pPr lvl="1"/>
            <a:r>
              <a:rPr lang="en-US" sz="3600" dirty="0" smtClean="0">
                <a:sym typeface="Wingdings" panose="05000000000000000000" pitchFamily="2" charset="2"/>
              </a:rPr>
              <a:t>Clients do not know how </a:t>
            </a:r>
            <a:r>
              <a:rPr lang="en-US" sz="3600" dirty="0" smtClean="0">
                <a:sym typeface="Wingdings" panose="05000000000000000000" pitchFamily="2" charset="2"/>
              </a:rPr>
              <a:t>it is </a:t>
            </a:r>
            <a:r>
              <a:rPr lang="en-US" sz="3600" dirty="0" smtClean="0">
                <a:sym typeface="Wingdings" panose="05000000000000000000" pitchFamily="2" charset="2"/>
              </a:rPr>
              <a:t>implemented</a:t>
            </a:r>
          </a:p>
          <a:p>
            <a:pPr lvl="1"/>
            <a:r>
              <a:rPr lang="en-US" sz="3600" dirty="0" smtClean="0">
                <a:sym typeface="Wingdings" panose="05000000000000000000" pitchFamily="2" charset="2"/>
              </a:rPr>
              <a:t>Clients do not </a:t>
            </a:r>
            <a:r>
              <a:rPr lang="en-US" sz="3600" i="1" dirty="0" smtClean="0">
                <a:sym typeface="Wingdings" panose="05000000000000000000" pitchFamily="2" charset="2"/>
              </a:rPr>
              <a:t>need</a:t>
            </a:r>
            <a:r>
              <a:rPr lang="en-US" sz="3600" dirty="0" smtClean="0">
                <a:sym typeface="Wingdings" panose="05000000000000000000" pitchFamily="2" charset="2"/>
              </a:rPr>
              <a:t> </a:t>
            </a:r>
            <a:r>
              <a:rPr lang="en-US" sz="3600" dirty="0" smtClean="0">
                <a:sym typeface="Wingdings" panose="05000000000000000000" pitchFamily="2" charset="2"/>
              </a:rPr>
              <a:t>to know</a:t>
            </a:r>
          </a:p>
          <a:p>
            <a:pPr lvl="1"/>
            <a:r>
              <a:rPr lang="en-US" sz="3600" dirty="0" smtClean="0">
                <a:sym typeface="Wingdings" panose="05000000000000000000" pitchFamily="2" charset="2"/>
              </a:rPr>
              <a:t>Clients cannot “break the abstraction” </a:t>
            </a:r>
            <a:r>
              <a:rPr lang="en-US" sz="3600" dirty="0" smtClean="0">
                <a:sym typeface="Wingdings" panose="05000000000000000000" pitchFamily="2" charset="2"/>
              </a:rPr>
              <a:t/>
            </a:r>
            <a:br>
              <a:rPr lang="en-US" sz="3600" dirty="0" smtClean="0">
                <a:sym typeface="Wingdings" panose="05000000000000000000" pitchFamily="2" charset="2"/>
              </a:rPr>
            </a:br>
            <a:r>
              <a:rPr lang="en-US" sz="3600" i="1" dirty="0" smtClean="0">
                <a:sym typeface="Wingdings" panose="05000000000000000000" pitchFamily="2" charset="2"/>
              </a:rPr>
              <a:t>no </a:t>
            </a:r>
            <a:r>
              <a:rPr lang="en-US" sz="3600" i="1" dirty="0" smtClean="0">
                <a:sym typeface="Wingdings" panose="05000000000000000000" pitchFamily="2" charset="2"/>
              </a:rPr>
              <a:t>matter what they do</a:t>
            </a:r>
          </a:p>
          <a:p>
            <a:pPr marL="457200" lvl="1" indent="0">
              <a:buNone/>
            </a:pPr>
            <a:endParaRPr lang="en-US" sz="1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925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Abstraction: Separation of Clients and Implementation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6" y="1458115"/>
            <a:ext cx="3519488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dirty="0" smtClean="0"/>
              <a:t>Data Structure </a:t>
            </a:r>
            <a:r>
              <a:rPr lang="en-US" b="1" u="sng" dirty="0" smtClean="0"/>
              <a:t>Client</a:t>
            </a:r>
            <a:r>
              <a:rPr lang="en-US" u="sng" dirty="0" smtClean="0"/>
              <a:t>: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“not trusted by ADT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</a:t>
            </a:r>
            <a:r>
              <a:rPr lang="en-US" dirty="0" smtClean="0"/>
              <a:t>implementer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Can perform any sequence of ADT operations</a:t>
            </a:r>
          </a:p>
          <a:p>
            <a:r>
              <a:rPr lang="en-US" dirty="0" smtClean="0"/>
              <a:t>Can do anything type-checker allows on any accessible objects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510088" y="1458115"/>
            <a:ext cx="2405062" cy="46767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Priority Queue Example: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new PQ(…)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insert(…)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deleteMin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379495" y="1304923"/>
            <a:ext cx="4107656" cy="51903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2400" u="sng" kern="0" dirty="0"/>
              <a:t>Data Structure </a:t>
            </a:r>
            <a:r>
              <a:rPr lang="en-US" sz="2400" b="1" u="sng" kern="0" dirty="0" smtClean="0"/>
              <a:t>Code</a:t>
            </a:r>
            <a:r>
              <a:rPr lang="en-US" sz="2400" u="sng" kern="0" dirty="0" smtClean="0"/>
              <a:t>:</a:t>
            </a:r>
            <a:endParaRPr lang="en-US" sz="1000" kern="0" dirty="0"/>
          </a:p>
          <a:p>
            <a:pPr>
              <a:lnSpc>
                <a:spcPct val="100000"/>
              </a:lnSpc>
            </a:pPr>
            <a:r>
              <a:rPr lang="en-US" sz="2400" kern="0" dirty="0"/>
              <a:t>Should document how operations can be used and what is checked (raising appropriate exceptions</a:t>
            </a:r>
            <a:r>
              <a:rPr lang="en-US" sz="2400" kern="0" dirty="0" smtClean="0"/>
              <a:t>)</a:t>
            </a:r>
            <a:endParaRPr lang="en-US" sz="20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00000"/>
              </a:lnSpc>
            </a:pPr>
            <a:endParaRPr lang="en-US" sz="700" kern="0" dirty="0" smtClean="0"/>
          </a:p>
          <a:p>
            <a:pPr>
              <a:lnSpc>
                <a:spcPct val="100000"/>
              </a:lnSpc>
            </a:pPr>
            <a:r>
              <a:rPr lang="en-US" sz="2400" kern="0" dirty="0" smtClean="0"/>
              <a:t>If </a:t>
            </a:r>
            <a:r>
              <a:rPr lang="en-US" sz="2400" kern="0" dirty="0"/>
              <a:t>used correctly, correct priority queue for any </a:t>
            </a:r>
            <a:r>
              <a:rPr lang="en-US" sz="2400" kern="0" dirty="0" smtClean="0"/>
              <a:t>client in this example</a:t>
            </a:r>
            <a:endParaRPr lang="en-US" sz="2400" kern="0" dirty="0"/>
          </a:p>
          <a:p>
            <a:pPr>
              <a:lnSpc>
                <a:spcPct val="100000"/>
              </a:lnSpc>
            </a:pPr>
            <a:endParaRPr lang="en-US" sz="700" kern="0" dirty="0"/>
          </a:p>
          <a:p>
            <a:pPr>
              <a:lnSpc>
                <a:spcPct val="100000"/>
              </a:lnSpc>
            </a:pPr>
            <a:r>
              <a:rPr lang="en-US" sz="2400" kern="0" dirty="0"/>
              <a:t>Client “cannot see” the implementation </a:t>
            </a:r>
          </a:p>
          <a:p>
            <a:pPr lvl="1">
              <a:lnSpc>
                <a:spcPct val="100000"/>
              </a:lnSpc>
            </a:pPr>
            <a:r>
              <a:rPr lang="en-US" sz="2000" kern="0" dirty="0" smtClean="0"/>
              <a:t>e.g. </a:t>
            </a:r>
            <a:r>
              <a:rPr lang="en-US" sz="2000" kern="0" dirty="0"/>
              <a:t>binary min heap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84034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488" y="243351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Our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488" y="1757363"/>
            <a:ext cx="4076700" cy="4414837"/>
          </a:xfrm>
        </p:spPr>
        <p:txBody>
          <a:bodyPr>
            <a:normAutofit/>
          </a:bodyPr>
          <a:lstStyle/>
          <a:p>
            <a:r>
              <a:rPr lang="en-US" dirty="0"/>
              <a:t>A priority queue with to-do items, so earlier dates “come first</a:t>
            </a:r>
            <a:r>
              <a:rPr lang="en-US" dirty="0" smtClean="0"/>
              <a:t>”</a:t>
            </a:r>
            <a:br>
              <a:rPr lang="en-US" dirty="0" smtClean="0"/>
            </a:br>
            <a:endParaRPr lang="en-US" sz="2400" dirty="0"/>
          </a:p>
          <a:p>
            <a:r>
              <a:rPr lang="en-US" dirty="0"/>
              <a:t>Exact method names and behavior not essential to example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243513" y="906132"/>
            <a:ext cx="6650546" cy="550796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>
                <a:latin typeface="Courier New" pitchFamily="49" charset="0"/>
              </a:rPr>
              <a:t>…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// some private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fields (year, month, day)</a:t>
            </a:r>
            <a:endParaRPr lang="en-US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getYear</a:t>
            </a:r>
            <a:r>
              <a:rPr lang="en-US" dirty="0">
                <a:latin typeface="Courier New" pitchFamily="49" charset="0"/>
              </a:rPr>
              <a:t>() </a:t>
            </a:r>
            <a:r>
              <a:rPr lang="en-US" dirty="0">
                <a:latin typeface="Courier New" pitchFamily="49" charset="0"/>
              </a:rPr>
              <a:t>{…}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dirty="0">
                <a:latin typeface="Courier New" pitchFamily="49" charset="0"/>
              </a:rPr>
              <a:t>void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setYear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lang="en-US" dirty="0">
                <a:latin typeface="Courier New" pitchFamily="49" charset="0"/>
              </a:rPr>
              <a:t>) </a:t>
            </a:r>
            <a:r>
              <a:rPr lang="en-US" dirty="0">
                <a:latin typeface="Courier New" pitchFamily="49" charset="0"/>
              </a:rPr>
              <a:t>{…}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>
                <a:latin typeface="Courier New" pitchFamily="49" charset="0"/>
              </a:rPr>
              <a:t>…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// more methods</a:t>
            </a: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  …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// some private fields (date, description)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dirty="0">
                <a:latin typeface="Courier New" pitchFamily="49" charset="0"/>
              </a:rPr>
              <a:t>void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setDate</a:t>
            </a:r>
            <a:r>
              <a:rPr lang="en-US" dirty="0">
                <a:latin typeface="Courier New" pitchFamily="49" charset="0"/>
              </a:rPr>
              <a:t>(Date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d</a:t>
            </a:r>
            <a:r>
              <a:rPr lang="en-US" dirty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dirty="0">
                <a:latin typeface="Courier New" pitchFamily="49" charset="0"/>
              </a:rPr>
              <a:t>void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setDescription</a:t>
            </a:r>
            <a:r>
              <a:rPr lang="en-US" dirty="0">
                <a:latin typeface="Courier New" pitchFamily="49" charset="0"/>
              </a:rPr>
              <a:t>(String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d</a:t>
            </a:r>
            <a:r>
              <a:rPr lang="en-US" dirty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  …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more methods</a:t>
            </a: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…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// some private fields (array, size, …)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dirty="0" err="1">
                <a:latin typeface="Courier New" pitchFamily="49" charset="0"/>
              </a:rPr>
              <a:t>ToDoPQ</a:t>
            </a:r>
            <a:r>
              <a:rPr lang="en-US" dirty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void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ToDoItem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dirty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ToDoItem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deleteMin</a:t>
            </a:r>
            <a:r>
              <a:rPr lang="en-US" dirty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boolean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isEmpty</a:t>
            </a:r>
            <a:r>
              <a:rPr lang="en-US" dirty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}</a:t>
            </a: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8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What’s the mistake?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062038" y="5530851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kern="0" dirty="0"/>
              <a:t>Today’s lecture: </a:t>
            </a:r>
            <a:r>
              <a:rPr lang="en-US" sz="2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400" kern="0" dirty="0"/>
              <a:t> does not solve all your </a:t>
            </a:r>
            <a:r>
              <a:rPr lang="en-US" sz="2400" kern="0" dirty="0" smtClean="0"/>
              <a:t>problems!</a:t>
            </a:r>
          </a:p>
          <a:p>
            <a:pPr marL="0" indent="0">
              <a:buNone/>
            </a:pPr>
            <a:r>
              <a:rPr lang="en-US" sz="2400" kern="0" dirty="0" smtClean="0"/>
              <a:t>Upcoming </a:t>
            </a:r>
            <a:r>
              <a:rPr lang="en-US" sz="2400" kern="0" dirty="0"/>
              <a:t>pitfalls can occur even with all </a:t>
            </a:r>
            <a:r>
              <a:rPr lang="en-US" sz="2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400" kern="0" dirty="0"/>
              <a:t> fields</a:t>
            </a:r>
            <a:endParaRPr lang="en-US" sz="2400" kern="0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1" y="1690688"/>
            <a:ext cx="6629400" cy="3200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  …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// other fields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public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ToDoItem</a:t>
            </a:r>
            <a:r>
              <a:rPr lang="en-US" dirty="0">
                <a:latin typeface="Courier New" pitchFamily="49" charset="0"/>
              </a:rPr>
              <a:t>[]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heap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dirty="0" err="1">
                <a:latin typeface="Courier New" pitchFamily="49" charset="0"/>
              </a:rPr>
              <a:t>ToDoPQ</a:t>
            </a:r>
            <a:r>
              <a:rPr lang="en-US" dirty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void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ToDoItem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dirty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// client:</a:t>
            </a:r>
          </a:p>
          <a:p>
            <a:pPr>
              <a:buFontTx/>
              <a:buNone/>
            </a:pP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 = new </a:t>
            </a: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pq.heap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 = null;</a:t>
            </a:r>
          </a:p>
          <a:p>
            <a:pPr>
              <a:buFontTx/>
              <a:buNone/>
            </a:pP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(…);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What will likely happen here?</a:t>
            </a:r>
            <a:endParaRPr lang="en-US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65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Less </a:t>
            </a:r>
            <a:r>
              <a:rPr lang="en-US" dirty="0" smtClean="0">
                <a:solidFill>
                  <a:srgbClr val="0000FF"/>
                </a:solidFill>
              </a:rPr>
              <a:t>obvious </a:t>
            </a:r>
            <a:r>
              <a:rPr lang="en-US" dirty="0" smtClean="0">
                <a:solidFill>
                  <a:srgbClr val="0000FF"/>
                </a:solidFill>
              </a:rPr>
              <a:t>mistakes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690688"/>
            <a:ext cx="6148388" cy="468947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{</a:t>
            </a: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…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// all private fields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  public </a:t>
            </a:r>
            <a:r>
              <a:rPr lang="en-US" dirty="0" err="1">
                <a:latin typeface="Courier New" pitchFamily="49" charset="0"/>
              </a:rPr>
              <a:t>ToDoPQ</a:t>
            </a:r>
            <a:r>
              <a:rPr lang="en-US" dirty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void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ToDoItem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// client:</a:t>
            </a:r>
          </a:p>
          <a:p>
            <a:r>
              <a:rPr lang="en-US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Make item with description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“do a thing”</a:t>
            </a:r>
            <a:endParaRPr lang="en-US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</a:p>
          <a:p>
            <a:pPr>
              <a:buFontTx/>
              <a:buNone/>
            </a:pPr>
            <a:r>
              <a:rPr lang="en-US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i.setDescription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(“eat pie”);</a:t>
            </a:r>
            <a:endParaRPr lang="en-US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);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// same object after update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x = </a:t>
            </a: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();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// x’s description???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y = </a:t>
            </a: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();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// y’s description???</a:t>
            </a:r>
          </a:p>
          <a:p>
            <a:pPr>
              <a:buFontTx/>
              <a:buNone/>
            </a:pPr>
            <a:endParaRPr lang="en-US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37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638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Aliasing and mutation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08404"/>
            <a:ext cx="10515600" cy="146385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Client was able to update something inside the abstraction because client had an alias to </a:t>
            </a:r>
            <a:r>
              <a:rPr lang="en-US" dirty="0" smtClean="0"/>
              <a:t>it!</a:t>
            </a:r>
          </a:p>
          <a:p>
            <a:r>
              <a:rPr lang="en-US" dirty="0" smtClean="0"/>
              <a:t>It </a:t>
            </a:r>
            <a:r>
              <a:rPr lang="en-US" dirty="0" smtClean="0"/>
              <a:t>is too hard to reason about and document what should happen, so better software designs avoid the </a:t>
            </a:r>
            <a:r>
              <a:rPr lang="en-US" dirty="0" smtClean="0"/>
              <a:t>issue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73914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962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0010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3058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553200" y="3418634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28838" y="3467100"/>
            <a:ext cx="1985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pq</a:t>
            </a:r>
            <a:endParaRPr lang="en-US" sz="2000" dirty="0"/>
          </a:p>
        </p:txBody>
      </p:sp>
      <p:cxnSp>
        <p:nvCxnSpPr>
          <p:cNvPr id="15" name="Straight Arrow Connector 14"/>
          <p:cNvCxnSpPr>
            <a:endCxn id="12" idx="2"/>
          </p:cNvCxnSpPr>
          <p:nvPr/>
        </p:nvCxnSpPr>
        <p:spPr bwMode="auto">
          <a:xfrm>
            <a:off x="3733800" y="3751980"/>
            <a:ext cx="2819400" cy="37150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636066" y="3751979"/>
            <a:ext cx="77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</a:t>
            </a:r>
            <a:r>
              <a:rPr lang="en-US" sz="2000" dirty="0"/>
              <a:t>eap: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093266" y="4120448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size: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74266" y="437113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…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7391400" y="2133600"/>
            <a:ext cx="2400300" cy="1170734"/>
            <a:chOff x="5905500" y="1496266"/>
            <a:chExt cx="2400300" cy="1170734"/>
          </a:xfrm>
        </p:grpSpPr>
        <p:sp>
          <p:nvSpPr>
            <p:cNvPr id="23" name="Oval 22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date: </a:t>
              </a:r>
            </a:p>
            <a:p>
              <a:r>
                <a:rPr lang="en-US" sz="2000" dirty="0"/>
                <a:t>d</a:t>
              </a:r>
              <a:r>
                <a:rPr lang="en-US" sz="2000" dirty="0"/>
                <a:t>escription: “…”</a:t>
              </a:r>
            </a:p>
          </p:txBody>
        </p:sp>
      </p:grpSp>
      <p:cxnSp>
        <p:nvCxnSpPr>
          <p:cNvPr id="27" name="Straight Arrow Connector 26"/>
          <p:cNvCxnSpPr>
            <a:endCxn id="23" idx="3"/>
          </p:cNvCxnSpPr>
          <p:nvPr/>
        </p:nvCxnSpPr>
        <p:spPr bwMode="auto">
          <a:xfrm flipV="1">
            <a:off x="7543800" y="3132884"/>
            <a:ext cx="165638" cy="81915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4" name="Group 33"/>
          <p:cNvGrpSpPr/>
          <p:nvPr/>
        </p:nvGrpSpPr>
        <p:grpSpPr>
          <a:xfrm>
            <a:off x="7886700" y="838201"/>
            <a:ext cx="2400300" cy="1252887"/>
            <a:chOff x="5905500" y="1496266"/>
            <a:chExt cx="2400300" cy="1252887"/>
          </a:xfrm>
        </p:grpSpPr>
        <p:sp>
          <p:nvSpPr>
            <p:cNvPr id="35" name="Oval 34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year: …</a:t>
              </a:r>
            </a:p>
            <a:p>
              <a:r>
                <a:rPr lang="en-US" sz="2000" dirty="0"/>
                <a:t>month: …</a:t>
              </a:r>
            </a:p>
            <a:p>
              <a:r>
                <a:rPr lang="en-US" sz="2000" dirty="0"/>
                <a:t> </a:t>
              </a:r>
              <a:r>
                <a:rPr lang="en-US" sz="2000" dirty="0"/>
                <a:t>         …</a:t>
              </a:r>
            </a:p>
          </p:txBody>
        </p:sp>
      </p:grpSp>
      <p:cxnSp>
        <p:nvCxnSpPr>
          <p:cNvPr id="42" name="Straight Arrow Connector 41"/>
          <p:cNvCxnSpPr/>
          <p:nvPr/>
        </p:nvCxnSpPr>
        <p:spPr bwMode="auto">
          <a:xfrm flipV="1">
            <a:off x="8229600" y="2008934"/>
            <a:ext cx="422432" cy="56281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1949131" y="2971800"/>
            <a:ext cx="2165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endParaRPr lang="en-US" sz="2000" dirty="0"/>
          </a:p>
        </p:txBody>
      </p:sp>
      <p:cxnSp>
        <p:nvCxnSpPr>
          <p:cNvPr id="45" name="Straight Arrow Connector 44"/>
          <p:cNvCxnSpPr/>
          <p:nvPr/>
        </p:nvCxnSpPr>
        <p:spPr bwMode="auto">
          <a:xfrm flipV="1">
            <a:off x="3733800" y="2971801"/>
            <a:ext cx="3728132" cy="23809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4" name="Group 13"/>
          <p:cNvGrpSpPr/>
          <p:nvPr/>
        </p:nvGrpSpPr>
        <p:grpSpPr>
          <a:xfrm>
            <a:off x="1780109" y="1426387"/>
            <a:ext cx="5148263" cy="3377293"/>
            <a:chOff x="1780109" y="1426387"/>
            <a:chExt cx="5148263" cy="3377293"/>
          </a:xfrm>
        </p:grpSpPr>
        <p:sp>
          <p:nvSpPr>
            <p:cNvPr id="33" name="Content Placeholder 2"/>
            <p:cNvSpPr txBox="1">
              <a:spLocks/>
            </p:cNvSpPr>
            <p:nvPr/>
          </p:nvSpPr>
          <p:spPr>
            <a:xfrm>
              <a:off x="1780109" y="1436585"/>
              <a:ext cx="2471057" cy="61267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FontTx/>
                <a:buNone/>
              </a:pPr>
              <a:r>
                <a:rPr lang="en-US" sz="2400" u="sng" dirty="0" smtClean="0"/>
                <a:t>Stack Space</a:t>
              </a:r>
              <a:endParaRPr lang="en-US" sz="2400" u="sng" dirty="0" smtClean="0"/>
            </a:p>
          </p:txBody>
        </p:sp>
        <p:sp>
          <p:nvSpPr>
            <p:cNvPr id="37" name="Content Placeholder 2"/>
            <p:cNvSpPr txBox="1">
              <a:spLocks/>
            </p:cNvSpPr>
            <p:nvPr/>
          </p:nvSpPr>
          <p:spPr>
            <a:xfrm>
              <a:off x="4871652" y="1436586"/>
              <a:ext cx="2056720" cy="86576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FontTx/>
                <a:buNone/>
              </a:pPr>
              <a:r>
                <a:rPr lang="en-US" sz="2400" u="sng" dirty="0" smtClean="0"/>
                <a:t>Heap Space</a:t>
              </a:r>
              <a:endParaRPr lang="en-US" sz="2400" u="sng" dirty="0" smtClean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H="1">
              <a:off x="4251165" y="1426387"/>
              <a:ext cx="1" cy="337729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262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5227" y="1722436"/>
            <a:ext cx="4567236" cy="4792663"/>
          </a:xfrm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Tx/>
              <a:buAutoNum type="alphaUcParenR"/>
            </a:pPr>
            <a:r>
              <a:rPr lang="en-US" dirty="0" smtClean="0"/>
              <a:t>2014, </a:t>
            </a:r>
            <a:br>
              <a:rPr lang="en-US" dirty="0" smtClean="0"/>
            </a:br>
            <a:r>
              <a:rPr lang="en-US" dirty="0" smtClean="0"/>
              <a:t>inserts</a:t>
            </a:r>
            <a:r>
              <a:rPr lang="en-US" dirty="0"/>
              <a:t> item for 2017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arenR"/>
              <a:tabLst/>
              <a:defRPr/>
            </a:pPr>
            <a:r>
              <a:rPr lang="en-US" dirty="0" smtClean="0"/>
              <a:t>2015, </a:t>
            </a:r>
            <a:br>
              <a:rPr lang="en-US" dirty="0" smtClean="0"/>
            </a:br>
            <a:r>
              <a:rPr lang="en-US" dirty="0" smtClean="0"/>
              <a:t>inserts item for 2017.</a:t>
            </a:r>
            <a:br>
              <a:rPr lang="en-US" dirty="0" smtClean="0"/>
            </a:br>
            <a:endParaRPr lang="en-US" sz="2100" dirty="0" smtClean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Tx/>
              <a:buAutoNum type="alphaUcParenR"/>
            </a:pPr>
            <a:r>
              <a:rPr lang="en-US" dirty="0" smtClean="0"/>
              <a:t>2014, </a:t>
            </a:r>
            <a:br>
              <a:rPr lang="en-US" dirty="0" smtClean="0"/>
            </a:br>
            <a:r>
              <a:rPr lang="en-US" dirty="0" smtClean="0"/>
              <a:t>throws exception.</a:t>
            </a:r>
            <a:br>
              <a:rPr lang="en-US" dirty="0" smtClean="0"/>
            </a:br>
            <a:endParaRPr lang="en-US" sz="2100" dirty="0" smtClean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Tx/>
              <a:buAutoNum type="alphaUcParenR"/>
            </a:pPr>
            <a:r>
              <a:rPr lang="en-US" dirty="0" smtClean="0"/>
              <a:t>2015, </a:t>
            </a:r>
            <a:br>
              <a:rPr lang="en-US" dirty="0" smtClean="0"/>
            </a:br>
            <a:r>
              <a:rPr lang="en-US" dirty="0" smtClean="0"/>
              <a:t>throws exception.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022475"/>
            <a:ext cx="6334125" cy="379253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 i1 =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(…);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// year 2013</a:t>
            </a:r>
          </a:p>
          <a:p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i2 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(…);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// year 2014</a:t>
            </a:r>
            <a:endParaRPr lang="en-US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(i1);</a:t>
            </a:r>
          </a:p>
          <a:p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(i2);</a:t>
            </a:r>
            <a:endParaRPr lang="en-US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i1.setDate(…);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// year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2015</a:t>
            </a:r>
            <a:endParaRPr lang="en-US" dirty="0">
              <a:solidFill>
                <a:schemeClr val="tx2"/>
              </a:solidFill>
              <a:latin typeface="Courier New" pitchFamily="49" charset="0"/>
            </a:endParaRPr>
          </a:p>
          <a:p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x = </a:t>
            </a: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();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</a:rPr>
              <a:t>What year does x have?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</a:br>
            <a:endParaRPr lang="en-US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 i3 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(…); </a:t>
            </a:r>
          </a:p>
          <a:p>
            <a:pPr>
              <a:buFontTx/>
              <a:buNone/>
            </a:pPr>
            <a:r>
              <a:rPr lang="en-US" dirty="0" err="1" smtClean="0">
                <a:latin typeface="Courier New" pitchFamily="49" charset="0"/>
              </a:rPr>
              <a:t>pq.insert</a:t>
            </a:r>
            <a:r>
              <a:rPr lang="en-US" dirty="0" smtClean="0">
                <a:latin typeface="Courier New" pitchFamily="49" charset="0"/>
              </a:rPr>
              <a:t>(i3);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// year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2016</a:t>
            </a:r>
            <a:endParaRPr lang="en-US" dirty="0">
              <a:latin typeface="Courier New" pitchFamily="49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i3.setDate(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); </a:t>
            </a:r>
          </a:p>
          <a:p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i4 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(…);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// year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2017</a:t>
            </a:r>
            <a:endParaRPr lang="en-US" dirty="0">
              <a:solidFill>
                <a:srgbClr val="7030A0"/>
              </a:solidFill>
              <a:latin typeface="Courier New" pitchFamily="49" charset="0"/>
            </a:endParaRPr>
          </a:p>
          <a:p>
            <a:r>
              <a:rPr lang="en-US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(i4);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</a:rPr>
              <a:t>What happens here?</a:t>
            </a:r>
            <a:endParaRPr lang="en-US" b="1" dirty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409108"/>
            <a:ext cx="951908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Practice: </a:t>
            </a:r>
            <a:br>
              <a:rPr lang="en-US" sz="3200" dirty="0" smtClean="0"/>
            </a:br>
            <a:r>
              <a:rPr lang="en-US" sz="3200" dirty="0" smtClean="0"/>
              <a:t>What </a:t>
            </a:r>
            <a:r>
              <a:rPr lang="en-US" sz="3200" dirty="0"/>
              <a:t>year does x </a:t>
            </a:r>
            <a:r>
              <a:rPr lang="en-US" sz="3200" dirty="0" smtClean="0"/>
              <a:t>have?  What happens on the last line?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908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Practice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3914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962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0010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3058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553200" y="4762500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cxnSp>
        <p:nvCxnSpPr>
          <p:cNvPr id="15" name="Straight Arrow Connector 14"/>
          <p:cNvCxnSpPr>
            <a:endCxn id="12" idx="2"/>
          </p:cNvCxnSpPr>
          <p:nvPr/>
        </p:nvCxnSpPr>
        <p:spPr bwMode="auto">
          <a:xfrm>
            <a:off x="3733800" y="5095846"/>
            <a:ext cx="2819400" cy="37150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636066" y="5095845"/>
            <a:ext cx="77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</a:t>
            </a:r>
            <a:r>
              <a:rPr lang="en-US" sz="2000" dirty="0"/>
              <a:t>eap: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093266" y="546431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size: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74266" y="5715000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…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629400" y="3237982"/>
            <a:ext cx="2400300" cy="1170734"/>
            <a:chOff x="5905500" y="1496266"/>
            <a:chExt cx="2400300" cy="1170734"/>
          </a:xfrm>
        </p:grpSpPr>
        <p:sp>
          <p:nvSpPr>
            <p:cNvPr id="23" name="Oval 22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date: </a:t>
              </a:r>
            </a:p>
            <a:p>
              <a:r>
                <a:rPr lang="en-US" sz="2000" dirty="0"/>
                <a:t>d</a:t>
              </a:r>
              <a:r>
                <a:rPr lang="en-US" sz="2000" dirty="0"/>
                <a:t>escription: “…”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940924" y="3220344"/>
            <a:ext cx="2244264" cy="1227434"/>
            <a:chOff x="6090980" y="1496266"/>
            <a:chExt cx="2426830" cy="1275143"/>
          </a:xfrm>
        </p:grpSpPr>
        <p:sp>
          <p:nvSpPr>
            <p:cNvPr id="35" name="Oval 34"/>
            <p:cNvSpPr/>
            <p:nvPr/>
          </p:nvSpPr>
          <p:spPr bwMode="auto">
            <a:xfrm>
              <a:off x="6090980" y="1496266"/>
              <a:ext cx="2171699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38475" y="1716269"/>
              <a:ext cx="2279335" cy="1055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year: …</a:t>
              </a:r>
            </a:p>
            <a:p>
              <a:r>
                <a:rPr lang="en-US" sz="2000" dirty="0"/>
                <a:t>month: …</a:t>
              </a:r>
            </a:p>
            <a:p>
              <a:r>
                <a:rPr lang="en-US" sz="2000" dirty="0"/>
                <a:t> </a:t>
              </a:r>
              <a:r>
                <a:rPr lang="en-US" sz="2000" dirty="0"/>
                <a:t>         …</a:t>
              </a:r>
            </a:p>
          </p:txBody>
        </p:sp>
      </p:grpSp>
      <p:cxnSp>
        <p:nvCxnSpPr>
          <p:cNvPr id="42" name="Straight Arrow Connector 41"/>
          <p:cNvCxnSpPr/>
          <p:nvPr/>
        </p:nvCxnSpPr>
        <p:spPr bwMode="auto">
          <a:xfrm>
            <a:off x="7467600" y="3676132"/>
            <a:ext cx="1456418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3" name="Group 32"/>
          <p:cNvGrpSpPr/>
          <p:nvPr/>
        </p:nvGrpSpPr>
        <p:grpSpPr>
          <a:xfrm>
            <a:off x="6677024" y="1922639"/>
            <a:ext cx="2400300" cy="1170734"/>
            <a:chOff x="5905500" y="1496266"/>
            <a:chExt cx="2400300" cy="1170734"/>
          </a:xfrm>
        </p:grpSpPr>
        <p:sp>
          <p:nvSpPr>
            <p:cNvPr id="37" name="Oval 36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date: </a:t>
              </a:r>
            </a:p>
            <a:p>
              <a:r>
                <a:rPr lang="en-US" sz="2000" dirty="0"/>
                <a:t>d</a:t>
              </a:r>
              <a:r>
                <a:rPr lang="en-US" sz="2000" dirty="0"/>
                <a:t>escription: “…”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8971641" y="1905001"/>
            <a:ext cx="1994515" cy="1254519"/>
            <a:chOff x="6090980" y="1496266"/>
            <a:chExt cx="2432589" cy="1303280"/>
          </a:xfrm>
        </p:grpSpPr>
        <p:sp>
          <p:nvSpPr>
            <p:cNvPr id="40" name="Oval 39"/>
            <p:cNvSpPr/>
            <p:nvPr/>
          </p:nvSpPr>
          <p:spPr bwMode="auto">
            <a:xfrm>
              <a:off x="6090980" y="1496266"/>
              <a:ext cx="2171699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244234" y="1744406"/>
              <a:ext cx="2279335" cy="1055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year: …</a:t>
              </a:r>
            </a:p>
            <a:p>
              <a:r>
                <a:rPr lang="en-US" sz="2000" dirty="0"/>
                <a:t>month: …</a:t>
              </a:r>
            </a:p>
            <a:p>
              <a:r>
                <a:rPr lang="en-US" sz="2000" dirty="0"/>
                <a:t> </a:t>
              </a:r>
              <a:r>
                <a:rPr lang="en-US" sz="2000" dirty="0"/>
                <a:t>         …</a:t>
              </a:r>
            </a:p>
          </p:txBody>
        </p:sp>
      </p:grpSp>
      <p:cxnSp>
        <p:nvCxnSpPr>
          <p:cNvPr id="43" name="Straight Arrow Connector 42"/>
          <p:cNvCxnSpPr/>
          <p:nvPr/>
        </p:nvCxnSpPr>
        <p:spPr bwMode="auto">
          <a:xfrm>
            <a:off x="7515224" y="2360789"/>
            <a:ext cx="1456418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7" name="Group 46"/>
          <p:cNvGrpSpPr/>
          <p:nvPr/>
        </p:nvGrpSpPr>
        <p:grpSpPr>
          <a:xfrm>
            <a:off x="1780109" y="1410058"/>
            <a:ext cx="5148263" cy="3377293"/>
            <a:chOff x="1780109" y="1426387"/>
            <a:chExt cx="5148263" cy="3377293"/>
          </a:xfrm>
        </p:grpSpPr>
        <p:sp>
          <p:nvSpPr>
            <p:cNvPr id="48" name="Content Placeholder 2"/>
            <p:cNvSpPr txBox="1">
              <a:spLocks/>
            </p:cNvSpPr>
            <p:nvPr/>
          </p:nvSpPr>
          <p:spPr>
            <a:xfrm>
              <a:off x="1780109" y="1436585"/>
              <a:ext cx="2471057" cy="61267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FontTx/>
                <a:buNone/>
              </a:pPr>
              <a:r>
                <a:rPr lang="en-US" sz="2400" u="sng" smtClean="0"/>
                <a:t>Stack Space</a:t>
              </a:r>
              <a:endParaRPr lang="en-US" sz="2400" u="sng" dirty="0" smtClean="0"/>
            </a:p>
          </p:txBody>
        </p:sp>
        <p:sp>
          <p:nvSpPr>
            <p:cNvPr id="49" name="Content Placeholder 2"/>
            <p:cNvSpPr txBox="1">
              <a:spLocks/>
            </p:cNvSpPr>
            <p:nvPr/>
          </p:nvSpPr>
          <p:spPr>
            <a:xfrm>
              <a:off x="4871652" y="1436586"/>
              <a:ext cx="2056720" cy="86576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FontTx/>
                <a:buNone/>
              </a:pPr>
              <a:r>
                <a:rPr lang="en-US" sz="2400" u="sng" dirty="0" smtClean="0"/>
                <a:t>Heap Space</a:t>
              </a:r>
              <a:endParaRPr lang="en-US" sz="2400" u="sng" dirty="0" smtClean="0"/>
            </a:p>
          </p:txBody>
        </p:sp>
        <p:cxnSp>
          <p:nvCxnSpPr>
            <p:cNvPr id="50" name="Straight Connector 49"/>
            <p:cNvCxnSpPr/>
            <p:nvPr/>
          </p:nvCxnSpPr>
          <p:spPr>
            <a:xfrm flipH="1">
              <a:off x="4251165" y="1426387"/>
              <a:ext cx="1" cy="337729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1877375" y="4830468"/>
            <a:ext cx="1985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pq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1780109" y="2360789"/>
            <a:ext cx="1985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1780109" y="3262546"/>
            <a:ext cx="1985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687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Dijkstra’s Algorithm (Pseudocode)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5668"/>
            <a:ext cx="10683240" cy="5088971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100" b="1" dirty="0">
                <a:solidFill>
                  <a:schemeClr val="accent2"/>
                </a:solidFill>
              </a:rPr>
              <a:t>Dijkstra’s Algorithm</a:t>
            </a:r>
            <a:r>
              <a:rPr lang="en-US" sz="3100" dirty="0"/>
              <a:t> </a:t>
            </a:r>
            <a:r>
              <a:rPr lang="mr-IN" sz="3100" dirty="0"/>
              <a:t>–</a:t>
            </a:r>
            <a:r>
              <a:rPr lang="en-US" sz="3100" dirty="0"/>
              <a:t> the following algorithm for </a:t>
            </a:r>
            <a:r>
              <a:rPr lang="en-US" sz="3100" dirty="0" smtClean="0"/>
              <a:t>finding all the </a:t>
            </a:r>
            <a:r>
              <a:rPr lang="en-US" sz="3100" dirty="0"/>
              <a:t>single-source shortest </a:t>
            </a:r>
            <a:r>
              <a:rPr lang="en-US" sz="3100" dirty="0" smtClean="0"/>
              <a:t>paths from one particular source vertex, </a:t>
            </a:r>
            <a:r>
              <a:rPr lang="en-US" sz="3100" dirty="0"/>
              <a:t>in a weighted graph (directed or undirected) with no negative-weight edges:</a:t>
            </a:r>
          </a:p>
          <a:p>
            <a:pPr marL="0" indent="0">
              <a:buNone/>
            </a:pPr>
            <a:endParaRPr lang="en-US" sz="19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For each node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/>
              <a:t>,  set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source.cost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Select the unknown node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Mark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For each edge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/>
              <a:t> with weight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/>
              <a:t>,</a:t>
            </a:r>
          </a:p>
          <a:p>
            <a:pPr marL="857250" lvl="1" indent="-457200">
              <a:buNone/>
            </a:pPr>
            <a:r>
              <a:rPr lang="en-US" dirty="0"/>
              <a:t>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c1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w</a:t>
            </a:r>
            <a:r>
              <a:rPr lang="en-US" dirty="0"/>
              <a:t>    </a:t>
            </a:r>
            <a:r>
              <a:rPr lang="en-US" i="1" dirty="0"/>
              <a:t>// cost of best path through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i="1" dirty="0"/>
              <a:t>to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/>
              <a:t>   </a:t>
            </a:r>
          </a:p>
          <a:p>
            <a:pPr marL="857250" lvl="1" indent="-45720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c2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dirty="0"/>
              <a:t>              </a:t>
            </a:r>
            <a:r>
              <a:rPr lang="en-US" i="1" dirty="0"/>
              <a:t>// cost of best path to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/>
              <a:t> previously known</a:t>
            </a:r>
          </a:p>
          <a:p>
            <a:pPr marL="857250" lvl="1" indent="-457200">
              <a:buNone/>
            </a:pPr>
            <a:r>
              <a:rPr lang="en-US" dirty="0"/>
              <a:t>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if(c1 &lt; c2){</a:t>
            </a:r>
            <a:r>
              <a:rPr lang="en-US" dirty="0"/>
              <a:t>           </a:t>
            </a:r>
            <a:r>
              <a:rPr lang="en-US" i="1" dirty="0"/>
              <a:t>// if the path through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i="1" dirty="0"/>
              <a:t> is better</a:t>
            </a:r>
          </a:p>
          <a:p>
            <a:pPr marL="857250" lvl="1" indent="-45720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c1</a:t>
            </a:r>
          </a:p>
          <a:p>
            <a:pPr marL="857250" lvl="1" indent="-45720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u.path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v</a:t>
            </a:r>
            <a:r>
              <a:rPr lang="en-US" dirty="0"/>
              <a:t>           </a:t>
            </a:r>
            <a:r>
              <a:rPr lang="en-US" i="1" dirty="0"/>
              <a:t>// for computing actual paths</a:t>
            </a:r>
          </a:p>
          <a:p>
            <a:pPr marL="857250" lvl="1" indent="-45720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}</a:t>
            </a:r>
          </a:p>
        </p:txBody>
      </p:sp>
    </p:spTree>
    <p:extLst>
      <p:ext uri="{BB962C8B-B14F-4D97-AF65-F5344CB8AC3E}">
        <p14:creationId xmlns:p14="http://schemas.microsoft.com/office/powerpoint/2010/main" val="69822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Practice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3914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962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0010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3058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553200" y="4762500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cxnSp>
        <p:nvCxnSpPr>
          <p:cNvPr id="15" name="Straight Arrow Connector 14"/>
          <p:cNvCxnSpPr>
            <a:endCxn id="12" idx="2"/>
          </p:cNvCxnSpPr>
          <p:nvPr/>
        </p:nvCxnSpPr>
        <p:spPr bwMode="auto">
          <a:xfrm>
            <a:off x="3733800" y="5095846"/>
            <a:ext cx="2819400" cy="37150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636066" y="5095845"/>
            <a:ext cx="77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</a:t>
            </a:r>
            <a:r>
              <a:rPr lang="en-US" sz="2000" dirty="0"/>
              <a:t>eap: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093266" y="546431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size: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74266" y="5715000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…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629400" y="3237982"/>
            <a:ext cx="2400300" cy="1170734"/>
            <a:chOff x="5905500" y="1496266"/>
            <a:chExt cx="2400300" cy="1170734"/>
          </a:xfrm>
        </p:grpSpPr>
        <p:sp>
          <p:nvSpPr>
            <p:cNvPr id="23" name="Oval 22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date: </a:t>
              </a:r>
            </a:p>
            <a:p>
              <a:r>
                <a:rPr lang="en-US" sz="2000" dirty="0"/>
                <a:t>d</a:t>
              </a:r>
              <a:r>
                <a:rPr lang="en-US" sz="2000" dirty="0"/>
                <a:t>escription: “…”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940924" y="3220344"/>
            <a:ext cx="2244264" cy="1227434"/>
            <a:chOff x="6090980" y="1496266"/>
            <a:chExt cx="2426830" cy="1275143"/>
          </a:xfrm>
        </p:grpSpPr>
        <p:sp>
          <p:nvSpPr>
            <p:cNvPr id="35" name="Oval 34"/>
            <p:cNvSpPr/>
            <p:nvPr/>
          </p:nvSpPr>
          <p:spPr bwMode="auto">
            <a:xfrm>
              <a:off x="6090980" y="1496266"/>
              <a:ext cx="2171699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38475" y="1716269"/>
              <a:ext cx="2279335" cy="1055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year: …</a:t>
              </a:r>
            </a:p>
            <a:p>
              <a:r>
                <a:rPr lang="en-US" sz="2000" dirty="0"/>
                <a:t>month: …</a:t>
              </a:r>
            </a:p>
            <a:p>
              <a:r>
                <a:rPr lang="en-US" sz="2000" dirty="0"/>
                <a:t> </a:t>
              </a:r>
              <a:r>
                <a:rPr lang="en-US" sz="2000" dirty="0"/>
                <a:t>         …</a:t>
              </a:r>
            </a:p>
          </p:txBody>
        </p:sp>
      </p:grpSp>
      <p:cxnSp>
        <p:nvCxnSpPr>
          <p:cNvPr id="42" name="Straight Arrow Connector 41"/>
          <p:cNvCxnSpPr/>
          <p:nvPr/>
        </p:nvCxnSpPr>
        <p:spPr bwMode="auto">
          <a:xfrm>
            <a:off x="7467600" y="3676132"/>
            <a:ext cx="1456418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3" name="Group 32"/>
          <p:cNvGrpSpPr/>
          <p:nvPr/>
        </p:nvGrpSpPr>
        <p:grpSpPr>
          <a:xfrm>
            <a:off x="6677024" y="1922639"/>
            <a:ext cx="2400300" cy="1170734"/>
            <a:chOff x="5905500" y="1496266"/>
            <a:chExt cx="2400300" cy="1170734"/>
          </a:xfrm>
        </p:grpSpPr>
        <p:sp>
          <p:nvSpPr>
            <p:cNvPr id="37" name="Oval 36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date: </a:t>
              </a:r>
            </a:p>
            <a:p>
              <a:r>
                <a:rPr lang="en-US" sz="2000" dirty="0"/>
                <a:t>d</a:t>
              </a:r>
              <a:r>
                <a:rPr lang="en-US" sz="2000" dirty="0"/>
                <a:t>escription: “…”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8971641" y="1905001"/>
            <a:ext cx="1994515" cy="1254519"/>
            <a:chOff x="6090980" y="1496266"/>
            <a:chExt cx="2432589" cy="1303280"/>
          </a:xfrm>
        </p:grpSpPr>
        <p:sp>
          <p:nvSpPr>
            <p:cNvPr id="40" name="Oval 39"/>
            <p:cNvSpPr/>
            <p:nvPr/>
          </p:nvSpPr>
          <p:spPr bwMode="auto">
            <a:xfrm>
              <a:off x="6090980" y="1496266"/>
              <a:ext cx="2171699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244234" y="1744406"/>
              <a:ext cx="2279335" cy="1055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year: …</a:t>
              </a:r>
            </a:p>
            <a:p>
              <a:r>
                <a:rPr lang="en-US" sz="2000" dirty="0"/>
                <a:t>month: …</a:t>
              </a:r>
            </a:p>
            <a:p>
              <a:r>
                <a:rPr lang="en-US" sz="2000" dirty="0"/>
                <a:t> </a:t>
              </a:r>
              <a:r>
                <a:rPr lang="en-US" sz="2000" dirty="0"/>
                <a:t>         …</a:t>
              </a:r>
            </a:p>
          </p:txBody>
        </p:sp>
      </p:grpSp>
      <p:cxnSp>
        <p:nvCxnSpPr>
          <p:cNvPr id="43" name="Straight Arrow Connector 42"/>
          <p:cNvCxnSpPr/>
          <p:nvPr/>
        </p:nvCxnSpPr>
        <p:spPr bwMode="auto">
          <a:xfrm>
            <a:off x="7515224" y="2360789"/>
            <a:ext cx="1456418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7" name="Group 46"/>
          <p:cNvGrpSpPr/>
          <p:nvPr/>
        </p:nvGrpSpPr>
        <p:grpSpPr>
          <a:xfrm>
            <a:off x="1780109" y="1410058"/>
            <a:ext cx="5148263" cy="3377293"/>
            <a:chOff x="1780109" y="1426387"/>
            <a:chExt cx="5148263" cy="3377293"/>
          </a:xfrm>
        </p:grpSpPr>
        <p:sp>
          <p:nvSpPr>
            <p:cNvPr id="48" name="Content Placeholder 2"/>
            <p:cNvSpPr txBox="1">
              <a:spLocks/>
            </p:cNvSpPr>
            <p:nvPr/>
          </p:nvSpPr>
          <p:spPr>
            <a:xfrm>
              <a:off x="1780109" y="1436585"/>
              <a:ext cx="2471057" cy="61267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FontTx/>
                <a:buNone/>
              </a:pPr>
              <a:r>
                <a:rPr lang="en-US" sz="2400" u="sng" smtClean="0"/>
                <a:t>Stack Space</a:t>
              </a:r>
              <a:endParaRPr lang="en-US" sz="2400" u="sng" dirty="0" smtClean="0"/>
            </a:p>
          </p:txBody>
        </p:sp>
        <p:sp>
          <p:nvSpPr>
            <p:cNvPr id="49" name="Content Placeholder 2"/>
            <p:cNvSpPr txBox="1">
              <a:spLocks/>
            </p:cNvSpPr>
            <p:nvPr/>
          </p:nvSpPr>
          <p:spPr>
            <a:xfrm>
              <a:off x="4871652" y="1436586"/>
              <a:ext cx="2056720" cy="86576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FontTx/>
                <a:buNone/>
              </a:pPr>
              <a:r>
                <a:rPr lang="en-US" sz="2400" u="sng" dirty="0" smtClean="0"/>
                <a:t>Heap Space</a:t>
              </a:r>
              <a:endParaRPr lang="en-US" sz="2400" u="sng" dirty="0" smtClean="0"/>
            </a:p>
          </p:txBody>
        </p:sp>
        <p:cxnSp>
          <p:nvCxnSpPr>
            <p:cNvPr id="50" name="Straight Connector 49"/>
            <p:cNvCxnSpPr/>
            <p:nvPr/>
          </p:nvCxnSpPr>
          <p:spPr>
            <a:xfrm flipH="1">
              <a:off x="4251165" y="1426387"/>
              <a:ext cx="1" cy="337729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1877375" y="4830468"/>
            <a:ext cx="1985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pq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1780109" y="2360789"/>
            <a:ext cx="1985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1780109" y="3262546"/>
            <a:ext cx="1985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063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general fix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6125" cy="4351338"/>
          </a:xfrm>
        </p:spPr>
        <p:txBody>
          <a:bodyPr>
            <a:normAutofit/>
          </a:bodyPr>
          <a:lstStyle/>
          <a:p>
            <a:r>
              <a:rPr lang="en-US" sz="2400" dirty="0"/>
              <a:t>Avoid aliases into the internal data (the “red arrows”) by </a:t>
            </a:r>
            <a:r>
              <a:rPr lang="en-US" sz="2400" dirty="0">
                <a:solidFill>
                  <a:schemeClr val="accent2"/>
                </a:solidFill>
              </a:rPr>
              <a:t>copying objects as needed</a:t>
            </a:r>
          </a:p>
          <a:p>
            <a:pPr lvl="1"/>
            <a:r>
              <a:rPr lang="en-US" dirty="0"/>
              <a:t>Do not use the same objects inside and outside the abstraction because two sides do not know all mutation (field-setting) that might occur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“</a:t>
            </a:r>
            <a:r>
              <a:rPr lang="en-US" b="1" dirty="0">
                <a:solidFill>
                  <a:schemeClr val="accent2"/>
                </a:solidFill>
              </a:rPr>
              <a:t>Copy-in-copy-out”</a:t>
            </a:r>
            <a:endParaRPr lang="en-US" b="1" dirty="0"/>
          </a:p>
          <a:p>
            <a:pPr lvl="1"/>
            <a:endParaRPr lang="en-US" sz="900" dirty="0"/>
          </a:p>
          <a:p>
            <a:r>
              <a:rPr lang="en-US" sz="2400" dirty="0"/>
              <a:t>A first attempt:</a:t>
            </a:r>
            <a:endParaRPr lang="en-US" sz="2400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19499" y="3649662"/>
            <a:ext cx="6596063" cy="2362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{</a:t>
            </a: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  … 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  void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ToDoItem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</a:rPr>
              <a:t>ToDoItem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internal_i</a:t>
            </a:r>
            <a:r>
              <a:rPr lang="en-US" dirty="0">
                <a:latin typeface="Courier New" pitchFamily="49" charset="0"/>
              </a:rPr>
              <a:t> = 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new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ToDoItem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i.date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i.description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    …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// use only the internal object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259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92467" y="4352147"/>
            <a:ext cx="5867400" cy="2209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(…);</a:t>
            </a:r>
          </a:p>
          <a:p>
            <a:pPr>
              <a:buFontTx/>
              <a:buNone/>
            </a:pP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i.setDescription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(“some different thing”);</a:t>
            </a:r>
          </a:p>
          <a:p>
            <a:pPr>
              <a:buFontTx/>
              <a:buNone/>
            </a:pP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); </a:t>
            </a:r>
            <a:endParaRPr lang="en-US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x = </a:t>
            </a: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y = </a:t>
            </a: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();</a:t>
            </a:r>
            <a:endParaRPr lang="en-US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en-US" dirty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924800" y="3638562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229600" y="3638562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534400" y="3638562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3638562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086600" y="3257562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cxnSp>
        <p:nvCxnSpPr>
          <p:cNvPr id="15" name="Straight Arrow Connector 14"/>
          <p:cNvCxnSpPr>
            <a:endCxn id="13" idx="2"/>
          </p:cNvCxnSpPr>
          <p:nvPr/>
        </p:nvCxnSpPr>
        <p:spPr bwMode="auto">
          <a:xfrm>
            <a:off x="3508324" y="3302357"/>
            <a:ext cx="3578276" cy="66005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169466" y="3590907"/>
            <a:ext cx="77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</a:t>
            </a:r>
            <a:r>
              <a:rPr lang="en-US" sz="2000" dirty="0"/>
              <a:t>eap: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6666" y="3959376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size: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007666" y="4210062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…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7924800" y="1972528"/>
            <a:ext cx="2400300" cy="1170734"/>
            <a:chOff x="5905500" y="1496266"/>
            <a:chExt cx="2400300" cy="1170734"/>
          </a:xfrm>
        </p:grpSpPr>
        <p:sp>
          <p:nvSpPr>
            <p:cNvPr id="20" name="Oval 19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date: </a:t>
              </a:r>
            </a:p>
            <a:p>
              <a:r>
                <a:rPr lang="en-US" sz="2000" dirty="0"/>
                <a:t>d</a:t>
              </a:r>
              <a:r>
                <a:rPr lang="en-US" sz="2000" dirty="0"/>
                <a:t>escription: “…”</a:t>
              </a:r>
            </a:p>
          </p:txBody>
        </p:sp>
      </p:grpSp>
      <p:cxnSp>
        <p:nvCxnSpPr>
          <p:cNvPr id="22" name="Straight Arrow Connector 21"/>
          <p:cNvCxnSpPr>
            <a:endCxn id="20" idx="3"/>
          </p:cNvCxnSpPr>
          <p:nvPr/>
        </p:nvCxnSpPr>
        <p:spPr bwMode="auto">
          <a:xfrm flipV="1">
            <a:off x="8077200" y="2971812"/>
            <a:ext cx="165638" cy="81915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8763000" y="1847862"/>
            <a:ext cx="422432" cy="56281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>
            <a:endCxn id="27" idx="2"/>
          </p:cNvCxnSpPr>
          <p:nvPr/>
        </p:nvCxnSpPr>
        <p:spPr bwMode="auto">
          <a:xfrm flipV="1">
            <a:off x="3508324" y="2357630"/>
            <a:ext cx="952709" cy="113174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6" name="Group 25"/>
          <p:cNvGrpSpPr/>
          <p:nvPr/>
        </p:nvGrpSpPr>
        <p:grpSpPr>
          <a:xfrm>
            <a:off x="4461033" y="1772263"/>
            <a:ext cx="2400300" cy="1170734"/>
            <a:chOff x="5905500" y="1496266"/>
            <a:chExt cx="2400300" cy="1170734"/>
          </a:xfrm>
        </p:grpSpPr>
        <p:sp>
          <p:nvSpPr>
            <p:cNvPr id="27" name="Oval 26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date: </a:t>
              </a:r>
            </a:p>
            <a:p>
              <a:r>
                <a:rPr lang="en-US" sz="2000" dirty="0"/>
                <a:t>d</a:t>
              </a:r>
              <a:r>
                <a:rPr lang="en-US" sz="2000" dirty="0"/>
                <a:t>escription: “…”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420100" y="677129"/>
            <a:ext cx="2400300" cy="1252887"/>
            <a:chOff x="5905500" y="1496266"/>
            <a:chExt cx="2400300" cy="1252887"/>
          </a:xfrm>
        </p:grpSpPr>
        <p:sp>
          <p:nvSpPr>
            <p:cNvPr id="33" name="Oval 32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year: …</a:t>
              </a:r>
            </a:p>
            <a:p>
              <a:r>
                <a:rPr lang="en-US" sz="2000" dirty="0"/>
                <a:t>month: …</a:t>
              </a:r>
            </a:p>
            <a:p>
              <a:r>
                <a:rPr lang="en-US" sz="2000" dirty="0"/>
                <a:t> </a:t>
              </a:r>
              <a:r>
                <a:rPr lang="en-US" sz="2000" dirty="0"/>
                <a:t>         …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662585" y="722031"/>
            <a:ext cx="5148263" cy="3377293"/>
            <a:chOff x="1780109" y="1426387"/>
            <a:chExt cx="5148263" cy="3377293"/>
          </a:xfrm>
        </p:grpSpPr>
        <p:sp>
          <p:nvSpPr>
            <p:cNvPr id="36" name="Content Placeholder 2"/>
            <p:cNvSpPr txBox="1">
              <a:spLocks/>
            </p:cNvSpPr>
            <p:nvPr/>
          </p:nvSpPr>
          <p:spPr>
            <a:xfrm>
              <a:off x="1780109" y="1436585"/>
              <a:ext cx="2471057" cy="61267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FontTx/>
                <a:buNone/>
              </a:pPr>
              <a:r>
                <a:rPr lang="en-US" sz="2400" u="sng" smtClean="0"/>
                <a:t>Stack Space</a:t>
              </a:r>
              <a:endParaRPr lang="en-US" sz="2400" u="sng" dirty="0" smtClean="0"/>
            </a:p>
          </p:txBody>
        </p:sp>
        <p:sp>
          <p:nvSpPr>
            <p:cNvPr id="37" name="Content Placeholder 2"/>
            <p:cNvSpPr txBox="1">
              <a:spLocks/>
            </p:cNvSpPr>
            <p:nvPr/>
          </p:nvSpPr>
          <p:spPr>
            <a:xfrm>
              <a:off x="4871652" y="1436586"/>
              <a:ext cx="2056720" cy="86576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FontTx/>
                <a:buNone/>
              </a:pPr>
              <a:r>
                <a:rPr lang="en-US" sz="2400" u="sng" dirty="0" smtClean="0"/>
                <a:t>Heap Space</a:t>
              </a:r>
              <a:endParaRPr lang="en-US" sz="2400" u="sng" dirty="0" smtClean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H="1">
              <a:off x="4251165" y="1426387"/>
              <a:ext cx="1" cy="337729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1873698" y="3044422"/>
            <a:ext cx="1985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pq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1743230" y="2316880"/>
            <a:ext cx="2165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499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7924800" y="3638562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229600" y="3638562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534400" y="3638562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3638562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086600" y="3257562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cxnSp>
        <p:nvCxnSpPr>
          <p:cNvPr id="15" name="Straight Arrow Connector 14"/>
          <p:cNvCxnSpPr>
            <a:endCxn id="13" idx="2"/>
          </p:cNvCxnSpPr>
          <p:nvPr/>
        </p:nvCxnSpPr>
        <p:spPr bwMode="auto">
          <a:xfrm>
            <a:off x="3508324" y="3302357"/>
            <a:ext cx="3578276" cy="66005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169466" y="3590907"/>
            <a:ext cx="77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</a:t>
            </a:r>
            <a:r>
              <a:rPr lang="en-US" sz="2000" dirty="0"/>
              <a:t>eap: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6666" y="3959376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size: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007666" y="4210062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…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7924800" y="1972528"/>
            <a:ext cx="2400300" cy="1170734"/>
            <a:chOff x="5905500" y="1496266"/>
            <a:chExt cx="2400300" cy="1170734"/>
          </a:xfrm>
        </p:grpSpPr>
        <p:sp>
          <p:nvSpPr>
            <p:cNvPr id="20" name="Oval 19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date: </a:t>
              </a:r>
            </a:p>
            <a:p>
              <a:r>
                <a:rPr lang="en-US" sz="2000" dirty="0"/>
                <a:t>d</a:t>
              </a:r>
              <a:r>
                <a:rPr lang="en-US" sz="2000" dirty="0"/>
                <a:t>escription: “…”</a:t>
              </a:r>
            </a:p>
          </p:txBody>
        </p:sp>
      </p:grpSp>
      <p:cxnSp>
        <p:nvCxnSpPr>
          <p:cNvPr id="22" name="Straight Arrow Connector 21"/>
          <p:cNvCxnSpPr>
            <a:endCxn id="20" idx="3"/>
          </p:cNvCxnSpPr>
          <p:nvPr/>
        </p:nvCxnSpPr>
        <p:spPr bwMode="auto">
          <a:xfrm flipV="1">
            <a:off x="8077200" y="2971812"/>
            <a:ext cx="165638" cy="81915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8763000" y="1847862"/>
            <a:ext cx="422432" cy="56281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>
            <a:endCxn id="27" idx="2"/>
          </p:cNvCxnSpPr>
          <p:nvPr/>
        </p:nvCxnSpPr>
        <p:spPr bwMode="auto">
          <a:xfrm flipV="1">
            <a:off x="3508324" y="2357630"/>
            <a:ext cx="952709" cy="113174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6" name="Group 25"/>
          <p:cNvGrpSpPr/>
          <p:nvPr/>
        </p:nvGrpSpPr>
        <p:grpSpPr>
          <a:xfrm>
            <a:off x="4461033" y="1772263"/>
            <a:ext cx="2400300" cy="1170734"/>
            <a:chOff x="5905500" y="1496266"/>
            <a:chExt cx="2400300" cy="1170734"/>
          </a:xfrm>
        </p:grpSpPr>
        <p:sp>
          <p:nvSpPr>
            <p:cNvPr id="27" name="Oval 26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date: </a:t>
              </a:r>
            </a:p>
            <a:p>
              <a:r>
                <a:rPr lang="en-US" sz="2000" dirty="0"/>
                <a:t>d</a:t>
              </a:r>
              <a:r>
                <a:rPr lang="en-US" sz="2000" dirty="0"/>
                <a:t>escription: “…”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420100" y="677129"/>
            <a:ext cx="2400300" cy="1252887"/>
            <a:chOff x="5905500" y="1496266"/>
            <a:chExt cx="2400300" cy="1252887"/>
          </a:xfrm>
        </p:grpSpPr>
        <p:sp>
          <p:nvSpPr>
            <p:cNvPr id="33" name="Oval 32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year: …</a:t>
              </a:r>
            </a:p>
            <a:p>
              <a:r>
                <a:rPr lang="en-US" sz="2000" dirty="0"/>
                <a:t>month: …</a:t>
              </a:r>
            </a:p>
            <a:p>
              <a:r>
                <a:rPr lang="en-US" sz="2000" dirty="0"/>
                <a:t> </a:t>
              </a:r>
              <a:r>
                <a:rPr lang="en-US" sz="2000" dirty="0"/>
                <a:t>         …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662585" y="722031"/>
            <a:ext cx="5148263" cy="3377293"/>
            <a:chOff x="1780109" y="1426387"/>
            <a:chExt cx="5148263" cy="3377293"/>
          </a:xfrm>
        </p:grpSpPr>
        <p:sp>
          <p:nvSpPr>
            <p:cNvPr id="36" name="Content Placeholder 2"/>
            <p:cNvSpPr txBox="1">
              <a:spLocks/>
            </p:cNvSpPr>
            <p:nvPr/>
          </p:nvSpPr>
          <p:spPr>
            <a:xfrm>
              <a:off x="1780109" y="1436585"/>
              <a:ext cx="2471057" cy="61267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FontTx/>
                <a:buNone/>
              </a:pPr>
              <a:r>
                <a:rPr lang="en-US" sz="2400" u="sng" dirty="0" smtClean="0"/>
                <a:t>Stack Space</a:t>
              </a:r>
              <a:endParaRPr lang="en-US" sz="2400" u="sng" dirty="0" smtClean="0"/>
            </a:p>
          </p:txBody>
        </p:sp>
        <p:sp>
          <p:nvSpPr>
            <p:cNvPr id="37" name="Content Placeholder 2"/>
            <p:cNvSpPr txBox="1">
              <a:spLocks/>
            </p:cNvSpPr>
            <p:nvPr/>
          </p:nvSpPr>
          <p:spPr>
            <a:xfrm>
              <a:off x="4871652" y="1436586"/>
              <a:ext cx="2056720" cy="86576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FontTx/>
                <a:buNone/>
              </a:pPr>
              <a:r>
                <a:rPr lang="en-US" sz="2400" u="sng" dirty="0" smtClean="0"/>
                <a:t>Heap Space</a:t>
              </a:r>
              <a:endParaRPr lang="en-US" sz="2400" u="sng" dirty="0" smtClean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H="1">
              <a:off x="4251165" y="1426387"/>
              <a:ext cx="1" cy="337729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1873698" y="3044422"/>
            <a:ext cx="1985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pq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1743230" y="2316880"/>
            <a:ext cx="2165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endParaRPr lang="en-US" sz="2000" dirty="0"/>
          </a:p>
        </p:txBody>
      </p:sp>
      <p:sp>
        <p:nvSpPr>
          <p:cNvPr id="3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4624" y="4684308"/>
            <a:ext cx="5867400" cy="1752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Date d = new Date(…)</a:t>
            </a:r>
          </a:p>
          <a:p>
            <a:pPr>
              <a:buFontTx/>
              <a:buNone/>
            </a:pP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(d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, “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buy 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cake”);</a:t>
            </a:r>
            <a:endParaRPr lang="en-US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d.setYear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(2015);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5410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Deep copying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For copying to work fully, usually need to also make copies of all objects referred to (and that they refer to and so </a:t>
            </a:r>
            <a:r>
              <a:rPr lang="en-US" sz="2400" dirty="0" smtClean="0"/>
              <a:t>on…)</a:t>
            </a:r>
            <a:endParaRPr lang="en-US" dirty="0"/>
          </a:p>
          <a:p>
            <a:pPr lvl="1"/>
            <a:r>
              <a:rPr lang="en-US" dirty="0"/>
              <a:t>All the way down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, …</a:t>
            </a:r>
          </a:p>
          <a:p>
            <a:pPr lvl="1"/>
            <a:r>
              <a:rPr lang="en-US" dirty="0"/>
              <a:t>Called</a:t>
            </a:r>
            <a:r>
              <a:rPr lang="en-US" b="1" dirty="0"/>
              <a:t> </a:t>
            </a:r>
            <a:r>
              <a:rPr lang="en-US" b="1" dirty="0">
                <a:solidFill>
                  <a:schemeClr val="accent2"/>
                </a:solidFill>
              </a:rPr>
              <a:t>deep copying</a:t>
            </a:r>
            <a:r>
              <a:rPr lang="en-US" dirty="0"/>
              <a:t> (versus our first attempt </a:t>
            </a:r>
            <a:r>
              <a:rPr lang="en-US" i="1" dirty="0"/>
              <a:t>shallow-copy</a:t>
            </a:r>
            <a:r>
              <a:rPr lang="en-US" dirty="0"/>
              <a:t>)</a:t>
            </a:r>
            <a:endParaRPr lang="en-US" sz="2000" dirty="0"/>
          </a:p>
          <a:p>
            <a:pPr lvl="1"/>
            <a:endParaRPr lang="en-US" sz="800" dirty="0"/>
          </a:p>
          <a:p>
            <a:r>
              <a:rPr lang="en-US" sz="2400" dirty="0"/>
              <a:t>Rule of thumb: Deep copy of things passed into abstraction</a:t>
            </a:r>
            <a:endParaRPr lang="en-US" sz="2400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33900" y="4130675"/>
            <a:ext cx="6019800" cy="2590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{</a:t>
            </a: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  … 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  void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ToDoItem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</a:rPr>
              <a:t>ToDoItem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internal_i</a:t>
            </a:r>
            <a:r>
              <a:rPr lang="en-US" dirty="0">
                <a:latin typeface="Courier New" pitchFamily="49" charset="0"/>
              </a:rPr>
              <a:t> = 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     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ToDoItem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new Date(…)</a:t>
            </a:r>
            <a:r>
              <a:rPr lang="en-US" dirty="0">
                <a:latin typeface="Courier New" pitchFamily="49" charset="0"/>
              </a:rPr>
              <a:t>,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                   </a:t>
            </a:r>
            <a:r>
              <a:rPr lang="en-US" dirty="0" err="1">
                <a:latin typeface="Courier New" pitchFamily="49" charset="0"/>
              </a:rPr>
              <a:t>i.description</a:t>
            </a:r>
            <a:r>
              <a:rPr lang="en-US" dirty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    …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// use only the internal object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7057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That was copy-in, now copy-out…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we have seen:</a:t>
            </a:r>
          </a:p>
          <a:p>
            <a:pPr lvl="1"/>
            <a:r>
              <a:rPr lang="en-US" dirty="0" smtClean="0"/>
              <a:t>Need to deep-copy data passed into abstractions to avoid pain and suffering</a:t>
            </a:r>
          </a:p>
          <a:p>
            <a:pPr lvl="1"/>
            <a:endParaRPr lang="en-US" dirty="0"/>
          </a:p>
          <a:p>
            <a:r>
              <a:rPr lang="en-US" dirty="0" smtClean="0"/>
              <a:t>Next:</a:t>
            </a:r>
          </a:p>
          <a:p>
            <a:pPr lvl="1"/>
            <a:r>
              <a:rPr lang="en-US" dirty="0" smtClean="0"/>
              <a:t>Need to deep-copy data passed out of abstractions to avoid pain and suffering (unless data is “new” or no longer used in abstraction)</a:t>
            </a:r>
          </a:p>
          <a:p>
            <a:pPr lvl="1"/>
            <a:endParaRPr lang="en-US" dirty="0"/>
          </a:p>
          <a:p>
            <a:r>
              <a:rPr lang="en-US" dirty="0" smtClean="0"/>
              <a:t>Then:</a:t>
            </a:r>
          </a:p>
          <a:p>
            <a:pPr lvl="1"/>
            <a:r>
              <a:rPr lang="en-US" dirty="0" smtClean="0"/>
              <a:t>If objects are immutable (no way to update fields or things they refer to), then copying unnecessary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553200" y="4679854"/>
            <a:ext cx="4779647" cy="194954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{</a:t>
            </a:r>
            <a:endParaRPr lang="en-US" sz="20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</a:rPr>
              <a:t>ToDoItem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sz="2000" dirty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</a:rPr>
              <a:t> = heap[0];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return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ans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}</a:t>
            </a:r>
            <a:endParaRPr lang="en-US" sz="20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}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391400" y="32662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696200" y="32662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001000" y="32662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305800" y="32662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553200" y="2885234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cxnSp>
        <p:nvCxnSpPr>
          <p:cNvPr id="15" name="Straight Arrow Connector 14"/>
          <p:cNvCxnSpPr>
            <a:endCxn id="13" idx="2"/>
          </p:cNvCxnSpPr>
          <p:nvPr/>
        </p:nvCxnSpPr>
        <p:spPr bwMode="auto">
          <a:xfrm>
            <a:off x="3733800" y="3218580"/>
            <a:ext cx="2819400" cy="37150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636066" y="3218579"/>
            <a:ext cx="77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</a:t>
            </a:r>
            <a:r>
              <a:rPr lang="en-US" sz="2000" dirty="0"/>
              <a:t>eap: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93266" y="3587048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size: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74266" y="383773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…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7391400" y="1600200"/>
            <a:ext cx="2400300" cy="1170734"/>
            <a:chOff x="5905500" y="1496266"/>
            <a:chExt cx="2400300" cy="1170734"/>
          </a:xfrm>
        </p:grpSpPr>
        <p:sp>
          <p:nvSpPr>
            <p:cNvPr id="20" name="Oval 19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date: </a:t>
              </a:r>
            </a:p>
            <a:p>
              <a:r>
                <a:rPr lang="en-US" sz="2000" dirty="0"/>
                <a:t>d</a:t>
              </a:r>
              <a:r>
                <a:rPr lang="en-US" sz="2000" dirty="0"/>
                <a:t>escription: “…”</a:t>
              </a:r>
            </a:p>
          </p:txBody>
        </p:sp>
      </p:grpSp>
      <p:cxnSp>
        <p:nvCxnSpPr>
          <p:cNvPr id="22" name="Straight Arrow Connector 21"/>
          <p:cNvCxnSpPr>
            <a:endCxn id="20" idx="3"/>
          </p:cNvCxnSpPr>
          <p:nvPr/>
        </p:nvCxnSpPr>
        <p:spPr bwMode="auto">
          <a:xfrm flipV="1">
            <a:off x="7543800" y="2599484"/>
            <a:ext cx="165638" cy="81915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3" name="Group 22"/>
          <p:cNvGrpSpPr/>
          <p:nvPr/>
        </p:nvGrpSpPr>
        <p:grpSpPr>
          <a:xfrm>
            <a:off x="7886700" y="304801"/>
            <a:ext cx="2400300" cy="1252887"/>
            <a:chOff x="5905500" y="1496266"/>
            <a:chExt cx="2400300" cy="1252887"/>
          </a:xfrm>
        </p:grpSpPr>
        <p:sp>
          <p:nvSpPr>
            <p:cNvPr id="24" name="Oval 23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year: …</a:t>
              </a:r>
            </a:p>
            <a:p>
              <a:r>
                <a:rPr lang="en-US" sz="2000" dirty="0"/>
                <a:t>month: …</a:t>
              </a:r>
            </a:p>
            <a:p>
              <a:r>
                <a:rPr lang="en-US" sz="2000" dirty="0"/>
                <a:t> </a:t>
              </a:r>
              <a:r>
                <a:rPr lang="en-US" sz="2000" dirty="0"/>
                <a:t>         …</a:t>
              </a:r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 flipV="1">
            <a:off x="8229600" y="1475534"/>
            <a:ext cx="422432" cy="56281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92516" y="4712413"/>
            <a:ext cx="4991366" cy="191698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(…);</a:t>
            </a:r>
          </a:p>
          <a:p>
            <a:pPr>
              <a:buFontTx/>
              <a:buNone/>
            </a:pP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</a:rPr>
              <a:t>x 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pq.getMin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x.setDate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(…);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Uh oh!</a:t>
            </a:r>
            <a:endParaRPr lang="en-US" sz="2000" dirty="0">
              <a:solidFill>
                <a:srgbClr val="7030A0"/>
              </a:solidFill>
              <a:latin typeface="Courier New" pitchFamily="49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744648" y="942618"/>
            <a:ext cx="5148263" cy="3377293"/>
            <a:chOff x="1780109" y="1426387"/>
            <a:chExt cx="5148263" cy="3377293"/>
          </a:xfrm>
        </p:grpSpPr>
        <p:sp>
          <p:nvSpPr>
            <p:cNvPr id="32" name="Content Placeholder 2"/>
            <p:cNvSpPr txBox="1">
              <a:spLocks/>
            </p:cNvSpPr>
            <p:nvPr/>
          </p:nvSpPr>
          <p:spPr>
            <a:xfrm>
              <a:off x="1780109" y="1436585"/>
              <a:ext cx="2471057" cy="61267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FontTx/>
                <a:buNone/>
              </a:pPr>
              <a:r>
                <a:rPr lang="en-US" sz="2400" u="sng" smtClean="0"/>
                <a:t>Stack Space</a:t>
              </a:r>
              <a:endParaRPr lang="en-US" sz="2400" u="sng" dirty="0" smtClean="0"/>
            </a:p>
          </p:txBody>
        </p:sp>
        <p:sp>
          <p:nvSpPr>
            <p:cNvPr id="33" name="Content Placeholder 2"/>
            <p:cNvSpPr txBox="1">
              <a:spLocks/>
            </p:cNvSpPr>
            <p:nvPr/>
          </p:nvSpPr>
          <p:spPr>
            <a:xfrm>
              <a:off x="4871652" y="1436586"/>
              <a:ext cx="2056720" cy="86576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FontTx/>
                <a:buNone/>
              </a:pPr>
              <a:r>
                <a:rPr lang="en-US" sz="2400" u="sng" dirty="0" smtClean="0"/>
                <a:t>Heap Space</a:t>
              </a:r>
              <a:endParaRPr lang="en-US" sz="2400" u="sng" dirty="0" smtClean="0"/>
            </a:p>
          </p:txBody>
        </p:sp>
        <p:cxnSp>
          <p:nvCxnSpPr>
            <p:cNvPr id="34" name="Straight Connector 33"/>
            <p:cNvCxnSpPr/>
            <p:nvPr/>
          </p:nvCxnSpPr>
          <p:spPr>
            <a:xfrm flipH="1">
              <a:off x="4251165" y="1426387"/>
              <a:ext cx="1" cy="337729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1945138" y="2958697"/>
            <a:ext cx="1985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pq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1814670" y="2231155"/>
            <a:ext cx="2165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</a:rPr>
              <a:t>x</a:t>
            </a:r>
            <a:endParaRPr lang="en-US" sz="2000" dirty="0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817247" y="263113"/>
            <a:ext cx="10515600" cy="3948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+mn-lt"/>
                <a:cs typeface="Courier New" panose="02070309020205020404" pitchFamily="49" charset="0"/>
              </a:rPr>
              <a:t>Example: </a:t>
            </a:r>
            <a:r>
              <a:rPr lang="en-US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i="0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53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</a:t>
            </a:r>
            <a:r>
              <a:rPr lang="en-US" dirty="0" smtClean="0">
                <a:solidFill>
                  <a:srgbClr val="0000FF"/>
                </a:solidFill>
              </a:rPr>
              <a:t>fix: Copy-Out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Just like we deep-copy objects from clients before adding to our data structure, we should deep-copy parts of our data structure and return the copies to clients</a:t>
            </a:r>
          </a:p>
          <a:p>
            <a:endParaRPr lang="en-US" sz="2400" dirty="0"/>
          </a:p>
          <a:p>
            <a:r>
              <a:rPr lang="en-US" sz="2400" dirty="0"/>
              <a:t>Copy-in </a:t>
            </a:r>
            <a:r>
              <a:rPr lang="en-US" sz="2400" i="1" dirty="0"/>
              <a:t>and</a:t>
            </a:r>
            <a:r>
              <a:rPr lang="en-US" sz="2400" dirty="0"/>
              <a:t> copy-out</a:t>
            </a:r>
            <a:endParaRPr lang="en-US" sz="2400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09849" y="3860306"/>
            <a:ext cx="7548563" cy="2451594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{</a:t>
            </a:r>
            <a:endParaRPr lang="en-US" sz="20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</a:rPr>
              <a:t>ToDoItem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sz="2000" dirty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  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</a:rPr>
              <a:t> = heap[0];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    return new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ToDoItem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dirty="0">
                <a:latin typeface="Courier New" pitchFamily="49" charset="0"/>
              </a:rPr>
              <a:t> Date(…),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               </a:t>
            </a:r>
            <a:r>
              <a:rPr lang="en-US" sz="2000" dirty="0">
                <a:latin typeface="Courier New" pitchFamily="49" charset="0"/>
              </a:rPr>
              <a:t>       </a:t>
            </a:r>
            <a:r>
              <a:rPr lang="en-US" sz="2000" dirty="0" err="1">
                <a:latin typeface="Courier New" pitchFamily="49" charset="0"/>
              </a:rPr>
              <a:t>ans.description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}</a:t>
            </a:r>
            <a:endParaRPr lang="en-US" sz="20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4007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about </a:t>
            </a:r>
            <a:r>
              <a:rPr lang="en-US" i="0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deleteMin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47" y="4343400"/>
            <a:ext cx="10006013" cy="19907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Does not create a “red arrow” because object returned is no longer part of the data structure</a:t>
            </a:r>
          </a:p>
          <a:p>
            <a:pPr>
              <a:lnSpc>
                <a:spcPct val="110000"/>
              </a:lnSpc>
            </a:pPr>
            <a:endParaRPr lang="en-US" sz="1000" dirty="0"/>
          </a:p>
          <a:p>
            <a:pPr>
              <a:lnSpc>
                <a:spcPct val="110000"/>
              </a:lnSpc>
            </a:pPr>
            <a:r>
              <a:rPr lang="en-US" dirty="0" smtClean="0"/>
              <a:t>Returns an alias to object that was in the heap, but now it is not, so conceptual “ownership” “transfers” to the client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73302" y="1672892"/>
            <a:ext cx="7367589" cy="231060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{</a:t>
            </a:r>
            <a:endParaRPr lang="en-US" sz="20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 … 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</a:rPr>
              <a:t>ToDoItem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</a:rPr>
              <a:t>deleteMin</a:t>
            </a:r>
            <a:r>
              <a:rPr lang="en-US" sz="2000" dirty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ToDoItem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</a:rPr>
              <a:t> = heap[0];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   …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</a:rPr>
              <a:t>// algorithm involving </a:t>
            </a:r>
            <a:r>
              <a:rPr lang="en-US" sz="2000" dirty="0" err="1">
                <a:solidFill>
                  <a:srgbClr val="7030A0"/>
                </a:solidFill>
                <a:latin typeface="Courier New" pitchFamily="49" charset="0"/>
              </a:rPr>
              <a:t>percolateDown</a:t>
            </a:r>
            <a:endParaRPr lang="en-US" sz="2000" dirty="0">
              <a:solidFill>
                <a:srgbClr val="7030A0"/>
              </a:solidFill>
              <a:latin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</a:rPr>
              <a:t>    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</a:rPr>
              <a:t>;</a:t>
            </a:r>
            <a:endParaRPr lang="en-US" sz="20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7595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Less </a:t>
            </a:r>
            <a:r>
              <a:rPr lang="en-US" dirty="0" smtClean="0">
                <a:solidFill>
                  <a:srgbClr val="0000FF"/>
                </a:solidFill>
              </a:rPr>
              <a:t>copying: use immutability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705975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(Deep) copying is one solution to our aliasing problems</a:t>
            </a:r>
          </a:p>
          <a:p>
            <a:endParaRPr lang="en-US" dirty="0"/>
          </a:p>
          <a:p>
            <a:r>
              <a:rPr lang="en-US" dirty="0" smtClean="0"/>
              <a:t>Another solution is </a:t>
            </a:r>
            <a:r>
              <a:rPr lang="en-US" b="1" dirty="0" smtClean="0">
                <a:solidFill>
                  <a:schemeClr val="accent2"/>
                </a:solidFill>
              </a:rPr>
              <a:t>immutability</a:t>
            </a:r>
          </a:p>
          <a:p>
            <a:pPr lvl="1"/>
            <a:r>
              <a:rPr lang="en-US" dirty="0" smtClean="0"/>
              <a:t>Make it so nobody can ever change an object or any other objects it can refer to (deeply)</a:t>
            </a:r>
          </a:p>
          <a:p>
            <a:pPr lvl="1"/>
            <a:r>
              <a:rPr lang="en-US" dirty="0" smtClean="0"/>
              <a:t>Allows “red arrows”, but immutability makes them harmless</a:t>
            </a:r>
          </a:p>
          <a:p>
            <a:pPr lvl="1"/>
            <a:endParaRPr lang="en-US" dirty="0"/>
          </a:p>
          <a:p>
            <a:r>
              <a:rPr lang="en-US" dirty="0" smtClean="0"/>
              <a:t>In Java,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field cannot be updated after an object is constructed, so helps ensure immutability</a:t>
            </a:r>
          </a:p>
          <a:p>
            <a:pPr lvl="1"/>
            <a:r>
              <a:rPr lang="en-US" dirty="0" smtClean="0"/>
              <a:t>But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is a “shallow” idea and we need “deep” immutability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21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Correctness: Intuition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en-US" dirty="0"/>
              <a:t>Rough intuition: </a:t>
            </a:r>
          </a:p>
          <a:p>
            <a:pPr>
              <a:lnSpc>
                <a:spcPct val="110000"/>
              </a:lnSpc>
              <a:buNone/>
            </a:pPr>
            <a:endParaRPr lang="en-US" sz="700" dirty="0"/>
          </a:p>
          <a:p>
            <a:pPr>
              <a:lnSpc>
                <a:spcPct val="110000"/>
              </a:lnSpc>
              <a:buNone/>
            </a:pPr>
            <a:r>
              <a:rPr lang="en-US" dirty="0"/>
              <a:t>All the “known” vertices have the correct shortest path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True initially: shortest path to start node has cost 0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If it stays true every time we mark a node “known”, then by induction this holds and eventually everything is “known”</a:t>
            </a:r>
          </a:p>
          <a:p>
            <a:pPr lvl="1">
              <a:lnSpc>
                <a:spcPct val="110000"/>
              </a:lnSpc>
            </a:pPr>
            <a:endParaRPr lang="en-US" sz="1300" dirty="0"/>
          </a:p>
          <a:p>
            <a:pPr>
              <a:lnSpc>
                <a:spcPct val="110000"/>
              </a:lnSpc>
              <a:buNone/>
            </a:pPr>
            <a:r>
              <a:rPr lang="en-US" dirty="0"/>
              <a:t>Key fact we need: When we mark a vertex “known” we won’t discover a shorter path later!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This holds only because </a:t>
            </a:r>
            <a:r>
              <a:rPr lang="en-US" dirty="0" err="1"/>
              <a:t>Dijkstra’s</a:t>
            </a:r>
            <a:r>
              <a:rPr lang="en-US" dirty="0"/>
              <a:t> algorithm picks the node with the next shortest path-so-far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The proof is by contradiction…</a:t>
            </a:r>
          </a:p>
        </p:txBody>
      </p:sp>
    </p:spTree>
    <p:extLst>
      <p:ext uri="{BB962C8B-B14F-4D97-AF65-F5344CB8AC3E}">
        <p14:creationId xmlns:p14="http://schemas.microsoft.com/office/powerpoint/2010/main" val="90729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This works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71775" y="1447800"/>
            <a:ext cx="7162800" cy="3962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dirty="0">
                <a:latin typeface="Courier New" pitchFamily="49" charset="0"/>
              </a:rPr>
              <a:t>String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dirty="0">
                <a:latin typeface="Courier New" pitchFamily="49" charset="0"/>
              </a:rPr>
              <a:t>; 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 private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final </a:t>
            </a:r>
            <a:r>
              <a:rPr lang="en-US" dirty="0">
                <a:latin typeface="Courier New" pitchFamily="49" charset="0"/>
              </a:rPr>
              <a:t>String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dirty="0">
                <a:latin typeface="Courier New" pitchFamily="49" charset="0"/>
              </a:rPr>
              <a:t>;</a:t>
            </a:r>
            <a:endParaRPr lang="en-US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r>
              <a:rPr lang="en-US" dirty="0">
                <a:latin typeface="Courier New" pitchFamily="49" charset="0"/>
              </a:rPr>
              <a:t>  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dirty="0">
                <a:latin typeface="Courier New" pitchFamily="49" charset="0"/>
              </a:rPr>
              <a:t>Date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date</a:t>
            </a:r>
            <a:r>
              <a:rPr lang="en-US" dirty="0">
                <a:latin typeface="Courier New" pitchFamily="49" charset="0"/>
              </a:rPr>
              <a:t>;</a:t>
            </a: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dirty="0">
                <a:latin typeface="Courier New" pitchFamily="49" charset="0"/>
              </a:rPr>
              <a:t>String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description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void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ToDoItem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){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/*no copy-in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needed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!*/</a:t>
            </a:r>
            <a:r>
              <a:rPr lang="en-US" dirty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ToDoItem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dirty="0">
                <a:latin typeface="Courier New" pitchFamily="49" charset="0"/>
              </a:rPr>
              <a:t>(){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/*no copy-out needed!*/</a:t>
            </a:r>
            <a:r>
              <a:rPr lang="en-US" dirty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}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4051" y="5527843"/>
            <a:ext cx="74438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Notes: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/>
              <a:t> objects are immutable in Java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(Using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dirty="0"/>
              <a:t>for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month</a:t>
            </a:r>
            <a:r>
              <a:rPr lang="en-US" sz="2000" dirty="0"/>
              <a:t> and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day</a:t>
            </a:r>
            <a:r>
              <a:rPr lang="en-US" sz="2000" dirty="0"/>
              <a:t> is not great style though)</a:t>
            </a:r>
          </a:p>
        </p:txBody>
      </p:sp>
    </p:spTree>
    <p:extLst>
      <p:ext uri="{BB962C8B-B14F-4D97-AF65-F5344CB8AC3E}">
        <p14:creationId xmlns:p14="http://schemas.microsoft.com/office/powerpoint/2010/main" val="64365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This does </a:t>
            </a:r>
            <a:r>
              <a:rPr lang="en-US" dirty="0" smtClean="0"/>
              <a:t>*not* </a:t>
            </a:r>
            <a:r>
              <a:rPr lang="en-US" dirty="0" smtClean="0">
                <a:solidFill>
                  <a:srgbClr val="0000FF"/>
                </a:solidFill>
              </a:rPr>
              <a:t>work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509718"/>
            <a:ext cx="7162800" cy="4191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dirty="0">
                <a:latin typeface="Courier New" pitchFamily="49" charset="0"/>
              </a:rPr>
              <a:t>String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dirty="0">
                <a:latin typeface="Courier New" pitchFamily="49" charset="0"/>
              </a:rPr>
              <a:t>;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// not final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 private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final </a:t>
            </a:r>
            <a:r>
              <a:rPr lang="en-US" dirty="0">
                <a:latin typeface="Courier New" pitchFamily="49" charset="0"/>
              </a:rPr>
              <a:t>String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dirty="0">
                <a:latin typeface="Courier New" pitchFamily="49" charset="0"/>
              </a:rPr>
              <a:t>;</a:t>
            </a:r>
            <a:endParaRPr lang="en-US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…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r>
              <a:rPr lang="en-US" dirty="0">
                <a:latin typeface="Courier New" pitchFamily="49" charset="0"/>
              </a:rPr>
              <a:t>  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dirty="0">
                <a:latin typeface="Courier New" pitchFamily="49" charset="0"/>
              </a:rPr>
              <a:t>Date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date</a:t>
            </a:r>
            <a:r>
              <a:rPr lang="en-US" dirty="0">
                <a:latin typeface="Courier New" pitchFamily="49" charset="0"/>
              </a:rPr>
              <a:t>; </a:t>
            </a: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dirty="0">
                <a:latin typeface="Courier New" pitchFamily="49" charset="0"/>
              </a:rPr>
              <a:t>String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description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void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ToDoItem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){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/*no copy-in*/</a:t>
            </a:r>
            <a:r>
              <a:rPr lang="en-US" dirty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ToDoItem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dirty="0">
                <a:latin typeface="Courier New" pitchFamily="49" charset="0"/>
              </a:rPr>
              <a:t>(){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/*no copy-out*/</a:t>
            </a:r>
            <a:r>
              <a:rPr lang="en-US" dirty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}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63734" y="5776918"/>
            <a:ext cx="69652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Client could mutate 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sz="2000" dirty="0"/>
              <a:t>’s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month</a:t>
            </a:r>
            <a:r>
              <a:rPr lang="en-US" sz="2000" dirty="0"/>
              <a:t> that is in our data structure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So must do entire deep copy of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ToDoItem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85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062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>
                <a:solidFill>
                  <a:srgbClr val="0000FF"/>
                </a:solidFill>
              </a:rPr>
              <a:t> is shallow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95376" y="2944813"/>
            <a:ext cx="9448800" cy="355600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Here,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lang="en-US" sz="2400" dirty="0" smtClean="0"/>
              <a:t>means no code can update the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sz="2400" dirty="0" smtClean="0"/>
              <a:t> or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description</a:t>
            </a:r>
            <a:r>
              <a:rPr lang="en-US" sz="2400" dirty="0" smtClean="0"/>
              <a:t> fields after the object is constructed</a:t>
            </a:r>
          </a:p>
          <a:p>
            <a:endParaRPr lang="en-US" sz="800" dirty="0"/>
          </a:p>
          <a:p>
            <a:r>
              <a:rPr lang="en-US" sz="2400" dirty="0" smtClean="0"/>
              <a:t>So they will always refer to the same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sz="2400" dirty="0" smtClean="0"/>
              <a:t> and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400" dirty="0" smtClean="0"/>
              <a:t> objects</a:t>
            </a:r>
          </a:p>
          <a:p>
            <a:endParaRPr lang="en-US" sz="800" dirty="0"/>
          </a:p>
          <a:p>
            <a:r>
              <a:rPr lang="en-US" sz="2400" dirty="0" smtClean="0"/>
              <a:t>But what if those objects have </a:t>
            </a:r>
            <a:r>
              <a:rPr lang="en-US" sz="2400" i="1" dirty="0" smtClean="0"/>
              <a:t>their</a:t>
            </a:r>
            <a:r>
              <a:rPr lang="en-US" sz="2400" dirty="0" smtClean="0"/>
              <a:t> contents </a:t>
            </a:r>
            <a:r>
              <a:rPr lang="en-US" sz="2400" dirty="0" smtClean="0"/>
              <a:t>change?</a:t>
            </a:r>
            <a:endParaRPr lang="en-US" sz="2400" dirty="0" smtClean="0"/>
          </a:p>
          <a:p>
            <a:pPr lvl="1"/>
            <a:r>
              <a:rPr lang="en-US" sz="2000" dirty="0" smtClean="0"/>
              <a:t>Cannot happen with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 smtClean="0"/>
              <a:t> objects</a:t>
            </a:r>
          </a:p>
          <a:p>
            <a:pPr lvl="1"/>
            <a:r>
              <a:rPr lang="en-US" sz="2000" dirty="0" smtClean="0"/>
              <a:t>For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sz="2000" dirty="0" smtClean="0"/>
              <a:t> objects, depends how we define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</a:p>
          <a:p>
            <a:endParaRPr lang="en-US" sz="800" dirty="0">
              <a:latin typeface="+mj-lt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So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cs typeface="Courier New" panose="02070309020205020404" pitchFamily="49" charset="0"/>
              </a:rPr>
              <a:t>is a “shallow” notion, but we can use it “all the way down” to get deep immutability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447800"/>
            <a:ext cx="7162800" cy="1295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r>
              <a:rPr lang="en-US" dirty="0">
                <a:latin typeface="Courier New" pitchFamily="49" charset="0"/>
              </a:rPr>
              <a:t>  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dirty="0">
                <a:latin typeface="Courier New" pitchFamily="49" charset="0"/>
              </a:rPr>
              <a:t>Date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date</a:t>
            </a:r>
            <a:r>
              <a:rPr lang="en-US" dirty="0">
                <a:latin typeface="Courier New" pitchFamily="49" charset="0"/>
              </a:rPr>
              <a:t>; </a:t>
            </a: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dirty="0">
                <a:latin typeface="Courier New" pitchFamily="49" charset="0"/>
              </a:rPr>
              <a:t>String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description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0270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6895"/>
            <a:ext cx="10515600" cy="1063622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This works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62121"/>
            <a:ext cx="4576763" cy="412908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When deep-copying, can “stop” when you get to immutable </a:t>
            </a:r>
            <a:r>
              <a:rPr lang="en-US" sz="2400" dirty="0" smtClean="0"/>
              <a:t>data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Copying immutable data is wasted </a:t>
            </a:r>
            <a:r>
              <a:rPr lang="en-US" sz="2400" dirty="0" smtClean="0"/>
              <a:t>work. Such unnecessary copies is </a:t>
            </a:r>
            <a:r>
              <a:rPr lang="en-US" sz="2400" dirty="0"/>
              <a:t>poor style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872163" y="1560517"/>
            <a:ext cx="6115050" cy="47625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dirty="0">
                <a:latin typeface="Courier New" pitchFamily="49" charset="0"/>
              </a:rPr>
              <a:t>{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// immutable</a:t>
            </a:r>
            <a:endParaRPr lang="en-US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dirty="0">
                <a:latin typeface="Courier New" pitchFamily="49" charset="0"/>
              </a:rPr>
              <a:t>String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 private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final </a:t>
            </a:r>
            <a:r>
              <a:rPr lang="en-US" dirty="0">
                <a:latin typeface="Courier New" pitchFamily="49" charset="0"/>
              </a:rPr>
              <a:t>String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dirty="0">
                <a:latin typeface="Courier New" pitchFamily="49" charset="0"/>
              </a:rPr>
              <a:t>;</a:t>
            </a:r>
            <a:endParaRPr lang="en-US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…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r>
              <a:rPr lang="en-US" dirty="0">
                <a:latin typeface="Courier New" pitchFamily="49" charset="0"/>
              </a:rPr>
              <a:t>  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dirty="0">
                <a:latin typeface="Courier New" pitchFamily="49" charset="0"/>
              </a:rPr>
              <a:t>Date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date</a:t>
            </a:r>
            <a:r>
              <a:rPr lang="en-US" dirty="0">
                <a:latin typeface="Courier New" pitchFamily="49" charset="0"/>
              </a:rPr>
              <a:t>; </a:t>
            </a: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dirty="0">
                <a:latin typeface="Courier New" pitchFamily="49" charset="0"/>
              </a:rPr>
              <a:t>String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description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ToDoItem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dirty="0">
                <a:latin typeface="Courier New" pitchFamily="49" charset="0"/>
              </a:rPr>
              <a:t>(){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ans</a:t>
            </a:r>
            <a:r>
              <a:rPr lang="en-US" dirty="0">
                <a:latin typeface="Courier New" pitchFamily="49" charset="0"/>
              </a:rPr>
              <a:t> = heap[0];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   return new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ToDoItem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ans.date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// okay!</a:t>
            </a:r>
            <a:endParaRPr lang="en-US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                    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ans.description</a:t>
            </a:r>
            <a:r>
              <a:rPr lang="en-US" dirty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7568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about this?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38187" y="1858963"/>
            <a:ext cx="7848601" cy="3886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dirty="0">
                <a:latin typeface="Courier New" pitchFamily="49" charset="0"/>
              </a:rPr>
              <a:t>{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// immutable</a:t>
            </a:r>
            <a:endParaRPr lang="en-US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…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{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// immutable (unlike last slide)</a:t>
            </a:r>
            <a:endParaRPr lang="en-US" dirty="0">
              <a:latin typeface="Courier New" pitchFamily="49" charset="0"/>
            </a:endParaRPr>
          </a:p>
          <a:p>
            <a:r>
              <a:rPr lang="en-US" dirty="0">
                <a:latin typeface="Courier New" pitchFamily="49" charset="0"/>
              </a:rPr>
              <a:t>   …</a:t>
            </a:r>
          </a:p>
          <a:p>
            <a:r>
              <a:rPr lang="en-US" dirty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a second constructor that uses   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  // Floyd’s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algorithm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 void </a:t>
            </a:r>
            <a:r>
              <a:rPr lang="en-US" dirty="0" err="1">
                <a:solidFill>
                  <a:srgbClr val="119F33"/>
                </a:solidFill>
                <a:latin typeface="Courier New" pitchFamily="49" charset="0"/>
              </a:rPr>
              <a:t>PriorityQueue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ToDoItem</a:t>
            </a:r>
            <a:r>
              <a:rPr lang="en-US" dirty="0">
                <a:latin typeface="Courier New" pitchFamily="49" charset="0"/>
              </a:rPr>
              <a:t>[]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items</a:t>
            </a:r>
            <a:r>
              <a:rPr lang="en-US" dirty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 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what copying should we do?</a:t>
            </a: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  </a:t>
            </a:r>
            <a:r>
              <a:rPr lang="en-US" dirty="0">
                <a:latin typeface="Courier New" pitchFamily="49" charset="0"/>
              </a:rPr>
              <a:t>…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}</a:t>
            </a: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8827168" y="1750848"/>
            <a:ext cx="3093860" cy="364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2400" dirty="0" smtClean="0"/>
              <a:t>To copy or not to copy?</a:t>
            </a:r>
          </a:p>
          <a:p>
            <a:r>
              <a:rPr lang="en-US" sz="2400" dirty="0" smtClean="0"/>
              <a:t>Array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ToDoItem</a:t>
            </a:r>
            <a:r>
              <a:rPr lang="en-US" sz="2400" dirty="0"/>
              <a:t> </a:t>
            </a:r>
            <a:r>
              <a:rPr lang="en-US" sz="2400" dirty="0" smtClean="0"/>
              <a:t>object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sz="2400" dirty="0"/>
              <a:t> </a:t>
            </a:r>
            <a:r>
              <a:rPr lang="en-US" sz="2400" dirty="0" smtClean="0"/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77583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Homework 4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 are implementing a graph abstraction</a:t>
            </a:r>
          </a:p>
          <a:p>
            <a:endParaRPr lang="en-US" sz="1400" dirty="0"/>
          </a:p>
          <a:p>
            <a:r>
              <a:rPr lang="en-US" dirty="0" smtClean="0"/>
              <a:t>As provided,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Vertex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Edge</a:t>
            </a:r>
            <a:r>
              <a:rPr lang="en-US" dirty="0" smtClean="0"/>
              <a:t> are immutable</a:t>
            </a:r>
          </a:p>
          <a:p>
            <a:pPr lvl="1"/>
            <a:r>
              <a:rPr lang="en-US" dirty="0" smtClean="0"/>
              <a:t>But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Collection&lt;Vertex&gt;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Collection&lt;Edge&gt;</a:t>
            </a:r>
            <a:r>
              <a:rPr lang="en-US" dirty="0" smtClean="0"/>
              <a:t> are not</a:t>
            </a:r>
          </a:p>
          <a:p>
            <a:pPr lvl="1"/>
            <a:endParaRPr lang="en-US" sz="1400" dirty="0"/>
          </a:p>
          <a:p>
            <a:r>
              <a:rPr lang="en-US" dirty="0" smtClean="0"/>
              <a:t>You might choose to add fields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Vertex</a:t>
            </a:r>
            <a:r>
              <a:rPr lang="en-US" dirty="0" smtClean="0"/>
              <a:t> or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Edge</a:t>
            </a:r>
            <a:r>
              <a:rPr lang="en-US" dirty="0" smtClean="0"/>
              <a:t> that make them not immutable</a:t>
            </a:r>
          </a:p>
          <a:p>
            <a:pPr lvl="1"/>
            <a:r>
              <a:rPr lang="en-US" dirty="0" smtClean="0"/>
              <a:t>Leads to more copy-in-copy-out, but that’s fine!</a:t>
            </a:r>
          </a:p>
          <a:p>
            <a:pPr lvl="1"/>
            <a:endParaRPr lang="en-US" sz="1400" dirty="0"/>
          </a:p>
          <a:p>
            <a:r>
              <a:rPr lang="en-US" i="1" dirty="0" smtClean="0">
                <a:solidFill>
                  <a:schemeClr val="accent1"/>
                </a:solidFill>
              </a:rPr>
              <a:t>Or</a:t>
            </a:r>
            <a:r>
              <a:rPr lang="en-US" dirty="0" smtClean="0"/>
              <a:t> you might leave them immutable and keep things like “best-path-cost-so-far” in another dictionary (e.g., a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dirty="0" smtClean="0"/>
              <a:t>)</a:t>
            </a:r>
          </a:p>
          <a:p>
            <a:endParaRPr lang="en-US" i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accent1"/>
                </a:solidFill>
              </a:rPr>
              <a:t>There </a:t>
            </a:r>
            <a:r>
              <a:rPr lang="en-US" i="1" dirty="0">
                <a:solidFill>
                  <a:schemeClr val="accent1"/>
                </a:solidFill>
              </a:rPr>
              <a:t>is more than one good design, but preserve your abstraction</a:t>
            </a:r>
          </a:p>
          <a:p>
            <a:pPr lvl="1"/>
            <a:r>
              <a:rPr lang="en-US" i="1" dirty="0">
                <a:solidFill>
                  <a:schemeClr val="accent1"/>
                </a:solidFill>
              </a:rPr>
              <a:t>Great practice with a key concept in software design</a:t>
            </a:r>
            <a:endParaRPr lang="en-US" dirty="0"/>
          </a:p>
          <a:p>
            <a:pPr marL="0" indent="0" algn="ctr">
              <a:buNone/>
            </a:pPr>
            <a:endParaRPr lang="en-US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9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76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Spanning Trees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Goal: </a:t>
            </a:r>
            <a:r>
              <a:rPr lang="en-US" dirty="0" smtClean="0"/>
              <a:t>Given a </a:t>
            </a:r>
            <a:r>
              <a:rPr lang="en-US" i="1" dirty="0" smtClean="0"/>
              <a:t>connected</a:t>
            </a:r>
            <a:r>
              <a:rPr lang="en-US" dirty="0" smtClean="0"/>
              <a:t> </a:t>
            </a:r>
            <a:r>
              <a:rPr lang="en-US" dirty="0" smtClean="0"/>
              <a:t>undirected graph </a:t>
            </a:r>
            <a:r>
              <a:rPr lang="en-US" b="1" dirty="0" smtClean="0"/>
              <a:t>G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), find a minimal subset of edges such that </a:t>
            </a:r>
            <a:r>
              <a:rPr lang="en-US" b="1" dirty="0" smtClean="0"/>
              <a:t>G</a:t>
            </a:r>
            <a:r>
              <a:rPr lang="en-US" dirty="0" smtClean="0"/>
              <a:t> is still connected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 graph </a:t>
            </a:r>
            <a:r>
              <a:rPr lang="en-US" b="1" dirty="0" smtClean="0"/>
              <a:t>G2 </a:t>
            </a:r>
            <a:r>
              <a:rPr lang="en-US" dirty="0" smtClean="0"/>
              <a:t>= 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E2</a:t>
            </a:r>
            <a:r>
              <a:rPr lang="en-US" dirty="0" smtClean="0"/>
              <a:t>) such that </a:t>
            </a:r>
            <a:r>
              <a:rPr lang="en-US" b="1" dirty="0" smtClean="0"/>
              <a:t>G2</a:t>
            </a:r>
            <a:r>
              <a:rPr lang="en-US" dirty="0" smtClean="0"/>
              <a:t> is connected and removing any edge from </a:t>
            </a:r>
            <a:r>
              <a:rPr lang="en-US" b="1" dirty="0" smtClean="0"/>
              <a:t>E2</a:t>
            </a:r>
            <a:r>
              <a:rPr lang="en-US" dirty="0" smtClean="0"/>
              <a:t> makes </a:t>
            </a:r>
            <a:r>
              <a:rPr lang="en-US" b="1" dirty="0" smtClean="0"/>
              <a:t>G2</a:t>
            </a:r>
            <a:r>
              <a:rPr lang="en-US" dirty="0" smtClean="0"/>
              <a:t> disconnected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4697186" y="3738563"/>
            <a:ext cx="3505200" cy="2438400"/>
            <a:chOff x="2133600" y="3581400"/>
            <a:chExt cx="3505200" cy="2438400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2438400" y="38862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2133600" y="5257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3733800" y="57150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5105400" y="5257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3733800" y="45720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3886200" y="35814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5334000" y="4114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V="1">
              <a:off x="2743200" y="3732214"/>
              <a:ext cx="1143000" cy="3063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H="1">
              <a:off x="3886200" y="3886200"/>
              <a:ext cx="15240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4191000" y="3733800"/>
              <a:ext cx="1143000" cy="533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4038600" y="4724400"/>
              <a:ext cx="106680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H="1">
              <a:off x="5334000" y="4419600"/>
              <a:ext cx="152400" cy="838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3886200" y="4876800"/>
              <a:ext cx="0" cy="838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 flipV="1">
              <a:off x="4038600" y="5486400"/>
              <a:ext cx="106680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2438400" y="5410200"/>
              <a:ext cx="12954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H="1">
              <a:off x="2286000" y="4191000"/>
              <a:ext cx="304800" cy="1066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2743200" y="4191000"/>
              <a:ext cx="1066800" cy="1524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397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Observations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solution to this problem is a tree</a:t>
            </a:r>
          </a:p>
          <a:p>
            <a:pPr marL="857250" lvl="1" indent="-457200"/>
            <a:r>
              <a:rPr lang="en-US" dirty="0" smtClean="0"/>
              <a:t>Recall a tree does not need a root; just means acyclic</a:t>
            </a:r>
          </a:p>
          <a:p>
            <a:pPr marL="857250" lvl="1" indent="-457200"/>
            <a:r>
              <a:rPr lang="en-US" dirty="0" smtClean="0"/>
              <a:t>For any cycle, could remove an edge and still be connected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Solution not unique unless original graph was already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Problem ill-defined if original graph not connected</a:t>
            </a:r>
          </a:p>
          <a:p>
            <a:pPr marL="857250" lvl="1" indent="-457200"/>
            <a:r>
              <a:rPr lang="en-US" dirty="0" smtClean="0"/>
              <a:t>So </a:t>
            </a:r>
            <a:r>
              <a:rPr lang="en-US" b="1" dirty="0" smtClean="0"/>
              <a:t>|E| &gt;= |V|-1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tree with </a:t>
            </a:r>
            <a:r>
              <a:rPr lang="en-US" b="1" dirty="0" smtClean="0"/>
              <a:t>|V|</a:t>
            </a:r>
            <a:r>
              <a:rPr lang="en-US" dirty="0" smtClean="0"/>
              <a:t> nodes has </a:t>
            </a:r>
            <a:r>
              <a:rPr lang="en-US" b="1" dirty="0" smtClean="0"/>
              <a:t>              </a:t>
            </a:r>
            <a:r>
              <a:rPr lang="en-US" dirty="0" smtClean="0"/>
              <a:t> </a:t>
            </a:r>
            <a:r>
              <a:rPr lang="en-US" dirty="0" smtClean="0"/>
              <a:t>edges</a:t>
            </a:r>
          </a:p>
          <a:p>
            <a:pPr marL="857250" lvl="1" indent="-457200"/>
            <a:r>
              <a:rPr lang="en-US" dirty="0" smtClean="0"/>
              <a:t>So every solution to the spanning tree problem has </a:t>
            </a:r>
            <a:r>
              <a:rPr lang="en-US" b="1" dirty="0" smtClean="0"/>
              <a:t>                      </a:t>
            </a:r>
            <a:r>
              <a:rPr lang="en-US" dirty="0" smtClean="0"/>
              <a:t>edges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1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Motivation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chemeClr val="accent2"/>
                </a:solidFill>
              </a:rPr>
              <a:t>spanning tree</a:t>
            </a:r>
            <a:r>
              <a:rPr lang="en-US" dirty="0" smtClean="0"/>
              <a:t> connects all the nodes with as few edges as possible</a:t>
            </a:r>
          </a:p>
          <a:p>
            <a:pPr>
              <a:buNone/>
            </a:pPr>
            <a:endParaRPr lang="en-US" sz="1000" dirty="0"/>
          </a:p>
          <a:p>
            <a:r>
              <a:rPr lang="en-US" dirty="0" smtClean="0"/>
              <a:t>Example: A “phone tree” so everybody gets the message and no unnecessary calls get made</a:t>
            </a:r>
          </a:p>
          <a:p>
            <a:pPr lvl="1"/>
            <a:r>
              <a:rPr lang="en-US" dirty="0" smtClean="0"/>
              <a:t>Bad example since would prefer a balanced tree</a:t>
            </a:r>
          </a:p>
          <a:p>
            <a:pPr lvl="1"/>
            <a:endParaRPr lang="en-US" sz="1000" dirty="0"/>
          </a:p>
          <a:p>
            <a:pPr>
              <a:buNone/>
            </a:pPr>
            <a:r>
              <a:rPr lang="en-US" dirty="0" smtClean="0"/>
              <a:t>In most compelling uses, we have a </a:t>
            </a:r>
            <a:r>
              <a:rPr lang="en-US" i="1" dirty="0" smtClean="0"/>
              <a:t>weighted</a:t>
            </a:r>
            <a:r>
              <a:rPr lang="en-US" dirty="0" smtClean="0"/>
              <a:t> </a:t>
            </a:r>
            <a:r>
              <a:rPr lang="en-US" dirty="0" smtClean="0"/>
              <a:t>undirected </a:t>
            </a:r>
            <a:r>
              <a:rPr lang="en-US" dirty="0" smtClean="0"/>
              <a:t>graph and we want a tree of least total cost </a:t>
            </a:r>
          </a:p>
          <a:p>
            <a:r>
              <a:rPr lang="en-US" dirty="0" smtClean="0"/>
              <a:t>Example: Electrical wiring for a house or clock wires on a chip</a:t>
            </a:r>
          </a:p>
          <a:p>
            <a:r>
              <a:rPr lang="en-US" dirty="0" smtClean="0"/>
              <a:t>Example: A road network if you cared about asphalt cost rather than travel time</a:t>
            </a:r>
          </a:p>
          <a:p>
            <a:pPr>
              <a:buNone/>
            </a:pPr>
            <a:endParaRPr lang="en-US" sz="800" dirty="0"/>
          </a:p>
          <a:p>
            <a:pPr>
              <a:buNone/>
            </a:pPr>
            <a:r>
              <a:rPr lang="en-US" dirty="0" smtClean="0"/>
              <a:t>This is the </a:t>
            </a:r>
            <a:r>
              <a:rPr lang="en-US" b="1" dirty="0" smtClean="0">
                <a:solidFill>
                  <a:schemeClr val="accent2"/>
                </a:solidFill>
              </a:rPr>
              <a:t>minimum spanning tree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Will do that </a:t>
            </a:r>
            <a:r>
              <a:rPr lang="en-US" dirty="0" smtClean="0"/>
              <a:t>next lecture, </a:t>
            </a:r>
            <a:r>
              <a:rPr lang="en-US" dirty="0" smtClean="0"/>
              <a:t>after intuition from the simpler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75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776049"/>
          </a:xfrm>
        </p:spPr>
        <p:txBody>
          <a:bodyPr/>
          <a:lstStyle/>
          <a:p>
            <a:r>
              <a:rPr lang="en-US" dirty="0"/>
              <a:t>Correctness: The Cloud (Rough Sketch)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290" y="3952097"/>
            <a:ext cx="11145982" cy="2787478"/>
          </a:xfrm>
        </p:spPr>
        <p:txBody>
          <a:bodyPr>
            <a:norm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/>
              <a:t>Suppose </a:t>
            </a:r>
            <a:r>
              <a:rPr lang="en-US" sz="2000" b="1" kern="0" dirty="0">
                <a:solidFill>
                  <a:srgbClr val="7030A0"/>
                </a:solidFill>
              </a:rPr>
              <a:t>v</a:t>
            </a:r>
            <a:r>
              <a:rPr lang="en-US" sz="2000" kern="0" dirty="0"/>
              <a:t> is the next node to be marked known (next to add to “the cloud of known vertices”)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kern="0" dirty="0"/>
              <a:t>The </a:t>
            </a:r>
            <a:r>
              <a:rPr lang="en-US" sz="2000" kern="0" dirty="0">
                <a:solidFill>
                  <a:srgbClr val="7030A0"/>
                </a:solidFill>
              </a:rPr>
              <a:t>best-known path </a:t>
            </a:r>
            <a:r>
              <a:rPr lang="en-US" sz="2000" kern="0" dirty="0"/>
              <a:t>to </a:t>
            </a:r>
            <a:r>
              <a:rPr lang="en-US" sz="2000" b="1" kern="0" dirty="0">
                <a:solidFill>
                  <a:srgbClr val="7030A0"/>
                </a:solidFill>
              </a:rPr>
              <a:t>v</a:t>
            </a:r>
            <a:r>
              <a:rPr lang="en-US" sz="2000" kern="0" dirty="0"/>
              <a:t> must have only nodes “in the cloud”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kern="0" dirty="0"/>
              <a:t> Else we would have picked a node closer to the cloud than v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kern="0" dirty="0"/>
              <a:t>Suppose the </a:t>
            </a:r>
            <a:r>
              <a:rPr lang="en-US" sz="2000" kern="0" dirty="0">
                <a:solidFill>
                  <a:schemeClr val="accent2">
                    <a:lumMod val="75000"/>
                  </a:schemeClr>
                </a:solidFill>
              </a:rPr>
              <a:t>actual shortest path</a:t>
            </a:r>
            <a:r>
              <a:rPr lang="en-US" sz="2000" kern="0" dirty="0">
                <a:solidFill>
                  <a:schemeClr val="accent1"/>
                </a:solidFill>
              </a:rPr>
              <a:t> </a:t>
            </a:r>
            <a:r>
              <a:rPr lang="en-US" sz="2000" kern="0" dirty="0"/>
              <a:t>to </a:t>
            </a:r>
            <a:r>
              <a:rPr lang="en-US" sz="2000" b="1" kern="0" dirty="0">
                <a:solidFill>
                  <a:srgbClr val="7030A0"/>
                </a:solidFill>
              </a:rPr>
              <a:t>v</a:t>
            </a:r>
            <a:r>
              <a:rPr lang="en-US" sz="2000" kern="0" dirty="0"/>
              <a:t> is different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kern="0" dirty="0"/>
              <a:t>It won’t use only cloud nodes, or we would know about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kern="0" dirty="0"/>
              <a:t>So it must use non-cloud nodes.  Let </a:t>
            </a:r>
            <a:r>
              <a:rPr lang="en-US" sz="2000" kern="0" dirty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en-US" sz="2000" kern="0" dirty="0"/>
              <a:t> be the </a:t>
            </a:r>
            <a:r>
              <a:rPr lang="en-US" sz="2000" i="1" kern="0" dirty="0"/>
              <a:t>first</a:t>
            </a:r>
            <a:r>
              <a:rPr lang="en-US" sz="2000" kern="0" dirty="0"/>
              <a:t> non-cloud node on this path. 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kern="0" dirty="0"/>
              <a:t>The part of the path up to </a:t>
            </a:r>
            <a:r>
              <a:rPr lang="en-US" sz="2000" kern="0" dirty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en-US" sz="2000" kern="0" dirty="0"/>
              <a:t> is </a:t>
            </a:r>
            <a:r>
              <a:rPr lang="en-US" sz="2000" kern="0" dirty="0">
                <a:solidFill>
                  <a:schemeClr val="accent1"/>
                </a:solidFill>
              </a:rPr>
              <a:t>already known </a:t>
            </a:r>
            <a:r>
              <a:rPr lang="en-US" sz="2000" kern="0" dirty="0"/>
              <a:t>and must be shorter than the best-known path to v. 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kern="0" dirty="0"/>
              <a:t>So v would not have been picked.  Contradiction!</a:t>
            </a:r>
          </a:p>
        </p:txBody>
      </p:sp>
      <p:sp>
        <p:nvSpPr>
          <p:cNvPr id="7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58138" y="1773573"/>
            <a:ext cx="3048145" cy="1717128"/>
          </a:xfrm>
          <a:prstGeom prst="cloudCallout">
            <a:avLst>
              <a:gd name="adj1" fmla="val -29751"/>
              <a:gd name="adj2" fmla="val -39515"/>
            </a:avLst>
          </a:prstGeom>
          <a:solidFill>
            <a:schemeClr val="accent1">
              <a:lumMod val="20000"/>
              <a:lumOff val="80000"/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 dirty="0">
                <a:latin typeface="Tahoma" charset="0"/>
              </a:rPr>
              <a:t>    The Cloud of Known Vertices</a:t>
            </a:r>
          </a:p>
        </p:txBody>
      </p:sp>
      <p:sp>
        <p:nvSpPr>
          <p:cNvPr id="8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96652" y="2830268"/>
            <a:ext cx="200676" cy="19813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289960" y="1046019"/>
            <a:ext cx="27054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j-lt"/>
              </a:rPr>
              <a:t>Next shortest path from </a:t>
            </a:r>
            <a:br>
              <a:rPr lang="en-US" sz="2000" dirty="0">
                <a:solidFill>
                  <a:srgbClr val="7030A0"/>
                </a:solidFill>
                <a:latin typeface="+mj-lt"/>
              </a:rPr>
            </a:br>
            <a:r>
              <a:rPr lang="en-US" sz="2000" dirty="0">
                <a:solidFill>
                  <a:srgbClr val="7030A0"/>
                </a:solidFill>
                <a:latin typeface="+mj-lt"/>
              </a:rPr>
              <a:t>inside the known cloud</a:t>
            </a:r>
          </a:p>
        </p:txBody>
      </p:sp>
      <p:sp>
        <p:nvSpPr>
          <p:cNvPr id="9" name="Oval 4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632520" y="1457785"/>
            <a:ext cx="334460" cy="330217"/>
          </a:xfrm>
          <a:prstGeom prst="ellipse">
            <a:avLst/>
          </a:prstGeom>
          <a:solidFill>
            <a:schemeClr val="bg1"/>
          </a:solidFill>
          <a:ln w="28575">
            <a:solidFill>
              <a:srgbClr val="7030A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v</a:t>
            </a:r>
          </a:p>
        </p:txBody>
      </p:sp>
      <p:cxnSp>
        <p:nvCxnSpPr>
          <p:cNvPr id="11" name="AutoShape 6"/>
          <p:cNvCxnSpPr>
            <a:cxnSpLocks noChangeShapeType="1"/>
            <a:endCxn id="9" idx="6"/>
          </p:cNvCxnSpPr>
          <p:nvPr>
            <p:custDataLst>
              <p:tags r:id="rId5"/>
            </p:custDataLst>
          </p:nvPr>
        </p:nvCxnSpPr>
        <p:spPr bwMode="auto">
          <a:xfrm flipH="1" flipV="1">
            <a:off x="5966980" y="1622894"/>
            <a:ext cx="690603" cy="328934"/>
          </a:xfrm>
          <a:prstGeom prst="straightConnector1">
            <a:avLst/>
          </a:prstGeom>
          <a:noFill/>
          <a:ln w="9525">
            <a:solidFill>
              <a:srgbClr val="7030A0"/>
            </a:solidFill>
            <a:round/>
            <a:headEnd/>
            <a:tailEnd type="triangle" w="med" len="med"/>
          </a:ln>
        </p:spPr>
      </p:cxnSp>
      <p:grpSp>
        <p:nvGrpSpPr>
          <p:cNvPr id="33" name="Group 32"/>
          <p:cNvGrpSpPr/>
          <p:nvPr/>
        </p:nvGrpSpPr>
        <p:grpSpPr>
          <a:xfrm>
            <a:off x="4227789" y="1589872"/>
            <a:ext cx="3354422" cy="1885147"/>
            <a:chOff x="4227789" y="1769984"/>
            <a:chExt cx="3354422" cy="1885147"/>
          </a:xfrm>
        </p:grpSpPr>
        <p:sp>
          <p:nvSpPr>
            <p:cNvPr id="13" name="Oval 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896709" y="2892722"/>
              <a:ext cx="334460" cy="33021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endParaRPr>
            </a:p>
          </p:txBody>
        </p:sp>
        <p:cxnSp>
          <p:nvCxnSpPr>
            <p:cNvPr id="14" name="AutoShape 9"/>
            <p:cNvCxnSpPr>
              <a:cxnSpLocks noChangeShapeType="1"/>
              <a:stCxn id="7" idx="1"/>
              <a:endCxn id="13" idx="5"/>
            </p:cNvCxnSpPr>
            <p:nvPr>
              <p:custDataLst>
                <p:tags r:id="rId10"/>
              </p:custDataLst>
            </p:nvPr>
          </p:nvCxnSpPr>
          <p:spPr bwMode="auto">
            <a:xfrm rot="5400000" flipH="1">
              <a:off x="6141925" y="2214844"/>
              <a:ext cx="480550" cy="2400023"/>
            </a:xfrm>
            <a:prstGeom prst="curvedConnector3">
              <a:avLst>
                <a:gd name="adj1" fmla="val -47951"/>
              </a:avLst>
            </a:prstGeom>
            <a:noFill/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0"/>
            <p:cNvCxnSpPr>
              <a:cxnSpLocks noChangeShapeType="1"/>
              <a:stCxn id="13" idx="0"/>
              <a:endCxn id="16" idx="4"/>
            </p:cNvCxnSpPr>
            <p:nvPr>
              <p:custDataLst>
                <p:tags r:id="rId11"/>
              </p:custDataLst>
            </p:nvPr>
          </p:nvCxnSpPr>
          <p:spPr bwMode="auto">
            <a:xfrm rot="16200000" flipV="1">
              <a:off x="4333218" y="2162002"/>
              <a:ext cx="792521" cy="668919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 type="triangle" w="med" len="med"/>
            </a:ln>
          </p:spPr>
        </p:cxnSp>
        <p:sp>
          <p:nvSpPr>
            <p:cNvPr id="16" name="Oval 11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227789" y="1769984"/>
              <a:ext cx="334460" cy="33021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b="1">
                <a:latin typeface="Courier New" pitchFamily="49" charset="0"/>
              </a:endParaRPr>
            </a:p>
          </p:txBody>
        </p:sp>
        <p:cxnSp>
          <p:nvCxnSpPr>
            <p:cNvPr id="17" name="AutoShape 12"/>
            <p:cNvCxnSpPr>
              <a:cxnSpLocks noChangeShapeType="1"/>
              <a:stCxn id="16" idx="6"/>
              <a:endCxn id="9" idx="2"/>
            </p:cNvCxnSpPr>
            <p:nvPr>
              <p:custDataLst>
                <p:tags r:id="rId13"/>
              </p:custDataLst>
            </p:nvPr>
          </p:nvCxnSpPr>
          <p:spPr bwMode="auto">
            <a:xfrm flipV="1">
              <a:off x="4562249" y="1789151"/>
              <a:ext cx="1070271" cy="145942"/>
            </a:xfrm>
            <a:prstGeom prst="straightConnector1">
              <a:avLst/>
            </a:prstGeom>
            <a:noFill/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 type="triangle" w="med" len="med"/>
            </a:ln>
          </p:spPr>
        </p:cxnSp>
      </p:grpSp>
      <p:sp>
        <p:nvSpPr>
          <p:cNvPr id="18" name="Text Box 1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76948" y="2316349"/>
            <a:ext cx="1541692" cy="72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Better path to v?  </a:t>
            </a:r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399355" y="3226528"/>
            <a:ext cx="896399" cy="442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Source</a:t>
            </a:r>
          </a:p>
        </p:txBody>
      </p:sp>
      <p:cxnSp>
        <p:nvCxnSpPr>
          <p:cNvPr id="20" name="AutoShape 17"/>
          <p:cNvCxnSpPr>
            <a:cxnSpLocks noChangeShapeType="1"/>
            <a:stCxn id="19" idx="1"/>
            <a:endCxn id="8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7696991" y="3028398"/>
            <a:ext cx="702365" cy="419207"/>
          </a:xfrm>
          <a:prstGeom prst="curvedConnector2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</p:cxnSp>
      <p:sp>
        <p:nvSpPr>
          <p:cNvPr id="34" name="Rectangle 33"/>
          <p:cNvSpPr/>
          <p:nvPr/>
        </p:nvSpPr>
        <p:spPr>
          <a:xfrm>
            <a:off x="4879432" y="2638992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w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Courier New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" name="Ink 3"/>
              <p14:cNvContentPartPr/>
              <p14:nvPr/>
            </p14:nvContentPartPr>
            <p14:xfrm>
              <a:off x="11303640" y="4070520"/>
              <a:ext cx="34200" cy="176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1294280" y="4061160"/>
                <a:ext cx="52920" cy="3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140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 animBg="1"/>
      <p:bldP spid="18" grpId="0"/>
      <p:bldP spid="3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Two Approaches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Different algorithmic approaches to the spanning-tree problem: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a graph traversal (e.g., depth-first search, but any traversal will do), keeping track of edges that form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Iterate through edges; add to output any edge that does not create a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8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Spanning tree via DFS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1435773"/>
            <a:ext cx="5638800" cy="3886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 err="1">
                <a:latin typeface="Courier New" pitchFamily="49" charset="0"/>
              </a:rPr>
              <a:t>spanning_tree</a:t>
            </a:r>
            <a:r>
              <a:rPr lang="en-US" sz="2000" b="1" kern="0" dirty="0">
                <a:latin typeface="Courier New" pitchFamily="49" charset="0"/>
              </a:rPr>
              <a:t>(Graph G) {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for each node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: </a:t>
            </a:r>
            <a:r>
              <a:rPr lang="en-US" sz="2000" kern="0" dirty="0" err="1">
                <a:latin typeface="Courier New" pitchFamily="49" charset="0"/>
              </a:rPr>
              <a:t>i.marked</a:t>
            </a:r>
            <a:r>
              <a:rPr lang="en-US" sz="2000" kern="0" dirty="0">
                <a:latin typeface="Courier New" pitchFamily="49" charset="0"/>
              </a:rPr>
              <a:t> = false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  for some node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: f(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)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f(Node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) {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i.marked</a:t>
            </a:r>
            <a:r>
              <a:rPr lang="en-US" sz="2000" kern="0" dirty="0">
                <a:latin typeface="Courier New" pitchFamily="49" charset="0"/>
              </a:rPr>
              <a:t> = true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for each j adjacent to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: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	  if(!</a:t>
            </a:r>
            <a:r>
              <a:rPr lang="en-US" sz="2000" kern="0" dirty="0" err="1">
                <a:latin typeface="Courier New" pitchFamily="49" charset="0"/>
              </a:rPr>
              <a:t>j.marked</a:t>
            </a:r>
            <a:r>
              <a:rPr lang="en-US" sz="2000" kern="0" dirty="0">
                <a:latin typeface="Courier New" pitchFamily="49" charset="0"/>
              </a:rPr>
              <a:t>) {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  add(</a:t>
            </a:r>
            <a:r>
              <a:rPr lang="en-US" sz="2000" kern="0" dirty="0" err="1">
                <a:latin typeface="Courier New" pitchFamily="49" charset="0"/>
              </a:rPr>
              <a:t>i,j</a:t>
            </a:r>
            <a:r>
              <a:rPr lang="en-US" sz="2000" kern="0" dirty="0">
                <a:latin typeface="Courier New" pitchFamily="49" charset="0"/>
              </a:rPr>
              <a:t>) to output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  f(j)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DFS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}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09801" y="5474374"/>
            <a:ext cx="732097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Correctness: DFS reaches each node.  We add one edge to connect it</a:t>
            </a:r>
          </a:p>
          <a:p>
            <a:r>
              <a:rPr lang="en-US" sz="2000" dirty="0"/>
              <a:t> to the already visited nodes.  Order affects result, not correctness.</a:t>
            </a:r>
          </a:p>
          <a:p>
            <a:endParaRPr lang="en-US" sz="1000" dirty="0"/>
          </a:p>
          <a:p>
            <a:r>
              <a:rPr lang="en-US" sz="2000" dirty="0"/>
              <a:t>Time: </a:t>
            </a:r>
            <a:r>
              <a:rPr lang="en-US" sz="2000" i="1" dirty="0"/>
              <a:t>O</a:t>
            </a:r>
            <a:r>
              <a:rPr lang="en-US" sz="2000" dirty="0"/>
              <a:t>(|E|)</a:t>
            </a:r>
          </a:p>
        </p:txBody>
      </p:sp>
    </p:spTree>
    <p:extLst>
      <p:ext uri="{BB962C8B-B14F-4D97-AF65-F5344CB8AC3E}">
        <p14:creationId xmlns:p14="http://schemas.microsoft.com/office/powerpoint/2010/main" val="172147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Example: Approach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650" y="1622485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Stack</a:t>
            </a:r>
            <a:endParaRPr lang="en-US" u="sng" dirty="0" smtClean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38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138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510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138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291262" y="2135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739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5148262" y="2286000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6291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6596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6443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7739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6291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6443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4843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4691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5148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4462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5905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7799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7799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5910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4751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5818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1758323" y="5600473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/>
              <a:t>Output:</a:t>
            </a: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4923488" y="247990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23280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Second Approach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Iterate through edges; output any edge that does not create a cycle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Correctness (hand-wavy):</a:t>
            </a:r>
          </a:p>
          <a:p>
            <a:pPr lvl="1"/>
            <a:r>
              <a:rPr lang="en-US" dirty="0" smtClean="0"/>
              <a:t>Goal is to build an acyclic connected graph</a:t>
            </a:r>
          </a:p>
          <a:p>
            <a:pPr lvl="1"/>
            <a:r>
              <a:rPr lang="en-US" dirty="0" smtClean="0"/>
              <a:t>When we add an edge, it adds a vertex to the tree </a:t>
            </a:r>
          </a:p>
          <a:p>
            <a:pPr lvl="2"/>
            <a:r>
              <a:rPr lang="en-US" dirty="0" smtClean="0"/>
              <a:t>Else it would have created a cycle</a:t>
            </a:r>
          </a:p>
          <a:p>
            <a:pPr lvl="1"/>
            <a:r>
              <a:rPr lang="en-US" dirty="0" smtClean="0"/>
              <a:t>The graph is connected, so we reach all vertices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Efficiency:</a:t>
            </a:r>
          </a:p>
          <a:p>
            <a:pPr lvl="1"/>
            <a:r>
              <a:rPr lang="en-US" dirty="0" smtClean="0"/>
              <a:t>Depends on how quickly you can detect cycles</a:t>
            </a:r>
          </a:p>
          <a:p>
            <a:pPr lvl="1"/>
            <a:r>
              <a:rPr lang="en-US" dirty="0" smtClean="0"/>
              <a:t>Reconsider after the example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7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0586"/>
            <a:ext cx="10515600" cy="475637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/>
              <a:t>  (1,2), (3,4), (5,6), (5,7),(1,5), (1,6), (2,7), (2,3), (4,5), (4,7)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38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38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510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138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291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7739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5148262" y="2879665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6291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6596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6443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7739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6291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6443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4843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4691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5148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4462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5905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7799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7799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5910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4751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5818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4876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1121861" y="5662553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/>
              <a:t>Output: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Example: Approach #2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14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701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36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9326" y="123115"/>
            <a:ext cx="1366377" cy="12303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4010"/>
          </a:xfrm>
        </p:spPr>
        <p:txBody>
          <a:bodyPr/>
          <a:lstStyle/>
          <a:p>
            <a:r>
              <a:rPr lang="en-US" dirty="0"/>
              <a:t>Practice with Design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9135"/>
            <a:ext cx="9894756" cy="4931736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Our three-eye-alien friend uncovered an impressively complete and up-to-date family tree tracing all the way back to the ancient emperor Qin Shi Huang. The alien wants to find a descendant of this emperor who’s still alive, and could use your advice!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(According to Wikipedia, Qin Shi Huang had ~50 children, wow!)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data structure would you recommend?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Why?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algorithm would you recommend?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Why?</a:t>
            </a:r>
          </a:p>
        </p:txBody>
      </p:sp>
      <p:sp>
        <p:nvSpPr>
          <p:cNvPr id="4" name="Rectangle 3"/>
          <p:cNvSpPr/>
          <p:nvPr/>
        </p:nvSpPr>
        <p:spPr>
          <a:xfrm rot="834725">
            <a:off x="7295671" y="328923"/>
            <a:ext cx="34020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accent2"/>
                </a:solidFill>
              </a:rPr>
              <a:t>Graphs Edition!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0478443" y="1391543"/>
            <a:ext cx="1713557" cy="2427745"/>
            <a:chOff x="10478443" y="1391543"/>
            <a:chExt cx="1713557" cy="2427745"/>
          </a:xfrm>
        </p:grpSpPr>
        <p:sp>
          <p:nvSpPr>
            <p:cNvPr id="8" name="Folded Corner 7"/>
            <p:cNvSpPr/>
            <p:nvPr/>
          </p:nvSpPr>
          <p:spPr>
            <a:xfrm>
              <a:off x="10577463" y="1391543"/>
              <a:ext cx="1521772" cy="2427745"/>
            </a:xfrm>
            <a:prstGeom prst="foldedCorner">
              <a:avLst/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596" b="98582" l="10000" r="90000">
                          <a14:foregroundMark x1="30909" y1="7979" x2="30909" y2="7979"/>
                          <a14:foregroundMark x1="30909" y1="18440" x2="30909" y2="18440"/>
                          <a14:foregroundMark x1="30227" y1="10816" x2="30227" y2="10816"/>
                          <a14:foregroundMark x1="28409" y1="8156" x2="28409" y2="8156"/>
                          <a14:foregroundMark x1="28409" y1="12057" x2="28409" y2="12057"/>
                          <a14:foregroundMark x1="28182" y1="20745" x2="28182" y2="20745"/>
                          <a14:foregroundMark x1="22273" y1="92199" x2="22273" y2="92199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0478443" y="1469698"/>
              <a:ext cx="1713557" cy="21964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3622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0948"/>
          </a:xfrm>
        </p:spPr>
        <p:txBody>
          <a:bodyPr/>
          <a:lstStyle/>
          <a:p>
            <a:r>
              <a:rPr lang="en-US" dirty="0"/>
              <a:t>Efficiency, first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9862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en-US" dirty="0"/>
              <a:t>Use </a:t>
            </a:r>
            <a:r>
              <a:rPr lang="en-US" dirty="0" err="1"/>
              <a:t>pseudocode</a:t>
            </a:r>
            <a:r>
              <a:rPr lang="en-US" dirty="0"/>
              <a:t> to determine asymptotic run-time</a:t>
            </a:r>
          </a:p>
          <a:p>
            <a:pPr lvl="1"/>
            <a:r>
              <a:rPr lang="en-US" dirty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2466108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 err="1">
                <a:latin typeface="Courier New" pitchFamily="49" charset="0"/>
              </a:rPr>
              <a:t>dijkstra</a:t>
            </a:r>
            <a:r>
              <a:rPr lang="en-US" sz="2000" b="1" kern="0" dirty="0">
                <a:latin typeface="Courier New" pitchFamily="49" charset="0"/>
              </a:rPr>
              <a:t>(Graph G, Node start) {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for each node: </a:t>
            </a:r>
            <a:r>
              <a:rPr lang="en-US" sz="2000" kern="0" dirty="0" err="1">
                <a:latin typeface="Courier New" pitchFamily="49" charset="0"/>
              </a:rPr>
              <a:t>x.cost</a:t>
            </a:r>
            <a:r>
              <a:rPr lang="en-US" sz="2000" kern="0" dirty="0">
                <a:latin typeface="Courier New" pitchFamily="49" charset="0"/>
              </a:rPr>
              <a:t>=infinity, </a:t>
            </a:r>
            <a:r>
              <a:rPr lang="en-US" sz="2000" kern="0" dirty="0" err="1">
                <a:latin typeface="Courier New" pitchFamily="49" charset="0"/>
              </a:rPr>
              <a:t>x.known</a:t>
            </a:r>
            <a:r>
              <a:rPr lang="en-US" sz="2000" kern="0" dirty="0">
                <a:latin typeface="Courier New" pitchFamily="49" charset="0"/>
              </a:rPr>
              <a:t>=false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start.cost</a:t>
            </a:r>
            <a:r>
              <a:rPr lang="en-US" sz="2000" b="1" kern="0" dirty="0">
                <a:latin typeface="Courier New" pitchFamily="49" charset="0"/>
              </a:rPr>
              <a:t> = 0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while(not all nodes are known) {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    b = find unknown node with smallest cost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b.known</a:t>
            </a:r>
            <a:r>
              <a:rPr lang="en-US" sz="2000" kern="0" dirty="0">
                <a:latin typeface="Courier New" pitchFamily="49" charset="0"/>
              </a:rPr>
              <a:t> = true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    for each edge (</a:t>
            </a:r>
            <a:r>
              <a:rPr lang="en-US" sz="2000" b="1" kern="0" dirty="0" err="1">
                <a:latin typeface="Courier New" pitchFamily="49" charset="0"/>
              </a:rPr>
              <a:t>b,a</a:t>
            </a:r>
            <a:r>
              <a:rPr lang="en-US" sz="2000" b="1" kern="0" dirty="0">
                <a:latin typeface="Courier New" pitchFamily="49" charset="0"/>
              </a:rPr>
              <a:t>) in G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 if(!</a:t>
            </a:r>
            <a:r>
              <a:rPr lang="en-US" sz="2000" kern="0" dirty="0" err="1">
                <a:latin typeface="Courier New" pitchFamily="49" charset="0"/>
              </a:rPr>
              <a:t>a.known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       if(</a:t>
            </a:r>
            <a:r>
              <a:rPr lang="en-US" sz="2000" b="1" kern="0" dirty="0" err="1">
                <a:latin typeface="Courier New" pitchFamily="49" charset="0"/>
              </a:rPr>
              <a:t>b.cost</a:t>
            </a:r>
            <a:r>
              <a:rPr lang="en-US" sz="2000" b="1" kern="0" dirty="0">
                <a:latin typeface="Courier New" pitchFamily="49" charset="0"/>
              </a:rPr>
              <a:t> + weight((</a:t>
            </a:r>
            <a:r>
              <a:rPr lang="en-US" sz="2000" b="1" kern="0" dirty="0" err="1">
                <a:latin typeface="Courier New" pitchFamily="49" charset="0"/>
              </a:rPr>
              <a:t>b,a</a:t>
            </a:r>
            <a:r>
              <a:rPr lang="en-US" sz="2000" b="1" kern="0" dirty="0">
                <a:latin typeface="Courier New" pitchFamily="49" charset="0"/>
              </a:rPr>
              <a:t>)) &lt; </a:t>
            </a:r>
            <a:r>
              <a:rPr lang="en-US" sz="2000" b="1" kern="0" dirty="0" err="1">
                <a:latin typeface="Courier New" pitchFamily="49" charset="0"/>
              </a:rPr>
              <a:t>a.cost</a:t>
            </a:r>
            <a:r>
              <a:rPr lang="en-US" sz="2000" b="1" kern="0" dirty="0">
                <a:latin typeface="Courier New" pitchFamily="49" charset="0"/>
              </a:rPr>
              <a:t>){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     </a:t>
            </a:r>
            <a:r>
              <a:rPr lang="en-US" sz="2000" kern="0" dirty="0" err="1">
                <a:latin typeface="Courier New" pitchFamily="49" charset="0"/>
              </a:rPr>
              <a:t>a.cost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err="1">
                <a:latin typeface="Courier New" pitchFamily="49" charset="0"/>
              </a:rPr>
              <a:t>b.cost</a:t>
            </a:r>
            <a:r>
              <a:rPr lang="en-US" sz="2000" kern="0" dirty="0">
                <a:latin typeface="Courier New" pitchFamily="49" charset="0"/>
              </a:rPr>
              <a:t> + weight((</a:t>
            </a:r>
            <a:r>
              <a:rPr lang="en-US" sz="2000" kern="0" dirty="0" err="1">
                <a:latin typeface="Courier New" pitchFamily="49" charset="0"/>
              </a:rPr>
              <a:t>b,a</a:t>
            </a:r>
            <a:r>
              <a:rPr lang="en-US" sz="2000" kern="0" dirty="0">
                <a:latin typeface="Courier New" pitchFamily="49" charset="0"/>
              </a:rPr>
              <a:t>))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         </a:t>
            </a:r>
            <a:r>
              <a:rPr lang="en-US" sz="2000" b="1" kern="0" dirty="0" err="1">
                <a:latin typeface="Courier New" pitchFamily="49" charset="0"/>
              </a:rPr>
              <a:t>a.path</a:t>
            </a:r>
            <a:r>
              <a:rPr lang="en-US" sz="2000" b="1" kern="0" dirty="0">
                <a:latin typeface="Courier New" pitchFamily="49" charset="0"/>
              </a:rPr>
              <a:t> = b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   }</a:t>
            </a:r>
            <a:endParaRPr lang="en-US" sz="2000" b="1" kern="0" dirty="0">
              <a:latin typeface="Courier New" pitchFamily="49" charset="0"/>
            </a:endParaRP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b="1" kern="0" dirty="0">
              <a:latin typeface="Courier New" pitchFamily="49" charset="0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9220200" y="2466109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9144000" y="3304309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9144000" y="4371108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64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asymptotic running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So far: </a:t>
            </a:r>
            <a:r>
              <a:rPr lang="en-US" i="1" dirty="0"/>
              <a:t>O</a:t>
            </a:r>
            <a:r>
              <a:rPr lang="en-US" dirty="0"/>
              <a:t>(|V|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>
              <a:buNone/>
            </a:pPr>
            <a:endParaRPr lang="en-US" sz="100" dirty="0"/>
          </a:p>
          <a:p>
            <a:r>
              <a:rPr lang="en-US" dirty="0"/>
              <a:t>We had a similar “problem” with topological sort being </a:t>
            </a:r>
            <a:r>
              <a:rPr lang="en-US" i="1" dirty="0"/>
              <a:t>O</a:t>
            </a:r>
            <a:r>
              <a:rPr lang="en-US" dirty="0"/>
              <a:t>(|V|</a:t>
            </a:r>
            <a:r>
              <a:rPr lang="en-US" baseline="30000" dirty="0"/>
              <a:t>2</a:t>
            </a:r>
            <a:r>
              <a:rPr lang="en-US" dirty="0"/>
              <a:t>) due to each iteration looking for the node to process next</a:t>
            </a:r>
          </a:p>
          <a:p>
            <a:pPr lvl="1"/>
            <a:r>
              <a:rPr lang="en-US" dirty="0"/>
              <a:t>We solved it with a queue of zero-degree nodes</a:t>
            </a:r>
          </a:p>
          <a:p>
            <a:pPr lvl="1"/>
            <a:r>
              <a:rPr lang="en-US" dirty="0"/>
              <a:t>But here we need the lowest-cost node and costs can change as we process edges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Solution?</a:t>
            </a:r>
          </a:p>
          <a:p>
            <a:pPr lvl="1"/>
            <a:r>
              <a:rPr lang="en-US" dirty="0"/>
              <a:t>A 				holding all unknown nodes, </a:t>
            </a:r>
          </a:p>
          <a:p>
            <a:pPr lvl="1"/>
            <a:r>
              <a:rPr lang="en-US" dirty="0"/>
              <a:t>But must support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dirty="0"/>
              <a:t>operation</a:t>
            </a:r>
          </a:p>
          <a:p>
            <a:pPr lvl="2"/>
            <a:r>
              <a:rPr lang="en-US" dirty="0"/>
              <a:t>Must maintain a reference from each node to its current position in the priority queue</a:t>
            </a:r>
          </a:p>
          <a:p>
            <a:pPr lvl="2"/>
            <a:r>
              <a:rPr lang="en-US" dirty="0"/>
              <a:t>Conceptually simple, but can be a pain to code up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5639"/>
          </a:xfrm>
        </p:spPr>
        <p:txBody>
          <a:bodyPr/>
          <a:lstStyle/>
          <a:p>
            <a:r>
              <a:rPr lang="en-US" dirty="0"/>
              <a:t>Efficiency, second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6239"/>
            <a:ext cx="10515600" cy="3189720"/>
          </a:xfrm>
        </p:spPr>
        <p:txBody>
          <a:bodyPr/>
          <a:lstStyle/>
          <a:p>
            <a:pPr>
              <a:buNone/>
            </a:pPr>
            <a:r>
              <a:rPr lang="en-US" dirty="0"/>
              <a:t>Use </a:t>
            </a:r>
            <a:r>
              <a:rPr lang="en-US" dirty="0" err="1"/>
              <a:t>pseudocode</a:t>
            </a:r>
            <a:r>
              <a:rPr lang="en-US" dirty="0"/>
              <a:t> to determine asymptotic run-time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08909" y="2154382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 err="1">
                <a:latin typeface="Courier New" pitchFamily="49" charset="0"/>
              </a:rPr>
              <a:t>dijkstra</a:t>
            </a:r>
            <a:r>
              <a:rPr lang="en-US" sz="2000" b="1" kern="0" dirty="0">
                <a:latin typeface="Courier New" pitchFamily="49" charset="0"/>
              </a:rPr>
              <a:t>(Graph G, Node start) {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for each node: </a:t>
            </a:r>
            <a:r>
              <a:rPr lang="en-US" sz="2000" kern="0" dirty="0" err="1">
                <a:latin typeface="Courier New" pitchFamily="49" charset="0"/>
              </a:rPr>
              <a:t>x.cost</a:t>
            </a:r>
            <a:r>
              <a:rPr lang="en-US" sz="2000" kern="0" dirty="0">
                <a:latin typeface="Courier New" pitchFamily="49" charset="0"/>
              </a:rPr>
              <a:t>=infinity, </a:t>
            </a:r>
            <a:r>
              <a:rPr lang="en-US" sz="2000" kern="0" dirty="0" err="1">
                <a:latin typeface="Courier New" pitchFamily="49" charset="0"/>
              </a:rPr>
              <a:t>x.known</a:t>
            </a:r>
            <a:r>
              <a:rPr lang="en-US" sz="2000" kern="0" dirty="0">
                <a:latin typeface="Courier New" pitchFamily="49" charset="0"/>
              </a:rPr>
              <a:t>=false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start.cost</a:t>
            </a:r>
            <a:r>
              <a:rPr lang="en-US" sz="2000" b="1" kern="0" dirty="0">
                <a:latin typeface="Courier New" pitchFamily="49" charset="0"/>
              </a:rPr>
              <a:t> = 0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build-heap with all nodes</a:t>
            </a:r>
            <a:endParaRPr lang="en-US" sz="2000" b="1" kern="0" dirty="0">
              <a:latin typeface="Courier New" pitchFamily="49" charset="0"/>
            </a:endParaRP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while(heap is not empty) {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    b = </a:t>
            </a:r>
            <a:r>
              <a:rPr lang="en-US" sz="2000" b="1" kern="0" dirty="0" err="1">
                <a:latin typeface="Courier New" pitchFamily="49" charset="0"/>
              </a:rPr>
              <a:t>deleteMin</a:t>
            </a:r>
            <a:r>
              <a:rPr lang="en-US" sz="2000" b="1" kern="0" dirty="0">
                <a:latin typeface="Courier New" pitchFamily="49" charset="0"/>
              </a:rPr>
              <a:t>()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b.known</a:t>
            </a:r>
            <a:r>
              <a:rPr lang="en-US" sz="2000" kern="0" dirty="0">
                <a:latin typeface="Courier New" pitchFamily="49" charset="0"/>
              </a:rPr>
              <a:t> = true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    for each edge (</a:t>
            </a:r>
            <a:r>
              <a:rPr lang="en-US" sz="2000" b="1" kern="0" dirty="0" err="1">
                <a:latin typeface="Courier New" pitchFamily="49" charset="0"/>
              </a:rPr>
              <a:t>b,a</a:t>
            </a:r>
            <a:r>
              <a:rPr lang="en-US" sz="2000" b="1" kern="0" dirty="0">
                <a:latin typeface="Courier New" pitchFamily="49" charset="0"/>
              </a:rPr>
              <a:t>) in G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 if(!</a:t>
            </a:r>
            <a:r>
              <a:rPr lang="en-US" sz="2000" kern="0" dirty="0" err="1">
                <a:latin typeface="Courier New" pitchFamily="49" charset="0"/>
              </a:rPr>
              <a:t>a.known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      if(</a:t>
            </a:r>
            <a:r>
              <a:rPr lang="en-US" sz="2000" b="1" kern="0" dirty="0" err="1">
                <a:latin typeface="Courier New" pitchFamily="49" charset="0"/>
              </a:rPr>
              <a:t>b.cost</a:t>
            </a:r>
            <a:r>
              <a:rPr lang="en-US" sz="2000" b="1" kern="0" dirty="0">
                <a:latin typeface="Courier New" pitchFamily="49" charset="0"/>
              </a:rPr>
              <a:t> + weight((</a:t>
            </a:r>
            <a:r>
              <a:rPr lang="en-US" sz="2000" b="1" kern="0" dirty="0" err="1">
                <a:latin typeface="Courier New" pitchFamily="49" charset="0"/>
              </a:rPr>
              <a:t>b,a</a:t>
            </a:r>
            <a:r>
              <a:rPr lang="en-US" sz="2000" b="1" kern="0" dirty="0">
                <a:latin typeface="Courier New" pitchFamily="49" charset="0"/>
              </a:rPr>
              <a:t>)) &lt; </a:t>
            </a:r>
            <a:r>
              <a:rPr lang="en-US" sz="2000" b="1" kern="0" dirty="0" err="1">
                <a:latin typeface="Courier New" pitchFamily="49" charset="0"/>
              </a:rPr>
              <a:t>a.cost</a:t>
            </a:r>
            <a:r>
              <a:rPr lang="en-US" sz="2000" b="1" kern="0" dirty="0">
                <a:latin typeface="Courier New" pitchFamily="49" charset="0"/>
              </a:rPr>
              <a:t>){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    </a:t>
            </a:r>
            <a:r>
              <a:rPr lang="en-US" sz="2000" kern="0" dirty="0" err="1">
                <a:latin typeface="Courier New" pitchFamily="49" charset="0"/>
              </a:rPr>
              <a:t>decreaseKey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a,“new</a:t>
            </a:r>
            <a:r>
              <a:rPr lang="en-US" sz="2000" kern="0" dirty="0">
                <a:latin typeface="Courier New" pitchFamily="49" charset="0"/>
              </a:rPr>
              <a:t> cost – old cost”)</a:t>
            </a:r>
            <a:endParaRPr lang="en-US" sz="2000" b="1" kern="0" dirty="0">
              <a:latin typeface="Courier New" pitchFamily="49" charset="0"/>
            </a:endParaRP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	      </a:t>
            </a:r>
            <a:r>
              <a:rPr lang="en-US" sz="2000" b="1" kern="0" dirty="0" err="1">
                <a:latin typeface="Courier New" pitchFamily="49" charset="0"/>
              </a:rPr>
              <a:t>a.path</a:t>
            </a:r>
            <a:r>
              <a:rPr lang="en-US" sz="2000" b="1" kern="0" dirty="0">
                <a:latin typeface="Courier New" pitchFamily="49" charset="0"/>
              </a:rPr>
              <a:t> = b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  }</a:t>
            </a:r>
            <a:endParaRPr lang="en-US" sz="2000" b="1" kern="0" dirty="0">
              <a:latin typeface="Courier New" pitchFamily="49" charset="0"/>
            </a:endParaRP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b="1" kern="0" dirty="0">
              <a:latin typeface="Courier New" pitchFamily="49" charset="0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9247909" y="2306782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9199419" y="3432319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9199419" y="4422919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41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Dense vs. Sparse (again!)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757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First approach: </a:t>
            </a:r>
            <a:r>
              <a:rPr lang="en-US" i="1" dirty="0"/>
              <a:t>O</a:t>
            </a:r>
            <a:r>
              <a:rPr lang="en-US" dirty="0"/>
              <a:t>(|V|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endParaRPr lang="en-US" sz="1400" dirty="0"/>
          </a:p>
          <a:p>
            <a:r>
              <a:rPr lang="en-US" dirty="0"/>
              <a:t>Second approach: </a:t>
            </a:r>
            <a:r>
              <a:rPr lang="en-US" i="1" dirty="0"/>
              <a:t>O</a:t>
            </a:r>
            <a:r>
              <a:rPr lang="en-US" dirty="0"/>
              <a:t>(|</a:t>
            </a:r>
            <a:r>
              <a:rPr lang="en-US" dirty="0" err="1"/>
              <a:t>V|log|V</a:t>
            </a:r>
            <a:r>
              <a:rPr lang="en-US" dirty="0"/>
              <a:t>|+|</a:t>
            </a:r>
            <a:r>
              <a:rPr lang="en-US" dirty="0" err="1"/>
              <a:t>E|log|V</a:t>
            </a:r>
            <a:r>
              <a:rPr lang="en-US" dirty="0"/>
              <a:t>|)</a:t>
            </a:r>
          </a:p>
          <a:p>
            <a:endParaRPr lang="en-US" sz="1400" dirty="0"/>
          </a:p>
          <a:p>
            <a:r>
              <a:rPr lang="en-US" dirty="0"/>
              <a:t>So which is better?</a:t>
            </a:r>
          </a:p>
          <a:p>
            <a:pPr lvl="1"/>
            <a:r>
              <a:rPr lang="en-US" dirty="0"/>
              <a:t>Dense or Sparse?   </a:t>
            </a:r>
            <a:r>
              <a:rPr lang="en-US" i="1" dirty="0"/>
              <a:t>O</a:t>
            </a:r>
            <a:r>
              <a:rPr lang="en-US" dirty="0"/>
              <a:t>(|</a:t>
            </a:r>
            <a:r>
              <a:rPr lang="en-US" dirty="0" err="1"/>
              <a:t>V|log|V</a:t>
            </a:r>
            <a:r>
              <a:rPr lang="en-US" dirty="0"/>
              <a:t>|+|</a:t>
            </a:r>
            <a:r>
              <a:rPr lang="en-US" dirty="0" err="1"/>
              <a:t>E|log|V</a:t>
            </a:r>
            <a:r>
              <a:rPr lang="en-US" dirty="0"/>
              <a:t>|)     (if |E| &gt; |V|, then it’s </a:t>
            </a:r>
            <a:r>
              <a:rPr lang="en-US" i="1" dirty="0"/>
              <a:t>O</a:t>
            </a:r>
            <a:r>
              <a:rPr lang="en-US" dirty="0"/>
              <a:t>(|</a:t>
            </a:r>
            <a:r>
              <a:rPr lang="en-US" dirty="0" err="1"/>
              <a:t>E|log|V</a:t>
            </a:r>
            <a:r>
              <a:rPr lang="en-US" dirty="0"/>
              <a:t>|))</a:t>
            </a:r>
          </a:p>
          <a:p>
            <a:pPr lvl="1"/>
            <a:r>
              <a:rPr lang="en-US" dirty="0"/>
              <a:t>Dense or Sparse?   </a:t>
            </a:r>
            <a:r>
              <a:rPr lang="en-US" i="1" dirty="0"/>
              <a:t>O</a:t>
            </a:r>
            <a:r>
              <a:rPr lang="en-US" dirty="0"/>
              <a:t>(|V|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But, remember these are worst-case and asymptotic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Priority queue might have slightly worse constant factors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On the other hand, for “normal graphs”, we might call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/>
              <a:t> rarely </a:t>
            </a:r>
            <a:br>
              <a:rPr lang="en-US" dirty="0"/>
            </a:br>
            <a:r>
              <a:rPr lang="en-US" dirty="0"/>
              <a:t>(or not percolate far), making |</a:t>
            </a:r>
            <a:r>
              <a:rPr lang="en-US" dirty="0" err="1"/>
              <a:t>E|log|V</a:t>
            </a:r>
            <a:r>
              <a:rPr lang="en-US" dirty="0"/>
              <a:t>| more like |E|</a:t>
            </a:r>
          </a:p>
        </p:txBody>
      </p:sp>
    </p:spTree>
    <p:extLst>
      <p:ext uri="{BB962C8B-B14F-4D97-AF65-F5344CB8AC3E}">
        <p14:creationId xmlns:p14="http://schemas.microsoft.com/office/powerpoint/2010/main" val="185563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Preserving Abstractions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software-design interlude from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44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3028</TotalTime>
  <Words>3164</Words>
  <Application>Microsoft Macintosh PowerPoint</Application>
  <PresentationFormat>Widescreen</PresentationFormat>
  <Paragraphs>628</Paragraphs>
  <Slides>47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7" baseType="lpstr">
      <vt:lpstr>Calibri</vt:lpstr>
      <vt:lpstr>Calibri Light</vt:lpstr>
      <vt:lpstr>Courier New</vt:lpstr>
      <vt:lpstr>Mangal</vt:lpstr>
      <vt:lpstr>Symbol</vt:lpstr>
      <vt:lpstr>Tahoma</vt:lpstr>
      <vt:lpstr>Times New Roman</vt:lpstr>
      <vt:lpstr>Wingdings</vt:lpstr>
      <vt:lpstr>Arial</vt:lpstr>
      <vt:lpstr>Office Theme</vt:lpstr>
      <vt:lpstr>Instructor: Lilian de Greef Quarter: Summer 2017</vt:lpstr>
      <vt:lpstr>Dijkstra’s Algorithm (Pseudocode)</vt:lpstr>
      <vt:lpstr>Correctness: Intuition</vt:lpstr>
      <vt:lpstr>Correctness: The Cloud (Rough Sketch)</vt:lpstr>
      <vt:lpstr>Efficiency, first approach</vt:lpstr>
      <vt:lpstr>Improving asymptotic running time</vt:lpstr>
      <vt:lpstr>Efficiency, second approach</vt:lpstr>
      <vt:lpstr>Dense vs. Sparse (again!)</vt:lpstr>
      <vt:lpstr>Preserving Abstractions</vt:lpstr>
      <vt:lpstr>Memory “under the hood”: Stack Space and Heap Space</vt:lpstr>
      <vt:lpstr>(extra space for notes / scratch work)</vt:lpstr>
      <vt:lpstr>Abstractions</vt:lpstr>
      <vt:lpstr>Abstraction: Separation of Clients and Implementation</vt:lpstr>
      <vt:lpstr>Our example</vt:lpstr>
      <vt:lpstr>What’s the mistake?</vt:lpstr>
      <vt:lpstr>Less obvious mistakes</vt:lpstr>
      <vt:lpstr>Aliasing and mutation</vt:lpstr>
      <vt:lpstr>PowerPoint Presentation</vt:lpstr>
      <vt:lpstr>Practice</vt:lpstr>
      <vt:lpstr>Practice</vt:lpstr>
      <vt:lpstr>The general fix</vt:lpstr>
      <vt:lpstr>PowerPoint Presentation</vt:lpstr>
      <vt:lpstr>PowerPoint Presentation</vt:lpstr>
      <vt:lpstr>Deep copying</vt:lpstr>
      <vt:lpstr>That was copy-in, now copy-out…</vt:lpstr>
      <vt:lpstr>Example: getMin</vt:lpstr>
      <vt:lpstr>The fix: Copy-Out</vt:lpstr>
      <vt:lpstr>What about deleteMin?</vt:lpstr>
      <vt:lpstr>Less copying: use immutability</vt:lpstr>
      <vt:lpstr>This works</vt:lpstr>
      <vt:lpstr>This does *not* work</vt:lpstr>
      <vt:lpstr>final is shallow</vt:lpstr>
      <vt:lpstr>This works</vt:lpstr>
      <vt:lpstr>What about this?</vt:lpstr>
      <vt:lpstr>Homework 4</vt:lpstr>
      <vt:lpstr>Spanning Trees</vt:lpstr>
      <vt:lpstr>Spanning Trees</vt:lpstr>
      <vt:lpstr>Observations</vt:lpstr>
      <vt:lpstr>Motivation</vt:lpstr>
      <vt:lpstr>Two Approaches</vt:lpstr>
      <vt:lpstr>Spanning tree via DFS</vt:lpstr>
      <vt:lpstr>Example: Approach #1</vt:lpstr>
      <vt:lpstr>Second Approach</vt:lpstr>
      <vt:lpstr>Example: Approach #2</vt:lpstr>
      <vt:lpstr>PowerPoint Presentation</vt:lpstr>
      <vt:lpstr>PowerPoint Presentation</vt:lpstr>
      <vt:lpstr>Practice with Design Decisions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Instructor: Lilian de Greef Quarter: Summer 2017</dc:title>
  <dc:creator>Lilian De Greef</dc:creator>
  <cp:lastModifiedBy>Lilian De Greef</cp:lastModifiedBy>
  <cp:revision>341</cp:revision>
  <dcterms:created xsi:type="dcterms:W3CDTF">2017-07-23T17:56:33Z</dcterms:created>
  <dcterms:modified xsi:type="dcterms:W3CDTF">2017-07-31T17:21:27Z</dcterms:modified>
</cp:coreProperties>
</file>