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0.xml" ContentType="application/vnd.openxmlformats-officedocument.presentationml.notesSlide+xml"/>
  <Override PartName="/ppt/tags/tag100.xml" ContentType="application/vnd.openxmlformats-officedocument.presentationml.tags+xml"/>
  <Override PartName="/ppt/notesSlides/notesSlide11.xml" ContentType="application/vnd.openxmlformats-officedocument.presentationml.notesSlide+xml"/>
  <Override PartName="/ppt/tags/tag101.xml" ContentType="application/vnd.openxmlformats-officedocument.presentationml.tags+xml"/>
  <Override PartName="/ppt/notesSlides/notesSlide12.xml" ContentType="application/vnd.openxmlformats-officedocument.presentationml.notesSlide+xml"/>
  <Override PartName="/ppt/tags/tag102.xml" ContentType="application/vnd.openxmlformats-officedocument.presentationml.tags+xml"/>
  <Override PartName="/ppt/notesSlides/notesSlide13.xml" ContentType="application/vnd.openxmlformats-officedocument.presentationml.notesSlide+xml"/>
  <Override PartName="/ppt/tags/tag10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8.xml" ContentType="application/vnd.openxmlformats-officedocument.presentationml.notesSlide+xml"/>
  <Override PartName="/ppt/tags/tag1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1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423" r:id="rId3"/>
    <p:sldId id="424" r:id="rId4"/>
    <p:sldId id="420" r:id="rId5"/>
    <p:sldId id="422" r:id="rId6"/>
    <p:sldId id="366" r:id="rId7"/>
    <p:sldId id="324" r:id="rId8"/>
    <p:sldId id="304" r:id="rId9"/>
    <p:sldId id="367" r:id="rId10"/>
    <p:sldId id="368" r:id="rId11"/>
    <p:sldId id="369" r:id="rId12"/>
    <p:sldId id="414" r:id="rId13"/>
    <p:sldId id="374" r:id="rId14"/>
    <p:sldId id="427" r:id="rId15"/>
    <p:sldId id="370" r:id="rId16"/>
    <p:sldId id="373" r:id="rId17"/>
    <p:sldId id="383" r:id="rId18"/>
    <p:sldId id="371" r:id="rId19"/>
    <p:sldId id="386" r:id="rId20"/>
    <p:sldId id="418" r:id="rId21"/>
    <p:sldId id="416" r:id="rId22"/>
    <p:sldId id="428" r:id="rId23"/>
    <p:sldId id="394" r:id="rId24"/>
    <p:sldId id="398" r:id="rId25"/>
    <p:sldId id="399" r:id="rId26"/>
    <p:sldId id="400" r:id="rId27"/>
    <p:sldId id="401" r:id="rId28"/>
    <p:sldId id="406" r:id="rId29"/>
    <p:sldId id="408" r:id="rId30"/>
    <p:sldId id="413" r:id="rId31"/>
    <p:sldId id="421" r:id="rId32"/>
    <p:sldId id="42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9"/>
    <p:restoredTop sz="94643"/>
  </p:normalViewPr>
  <p:slideViewPr>
    <p:cSldViewPr snapToGrid="0" snapToObjects="1">
      <p:cViewPr>
        <p:scale>
          <a:sx n="96" d="100"/>
          <a:sy n="96" d="100"/>
        </p:scale>
        <p:origin x="207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4ACC9-F2E8-8B4B-B575-889FEE42483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0B9F9-190F-9043-AB8A-B93E4FB5C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7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14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BAFE7-D59D-4508-B821-1A909107F60A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91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16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8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5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85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99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4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5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0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4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7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4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9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4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5574-7097-F541-9274-E5FF7ED0AA6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8427-F183-E94D-AE43-9C201EC3B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3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notesSlide" Target="../notesSlides/notesSlide6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tags" Target="../tags/tag38.xml"/><Relationship Id="rId21" Type="http://schemas.openxmlformats.org/officeDocument/2006/relationships/tags" Target="../tags/tag39.xml"/><Relationship Id="rId22" Type="http://schemas.openxmlformats.org/officeDocument/2006/relationships/tags" Target="../tags/tag40.xml"/><Relationship Id="rId23" Type="http://schemas.openxmlformats.org/officeDocument/2006/relationships/tags" Target="../tags/tag41.xml"/><Relationship Id="rId24" Type="http://schemas.openxmlformats.org/officeDocument/2006/relationships/tags" Target="../tags/tag42.xml"/><Relationship Id="rId25" Type="http://schemas.openxmlformats.org/officeDocument/2006/relationships/tags" Target="../tags/tag43.xml"/><Relationship Id="rId26" Type="http://schemas.openxmlformats.org/officeDocument/2006/relationships/tags" Target="../tags/tag44.xml"/><Relationship Id="rId27" Type="http://schemas.openxmlformats.org/officeDocument/2006/relationships/tags" Target="../tags/tag45.xml"/><Relationship Id="rId28" Type="http://schemas.openxmlformats.org/officeDocument/2006/relationships/tags" Target="../tags/tag46.xml"/><Relationship Id="rId29" Type="http://schemas.openxmlformats.org/officeDocument/2006/relationships/tags" Target="../tags/tag47.xml"/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30" Type="http://schemas.openxmlformats.org/officeDocument/2006/relationships/tags" Target="../tags/tag48.xml"/><Relationship Id="rId31" Type="http://schemas.openxmlformats.org/officeDocument/2006/relationships/tags" Target="../tags/tag49.xml"/><Relationship Id="rId32" Type="http://schemas.openxmlformats.org/officeDocument/2006/relationships/tags" Target="../tags/tag50.xml"/><Relationship Id="rId9" Type="http://schemas.openxmlformats.org/officeDocument/2006/relationships/tags" Target="../tags/tag27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tags" Target="../tags/tag26.xml"/><Relationship Id="rId33" Type="http://schemas.openxmlformats.org/officeDocument/2006/relationships/tags" Target="../tags/tag51.xml"/><Relationship Id="rId34" Type="http://schemas.openxmlformats.org/officeDocument/2006/relationships/tags" Target="../tags/tag52.xml"/><Relationship Id="rId35" Type="http://schemas.openxmlformats.org/officeDocument/2006/relationships/tags" Target="../tags/tag53.xml"/><Relationship Id="rId36" Type="http://schemas.openxmlformats.org/officeDocument/2006/relationships/tags" Target="../tags/tag54.xml"/><Relationship Id="rId10" Type="http://schemas.openxmlformats.org/officeDocument/2006/relationships/tags" Target="../tags/tag28.xml"/><Relationship Id="rId11" Type="http://schemas.openxmlformats.org/officeDocument/2006/relationships/tags" Target="../tags/tag29.xml"/><Relationship Id="rId12" Type="http://schemas.openxmlformats.org/officeDocument/2006/relationships/tags" Target="../tags/tag30.xml"/><Relationship Id="rId13" Type="http://schemas.openxmlformats.org/officeDocument/2006/relationships/tags" Target="../tags/tag31.xml"/><Relationship Id="rId14" Type="http://schemas.openxmlformats.org/officeDocument/2006/relationships/tags" Target="../tags/tag32.xml"/><Relationship Id="rId15" Type="http://schemas.openxmlformats.org/officeDocument/2006/relationships/tags" Target="../tags/tag33.xml"/><Relationship Id="rId16" Type="http://schemas.openxmlformats.org/officeDocument/2006/relationships/tags" Target="../tags/tag34.xml"/><Relationship Id="rId17" Type="http://schemas.openxmlformats.org/officeDocument/2006/relationships/tags" Target="../tags/tag35.xml"/><Relationship Id="rId18" Type="http://schemas.openxmlformats.org/officeDocument/2006/relationships/tags" Target="../tags/tag36.xml"/><Relationship Id="rId19" Type="http://schemas.openxmlformats.org/officeDocument/2006/relationships/tags" Target="../tags/tag37.xml"/><Relationship Id="rId37" Type="http://schemas.openxmlformats.org/officeDocument/2006/relationships/tags" Target="../tags/tag55.xml"/><Relationship Id="rId38" Type="http://schemas.openxmlformats.org/officeDocument/2006/relationships/tags" Target="../tags/tag56.xml"/><Relationship Id="rId39" Type="http://schemas.openxmlformats.org/officeDocument/2006/relationships/tags" Target="../tags/tag57.xml"/><Relationship Id="rId40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tags" Target="../tags/tag77.xml"/><Relationship Id="rId21" Type="http://schemas.openxmlformats.org/officeDocument/2006/relationships/tags" Target="../tags/tag78.xml"/><Relationship Id="rId22" Type="http://schemas.openxmlformats.org/officeDocument/2006/relationships/tags" Target="../tags/tag79.xml"/><Relationship Id="rId23" Type="http://schemas.openxmlformats.org/officeDocument/2006/relationships/tags" Target="../tags/tag80.xml"/><Relationship Id="rId24" Type="http://schemas.openxmlformats.org/officeDocument/2006/relationships/tags" Target="../tags/tag81.xml"/><Relationship Id="rId25" Type="http://schemas.openxmlformats.org/officeDocument/2006/relationships/tags" Target="../tags/tag82.xml"/><Relationship Id="rId26" Type="http://schemas.openxmlformats.org/officeDocument/2006/relationships/tags" Target="../tags/tag83.xml"/><Relationship Id="rId27" Type="http://schemas.openxmlformats.org/officeDocument/2006/relationships/tags" Target="../tags/tag84.xml"/><Relationship Id="rId28" Type="http://schemas.openxmlformats.org/officeDocument/2006/relationships/tags" Target="../tags/tag85.xml"/><Relationship Id="rId29" Type="http://schemas.openxmlformats.org/officeDocument/2006/relationships/tags" Target="../tags/tag86.xml"/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30" Type="http://schemas.openxmlformats.org/officeDocument/2006/relationships/tags" Target="../tags/tag87.xml"/><Relationship Id="rId31" Type="http://schemas.openxmlformats.org/officeDocument/2006/relationships/tags" Target="../tags/tag88.xml"/><Relationship Id="rId32" Type="http://schemas.openxmlformats.org/officeDocument/2006/relationships/tags" Target="../tags/tag89.xml"/><Relationship Id="rId9" Type="http://schemas.openxmlformats.org/officeDocument/2006/relationships/tags" Target="../tags/tag66.xml"/><Relationship Id="rId6" Type="http://schemas.openxmlformats.org/officeDocument/2006/relationships/tags" Target="../tags/tag63.xml"/><Relationship Id="rId7" Type="http://schemas.openxmlformats.org/officeDocument/2006/relationships/tags" Target="../tags/tag64.xml"/><Relationship Id="rId8" Type="http://schemas.openxmlformats.org/officeDocument/2006/relationships/tags" Target="../tags/tag65.xml"/><Relationship Id="rId33" Type="http://schemas.openxmlformats.org/officeDocument/2006/relationships/tags" Target="../tags/tag90.xml"/><Relationship Id="rId34" Type="http://schemas.openxmlformats.org/officeDocument/2006/relationships/tags" Target="../tags/tag91.xml"/><Relationship Id="rId35" Type="http://schemas.openxmlformats.org/officeDocument/2006/relationships/tags" Target="../tags/tag92.xml"/><Relationship Id="rId36" Type="http://schemas.openxmlformats.org/officeDocument/2006/relationships/tags" Target="../tags/tag93.xml"/><Relationship Id="rId10" Type="http://schemas.openxmlformats.org/officeDocument/2006/relationships/tags" Target="../tags/tag67.xml"/><Relationship Id="rId11" Type="http://schemas.openxmlformats.org/officeDocument/2006/relationships/tags" Target="../tags/tag68.xml"/><Relationship Id="rId12" Type="http://schemas.openxmlformats.org/officeDocument/2006/relationships/tags" Target="../tags/tag69.xml"/><Relationship Id="rId13" Type="http://schemas.openxmlformats.org/officeDocument/2006/relationships/tags" Target="../tags/tag70.xml"/><Relationship Id="rId14" Type="http://schemas.openxmlformats.org/officeDocument/2006/relationships/tags" Target="../tags/tag71.xml"/><Relationship Id="rId15" Type="http://schemas.openxmlformats.org/officeDocument/2006/relationships/tags" Target="../tags/tag72.xml"/><Relationship Id="rId16" Type="http://schemas.openxmlformats.org/officeDocument/2006/relationships/tags" Target="../tags/tag73.xml"/><Relationship Id="rId17" Type="http://schemas.openxmlformats.org/officeDocument/2006/relationships/tags" Target="../tags/tag74.xml"/><Relationship Id="rId18" Type="http://schemas.openxmlformats.org/officeDocument/2006/relationships/tags" Target="../tags/tag75.xml"/><Relationship Id="rId19" Type="http://schemas.openxmlformats.org/officeDocument/2006/relationships/tags" Target="../tags/tag76.xml"/><Relationship Id="rId37" Type="http://schemas.openxmlformats.org/officeDocument/2006/relationships/tags" Target="../tags/tag94.xml"/><Relationship Id="rId38" Type="http://schemas.openxmlformats.org/officeDocument/2006/relationships/tags" Target="../tags/tag95.xml"/><Relationship Id="rId39" Type="http://schemas.openxmlformats.org/officeDocument/2006/relationships/tags" Target="../tags/tag96.xml"/><Relationship Id="rId40" Type="http://schemas.openxmlformats.org/officeDocument/2006/relationships/tags" Target="../tags/tag97.xml"/><Relationship Id="rId41" Type="http://schemas.openxmlformats.org/officeDocument/2006/relationships/slideLayout" Target="../slideLayouts/slideLayout2.xml"/><Relationship Id="rId4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1" Type="http://schemas.openxmlformats.org/officeDocument/2006/relationships/tags" Target="../tags/tag98.xml"/><Relationship Id="rId2" Type="http://schemas.openxmlformats.org/officeDocument/2006/relationships/tags" Target="../tags/tag9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0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0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0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0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tags" Target="../tags/tag114.xml"/><Relationship Id="rId12" Type="http://schemas.openxmlformats.org/officeDocument/2006/relationships/tags" Target="../tags/tag115.xml"/><Relationship Id="rId13" Type="http://schemas.openxmlformats.org/officeDocument/2006/relationships/tags" Target="../tags/tag116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8.xml"/><Relationship Id="rId1" Type="http://schemas.openxmlformats.org/officeDocument/2006/relationships/tags" Target="../tags/tag104.xml"/><Relationship Id="rId2" Type="http://schemas.openxmlformats.org/officeDocument/2006/relationships/tags" Target="../tags/tag105.xml"/><Relationship Id="rId3" Type="http://schemas.openxmlformats.org/officeDocument/2006/relationships/tags" Target="../tags/tag106.xml"/><Relationship Id="rId4" Type="http://schemas.openxmlformats.org/officeDocument/2006/relationships/tags" Target="../tags/tag107.xml"/><Relationship Id="rId5" Type="http://schemas.openxmlformats.org/officeDocument/2006/relationships/tags" Target="../tags/tag108.xml"/><Relationship Id="rId6" Type="http://schemas.openxmlformats.org/officeDocument/2006/relationships/tags" Target="../tags/tag109.xml"/><Relationship Id="rId7" Type="http://schemas.openxmlformats.org/officeDocument/2006/relationships/tags" Target="../tags/tag110.xml"/><Relationship Id="rId8" Type="http://schemas.openxmlformats.org/officeDocument/2006/relationships/tags" Target="../tags/tag111.xml"/><Relationship Id="rId9" Type="http://schemas.openxmlformats.org/officeDocument/2006/relationships/tags" Target="../tags/tag112.xml"/><Relationship Id="rId10" Type="http://schemas.openxmlformats.org/officeDocument/2006/relationships/tags" Target="../tags/tag1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740728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1833438"/>
            <a:ext cx="10115550" cy="1655762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Lecture </a:t>
            </a:r>
            <a:r>
              <a:rPr lang="en-US" sz="3200" dirty="0" smtClean="0">
                <a:solidFill>
                  <a:schemeClr val="accent1"/>
                </a:solidFill>
              </a:rPr>
              <a:t>16: Dijkstra’s Algorithm (Graphs)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Applications of Shortest Weighted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Driving directions</a:t>
            </a:r>
          </a:p>
          <a:p>
            <a:endParaRPr lang="en-US" dirty="0" smtClean="0"/>
          </a:p>
          <a:p>
            <a:r>
              <a:rPr lang="en-US" dirty="0" smtClean="0"/>
              <a:t>Cheap flight itineraries</a:t>
            </a:r>
          </a:p>
          <a:p>
            <a:endParaRPr lang="en-US" dirty="0" smtClean="0"/>
          </a:p>
          <a:p>
            <a:r>
              <a:rPr lang="en-US" dirty="0" smtClean="0"/>
              <a:t>Network routing</a:t>
            </a:r>
          </a:p>
          <a:p>
            <a:endParaRPr lang="en-US" dirty="0" smtClean="0"/>
          </a:p>
          <a:p>
            <a:r>
              <a:rPr lang="en-US" dirty="0" smtClean="0"/>
              <a:t>Critical paths in project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9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as easy as 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Why BFS won’t work: Shortest path may not have the fewest edges</a:t>
            </a:r>
          </a:p>
          <a:p>
            <a:pPr lvl="1"/>
            <a:r>
              <a:rPr lang="en-US" dirty="0" smtClean="0"/>
              <a:t>Annoying when this happens with costs of flights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38400" y="3031551"/>
            <a:ext cx="3505201" cy="1390710"/>
            <a:chOff x="2438400" y="3031551"/>
            <a:chExt cx="3505201" cy="1390710"/>
          </a:xfrm>
        </p:grpSpPr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38401" y="3736341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76601" y="3279141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8" name="AutoShape 47"/>
            <p:cNvCxnSpPr>
              <a:cxnSpLocks noChangeShapeType="1"/>
              <a:stCxn id="16" idx="6"/>
              <a:endCxn id="27" idx="2"/>
            </p:cNvCxnSpPr>
            <p:nvPr>
              <p:custDataLst>
                <p:tags r:id="rId11"/>
              </p:custDataLst>
            </p:nvPr>
          </p:nvCxnSpPr>
          <p:spPr bwMode="auto">
            <a:xfrm>
              <a:off x="2780727" y="3907791"/>
              <a:ext cx="2820546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9" name="AutoShape 48"/>
            <p:cNvCxnSpPr>
              <a:cxnSpLocks noChangeShapeType="1"/>
              <a:stCxn id="17" idx="6"/>
              <a:endCxn id="28" idx="2"/>
            </p:cNvCxnSpPr>
            <p:nvPr>
              <p:custDataLst>
                <p:tags r:id="rId12"/>
              </p:custDataLst>
            </p:nvPr>
          </p:nvCxnSpPr>
          <p:spPr bwMode="auto">
            <a:xfrm>
              <a:off x="3618927" y="3450591"/>
              <a:ext cx="458346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1" name="AutoShape 50"/>
            <p:cNvCxnSpPr>
              <a:cxnSpLocks noChangeShapeType="1"/>
              <a:endCxn id="17" idx="2"/>
            </p:cNvCxnSpPr>
            <p:nvPr>
              <p:custDataLst>
                <p:tags r:id="rId13"/>
              </p:custDataLst>
            </p:nvPr>
          </p:nvCxnSpPr>
          <p:spPr bwMode="auto">
            <a:xfrm flipV="1">
              <a:off x="2667000" y="3450591"/>
              <a:ext cx="609600" cy="323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22" name="Oval 51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76801" y="3279141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27" name="Oval 51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01274" y="3736341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28" name="Oval 51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7274" y="3279141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10000" y="402215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500</a:t>
              </a:r>
            </a:p>
          </p:txBody>
        </p:sp>
        <p:cxnSp>
          <p:nvCxnSpPr>
            <p:cNvPr id="40" name="AutoShape 48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4418454" y="3468053"/>
              <a:ext cx="458346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41" name="AutoShape 48"/>
            <p:cNvCxnSpPr>
              <a:cxnSpLocks noChangeShapeType="1"/>
              <a:stCxn id="22" idx="6"/>
              <a:endCxn id="27" idx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5219128" y="3450592"/>
              <a:ext cx="432279" cy="3359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438400" y="331724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02132" y="303155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43400" y="303155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54732" y="324104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838200" y="4494644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We will assume there are no negative weights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i="1" kern="0" dirty="0">
                <a:solidFill>
                  <a:schemeClr val="accent2"/>
                </a:solidFill>
              </a:rPr>
              <a:t>Problem</a:t>
            </a:r>
            <a:r>
              <a:rPr lang="en-US" sz="2400" kern="0" dirty="0"/>
              <a:t> is </a:t>
            </a:r>
            <a:r>
              <a:rPr lang="en-US" sz="2400" i="1" kern="0" dirty="0">
                <a:solidFill>
                  <a:schemeClr val="accent2"/>
                </a:solidFill>
              </a:rPr>
              <a:t>ill-defined</a:t>
            </a:r>
            <a:r>
              <a:rPr lang="en-US" sz="2400" kern="0" dirty="0"/>
              <a:t> if there are negative-cost </a:t>
            </a:r>
            <a:r>
              <a:rPr lang="en-US" sz="2400" i="1" kern="0" dirty="0"/>
              <a:t>cycles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i="1" kern="0" dirty="0"/>
              <a:t>Today’s</a:t>
            </a:r>
            <a:r>
              <a:rPr lang="en-US" sz="2400" i="1" kern="0" dirty="0">
                <a:solidFill>
                  <a:schemeClr val="accent2"/>
                </a:solidFill>
              </a:rPr>
              <a:t> algorithm</a:t>
            </a:r>
            <a:r>
              <a:rPr lang="en-US" sz="2400" kern="0" dirty="0"/>
              <a:t> is </a:t>
            </a:r>
            <a:r>
              <a:rPr lang="en-US" sz="2400" i="1" kern="0" dirty="0">
                <a:solidFill>
                  <a:schemeClr val="accent2"/>
                </a:solidFill>
              </a:rPr>
              <a:t>wrong</a:t>
            </a:r>
            <a:r>
              <a:rPr lang="en-US" sz="2400" kern="0" dirty="0"/>
              <a:t> if </a:t>
            </a:r>
            <a:r>
              <a:rPr lang="en-US" sz="2400" i="1" kern="0" dirty="0"/>
              <a:t>edges</a:t>
            </a:r>
            <a:r>
              <a:rPr lang="en-US" sz="2400" kern="0" dirty="0"/>
              <a:t> can be negative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kern="0" dirty="0"/>
              <a:t>There are other, slower (but not terrible) algorithms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endParaRPr lang="en-US" sz="2400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6934201" y="2726751"/>
            <a:ext cx="2628327" cy="1562100"/>
            <a:chOff x="6934201" y="2726751"/>
            <a:chExt cx="2628327" cy="1562100"/>
          </a:xfrm>
        </p:grpSpPr>
        <p:sp>
          <p:nvSpPr>
            <p:cNvPr id="48" name="Oval 45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934201" y="3336351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Oval 46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153401" y="2802951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52" name="AutoShape 50"/>
            <p:cNvCxnSpPr>
              <a:cxnSpLocks noChangeShapeType="1"/>
              <a:endCxn id="49" idx="2"/>
            </p:cNvCxnSpPr>
            <p:nvPr>
              <p:custDataLst>
                <p:tags r:id="rId3"/>
              </p:custDataLst>
            </p:nvPr>
          </p:nvCxnSpPr>
          <p:spPr bwMode="auto">
            <a:xfrm flipV="1">
              <a:off x="7239000" y="2974401"/>
              <a:ext cx="9144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54" name="Oval 51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220201" y="3336351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55" name="Oval 51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153401" y="3945951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458200" y="341255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239000" y="2726751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915400" y="2726751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cxnSp>
          <p:nvCxnSpPr>
            <p:cNvPr id="68" name="AutoShape 50"/>
            <p:cNvCxnSpPr>
              <a:cxnSpLocks noChangeShapeType="1"/>
              <a:stCxn id="49" idx="6"/>
              <a:endCxn id="54" idx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8495727" y="2974402"/>
              <a:ext cx="774606" cy="4121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70" name="AutoShape 50"/>
            <p:cNvCxnSpPr>
              <a:cxnSpLocks noChangeShapeType="1"/>
              <a:stCxn id="49" idx="5"/>
              <a:endCxn id="55" idx="7"/>
            </p:cNvCxnSpPr>
            <p:nvPr>
              <p:custDataLst>
                <p:tags r:id="rId7"/>
              </p:custDataLst>
            </p:nvPr>
          </p:nvCxnSpPr>
          <p:spPr bwMode="auto">
            <a:xfrm rot="5400000">
              <a:off x="7995327" y="3545901"/>
              <a:ext cx="900534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74" name="AutoShape 50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 rot="16200000" flipV="1">
              <a:off x="7696994" y="3564157"/>
              <a:ext cx="914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696200" y="3412551"/>
              <a:ext cx="535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-11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94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General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736"/>
            <a:ext cx="10515600" cy="4933741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Goal:</a:t>
            </a:r>
            <a:r>
              <a:rPr lang="en-US" dirty="0" smtClean="0"/>
              <a:t> From one starting vertex, what are the shortest paths to each of the other vertices (for a weighted graph)?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Idea:</a:t>
            </a:r>
            <a:r>
              <a:rPr lang="en-US" dirty="0" smtClean="0"/>
              <a:t> Similar to BFS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Repeatedly increase a “set of vertices with known shortest distances”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Any vertex not in this set will have a “best distance so far”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Each vertex has a “cost” to represent these shortest/best distances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Update costs (i.e. “best distances so far”) as we add vertices to set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765722" y="2328156"/>
            <a:ext cx="4419395" cy="2351832"/>
            <a:chOff x="3886302" y="2195566"/>
            <a:chExt cx="4419395" cy="2351832"/>
          </a:xfrm>
        </p:grpSpPr>
        <p:sp>
          <p:nvSpPr>
            <p:cNvPr id="5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107272" y="2627748"/>
              <a:ext cx="368283" cy="36912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727717" y="2553923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59959" y="3808943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506747" y="3587469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979879" y="2627748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937414" y="2627748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390626" y="3956592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2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348161" y="3365995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cxnSp>
          <p:nvCxnSpPr>
            <p:cNvPr id="13" name="AutoShape 14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4484762" y="2812309"/>
              <a:ext cx="1075694" cy="81976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5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rot="10800000">
              <a:off x="4291413" y="3006099"/>
              <a:ext cx="1206127" cy="76593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20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rot="10800000" flipV="1">
              <a:off x="6574767" y="3550556"/>
              <a:ext cx="773394" cy="40603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21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flipV="1">
              <a:off x="6758909" y="3735118"/>
              <a:ext cx="773394" cy="40603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4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144100" y="2952269"/>
              <a:ext cx="16880" cy="847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5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4337449" y="3911990"/>
              <a:ext cx="1223007" cy="815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6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>
              <a:off x="4421847" y="2672350"/>
              <a:ext cx="1296662" cy="66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27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6105207" y="2738485"/>
              <a:ext cx="865465" cy="73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8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7357368" y="2812309"/>
              <a:ext cx="57083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29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flipH="1" flipV="1">
              <a:off x="7164020" y="3006099"/>
              <a:ext cx="237850" cy="4044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30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7662737" y="3006099"/>
              <a:ext cx="458819" cy="4044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31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 rot="16200000" flipH="1">
              <a:off x="5672483" y="3238572"/>
              <a:ext cx="1141659" cy="4024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32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5690888" y="2932274"/>
              <a:ext cx="220970" cy="645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33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 rot="16200000" flipH="1">
              <a:off x="5986552" y="3737080"/>
              <a:ext cx="238618" cy="5695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34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 rot="5400000" flipH="1">
              <a:off x="5285609" y="3112708"/>
              <a:ext cx="147649" cy="21702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" name="Text Box 4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86028" y="219556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7" name="Text Box 5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17494" y="2407812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8" name="Text Box 5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316969" y="2480098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9" name="Text Box 5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495475" y="2553923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0" name="Text Box 5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863758" y="3070696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1" name="Text Box 5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43313" y="3144520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42" name="Text Box 5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53535" y="3070696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3" name="Text Box 5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850979" y="3302936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4" name="Text Box 6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53535" y="3727370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5" name="Text Box 6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948686" y="3735118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11</a:t>
              </a:r>
            </a:p>
          </p:txBody>
        </p:sp>
        <p:sp>
          <p:nvSpPr>
            <p:cNvPr id="46" name="Text Box 6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33090" y="4178066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47" name="Text Box 6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85777" y="2923046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 Box 64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696524" y="3292170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49" name="Text Box 6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549211" y="3661293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" name="Text Box 6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886302" y="3218345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1" name="Text Box 63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727717" y="3136773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 rot="21236324">
            <a:off x="3203510" y="2431624"/>
            <a:ext cx="76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starting vertex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Arc 53"/>
          <p:cNvSpPr/>
          <p:nvPr/>
        </p:nvSpPr>
        <p:spPr>
          <a:xfrm rot="11151826" flipV="1">
            <a:off x="3580951" y="2651248"/>
            <a:ext cx="387048" cy="356569"/>
          </a:xfrm>
          <a:prstGeom prst="arc">
            <a:avLst>
              <a:gd name="adj1" fmla="val 1703050"/>
              <a:gd name="adj2" fmla="val 7916253"/>
            </a:avLst>
          </a:prstGeom>
          <a:ln w="127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Shortest Path Example </a:t>
            </a:r>
            <a:r>
              <a:rPr lang="en-US" sz="3600" dirty="0" smtClean="0"/>
              <a:t>#1</a:t>
            </a:r>
            <a:endParaRPr lang="en-US" sz="3600" dirty="0"/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61697"/>
              </p:ext>
            </p:extLst>
          </p:nvPr>
        </p:nvGraphicFramePr>
        <p:xfrm>
          <a:off x="6812598" y="1004839"/>
          <a:ext cx="4984145" cy="5295330"/>
        </p:xfrm>
        <a:graphic>
          <a:graphicData uri="http://schemas.openxmlformats.org/drawingml/2006/table">
            <a:tbl>
              <a:tblPr/>
              <a:tblGrid>
                <a:gridCol w="749915"/>
                <a:gridCol w="884255"/>
                <a:gridCol w="2120203"/>
                <a:gridCol w="1229772"/>
              </a:tblGrid>
              <a:tr h="58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886427" y="4801984"/>
            <a:ext cx="369222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u="sng" dirty="0" smtClean="0"/>
              <a:t>Known Set (in order added):</a:t>
            </a:r>
            <a:endParaRPr lang="en-US" sz="2400" u="sng" dirty="0"/>
          </a:p>
          <a:p>
            <a:pPr>
              <a:defRPr/>
            </a:pPr>
            <a:endParaRPr lang="en-US" sz="2400" u="sng" dirty="0"/>
          </a:p>
        </p:txBody>
      </p:sp>
      <p:grpSp>
        <p:nvGrpSpPr>
          <p:cNvPr id="57" name="Group 56"/>
          <p:cNvGrpSpPr/>
          <p:nvPr/>
        </p:nvGrpSpPr>
        <p:grpSpPr>
          <a:xfrm>
            <a:off x="943629" y="1522325"/>
            <a:ext cx="5284741" cy="2753737"/>
            <a:chOff x="3911728" y="2195566"/>
            <a:chExt cx="4393969" cy="2289579"/>
          </a:xfrm>
        </p:grpSpPr>
        <p:sp>
          <p:nvSpPr>
            <p:cNvPr id="58" name="Oval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107272" y="2627748"/>
              <a:ext cx="368283" cy="36912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9" name="Oval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27717" y="2553923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60" name="Oval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59959" y="3808943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61" name="Oval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506747" y="3587469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62" name="Oval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979879" y="2627748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63" name="Oval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37414" y="2627748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4" name="Oval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90626" y="3956592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5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348161" y="3365995"/>
              <a:ext cx="368283" cy="36912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cxnSp>
          <p:nvCxnSpPr>
            <p:cNvPr id="66" name="AutoShape 14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4484762" y="2812309"/>
              <a:ext cx="1075694" cy="81976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67" name="AutoShape 15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rot="10800000">
              <a:off x="4291413" y="3006099"/>
              <a:ext cx="1206127" cy="76593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68" name="AutoShape 20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6574767" y="3550556"/>
              <a:ext cx="773394" cy="406036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69" name="AutoShape 21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flipV="1">
              <a:off x="6758909" y="3735118"/>
              <a:ext cx="773394" cy="406036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70" name="AutoShape 24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144100" y="2952269"/>
              <a:ext cx="16880" cy="8474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71" name="AutoShape 25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4337449" y="3911990"/>
              <a:ext cx="1223007" cy="8151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72" name="AutoShape 26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4421847" y="2672350"/>
              <a:ext cx="1296662" cy="6613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73" name="AutoShape 27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6105207" y="2738485"/>
              <a:ext cx="865465" cy="73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74" name="AutoShape 28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7357368" y="2812309"/>
              <a:ext cx="570839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75" name="AutoShape 29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flipH="1" flipV="1">
              <a:off x="7164020" y="3006099"/>
              <a:ext cx="237850" cy="4044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76" name="AutoShape 30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 flipH="1">
              <a:off x="7662737" y="3006099"/>
              <a:ext cx="458819" cy="4044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77" name="AutoShape 31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5672483" y="3238572"/>
              <a:ext cx="1141659" cy="40249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78" name="AutoShape 32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5690888" y="2932274"/>
              <a:ext cx="220970" cy="64596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79" name="AutoShape 33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5986552" y="3737080"/>
              <a:ext cx="238618" cy="56953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80" name="AutoShape 34"/>
            <p:cNvCxnSpPr>
              <a:cxnSpLocks noChangeShapeType="1"/>
            </p:cNvCxnSpPr>
            <p:nvPr>
              <p:custDataLst>
                <p:tags r:id="rId24"/>
              </p:custDataLst>
            </p:nvPr>
          </p:nvCxnSpPr>
          <p:spPr bwMode="auto">
            <a:xfrm rot="5400000" flipH="1">
              <a:off x="5285609" y="3112708"/>
              <a:ext cx="147649" cy="2170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81" name="Text Box 4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801597" y="2195566"/>
              <a:ext cx="153594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Text Box 5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942920" y="2407812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83" name="Text Box 5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42395" y="2480098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84" name="Text Box 5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520901" y="2553923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85" name="Text Box 5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889183" y="3070696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86" name="Text Box 5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278600" y="3144520"/>
              <a:ext cx="348129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87" name="Text Box 5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78961" y="3070696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88" name="Text Box 5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876405" y="3302936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89" name="Text Box 6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78961" y="3727370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90" name="Text Box 6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983973" y="3735118"/>
              <a:ext cx="348129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11</a:t>
              </a:r>
            </a:p>
          </p:txBody>
        </p:sp>
        <p:sp>
          <p:nvSpPr>
            <p:cNvPr id="91" name="Text Box 6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458515" y="4178066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92" name="Text Box 6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311202" y="2923046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3" name="Text Box 64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21949" y="3292170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94" name="Text Box 65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574637" y="3661293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95" name="Text Box 66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911728" y="3218345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96" name="Text Box 6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53142" y="3136773"/>
              <a:ext cx="250835" cy="30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5</a:t>
              </a:r>
            </a:p>
          </p:txBody>
        </p:sp>
      </p:grpSp>
      <p:sp>
        <p:nvSpPr>
          <p:cNvPr id="97" name="Rectangle 96"/>
          <p:cNvSpPr/>
          <p:nvPr/>
        </p:nvSpPr>
        <p:spPr>
          <a:xfrm>
            <a:off x="838200" y="4798504"/>
            <a:ext cx="5390169" cy="150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383698" y="1647325"/>
            <a:ext cx="850772" cy="580959"/>
            <a:chOff x="383698" y="1647325"/>
            <a:chExt cx="850772" cy="580959"/>
          </a:xfrm>
        </p:grpSpPr>
        <p:sp>
          <p:nvSpPr>
            <p:cNvPr id="99" name="TextBox 98"/>
            <p:cNvSpPr txBox="1"/>
            <p:nvPr/>
          </p:nvSpPr>
          <p:spPr>
            <a:xfrm rot="21236324">
              <a:off x="383698" y="1647325"/>
              <a:ext cx="85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s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ource vertex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0" name="Arc 99"/>
            <p:cNvSpPr/>
            <p:nvPr/>
          </p:nvSpPr>
          <p:spPr>
            <a:xfrm rot="11151826" flipV="1">
              <a:off x="761391" y="1871715"/>
              <a:ext cx="387048" cy="356569"/>
            </a:xfrm>
            <a:prstGeom prst="arc">
              <a:avLst>
                <a:gd name="adj1" fmla="val 1703050"/>
                <a:gd name="adj2" fmla="val 7916253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432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56340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(extra space in case you want/need 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called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smtClean="0"/>
              <a:t>Dijkstra’s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amed after its inventor </a:t>
            </a:r>
            <a:r>
              <a:rPr lang="en-US" dirty="0" err="1" smtClean="0"/>
              <a:t>Edsger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r>
              <a:rPr lang="en-US" dirty="0" smtClean="0"/>
              <a:t> (1930-2002)</a:t>
            </a:r>
          </a:p>
          <a:p>
            <a:pPr marL="457200" lvl="1" indent="0">
              <a:buNone/>
            </a:pPr>
            <a:r>
              <a:rPr lang="en-US" dirty="0" smtClean="0"/>
              <a:t>Truly one of the “founders” of computer </a:t>
            </a:r>
            <a:r>
              <a:rPr lang="en-US" dirty="0" smtClean="0"/>
              <a:t>science;</a:t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 smtClean="0"/>
              <a:t>is just one of his many contributions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05415" y="3323063"/>
            <a:ext cx="8994718" cy="3100039"/>
            <a:chOff x="2074127" y="3445727"/>
            <a:chExt cx="8994718" cy="31000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6412" y="3565610"/>
              <a:ext cx="2150261" cy="28686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26673" y="4283872"/>
              <a:ext cx="645721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/>
                <a:t>“Computer science is no more about computers </a:t>
              </a:r>
            </a:p>
            <a:p>
              <a:pPr algn="ctr"/>
              <a:r>
                <a:rPr lang="en-US" sz="2400" i="1" dirty="0" smtClean="0"/>
                <a:t>than astronomy is about telescopes.”</a:t>
              </a:r>
            </a:p>
            <a:p>
              <a:endParaRPr lang="en-US" sz="1050" dirty="0" smtClean="0"/>
            </a:p>
            <a:p>
              <a:pPr algn="r"/>
              <a:r>
                <a:rPr lang="en-US" sz="2400" dirty="0"/>
                <a:t> </a:t>
              </a:r>
              <a:r>
                <a:rPr lang="en-US" sz="2400" dirty="0" smtClean="0"/>
                <a:t>- </a:t>
              </a:r>
              <a:r>
                <a:rPr lang="en-US" sz="2400" dirty="0" err="1" smtClean="0"/>
                <a:t>Edsger</a:t>
              </a:r>
              <a:r>
                <a:rPr lang="en-US" sz="2400" dirty="0" smtClean="0"/>
                <a:t> Dijkstra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4127" y="3445727"/>
              <a:ext cx="8994718" cy="3100039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406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Dijkstra’s Algorithm (Pseudocode)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683240" cy="481901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100" b="1" dirty="0" smtClean="0">
                <a:solidFill>
                  <a:schemeClr val="accent2"/>
                </a:solidFill>
              </a:rPr>
              <a:t>Dijkstra’s Algorithm</a:t>
            </a:r>
            <a:r>
              <a:rPr lang="en-US" sz="3100" dirty="0" smtClean="0"/>
              <a:t> </a:t>
            </a:r>
            <a:r>
              <a:rPr lang="mr-IN" sz="3100" dirty="0" smtClean="0"/>
              <a:t>–</a:t>
            </a:r>
            <a:r>
              <a:rPr lang="en-US" sz="3100" dirty="0" smtClean="0"/>
              <a:t> </a:t>
            </a:r>
            <a:r>
              <a:rPr lang="en-US" sz="3100" dirty="0" smtClean="0"/>
              <a:t>the </a:t>
            </a:r>
            <a:r>
              <a:rPr lang="en-US" sz="3100" dirty="0" smtClean="0"/>
              <a:t>following algorithm for finding single-source </a:t>
            </a:r>
            <a:r>
              <a:rPr lang="en-US" sz="3100" dirty="0"/>
              <a:t>shortest paths in a weighted graph (directed or undirected) with no negative-weight </a:t>
            </a:r>
            <a:r>
              <a:rPr lang="en-US" sz="3100" dirty="0" smtClean="0"/>
              <a:t>edges:</a:t>
            </a:r>
            <a:endParaRPr lang="en-US" sz="31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 smtClean="0"/>
              <a:t>each node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, </a:t>
            </a:r>
            <a:r>
              <a:rPr lang="en-US" dirty="0" smtClean="0"/>
              <a:t> set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 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and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Symbol"/>
              </a:rPr>
              <a:t>v.known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 = false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source.cost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there are unknown nodes in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Select the unknown node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 with lowest cost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Mark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 as known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edge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with weight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smtClean="0"/>
              <a:t>,</a:t>
            </a:r>
          </a:p>
          <a:p>
            <a:pPr marL="857250" lvl="1" indent="-45720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c1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w</a:t>
            </a:r>
            <a:r>
              <a:rPr lang="en-US" dirty="0" smtClean="0"/>
              <a:t>    </a:t>
            </a:r>
            <a:r>
              <a:rPr lang="en-US" i="1" dirty="0" smtClean="0"/>
              <a:t>// cost of best path through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v </a:t>
            </a:r>
            <a:r>
              <a:rPr lang="en-US" i="1" dirty="0" smtClean="0"/>
              <a:t>to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i="1" dirty="0" smtClean="0"/>
              <a:t>   </a:t>
            </a:r>
          </a:p>
          <a:p>
            <a:pPr marL="857250" lvl="1" indent="-45720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c2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dirty="0" smtClean="0"/>
              <a:t>  </a:t>
            </a:r>
            <a:r>
              <a:rPr lang="en-US" dirty="0" smtClean="0"/>
              <a:t>            </a:t>
            </a:r>
            <a:r>
              <a:rPr lang="en-US" i="1" dirty="0" smtClean="0"/>
              <a:t>// </a:t>
            </a:r>
            <a:r>
              <a:rPr lang="en-US" i="1" dirty="0" smtClean="0"/>
              <a:t>cost of best path to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i="1" dirty="0" smtClean="0"/>
              <a:t> previously known</a:t>
            </a:r>
          </a:p>
          <a:p>
            <a:pPr marL="857250" lvl="1" indent="-45720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if(c1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 c2){</a:t>
            </a:r>
            <a:r>
              <a:rPr lang="en-US" dirty="0" smtClean="0"/>
              <a:t> </a:t>
            </a:r>
            <a:r>
              <a:rPr lang="en-US" dirty="0" smtClean="0"/>
              <a:t>          </a:t>
            </a:r>
            <a:r>
              <a:rPr lang="en-US" i="1" dirty="0" smtClean="0"/>
              <a:t>// </a:t>
            </a:r>
            <a:r>
              <a:rPr lang="en-US" i="1" dirty="0" smtClean="0"/>
              <a:t>if the path through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i="1" dirty="0" smtClean="0"/>
              <a:t> is better</a:t>
            </a:r>
          </a:p>
          <a:p>
            <a:pPr marL="857250" lvl="1" indent="-45720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c1</a:t>
            </a:r>
          </a:p>
          <a:p>
            <a:pPr marL="857250" lvl="1" indent="-45720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u.path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v</a:t>
            </a:r>
            <a:r>
              <a:rPr lang="en-US" dirty="0" smtClean="0"/>
              <a:t> </a:t>
            </a:r>
            <a:r>
              <a:rPr lang="en-US" dirty="0" smtClean="0"/>
              <a:t>          </a:t>
            </a:r>
            <a:r>
              <a:rPr lang="en-US" i="1" dirty="0" smtClean="0"/>
              <a:t>// </a:t>
            </a:r>
            <a:r>
              <a:rPr lang="en-US" i="1" dirty="0" smtClean="0"/>
              <a:t>for computing actual paths</a:t>
            </a:r>
          </a:p>
          <a:p>
            <a:pPr marL="857250" lvl="1" indent="-45720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2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Dijkstra’s Algorithm: Features</a:t>
            </a:r>
            <a:endParaRPr lang="en-US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6440" y="1825625"/>
            <a:ext cx="10937240" cy="435133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/>
              <a:t>When a vertex is marked known, </a:t>
            </a:r>
            <a:r>
              <a:rPr lang="en-US" dirty="0" smtClean="0"/>
              <a:t>the </a:t>
            </a:r>
            <a:r>
              <a:rPr lang="en-US" dirty="0" smtClean="0"/>
              <a:t>cost of the shortest path to that node is known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/>
              <a:t>The path is also known by following back-pointers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00" dirty="0" smtClean="0"/>
          </a:p>
          <a:p>
            <a:pPr eaLnBrk="1" hangingPunct="1">
              <a:lnSpc>
                <a:spcPct val="120000"/>
              </a:lnSpc>
            </a:pPr>
            <a:r>
              <a:rPr lang="en-US" dirty="0" smtClean="0"/>
              <a:t>While a vertex is </a:t>
            </a:r>
            <a:r>
              <a:rPr lang="en-US" dirty="0" smtClean="0"/>
              <a:t>still not </a:t>
            </a:r>
            <a:r>
              <a:rPr lang="en-US" dirty="0" smtClean="0"/>
              <a:t>known, </a:t>
            </a:r>
            <a:r>
              <a:rPr lang="en-US" dirty="0" smtClean="0"/>
              <a:t>another </a:t>
            </a:r>
            <a:r>
              <a:rPr lang="en-US" dirty="0" smtClean="0"/>
              <a:t>shorter path to it </a:t>
            </a:r>
            <a:r>
              <a:rPr lang="en-US" dirty="0" smtClean="0"/>
              <a:t>*might*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still be found</a:t>
            </a:r>
          </a:p>
          <a:p>
            <a:pPr eaLnBrk="1" hangingPunct="1">
              <a:lnSpc>
                <a:spcPct val="120000"/>
              </a:lnSpc>
            </a:pPr>
            <a:endParaRPr lang="en-US" sz="700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Note: The “Order Added to Known Set” is not important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detail about how the algorithm works (client doesn’t care)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Not used by the algorithm (implementation doesn’t care)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 is sorted by path-cost, resolving ties in some way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Helps give intuition of why the algorithm works</a:t>
            </a:r>
          </a:p>
        </p:txBody>
      </p:sp>
    </p:spTree>
    <p:extLst>
      <p:ext uri="{BB962C8B-B14F-4D97-AF65-F5344CB8AC3E}">
        <p14:creationId xmlns:p14="http://schemas.microsoft.com/office/powerpoint/2010/main" val="179350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</a:t>
            </a:r>
            <a:r>
              <a:rPr lang="en-US" dirty="0" smtClean="0"/>
              <a:t>Commentary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960"/>
            <a:ext cx="9535160" cy="49479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Dijkstra’s Algorithm is one example of</a:t>
            </a:r>
            <a:r>
              <a:rPr lang="en-US" dirty="0" smtClean="0"/>
              <a:t>...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/>
                </a:solidFill>
              </a:rPr>
              <a:t>greedy algorithm</a:t>
            </a:r>
            <a:r>
              <a:rPr lang="en-US" dirty="0" smtClean="0"/>
              <a:t>: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Make a locally optimal choice at each stage to (hopefully) find a global optimum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i.e. Settle </a:t>
            </a:r>
            <a:r>
              <a:rPr lang="en-US" dirty="0"/>
              <a:t>on the best looking option at each repeated </a:t>
            </a:r>
            <a:r>
              <a:rPr lang="en-US" dirty="0" smtClean="0"/>
              <a:t>step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Note</a:t>
            </a:r>
            <a:r>
              <a:rPr lang="en-US" dirty="0" smtClean="0"/>
              <a:t>: for some </a:t>
            </a:r>
            <a:r>
              <a:rPr lang="en-US" dirty="0" smtClean="0"/>
              <a:t>problems, </a:t>
            </a:r>
            <a:r>
              <a:rPr lang="en-US" dirty="0" smtClean="0"/>
              <a:t>greedy algorithms cannot find best answer!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Dynamic programming</a:t>
            </a:r>
            <a:r>
              <a:rPr lang="en-US" dirty="0" smtClean="0"/>
              <a:t>: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Solve a complex problem by breaking it down into a collection of simpler </a:t>
            </a:r>
            <a:r>
              <a:rPr lang="en-US" dirty="0" err="1" smtClean="0"/>
              <a:t>subproblems</a:t>
            </a:r>
            <a:r>
              <a:rPr lang="en-US" dirty="0" smtClean="0"/>
              <a:t>, solve each of those </a:t>
            </a:r>
            <a:r>
              <a:rPr lang="en-US" dirty="0" err="1" smtClean="0"/>
              <a:t>subproblems</a:t>
            </a:r>
            <a:r>
              <a:rPr lang="en-US" dirty="0" smtClean="0"/>
              <a:t> just once, and store their solutions.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/>
              <a:t>i.e. Save partial solutions, and use it to solve further parts to </a:t>
            </a:r>
            <a:r>
              <a:rPr lang="en-US" dirty="0" smtClean="0"/>
              <a:t>avoid repeating work</a:t>
            </a:r>
            <a:endParaRPr lang="en-US" dirty="0"/>
          </a:p>
        </p:txBody>
      </p:sp>
      <p:graphicFrame>
        <p:nvGraphicFramePr>
          <p:cNvPr id="7" name="Group 12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6227424"/>
              </p:ext>
            </p:extLst>
          </p:nvPr>
        </p:nvGraphicFramePr>
        <p:xfrm>
          <a:off x="9469120" y="3250812"/>
          <a:ext cx="2194560" cy="1920240"/>
        </p:xfrm>
        <a:graphic>
          <a:graphicData uri="http://schemas.openxmlformats.org/drawingml/2006/table">
            <a:tbl>
              <a:tblPr/>
              <a:tblGrid>
                <a:gridCol w="548640"/>
                <a:gridCol w="609600"/>
                <a:gridCol w="487680"/>
                <a:gridCol w="548640"/>
              </a:tblGrid>
              <a:tr h="178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5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823"/>
          </a:xfrm>
        </p:spPr>
        <p:txBody>
          <a:bodyPr>
            <a:normAutofit/>
          </a:bodyPr>
          <a:lstStyle/>
          <a:p>
            <a:r>
              <a:rPr lang="en-US" dirty="0" smtClean="0"/>
              <a:t>Dijkstra’s Algorithm: Practice Time!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83566" y="1478951"/>
            <a:ext cx="3699386" cy="2902401"/>
            <a:chOff x="1419024" y="1804359"/>
            <a:chExt cx="3352800" cy="2630481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47624" y="1985327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24024" y="1909127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495224" y="3204527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C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095424" y="2975927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D</a:t>
              </a:r>
              <a:endParaRPr lang="en-US" dirty="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409624" y="4053840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390824" y="2606040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238424" y="3596640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9" name="AutoShape 24"/>
            <p:cNvCxnSpPr>
              <a:cxnSpLocks noChangeShapeType="1"/>
              <a:stCxn id="7" idx="3"/>
              <a:endCxn id="9" idx="0"/>
            </p:cNvCxnSpPr>
            <p:nvPr/>
          </p:nvCxnSpPr>
          <p:spPr bwMode="auto">
            <a:xfrm flipH="1">
              <a:off x="1685725" y="2320290"/>
              <a:ext cx="17463" cy="874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21" name="AutoShape 26"/>
            <p:cNvCxnSpPr>
              <a:cxnSpLocks noChangeShapeType="1"/>
              <a:stCxn id="8" idx="2"/>
              <a:endCxn id="7" idx="6"/>
            </p:cNvCxnSpPr>
            <p:nvPr/>
          </p:nvCxnSpPr>
          <p:spPr bwMode="auto">
            <a:xfrm rot="10800000" flipV="1">
              <a:off x="2028624" y="2099627"/>
              <a:ext cx="1295400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27" name="AutoShape 32"/>
            <p:cNvCxnSpPr>
              <a:cxnSpLocks noChangeShapeType="1"/>
              <a:stCxn id="10" idx="0"/>
              <a:endCxn id="8" idx="4"/>
            </p:cNvCxnSpPr>
            <p:nvPr/>
          </p:nvCxnSpPr>
          <p:spPr bwMode="auto">
            <a:xfrm rot="5400000" flipH="1" flipV="1">
              <a:off x="3057324" y="2518727"/>
              <a:ext cx="685800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39" name="Text Box 53"/>
            <p:cNvSpPr txBox="1">
              <a:spLocks noChangeArrowheads="1"/>
            </p:cNvSpPr>
            <p:nvPr/>
          </p:nvSpPr>
          <p:spPr bwMode="auto">
            <a:xfrm>
              <a:off x="2485824" y="1804359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9" name="Text Box 63"/>
            <p:cNvSpPr txBox="1">
              <a:spLocks noChangeArrowheads="1"/>
            </p:cNvSpPr>
            <p:nvPr/>
          </p:nvSpPr>
          <p:spPr bwMode="auto">
            <a:xfrm>
              <a:off x="2562024" y="2377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2" name="Text Box 66"/>
            <p:cNvSpPr txBox="1">
              <a:spLocks noChangeArrowheads="1"/>
            </p:cNvSpPr>
            <p:nvPr/>
          </p:nvSpPr>
          <p:spPr bwMode="auto">
            <a:xfrm>
              <a:off x="1419024" y="2594927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US" dirty="0"/>
            </a:p>
          </p:txBody>
        </p:sp>
        <p:sp>
          <p:nvSpPr>
            <p:cNvPr id="57" name="Text Box 63"/>
            <p:cNvSpPr txBox="1">
              <a:spLocks noChangeArrowheads="1"/>
            </p:cNvSpPr>
            <p:nvPr/>
          </p:nvSpPr>
          <p:spPr bwMode="auto">
            <a:xfrm>
              <a:off x="3347045" y="251073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5</a:t>
              </a:r>
              <a:endParaRPr lang="en-US" dirty="0"/>
            </a:p>
          </p:txBody>
        </p:sp>
        <p:cxnSp>
          <p:nvCxnSpPr>
            <p:cNvPr id="58" name="AutoShape 26"/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 rot="16200000" flipH="1">
              <a:off x="2201428" y="2081931"/>
              <a:ext cx="721192" cy="11783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61" name="AutoShape 26"/>
            <p:cNvCxnSpPr>
              <a:cxnSpLocks noChangeShapeType="1"/>
              <a:stCxn id="9" idx="6"/>
              <a:endCxn id="10" idx="3"/>
            </p:cNvCxnSpPr>
            <p:nvPr/>
          </p:nvCxnSpPr>
          <p:spPr bwMode="auto">
            <a:xfrm flipV="1">
              <a:off x="1876224" y="3301131"/>
              <a:ext cx="1274996" cy="938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2172918" y="304413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65" name="AutoShape 26"/>
            <p:cNvCxnSpPr>
              <a:cxnSpLocks noChangeShapeType="1"/>
              <a:stCxn id="10" idx="6"/>
              <a:endCxn id="13" idx="3"/>
            </p:cNvCxnSpPr>
            <p:nvPr/>
          </p:nvCxnSpPr>
          <p:spPr bwMode="auto">
            <a:xfrm flipV="1">
              <a:off x="3476424" y="2931245"/>
              <a:ext cx="970196" cy="2351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68" name="Text Box 63"/>
            <p:cNvSpPr txBox="1">
              <a:spLocks noChangeArrowheads="1"/>
            </p:cNvSpPr>
            <p:nvPr/>
          </p:nvSpPr>
          <p:spPr bwMode="auto">
            <a:xfrm>
              <a:off x="3773118" y="273933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69" name="AutoShape 32"/>
            <p:cNvCxnSpPr>
              <a:cxnSpLocks noChangeShapeType="1"/>
              <a:stCxn id="13" idx="1"/>
              <a:endCxn id="8" idx="6"/>
            </p:cNvCxnSpPr>
            <p:nvPr/>
          </p:nvCxnSpPr>
          <p:spPr bwMode="auto">
            <a:xfrm rot="16200000" flipV="1">
              <a:off x="3794719" y="2009934"/>
              <a:ext cx="562209" cy="7415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72" name="Text Box 63"/>
            <p:cNvSpPr txBox="1">
              <a:spLocks noChangeArrowheads="1"/>
            </p:cNvSpPr>
            <p:nvPr/>
          </p:nvSpPr>
          <p:spPr bwMode="auto">
            <a:xfrm>
              <a:off x="4001718" y="1996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73" name="AutoShape 26"/>
            <p:cNvCxnSpPr>
              <a:cxnSpLocks noChangeShapeType="1"/>
              <a:stCxn id="9" idx="5"/>
              <a:endCxn id="11" idx="1"/>
            </p:cNvCxnSpPr>
            <p:nvPr/>
          </p:nvCxnSpPr>
          <p:spPr bwMode="auto">
            <a:xfrm rot="16200000" flipH="1">
              <a:off x="1852973" y="3497187"/>
              <a:ext cx="579905" cy="6449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76" name="Text Box 66"/>
            <p:cNvSpPr txBox="1">
              <a:spLocks noChangeArrowheads="1"/>
            </p:cNvSpPr>
            <p:nvPr/>
          </p:nvSpPr>
          <p:spPr bwMode="auto">
            <a:xfrm>
              <a:off x="1868118" y="3722793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US" dirty="0"/>
            </a:p>
          </p:txBody>
        </p:sp>
        <p:cxnSp>
          <p:nvCxnSpPr>
            <p:cNvPr id="77" name="AutoShape 32"/>
            <p:cNvCxnSpPr>
              <a:cxnSpLocks noChangeShapeType="1"/>
              <a:stCxn id="10" idx="4"/>
              <a:endCxn id="11" idx="7"/>
            </p:cNvCxnSpPr>
            <p:nvPr/>
          </p:nvCxnSpPr>
          <p:spPr bwMode="auto">
            <a:xfrm rot="5400000">
              <a:off x="2634023" y="3457733"/>
              <a:ext cx="752709" cy="551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81" name="Text Box 63"/>
            <p:cNvSpPr txBox="1">
              <a:spLocks noChangeArrowheads="1"/>
            </p:cNvSpPr>
            <p:nvPr/>
          </p:nvSpPr>
          <p:spPr bwMode="auto">
            <a:xfrm>
              <a:off x="2714424" y="3520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endParaRPr lang="en-US" dirty="0"/>
            </a:p>
          </p:txBody>
        </p:sp>
        <p:sp>
          <p:nvSpPr>
            <p:cNvPr id="82" name="Text Box 63"/>
            <p:cNvSpPr txBox="1">
              <a:spLocks noChangeArrowheads="1"/>
            </p:cNvSpPr>
            <p:nvPr/>
          </p:nvSpPr>
          <p:spPr bwMode="auto">
            <a:xfrm>
              <a:off x="3849318" y="3139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5</a:t>
              </a:r>
              <a:endParaRPr lang="en-US" dirty="0"/>
            </a:p>
          </p:txBody>
        </p:sp>
        <p:cxnSp>
          <p:nvCxnSpPr>
            <p:cNvPr id="83" name="AutoShape 26"/>
            <p:cNvCxnSpPr>
              <a:cxnSpLocks noChangeShapeType="1"/>
              <a:stCxn id="10" idx="5"/>
              <a:endCxn id="14" idx="1"/>
            </p:cNvCxnSpPr>
            <p:nvPr/>
          </p:nvCxnSpPr>
          <p:spPr bwMode="auto">
            <a:xfrm rot="16200000" flipH="1">
              <a:off x="3681773" y="3039987"/>
              <a:ext cx="351305" cy="8735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86" name="AutoShape 26"/>
            <p:cNvCxnSpPr>
              <a:cxnSpLocks noChangeShapeType="1"/>
              <a:stCxn id="14" idx="0"/>
              <a:endCxn id="13" idx="4"/>
            </p:cNvCxnSpPr>
            <p:nvPr/>
          </p:nvCxnSpPr>
          <p:spPr bwMode="auto">
            <a:xfrm rot="5400000" flipH="1" flipV="1">
              <a:off x="4200324" y="3215640"/>
              <a:ext cx="609600" cy="152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89" name="Text Box 63"/>
            <p:cNvSpPr txBox="1">
              <a:spLocks noChangeArrowheads="1"/>
            </p:cNvSpPr>
            <p:nvPr/>
          </p:nvSpPr>
          <p:spPr bwMode="auto">
            <a:xfrm>
              <a:off x="4467024" y="30632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3</a:t>
              </a:r>
              <a:endParaRPr lang="en-US" dirty="0"/>
            </a:p>
          </p:txBody>
        </p:sp>
        <p:cxnSp>
          <p:nvCxnSpPr>
            <p:cNvPr id="90" name="AutoShape 26"/>
            <p:cNvCxnSpPr>
              <a:cxnSpLocks noChangeShapeType="1"/>
              <a:stCxn id="11" idx="6"/>
              <a:endCxn id="14" idx="3"/>
            </p:cNvCxnSpPr>
            <p:nvPr/>
          </p:nvCxnSpPr>
          <p:spPr bwMode="auto">
            <a:xfrm flipV="1">
              <a:off x="2790624" y="3921844"/>
              <a:ext cx="1503596" cy="3224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93" name="Text Box 63"/>
            <p:cNvSpPr txBox="1">
              <a:spLocks noChangeArrowheads="1"/>
            </p:cNvSpPr>
            <p:nvPr/>
          </p:nvSpPr>
          <p:spPr bwMode="auto">
            <a:xfrm>
              <a:off x="3315918" y="3749040"/>
              <a:ext cx="418704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10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13459" y="1447151"/>
            <a:ext cx="850772" cy="580959"/>
            <a:chOff x="383698" y="1647325"/>
            <a:chExt cx="850772" cy="580959"/>
          </a:xfrm>
        </p:grpSpPr>
        <p:sp>
          <p:nvSpPr>
            <p:cNvPr id="54" name="TextBox 53"/>
            <p:cNvSpPr txBox="1"/>
            <p:nvPr/>
          </p:nvSpPr>
          <p:spPr>
            <a:xfrm rot="21236324">
              <a:off x="383698" y="1647325"/>
              <a:ext cx="85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s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ource vertex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11151826" flipV="1">
              <a:off x="761391" y="1871715"/>
              <a:ext cx="387048" cy="356569"/>
            </a:xfrm>
            <a:prstGeom prst="arc">
              <a:avLst>
                <a:gd name="adj1" fmla="val 1703050"/>
                <a:gd name="adj2" fmla="val 7916253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361747"/>
              </p:ext>
            </p:extLst>
          </p:nvPr>
        </p:nvGraphicFramePr>
        <p:xfrm>
          <a:off x="6786324" y="1478949"/>
          <a:ext cx="5229465" cy="5032752"/>
        </p:xfrm>
        <a:graphic>
          <a:graphicData uri="http://schemas.openxmlformats.org/drawingml/2006/table">
            <a:tbl>
              <a:tblPr/>
              <a:tblGrid>
                <a:gridCol w="757476"/>
                <a:gridCol w="885825"/>
                <a:gridCol w="2243138"/>
                <a:gridCol w="1343026"/>
              </a:tblGrid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>
            <p:custDataLst>
              <p:tags r:id="rId1"/>
            </p:custDataLst>
          </p:nvPr>
        </p:nvSpPr>
        <p:spPr>
          <a:xfrm>
            <a:off x="653335" y="4576789"/>
            <a:ext cx="5882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An order of adding vertices to the known set: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C, E, F, B, G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C, E, B, F, G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E, C, B, G, F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E, C, B, F, 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10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Announcements</a:t>
            </a:r>
          </a:p>
          <a:p>
            <a:r>
              <a:rPr lang="en-US" sz="3200" dirty="0" smtClean="0"/>
              <a:t>Graph Traversals Continued</a:t>
            </a:r>
          </a:p>
          <a:p>
            <a:pPr lvl="1"/>
            <a:r>
              <a:rPr lang="en-US" sz="2800" dirty="0" smtClean="0"/>
              <a:t>Remarks on DFS &amp; BFS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Shortest paths for weighted graphs:</a:t>
            </a:r>
            <a:br>
              <a:rPr lang="en-US" sz="2800" dirty="0" smtClean="0"/>
            </a:br>
            <a:r>
              <a:rPr lang="en-US" sz="2800" b="1" dirty="0" smtClean="0"/>
              <a:t>Dijkstra’s Algorithm!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34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56340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(space for scratch 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823"/>
          </a:xfrm>
        </p:spPr>
        <p:txBody>
          <a:bodyPr>
            <a:normAutofit/>
          </a:bodyPr>
          <a:lstStyle/>
          <a:p>
            <a:r>
              <a:rPr lang="en-US" dirty="0" smtClean="0"/>
              <a:t>Dijkstra’s Algorithm: Practice Time!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83566" y="1478951"/>
            <a:ext cx="3699386" cy="2902401"/>
            <a:chOff x="1419024" y="1804359"/>
            <a:chExt cx="3352800" cy="2630481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47624" y="1985327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24024" y="1909127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495224" y="3204527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C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095424" y="2975927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D</a:t>
              </a:r>
              <a:endParaRPr lang="en-US" dirty="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409624" y="4053840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390824" y="2606040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238424" y="3596640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9" name="AutoShape 24"/>
            <p:cNvCxnSpPr>
              <a:cxnSpLocks noChangeShapeType="1"/>
              <a:stCxn id="7" idx="3"/>
              <a:endCxn id="9" idx="0"/>
            </p:cNvCxnSpPr>
            <p:nvPr/>
          </p:nvCxnSpPr>
          <p:spPr bwMode="auto">
            <a:xfrm flipH="1">
              <a:off x="1685725" y="2320290"/>
              <a:ext cx="17463" cy="874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21" name="AutoShape 26"/>
            <p:cNvCxnSpPr>
              <a:cxnSpLocks noChangeShapeType="1"/>
              <a:stCxn id="8" idx="2"/>
              <a:endCxn id="7" idx="6"/>
            </p:cNvCxnSpPr>
            <p:nvPr/>
          </p:nvCxnSpPr>
          <p:spPr bwMode="auto">
            <a:xfrm rot="10800000" flipV="1">
              <a:off x="2028624" y="2099627"/>
              <a:ext cx="1295400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27" name="AutoShape 32"/>
            <p:cNvCxnSpPr>
              <a:cxnSpLocks noChangeShapeType="1"/>
              <a:stCxn id="10" idx="0"/>
              <a:endCxn id="8" idx="4"/>
            </p:cNvCxnSpPr>
            <p:nvPr/>
          </p:nvCxnSpPr>
          <p:spPr bwMode="auto">
            <a:xfrm rot="5400000" flipH="1" flipV="1">
              <a:off x="3057324" y="2518727"/>
              <a:ext cx="685800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39" name="Text Box 53"/>
            <p:cNvSpPr txBox="1">
              <a:spLocks noChangeArrowheads="1"/>
            </p:cNvSpPr>
            <p:nvPr/>
          </p:nvSpPr>
          <p:spPr bwMode="auto">
            <a:xfrm>
              <a:off x="2485824" y="1804359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9" name="Text Box 63"/>
            <p:cNvSpPr txBox="1">
              <a:spLocks noChangeArrowheads="1"/>
            </p:cNvSpPr>
            <p:nvPr/>
          </p:nvSpPr>
          <p:spPr bwMode="auto">
            <a:xfrm>
              <a:off x="2562024" y="2377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2" name="Text Box 66"/>
            <p:cNvSpPr txBox="1">
              <a:spLocks noChangeArrowheads="1"/>
            </p:cNvSpPr>
            <p:nvPr/>
          </p:nvSpPr>
          <p:spPr bwMode="auto">
            <a:xfrm>
              <a:off x="1419024" y="2594927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US" dirty="0"/>
            </a:p>
          </p:txBody>
        </p:sp>
        <p:sp>
          <p:nvSpPr>
            <p:cNvPr id="57" name="Text Box 63"/>
            <p:cNvSpPr txBox="1">
              <a:spLocks noChangeArrowheads="1"/>
            </p:cNvSpPr>
            <p:nvPr/>
          </p:nvSpPr>
          <p:spPr bwMode="auto">
            <a:xfrm>
              <a:off x="3347045" y="251073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5</a:t>
              </a:r>
              <a:endParaRPr lang="en-US" dirty="0"/>
            </a:p>
          </p:txBody>
        </p:sp>
        <p:cxnSp>
          <p:nvCxnSpPr>
            <p:cNvPr id="58" name="AutoShape 26"/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 rot="16200000" flipH="1">
              <a:off x="2201428" y="2081931"/>
              <a:ext cx="721192" cy="11783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61" name="AutoShape 26"/>
            <p:cNvCxnSpPr>
              <a:cxnSpLocks noChangeShapeType="1"/>
              <a:stCxn id="9" idx="6"/>
              <a:endCxn id="10" idx="3"/>
            </p:cNvCxnSpPr>
            <p:nvPr/>
          </p:nvCxnSpPr>
          <p:spPr bwMode="auto">
            <a:xfrm flipV="1">
              <a:off x="1876224" y="3301131"/>
              <a:ext cx="1274996" cy="938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2172918" y="304413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65" name="AutoShape 26"/>
            <p:cNvCxnSpPr>
              <a:cxnSpLocks noChangeShapeType="1"/>
              <a:stCxn id="10" idx="6"/>
              <a:endCxn id="13" idx="3"/>
            </p:cNvCxnSpPr>
            <p:nvPr/>
          </p:nvCxnSpPr>
          <p:spPr bwMode="auto">
            <a:xfrm flipV="1">
              <a:off x="3476424" y="2931245"/>
              <a:ext cx="970196" cy="2351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68" name="Text Box 63"/>
            <p:cNvSpPr txBox="1">
              <a:spLocks noChangeArrowheads="1"/>
            </p:cNvSpPr>
            <p:nvPr/>
          </p:nvSpPr>
          <p:spPr bwMode="auto">
            <a:xfrm>
              <a:off x="3773118" y="273933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69" name="AutoShape 32"/>
            <p:cNvCxnSpPr>
              <a:cxnSpLocks noChangeShapeType="1"/>
              <a:stCxn id="13" idx="1"/>
              <a:endCxn id="8" idx="6"/>
            </p:cNvCxnSpPr>
            <p:nvPr/>
          </p:nvCxnSpPr>
          <p:spPr bwMode="auto">
            <a:xfrm rot="16200000" flipV="1">
              <a:off x="3794719" y="2009934"/>
              <a:ext cx="562209" cy="7415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72" name="Text Box 63"/>
            <p:cNvSpPr txBox="1">
              <a:spLocks noChangeArrowheads="1"/>
            </p:cNvSpPr>
            <p:nvPr/>
          </p:nvSpPr>
          <p:spPr bwMode="auto">
            <a:xfrm>
              <a:off x="4001718" y="1996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73" name="AutoShape 26"/>
            <p:cNvCxnSpPr>
              <a:cxnSpLocks noChangeShapeType="1"/>
              <a:stCxn id="9" idx="5"/>
              <a:endCxn id="11" idx="1"/>
            </p:cNvCxnSpPr>
            <p:nvPr/>
          </p:nvCxnSpPr>
          <p:spPr bwMode="auto">
            <a:xfrm rot="16200000" flipH="1">
              <a:off x="1852973" y="3497187"/>
              <a:ext cx="579905" cy="6449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76" name="Text Box 66"/>
            <p:cNvSpPr txBox="1">
              <a:spLocks noChangeArrowheads="1"/>
            </p:cNvSpPr>
            <p:nvPr/>
          </p:nvSpPr>
          <p:spPr bwMode="auto">
            <a:xfrm>
              <a:off x="1868118" y="3722793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US" dirty="0"/>
            </a:p>
          </p:txBody>
        </p:sp>
        <p:cxnSp>
          <p:nvCxnSpPr>
            <p:cNvPr id="77" name="AutoShape 32"/>
            <p:cNvCxnSpPr>
              <a:cxnSpLocks noChangeShapeType="1"/>
              <a:stCxn id="10" idx="4"/>
              <a:endCxn id="11" idx="7"/>
            </p:cNvCxnSpPr>
            <p:nvPr/>
          </p:nvCxnSpPr>
          <p:spPr bwMode="auto">
            <a:xfrm rot="5400000">
              <a:off x="2634023" y="3457733"/>
              <a:ext cx="752709" cy="551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81" name="Text Box 63"/>
            <p:cNvSpPr txBox="1">
              <a:spLocks noChangeArrowheads="1"/>
            </p:cNvSpPr>
            <p:nvPr/>
          </p:nvSpPr>
          <p:spPr bwMode="auto">
            <a:xfrm>
              <a:off x="2714424" y="3520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endParaRPr lang="en-US" dirty="0"/>
            </a:p>
          </p:txBody>
        </p:sp>
        <p:sp>
          <p:nvSpPr>
            <p:cNvPr id="82" name="Text Box 63"/>
            <p:cNvSpPr txBox="1">
              <a:spLocks noChangeArrowheads="1"/>
            </p:cNvSpPr>
            <p:nvPr/>
          </p:nvSpPr>
          <p:spPr bwMode="auto">
            <a:xfrm>
              <a:off x="3849318" y="3139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5</a:t>
              </a:r>
              <a:endParaRPr lang="en-US" dirty="0"/>
            </a:p>
          </p:txBody>
        </p:sp>
        <p:cxnSp>
          <p:nvCxnSpPr>
            <p:cNvPr id="83" name="AutoShape 26"/>
            <p:cNvCxnSpPr>
              <a:cxnSpLocks noChangeShapeType="1"/>
              <a:stCxn id="10" idx="5"/>
              <a:endCxn id="14" idx="1"/>
            </p:cNvCxnSpPr>
            <p:nvPr/>
          </p:nvCxnSpPr>
          <p:spPr bwMode="auto">
            <a:xfrm rot="16200000" flipH="1">
              <a:off x="3681773" y="3039987"/>
              <a:ext cx="351305" cy="8735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86" name="AutoShape 26"/>
            <p:cNvCxnSpPr>
              <a:cxnSpLocks noChangeShapeType="1"/>
              <a:stCxn id="14" idx="0"/>
              <a:endCxn id="13" idx="4"/>
            </p:cNvCxnSpPr>
            <p:nvPr/>
          </p:nvCxnSpPr>
          <p:spPr bwMode="auto">
            <a:xfrm rot="5400000" flipH="1" flipV="1">
              <a:off x="4200324" y="3215640"/>
              <a:ext cx="609600" cy="152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89" name="Text Box 63"/>
            <p:cNvSpPr txBox="1">
              <a:spLocks noChangeArrowheads="1"/>
            </p:cNvSpPr>
            <p:nvPr/>
          </p:nvSpPr>
          <p:spPr bwMode="auto">
            <a:xfrm>
              <a:off x="4467024" y="30632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3</a:t>
              </a:r>
              <a:endParaRPr lang="en-US" dirty="0"/>
            </a:p>
          </p:txBody>
        </p:sp>
        <p:cxnSp>
          <p:nvCxnSpPr>
            <p:cNvPr id="90" name="AutoShape 26"/>
            <p:cNvCxnSpPr>
              <a:cxnSpLocks noChangeShapeType="1"/>
              <a:stCxn id="11" idx="6"/>
              <a:endCxn id="14" idx="3"/>
            </p:cNvCxnSpPr>
            <p:nvPr/>
          </p:nvCxnSpPr>
          <p:spPr bwMode="auto">
            <a:xfrm flipV="1">
              <a:off x="2790624" y="3921844"/>
              <a:ext cx="1503596" cy="3224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93" name="Text Box 63"/>
            <p:cNvSpPr txBox="1">
              <a:spLocks noChangeArrowheads="1"/>
            </p:cNvSpPr>
            <p:nvPr/>
          </p:nvSpPr>
          <p:spPr bwMode="auto">
            <a:xfrm>
              <a:off x="3315918" y="3749040"/>
              <a:ext cx="418704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10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13459" y="1447151"/>
            <a:ext cx="850772" cy="580959"/>
            <a:chOff x="383698" y="1647325"/>
            <a:chExt cx="850772" cy="580959"/>
          </a:xfrm>
        </p:grpSpPr>
        <p:sp>
          <p:nvSpPr>
            <p:cNvPr id="54" name="TextBox 53"/>
            <p:cNvSpPr txBox="1"/>
            <p:nvPr/>
          </p:nvSpPr>
          <p:spPr>
            <a:xfrm rot="21236324">
              <a:off x="383698" y="1647325"/>
              <a:ext cx="85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s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ource vertex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11151826" flipV="1">
              <a:off x="761391" y="1871715"/>
              <a:ext cx="387048" cy="356569"/>
            </a:xfrm>
            <a:prstGeom prst="arc">
              <a:avLst>
                <a:gd name="adj1" fmla="val 1703050"/>
                <a:gd name="adj2" fmla="val 7916253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361747"/>
              </p:ext>
            </p:extLst>
          </p:nvPr>
        </p:nvGraphicFramePr>
        <p:xfrm>
          <a:off x="6786324" y="1478949"/>
          <a:ext cx="5229465" cy="5032752"/>
        </p:xfrm>
        <a:graphic>
          <a:graphicData uri="http://schemas.openxmlformats.org/drawingml/2006/table">
            <a:tbl>
              <a:tblPr/>
              <a:tblGrid>
                <a:gridCol w="757476"/>
                <a:gridCol w="885825"/>
                <a:gridCol w="2243138"/>
                <a:gridCol w="1343026"/>
              </a:tblGrid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>
            <p:custDataLst>
              <p:tags r:id="rId1"/>
            </p:custDataLst>
          </p:nvPr>
        </p:nvSpPr>
        <p:spPr>
          <a:xfrm>
            <a:off x="653335" y="4576789"/>
            <a:ext cx="5882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An order of adding vertices to the known set: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C, E, F, B, G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C, E, B, F, G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E, C, B, G, F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E, C, B, F, 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99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823"/>
          </a:xfrm>
        </p:spPr>
        <p:txBody>
          <a:bodyPr>
            <a:normAutofit/>
          </a:bodyPr>
          <a:lstStyle/>
          <a:p>
            <a:r>
              <a:rPr lang="en-US" dirty="0" smtClean="0"/>
              <a:t>Dijkstra’s Algorithm: Practice Time!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83566" y="1478951"/>
            <a:ext cx="3699386" cy="2902401"/>
            <a:chOff x="1419024" y="1804359"/>
            <a:chExt cx="3352800" cy="2630481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47624" y="1985327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24024" y="1909127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495224" y="3204527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095424" y="2975927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409624" y="4053840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390824" y="2606040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238424" y="3596640"/>
              <a:ext cx="381000" cy="381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9" name="AutoShape 24"/>
            <p:cNvCxnSpPr>
              <a:cxnSpLocks noChangeShapeType="1"/>
              <a:stCxn id="7" idx="3"/>
              <a:endCxn id="9" idx="0"/>
            </p:cNvCxnSpPr>
            <p:nvPr/>
          </p:nvCxnSpPr>
          <p:spPr bwMode="auto">
            <a:xfrm flipH="1">
              <a:off x="1685725" y="2320290"/>
              <a:ext cx="17463" cy="874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21" name="AutoShape 26"/>
            <p:cNvCxnSpPr>
              <a:cxnSpLocks noChangeShapeType="1"/>
              <a:stCxn id="8" idx="2"/>
              <a:endCxn id="7" idx="6"/>
            </p:cNvCxnSpPr>
            <p:nvPr/>
          </p:nvCxnSpPr>
          <p:spPr bwMode="auto">
            <a:xfrm rot="10800000" flipV="1">
              <a:off x="2028624" y="2099627"/>
              <a:ext cx="1295400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27" name="AutoShape 32"/>
            <p:cNvCxnSpPr>
              <a:cxnSpLocks noChangeShapeType="1"/>
              <a:stCxn id="10" idx="0"/>
              <a:endCxn id="8" idx="4"/>
            </p:cNvCxnSpPr>
            <p:nvPr/>
          </p:nvCxnSpPr>
          <p:spPr bwMode="auto">
            <a:xfrm rot="5400000" flipH="1" flipV="1">
              <a:off x="3057324" y="2518727"/>
              <a:ext cx="685800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39" name="Text Box 53"/>
            <p:cNvSpPr txBox="1">
              <a:spLocks noChangeArrowheads="1"/>
            </p:cNvSpPr>
            <p:nvPr/>
          </p:nvSpPr>
          <p:spPr bwMode="auto">
            <a:xfrm>
              <a:off x="2485824" y="1804359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9" name="Text Box 63"/>
            <p:cNvSpPr txBox="1">
              <a:spLocks noChangeArrowheads="1"/>
            </p:cNvSpPr>
            <p:nvPr/>
          </p:nvSpPr>
          <p:spPr bwMode="auto">
            <a:xfrm>
              <a:off x="2562024" y="2377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2" name="Text Box 66"/>
            <p:cNvSpPr txBox="1">
              <a:spLocks noChangeArrowheads="1"/>
            </p:cNvSpPr>
            <p:nvPr/>
          </p:nvSpPr>
          <p:spPr bwMode="auto">
            <a:xfrm>
              <a:off x="1419024" y="2594927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7" name="Text Box 63"/>
            <p:cNvSpPr txBox="1">
              <a:spLocks noChangeArrowheads="1"/>
            </p:cNvSpPr>
            <p:nvPr/>
          </p:nvSpPr>
          <p:spPr bwMode="auto">
            <a:xfrm>
              <a:off x="3347045" y="251073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58" name="AutoShape 26"/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 rot="16200000" flipH="1">
              <a:off x="2201428" y="2081931"/>
              <a:ext cx="721192" cy="11783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61" name="AutoShape 26"/>
            <p:cNvCxnSpPr>
              <a:cxnSpLocks noChangeShapeType="1"/>
              <a:stCxn id="9" idx="6"/>
              <a:endCxn id="10" idx="3"/>
            </p:cNvCxnSpPr>
            <p:nvPr/>
          </p:nvCxnSpPr>
          <p:spPr bwMode="auto">
            <a:xfrm flipV="1">
              <a:off x="1876224" y="3301131"/>
              <a:ext cx="1274996" cy="938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2172918" y="304413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65" name="AutoShape 26"/>
            <p:cNvCxnSpPr>
              <a:cxnSpLocks noChangeShapeType="1"/>
              <a:stCxn id="10" idx="6"/>
              <a:endCxn id="13" idx="3"/>
            </p:cNvCxnSpPr>
            <p:nvPr/>
          </p:nvCxnSpPr>
          <p:spPr bwMode="auto">
            <a:xfrm flipV="1">
              <a:off x="3476424" y="2931245"/>
              <a:ext cx="970196" cy="2351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68" name="Text Box 63"/>
            <p:cNvSpPr txBox="1">
              <a:spLocks noChangeArrowheads="1"/>
            </p:cNvSpPr>
            <p:nvPr/>
          </p:nvSpPr>
          <p:spPr bwMode="auto">
            <a:xfrm>
              <a:off x="3773118" y="273933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69" name="AutoShape 32"/>
            <p:cNvCxnSpPr>
              <a:cxnSpLocks noChangeShapeType="1"/>
              <a:stCxn id="13" idx="1"/>
              <a:endCxn id="8" idx="6"/>
            </p:cNvCxnSpPr>
            <p:nvPr/>
          </p:nvCxnSpPr>
          <p:spPr bwMode="auto">
            <a:xfrm rot="16200000" flipV="1">
              <a:off x="3794719" y="2009934"/>
              <a:ext cx="562209" cy="7415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72" name="Text Box 63"/>
            <p:cNvSpPr txBox="1">
              <a:spLocks noChangeArrowheads="1"/>
            </p:cNvSpPr>
            <p:nvPr/>
          </p:nvSpPr>
          <p:spPr bwMode="auto">
            <a:xfrm>
              <a:off x="4001718" y="1996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73" name="AutoShape 26"/>
            <p:cNvCxnSpPr>
              <a:cxnSpLocks noChangeShapeType="1"/>
              <a:stCxn id="9" idx="5"/>
              <a:endCxn id="11" idx="1"/>
            </p:cNvCxnSpPr>
            <p:nvPr/>
          </p:nvCxnSpPr>
          <p:spPr bwMode="auto">
            <a:xfrm rot="16200000" flipH="1">
              <a:off x="1852973" y="3497187"/>
              <a:ext cx="579905" cy="6449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76" name="Text Box 66"/>
            <p:cNvSpPr txBox="1">
              <a:spLocks noChangeArrowheads="1"/>
            </p:cNvSpPr>
            <p:nvPr/>
          </p:nvSpPr>
          <p:spPr bwMode="auto">
            <a:xfrm>
              <a:off x="1868118" y="3722793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77" name="AutoShape 32"/>
            <p:cNvCxnSpPr>
              <a:cxnSpLocks noChangeShapeType="1"/>
              <a:stCxn id="10" idx="4"/>
              <a:endCxn id="11" idx="7"/>
            </p:cNvCxnSpPr>
            <p:nvPr/>
          </p:nvCxnSpPr>
          <p:spPr bwMode="auto">
            <a:xfrm rot="5400000">
              <a:off x="2634023" y="3457733"/>
              <a:ext cx="752709" cy="551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81" name="Text Box 63"/>
            <p:cNvSpPr txBox="1">
              <a:spLocks noChangeArrowheads="1"/>
            </p:cNvSpPr>
            <p:nvPr/>
          </p:nvSpPr>
          <p:spPr bwMode="auto">
            <a:xfrm>
              <a:off x="2714424" y="3520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2" name="Text Box 63"/>
            <p:cNvSpPr txBox="1">
              <a:spLocks noChangeArrowheads="1"/>
            </p:cNvSpPr>
            <p:nvPr/>
          </p:nvSpPr>
          <p:spPr bwMode="auto">
            <a:xfrm>
              <a:off x="3849318" y="31394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83" name="AutoShape 26"/>
            <p:cNvCxnSpPr>
              <a:cxnSpLocks noChangeShapeType="1"/>
              <a:stCxn id="10" idx="5"/>
              <a:endCxn id="14" idx="1"/>
            </p:cNvCxnSpPr>
            <p:nvPr/>
          </p:nvCxnSpPr>
          <p:spPr bwMode="auto">
            <a:xfrm rot="16200000" flipH="1">
              <a:off x="3681773" y="3039987"/>
              <a:ext cx="351305" cy="8735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cxnSp>
          <p:nvCxnSpPr>
            <p:cNvPr id="86" name="AutoShape 26"/>
            <p:cNvCxnSpPr>
              <a:cxnSpLocks noChangeShapeType="1"/>
              <a:stCxn id="14" idx="0"/>
              <a:endCxn id="13" idx="4"/>
            </p:cNvCxnSpPr>
            <p:nvPr/>
          </p:nvCxnSpPr>
          <p:spPr bwMode="auto">
            <a:xfrm rot="5400000" flipH="1" flipV="1">
              <a:off x="4200324" y="3215640"/>
              <a:ext cx="609600" cy="152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89" name="Text Box 63"/>
            <p:cNvSpPr txBox="1">
              <a:spLocks noChangeArrowheads="1"/>
            </p:cNvSpPr>
            <p:nvPr/>
          </p:nvSpPr>
          <p:spPr bwMode="auto">
            <a:xfrm>
              <a:off x="4467024" y="3063240"/>
              <a:ext cx="30168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90" name="AutoShape 26"/>
            <p:cNvCxnSpPr>
              <a:cxnSpLocks noChangeShapeType="1"/>
              <a:stCxn id="11" idx="6"/>
              <a:endCxn id="14" idx="3"/>
            </p:cNvCxnSpPr>
            <p:nvPr/>
          </p:nvCxnSpPr>
          <p:spPr bwMode="auto">
            <a:xfrm flipV="1">
              <a:off x="2790624" y="3921844"/>
              <a:ext cx="1503596" cy="3224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</p:cxnSp>
        <p:sp>
          <p:nvSpPr>
            <p:cNvPr id="93" name="Text Box 63"/>
            <p:cNvSpPr txBox="1">
              <a:spLocks noChangeArrowheads="1"/>
            </p:cNvSpPr>
            <p:nvPr/>
          </p:nvSpPr>
          <p:spPr bwMode="auto">
            <a:xfrm>
              <a:off x="3315918" y="3749040"/>
              <a:ext cx="418704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13459" y="1447151"/>
            <a:ext cx="850772" cy="580959"/>
            <a:chOff x="383698" y="1647325"/>
            <a:chExt cx="850772" cy="580959"/>
          </a:xfrm>
        </p:grpSpPr>
        <p:sp>
          <p:nvSpPr>
            <p:cNvPr id="54" name="TextBox 53"/>
            <p:cNvSpPr txBox="1"/>
            <p:nvPr/>
          </p:nvSpPr>
          <p:spPr>
            <a:xfrm rot="21236324">
              <a:off x="383698" y="1647325"/>
              <a:ext cx="85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</a:rPr>
                <a:t>s</a:t>
              </a:r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ource vertex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11151826" flipV="1">
              <a:off x="761391" y="1871715"/>
              <a:ext cx="387048" cy="356569"/>
            </a:xfrm>
            <a:prstGeom prst="arc">
              <a:avLst>
                <a:gd name="adj1" fmla="val 1703050"/>
                <a:gd name="adj2" fmla="val 7916253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6" name="Group 120"/>
          <p:cNvGraphicFramePr>
            <a:graphicFrameLocks noGrp="1"/>
          </p:cNvGraphicFramePr>
          <p:nvPr>
            <p:extLst/>
          </p:nvPr>
        </p:nvGraphicFramePr>
        <p:xfrm>
          <a:off x="6786324" y="1478949"/>
          <a:ext cx="5229465" cy="5032752"/>
        </p:xfrm>
        <a:graphic>
          <a:graphicData uri="http://schemas.openxmlformats.org/drawingml/2006/table">
            <a:tbl>
              <a:tblPr/>
              <a:tblGrid>
                <a:gridCol w="757476"/>
                <a:gridCol w="885825"/>
                <a:gridCol w="2243138"/>
                <a:gridCol w="1343026"/>
              </a:tblGrid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  <a:sym typeface="Symbol"/>
                        </a:rPr>
                        <a:t> 6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£"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  <a:sym typeface="Symbol"/>
                        </a:rPr>
                        <a:t> 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  <a:sym typeface="Symbol"/>
                        </a:rPr>
                        <a:t>1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  <a:sym typeface="Symbol"/>
                        </a:rPr>
                        <a:t> 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  <a:sym typeface="Symbol"/>
                        </a:rPr>
                        <a:t> 7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  <a:sym typeface="Symbol"/>
                        </a:rPr>
                        <a:t> 6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Bradley Hand" charset="0"/>
                        <a:ea typeface="Bradley Hand" charset="0"/>
                        <a:cs typeface="Bradley Hand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radley Hand" charset="0"/>
                          <a:ea typeface="Bradley Hand" charset="0"/>
                          <a:cs typeface="Bradley Hand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>
            <p:custDataLst>
              <p:tags r:id="rId1"/>
            </p:custDataLst>
          </p:nvPr>
        </p:nvSpPr>
        <p:spPr>
          <a:xfrm>
            <a:off x="653335" y="4576789"/>
            <a:ext cx="5882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An order of adding vertices to the known set: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C, E, F, B, G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C, E, B, F, G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E, C, B, G, F</a:t>
            </a:r>
          </a:p>
          <a:p>
            <a:pPr marL="914400" lvl="1" indent="-457200">
              <a:buAutoNum type="alphaUcParenR"/>
              <a:defRPr/>
            </a:pPr>
            <a:r>
              <a:rPr lang="en-US" sz="2400" dirty="0" smtClean="0"/>
              <a:t>A, D, E, C, B, F, 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5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4038599"/>
            <a:ext cx="10515600" cy="2138363"/>
          </a:xfrm>
        </p:spPr>
        <p:txBody>
          <a:bodyPr/>
          <a:lstStyle/>
          <a:p>
            <a:r>
              <a:rPr lang="en-US" dirty="0"/>
              <a:t>How will the </a:t>
            </a:r>
            <a:r>
              <a:rPr lang="en-US" dirty="0" smtClean="0"/>
              <a:t>“best-cost-so-far” </a:t>
            </a:r>
            <a:r>
              <a:rPr lang="en-US" dirty="0"/>
              <a:t>for Y proceed?</a:t>
            </a:r>
          </a:p>
          <a:p>
            <a:endParaRPr lang="en-US" dirty="0"/>
          </a:p>
          <a:p>
            <a:r>
              <a:rPr lang="en-US" dirty="0"/>
              <a:t>Is this expensive?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52825" y="1027906"/>
            <a:ext cx="4680333" cy="2714624"/>
            <a:chOff x="3552825" y="1200151"/>
            <a:chExt cx="4680333" cy="2714624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340942" y="1725561"/>
              <a:ext cx="437843" cy="4378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479333" y="3476932"/>
              <a:ext cx="437843" cy="4378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Y</a:t>
              </a:r>
              <a:endParaRPr lang="en-US" sz="2000" dirty="0"/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auto">
            <a:xfrm>
              <a:off x="5285953" y="1200151"/>
              <a:ext cx="211624" cy="456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cxnSp>
          <p:nvCxnSpPr>
            <p:cNvPr id="61" name="AutoShape 26"/>
            <p:cNvCxnSpPr>
              <a:cxnSpLocks noChangeShapeType="1"/>
              <a:endCxn id="10" idx="2"/>
            </p:cNvCxnSpPr>
            <p:nvPr/>
          </p:nvCxnSpPr>
          <p:spPr bwMode="auto">
            <a:xfrm>
              <a:off x="3990668" y="1944483"/>
              <a:ext cx="350274" cy="1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AutoShape 26"/>
            <p:cNvCxnSpPr>
              <a:cxnSpLocks noChangeShapeType="1"/>
            </p:cNvCxnSpPr>
            <p:nvPr/>
          </p:nvCxnSpPr>
          <p:spPr bwMode="auto">
            <a:xfrm rot="16200000" flipH="1">
              <a:off x="3946883" y="2032051"/>
              <a:ext cx="1529338" cy="16169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3552825" y="1725561"/>
              <a:ext cx="437843" cy="4378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X</a:t>
              </a:r>
              <a:endParaRPr lang="en-US" sz="2000" dirty="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129059" y="1725561"/>
              <a:ext cx="437843" cy="4378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59" name="AutoShape 26"/>
            <p:cNvCxnSpPr>
              <a:cxnSpLocks noChangeShapeType="1"/>
              <a:endCxn id="56" idx="2"/>
            </p:cNvCxnSpPr>
            <p:nvPr/>
          </p:nvCxnSpPr>
          <p:spPr bwMode="auto">
            <a:xfrm>
              <a:off x="4778785" y="1944483"/>
              <a:ext cx="350274" cy="1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5917176" y="1725561"/>
              <a:ext cx="437843" cy="4378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62" name="AutoShape 26"/>
            <p:cNvCxnSpPr>
              <a:cxnSpLocks noChangeShapeType="1"/>
              <a:endCxn id="60" idx="2"/>
            </p:cNvCxnSpPr>
            <p:nvPr/>
          </p:nvCxnSpPr>
          <p:spPr bwMode="auto">
            <a:xfrm>
              <a:off x="5566902" y="1944483"/>
              <a:ext cx="350274" cy="1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7795315" y="1716317"/>
              <a:ext cx="437843" cy="4378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66" name="AutoShape 26"/>
            <p:cNvCxnSpPr>
              <a:cxnSpLocks noChangeShapeType="1"/>
              <a:endCxn id="63" idx="2"/>
            </p:cNvCxnSpPr>
            <p:nvPr/>
          </p:nvCxnSpPr>
          <p:spPr bwMode="auto">
            <a:xfrm>
              <a:off x="7445041" y="1935239"/>
              <a:ext cx="350274" cy="1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7" name="Text Box 63"/>
            <p:cNvSpPr txBox="1">
              <a:spLocks noChangeArrowheads="1"/>
            </p:cNvSpPr>
            <p:nvPr/>
          </p:nvSpPr>
          <p:spPr bwMode="auto">
            <a:xfrm>
              <a:off x="3981352" y="1528463"/>
              <a:ext cx="359590" cy="45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70" name="Text Box 63"/>
            <p:cNvSpPr txBox="1">
              <a:spLocks noChangeArrowheads="1"/>
            </p:cNvSpPr>
            <p:nvPr/>
          </p:nvSpPr>
          <p:spPr bwMode="auto">
            <a:xfrm>
              <a:off x="4778785" y="1550424"/>
              <a:ext cx="359590" cy="45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71" name="Text Box 63"/>
            <p:cNvSpPr txBox="1">
              <a:spLocks noChangeArrowheads="1"/>
            </p:cNvSpPr>
            <p:nvPr/>
          </p:nvSpPr>
          <p:spPr bwMode="auto">
            <a:xfrm>
              <a:off x="5566902" y="1550424"/>
              <a:ext cx="359590" cy="45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74" name="Text Box 63"/>
            <p:cNvSpPr txBox="1">
              <a:spLocks noChangeArrowheads="1"/>
            </p:cNvSpPr>
            <p:nvPr/>
          </p:nvSpPr>
          <p:spPr bwMode="auto">
            <a:xfrm>
              <a:off x="6355019" y="1550424"/>
              <a:ext cx="359590" cy="45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75" name="Text Box 63"/>
            <p:cNvSpPr txBox="1">
              <a:spLocks noChangeArrowheads="1"/>
            </p:cNvSpPr>
            <p:nvPr/>
          </p:nvSpPr>
          <p:spPr bwMode="auto">
            <a:xfrm>
              <a:off x="4122616" y="2598986"/>
              <a:ext cx="506962" cy="45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90</a:t>
              </a:r>
              <a:endParaRPr lang="en-US" sz="2000" dirty="0"/>
            </a:p>
          </p:txBody>
        </p:sp>
        <p:cxnSp>
          <p:nvCxnSpPr>
            <p:cNvPr id="78" name="AutoShape 26"/>
            <p:cNvCxnSpPr>
              <a:cxnSpLocks noChangeShapeType="1"/>
              <a:stCxn id="10" idx="4"/>
              <a:endCxn id="14" idx="1"/>
            </p:cNvCxnSpPr>
            <p:nvPr/>
          </p:nvCxnSpPr>
          <p:spPr bwMode="auto">
            <a:xfrm rot="16200000" flipH="1">
              <a:off x="4362834" y="2360433"/>
              <a:ext cx="1377649" cy="9835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4" name="AutoShape 26"/>
            <p:cNvCxnSpPr>
              <a:cxnSpLocks noChangeShapeType="1"/>
            </p:cNvCxnSpPr>
            <p:nvPr/>
          </p:nvCxnSpPr>
          <p:spPr bwMode="auto">
            <a:xfrm rot="16200000" flipH="1">
              <a:off x="4878080" y="2656755"/>
              <a:ext cx="1313527" cy="3268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26"/>
            <p:cNvCxnSpPr>
              <a:cxnSpLocks noChangeShapeType="1"/>
              <a:stCxn id="60" idx="4"/>
              <a:endCxn id="14" idx="7"/>
            </p:cNvCxnSpPr>
            <p:nvPr/>
          </p:nvCxnSpPr>
          <p:spPr bwMode="auto">
            <a:xfrm rot="5400000">
              <a:off x="5305752" y="2710707"/>
              <a:ext cx="1377649" cy="2830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26"/>
            <p:cNvCxnSpPr>
              <a:cxnSpLocks noChangeShapeType="1"/>
              <a:stCxn id="63" idx="4"/>
            </p:cNvCxnSpPr>
            <p:nvPr/>
          </p:nvCxnSpPr>
          <p:spPr bwMode="auto">
            <a:xfrm flipH="1">
              <a:off x="5917176" y="2154160"/>
              <a:ext cx="2097061" cy="14209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6" name="Text Box 63"/>
            <p:cNvSpPr txBox="1">
              <a:spLocks noChangeArrowheads="1"/>
            </p:cNvSpPr>
            <p:nvPr/>
          </p:nvSpPr>
          <p:spPr bwMode="auto">
            <a:xfrm>
              <a:off x="4519787" y="2412125"/>
              <a:ext cx="506962" cy="45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80</a:t>
              </a:r>
              <a:endParaRPr lang="en-US" sz="2000" dirty="0"/>
            </a:p>
          </p:txBody>
        </p:sp>
        <p:sp>
          <p:nvSpPr>
            <p:cNvPr id="97" name="Text Box 63"/>
            <p:cNvSpPr txBox="1">
              <a:spLocks noChangeArrowheads="1"/>
            </p:cNvSpPr>
            <p:nvPr/>
          </p:nvSpPr>
          <p:spPr bwMode="auto">
            <a:xfrm>
              <a:off x="5039748" y="2304811"/>
              <a:ext cx="506962" cy="45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70</a:t>
              </a:r>
              <a:endParaRPr lang="en-US" sz="2000" dirty="0"/>
            </a:p>
          </p:txBody>
        </p:sp>
        <p:sp>
          <p:nvSpPr>
            <p:cNvPr id="98" name="Text Box 63"/>
            <p:cNvSpPr txBox="1">
              <a:spLocks noChangeArrowheads="1"/>
            </p:cNvSpPr>
            <p:nvPr/>
          </p:nvSpPr>
          <p:spPr bwMode="auto">
            <a:xfrm>
              <a:off x="5673011" y="2239248"/>
              <a:ext cx="506962" cy="45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60</a:t>
              </a:r>
              <a:endParaRPr lang="en-US" sz="2000" dirty="0"/>
            </a:p>
          </p:txBody>
        </p:sp>
        <p:sp>
          <p:nvSpPr>
            <p:cNvPr id="99" name="Text Box 63"/>
            <p:cNvSpPr txBox="1">
              <a:spLocks noChangeArrowheads="1"/>
            </p:cNvSpPr>
            <p:nvPr/>
          </p:nvSpPr>
          <p:spPr bwMode="auto">
            <a:xfrm>
              <a:off x="7108003" y="2658680"/>
              <a:ext cx="4443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90632" y="1593334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. . . </a:t>
              </a:r>
              <a:endParaRPr lang="en-US" sz="2800" dirty="0"/>
            </a:p>
          </p:txBody>
        </p:sp>
        <p:cxnSp>
          <p:nvCxnSpPr>
            <p:cNvPr id="38" name="AutoShape 26"/>
            <p:cNvCxnSpPr>
              <a:cxnSpLocks noChangeShapeType="1"/>
            </p:cNvCxnSpPr>
            <p:nvPr/>
          </p:nvCxnSpPr>
          <p:spPr bwMode="auto">
            <a:xfrm>
              <a:off x="6367932" y="1944750"/>
              <a:ext cx="350274" cy="1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" name="TextBox 38"/>
            <p:cNvSpPr txBox="1"/>
            <p:nvPr/>
          </p:nvSpPr>
          <p:spPr>
            <a:xfrm rot="406317">
              <a:off x="6338327" y="2186460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. . . </a:t>
              </a:r>
              <a:endParaRPr lang="en-US" sz="2800" dirty="0"/>
            </a:p>
          </p:txBody>
        </p:sp>
        <p:sp>
          <p:nvSpPr>
            <p:cNvPr id="40" name="Text Box 63"/>
            <p:cNvSpPr txBox="1">
              <a:spLocks noChangeArrowheads="1"/>
            </p:cNvSpPr>
            <p:nvPr/>
          </p:nvSpPr>
          <p:spPr bwMode="auto">
            <a:xfrm>
              <a:off x="7487150" y="1550424"/>
              <a:ext cx="359590" cy="45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85953" y="5568381"/>
            <a:ext cx="4149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</a:rPr>
              <a:t>because each </a:t>
            </a:r>
            <a:r>
              <a:rPr lang="en-US" sz="2400" i="1" dirty="0">
                <a:solidFill>
                  <a:schemeClr val="accent2"/>
                </a:solidFill>
              </a:rPr>
              <a:t>edge</a:t>
            </a:r>
            <a:r>
              <a:rPr lang="en-US" sz="2400" dirty="0">
                <a:solidFill>
                  <a:schemeClr val="accent2"/>
                </a:solidFill>
              </a:rPr>
              <a:t> is processed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59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Had a problem: Compute shortest paths in a weighted graph with no negative weights</a:t>
            </a:r>
          </a:p>
          <a:p>
            <a:pPr>
              <a:lnSpc>
                <a:spcPct val="110000"/>
              </a:lnSpc>
            </a:pPr>
            <a:endParaRPr lang="en-US" sz="100" dirty="0"/>
          </a:p>
          <a:p>
            <a:pPr>
              <a:lnSpc>
                <a:spcPct val="110000"/>
              </a:lnSpc>
            </a:pPr>
            <a:r>
              <a:rPr lang="en-US" dirty="0" smtClean="0"/>
              <a:t>Learned an algorithm: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</a:p>
          <a:p>
            <a:pPr>
              <a:lnSpc>
                <a:spcPct val="110000"/>
              </a:lnSpc>
            </a:pPr>
            <a:endParaRPr lang="en-US" sz="1900" dirty="0"/>
          </a:p>
          <a:p>
            <a:pPr>
              <a:lnSpc>
                <a:spcPct val="110000"/>
              </a:lnSpc>
            </a:pPr>
            <a:r>
              <a:rPr lang="en-US" dirty="0" smtClean="0"/>
              <a:t>What should we do after learning an algorithm?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Prove it is correct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Not obvious!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We will sketch the key ideas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Analyze its efficiency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Will do better by using a data structure we learned earlier!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8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dirty="0" smtClean="0"/>
              <a:t>Rough intuition: </a:t>
            </a:r>
          </a:p>
          <a:p>
            <a:pPr>
              <a:lnSpc>
                <a:spcPct val="110000"/>
              </a:lnSpc>
              <a:buNone/>
            </a:pPr>
            <a:endParaRPr lang="en-US" sz="700" dirty="0" smtClean="0"/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All the “known” vertices have the correct shortest path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True initially: shortest path to start node has cost 0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If it stays true every time we mark a node “known”, then by induction this holds and eventually everything is “known”</a:t>
            </a:r>
          </a:p>
          <a:p>
            <a:pPr lvl="1">
              <a:lnSpc>
                <a:spcPct val="110000"/>
              </a:lnSpc>
            </a:pPr>
            <a:endParaRPr lang="en-US" sz="1300" dirty="0" smtClean="0"/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Key fact we need: When we mark a vertex “known” we won’t discover a shorter path later!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This holds only because </a:t>
            </a:r>
            <a:r>
              <a:rPr lang="en-US" dirty="0" err="1" smtClean="0"/>
              <a:t>Dijkstra’s</a:t>
            </a:r>
            <a:r>
              <a:rPr lang="en-US" dirty="0" smtClean="0"/>
              <a:t> algorithm picks the node with the next shortest path-so-far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The proof is by contradiction…</a:t>
            </a:r>
          </a:p>
        </p:txBody>
      </p:sp>
    </p:spTree>
    <p:extLst>
      <p:ext uri="{BB962C8B-B14F-4D97-AF65-F5344CB8AC3E}">
        <p14:creationId xmlns:p14="http://schemas.microsoft.com/office/powerpoint/2010/main" val="90729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0"/>
            <a:ext cx="10515600" cy="776049"/>
          </a:xfrm>
        </p:spPr>
        <p:txBody>
          <a:bodyPr/>
          <a:lstStyle/>
          <a:p>
            <a:r>
              <a:rPr lang="en-US" dirty="0" smtClean="0"/>
              <a:t>Correctness: The Cloud (Rough Sketch)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90" y="3952097"/>
            <a:ext cx="11145982" cy="2787478"/>
          </a:xfrm>
        </p:spPr>
        <p:txBody>
          <a:bodyPr>
            <a:norm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/>
              <a:t>Suppose </a:t>
            </a:r>
            <a:r>
              <a:rPr lang="en-US" sz="2000" b="1" kern="0" dirty="0">
                <a:solidFill>
                  <a:srgbClr val="7030A0"/>
                </a:solidFill>
              </a:rPr>
              <a:t>v</a:t>
            </a:r>
            <a:r>
              <a:rPr lang="en-US" sz="2000" kern="0" dirty="0"/>
              <a:t> is the next node to be marked known </a:t>
            </a:r>
            <a:r>
              <a:rPr lang="en-US" sz="2000" kern="0" dirty="0" smtClean="0"/>
              <a:t>(next to add to “the cloud of known vertices”)</a:t>
            </a:r>
            <a:endParaRPr lang="en-US" sz="2000" kern="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/>
              <a:t>The </a:t>
            </a:r>
            <a:r>
              <a:rPr lang="en-US" sz="2000" kern="0" dirty="0">
                <a:solidFill>
                  <a:srgbClr val="7030A0"/>
                </a:solidFill>
              </a:rPr>
              <a:t>best-known path </a:t>
            </a:r>
            <a:r>
              <a:rPr lang="en-US" sz="2000" kern="0" dirty="0"/>
              <a:t>to </a:t>
            </a:r>
            <a:r>
              <a:rPr lang="en-US" sz="2000" b="1" kern="0" dirty="0">
                <a:solidFill>
                  <a:srgbClr val="7030A0"/>
                </a:solidFill>
              </a:rPr>
              <a:t>v</a:t>
            </a:r>
            <a:r>
              <a:rPr lang="en-US" sz="2000" kern="0" dirty="0"/>
              <a:t> must have only nodes “in the cloud”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kern="0" dirty="0"/>
              <a:t> Else we would have picked a node closer to the cloud than v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/>
              <a:t>Suppose the </a:t>
            </a:r>
            <a:r>
              <a:rPr lang="en-US" sz="2000" kern="0" dirty="0">
                <a:solidFill>
                  <a:schemeClr val="accent2">
                    <a:lumMod val="75000"/>
                  </a:schemeClr>
                </a:solidFill>
              </a:rPr>
              <a:t>actual shortest path</a:t>
            </a:r>
            <a:r>
              <a:rPr lang="en-US" sz="2000" kern="0" dirty="0">
                <a:solidFill>
                  <a:schemeClr val="accent1"/>
                </a:solidFill>
              </a:rPr>
              <a:t> </a:t>
            </a:r>
            <a:r>
              <a:rPr lang="en-US" sz="2000" kern="0" dirty="0"/>
              <a:t>to </a:t>
            </a:r>
            <a:r>
              <a:rPr lang="en-US" sz="2000" b="1" kern="0" dirty="0">
                <a:solidFill>
                  <a:srgbClr val="7030A0"/>
                </a:solidFill>
              </a:rPr>
              <a:t>v</a:t>
            </a:r>
            <a:r>
              <a:rPr lang="en-US" sz="2000" kern="0" dirty="0"/>
              <a:t> is different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kern="0" dirty="0"/>
              <a:t>It won’t use only cloud nodes, or we would know about it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kern="0" dirty="0"/>
              <a:t>So it must use non-cloud nodes.  Let </a:t>
            </a:r>
            <a:r>
              <a:rPr lang="en-US" sz="2000" kern="0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000" kern="0" dirty="0"/>
              <a:t> be the </a:t>
            </a:r>
            <a:r>
              <a:rPr lang="en-US" sz="2000" i="1" kern="0" dirty="0"/>
              <a:t>first</a:t>
            </a:r>
            <a:r>
              <a:rPr lang="en-US" sz="2000" kern="0" dirty="0"/>
              <a:t> non-cloud node on this path. 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kern="0" dirty="0" smtClean="0"/>
              <a:t>The </a:t>
            </a:r>
            <a:r>
              <a:rPr lang="en-US" sz="2000" kern="0" dirty="0"/>
              <a:t>part of the path up to </a:t>
            </a:r>
            <a:r>
              <a:rPr lang="en-US" sz="2000" kern="0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000" kern="0" dirty="0"/>
              <a:t> is </a:t>
            </a:r>
            <a:r>
              <a:rPr lang="en-US" sz="2000" kern="0" dirty="0">
                <a:solidFill>
                  <a:schemeClr val="accent1"/>
                </a:solidFill>
              </a:rPr>
              <a:t>already known </a:t>
            </a:r>
            <a:r>
              <a:rPr lang="en-US" sz="2000" kern="0" dirty="0"/>
              <a:t>and must be shorter than the best-known path to v.  </a:t>
            </a:r>
            <a:endParaRPr lang="en-US" sz="2000" kern="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kern="0" dirty="0" smtClean="0"/>
              <a:t>So </a:t>
            </a:r>
            <a:r>
              <a:rPr lang="en-US" sz="2000" kern="0" dirty="0"/>
              <a:t>v would not have been picked.  </a:t>
            </a:r>
            <a:r>
              <a:rPr lang="en-US" sz="2000" kern="0" dirty="0" smtClean="0"/>
              <a:t>Contradiction</a:t>
            </a:r>
            <a:r>
              <a:rPr lang="en-US" sz="2000" kern="0" dirty="0"/>
              <a:t>!</a:t>
            </a:r>
          </a:p>
        </p:txBody>
      </p:sp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58138" y="1773573"/>
            <a:ext cx="3048145" cy="1717128"/>
          </a:xfrm>
          <a:prstGeom prst="cloudCallout">
            <a:avLst>
              <a:gd name="adj1" fmla="val -29751"/>
              <a:gd name="adj2" fmla="val -39515"/>
            </a:avLst>
          </a:prstGeom>
          <a:solidFill>
            <a:schemeClr val="accent1">
              <a:lumMod val="20000"/>
              <a:lumOff val="80000"/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dirty="0">
                <a:latin typeface="Tahoma" charset="0"/>
              </a:rPr>
              <a:t>    The </a:t>
            </a:r>
            <a:r>
              <a:rPr lang="en-US" sz="2000" dirty="0" smtClean="0">
                <a:latin typeface="Tahoma" charset="0"/>
              </a:rPr>
              <a:t>Cloud of Known Vertices</a:t>
            </a:r>
            <a:endParaRPr lang="en-US" sz="2000" dirty="0">
              <a:latin typeface="Tahoma" charset="0"/>
            </a:endParaRPr>
          </a:p>
        </p:txBody>
      </p:sp>
      <p:sp>
        <p:nvSpPr>
          <p:cNvPr id="8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96652" y="2830268"/>
            <a:ext cx="200676" cy="19813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89960" y="1046019"/>
            <a:ext cx="2705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+mj-lt"/>
              </a:rPr>
              <a:t>Next shortest path from </a:t>
            </a:r>
            <a:br>
              <a:rPr lang="en-US" sz="2000" dirty="0">
                <a:solidFill>
                  <a:srgbClr val="7030A0"/>
                </a:solidFill>
                <a:latin typeface="+mj-lt"/>
              </a:rPr>
            </a:br>
            <a:r>
              <a:rPr lang="en-US" sz="2000" dirty="0">
                <a:solidFill>
                  <a:srgbClr val="7030A0"/>
                </a:solidFill>
                <a:latin typeface="+mj-lt"/>
              </a:rPr>
              <a:t>inside the known cloud</a:t>
            </a:r>
          </a:p>
        </p:txBody>
      </p:sp>
      <p:sp>
        <p:nvSpPr>
          <p:cNvPr id="9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632520" y="1457785"/>
            <a:ext cx="334460" cy="3302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v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cxnSp>
        <p:nvCxnSpPr>
          <p:cNvPr id="11" name="AutoShape 6"/>
          <p:cNvCxnSpPr>
            <a:cxnSpLocks noChangeShapeType="1"/>
            <a:endCxn id="9" idx="6"/>
          </p:cNvCxnSpPr>
          <p:nvPr>
            <p:custDataLst>
              <p:tags r:id="rId5"/>
            </p:custDataLst>
          </p:nvPr>
        </p:nvCxnSpPr>
        <p:spPr bwMode="auto">
          <a:xfrm flipH="1" flipV="1">
            <a:off x="5966980" y="1622894"/>
            <a:ext cx="690603" cy="328934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</p:cxnSp>
      <p:grpSp>
        <p:nvGrpSpPr>
          <p:cNvPr id="33" name="Group 32"/>
          <p:cNvGrpSpPr/>
          <p:nvPr/>
        </p:nvGrpSpPr>
        <p:grpSpPr>
          <a:xfrm>
            <a:off x="4227789" y="1589872"/>
            <a:ext cx="3354422" cy="1885147"/>
            <a:chOff x="4227789" y="1769984"/>
            <a:chExt cx="3354422" cy="1885147"/>
          </a:xfrm>
        </p:grpSpPr>
        <p:sp>
          <p:nvSpPr>
            <p:cNvPr id="13" name="Oval 8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896709" y="2892722"/>
              <a:ext cx="334460" cy="3302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endParaRPr>
            </a:p>
          </p:txBody>
        </p:sp>
        <p:cxnSp>
          <p:nvCxnSpPr>
            <p:cNvPr id="14" name="AutoShape 9"/>
            <p:cNvCxnSpPr>
              <a:cxnSpLocks noChangeShapeType="1"/>
              <a:stCxn id="7" idx="1"/>
              <a:endCxn id="13" idx="5"/>
            </p:cNvCxnSpPr>
            <p:nvPr>
              <p:custDataLst>
                <p:tags r:id="rId10"/>
              </p:custDataLst>
            </p:nvPr>
          </p:nvCxnSpPr>
          <p:spPr bwMode="auto">
            <a:xfrm rot="5400000" flipH="1">
              <a:off x="6141925" y="2214844"/>
              <a:ext cx="480550" cy="2400023"/>
            </a:xfrm>
            <a:prstGeom prst="curvedConnector3">
              <a:avLst>
                <a:gd name="adj1" fmla="val -47951"/>
              </a:avLst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0"/>
            <p:cNvCxnSpPr>
              <a:cxnSpLocks noChangeShapeType="1"/>
              <a:stCxn id="13" idx="0"/>
              <a:endCxn id="16" idx="4"/>
            </p:cNvCxnSpPr>
            <p:nvPr>
              <p:custDataLst>
                <p:tags r:id="rId11"/>
              </p:custDataLst>
            </p:nvPr>
          </p:nvCxnSpPr>
          <p:spPr bwMode="auto">
            <a:xfrm rot="16200000" flipV="1">
              <a:off x="4333218" y="2162002"/>
              <a:ext cx="792521" cy="66891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6" name="Oval 11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27789" y="1769984"/>
              <a:ext cx="334460" cy="3302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b="1">
                <a:latin typeface="Courier New" pitchFamily="49" charset="0"/>
              </a:endParaRPr>
            </a:p>
          </p:txBody>
        </p:sp>
        <p:cxnSp>
          <p:nvCxnSpPr>
            <p:cNvPr id="17" name="AutoShape 12"/>
            <p:cNvCxnSpPr>
              <a:cxnSpLocks noChangeShapeType="1"/>
              <a:stCxn id="16" idx="6"/>
              <a:endCxn id="9" idx="2"/>
            </p:cNvCxnSpPr>
            <p:nvPr>
              <p:custDataLst>
                <p:tags r:id="rId13"/>
              </p:custDataLst>
            </p:nvPr>
          </p:nvCxnSpPr>
          <p:spPr bwMode="auto">
            <a:xfrm flipV="1">
              <a:off x="4562249" y="1789151"/>
              <a:ext cx="1070271" cy="145942"/>
            </a:xfrm>
            <a:prstGeom prst="straightConnector1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18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948" y="2316349"/>
            <a:ext cx="1541692" cy="72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Better path to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v? 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99355" y="3226528"/>
            <a:ext cx="896399" cy="44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  <a:latin typeface="Times New Roman" pitchFamily="18" charset="0"/>
              </a:rPr>
              <a:t>Source</a:t>
            </a:r>
          </a:p>
        </p:txBody>
      </p:sp>
      <p:cxnSp>
        <p:nvCxnSpPr>
          <p:cNvPr id="20" name="AutoShape 17"/>
          <p:cNvCxnSpPr>
            <a:cxnSpLocks noChangeShapeType="1"/>
            <a:stCxn id="19" idx="1"/>
            <a:endCxn id="8" idx="4"/>
          </p:cNvCxnSpPr>
          <p:nvPr>
            <p:custDataLst>
              <p:tags r:id="rId8"/>
            </p:custDataLst>
          </p:nvPr>
        </p:nvCxnSpPr>
        <p:spPr bwMode="auto">
          <a:xfrm rot="10800000">
            <a:off x="7696991" y="3028398"/>
            <a:ext cx="702365" cy="419207"/>
          </a:xfrm>
          <a:prstGeom prst="curvedConnector2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34" name="Rectangle 33"/>
          <p:cNvSpPr/>
          <p:nvPr/>
        </p:nvSpPr>
        <p:spPr>
          <a:xfrm>
            <a:off x="4879432" y="2638992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w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0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8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en-US" dirty="0" smtClean="0"/>
              <a:t>Efficiency, first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862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2466108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dijkstra</a:t>
            </a:r>
            <a:r>
              <a:rPr lang="en-US" sz="2000" b="1" kern="0" dirty="0">
                <a:latin typeface="Courier New" pitchFamily="49" charset="0"/>
              </a:rPr>
              <a:t>(Graph G, Node start)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for each node: </a:t>
            </a:r>
            <a:r>
              <a:rPr lang="en-US" sz="2000" kern="0" dirty="0" err="1">
                <a:latin typeface="Courier New" pitchFamily="49" charset="0"/>
              </a:rPr>
              <a:t>x.cost</a:t>
            </a:r>
            <a:r>
              <a:rPr lang="en-US" sz="2000" kern="0" dirty="0">
                <a:latin typeface="Courier New" pitchFamily="49" charset="0"/>
              </a:rPr>
              <a:t>=infinity, </a:t>
            </a:r>
            <a:r>
              <a:rPr lang="en-US" sz="2000" kern="0" dirty="0" err="1">
                <a:latin typeface="Courier New" pitchFamily="49" charset="0"/>
              </a:rPr>
              <a:t>x.known</a:t>
            </a:r>
            <a:r>
              <a:rPr lang="en-US" sz="2000" kern="0" dirty="0">
                <a:latin typeface="Courier New" pitchFamily="49" charset="0"/>
              </a:rPr>
              <a:t>=false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start.cost</a:t>
            </a:r>
            <a:r>
              <a:rPr lang="en-US" sz="2000" b="1" kern="0" dirty="0">
                <a:latin typeface="Courier New" pitchFamily="49" charset="0"/>
              </a:rPr>
              <a:t> = 0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while(not all nodes are known)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b = find unknown node with smallest cost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b.known</a:t>
            </a:r>
            <a:r>
              <a:rPr lang="en-US" sz="2000" kern="0" dirty="0">
                <a:latin typeface="Courier New" pitchFamily="49" charset="0"/>
              </a:rPr>
              <a:t> = true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for each edge 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 in G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 if(!</a:t>
            </a:r>
            <a:r>
              <a:rPr lang="en-US" sz="2000" kern="0" dirty="0" err="1">
                <a:latin typeface="Courier New" pitchFamily="49" charset="0"/>
              </a:rPr>
              <a:t>a.known</a:t>
            </a:r>
            <a:r>
              <a:rPr lang="en-US" sz="2000" kern="0" dirty="0">
                <a:latin typeface="Courier New" pitchFamily="49" charset="0"/>
              </a:rPr>
              <a:t>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if(</a:t>
            </a:r>
            <a:r>
              <a:rPr lang="en-US" sz="2000" b="1" kern="0" dirty="0" err="1">
                <a:latin typeface="Courier New" pitchFamily="49" charset="0"/>
              </a:rPr>
              <a:t>b.cost</a:t>
            </a:r>
            <a:r>
              <a:rPr lang="en-US" sz="2000" b="1" kern="0" dirty="0">
                <a:latin typeface="Courier New" pitchFamily="49" charset="0"/>
              </a:rPr>
              <a:t> + weight((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)) &lt; </a:t>
            </a:r>
            <a:r>
              <a:rPr lang="en-US" sz="2000" b="1" kern="0" dirty="0" err="1">
                <a:latin typeface="Courier New" pitchFamily="49" charset="0"/>
              </a:rPr>
              <a:t>a.cost</a:t>
            </a:r>
            <a:r>
              <a:rPr lang="en-US" sz="2000" b="1" kern="0" dirty="0">
                <a:latin typeface="Courier New" pitchFamily="49" charset="0"/>
              </a:rPr>
              <a:t>){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     </a:t>
            </a:r>
            <a:r>
              <a:rPr lang="en-US" sz="2000" kern="0" dirty="0" err="1">
                <a:latin typeface="Courier New" pitchFamily="49" charset="0"/>
              </a:rPr>
              <a:t>a.cost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 err="1">
                <a:latin typeface="Courier New" pitchFamily="49" charset="0"/>
              </a:rPr>
              <a:t>b.cost</a:t>
            </a:r>
            <a:r>
              <a:rPr lang="en-US" sz="2000" kern="0" dirty="0">
                <a:latin typeface="Courier New" pitchFamily="49" charset="0"/>
              </a:rPr>
              <a:t> + weight((</a:t>
            </a:r>
            <a:r>
              <a:rPr lang="en-US" sz="2000" kern="0" dirty="0" err="1">
                <a:latin typeface="Courier New" pitchFamily="49" charset="0"/>
              </a:rPr>
              <a:t>b,a</a:t>
            </a:r>
            <a:r>
              <a:rPr lang="en-US" sz="2000" kern="0" dirty="0">
                <a:latin typeface="Courier New" pitchFamily="49" charset="0"/>
              </a:rPr>
              <a:t>))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   </a:t>
            </a:r>
            <a:r>
              <a:rPr lang="en-US" sz="2000" b="1" kern="0" dirty="0" err="1">
                <a:latin typeface="Courier New" pitchFamily="49" charset="0"/>
              </a:rPr>
              <a:t>a.path</a:t>
            </a:r>
            <a:r>
              <a:rPr lang="en-US" sz="2000" b="1" kern="0" dirty="0">
                <a:latin typeface="Courier New" pitchFamily="49" charset="0"/>
              </a:rPr>
              <a:t> = b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   }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9220200" y="2466109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9144000" y="3304309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9144000" y="4371108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4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asymptotic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 far: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100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had a similar “problem” with topological sort being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 due to each iteration looking for the node to process next</a:t>
            </a:r>
          </a:p>
          <a:p>
            <a:pPr lvl="1"/>
            <a:r>
              <a:rPr lang="en-US" dirty="0" smtClean="0"/>
              <a:t>We solved it with a queue of zero-degree nodes</a:t>
            </a:r>
          </a:p>
          <a:p>
            <a:pPr lvl="1"/>
            <a:r>
              <a:rPr lang="en-US" dirty="0" smtClean="0"/>
              <a:t>But here we need the lowest-cost node and costs can change as we process edges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 smtClean="0"/>
              <a:t>Solution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				holding </a:t>
            </a:r>
            <a:r>
              <a:rPr lang="en-US" dirty="0"/>
              <a:t>all unknown nodes, </a:t>
            </a:r>
          </a:p>
          <a:p>
            <a:pPr lvl="1"/>
            <a:r>
              <a:rPr lang="en-US" dirty="0"/>
              <a:t>But must support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dirty="0" smtClean="0"/>
              <a:t>operation</a:t>
            </a:r>
            <a:endParaRPr lang="en-US" dirty="0"/>
          </a:p>
          <a:p>
            <a:pPr lvl="2"/>
            <a:r>
              <a:rPr lang="en-US" dirty="0"/>
              <a:t>Must maintain a reference from each node to its current position in </a:t>
            </a:r>
            <a:r>
              <a:rPr lang="en-US" dirty="0" smtClean="0"/>
              <a:t>the priority queue</a:t>
            </a:r>
          </a:p>
          <a:p>
            <a:pPr lvl="2"/>
            <a:r>
              <a:rPr lang="en-US" dirty="0" smtClean="0"/>
              <a:t>Conceptually simple, but can be a pain to code up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239"/>
            <a:ext cx="10515600" cy="31897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8909" y="2154382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err="1">
                <a:latin typeface="Courier New" pitchFamily="49" charset="0"/>
              </a:rPr>
              <a:t>dijkstra</a:t>
            </a:r>
            <a:r>
              <a:rPr lang="en-US" sz="2000" b="1" kern="0" dirty="0">
                <a:latin typeface="Courier New" pitchFamily="49" charset="0"/>
              </a:rPr>
              <a:t>(Graph G, Node start)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for each node: </a:t>
            </a:r>
            <a:r>
              <a:rPr lang="en-US" sz="2000" kern="0" dirty="0" err="1">
                <a:latin typeface="Courier New" pitchFamily="49" charset="0"/>
              </a:rPr>
              <a:t>x.cost</a:t>
            </a:r>
            <a:r>
              <a:rPr lang="en-US" sz="2000" kern="0" dirty="0">
                <a:latin typeface="Courier New" pitchFamily="49" charset="0"/>
              </a:rPr>
              <a:t>=infinity, </a:t>
            </a:r>
            <a:r>
              <a:rPr lang="en-US" sz="2000" kern="0" dirty="0" err="1">
                <a:latin typeface="Courier New" pitchFamily="49" charset="0"/>
              </a:rPr>
              <a:t>x.known</a:t>
            </a:r>
            <a:r>
              <a:rPr lang="en-US" sz="2000" kern="0" dirty="0">
                <a:latin typeface="Courier New" pitchFamily="49" charset="0"/>
              </a:rPr>
              <a:t>=false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start.cost</a:t>
            </a:r>
            <a:r>
              <a:rPr lang="en-US" sz="2000" b="1" kern="0" dirty="0">
                <a:latin typeface="Courier New" pitchFamily="49" charset="0"/>
              </a:rPr>
              <a:t> = 0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build-heap with all nodes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while(heap is not empty) 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b = </a:t>
            </a:r>
            <a:r>
              <a:rPr lang="en-US" sz="2000" b="1" kern="0" dirty="0" err="1">
                <a:latin typeface="Courier New" pitchFamily="49" charset="0"/>
              </a:rPr>
              <a:t>deleteMin</a:t>
            </a:r>
            <a:r>
              <a:rPr lang="en-US" sz="2000" b="1" kern="0" dirty="0">
                <a:latin typeface="Courier New" pitchFamily="49" charset="0"/>
              </a:rPr>
              <a:t>()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b.known</a:t>
            </a:r>
            <a:r>
              <a:rPr lang="en-US" sz="2000" kern="0" dirty="0">
                <a:latin typeface="Courier New" pitchFamily="49" charset="0"/>
              </a:rPr>
              <a:t> = true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for each edge 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 in G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 if(!</a:t>
            </a:r>
            <a:r>
              <a:rPr lang="en-US" sz="2000" kern="0" dirty="0" err="1">
                <a:latin typeface="Courier New" pitchFamily="49" charset="0"/>
              </a:rPr>
              <a:t>a.known</a:t>
            </a:r>
            <a:r>
              <a:rPr lang="en-US" sz="2000" kern="0" dirty="0">
                <a:latin typeface="Courier New" pitchFamily="49" charset="0"/>
              </a:rPr>
              <a:t>)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      if(</a:t>
            </a:r>
            <a:r>
              <a:rPr lang="en-US" sz="2000" b="1" kern="0" dirty="0" err="1">
                <a:latin typeface="Courier New" pitchFamily="49" charset="0"/>
              </a:rPr>
              <a:t>b.cost</a:t>
            </a:r>
            <a:r>
              <a:rPr lang="en-US" sz="2000" b="1" kern="0" dirty="0">
                <a:latin typeface="Courier New" pitchFamily="49" charset="0"/>
              </a:rPr>
              <a:t> + weight((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)) &lt; </a:t>
            </a:r>
            <a:r>
              <a:rPr lang="en-US" sz="2000" b="1" kern="0" dirty="0" err="1">
                <a:latin typeface="Courier New" pitchFamily="49" charset="0"/>
              </a:rPr>
              <a:t>a.cost</a:t>
            </a:r>
            <a:r>
              <a:rPr lang="en-US" sz="2000" b="1" kern="0" dirty="0">
                <a:latin typeface="Courier New" pitchFamily="49" charset="0"/>
              </a:rPr>
              <a:t>){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    </a:t>
            </a:r>
            <a:r>
              <a:rPr lang="en-US" sz="2000" kern="0" dirty="0" err="1">
                <a:latin typeface="Courier New" pitchFamily="49" charset="0"/>
              </a:rPr>
              <a:t>decreaseKey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a,“new</a:t>
            </a:r>
            <a:r>
              <a:rPr lang="en-US" sz="2000" kern="0" dirty="0">
                <a:latin typeface="Courier New" pitchFamily="49" charset="0"/>
              </a:rPr>
              <a:t> cost – old cost”)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	      </a:t>
            </a:r>
            <a:r>
              <a:rPr lang="en-US" sz="2000" b="1" kern="0" dirty="0" err="1">
                <a:latin typeface="Courier New" pitchFamily="49" charset="0"/>
              </a:rPr>
              <a:t>a.path</a:t>
            </a:r>
            <a:r>
              <a:rPr lang="en-US" sz="2000" b="1" kern="0" dirty="0">
                <a:latin typeface="Courier New" pitchFamily="49" charset="0"/>
              </a:rPr>
              <a:t> = b</a:t>
            </a: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      }</a:t>
            </a:r>
            <a:endParaRPr lang="en-US" sz="2000" b="1" kern="0" dirty="0">
              <a:latin typeface="Courier New" pitchFamily="49" charset="0"/>
            </a:endParaRPr>
          </a:p>
          <a:p>
            <a:pPr marL="342900" indent="-342900" fontAlgn="base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latin typeface="Courier New" pitchFamily="49" charset="0"/>
              </a:rPr>
              <a:t>}</a:t>
            </a:r>
            <a:endParaRPr lang="en-US" sz="2000" b="1" kern="0" dirty="0">
              <a:latin typeface="Courier New" pitchFamily="49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9247909" y="2306782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9199419" y="3432319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9199419" y="4422919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1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Homework 4 is out!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Due next Friday (August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) at 5:00pm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May choose to pair-program if you like!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Same cautions as last time apply: choose partners and when to start working wisely!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Can almost entirely complete using material by end of this lecture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1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Will discuss some software-design concepts next week to help you prevent some (potentially non-obvious) bugs</a:t>
            </a:r>
          </a:p>
        </p:txBody>
      </p:sp>
    </p:spTree>
    <p:extLst>
      <p:ext uri="{BB962C8B-B14F-4D97-AF65-F5344CB8AC3E}">
        <p14:creationId xmlns:p14="http://schemas.microsoft.com/office/powerpoint/2010/main" val="11222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vs. </a:t>
            </a:r>
            <a:r>
              <a:rPr lang="en-US" dirty="0" smtClean="0"/>
              <a:t>Sparse (again!)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75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approach: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sz="1400" dirty="0"/>
          </a:p>
          <a:p>
            <a:r>
              <a:rPr lang="en-US" dirty="0" smtClean="0"/>
              <a:t>Second approach: </a:t>
            </a:r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V|log|V</a:t>
            </a:r>
            <a:r>
              <a:rPr lang="en-US" dirty="0" smtClean="0"/>
              <a:t>|+|</a:t>
            </a:r>
            <a:r>
              <a:rPr lang="en-US" dirty="0" err="1" smtClean="0"/>
              <a:t>E|log|V</a:t>
            </a:r>
            <a:r>
              <a:rPr lang="en-US" dirty="0" smtClean="0"/>
              <a:t>|)</a:t>
            </a:r>
          </a:p>
          <a:p>
            <a:endParaRPr lang="en-US" sz="1400" dirty="0"/>
          </a:p>
          <a:p>
            <a:r>
              <a:rPr lang="en-US" dirty="0" smtClean="0"/>
              <a:t>So which is better?</a:t>
            </a:r>
          </a:p>
          <a:p>
            <a:pPr lvl="1"/>
            <a:r>
              <a:rPr lang="en-US" dirty="0" smtClean="0"/>
              <a:t>Dense or Sparse</a:t>
            </a:r>
            <a:r>
              <a:rPr lang="en-US" dirty="0" smtClean="0"/>
              <a:t>?  </a:t>
            </a:r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V|log|V</a:t>
            </a:r>
            <a:r>
              <a:rPr lang="en-US" dirty="0" smtClean="0"/>
              <a:t>|+|</a:t>
            </a:r>
            <a:r>
              <a:rPr lang="en-US" dirty="0" err="1" smtClean="0"/>
              <a:t>E|log|V</a:t>
            </a:r>
            <a:r>
              <a:rPr lang="en-US" dirty="0" smtClean="0"/>
              <a:t>|)     </a:t>
            </a:r>
            <a:r>
              <a:rPr lang="en-US" dirty="0" smtClean="0"/>
              <a:t>(if |E| &gt; |V|, </a:t>
            </a:r>
            <a:r>
              <a:rPr lang="en-US" dirty="0" smtClean="0"/>
              <a:t>then it’s </a:t>
            </a:r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E|log|V</a:t>
            </a:r>
            <a:r>
              <a:rPr lang="en-US" dirty="0" smtClean="0"/>
              <a:t>|))</a:t>
            </a:r>
          </a:p>
          <a:p>
            <a:pPr lvl="1"/>
            <a:r>
              <a:rPr lang="en-US" dirty="0" smtClean="0"/>
              <a:t>Dense or Sparse?  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But</a:t>
            </a:r>
            <a:r>
              <a:rPr lang="en-US" dirty="0" smtClean="0"/>
              <a:t>, remember these are worst-case and asymptotic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Priority queue might have slightly worse constant factors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On the other hand, for “normal graphs”, we might call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dirty="0" smtClean="0"/>
              <a:t> rarely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or not percolate far), making |</a:t>
            </a:r>
            <a:r>
              <a:rPr lang="en-US" dirty="0" err="1" smtClean="0"/>
              <a:t>E|log|V</a:t>
            </a:r>
            <a:r>
              <a:rPr lang="en-US" dirty="0" smtClean="0"/>
              <a:t>| more like |E</a:t>
            </a:r>
            <a:r>
              <a:rPr lang="en-US" dirty="0" smtClean="0"/>
              <a:t>|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563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326" y="123115"/>
            <a:ext cx="1366377" cy="1230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10"/>
          </a:xfrm>
        </p:spPr>
        <p:txBody>
          <a:bodyPr/>
          <a:lstStyle/>
          <a:p>
            <a:r>
              <a:rPr lang="en-US" dirty="0" smtClean="0"/>
              <a:t>Practice with 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135"/>
            <a:ext cx="9894756" cy="493173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three-eye-alien friend uncovered an impressively complete and up-to-date family tree tracing all the way back to the ancient emperor Qin Shi Huang. The alien wants to find a descendant of this emperor who’s still alive, and could use your advice!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(According to Wikipedia, Qin Shi Huang had ~50 children, wow!)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data structure would you recommend?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algorithm would you recommend? 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834725">
            <a:off x="7295671" y="328923"/>
            <a:ext cx="3402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Graphs Edition!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478443" y="1391543"/>
            <a:ext cx="1713557" cy="2427745"/>
            <a:chOff x="10478443" y="1391543"/>
            <a:chExt cx="1713557" cy="2427745"/>
          </a:xfrm>
        </p:grpSpPr>
        <p:sp>
          <p:nvSpPr>
            <p:cNvPr id="8" name="Folded Corner 7"/>
            <p:cNvSpPr/>
            <p:nvPr/>
          </p:nvSpPr>
          <p:spPr>
            <a:xfrm>
              <a:off x="10577463" y="1391543"/>
              <a:ext cx="1521772" cy="2427745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96" b="98582" l="10000" r="90000">
                          <a14:foregroundMark x1="30909" y1="7979" x2="30909" y2="7979"/>
                          <a14:foregroundMark x1="30909" y1="18440" x2="30909" y2="18440"/>
                          <a14:foregroundMark x1="30227" y1="10816" x2="30227" y2="10816"/>
                          <a14:foregroundMark x1="28409" y1="8156" x2="28409" y2="8156"/>
                          <a14:foregroundMark x1="28409" y1="12057" x2="28409" y2="12057"/>
                          <a14:foregroundMark x1="28182" y1="20745" x2="28182" y2="20745"/>
                          <a14:foregroundMark x1="22273" y1="92199" x2="22273" y2="9219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78443" y="1469698"/>
              <a:ext cx="1713557" cy="2196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2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56340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(extra space for notes)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38200" y="1161940"/>
            <a:ext cx="9645650" cy="4796381"/>
            <a:chOff x="838200" y="1161940"/>
            <a:chExt cx="9645650" cy="47963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161940"/>
              <a:ext cx="8601582" cy="98886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38200" y="2172159"/>
              <a:ext cx="9645650" cy="1066800"/>
              <a:chOff x="1550087" y="2286000"/>
              <a:chExt cx="8267700" cy="914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0087" y="2286000"/>
                <a:ext cx="8267700" cy="914400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2632364" y="2382979"/>
                <a:ext cx="789709" cy="443345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367660" y="3173559"/>
              <a:ext cx="5504000" cy="2784762"/>
              <a:chOff x="3819697" y="3241964"/>
              <a:chExt cx="3627120" cy="183515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697" y="3241964"/>
                <a:ext cx="3627120" cy="1835150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4" name="Straight Connector 13"/>
              <p:cNvCxnSpPr/>
              <p:nvPr/>
            </p:nvCxnSpPr>
            <p:spPr>
              <a:xfrm flipV="1">
                <a:off x="5375564" y="3512127"/>
                <a:ext cx="308373" cy="1870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987636" y="3879272"/>
                <a:ext cx="152400" cy="131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4599708" y="4186721"/>
                <a:ext cx="221674" cy="191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114798" y="4577298"/>
                <a:ext cx="221674" cy="191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5243946" y="4186721"/>
                <a:ext cx="221674" cy="191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6338459" y="3906980"/>
                <a:ext cx="110833" cy="1078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6019800" y="3506669"/>
                <a:ext cx="374075" cy="206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5365173" y="3866886"/>
                <a:ext cx="187037" cy="1437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6584378" y="3866885"/>
                <a:ext cx="187037" cy="1437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5657612" y="4186721"/>
                <a:ext cx="93518" cy="1437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6899082" y="4227984"/>
                <a:ext cx="93518" cy="1437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2151845" y="5746899"/>
            <a:ext cx="9623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I will have the final exam </a:t>
            </a:r>
            <a:r>
              <a:rPr lang="en-US" sz="2400" i="1" dirty="0" smtClean="0">
                <a:solidFill>
                  <a:schemeClr val="accent1"/>
                </a:solidFill>
              </a:rPr>
              <a:t>quadruple-checked</a:t>
            </a:r>
            <a:r>
              <a:rPr lang="en-US" sz="2400" dirty="0" smtClean="0">
                <a:solidFill>
                  <a:schemeClr val="accent1"/>
                </a:solidFill>
              </a:rPr>
              <a:t> to avoid these situations!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(I </a:t>
            </a:r>
            <a:r>
              <a:rPr lang="en-US" sz="2400" dirty="0">
                <a:solidFill>
                  <a:schemeClr val="accent1"/>
                </a:solidFill>
              </a:rPr>
              <a:t>am so sorry)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815"/>
          </a:xfrm>
        </p:spPr>
        <p:txBody>
          <a:bodyPr/>
          <a:lstStyle/>
          <a:p>
            <a:r>
              <a:rPr lang="en-US" dirty="0" smtClean="0"/>
              <a:t>Another midterm correction</a:t>
            </a:r>
            <a:r>
              <a:rPr lang="mr-IN" dirty="0" smtClean="0"/>
              <a:t>…</a:t>
            </a:r>
            <a:r>
              <a:rPr lang="en-US" dirty="0" smtClean="0"/>
              <a:t>   (         &amp;         )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423" y="342546"/>
            <a:ext cx="811891" cy="8118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936" y="356396"/>
            <a:ext cx="784193" cy="78419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213295" y="3551284"/>
            <a:ext cx="4543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Bring your midterm to *any* office hours to get your point back.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Graphs: Traversals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And introducing Dijkstra’s Algorithm for shortest paths!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55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Traversals: Recap &amp;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253"/>
            <a:ext cx="10515600" cy="46697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Traversals: General Idea</a:t>
            </a:r>
          </a:p>
          <a:p>
            <a:pPr lvl="1"/>
            <a:r>
              <a:rPr lang="en-US" dirty="0" smtClean="0"/>
              <a:t>Starting from one vertex, repeatedly explore adjacent vertices</a:t>
            </a:r>
          </a:p>
          <a:p>
            <a:pPr lvl="1"/>
            <a:r>
              <a:rPr lang="en-US" dirty="0" smtClean="0"/>
              <a:t>Mark each vertex we visit, so we don’t process each more than once (cycles!)</a:t>
            </a:r>
          </a:p>
          <a:p>
            <a:endParaRPr lang="en-US" sz="1600" dirty="0" smtClean="0"/>
          </a:p>
          <a:p>
            <a:r>
              <a:rPr lang="en-US" dirty="0" smtClean="0"/>
              <a:t>Important Graph Traversal Algorithms: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Assuming “choose next vertex” is </a:t>
            </a:r>
            <a:r>
              <a:rPr lang="en-US" i="1" dirty="0" smtClean="0"/>
              <a:t>O</a:t>
            </a:r>
            <a:r>
              <a:rPr lang="en-US" dirty="0" smtClean="0"/>
              <a:t>(1</a:t>
            </a:r>
            <a:r>
              <a:rPr lang="en-US" dirty="0"/>
              <a:t>), entire traversal is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graph represented with</a:t>
            </a:r>
            <a:r>
              <a:rPr lang="en-US" dirty="0" smtClean="0"/>
              <a:t> adjacency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38401"/>
              </p:ext>
            </p:extLst>
          </p:nvPr>
        </p:nvGraphicFramePr>
        <p:xfrm>
          <a:off x="1156525" y="3159591"/>
          <a:ext cx="9878949" cy="167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13"/>
                <a:gridCol w="3051958"/>
                <a:gridCol w="3811978"/>
              </a:tblGrid>
              <a:tr h="44548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Depth First Search (DFS)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222222"/>
                          </a:solidFill>
                        </a:rPr>
                        <a:t>Breadth First Search (BFS)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817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Explore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as far as possible</a:t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before backtracking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222222"/>
                          </a:solidFill>
                        </a:rPr>
                        <a:t>all neighbors first </a:t>
                      </a:r>
                      <a:br>
                        <a:rPr lang="en-US" sz="2000" dirty="0" smtClean="0">
                          <a:solidFill>
                            <a:srgbClr val="222222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222222"/>
                          </a:solidFill>
                        </a:rPr>
                        <a:t>before</a:t>
                      </a:r>
                      <a:r>
                        <a:rPr lang="en-US" sz="2000" baseline="0" dirty="0" smtClean="0">
                          <a:solidFill>
                            <a:srgbClr val="222222"/>
                          </a:solidFill>
                        </a:rPr>
                        <a:t> next level of neighbors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48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Choose next vertex using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recursion or a stack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 queue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155634" y="1550297"/>
            <a:ext cx="3004457" cy="874842"/>
            <a:chOff x="9155634" y="1550297"/>
            <a:chExt cx="3004457" cy="874842"/>
          </a:xfrm>
        </p:grpSpPr>
        <p:sp>
          <p:nvSpPr>
            <p:cNvPr id="5" name="TextBox 4"/>
            <p:cNvSpPr txBox="1"/>
            <p:nvPr/>
          </p:nvSpPr>
          <p:spPr>
            <a:xfrm rot="533981">
              <a:off x="9155634" y="1550297"/>
              <a:ext cx="3004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rgbClr val="C00000"/>
                  </a:solidFill>
                </a:rPr>
                <a:t>Marking </a:t>
              </a:r>
              <a:r>
                <a:rPr lang="en-US" dirty="0" smtClean="0">
                  <a:solidFill>
                    <a:srgbClr val="C00000"/>
                  </a:solidFill>
                </a:rPr>
                <a:t>a vertex adds </a:t>
              </a:r>
              <a:r>
                <a:rPr lang="en-US" smtClean="0">
                  <a:solidFill>
                    <a:srgbClr val="C00000"/>
                  </a:solidFill>
                </a:rPr>
                <a:t>it to the </a:t>
              </a:r>
              <a:r>
                <a:rPr lang="en-US" dirty="0" smtClean="0">
                  <a:solidFill>
                    <a:srgbClr val="C00000"/>
                  </a:solidFill>
                </a:rPr>
                <a:t>“set of visited vertices”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Arc 5"/>
            <p:cNvSpPr/>
            <p:nvPr/>
          </p:nvSpPr>
          <p:spPr>
            <a:xfrm>
              <a:off x="9465548" y="1952345"/>
              <a:ext cx="1095270" cy="472794"/>
            </a:xfrm>
            <a:prstGeom prst="arc">
              <a:avLst>
                <a:gd name="adj1" fmla="val 21492827"/>
                <a:gd name="adj2" fmla="val 8611556"/>
              </a:avLst>
            </a:prstGeom>
            <a:ln w="127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0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(useful for Design Decisions!)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 one finds </a:t>
            </a:r>
            <a:r>
              <a:rPr lang="en-US" b="1" dirty="0"/>
              <a:t>shortest</a:t>
            </a:r>
            <a:r>
              <a:rPr lang="en-US" dirty="0"/>
              <a:t> paths?</a:t>
            </a:r>
          </a:p>
          <a:p>
            <a:pPr lvl="1"/>
            <a:r>
              <a:rPr lang="en-US" dirty="0"/>
              <a:t>i.e. which is better for “what is the shortest path from </a:t>
            </a:r>
            <a:r>
              <a:rPr lang="en-US" b="1" dirty="0"/>
              <a:t>x</a:t>
            </a:r>
            <a:r>
              <a:rPr lang="en-US" dirty="0"/>
              <a:t> to </a:t>
            </a:r>
            <a:r>
              <a:rPr lang="en-US" b="1" dirty="0"/>
              <a:t>y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when there’s more than one possible path?</a:t>
            </a:r>
          </a:p>
          <a:p>
            <a:pPr lvl="1"/>
            <a:endParaRPr lang="en-US" sz="2800" dirty="0"/>
          </a:p>
          <a:p>
            <a:r>
              <a:rPr lang="en-US" dirty="0"/>
              <a:t>Which one can use less space in finding a path?</a:t>
            </a:r>
          </a:p>
          <a:p>
            <a:endParaRPr lang="en-US" sz="1000" dirty="0"/>
          </a:p>
          <a:p>
            <a:pPr lvl="1"/>
            <a:endParaRPr lang="en-US" sz="1000" dirty="0"/>
          </a:p>
          <a:p>
            <a:r>
              <a:rPr lang="en-US" dirty="0"/>
              <a:t>A third approach:</a:t>
            </a:r>
          </a:p>
          <a:p>
            <a:pPr lvl="1"/>
            <a:r>
              <a:rPr lang="en-US" i="1" dirty="0"/>
              <a:t>Iterative deepening (IDFS)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Try DFS but disallow recursion more than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/>
              <a:t> levels deep</a:t>
            </a:r>
          </a:p>
          <a:p>
            <a:pPr lvl="2"/>
            <a:r>
              <a:rPr lang="en-US" dirty="0"/>
              <a:t>If that fails, increment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/>
              <a:t> and start the entire search over</a:t>
            </a:r>
          </a:p>
          <a:p>
            <a:pPr lvl="1"/>
            <a:r>
              <a:rPr lang="en-US" dirty="0"/>
              <a:t>Like BFS, finds shortest paths.  Like DFS, less space.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Traversal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addition to finding paths, we can use graph traversals to answer:</a:t>
            </a:r>
          </a:p>
          <a:p>
            <a:pPr lvl="1"/>
            <a:r>
              <a:rPr lang="en-US" dirty="0"/>
              <a:t>What are all the vertices </a:t>
            </a:r>
            <a:r>
              <a:rPr lang="en-US" i="1" dirty="0"/>
              <a:t>reachable</a:t>
            </a:r>
            <a:r>
              <a:rPr lang="en-US" dirty="0"/>
              <a:t> from a starting vertex?</a:t>
            </a:r>
          </a:p>
          <a:p>
            <a:pPr lvl="1"/>
            <a:r>
              <a:rPr lang="en-US" dirty="0"/>
              <a:t>Is an undirected graph connected?</a:t>
            </a:r>
          </a:p>
          <a:p>
            <a:pPr lvl="1"/>
            <a:r>
              <a:rPr lang="en-US" dirty="0"/>
              <a:t>Is a directed graph strongly connected?</a:t>
            </a:r>
          </a:p>
          <a:p>
            <a:pPr lvl="1"/>
            <a:endParaRPr lang="en-US" sz="1000" dirty="0"/>
          </a:p>
          <a:p>
            <a:r>
              <a:rPr lang="en-US" dirty="0"/>
              <a:t>But what if we want to actually output the path?</a:t>
            </a:r>
          </a:p>
          <a:p>
            <a:pPr lvl="1"/>
            <a:endParaRPr lang="en-US" sz="1000" dirty="0"/>
          </a:p>
          <a:p>
            <a:r>
              <a:rPr lang="en-US" dirty="0"/>
              <a:t>How to do it: </a:t>
            </a:r>
          </a:p>
          <a:p>
            <a:pPr lvl="1"/>
            <a:r>
              <a:rPr lang="en-US" dirty="0"/>
              <a:t>Instead of just “marking” a node, store the previous node along the path </a:t>
            </a:r>
          </a:p>
          <a:p>
            <a:pPr lvl="1"/>
            <a:r>
              <a:rPr lang="en-US" dirty="0"/>
              <a:t>When you reach the goal, follow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/>
              <a:t> fields back to where you started (and then reverse the answer)</a:t>
            </a:r>
          </a:p>
          <a:p>
            <a:pPr lvl="1"/>
            <a:r>
              <a:rPr lang="en-US" dirty="0"/>
              <a:t>If just wanted path </a:t>
            </a:r>
            <a:r>
              <a:rPr lang="en-US" i="1" dirty="0"/>
              <a:t>length</a:t>
            </a:r>
            <a:r>
              <a:rPr lang="en-US" dirty="0"/>
              <a:t>, could put the integer distance at each node instead once</a:t>
            </a:r>
          </a:p>
        </p:txBody>
      </p:sp>
    </p:spTree>
    <p:extLst>
      <p:ext uri="{BB962C8B-B14F-4D97-AF65-F5344CB8AC3E}">
        <p14:creationId xmlns:p14="http://schemas.microsoft.com/office/powerpoint/2010/main" val="12883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source shortest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Done: BFS to find the minimum path length from </a:t>
            </a:r>
            <a:r>
              <a:rPr lang="en-US" b="1" dirty="0" smtClean="0"/>
              <a:t>v</a:t>
            </a:r>
            <a:r>
              <a:rPr lang="en-US" dirty="0" smtClean="0"/>
              <a:t> to </a:t>
            </a:r>
            <a:r>
              <a:rPr lang="en-US" b="1" dirty="0" smtClean="0"/>
              <a:t>u</a:t>
            </a:r>
            <a:r>
              <a:rPr lang="en-US" dirty="0" smtClean="0"/>
              <a:t> in </a:t>
            </a:r>
            <a:r>
              <a:rPr lang="en-US" i="1" dirty="0" smtClean="0"/>
              <a:t>O</a:t>
            </a:r>
            <a:r>
              <a:rPr lang="en-US" dirty="0" smtClean="0"/>
              <a:t>(|E|+|V|)</a:t>
            </a:r>
          </a:p>
          <a:p>
            <a:endParaRPr lang="en-US" dirty="0" smtClean="0"/>
          </a:p>
          <a:p>
            <a:r>
              <a:rPr lang="en-US" dirty="0" smtClean="0"/>
              <a:t>Actually, can find the minimum path length from </a:t>
            </a:r>
            <a:r>
              <a:rPr lang="en-US" b="1" dirty="0" smtClean="0"/>
              <a:t>v</a:t>
            </a:r>
            <a:r>
              <a:rPr lang="en-US" dirty="0" smtClean="0"/>
              <a:t> to </a:t>
            </a:r>
            <a:r>
              <a:rPr lang="en-US" i="1" dirty="0" smtClean="0"/>
              <a:t>every node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Still </a:t>
            </a:r>
            <a:r>
              <a:rPr lang="en-US" i="1" dirty="0" smtClean="0"/>
              <a:t>O</a:t>
            </a:r>
            <a:r>
              <a:rPr lang="en-US" dirty="0" smtClean="0"/>
              <a:t>(|E|+|V|)</a:t>
            </a:r>
          </a:p>
          <a:p>
            <a:pPr lvl="1"/>
            <a:r>
              <a:rPr lang="en-US" dirty="0" smtClean="0"/>
              <a:t>No faster way for a “distinguished” destination in the worst-case</a:t>
            </a:r>
          </a:p>
          <a:p>
            <a:pPr lvl="1"/>
            <a:endParaRPr lang="en-US" sz="1000" dirty="0"/>
          </a:p>
          <a:p>
            <a:r>
              <a:rPr lang="en-US" dirty="0" smtClean="0"/>
              <a:t>Now:  Weighted graphs </a:t>
            </a:r>
          </a:p>
          <a:p>
            <a:endParaRPr lang="en-US" sz="1000" dirty="0"/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Given a weighted graph and node </a:t>
            </a:r>
            <a:r>
              <a:rPr lang="en-US" b="1" dirty="0" smtClean="0">
                <a:solidFill>
                  <a:schemeClr val="accent1"/>
                </a:solidFill>
              </a:rPr>
              <a:t>v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find the minimum-cost path from </a:t>
            </a:r>
            <a:r>
              <a:rPr lang="en-US" b="1" dirty="0" smtClean="0">
                <a:solidFill>
                  <a:schemeClr val="accent1"/>
                </a:solidFill>
              </a:rPr>
              <a:t>v</a:t>
            </a:r>
            <a:r>
              <a:rPr lang="en-US" dirty="0" smtClean="0">
                <a:solidFill>
                  <a:schemeClr val="accent1"/>
                </a:solidFill>
              </a:rPr>
              <a:t> to every node </a:t>
            </a:r>
          </a:p>
          <a:p>
            <a:endParaRPr lang="en-US" sz="1000" dirty="0"/>
          </a:p>
          <a:p>
            <a:r>
              <a:rPr lang="en-US" dirty="0" smtClean="0"/>
              <a:t>As before, asymptotically no harder than for one destination</a:t>
            </a:r>
          </a:p>
        </p:txBody>
      </p:sp>
    </p:spTree>
    <p:extLst>
      <p:ext uri="{BB962C8B-B14F-4D97-AF65-F5344CB8AC3E}">
        <p14:creationId xmlns:p14="http://schemas.microsoft.com/office/powerpoint/2010/main" val="109694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2236</Words>
  <Application>Microsoft Macintosh PowerPoint</Application>
  <PresentationFormat>Widescreen</PresentationFormat>
  <Paragraphs>535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Bradley Hand</vt:lpstr>
      <vt:lpstr>Calibri</vt:lpstr>
      <vt:lpstr>Calibri Light</vt:lpstr>
      <vt:lpstr>Courier New</vt:lpstr>
      <vt:lpstr>Mangal</vt:lpstr>
      <vt:lpstr>Symbol</vt:lpstr>
      <vt:lpstr>Tahoma</vt:lpstr>
      <vt:lpstr>Times New Roman</vt:lpstr>
      <vt:lpstr>Arial</vt:lpstr>
      <vt:lpstr>Office Theme</vt:lpstr>
      <vt:lpstr>Instructor: Lilian de Greef Quarter: Summer 2017</vt:lpstr>
      <vt:lpstr>Today</vt:lpstr>
      <vt:lpstr>Announcements:</vt:lpstr>
      <vt:lpstr>Another midterm correction…   (         &amp;         )</vt:lpstr>
      <vt:lpstr>Graphs: Traversals Continued</vt:lpstr>
      <vt:lpstr>Graph Traversals: Recap &amp; Running Time</vt:lpstr>
      <vt:lpstr>Comparison (useful for Design Decisions!)</vt:lpstr>
      <vt:lpstr>Graph Traversal Uses</vt:lpstr>
      <vt:lpstr>Single source shortest paths</vt:lpstr>
      <vt:lpstr>A Few Applications of Shortest Weighted Path</vt:lpstr>
      <vt:lpstr>Not as easy as BFS</vt:lpstr>
      <vt:lpstr>Algorithm: General Idea</vt:lpstr>
      <vt:lpstr>Shortest Path Example #1</vt:lpstr>
      <vt:lpstr>PowerPoint Presentation</vt:lpstr>
      <vt:lpstr>This is called… Dijkstra’s Algorithm</vt:lpstr>
      <vt:lpstr>Dijkstra’s Algorithm (Pseudocode)</vt:lpstr>
      <vt:lpstr>Dijkstra’s Algorithm: Features</vt:lpstr>
      <vt:lpstr>Dijkstra’s Algorithm: Commentary</vt:lpstr>
      <vt:lpstr>Dijkstra’s Algorithm: Practice Time!</vt:lpstr>
      <vt:lpstr>PowerPoint Presentation</vt:lpstr>
      <vt:lpstr>Dijkstra’s Algorithm: Practice Time!</vt:lpstr>
      <vt:lpstr>Dijkstra’s Algorithm: Practice Time!</vt:lpstr>
      <vt:lpstr>Example #3</vt:lpstr>
      <vt:lpstr>Where are We?</vt:lpstr>
      <vt:lpstr>Correctness: Intuition</vt:lpstr>
      <vt:lpstr>Correctness: The Cloud (Rough Sketch)</vt:lpstr>
      <vt:lpstr>Efficiency, first approach</vt:lpstr>
      <vt:lpstr>Improving asymptotic running time</vt:lpstr>
      <vt:lpstr>Efficiency, second approach</vt:lpstr>
      <vt:lpstr>Dense vs. Sparse (again!)</vt:lpstr>
      <vt:lpstr>Practice with Design Decisions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Instructor: Lilian de Greef Quarter: Summer 2017</dc:title>
  <dc:creator>Lilian De Greef</dc:creator>
  <cp:lastModifiedBy>Lilian De Greef</cp:lastModifiedBy>
  <cp:revision>255</cp:revision>
  <dcterms:created xsi:type="dcterms:W3CDTF">2017-07-23T17:56:33Z</dcterms:created>
  <dcterms:modified xsi:type="dcterms:W3CDTF">2017-07-28T06:22:28Z</dcterms:modified>
</cp:coreProperties>
</file>