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356" r:id="rId3"/>
    <p:sldId id="357" r:id="rId4"/>
    <p:sldId id="358" r:id="rId5"/>
    <p:sldId id="350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351" r:id="rId14"/>
    <p:sldId id="285" r:id="rId15"/>
    <p:sldId id="286" r:id="rId16"/>
    <p:sldId id="287" r:id="rId17"/>
    <p:sldId id="288" r:id="rId18"/>
    <p:sldId id="289" r:id="rId19"/>
    <p:sldId id="300" r:id="rId20"/>
    <p:sldId id="301" r:id="rId21"/>
    <p:sldId id="302" r:id="rId22"/>
    <p:sldId id="331" r:id="rId23"/>
    <p:sldId id="303" r:id="rId24"/>
    <p:sldId id="352" r:id="rId25"/>
    <p:sldId id="345" r:id="rId26"/>
    <p:sldId id="334" r:id="rId27"/>
    <p:sldId id="344" r:id="rId28"/>
    <p:sldId id="346" r:id="rId29"/>
    <p:sldId id="348" r:id="rId30"/>
    <p:sldId id="349" r:id="rId31"/>
    <p:sldId id="353" r:id="rId32"/>
    <p:sldId id="365" r:id="rId33"/>
    <p:sldId id="364" r:id="rId34"/>
    <p:sldId id="324" r:id="rId35"/>
    <p:sldId id="304" r:id="rId36"/>
    <p:sldId id="325" r:id="rId37"/>
    <p:sldId id="33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/>
    <p:restoredTop sz="94643"/>
  </p:normalViewPr>
  <p:slideViewPr>
    <p:cSldViewPr snapToGrid="0" snapToObjects="1">
      <p:cViewPr>
        <p:scale>
          <a:sx n="94" d="100"/>
          <a:sy n="94" d="100"/>
        </p:scale>
        <p:origin x="96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ldegreef/Documents/Teaching/CSE373/Class%20Stats/stud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ldegreef/Documents/Teaching/CSE373/Class%20Stats/stud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Year in Program this Fall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Year!$A$1:$A$7</c:f>
              <c:strCache>
                <c:ptCount val="7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5th year</c:v>
                </c:pt>
                <c:pt idx="5">
                  <c:v>Graduate student</c:v>
                </c:pt>
                <c:pt idx="6">
                  <c:v>other</c:v>
                </c:pt>
              </c:strCache>
            </c:strRef>
          </c:cat>
          <c:val>
            <c:numRef>
              <c:f>Year!$B$1:$B$7</c:f>
              <c:numCache>
                <c:formatCode>General</c:formatCode>
                <c:ptCount val="7"/>
                <c:pt idx="0">
                  <c:v>1.0</c:v>
                </c:pt>
                <c:pt idx="1">
                  <c:v>8.0</c:v>
                </c:pt>
                <c:pt idx="2">
                  <c:v>21.0</c:v>
                </c:pt>
                <c:pt idx="3">
                  <c:v>22.0</c:v>
                </c:pt>
                <c:pt idx="4">
                  <c:v>3.0</c:v>
                </c:pt>
                <c:pt idx="5">
                  <c:v>13.0</c:v>
                </c:pt>
                <c:pt idx="6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3795152"/>
        <c:axId val="162748064"/>
      </c:barChart>
      <c:catAx>
        <c:axId val="-4379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48064"/>
        <c:crosses val="autoZero"/>
        <c:auto val="1"/>
        <c:lblAlgn val="ctr"/>
        <c:lblOffset val="100"/>
        <c:noMultiLvlLbl val="0"/>
      </c:catAx>
      <c:valAx>
        <c:axId val="16274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379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Last Time Programmed / Taken CS Course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Delay!$B$1:$B$11</c:f>
              <c:strCache>
                <c:ptCount val="11"/>
                <c:pt idx="0">
                  <c:v>Spring 2017</c:v>
                </c:pt>
                <c:pt idx="1">
                  <c:v>Winter 2017</c:v>
                </c:pt>
                <c:pt idx="2">
                  <c:v>Fall 2016</c:v>
                </c:pt>
                <c:pt idx="3">
                  <c:v>Summer 2016</c:v>
                </c:pt>
                <c:pt idx="4">
                  <c:v>Spring 2016</c:v>
                </c:pt>
                <c:pt idx="5">
                  <c:v>Winter 2016</c:v>
                </c:pt>
                <c:pt idx="6">
                  <c:v>Fall 2015</c:v>
                </c:pt>
                <c:pt idx="7">
                  <c:v>Summer 2015</c:v>
                </c:pt>
                <c:pt idx="8">
                  <c:v>Spring 2015</c:v>
                </c:pt>
                <c:pt idx="9">
                  <c:v>Winter 2015</c:v>
                </c:pt>
                <c:pt idx="10">
                  <c:v>Fall 2014</c:v>
                </c:pt>
              </c:strCache>
            </c:strRef>
          </c:cat>
          <c:val>
            <c:numRef>
              <c:f>Delay!$C$1:$C$11</c:f>
              <c:numCache>
                <c:formatCode>General</c:formatCode>
                <c:ptCount val="11"/>
                <c:pt idx="0">
                  <c:v>38.0</c:v>
                </c:pt>
                <c:pt idx="1">
                  <c:v>9.0</c:v>
                </c:pt>
                <c:pt idx="2">
                  <c:v>6.0</c:v>
                </c:pt>
                <c:pt idx="3">
                  <c:v>1.0</c:v>
                </c:pt>
                <c:pt idx="4">
                  <c:v>4.0</c:v>
                </c:pt>
                <c:pt idx="5">
                  <c:v>7.0</c:v>
                </c:pt>
                <c:pt idx="6">
                  <c:v>3.0</c:v>
                </c:pt>
                <c:pt idx="7">
                  <c:v>0.0</c:v>
                </c:pt>
                <c:pt idx="8">
                  <c:v>5.0</c:v>
                </c:pt>
                <c:pt idx="9">
                  <c:v>0.0</c:v>
                </c:pt>
                <c:pt idx="1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84446416"/>
        <c:axId val="-284444640"/>
      </c:barChart>
      <c:catAx>
        <c:axId val="-28444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84444640"/>
        <c:crosses val="autoZero"/>
        <c:auto val="1"/>
        <c:lblAlgn val="ctr"/>
        <c:lblOffset val="100"/>
        <c:noMultiLvlLbl val="0"/>
      </c:catAx>
      <c:valAx>
        <c:axId val="-28444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8444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4ACC9-F2E8-8B4B-B575-889FEE42483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0B9F9-190F-9043-AB8A-B93E4FB5C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7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579-158C-D948-AE75-C63C17394A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14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6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07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7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9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4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93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8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89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1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4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0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M[row][column]</a:t>
            </a:r>
          </a:p>
          <a:p>
            <a:r>
              <a:rPr lang="en-US" dirty="0" smtClean="0"/>
              <a:t>Does</a:t>
            </a:r>
            <a:r>
              <a:rPr lang="en-US" baseline="0" dirty="0" smtClean="0"/>
              <a:t> this graph have self edges?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2A1D-7521-427C-A442-B6582FED9C1B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3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D7D33-CA8B-4D60-872F-FD659D3ABC8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88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8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9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4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1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4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B5574-7097-F541-9274-E5FF7ED0AA62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3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20" Type="http://schemas.openxmlformats.org/officeDocument/2006/relationships/tags" Target="../tags/tag24.xml"/><Relationship Id="rId21" Type="http://schemas.openxmlformats.org/officeDocument/2006/relationships/slideLayout" Target="../slideLayouts/slideLayout2.xml"/><Relationship Id="rId22" Type="http://schemas.openxmlformats.org/officeDocument/2006/relationships/notesSlide" Target="../notesSlides/notesSlide6.xml"/><Relationship Id="rId10" Type="http://schemas.openxmlformats.org/officeDocument/2006/relationships/tags" Target="../tags/tag14.xml"/><Relationship Id="rId11" Type="http://schemas.openxmlformats.org/officeDocument/2006/relationships/tags" Target="../tags/tag15.xml"/><Relationship Id="rId12" Type="http://schemas.openxmlformats.org/officeDocument/2006/relationships/tags" Target="../tags/tag16.xml"/><Relationship Id="rId13" Type="http://schemas.openxmlformats.org/officeDocument/2006/relationships/tags" Target="../tags/tag17.xml"/><Relationship Id="rId14" Type="http://schemas.openxmlformats.org/officeDocument/2006/relationships/tags" Target="../tags/tag18.xml"/><Relationship Id="rId15" Type="http://schemas.openxmlformats.org/officeDocument/2006/relationships/tags" Target="../tags/tag19.xml"/><Relationship Id="rId16" Type="http://schemas.openxmlformats.org/officeDocument/2006/relationships/tags" Target="../tags/tag20.xml"/><Relationship Id="rId17" Type="http://schemas.openxmlformats.org/officeDocument/2006/relationships/tags" Target="../tags/tag21.xml"/><Relationship Id="rId18" Type="http://schemas.openxmlformats.org/officeDocument/2006/relationships/tags" Target="../tags/tag22.xml"/><Relationship Id="rId19" Type="http://schemas.openxmlformats.org/officeDocument/2006/relationships/tags" Target="../tags/tag23.xml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tags" Target="../tags/tag11.xml"/><Relationship Id="rId8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20" Type="http://schemas.openxmlformats.org/officeDocument/2006/relationships/tags" Target="../tags/tag44.xml"/><Relationship Id="rId21" Type="http://schemas.openxmlformats.org/officeDocument/2006/relationships/tags" Target="../tags/tag45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34.xml"/><Relationship Id="rId11" Type="http://schemas.openxmlformats.org/officeDocument/2006/relationships/tags" Target="../tags/tag35.xml"/><Relationship Id="rId12" Type="http://schemas.openxmlformats.org/officeDocument/2006/relationships/tags" Target="../tags/tag36.xml"/><Relationship Id="rId13" Type="http://schemas.openxmlformats.org/officeDocument/2006/relationships/tags" Target="../tags/tag37.xml"/><Relationship Id="rId14" Type="http://schemas.openxmlformats.org/officeDocument/2006/relationships/tags" Target="../tags/tag38.xml"/><Relationship Id="rId15" Type="http://schemas.openxmlformats.org/officeDocument/2006/relationships/tags" Target="../tags/tag39.xml"/><Relationship Id="rId16" Type="http://schemas.openxmlformats.org/officeDocument/2006/relationships/tags" Target="../tags/tag40.xml"/><Relationship Id="rId17" Type="http://schemas.openxmlformats.org/officeDocument/2006/relationships/tags" Target="../tags/tag41.xml"/><Relationship Id="rId18" Type="http://schemas.openxmlformats.org/officeDocument/2006/relationships/tags" Target="../tags/tag42.xml"/><Relationship Id="rId19" Type="http://schemas.openxmlformats.org/officeDocument/2006/relationships/tags" Target="../tags/tag43.xml"/><Relationship Id="rId1" Type="http://schemas.openxmlformats.org/officeDocument/2006/relationships/tags" Target="../tags/tag25.xml"/><Relationship Id="rId2" Type="http://schemas.openxmlformats.org/officeDocument/2006/relationships/tags" Target="../tags/tag26.xml"/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tags" Target="../tags/tag29.xml"/><Relationship Id="rId6" Type="http://schemas.openxmlformats.org/officeDocument/2006/relationships/tags" Target="../tags/tag30.xml"/><Relationship Id="rId7" Type="http://schemas.openxmlformats.org/officeDocument/2006/relationships/tags" Target="../tags/tag31.xml"/><Relationship Id="rId8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9.xml"/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tags" Target="../tags/tag52.xml"/><Relationship Id="rId8" Type="http://schemas.openxmlformats.org/officeDocument/2006/relationships/tags" Target="../tags/tag53.xml"/><Relationship Id="rId9" Type="http://schemas.openxmlformats.org/officeDocument/2006/relationships/tags" Target="../tags/tag54.xml"/><Relationship Id="rId10" Type="http://schemas.openxmlformats.org/officeDocument/2006/relationships/tags" Target="../tags/tag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20" Type="http://schemas.openxmlformats.org/officeDocument/2006/relationships/tags" Target="../tags/tag75.xml"/><Relationship Id="rId21" Type="http://schemas.openxmlformats.org/officeDocument/2006/relationships/tags" Target="../tags/tag76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2.xml"/><Relationship Id="rId10" Type="http://schemas.openxmlformats.org/officeDocument/2006/relationships/tags" Target="../tags/tag65.xml"/><Relationship Id="rId11" Type="http://schemas.openxmlformats.org/officeDocument/2006/relationships/tags" Target="../tags/tag66.xml"/><Relationship Id="rId12" Type="http://schemas.openxmlformats.org/officeDocument/2006/relationships/tags" Target="../tags/tag67.xml"/><Relationship Id="rId13" Type="http://schemas.openxmlformats.org/officeDocument/2006/relationships/tags" Target="../tags/tag68.xml"/><Relationship Id="rId14" Type="http://schemas.openxmlformats.org/officeDocument/2006/relationships/tags" Target="../tags/tag69.xml"/><Relationship Id="rId15" Type="http://schemas.openxmlformats.org/officeDocument/2006/relationships/tags" Target="../tags/tag70.xml"/><Relationship Id="rId16" Type="http://schemas.openxmlformats.org/officeDocument/2006/relationships/tags" Target="../tags/tag71.xml"/><Relationship Id="rId17" Type="http://schemas.openxmlformats.org/officeDocument/2006/relationships/tags" Target="../tags/tag72.xml"/><Relationship Id="rId18" Type="http://schemas.openxmlformats.org/officeDocument/2006/relationships/tags" Target="../tags/tag73.xml"/><Relationship Id="rId19" Type="http://schemas.openxmlformats.org/officeDocument/2006/relationships/tags" Target="../tags/tag74.xml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7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4" Type="http://schemas.openxmlformats.org/officeDocument/2006/relationships/tags" Target="../tags/tag81.xml"/><Relationship Id="rId5" Type="http://schemas.openxmlformats.org/officeDocument/2006/relationships/tags" Target="../tags/tag82.xml"/><Relationship Id="rId6" Type="http://schemas.openxmlformats.org/officeDocument/2006/relationships/tags" Target="../tags/tag83.xml"/><Relationship Id="rId7" Type="http://schemas.openxmlformats.org/officeDocument/2006/relationships/tags" Target="../tags/tag84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5.xml"/><Relationship Id="rId1" Type="http://schemas.openxmlformats.org/officeDocument/2006/relationships/tags" Target="../tags/tag78.xml"/><Relationship Id="rId2" Type="http://schemas.openxmlformats.org/officeDocument/2006/relationships/tags" Target="../tags/tag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8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86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87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741" y="3740728"/>
            <a:ext cx="9144000" cy="13481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Instructor: Lilian de Greef</a:t>
            </a:r>
            <a:br>
              <a:rPr lang="en-US" sz="2400" dirty="0"/>
            </a:br>
            <a:r>
              <a:rPr lang="en-US" sz="2400" dirty="0"/>
              <a:t>Quarter: Summer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1833438"/>
            <a:ext cx="10115550" cy="1655762"/>
          </a:xfrm>
        </p:spPr>
        <p:txBody>
          <a:bodyPr anchor="ctr">
            <a:noAutofit/>
          </a:bodyPr>
          <a:lstStyle/>
          <a:p>
            <a:r>
              <a:rPr lang="en-US" sz="4400" dirty="0"/>
              <a:t>CSE 373: Data Structures and Algorithms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Lecture </a:t>
            </a:r>
            <a:r>
              <a:rPr lang="en-US" sz="3200" dirty="0" smtClean="0">
                <a:solidFill>
                  <a:schemeClr val="accent1"/>
                </a:solidFill>
              </a:rPr>
              <a:t>15: Graph Data Structures, Topological Sort,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and Traversals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(DFS, BFS)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5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each node a number from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|V|-1</a:t>
            </a:r>
          </a:p>
          <a:p>
            <a:r>
              <a:rPr lang="en-US" dirty="0" smtClean="0">
                <a:cs typeface="Courier New" pitchFamily="49" charset="0"/>
              </a:rPr>
              <a:t>An array of length |V| in which each entry stores a list of all adjacent vertices </a:t>
            </a:r>
            <a:r>
              <a:rPr lang="en-US" dirty="0">
                <a:cs typeface="Courier New" pitchFamily="49" charset="0"/>
              </a:rPr>
              <a:t>(e.g., linked list)</a:t>
            </a:r>
            <a:endParaRPr lang="en-US" dirty="0" smtClean="0">
              <a:cs typeface="Courier New" pitchFamily="49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215159" y="3381363"/>
            <a:ext cx="5109441" cy="2930537"/>
            <a:chOff x="1588889" y="3629216"/>
            <a:chExt cx="5109441" cy="2930537"/>
          </a:xfrm>
        </p:grpSpPr>
        <p:grpSp>
          <p:nvGrpSpPr>
            <p:cNvPr id="63" name="Group 62"/>
            <p:cNvGrpSpPr/>
            <p:nvPr/>
          </p:nvGrpSpPr>
          <p:grpSpPr>
            <a:xfrm>
              <a:off x="1647784" y="3629216"/>
              <a:ext cx="4858724" cy="2930537"/>
              <a:chOff x="1739673" y="1793584"/>
              <a:chExt cx="3571635" cy="215423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739673" y="2027190"/>
                <a:ext cx="3247919" cy="1484904"/>
                <a:chOff x="1739673" y="2027190"/>
                <a:chExt cx="3247919" cy="1484904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1739673" y="2365758"/>
                  <a:ext cx="522863" cy="51248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2"/>
                      </a:solidFill>
                      <a:latin typeface="Courier New" pitchFamily="49" charset="0"/>
                    </a:rPr>
                    <a:t>B</a:t>
                  </a:r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2887002" y="2196625"/>
                  <a:ext cx="540259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C00000"/>
                      </a:solidFill>
                      <a:latin typeface="Courier New" pitchFamily="49" charset="0"/>
                    </a:rPr>
                    <a:t>S</a:t>
                  </a:r>
                  <a:endParaRPr lang="en-US" sz="3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79" name="Rounded Rectangle 78"/>
                <p:cNvSpPr/>
                <p:nvPr/>
              </p:nvSpPr>
              <p:spPr>
                <a:xfrm>
                  <a:off x="3918333" y="3024260"/>
                  <a:ext cx="515776" cy="4878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6"/>
                      </a:solidFill>
                      <a:latin typeface="Courier New" pitchFamily="49" charset="0"/>
                    </a:rPr>
                    <a:t>M</a:t>
                  </a:r>
                  <a:endParaRPr lang="en-US" sz="3200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80" name="Rounded Rectangle 79"/>
                <p:cNvSpPr/>
                <p:nvPr/>
              </p:nvSpPr>
              <p:spPr>
                <a:xfrm>
                  <a:off x="4469426" y="2027190"/>
                  <a:ext cx="518166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1"/>
                      </a:solidFill>
                      <a:latin typeface="Courier New" pitchFamily="49" charset="0"/>
                    </a:rPr>
                    <a:t>E</a:t>
                  </a:r>
                  <a:endParaRPr lang="en-US" sz="3200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2065213" y="1793584"/>
                <a:ext cx="3246095" cy="2154230"/>
                <a:chOff x="2065213" y="1793584"/>
                <a:chExt cx="3246095" cy="2154230"/>
              </a:xfrm>
            </p:grpSpPr>
            <p:sp>
              <p:nvSpPr>
                <p:cNvPr id="70" name="Arc 69"/>
                <p:cNvSpPr/>
                <p:nvPr/>
              </p:nvSpPr>
              <p:spPr>
                <a:xfrm rot="2752196">
                  <a:off x="2739354" y="2667438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>
                  <a:off x="2065213" y="2352957"/>
                  <a:ext cx="1154333" cy="82764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72" name="Arc 71"/>
                <p:cNvSpPr/>
                <p:nvPr/>
              </p:nvSpPr>
              <p:spPr>
                <a:xfrm rot="13668948">
                  <a:off x="3077131" y="2038192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>
                  <a:off x="3137744" y="2142944"/>
                  <a:ext cx="1976802" cy="1388414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 rot="4692311">
                  <a:off x="3959052" y="1987283"/>
                  <a:ext cx="1053006" cy="1651506"/>
                  <a:chOff x="3136362" y="1945984"/>
                  <a:chExt cx="1373544" cy="2154230"/>
                </a:xfrm>
              </p:grpSpPr>
              <p:sp>
                <p:nvSpPr>
                  <p:cNvPr id="75" name="Arc 74"/>
                  <p:cNvSpPr/>
                  <p:nvPr/>
                </p:nvSpPr>
                <p:spPr>
                  <a:xfrm rot="13668948">
                    <a:off x="3229531" y="2190592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38100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/>
                  </a:p>
                </p:txBody>
              </p:sp>
              <p:sp>
                <p:nvSpPr>
                  <p:cNvPr id="76" name="Arc 75"/>
                  <p:cNvSpPr/>
                  <p:nvPr/>
                </p:nvSpPr>
                <p:spPr>
                  <a:xfrm rot="2752196">
                    <a:off x="2891754" y="2819838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38100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/>
                  </a:p>
                </p:txBody>
              </p:sp>
            </p:grpSp>
          </p:grpSp>
        </p:grpSp>
        <p:sp>
          <p:nvSpPr>
            <p:cNvPr id="64" name="Rectangle 63"/>
            <p:cNvSpPr/>
            <p:nvPr/>
          </p:nvSpPr>
          <p:spPr>
            <a:xfrm>
              <a:off x="1588889" y="5061685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smtClean="0">
                  <a:solidFill>
                    <a:schemeClr val="accent2"/>
                  </a:solidFill>
                  <a:latin typeface="Courier New" pitchFamily="49" charset="0"/>
                </a:rPr>
                <a:t>(0)</a:t>
              </a:r>
              <a:endParaRPr lang="en-US" sz="28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43650" y="4859776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Courier New" pitchFamily="49" charset="0"/>
                </a:rPr>
                <a:t>(1)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69257" y="4397183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  <a:latin typeface="Courier New" pitchFamily="49" charset="0"/>
                </a:rPr>
                <a:t>(2)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946705" y="5836703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6"/>
                  </a:solidFill>
                  <a:latin typeface="Courier New" pitchFamily="49" charset="0"/>
                </a:rPr>
                <a:t>(3)</a:t>
              </a:r>
              <a:endParaRPr lang="en-US" sz="2800" dirty="0">
                <a:solidFill>
                  <a:schemeClr val="accent6"/>
                </a:solidFill>
              </a:endParaRPr>
            </a:p>
          </p:txBody>
        </p: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7985"/>
              </p:ext>
            </p:extLst>
          </p:nvPr>
        </p:nvGraphicFramePr>
        <p:xfrm>
          <a:off x="7407058" y="3474883"/>
          <a:ext cx="850401" cy="276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01"/>
              </a:tblGrid>
              <a:tr h="691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0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0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" name="Rectangle 81"/>
          <p:cNvSpPr/>
          <p:nvPr/>
        </p:nvSpPr>
        <p:spPr>
          <a:xfrm>
            <a:off x="6952050" y="3575711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  <a:latin typeface="Courier New" pitchFamily="49" charset="0"/>
              </a:rPr>
              <a:t>0</a:t>
            </a:r>
            <a:endParaRPr lang="en-US" sz="2800"/>
          </a:p>
        </p:txBody>
      </p:sp>
      <p:sp>
        <p:nvSpPr>
          <p:cNvPr id="83" name="Rectangle 82"/>
          <p:cNvSpPr/>
          <p:nvPr/>
        </p:nvSpPr>
        <p:spPr>
          <a:xfrm>
            <a:off x="6956890" y="4242824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952050" y="4954302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latin typeface="Courier New" pitchFamily="49" charset="0"/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965898" y="5670989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Courier New" pitchFamily="49" charset="0"/>
              </a:rPr>
              <a:t>3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List Properties</a:t>
            </a:r>
          </a:p>
        </p:txBody>
      </p:sp>
      <p:sp>
        <p:nvSpPr>
          <p:cNvPr id="8192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Running time to:</a:t>
            </a:r>
          </a:p>
          <a:p>
            <a:pPr lvl="1" eaLnBrk="1" hangingPunct="1"/>
            <a:r>
              <a:rPr lang="en-US" dirty="0" smtClean="0"/>
              <a:t>Get all of a vertex’s out-edges: </a:t>
            </a:r>
          </a:p>
          <a:p>
            <a:pPr lvl="1">
              <a:buNone/>
            </a:pPr>
            <a:r>
              <a:rPr lang="en-US" i="1" dirty="0">
                <a:solidFill>
                  <a:schemeClr val="accent2"/>
                </a:solidFill>
              </a:rPr>
              <a:t>		</a:t>
            </a:r>
            <a:r>
              <a:rPr lang="en-US" i="1" dirty="0" smtClean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</a:t>
            </a:r>
            <a:r>
              <a:rPr lang="en-US" dirty="0" smtClean="0">
                <a:solidFill>
                  <a:schemeClr val="accent2"/>
                </a:solidFill>
              </a:rPr>
              <a:t>vertex</a:t>
            </a:r>
            <a:r>
              <a:rPr lang="en-US" i="1" dirty="0" smtClean="0"/>
              <a:t>	 </a:t>
            </a:r>
            <a:endParaRPr lang="en-US" dirty="0" smtClean="0"/>
          </a:p>
          <a:p>
            <a:pPr lvl="1" eaLnBrk="1" hangingPunct="1"/>
            <a:r>
              <a:rPr lang="en-US" dirty="0" smtClean="0"/>
              <a:t>Get all of a vertex’s in-edges: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	(</a:t>
            </a:r>
            <a:r>
              <a:rPr lang="en-US" dirty="0">
                <a:solidFill>
                  <a:schemeClr val="accent2"/>
                </a:solidFill>
              </a:rPr>
              <a:t>but could keep a second adjacency list for this!)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Decide if some edge exists: </a:t>
            </a:r>
          </a:p>
          <a:p>
            <a:pPr lvl="1" eaLnBrk="1" hangingPunct="1">
              <a:buFontTx/>
              <a:buNone/>
            </a:pPr>
            <a:r>
              <a:rPr lang="en-US" i="1" dirty="0" smtClean="0"/>
              <a:t>			</a:t>
            </a:r>
            <a:r>
              <a:rPr lang="en-US" dirty="0" smtClean="0">
                <a:solidFill>
                  <a:schemeClr val="accent2"/>
                </a:solidFill>
              </a:rPr>
              <a:t>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source</a:t>
            </a:r>
            <a:endParaRPr lang="en-US" dirty="0" smtClean="0"/>
          </a:p>
          <a:p>
            <a:pPr lvl="1" eaLnBrk="1" hangingPunct="1"/>
            <a:r>
              <a:rPr lang="en-US" dirty="0" smtClean="0"/>
              <a:t>Insert an edge: 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    		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unless you need to check if it’s there)</a:t>
            </a:r>
            <a:r>
              <a:rPr lang="en-US" i="1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Delete an edge: 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   		</a:t>
            </a:r>
            <a:r>
              <a:rPr lang="en-US" dirty="0" smtClean="0">
                <a:solidFill>
                  <a:schemeClr val="accent2"/>
                </a:solidFill>
              </a:rPr>
              <a:t>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source</a:t>
            </a:r>
            <a:r>
              <a:rPr lang="en-US" i="1" dirty="0" smtClean="0"/>
              <a:t> </a:t>
            </a:r>
            <a:endParaRPr lang="en-US" dirty="0" smtClean="0"/>
          </a:p>
          <a:p>
            <a:pPr lvl="1" eaLnBrk="1" hangingPunct="1"/>
            <a:endParaRPr lang="en-US" sz="500" dirty="0"/>
          </a:p>
          <a:p>
            <a:pPr eaLnBrk="1" hangingPunct="1"/>
            <a:r>
              <a:rPr lang="en-US" dirty="0" smtClean="0"/>
              <a:t>Space requirements:</a:t>
            </a:r>
          </a:p>
          <a:p>
            <a:pPr lvl="1" eaLnBrk="1" hangingPunct="1">
              <a:buFontTx/>
              <a:buNone/>
            </a:pPr>
            <a:endParaRPr lang="en-US" sz="500" dirty="0"/>
          </a:p>
          <a:p>
            <a:pPr marL="0" indent="0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667654" y="5716905"/>
            <a:ext cx="4233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Best for sparse or dense graphs?</a:t>
            </a:r>
            <a:endParaRPr lang="en-US" sz="2400" dirty="0" smtClean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545323"/>
              </p:ext>
            </p:extLst>
          </p:nvPr>
        </p:nvGraphicFramePr>
        <p:xfrm>
          <a:off x="8799396" y="656026"/>
          <a:ext cx="513171" cy="1987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171"/>
              </a:tblGrid>
              <a:tr h="4967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446935" y="632121"/>
            <a:ext cx="3358605" cy="1917326"/>
            <a:chOff x="8446935" y="632121"/>
            <a:chExt cx="3358605" cy="1917326"/>
          </a:xfrm>
        </p:grpSpPr>
        <p:grpSp>
          <p:nvGrpSpPr>
            <p:cNvPr id="2" name="Group 1"/>
            <p:cNvGrpSpPr/>
            <p:nvPr/>
          </p:nvGrpSpPr>
          <p:grpSpPr>
            <a:xfrm>
              <a:off x="8446935" y="744662"/>
              <a:ext cx="365759" cy="1764385"/>
              <a:chOff x="7773485" y="222911"/>
              <a:chExt cx="208474" cy="2464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773485" y="222911"/>
                <a:ext cx="1946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Courier New" pitchFamily="49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778325" y="890024"/>
                <a:ext cx="1946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latin typeface="Courier New" pitchFamily="49" charset="0"/>
                  </a:rPr>
                  <a:t>1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781689" y="1601502"/>
                <a:ext cx="194626" cy="369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Courier New" pitchFamily="49" charset="0"/>
                  </a:rPr>
                  <a:t>2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787333" y="2318189"/>
                <a:ext cx="1946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/>
                    </a:solidFill>
                    <a:latin typeface="Courier New" pitchFamily="49" charset="0"/>
                  </a:rPr>
                  <a:t>3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39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488437" y="1240054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  <a:latin typeface="Courier New" pitchFamily="49" charset="0"/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AutoShape 9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>
              <a:off x="9100149" y="1392454"/>
              <a:ext cx="388288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793237" y="1240054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195940" y="1232434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  <a:latin typeface="Courier New" pitchFamily="49" charset="0"/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AutoShape 9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10807320" y="1384834"/>
              <a:ext cx="3810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6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500740" y="1232434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893917" y="632121"/>
              <a:ext cx="324128" cy="52322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800" dirty="0" smtClean="0"/>
                <a:t>/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505356" y="1749873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  <a:latin typeface="Courier New" pitchFamily="49" charset="0"/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AutoShape 9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9111886" y="1902273"/>
              <a:ext cx="3858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8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810156" y="1749873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514824" y="2244647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Courier New" pitchFamily="49" charset="0"/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AutoShape 9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9126536" y="2397047"/>
              <a:ext cx="388288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3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819624" y="2244647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360644" y="2244647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  <a:latin typeface="Courier New" pitchFamily="49" charset="0"/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97" name="AutoShape 9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9972024" y="2397047"/>
              <a:ext cx="3810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8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665444" y="2244647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329075" y="1232009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  <a:latin typeface="Courier New" pitchFamily="49" charset="0"/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02" name="AutoShape 9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9940787" y="1384409"/>
              <a:ext cx="388288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3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633875" y="1232009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617666" y="2891821"/>
            <a:ext cx="2977034" cy="1774092"/>
            <a:chOff x="1588889" y="3629216"/>
            <a:chExt cx="4917619" cy="2930537"/>
          </a:xfrm>
        </p:grpSpPr>
        <p:grpSp>
          <p:nvGrpSpPr>
            <p:cNvPr id="105" name="Group 104"/>
            <p:cNvGrpSpPr/>
            <p:nvPr/>
          </p:nvGrpSpPr>
          <p:grpSpPr>
            <a:xfrm>
              <a:off x="1647784" y="3629216"/>
              <a:ext cx="4858724" cy="2930537"/>
              <a:chOff x="1739673" y="1793584"/>
              <a:chExt cx="3571635" cy="2154230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739673" y="2027190"/>
                <a:ext cx="3247919" cy="1484904"/>
                <a:chOff x="1739673" y="2027190"/>
                <a:chExt cx="3247919" cy="1484904"/>
              </a:xfrm>
            </p:grpSpPr>
            <p:sp>
              <p:nvSpPr>
                <p:cNvPr id="119" name="Rounded Rectangle 118"/>
                <p:cNvSpPr/>
                <p:nvPr/>
              </p:nvSpPr>
              <p:spPr>
                <a:xfrm>
                  <a:off x="1739673" y="2365758"/>
                  <a:ext cx="522863" cy="51248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2"/>
                      </a:solidFill>
                      <a:latin typeface="Courier New" pitchFamily="49" charset="0"/>
                    </a:rPr>
                    <a:t>B</a:t>
                  </a:r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0" name="Rounded Rectangle 119"/>
                <p:cNvSpPr/>
                <p:nvPr/>
              </p:nvSpPr>
              <p:spPr>
                <a:xfrm>
                  <a:off x="2887002" y="2196625"/>
                  <a:ext cx="540259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C00000"/>
                      </a:solidFill>
                      <a:latin typeface="Courier New" pitchFamily="49" charset="0"/>
                    </a:rPr>
                    <a:t>S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21" name="Rounded Rectangle 120"/>
                <p:cNvSpPr/>
                <p:nvPr/>
              </p:nvSpPr>
              <p:spPr>
                <a:xfrm>
                  <a:off x="3918333" y="3024260"/>
                  <a:ext cx="515776" cy="4878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6"/>
                      </a:solidFill>
                      <a:latin typeface="Courier New" pitchFamily="49" charset="0"/>
                    </a:rPr>
                    <a:t>M</a:t>
                  </a:r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22" name="Rounded Rectangle 121"/>
                <p:cNvSpPr/>
                <p:nvPr/>
              </p:nvSpPr>
              <p:spPr>
                <a:xfrm>
                  <a:off x="4469426" y="2027190"/>
                  <a:ext cx="518166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1"/>
                      </a:solidFill>
                      <a:latin typeface="Courier New" pitchFamily="49" charset="0"/>
                    </a:rPr>
                    <a:t>E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065213" y="1793584"/>
                <a:ext cx="3246095" cy="2154230"/>
                <a:chOff x="2065213" y="1793584"/>
                <a:chExt cx="3246095" cy="2154230"/>
              </a:xfrm>
            </p:grpSpPr>
            <p:sp>
              <p:nvSpPr>
                <p:cNvPr id="112" name="Arc 111"/>
                <p:cNvSpPr/>
                <p:nvPr/>
              </p:nvSpPr>
              <p:spPr>
                <a:xfrm rot="2752196">
                  <a:off x="2739354" y="2667438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>
                  <a:off x="2065213" y="2352957"/>
                  <a:ext cx="1154333" cy="82764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rot="13668948">
                  <a:off x="3077131" y="2038192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>
                  <a:off x="3137744" y="2142944"/>
                  <a:ext cx="1976802" cy="1388414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grpSp>
              <p:nvGrpSpPr>
                <p:cNvPr id="116" name="Group 115"/>
                <p:cNvGrpSpPr/>
                <p:nvPr/>
              </p:nvGrpSpPr>
              <p:grpSpPr>
                <a:xfrm rot="4692311">
                  <a:off x="3959052" y="1987283"/>
                  <a:ext cx="1053006" cy="1651506"/>
                  <a:chOff x="3136362" y="1945984"/>
                  <a:chExt cx="1373544" cy="2154230"/>
                </a:xfrm>
              </p:grpSpPr>
              <p:sp>
                <p:nvSpPr>
                  <p:cNvPr id="117" name="Arc 116"/>
                  <p:cNvSpPr/>
                  <p:nvPr/>
                </p:nvSpPr>
                <p:spPr>
                  <a:xfrm rot="13668948">
                    <a:off x="3229531" y="2190592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rot="2752196">
                    <a:off x="2891754" y="2819838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</p:grpSp>
          </p:grpSp>
        </p:grpSp>
        <p:sp>
          <p:nvSpPr>
            <p:cNvPr id="106" name="Rectangle 105"/>
            <p:cNvSpPr/>
            <p:nvPr/>
          </p:nvSpPr>
          <p:spPr>
            <a:xfrm>
              <a:off x="1588889" y="5061685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smtClean="0">
                  <a:solidFill>
                    <a:schemeClr val="accent2"/>
                  </a:solidFill>
                  <a:latin typeface="Courier New" pitchFamily="49" charset="0"/>
                </a:rPr>
                <a:t>(0)</a:t>
              </a:r>
              <a:endParaRPr lang="en-US" sz="160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143650" y="4859776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Courier New" pitchFamily="49" charset="0"/>
                </a:rPr>
                <a:t>(1)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869257" y="4397183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  <a:latin typeface="Courier New" pitchFamily="49" charset="0"/>
                </a:rPr>
                <a:t>(2)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946705" y="5836703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ourier New" pitchFamily="49" charset="0"/>
                </a:rPr>
                <a:t>(3)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Okay, we can represent graphs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Now we’ll implement some useful and non-trivial </a:t>
            </a:r>
            <a:r>
              <a:rPr lang="en-US" dirty="0" smtClean="0"/>
              <a:t>algorithms!</a:t>
            </a:r>
            <a:endParaRPr lang="en-US" dirty="0"/>
          </a:p>
          <a:p>
            <a:pPr lvl="1"/>
            <a:r>
              <a:rPr lang="en-US" sz="2800" dirty="0" smtClean="0"/>
              <a:t>Topological Sort</a:t>
            </a:r>
            <a:endParaRPr lang="en-US" sz="2800" dirty="0"/>
          </a:p>
          <a:p>
            <a:pPr lvl="1"/>
            <a:r>
              <a:rPr lang="en-US" sz="2800" dirty="0" smtClean="0"/>
              <a:t>Shortest Paths</a:t>
            </a:r>
          </a:p>
          <a:p>
            <a:pPr lvl="2"/>
            <a:r>
              <a:rPr lang="en-US" sz="2400" dirty="0" smtClean="0"/>
              <a:t>Related: Determining if such a path exists</a:t>
            </a:r>
          </a:p>
          <a:p>
            <a:pPr lvl="2"/>
            <a:r>
              <a:rPr lang="en-US" sz="2400" dirty="0" smtClean="0"/>
              <a:t>Depth First Search</a:t>
            </a:r>
          </a:p>
          <a:p>
            <a:pPr lvl="2"/>
            <a:r>
              <a:rPr lang="en-US" sz="2400" dirty="0" smtClean="0"/>
              <a:t>Breadth First Search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722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Graphs: Topological Sort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Ordering vertices in a DAG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Topological sort:</a:t>
            </a:r>
            <a:r>
              <a:rPr lang="en-US" dirty="0"/>
              <a:t> Given a DAG, order all the vertices so that every vertex comes before all of its neighbors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One </a:t>
            </a:r>
            <a:r>
              <a:rPr lang="en-US" dirty="0" smtClean="0"/>
              <a:t>example output: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2667000" y="2753360"/>
            <a:ext cx="6858000" cy="2895600"/>
            <a:chOff x="1143000" y="2590800"/>
            <a:chExt cx="6858000" cy="2895600"/>
          </a:xfrm>
        </p:grpSpPr>
        <p:sp>
          <p:nvSpPr>
            <p:cNvPr id="7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18" name="AutoShape 16"/>
            <p:cNvCxnSpPr>
              <a:cxnSpLocks noChangeShapeType="1"/>
              <a:stCxn id="7" idx="6"/>
              <a:endCxn id="8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7"/>
            <p:cNvCxnSpPr>
              <a:cxnSpLocks noChangeShapeType="1"/>
              <a:stCxn id="8" idx="6"/>
              <a:endCxn id="10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8"/>
            <p:cNvCxnSpPr>
              <a:cxnSpLocks noChangeShapeType="1"/>
              <a:stCxn id="8" idx="6"/>
              <a:endCxn id="9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28" name="AutoShape 26"/>
            <p:cNvCxnSpPr>
              <a:cxnSpLocks noChangeShapeType="1"/>
              <a:stCxn id="10" idx="6"/>
              <a:endCxn id="2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6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37" name="AutoShape 16"/>
            <p:cNvCxnSpPr>
              <a:cxnSpLocks noChangeShapeType="1"/>
              <a:stCxn id="36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39" name="AutoShape 26"/>
            <p:cNvCxnSpPr>
              <a:cxnSpLocks noChangeShapeType="1"/>
              <a:stCxn id="10" idx="6"/>
              <a:endCxn id="38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1" name="AutoShape 26"/>
            <p:cNvCxnSpPr>
              <a:cxnSpLocks noChangeShapeType="1"/>
              <a:stCxn id="10" idx="6"/>
              <a:endCxn id="40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4" name="AutoShape 26"/>
            <p:cNvCxnSpPr>
              <a:cxnSpLocks noChangeShapeType="1"/>
              <a:stCxn id="10" idx="6"/>
              <a:endCxn id="42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8" name="AutoShape 18"/>
            <p:cNvCxnSpPr>
              <a:cxnSpLocks noChangeShapeType="1"/>
              <a:endCxn id="47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2" name="AutoShape 18"/>
            <p:cNvCxnSpPr>
              <a:cxnSpLocks noChangeShapeType="1"/>
              <a:stCxn id="42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24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we perform topological sorts only on DAGs?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there always a unique answer?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Do some DAGs have exactly 1 answer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Terminology: A DAG represents a </a:t>
            </a:r>
            <a:r>
              <a:rPr lang="en-US" b="1" dirty="0" smtClean="0">
                <a:solidFill>
                  <a:schemeClr val="accent2"/>
                </a:solidFill>
              </a:rPr>
              <a:t>partial order</a:t>
            </a:r>
            <a:r>
              <a:rPr lang="en-US" dirty="0" smtClean="0"/>
              <a:t> and a topological sort produces a </a:t>
            </a:r>
            <a:r>
              <a:rPr lang="en-US" b="1" dirty="0" smtClean="0">
                <a:solidFill>
                  <a:schemeClr val="accent2"/>
                </a:solidFill>
              </a:rPr>
              <a:t>total order</a:t>
            </a:r>
            <a:r>
              <a:rPr lang="en-US" dirty="0" smtClean="0"/>
              <a:t> that is consistent with it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9123680" y="2087880"/>
            <a:ext cx="1905000" cy="1447800"/>
            <a:chOff x="6096000" y="3429000"/>
            <a:chExt cx="1905000" cy="1447800"/>
          </a:xfrm>
        </p:grpSpPr>
        <p:cxnSp>
          <p:nvCxnSpPr>
            <p:cNvPr id="10" name="AutoShape 39"/>
            <p:cNvCxnSpPr>
              <a:cxnSpLocks noChangeShapeType="1"/>
              <a:stCxn id="11" idx="7"/>
              <a:endCxn id="16" idx="2"/>
            </p:cNvCxnSpPr>
            <p:nvPr>
              <p:custDataLst>
                <p:tags r:id="rId1"/>
              </p:custDataLst>
            </p:nvPr>
          </p:nvCxnSpPr>
          <p:spPr bwMode="auto">
            <a:xfrm flipV="1">
              <a:off x="6388194" y="3600450"/>
              <a:ext cx="469806" cy="2978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96000" y="3848100"/>
              <a:ext cx="342327" cy="3429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w="med" len="lg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96000" y="4533900"/>
              <a:ext cx="342327" cy="3429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w="med" len="lg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96673" y="4191000"/>
              <a:ext cx="342327" cy="3429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w="med" len="lg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6388194" y="4140783"/>
              <a:ext cx="508479" cy="2216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58000" y="3429000"/>
              <a:ext cx="342327" cy="3429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w="med" len="lg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58673" y="3886200"/>
              <a:ext cx="342327" cy="3429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w="med" len="lg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6"/>
              <a:endCxn id="17" idx="2"/>
            </p:cNvCxnSpPr>
            <p:nvPr>
              <p:custDataLst>
                <p:tags r:id="rId8"/>
              </p:custDataLst>
            </p:nvPr>
          </p:nvCxnSpPr>
          <p:spPr bwMode="auto">
            <a:xfrm>
              <a:off x="7200327" y="3600450"/>
              <a:ext cx="458346" cy="457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33" name="AutoShape 43"/>
            <p:cNvCxnSpPr>
              <a:cxnSpLocks noChangeShapeType="1"/>
              <a:stCxn id="13" idx="7"/>
              <a:endCxn id="1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7188867" y="4057650"/>
              <a:ext cx="469806" cy="1835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36" name="AutoShape 43"/>
            <p:cNvCxnSpPr>
              <a:cxnSpLocks noChangeShapeType="1"/>
              <a:stCxn id="12" idx="6"/>
              <a:endCxn id="13" idx="2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6438327" y="4362450"/>
              <a:ext cx="458346" cy="342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204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of its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Figuring out how to graduate</a:t>
            </a:r>
          </a:p>
          <a:p>
            <a:endParaRPr lang="en-US" dirty="0" smtClean="0"/>
          </a:p>
          <a:p>
            <a:r>
              <a:rPr lang="en-US" dirty="0" smtClean="0"/>
              <a:t>Computing an order in which to </a:t>
            </a:r>
            <a:r>
              <a:rPr lang="en-US" dirty="0" err="1" smtClean="0"/>
              <a:t>recompute</a:t>
            </a:r>
            <a:r>
              <a:rPr lang="en-US" dirty="0" smtClean="0"/>
              <a:t> cells in a spreadsheet</a:t>
            </a:r>
          </a:p>
          <a:p>
            <a:endParaRPr lang="en-US" dirty="0" smtClean="0"/>
          </a:p>
          <a:p>
            <a:r>
              <a:rPr lang="en-US" dirty="0" smtClean="0"/>
              <a:t>Determining an order to compile files using a </a:t>
            </a:r>
            <a:r>
              <a:rPr lang="en-US" dirty="0" err="1" smtClean="0"/>
              <a:t>Makefile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In general, </a:t>
            </a:r>
            <a:r>
              <a:rPr lang="en-US" dirty="0" smtClean="0"/>
              <a:t>taking </a:t>
            </a:r>
            <a:r>
              <a:rPr lang="en-US" dirty="0"/>
              <a:t>a dependency graph </a:t>
            </a:r>
            <a:r>
              <a:rPr lang="en-US" dirty="0" smtClean="0"/>
              <a:t>and finding </a:t>
            </a:r>
            <a:r>
              <a:rPr lang="en-US" dirty="0"/>
              <a:t>an order of execution </a:t>
            </a:r>
          </a:p>
        </p:txBody>
      </p:sp>
    </p:spTree>
    <p:extLst>
      <p:ext uri="{BB962C8B-B14F-4D97-AF65-F5344CB8AC3E}">
        <p14:creationId xmlns:p14="http://schemas.microsoft.com/office/powerpoint/2010/main" val="116189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Algorithm for 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(“mark”) each vertex with its in-degree</a:t>
            </a:r>
          </a:p>
          <a:p>
            <a:pPr marL="857250" lvl="1" indent="-457200"/>
            <a:r>
              <a:rPr lang="en-US" dirty="0" smtClean="0"/>
              <a:t>Could “write in a field in the vertex”</a:t>
            </a:r>
          </a:p>
          <a:p>
            <a:pPr marL="857250" lvl="1" indent="-457200"/>
            <a:r>
              <a:rPr lang="en-US" dirty="0" smtClean="0"/>
              <a:t>Could also do this via a data structure (e.g., array) on the side</a:t>
            </a:r>
          </a:p>
          <a:p>
            <a:pPr marL="857250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there are vertices not yet output: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Choose a vertex </a:t>
            </a:r>
            <a:r>
              <a:rPr lang="en-US" b="1" dirty="0" smtClean="0"/>
              <a:t>v</a:t>
            </a:r>
            <a:r>
              <a:rPr lang="en-US" dirty="0" smtClean="0"/>
              <a:t> with in-degree of 0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Output </a:t>
            </a:r>
            <a:r>
              <a:rPr lang="en-US" b="1" dirty="0" smtClean="0"/>
              <a:t>v</a:t>
            </a:r>
            <a:r>
              <a:rPr lang="en-US" dirty="0" smtClean="0"/>
              <a:t> and </a:t>
            </a:r>
            <a:r>
              <a:rPr lang="en-US" i="1" dirty="0" smtClean="0"/>
              <a:t>conceptually</a:t>
            </a:r>
            <a:r>
              <a:rPr lang="en-US" dirty="0" smtClean="0"/>
              <a:t> remove it from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For each vertex </a:t>
            </a:r>
            <a:r>
              <a:rPr lang="en-US" b="1" dirty="0" smtClean="0"/>
              <a:t>u</a:t>
            </a:r>
            <a:r>
              <a:rPr lang="en-US" dirty="0" smtClean="0"/>
              <a:t> adjacent to </a:t>
            </a:r>
            <a:r>
              <a:rPr lang="en-US" b="1" dirty="0" smtClean="0"/>
              <a:t>v</a:t>
            </a:r>
            <a:r>
              <a:rPr lang="en-US" dirty="0" smtClean="0"/>
              <a:t> (i.e. </a:t>
            </a:r>
            <a:r>
              <a:rPr lang="en-US" b="1" dirty="0" smtClean="0"/>
              <a:t>u</a:t>
            </a:r>
            <a:r>
              <a:rPr lang="en-US" dirty="0" smtClean="0"/>
              <a:t> such that (</a:t>
            </a:r>
            <a:r>
              <a:rPr lang="en-US" b="1" dirty="0" err="1" smtClean="0"/>
              <a:t>v</a:t>
            </a:r>
            <a:r>
              <a:rPr lang="en-US" dirty="0" err="1" smtClean="0"/>
              <a:t>,</a:t>
            </a:r>
            <a:r>
              <a:rPr lang="en-US" b="1" dirty="0" err="1" smtClean="0"/>
              <a:t>u</a:t>
            </a:r>
            <a:r>
              <a:rPr lang="en-US" dirty="0" smtClean="0"/>
              <a:t>)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decrement </a:t>
            </a:r>
            <a:r>
              <a:rPr lang="en-US" dirty="0" smtClean="0">
                <a:solidFill>
                  <a:schemeClr val="accent2"/>
                </a:solidFill>
              </a:rPr>
              <a:t>the in-degree</a:t>
            </a:r>
            <a:r>
              <a:rPr lang="en-US" dirty="0" smtClean="0"/>
              <a:t> of </a:t>
            </a:r>
            <a:r>
              <a:rPr lang="en-US" b="1" dirty="0" smtClean="0"/>
              <a:t>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457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7923" y="719931"/>
            <a:ext cx="2047239" cy="4351338"/>
          </a:xfrm>
        </p:spPr>
        <p:txBody>
          <a:bodyPr/>
          <a:lstStyle/>
          <a:p>
            <a:pPr algn="r">
              <a:buNone/>
            </a:pPr>
            <a:r>
              <a:rPr lang="en-US" dirty="0" smtClean="0"/>
              <a:t>Output: 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76922" y="4503681"/>
            <a:ext cx="100482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b="1" kern="0" dirty="0"/>
              <a:t>Node:          </a:t>
            </a:r>
            <a:r>
              <a:rPr lang="en-US" sz="2100" b="1" kern="0" dirty="0" smtClean="0"/>
              <a:t> 126      142     </a:t>
            </a:r>
            <a:r>
              <a:rPr lang="en-US" sz="2100" b="1" kern="0" dirty="0"/>
              <a:t>143  </a:t>
            </a:r>
            <a:r>
              <a:rPr lang="en-US" sz="2100" b="1" kern="0" dirty="0" smtClean="0"/>
              <a:t>   374      </a:t>
            </a:r>
            <a:r>
              <a:rPr lang="en-US" sz="2100" b="1" kern="0" dirty="0"/>
              <a:t>373  </a:t>
            </a:r>
            <a:r>
              <a:rPr lang="en-US" sz="2100" b="1" kern="0" dirty="0" smtClean="0"/>
              <a:t>    410      413      </a:t>
            </a:r>
            <a:r>
              <a:rPr lang="en-US" sz="2100" b="1" kern="0" dirty="0"/>
              <a:t>415 </a:t>
            </a:r>
            <a:r>
              <a:rPr lang="en-US" sz="2100" b="1" kern="0" dirty="0" smtClean="0"/>
              <a:t>     417      </a:t>
            </a:r>
            <a:r>
              <a:rPr lang="en-US" sz="2100" b="1" kern="0" dirty="0"/>
              <a:t>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00" b="1" kern="0" dirty="0"/>
              <a:t>Removed?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00" b="1" kern="0" dirty="0"/>
              <a:t>In-degree: </a:t>
            </a:r>
            <a:r>
              <a:rPr lang="en-US" sz="2100" kern="0" dirty="0" smtClean="0">
                <a:latin typeface="+mj-lt"/>
              </a:rPr>
              <a:t>    </a:t>
            </a:r>
            <a:r>
              <a:rPr lang="en-US" sz="2100" kern="0" dirty="0">
                <a:latin typeface="+mj-lt"/>
              </a:rPr>
              <a:t>0       </a:t>
            </a:r>
            <a:r>
              <a:rPr lang="en-US" sz="2100" kern="0" dirty="0" smtClean="0">
                <a:latin typeface="+mj-lt"/>
              </a:rPr>
              <a:t>   0          2          1          </a:t>
            </a:r>
            <a:r>
              <a:rPr lang="en-US" sz="2100" kern="0" dirty="0">
                <a:latin typeface="+mj-lt"/>
              </a:rPr>
              <a:t>1     </a:t>
            </a:r>
            <a:r>
              <a:rPr lang="en-US" sz="2100" kern="0" dirty="0" smtClean="0">
                <a:latin typeface="+mj-lt"/>
              </a:rPr>
              <a:t>      </a:t>
            </a:r>
            <a:r>
              <a:rPr lang="en-US" sz="2100" kern="0" dirty="0">
                <a:latin typeface="+mj-lt"/>
              </a:rPr>
              <a:t>1  </a:t>
            </a:r>
            <a:r>
              <a:rPr lang="en-US" sz="2100" kern="0" dirty="0" smtClean="0">
                <a:latin typeface="+mj-lt"/>
              </a:rPr>
              <a:t>        </a:t>
            </a:r>
            <a:r>
              <a:rPr lang="en-US" sz="2100" kern="0" dirty="0">
                <a:latin typeface="+mj-lt"/>
              </a:rPr>
              <a:t>1      </a:t>
            </a:r>
            <a:r>
              <a:rPr lang="en-US" sz="2100" kern="0" dirty="0" smtClean="0">
                <a:latin typeface="+mj-lt"/>
              </a:rPr>
              <a:t>     1          </a:t>
            </a:r>
            <a:r>
              <a:rPr lang="en-US" sz="2100" kern="0" dirty="0">
                <a:latin typeface="+mj-lt"/>
              </a:rPr>
              <a:t>1    </a:t>
            </a:r>
            <a:r>
              <a:rPr lang="en-US" sz="2100" kern="0" dirty="0" smtClean="0">
                <a:latin typeface="+mj-lt"/>
              </a:rPr>
              <a:t>       </a:t>
            </a:r>
            <a:r>
              <a:rPr lang="en-US" sz="2100" kern="0" dirty="0">
                <a:latin typeface="+mj-lt"/>
              </a:rPr>
              <a:t>3</a:t>
            </a:r>
          </a:p>
          <a:p>
            <a:pPr marL="342900" indent="-342900">
              <a:spcBef>
                <a:spcPct val="20000"/>
              </a:spcBef>
            </a:pPr>
            <a:endParaRPr lang="en-US" sz="2100" kern="0" dirty="0"/>
          </a:p>
        </p:txBody>
      </p:sp>
      <p:grpSp>
        <p:nvGrpSpPr>
          <p:cNvPr id="50" name="Group 49"/>
          <p:cNvGrpSpPr/>
          <p:nvPr/>
        </p:nvGrpSpPr>
        <p:grpSpPr>
          <a:xfrm>
            <a:off x="1981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5371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Needed a vertex with in-degree 0 to start</a:t>
            </a:r>
          </a:p>
          <a:p>
            <a:pPr lvl="1"/>
            <a:r>
              <a:rPr lang="en-US" dirty="0" smtClean="0"/>
              <a:t>Will always have at least 1 </a:t>
            </a:r>
            <a:r>
              <a:rPr lang="en-US" dirty="0" smtClean="0"/>
              <a:t>because</a:t>
            </a:r>
          </a:p>
          <a:p>
            <a:pPr lvl="1"/>
            <a:endParaRPr lang="en-US" dirty="0"/>
          </a:p>
          <a:p>
            <a:r>
              <a:rPr lang="en-US" dirty="0" smtClean="0"/>
              <a:t>Ties among vertices with in-degrees of 0 can be broken arbitrarily</a:t>
            </a:r>
          </a:p>
          <a:p>
            <a:pPr lvl="1"/>
            <a:r>
              <a:rPr lang="en-US" dirty="0" smtClean="0"/>
              <a:t>Can be more than one correct answer, by definition, depending on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Graph data structures</a:t>
            </a:r>
          </a:p>
          <a:p>
            <a:r>
              <a:rPr lang="en-US" dirty="0" smtClean="0"/>
              <a:t>Topological Sort</a:t>
            </a:r>
          </a:p>
          <a:p>
            <a:r>
              <a:rPr lang="en-US" dirty="0" smtClean="0"/>
              <a:t>Graph Traversals</a:t>
            </a:r>
          </a:p>
          <a:p>
            <a:pPr lvl="1"/>
            <a:r>
              <a:rPr lang="en-US" dirty="0" smtClean="0"/>
              <a:t>Depth First Search (DFS)</a:t>
            </a:r>
          </a:p>
          <a:p>
            <a:pPr lvl="1"/>
            <a:r>
              <a:rPr lang="en-US" dirty="0" smtClean="0"/>
              <a:t>Breadth First Search (BFS)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70959"/>
            <a:ext cx="10515600" cy="2306003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the worst-case running time?</a:t>
            </a:r>
          </a:p>
          <a:p>
            <a:pPr lvl="1"/>
            <a:r>
              <a:rPr lang="en-US" sz="2800" dirty="0" smtClean="0"/>
              <a:t>Initialization </a:t>
            </a:r>
            <a:r>
              <a:rPr lang="en-US" sz="2800" i="1" dirty="0" smtClean="0"/>
              <a:t>                    </a:t>
            </a:r>
            <a:r>
              <a:rPr lang="en-US" sz="2800" dirty="0" smtClean="0"/>
              <a:t>(</a:t>
            </a:r>
            <a:r>
              <a:rPr lang="en-US" sz="2800" dirty="0" smtClean="0"/>
              <a:t>assuming adjacency list)</a:t>
            </a:r>
          </a:p>
          <a:p>
            <a:pPr lvl="1"/>
            <a:r>
              <a:rPr lang="en-US" sz="2800" dirty="0" smtClean="0"/>
              <a:t>Sum of all find-new-vertex </a:t>
            </a:r>
            <a:r>
              <a:rPr lang="en-US" sz="2800" i="1" dirty="0" smtClean="0"/>
              <a:t>                </a:t>
            </a:r>
            <a:r>
              <a:rPr lang="en-US" sz="2800" dirty="0" smtClean="0"/>
              <a:t>(</a:t>
            </a:r>
            <a:r>
              <a:rPr lang="en-US" sz="2800" dirty="0" smtClean="0"/>
              <a:t>because each </a:t>
            </a:r>
            <a:r>
              <a:rPr lang="en-US" sz="2800" i="1" dirty="0" smtClean="0"/>
              <a:t>O</a:t>
            </a:r>
            <a:r>
              <a:rPr lang="en-US" sz="2800" dirty="0" smtClean="0"/>
              <a:t>(|V|))</a:t>
            </a:r>
          </a:p>
          <a:p>
            <a:pPr lvl="1"/>
            <a:r>
              <a:rPr lang="en-US" sz="2800" dirty="0" smtClean="0"/>
              <a:t>Sum of all decrements </a:t>
            </a:r>
            <a:r>
              <a:rPr lang="en-US" sz="2800" i="1" dirty="0" smtClean="0"/>
              <a:t>                </a:t>
            </a:r>
            <a:r>
              <a:rPr lang="en-US" sz="2800" dirty="0" smtClean="0"/>
              <a:t>(</a:t>
            </a:r>
            <a:r>
              <a:rPr lang="en-US" sz="2800" dirty="0" smtClean="0"/>
              <a:t>assuming adjacency list)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So total is </a:t>
            </a:r>
            <a:r>
              <a:rPr lang="en-US" sz="2800" i="1" dirty="0" smtClean="0">
                <a:solidFill>
                  <a:schemeClr val="accent1"/>
                </a:solidFill>
              </a:rPr>
              <a:t>             </a:t>
            </a:r>
            <a:r>
              <a:rPr lang="en-US" sz="2800" dirty="0" smtClean="0">
                <a:solidFill>
                  <a:schemeClr val="accent1"/>
                </a:solidFill>
              </a:rPr>
              <a:t>– </a:t>
            </a:r>
            <a:r>
              <a:rPr lang="en-US" sz="2800" dirty="0" smtClean="0">
                <a:solidFill>
                  <a:schemeClr val="accent1"/>
                </a:solidFill>
              </a:rPr>
              <a:t>not good for a sparse graph!</a:t>
            </a:r>
          </a:p>
          <a:p>
            <a:pPr lvl="1">
              <a:buNone/>
            </a:pPr>
            <a:endParaRPr lang="en-US" sz="2800" dirty="0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3200" y="1371600"/>
            <a:ext cx="6629400" cy="2362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labelEachVertexWithItsInDegree</a:t>
            </a:r>
            <a:r>
              <a:rPr lang="en-US" sz="2000" kern="0" dirty="0" smtClean="0">
                <a:latin typeface="Courier New" pitchFamily="49" charset="0"/>
              </a:rPr>
              <a:t>();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	</a:t>
            </a:r>
            <a:r>
              <a:rPr lang="en-US" sz="2000" kern="0" dirty="0" smtClean="0">
                <a:solidFill>
                  <a:srgbClr val="00B050"/>
                </a:solidFill>
                <a:latin typeface="Courier New" pitchFamily="49" charset="0"/>
              </a:rPr>
              <a:t>for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6"/>
                </a:solidFill>
                <a:latin typeface="Courier New" pitchFamily="49" charset="0"/>
              </a:rPr>
              <a:t>i</a:t>
            </a:r>
            <a:r>
              <a:rPr lang="en-US" sz="2000" kern="0" dirty="0" smtClean="0">
                <a:solidFill>
                  <a:schemeClr val="accent6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= 0</a:t>
            </a:r>
            <a:r>
              <a:rPr lang="en-US" sz="2000" kern="0" dirty="0">
                <a:latin typeface="Courier New" pitchFamily="49" charset="0"/>
              </a:rPr>
              <a:t>; 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 &lt; </a:t>
            </a:r>
            <a:r>
              <a:rPr lang="en-US" sz="2000" kern="0" dirty="0" err="1">
                <a:latin typeface="Courier New" pitchFamily="49" charset="0"/>
              </a:rPr>
              <a:t>numVertices</a:t>
            </a:r>
            <a:r>
              <a:rPr lang="en-US" sz="2000" kern="0" dirty="0">
                <a:latin typeface="Courier New" pitchFamily="49" charset="0"/>
              </a:rPr>
              <a:t>; 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++){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>
                <a:solidFill>
                  <a:schemeClr val="accent6"/>
                </a:solidFill>
                <a:latin typeface="Courier New" pitchFamily="49" charset="0"/>
              </a:rPr>
              <a:t>v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 err="1">
                <a:latin typeface="Courier New" pitchFamily="49" charset="0"/>
              </a:rPr>
              <a:t>findNewVertexOfDegreeZero</a:t>
            </a:r>
            <a:r>
              <a:rPr lang="en-US" sz="2000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  put v next in output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	  </a:t>
            </a:r>
            <a:r>
              <a:rPr lang="en-US" sz="2000" kern="0" dirty="0">
                <a:solidFill>
                  <a:srgbClr val="00B050"/>
                </a:solidFill>
                <a:latin typeface="Courier New" pitchFamily="49" charset="0"/>
              </a:rPr>
              <a:t>for</a:t>
            </a:r>
            <a:r>
              <a:rPr lang="en-US" sz="2000" kern="0" dirty="0">
                <a:latin typeface="Courier New" pitchFamily="49" charset="0"/>
              </a:rPr>
              <a:t> each </a:t>
            </a:r>
            <a:r>
              <a:rPr lang="en-US" sz="2000" kern="0" dirty="0" smtClean="0">
                <a:solidFill>
                  <a:schemeClr val="accent6"/>
                </a:solidFill>
                <a:latin typeface="Courier New" pitchFamily="49" charset="0"/>
              </a:rPr>
              <a:t>u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adjacent to v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    </a:t>
            </a:r>
            <a:r>
              <a:rPr lang="en-US" sz="2000" kern="0" dirty="0" err="1" smtClean="0">
                <a:latin typeface="Courier New" pitchFamily="49" charset="0"/>
              </a:rPr>
              <a:t>u.indegree</a:t>
            </a:r>
            <a:r>
              <a:rPr lang="en-US" sz="2000" kern="0" dirty="0" smtClean="0">
                <a:latin typeface="Courier New" pitchFamily="49" charset="0"/>
              </a:rPr>
              <a:t>-</a:t>
            </a:r>
            <a:r>
              <a:rPr lang="en-US" sz="2000" kern="0" dirty="0">
                <a:latin typeface="Courier New" pitchFamily="49" charset="0"/>
              </a:rPr>
              <a:t>-;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39978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The trick is to avoid searching for a zero-degree node every time!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Keep the “pending” zero-degree nodes in a list, stack, queue, bag, table, or something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Order we process them affects output but not correctness or </a:t>
            </a:r>
            <a:r>
              <a:rPr lang="en-US" dirty="0" smtClean="0"/>
              <a:t>efficiency, </a:t>
            </a:r>
            <a:br>
              <a:rPr lang="en-US" dirty="0" smtClean="0"/>
            </a:br>
            <a:r>
              <a:rPr lang="en-US" dirty="0" smtClean="0"/>
              <a:t>provided that add/remove </a:t>
            </a:r>
            <a:r>
              <a:rPr lang="en-US" dirty="0" smtClean="0"/>
              <a:t>are both 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</a:p>
          <a:p>
            <a:pPr lvl="1"/>
            <a:endParaRPr lang="en-US" sz="1000" dirty="0"/>
          </a:p>
          <a:p>
            <a:pPr>
              <a:buNone/>
            </a:pPr>
            <a:r>
              <a:rPr lang="en-US" dirty="0" smtClean="0"/>
              <a:t>Using a queue:</a:t>
            </a:r>
          </a:p>
          <a:p>
            <a:pPr>
              <a:buNone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each vertex with its in-degree, </a:t>
            </a:r>
            <a:r>
              <a:rPr lang="en-US" dirty="0" err="1" smtClean="0">
                <a:solidFill>
                  <a:schemeClr val="accent2"/>
                </a:solidFill>
              </a:rPr>
              <a:t>enqueue</a:t>
            </a:r>
            <a:r>
              <a:rPr lang="en-US" dirty="0" smtClean="0">
                <a:solidFill>
                  <a:schemeClr val="accent2"/>
                </a:solidFill>
              </a:rPr>
              <a:t> 0-degree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queue is not empty</a:t>
            </a:r>
          </a:p>
          <a:p>
            <a:pPr marL="85725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dirty="0" err="1" smtClean="0">
                <a:solidFill>
                  <a:schemeClr val="accent2"/>
                </a:solidFill>
              </a:rPr>
              <a:t>dequeue</a:t>
            </a:r>
            <a:r>
              <a:rPr lang="en-US" dirty="0" smtClean="0">
                <a:solidFill>
                  <a:schemeClr val="accent2"/>
                </a:solidFill>
              </a:rPr>
              <a:t>()</a:t>
            </a:r>
          </a:p>
          <a:p>
            <a:pPr marL="85725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 smtClean="0"/>
              <a:t>Output </a:t>
            </a:r>
            <a:r>
              <a:rPr lang="en-US" b="1" dirty="0" smtClean="0"/>
              <a:t>v</a:t>
            </a:r>
            <a:r>
              <a:rPr lang="en-US" dirty="0" smtClean="0"/>
              <a:t> and remove it from the graph</a:t>
            </a:r>
          </a:p>
          <a:p>
            <a:pPr marL="85725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 smtClean="0"/>
              <a:t>For each vertex </a:t>
            </a:r>
            <a:r>
              <a:rPr lang="en-US" b="1" dirty="0" smtClean="0"/>
              <a:t>u</a:t>
            </a:r>
            <a:r>
              <a:rPr lang="en-US" dirty="0" smtClean="0"/>
              <a:t> adjacent to </a:t>
            </a:r>
            <a:r>
              <a:rPr lang="en-US" b="1" dirty="0" smtClean="0"/>
              <a:t>v</a:t>
            </a:r>
            <a:r>
              <a:rPr lang="en-US" dirty="0" smtClean="0"/>
              <a:t> (i.e. </a:t>
            </a:r>
            <a:r>
              <a:rPr lang="en-US" b="1" dirty="0" smtClean="0"/>
              <a:t>u</a:t>
            </a:r>
            <a:r>
              <a:rPr lang="en-US" dirty="0" smtClean="0"/>
              <a:t> such that (</a:t>
            </a:r>
            <a:r>
              <a:rPr lang="en-US" b="1" dirty="0" err="1" smtClean="0"/>
              <a:t>v</a:t>
            </a:r>
            <a:r>
              <a:rPr lang="en-US" dirty="0" err="1" smtClean="0"/>
              <a:t>,</a:t>
            </a:r>
            <a:r>
              <a:rPr lang="en-US" b="1" dirty="0" err="1" smtClean="0"/>
              <a:t>u</a:t>
            </a:r>
            <a:r>
              <a:rPr lang="en-US" dirty="0" smtClean="0"/>
              <a:t>)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), decrement the in-degree of </a:t>
            </a:r>
            <a:r>
              <a:rPr lang="en-US" b="1" dirty="0" smtClean="0"/>
              <a:t>u</a:t>
            </a:r>
            <a:r>
              <a:rPr lang="en-US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if </a:t>
            </a:r>
            <a:r>
              <a:rPr lang="en-US" dirty="0" smtClean="0">
                <a:solidFill>
                  <a:schemeClr val="accent2"/>
                </a:solidFill>
              </a:rPr>
              <a:t>new degree is 0, </a:t>
            </a:r>
            <a:r>
              <a:rPr lang="en-US" dirty="0" err="1" smtClean="0">
                <a:solidFill>
                  <a:schemeClr val="accent2"/>
                </a:solidFill>
              </a:rPr>
              <a:t>enqueue</a:t>
            </a:r>
            <a:r>
              <a:rPr lang="en-US" dirty="0" smtClean="0">
                <a:solidFill>
                  <a:schemeClr val="accent2"/>
                </a:solidFill>
              </a:rPr>
              <a:t> it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1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Topological Sort Using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2560" y="4399280"/>
            <a:ext cx="5217160" cy="20924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trick is to avoid searching for a zero-degree node every time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Label each vertex with its in-degree,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enqueue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0-degree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While queue is not empty</a:t>
            </a:r>
          </a:p>
          <a:p>
            <a:pPr marL="85725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dequeue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pPr marL="85725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Output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remove it from the graph</a:t>
            </a:r>
          </a:p>
          <a:p>
            <a:pPr marL="85725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each vertex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adjacent to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(i.e.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such that (</a:t>
            </a:r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in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decrement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in-degree of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degree is 0,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enqueue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it</a:t>
            </a:r>
          </a:p>
          <a:p>
            <a:pPr>
              <a:buNone/>
            </a:pPr>
            <a:endParaRPr 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98880" y="1690688"/>
            <a:ext cx="3133864" cy="1806772"/>
            <a:chOff x="3403600" y="4028440"/>
            <a:chExt cx="1916460" cy="1104900"/>
          </a:xfrm>
        </p:grpSpPr>
        <p:cxnSp>
          <p:nvCxnSpPr>
            <p:cNvPr id="5" name="AutoShape 39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flipV="1">
              <a:off x="3695794" y="4199890"/>
              <a:ext cx="469806" cy="2978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6" name="Oval 40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403600" y="4447540"/>
              <a:ext cx="342327" cy="3429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w="lg" len="lg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  <a:endParaRPr lang="en-US" sz="2000" dirty="0"/>
            </a:p>
          </p:txBody>
        </p:sp>
        <p:sp>
          <p:nvSpPr>
            <p:cNvPr id="8" name="Oval 42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04273" y="4790440"/>
              <a:ext cx="342327" cy="3429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w="lg" len="lg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D</a:t>
              </a:r>
            </a:p>
          </p:txBody>
        </p:sp>
        <p:cxnSp>
          <p:nvCxnSpPr>
            <p:cNvPr id="9" name="AutoShape 4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>
              <a:off x="3695794" y="4740223"/>
              <a:ext cx="508479" cy="2216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0" name="Oval 45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65600" y="4028440"/>
              <a:ext cx="342327" cy="3429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w="lg" len="lg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B</a:t>
              </a:r>
              <a:endParaRPr lang="en-US" sz="2000" dirty="0"/>
            </a:p>
          </p:txBody>
        </p:sp>
        <p:sp>
          <p:nvSpPr>
            <p:cNvPr id="11" name="Oval 46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77733" y="4276090"/>
              <a:ext cx="342327" cy="3429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w="lg" len="lg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C</a:t>
              </a:r>
            </a:p>
          </p:txBody>
        </p:sp>
        <p:cxnSp>
          <p:nvCxnSpPr>
            <p:cNvPr id="12" name="AutoShape 47"/>
            <p:cNvCxnSpPr>
              <a:cxnSpLocks noChangeShapeType="1"/>
              <a:stCxn id="10" idx="6"/>
              <a:endCxn id="11" idx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4507927" y="4199890"/>
              <a:ext cx="519939" cy="1264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5938"/>
              </p:ext>
            </p:extLst>
          </p:nvPr>
        </p:nvGraphicFramePr>
        <p:xfrm>
          <a:off x="5315928" y="1679783"/>
          <a:ext cx="5382550" cy="1411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327"/>
                <a:gridCol w="967693"/>
                <a:gridCol w="1076510"/>
                <a:gridCol w="1076510"/>
                <a:gridCol w="1076510"/>
              </a:tblGrid>
              <a:tr h="47033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Node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3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Removed?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3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In-degree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" y="4277360"/>
            <a:ext cx="215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Queue: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Output: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115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time?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4165600"/>
            <a:ext cx="10515600" cy="232664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What is the worst-case running time?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Initialization: </a:t>
            </a:r>
            <a:r>
              <a:rPr lang="en-US" i="1" dirty="0" smtClean="0"/>
              <a:t>                     </a:t>
            </a:r>
            <a:r>
              <a:rPr lang="en-US" dirty="0" smtClean="0"/>
              <a:t>(</a:t>
            </a:r>
            <a:r>
              <a:rPr lang="en-US" dirty="0" smtClean="0"/>
              <a:t>assuming adjacency list)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Sum of all </a:t>
            </a:r>
            <a:r>
              <a:rPr lang="en-US" dirty="0" err="1" smtClean="0"/>
              <a:t>enqueues</a:t>
            </a:r>
            <a:r>
              <a:rPr lang="en-US" dirty="0" smtClean="0"/>
              <a:t> and </a:t>
            </a:r>
            <a:r>
              <a:rPr lang="en-US" dirty="0" err="1" smtClean="0"/>
              <a:t>dequeues</a:t>
            </a:r>
            <a:r>
              <a:rPr lang="en-US" dirty="0" smtClean="0"/>
              <a:t>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Sum of all decrements: </a:t>
            </a:r>
            <a:r>
              <a:rPr lang="en-US" i="1" dirty="0" smtClean="0"/>
              <a:t>                 </a:t>
            </a:r>
            <a:r>
              <a:rPr lang="en-US" dirty="0" smtClean="0"/>
              <a:t>(assuming adjacency list)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Total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i="1" dirty="0" smtClean="0">
                <a:solidFill>
                  <a:schemeClr val="accent1"/>
                </a:solidFill>
              </a:rPr>
              <a:t>                       </a:t>
            </a:r>
            <a:r>
              <a:rPr lang="en-US" dirty="0" smtClean="0">
                <a:solidFill>
                  <a:schemeClr val="accent1"/>
                </a:solidFill>
              </a:rPr>
              <a:t>– </a:t>
            </a:r>
            <a:r>
              <a:rPr lang="en-US" dirty="0" smtClean="0">
                <a:solidFill>
                  <a:schemeClr val="accent1"/>
                </a:solidFill>
              </a:rPr>
              <a:t>much better for sparse graph!</a:t>
            </a:r>
          </a:p>
          <a:p>
            <a:pPr lvl="1"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3200" y="1295400"/>
            <a:ext cx="6380480" cy="290068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kern="0" dirty="0">
                <a:latin typeface="Courier New" pitchFamily="49" charset="0"/>
              </a:rPr>
              <a:t>  </a:t>
            </a:r>
            <a:r>
              <a:rPr lang="en-US" kern="0" dirty="0" err="1">
                <a:latin typeface="Courier New" pitchFamily="49" charset="0"/>
              </a:rPr>
              <a:t>labelAllAndEnqueueZeros</a:t>
            </a:r>
            <a:r>
              <a:rPr lang="en-US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kern="0" dirty="0">
                <a:latin typeface="Courier New" pitchFamily="49" charset="0"/>
              </a:rPr>
              <a:t>	</a:t>
            </a:r>
            <a:r>
              <a:rPr lang="en-US" kern="0" dirty="0" smtClean="0">
                <a:solidFill>
                  <a:srgbClr val="00B050"/>
                </a:solidFill>
                <a:latin typeface="Courier New" pitchFamily="49" charset="0"/>
              </a:rPr>
              <a:t>for</a:t>
            </a:r>
            <a:r>
              <a:rPr lang="en-US" kern="0" dirty="0" smtClean="0">
                <a:latin typeface="Courier New" pitchFamily="49" charset="0"/>
              </a:rPr>
              <a:t>(</a:t>
            </a:r>
            <a:r>
              <a:rPr lang="en-US" kern="0" dirty="0" err="1">
                <a:solidFill>
                  <a:schemeClr val="accent6"/>
                </a:solidFill>
                <a:latin typeface="Courier New" pitchFamily="49" charset="0"/>
              </a:rPr>
              <a:t>i</a:t>
            </a:r>
            <a:r>
              <a:rPr lang="en-US" kern="0" dirty="0" smtClean="0">
                <a:latin typeface="Courier New" pitchFamily="49" charset="0"/>
              </a:rPr>
              <a:t>=0</a:t>
            </a:r>
            <a:r>
              <a:rPr lang="en-US" kern="0" dirty="0">
                <a:latin typeface="Courier New" pitchFamily="49" charset="0"/>
              </a:rPr>
              <a:t>; </a:t>
            </a:r>
            <a:r>
              <a:rPr lang="en-US" kern="0" dirty="0" err="1">
                <a:latin typeface="Courier New" pitchFamily="49" charset="0"/>
              </a:rPr>
              <a:t>ctr</a:t>
            </a:r>
            <a:r>
              <a:rPr lang="en-US" kern="0" dirty="0">
                <a:latin typeface="Courier New" pitchFamily="49" charset="0"/>
              </a:rPr>
              <a:t> &lt; </a:t>
            </a:r>
            <a:r>
              <a:rPr lang="en-US" kern="0" dirty="0" err="1">
                <a:latin typeface="Courier New" pitchFamily="49" charset="0"/>
              </a:rPr>
              <a:t>numVertices</a:t>
            </a:r>
            <a:r>
              <a:rPr lang="en-US" kern="0" dirty="0">
                <a:latin typeface="Courier New" pitchFamily="49" charset="0"/>
              </a:rPr>
              <a:t>; </a:t>
            </a:r>
            <a:r>
              <a:rPr lang="en-US" kern="0" dirty="0" err="1">
                <a:latin typeface="Courier New" pitchFamily="49" charset="0"/>
              </a:rPr>
              <a:t>ctr</a:t>
            </a:r>
            <a:r>
              <a:rPr lang="en-US" kern="0" dirty="0">
                <a:latin typeface="Courier New" pitchFamily="49" charset="0"/>
              </a:rPr>
              <a:t>++){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kern="0" dirty="0">
                <a:latin typeface="Courier New" pitchFamily="49" charset="0"/>
              </a:rPr>
              <a:t>    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smtClean="0">
                <a:solidFill>
                  <a:schemeClr val="accent6"/>
                </a:solidFill>
                <a:latin typeface="Courier New" pitchFamily="49" charset="0"/>
              </a:rPr>
              <a:t>v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>
                <a:latin typeface="Courier New" pitchFamily="49" charset="0"/>
              </a:rPr>
              <a:t>= </a:t>
            </a:r>
            <a:r>
              <a:rPr lang="en-US" kern="0" dirty="0" err="1">
                <a:latin typeface="Courier New" pitchFamily="49" charset="0"/>
              </a:rPr>
              <a:t>dequeue</a:t>
            </a:r>
            <a:r>
              <a:rPr lang="en-US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kern="0" dirty="0">
                <a:latin typeface="Courier New" pitchFamily="49" charset="0"/>
              </a:rPr>
              <a:t>    </a:t>
            </a:r>
            <a:r>
              <a:rPr lang="en-US" kern="0" dirty="0" smtClean="0">
                <a:latin typeface="Courier New" pitchFamily="49" charset="0"/>
              </a:rPr>
              <a:t> put </a:t>
            </a:r>
            <a:r>
              <a:rPr lang="en-US" kern="0" dirty="0">
                <a:latin typeface="Courier New" pitchFamily="49" charset="0"/>
              </a:rPr>
              <a:t>v next in output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kern="0" dirty="0">
                <a:solidFill>
                  <a:schemeClr val="accent2"/>
                </a:solidFill>
                <a:latin typeface="Courier New" pitchFamily="49" charset="0"/>
              </a:rPr>
              <a:t>	  </a:t>
            </a:r>
            <a:r>
              <a:rPr lang="en-US" kern="0" dirty="0">
                <a:solidFill>
                  <a:srgbClr val="00B050"/>
                </a:solidFill>
                <a:latin typeface="Courier New" pitchFamily="49" charset="0"/>
              </a:rPr>
              <a:t>for</a:t>
            </a:r>
            <a:r>
              <a:rPr lang="en-US" kern="0" dirty="0">
                <a:latin typeface="Courier New" pitchFamily="49" charset="0"/>
              </a:rPr>
              <a:t> each </a:t>
            </a:r>
            <a:r>
              <a:rPr lang="en-US" kern="0" dirty="0" smtClean="0">
                <a:solidFill>
                  <a:schemeClr val="accent6"/>
                </a:solidFill>
                <a:latin typeface="Courier New" pitchFamily="49" charset="0"/>
              </a:rPr>
              <a:t>u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>
                <a:latin typeface="Courier New" pitchFamily="49" charset="0"/>
              </a:rPr>
              <a:t>adjacent to v {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kern="0" dirty="0">
                <a:latin typeface="Courier New" pitchFamily="49" charset="0"/>
              </a:rPr>
              <a:t>      </a:t>
            </a:r>
            <a:r>
              <a:rPr lang="en-US" kern="0" dirty="0" err="1" smtClean="0">
                <a:latin typeface="Courier New" pitchFamily="49" charset="0"/>
              </a:rPr>
              <a:t>u.indegree</a:t>
            </a:r>
            <a:r>
              <a:rPr lang="en-US" kern="0" dirty="0" smtClean="0">
                <a:latin typeface="Courier New" pitchFamily="49" charset="0"/>
              </a:rPr>
              <a:t>-</a:t>
            </a:r>
            <a:r>
              <a:rPr lang="en-US" kern="0" dirty="0">
                <a:latin typeface="Courier New" pitchFamily="49" charset="0"/>
              </a:rPr>
              <a:t>-;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kern="0" dirty="0">
                <a:latin typeface="Courier New" pitchFamily="49" charset="0"/>
              </a:rPr>
              <a:t>      </a:t>
            </a:r>
            <a:r>
              <a:rPr lang="en-US" kern="0" dirty="0" smtClean="0">
                <a:solidFill>
                  <a:srgbClr val="00B050"/>
                </a:solidFill>
                <a:latin typeface="Courier New" pitchFamily="49" charset="0"/>
              </a:rPr>
              <a:t>if</a:t>
            </a:r>
            <a:r>
              <a:rPr lang="en-US" kern="0" dirty="0" smtClean="0">
                <a:latin typeface="Courier New" pitchFamily="49" charset="0"/>
              </a:rPr>
              <a:t>(</a:t>
            </a:r>
            <a:r>
              <a:rPr lang="en-US" kern="0" dirty="0" err="1" smtClean="0">
                <a:latin typeface="Courier New" pitchFamily="49" charset="0"/>
              </a:rPr>
              <a:t>u.indegree</a:t>
            </a:r>
            <a:r>
              <a:rPr lang="en-US" kern="0" dirty="0">
                <a:latin typeface="Courier New" pitchFamily="49" charset="0"/>
              </a:rPr>
              <a:t>==0) 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kern="0" dirty="0">
                <a:latin typeface="Courier New" pitchFamily="49" charset="0"/>
              </a:rPr>
              <a:t> </a:t>
            </a:r>
            <a:r>
              <a:rPr lang="en-US" kern="0" dirty="0">
                <a:latin typeface="Courier New" pitchFamily="49" charset="0"/>
              </a:rPr>
              <a:t>       </a:t>
            </a:r>
            <a:r>
              <a:rPr lang="en-US" kern="0" dirty="0" err="1" smtClean="0">
                <a:latin typeface="Courier New" pitchFamily="49" charset="0"/>
              </a:rPr>
              <a:t>enqueue</a:t>
            </a:r>
            <a:r>
              <a:rPr lang="en-US" kern="0" dirty="0" smtClean="0">
                <a:latin typeface="Courier New" pitchFamily="49" charset="0"/>
              </a:rPr>
              <a:t>(u);</a:t>
            </a:r>
            <a:endParaRPr lang="en-US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kern="0" dirty="0">
                <a:latin typeface="Courier New" pitchFamily="49" charset="0"/>
              </a:rPr>
              <a:t>    }</a:t>
            </a:r>
          </a:p>
          <a:p>
            <a:pPr marL="342900" indent="-342900" fontAlgn="base">
              <a:lnSpc>
                <a:spcPts val="2280"/>
              </a:lnSpc>
              <a:spcAft>
                <a:spcPct val="0"/>
              </a:spcAft>
              <a:defRPr/>
            </a:pPr>
            <a:r>
              <a:rPr lang="en-US" kern="0" dirty="0">
                <a:latin typeface="Courier New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03360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Traversals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Depth- and Breadth- First Searches!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6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Example: Graph 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902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would a computer systematically find a path through the maze?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1008"/>
              </p:ext>
            </p:extLst>
          </p:nvPr>
        </p:nvGraphicFramePr>
        <p:xfrm>
          <a:off x="3357079" y="3075018"/>
          <a:ext cx="5063405" cy="299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81"/>
                <a:gridCol w="1012681"/>
                <a:gridCol w="1012681"/>
                <a:gridCol w="1012681"/>
                <a:gridCol w="1012681"/>
              </a:tblGrid>
              <a:tr h="999172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9172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J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9172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K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</a:t>
                      </a:r>
                      <a:endParaRPr lang="en-US" sz="23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5195022" y="2309527"/>
            <a:ext cx="1387517" cy="786557"/>
            <a:chOff x="2772664" y="2253850"/>
            <a:chExt cx="1387517" cy="786557"/>
          </a:xfrm>
        </p:grpSpPr>
        <p:sp>
          <p:nvSpPr>
            <p:cNvPr id="78" name="Down Arrow 77"/>
            <p:cNvSpPr/>
            <p:nvPr/>
          </p:nvSpPr>
          <p:spPr>
            <a:xfrm>
              <a:off x="3297259" y="2652454"/>
              <a:ext cx="338328" cy="387953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72664" y="2253850"/>
              <a:ext cx="1387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Source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79" name="Down Arrow 78"/>
          <p:cNvSpPr/>
          <p:nvPr/>
        </p:nvSpPr>
        <p:spPr>
          <a:xfrm>
            <a:off x="3715826" y="5971575"/>
            <a:ext cx="338328" cy="38795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115453" y="6319096"/>
            <a:ext cx="1524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Destination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8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74373"/>
            <a:ext cx="10909300" cy="483902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under the hood, we’re using a graph to represent the maze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68105"/>
              </p:ext>
            </p:extLst>
          </p:nvPr>
        </p:nvGraphicFramePr>
        <p:xfrm>
          <a:off x="918768" y="2897760"/>
          <a:ext cx="4608915" cy="2728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783"/>
                <a:gridCol w="921783"/>
                <a:gridCol w="921783"/>
                <a:gridCol w="921783"/>
                <a:gridCol w="921783"/>
              </a:tblGrid>
              <a:tr h="909487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9487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9487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</a:t>
                      </a:r>
                      <a:endParaRPr lang="en-US" sz="2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02672" marR="102672" marT="51337" marB="5133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2756712" y="1933816"/>
            <a:ext cx="1262975" cy="715956"/>
            <a:chOff x="2772664" y="2253850"/>
            <a:chExt cx="1387517" cy="786557"/>
          </a:xfrm>
        </p:grpSpPr>
        <p:sp>
          <p:nvSpPr>
            <p:cNvPr id="78" name="Down Arrow 77"/>
            <p:cNvSpPr/>
            <p:nvPr/>
          </p:nvSpPr>
          <p:spPr>
            <a:xfrm>
              <a:off x="3297259" y="2652454"/>
              <a:ext cx="338328" cy="387953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72664" y="2253850"/>
              <a:ext cx="1387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Source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92276" y="5590074"/>
            <a:ext cx="1387514" cy="657259"/>
            <a:chOff x="1704509" y="5915898"/>
            <a:chExt cx="1524339" cy="722072"/>
          </a:xfrm>
        </p:grpSpPr>
        <p:sp>
          <p:nvSpPr>
            <p:cNvPr id="79" name="Down Arrow 78"/>
            <p:cNvSpPr/>
            <p:nvPr/>
          </p:nvSpPr>
          <p:spPr>
            <a:xfrm>
              <a:off x="2297515" y="5915898"/>
              <a:ext cx="338328" cy="387953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04509" y="6237860"/>
              <a:ext cx="1524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</a:rPr>
                <a:t>Destination</a:t>
              </a:r>
              <a:endParaRPr lang="en-US" sz="2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700842" y="2207954"/>
            <a:ext cx="4749310" cy="3985675"/>
            <a:chOff x="6129515" y="2182957"/>
            <a:chExt cx="5224285" cy="4384279"/>
          </a:xfrm>
        </p:grpSpPr>
        <p:sp>
          <p:nvSpPr>
            <p:cNvPr id="6" name="Oval 5"/>
            <p:cNvSpPr/>
            <p:nvPr/>
          </p:nvSpPr>
          <p:spPr>
            <a:xfrm>
              <a:off x="6545580" y="3019341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571740" y="3019341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B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66742" y="3019341"/>
              <a:ext cx="741680" cy="741680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C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594257" y="3019341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D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0610934" y="3019341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E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545580" y="4014862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F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1740" y="4014862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</a:rPr>
                <a:t>G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569283" y="4020704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H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585960" y="4014862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I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612120" y="4014862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J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585960" y="5010383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N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610934" y="5010383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O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45580" y="5010383"/>
              <a:ext cx="741680" cy="74168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K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571740" y="5010383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L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569283" y="5010383"/>
              <a:ext cx="741680" cy="74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M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23" name="Straight Connector 22"/>
            <p:cNvCxnSpPr>
              <a:stCxn id="6" idx="6"/>
              <a:endCxn id="7" idx="2"/>
            </p:cNvCxnSpPr>
            <p:nvPr/>
          </p:nvCxnSpPr>
          <p:spPr>
            <a:xfrm>
              <a:off x="7287260" y="3390181"/>
              <a:ext cx="28448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7" idx="6"/>
              <a:endCxn id="8" idx="2"/>
            </p:cNvCxnSpPr>
            <p:nvPr/>
          </p:nvCxnSpPr>
          <p:spPr>
            <a:xfrm>
              <a:off x="8313420" y="3390181"/>
              <a:ext cx="25332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6" idx="4"/>
              <a:endCxn id="11" idx="0"/>
            </p:cNvCxnSpPr>
            <p:nvPr/>
          </p:nvCxnSpPr>
          <p:spPr>
            <a:xfrm>
              <a:off x="6916420" y="3761021"/>
              <a:ext cx="0" cy="2538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6"/>
              <a:endCxn id="12" idx="2"/>
            </p:cNvCxnSpPr>
            <p:nvPr/>
          </p:nvCxnSpPr>
          <p:spPr>
            <a:xfrm>
              <a:off x="7287260" y="4385702"/>
              <a:ext cx="28448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6"/>
              <a:endCxn id="19" idx="2"/>
            </p:cNvCxnSpPr>
            <p:nvPr/>
          </p:nvCxnSpPr>
          <p:spPr>
            <a:xfrm>
              <a:off x="7287260" y="5381223"/>
              <a:ext cx="28448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3" idx="0"/>
              <a:endCxn id="8" idx="4"/>
            </p:cNvCxnSpPr>
            <p:nvPr/>
          </p:nvCxnSpPr>
          <p:spPr>
            <a:xfrm flipH="1" flipV="1">
              <a:off x="8937582" y="3761021"/>
              <a:ext cx="2541" cy="25968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3" idx="4"/>
              <a:endCxn id="20" idx="0"/>
            </p:cNvCxnSpPr>
            <p:nvPr/>
          </p:nvCxnSpPr>
          <p:spPr>
            <a:xfrm>
              <a:off x="8940123" y="4762384"/>
              <a:ext cx="0" cy="24799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0" idx="2"/>
              <a:endCxn id="19" idx="6"/>
            </p:cNvCxnSpPr>
            <p:nvPr/>
          </p:nvCxnSpPr>
          <p:spPr>
            <a:xfrm flipH="1">
              <a:off x="8313420" y="5381223"/>
              <a:ext cx="25586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0" idx="6"/>
              <a:endCxn id="16" idx="2"/>
            </p:cNvCxnSpPr>
            <p:nvPr/>
          </p:nvCxnSpPr>
          <p:spPr>
            <a:xfrm>
              <a:off x="9310963" y="5381223"/>
              <a:ext cx="27499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6" idx="0"/>
              <a:endCxn id="14" idx="4"/>
            </p:cNvCxnSpPr>
            <p:nvPr/>
          </p:nvCxnSpPr>
          <p:spPr>
            <a:xfrm flipV="1">
              <a:off x="9956800" y="4756542"/>
              <a:ext cx="0" cy="2538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4" idx="0"/>
              <a:endCxn id="9" idx="4"/>
            </p:cNvCxnSpPr>
            <p:nvPr/>
          </p:nvCxnSpPr>
          <p:spPr>
            <a:xfrm flipV="1">
              <a:off x="9956800" y="3761021"/>
              <a:ext cx="8297" cy="2538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9" idx="6"/>
              <a:endCxn id="10" idx="2"/>
            </p:cNvCxnSpPr>
            <p:nvPr/>
          </p:nvCxnSpPr>
          <p:spPr>
            <a:xfrm>
              <a:off x="10335937" y="3390181"/>
              <a:ext cx="27499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5" idx="0"/>
              <a:endCxn id="10" idx="4"/>
            </p:cNvCxnSpPr>
            <p:nvPr/>
          </p:nvCxnSpPr>
          <p:spPr>
            <a:xfrm flipH="1" flipV="1">
              <a:off x="10981774" y="3761021"/>
              <a:ext cx="1186" cy="2538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7" idx="0"/>
              <a:endCxn id="15" idx="4"/>
            </p:cNvCxnSpPr>
            <p:nvPr/>
          </p:nvCxnSpPr>
          <p:spPr>
            <a:xfrm flipV="1">
              <a:off x="10981774" y="4756542"/>
              <a:ext cx="1186" cy="2538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Down Arrow 80"/>
            <p:cNvSpPr/>
            <p:nvPr/>
          </p:nvSpPr>
          <p:spPr>
            <a:xfrm>
              <a:off x="8768418" y="2553796"/>
              <a:ext cx="338328" cy="387953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43823" y="2182957"/>
              <a:ext cx="1387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Source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" name="Down Arrow 84"/>
            <p:cNvSpPr/>
            <p:nvPr/>
          </p:nvSpPr>
          <p:spPr>
            <a:xfrm flipV="1">
              <a:off x="6722521" y="5822880"/>
              <a:ext cx="338328" cy="387953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129515" y="6167126"/>
              <a:ext cx="1524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</a:rPr>
                <a:t>Destination</a:t>
              </a:r>
              <a:endParaRPr lang="en-US" sz="2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47" name="Straight Connector 46"/>
            <p:cNvCxnSpPr>
              <a:stCxn id="16" idx="6"/>
              <a:endCxn id="17" idx="2"/>
            </p:cNvCxnSpPr>
            <p:nvPr/>
          </p:nvCxnSpPr>
          <p:spPr>
            <a:xfrm>
              <a:off x="10327640" y="5381224"/>
              <a:ext cx="28329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762000" y="1279149"/>
            <a:ext cx="10515600" cy="483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In graph terminology: find a path (if any) from one vertex to another.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6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45" y="377347"/>
            <a:ext cx="10515600" cy="19321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Find </a:t>
            </a:r>
            <a:r>
              <a:rPr lang="en-US" dirty="0"/>
              <a:t>a path (if any) from one vertex to another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Idea: Repeatedly explore and keep track of adjacent vertices.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          Mark each vertex we visit, so we don’t process each more than once.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212086">
            <a:off x="442667" y="2309527"/>
            <a:ext cx="270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Store as additional variable in vertices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97496" y="1993901"/>
            <a:ext cx="267804" cy="3571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393804">
            <a:off x="7512074" y="376221"/>
            <a:ext cx="2641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Let’s try keeping track </a:t>
            </a:r>
            <a:r>
              <a:rPr lang="en-US" sz="2400" b="1" dirty="0" smtClean="0">
                <a:solidFill>
                  <a:srgbClr val="C00000"/>
                </a:solidFill>
              </a:rPr>
              <a:t>recursively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312945" y="887896"/>
            <a:ext cx="1167329" cy="3374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11644"/>
              </p:ext>
            </p:extLst>
          </p:nvPr>
        </p:nvGraphicFramePr>
        <p:xfrm>
          <a:off x="3357079" y="3075018"/>
          <a:ext cx="5063405" cy="299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81"/>
                <a:gridCol w="1012681"/>
                <a:gridCol w="1012681"/>
                <a:gridCol w="1012681"/>
                <a:gridCol w="1012681"/>
              </a:tblGrid>
              <a:tr h="999172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9172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9172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195022" y="2309527"/>
            <a:ext cx="1387517" cy="786557"/>
            <a:chOff x="2772664" y="2253850"/>
            <a:chExt cx="1387517" cy="786557"/>
          </a:xfrm>
        </p:grpSpPr>
        <p:sp>
          <p:nvSpPr>
            <p:cNvPr id="34" name="Down Arrow 33"/>
            <p:cNvSpPr/>
            <p:nvPr/>
          </p:nvSpPr>
          <p:spPr>
            <a:xfrm>
              <a:off x="3297259" y="2652454"/>
              <a:ext cx="338328" cy="387953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72664" y="2253850"/>
              <a:ext cx="1387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Source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Down Arrow 35"/>
          <p:cNvSpPr/>
          <p:nvPr/>
        </p:nvSpPr>
        <p:spPr>
          <a:xfrm>
            <a:off x="3715826" y="5971575"/>
            <a:ext cx="338328" cy="38795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115453" y="6319096"/>
            <a:ext cx="1524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Destination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9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First Search (DFS)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41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Depth First Search</a:t>
            </a:r>
            <a:r>
              <a:rPr lang="en-US" sz="2800" dirty="0" smtClean="0"/>
              <a:t> (</a:t>
            </a:r>
            <a:r>
              <a:rPr lang="en-US" sz="2800" b="1" dirty="0" smtClean="0">
                <a:solidFill>
                  <a:schemeClr val="accent2"/>
                </a:solidFill>
              </a:rPr>
              <a:t>DFS</a:t>
            </a:r>
            <a:r>
              <a:rPr lang="en-US" sz="2800" dirty="0" smtClean="0"/>
              <a:t>): </a:t>
            </a:r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</a:rPr>
              <a:t>E</a:t>
            </a:r>
            <a:r>
              <a:rPr lang="en-US" dirty="0" smtClean="0">
                <a:solidFill>
                  <a:srgbClr val="222222"/>
                </a:solidFill>
              </a:rPr>
              <a:t>xplore as </a:t>
            </a:r>
            <a:r>
              <a:rPr lang="en-US" dirty="0">
                <a:solidFill>
                  <a:srgbClr val="222222"/>
                </a:solidFill>
              </a:rPr>
              <a:t>far as possible along each branch </a:t>
            </a:r>
            <a:r>
              <a:rPr lang="en-US" dirty="0" smtClean="0">
                <a:solidFill>
                  <a:srgbClr val="222222"/>
                </a:solidFill>
              </a:rPr>
              <a:t>before backtracking</a:t>
            </a:r>
          </a:p>
          <a:p>
            <a:pPr marL="0" indent="0">
              <a:buNone/>
            </a:pPr>
            <a:endParaRPr lang="en-US" sz="1200" dirty="0">
              <a:solidFill>
                <a:srgbClr val="22222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dirty="0"/>
              <a:t>Repeatedly </a:t>
            </a:r>
            <a:r>
              <a:rPr lang="en-US" sz="2400" dirty="0" smtClean="0"/>
              <a:t>explore adjacent vertices</a:t>
            </a:r>
            <a:r>
              <a:rPr lang="en-US" sz="2400" dirty="0"/>
              <a:t> </a:t>
            </a:r>
            <a:r>
              <a:rPr lang="en-US" sz="2400" dirty="0" smtClean="0"/>
              <a:t>using </a:t>
            </a:r>
            <a:r>
              <a:rPr lang="en-US" sz="2400" dirty="0" smtClean="0">
                <a:solidFill>
                  <a:srgbClr val="C00000"/>
                </a:solidFill>
              </a:rPr>
              <a:t>                       </a:t>
            </a:r>
            <a:r>
              <a:rPr lang="en-US" sz="2400" dirty="0" smtClean="0"/>
              <a:t>or                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dirty="0" smtClean="0"/>
              <a:t>Mark </a:t>
            </a:r>
            <a:r>
              <a:rPr lang="en-US" sz="2400" dirty="0"/>
              <a:t>each vertex we visit, so we don’t process each more than once.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222222"/>
                </a:solidFill>
              </a:rPr>
              <a:t>Example pseudocode: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06348" y="4339552"/>
            <a:ext cx="56388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DFS(Node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mark and </a:t>
            </a:r>
            <a:r>
              <a:rPr lang="en-US" sz="2000" kern="0" dirty="0" smtClean="0">
                <a:latin typeface="Courier New" pitchFamily="49" charset="0"/>
              </a:rPr>
              <a:t>process start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for each node u adjacent to start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if u is not marked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   DFS(u)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6124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45" y="377347"/>
            <a:ext cx="10515600" cy="19321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Find </a:t>
            </a:r>
            <a:r>
              <a:rPr lang="en-US" dirty="0"/>
              <a:t>a path (if any) from one vertex to another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Idea: Repeatedly explore and keep track of adjacent vertices.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          Mark each vertex we visit, so we don’t process each more than once.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212086">
            <a:off x="442667" y="2309527"/>
            <a:ext cx="270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Store as additional variable in vertices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97496" y="1993901"/>
            <a:ext cx="267804" cy="35711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393804">
            <a:off x="7512074" y="314666"/>
            <a:ext cx="2641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Now let’s try using a </a:t>
            </a:r>
            <a:r>
              <a:rPr lang="en-US" sz="2800" b="1" u="sng" dirty="0" smtClean="0">
                <a:solidFill>
                  <a:srgbClr val="C00000"/>
                </a:solidFill>
              </a:rPr>
              <a:t>queue</a:t>
            </a:r>
            <a:r>
              <a:rPr lang="en-US" sz="2800" b="1" dirty="0" smtClean="0">
                <a:solidFill>
                  <a:srgbClr val="C00000"/>
                </a:solidFill>
              </a:rPr>
              <a:t>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312945" y="887896"/>
            <a:ext cx="1167329" cy="3374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95338"/>
              </p:ext>
            </p:extLst>
          </p:nvPr>
        </p:nvGraphicFramePr>
        <p:xfrm>
          <a:off x="3357079" y="3075018"/>
          <a:ext cx="5063405" cy="299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81"/>
                <a:gridCol w="1012681"/>
                <a:gridCol w="1012681"/>
                <a:gridCol w="1012681"/>
                <a:gridCol w="1012681"/>
              </a:tblGrid>
              <a:tr h="999172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9172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9172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</a:t>
                      </a:r>
                      <a:endParaRPr lang="en-US" sz="2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12798" marR="112798" marT="56399" marB="5639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195022" y="2309527"/>
            <a:ext cx="1387517" cy="786557"/>
            <a:chOff x="2772664" y="2253850"/>
            <a:chExt cx="1387517" cy="786557"/>
          </a:xfrm>
        </p:grpSpPr>
        <p:sp>
          <p:nvSpPr>
            <p:cNvPr id="17" name="Down Arrow 16"/>
            <p:cNvSpPr/>
            <p:nvPr/>
          </p:nvSpPr>
          <p:spPr>
            <a:xfrm>
              <a:off x="3297259" y="2652454"/>
              <a:ext cx="338328" cy="387953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72664" y="2253850"/>
              <a:ext cx="1387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Source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Down Arrow 18"/>
          <p:cNvSpPr/>
          <p:nvPr/>
        </p:nvSpPr>
        <p:spPr>
          <a:xfrm>
            <a:off x="3715826" y="5971575"/>
            <a:ext cx="338328" cy="38795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15453" y="6319096"/>
            <a:ext cx="1524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Destination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2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Announcement: Received Course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What’s working well:</a:t>
            </a:r>
          </a:p>
          <a:p>
            <a:r>
              <a:rPr lang="en-US" dirty="0" smtClean="0"/>
              <a:t>Walking through in-class examples</a:t>
            </a:r>
          </a:p>
          <a:p>
            <a:r>
              <a:rPr lang="en-US" dirty="0" smtClean="0"/>
              <a:t>Posted, printed, and annotated slides</a:t>
            </a:r>
          </a:p>
          <a:p>
            <a:r>
              <a:rPr lang="en-US" dirty="0" smtClean="0"/>
              <a:t>Interactive questions &amp; in-class partner discussion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Things to address:</a:t>
            </a:r>
          </a:p>
          <a:p>
            <a:r>
              <a:rPr lang="en-US" dirty="0" smtClean="0"/>
              <a:t>Amount to write on printed slides</a:t>
            </a:r>
          </a:p>
          <a:p>
            <a:r>
              <a:rPr lang="en-US" dirty="0" smtClean="0"/>
              <a:t>Why using polling system for in-class exercises</a:t>
            </a:r>
          </a:p>
          <a:p>
            <a:r>
              <a:rPr lang="en-US" dirty="0" smtClean="0"/>
              <a:t>Concern about not getting through entire slide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 First Search (BFS)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498077"/>
            <a:ext cx="10515600" cy="341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Breadth First Search</a:t>
            </a:r>
            <a:r>
              <a:rPr lang="en-US" sz="2800" dirty="0" smtClean="0"/>
              <a:t> (</a:t>
            </a:r>
            <a:r>
              <a:rPr lang="en-US" b="1" dirty="0">
                <a:solidFill>
                  <a:schemeClr val="accent2"/>
                </a:solidFill>
              </a:rPr>
              <a:t>B</a:t>
            </a:r>
            <a:r>
              <a:rPr lang="en-US" sz="2800" b="1" dirty="0" smtClean="0">
                <a:solidFill>
                  <a:schemeClr val="accent2"/>
                </a:solidFill>
              </a:rPr>
              <a:t>FS</a:t>
            </a:r>
            <a:r>
              <a:rPr lang="en-US" sz="2800" dirty="0" smtClean="0"/>
              <a:t>): </a:t>
            </a:r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</a:rPr>
              <a:t>E</a:t>
            </a:r>
            <a:r>
              <a:rPr lang="en-US" dirty="0" smtClean="0">
                <a:solidFill>
                  <a:srgbClr val="222222"/>
                </a:solidFill>
              </a:rPr>
              <a:t>xplore </a:t>
            </a:r>
            <a:r>
              <a:rPr lang="en-US" dirty="0" smtClean="0"/>
              <a:t>neighbors first</a:t>
            </a:r>
            <a:r>
              <a:rPr lang="en-US" dirty="0"/>
              <a:t>, before moving to the next </a:t>
            </a:r>
            <a:r>
              <a:rPr lang="en-US" dirty="0" smtClean="0"/>
              <a:t>level of neighbors.</a:t>
            </a:r>
            <a:endParaRPr lang="en-US" dirty="0" smtClean="0">
              <a:solidFill>
                <a:srgbClr val="222222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22222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dirty="0"/>
              <a:t>Repeatedly </a:t>
            </a:r>
            <a:r>
              <a:rPr lang="en-US" sz="2400" dirty="0" smtClean="0"/>
              <a:t>explore adjacent vertices</a:t>
            </a:r>
            <a:r>
              <a:rPr lang="en-US" sz="2400" dirty="0"/>
              <a:t> </a:t>
            </a:r>
            <a:r>
              <a:rPr lang="en-US" sz="2400" dirty="0" smtClean="0"/>
              <a:t>using 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dirty="0" smtClean="0"/>
              <a:t>Mark </a:t>
            </a:r>
            <a:r>
              <a:rPr lang="en-US" sz="2400" dirty="0"/>
              <a:t>each vertex we visit, so we don’t process each more than once.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222222"/>
                </a:solidFill>
              </a:rPr>
              <a:t>Example pseudocode: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79461" y="3695350"/>
            <a:ext cx="6172200" cy="31285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BFS(Node start) {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kern="0" dirty="0" smtClean="0">
                <a:latin typeface="Courier New" pitchFamily="49" charset="0"/>
              </a:rPr>
              <a:t>  initialize queue q and </a:t>
            </a:r>
            <a:r>
              <a:rPr lang="en-US" kern="0" dirty="0" err="1" smtClean="0">
                <a:latin typeface="Courier New" pitchFamily="49" charset="0"/>
              </a:rPr>
              <a:t>enqueue</a:t>
            </a:r>
            <a:r>
              <a:rPr lang="en-US" kern="0" dirty="0" smtClean="0">
                <a:latin typeface="Courier New" pitchFamily="49" charset="0"/>
              </a:rPr>
              <a:t> start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kern="0" dirty="0" smtClean="0">
                <a:latin typeface="Courier New" pitchFamily="49" charset="0"/>
              </a:rPr>
              <a:t>  mark start as visited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kern="0" dirty="0" smtClean="0">
                <a:latin typeface="Courier New" pitchFamily="49" charset="0"/>
              </a:rPr>
              <a:t>  while(q is not empty) {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kern="0" dirty="0" smtClean="0">
                <a:latin typeface="Courier New" pitchFamily="49" charset="0"/>
              </a:rPr>
              <a:t>    next = </a:t>
            </a:r>
            <a:r>
              <a:rPr lang="en-US" kern="0" dirty="0" err="1" smtClean="0">
                <a:latin typeface="Courier New" pitchFamily="49" charset="0"/>
              </a:rPr>
              <a:t>q.dequeue</a:t>
            </a:r>
            <a:r>
              <a:rPr lang="en-US" kern="0" dirty="0">
                <a:latin typeface="Courier New" pitchFamily="49" charset="0"/>
              </a:rPr>
              <a:t>() // and “process”</a:t>
            </a:r>
            <a:endParaRPr lang="en-US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kern="0" dirty="0" smtClean="0">
                <a:latin typeface="Courier New" pitchFamily="49" charset="0"/>
              </a:rPr>
              <a:t>    for each node u adjacent to next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kern="0" dirty="0" smtClean="0">
                <a:latin typeface="Courier New" pitchFamily="49" charset="0"/>
              </a:rPr>
              <a:t>     if(u is not marked)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kern="0" dirty="0" smtClean="0">
                <a:latin typeface="Courier New" pitchFamily="49" charset="0"/>
              </a:rPr>
              <a:t>       mark u and </a:t>
            </a:r>
            <a:r>
              <a:rPr lang="en-US" kern="0" dirty="0" err="1" smtClean="0">
                <a:latin typeface="Courier New" pitchFamily="49" charset="0"/>
              </a:rPr>
              <a:t>enqueue</a:t>
            </a:r>
            <a:r>
              <a:rPr lang="en-US" kern="0" dirty="0" smtClean="0">
                <a:latin typeface="Courier New" pitchFamily="49" charset="0"/>
              </a:rPr>
              <a:t> onto q</a:t>
            </a:r>
          </a:p>
          <a:p>
            <a:pPr marL="342900" lvl="0" indent="-342900">
              <a:lnSpc>
                <a:spcPts val="2100"/>
              </a:lnSpc>
              <a:defRPr/>
            </a:pPr>
            <a:r>
              <a:rPr lang="en-US" kern="0" dirty="0" smtClean="0">
                <a:latin typeface="Courier New" pitchFamily="49" charset="0"/>
              </a:rPr>
              <a:t>  }</a:t>
            </a:r>
          </a:p>
          <a:p>
            <a:pPr marL="342900" lvl="0" indent="-342900">
              <a:lnSpc>
                <a:spcPts val="2100"/>
              </a:lnSpc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3589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9433"/>
            <a:ext cx="10515600" cy="627797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time!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one possible order of visiting the nodes of the following graph when using Breadth First Search (BFS)?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1428750" lvl="2" indent="-514350">
              <a:lnSpc>
                <a:spcPct val="150000"/>
              </a:lnSpc>
              <a:spcBef>
                <a:spcPts val="0"/>
              </a:spcBef>
              <a:buFontTx/>
              <a:buAutoNum type="alphaUcParenR"/>
            </a:pPr>
            <a:r>
              <a:rPr lang="en-US" sz="3600" dirty="0" smtClean="0"/>
              <a:t>MNOPQR</a:t>
            </a:r>
          </a:p>
          <a:p>
            <a:pPr marL="1428750" lvl="2" indent="-514350">
              <a:lnSpc>
                <a:spcPct val="150000"/>
              </a:lnSpc>
              <a:spcBef>
                <a:spcPts val="0"/>
              </a:spcBef>
              <a:buFontTx/>
              <a:buAutoNum type="alphaUcParenR"/>
            </a:pPr>
            <a:r>
              <a:rPr lang="en-US" sz="3600" dirty="0" smtClean="0"/>
              <a:t>NQMPOR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3776322" y="2190375"/>
            <a:ext cx="674249" cy="6742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16005" y="3596088"/>
            <a:ext cx="674249" cy="6742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endCxn id="5" idx="3"/>
          </p:cNvCxnSpPr>
          <p:nvPr/>
        </p:nvCxnSpPr>
        <p:spPr>
          <a:xfrm flipV="1">
            <a:off x="3272264" y="2765883"/>
            <a:ext cx="602799" cy="8302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738090" y="2176727"/>
            <a:ext cx="674249" cy="6742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77773" y="3582440"/>
            <a:ext cx="674249" cy="6742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Q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7"/>
            <a:endCxn id="16" idx="3"/>
          </p:cNvCxnSpPr>
          <p:nvPr/>
        </p:nvCxnSpPr>
        <p:spPr>
          <a:xfrm flipV="1">
            <a:off x="5353281" y="2752235"/>
            <a:ext cx="483550" cy="9289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699858" y="2190375"/>
            <a:ext cx="674249" cy="6742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39541" y="3582440"/>
            <a:ext cx="674249" cy="6742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7"/>
            <a:endCxn id="19" idx="3"/>
          </p:cNvCxnSpPr>
          <p:nvPr/>
        </p:nvCxnSpPr>
        <p:spPr>
          <a:xfrm flipV="1">
            <a:off x="7315049" y="2765883"/>
            <a:ext cx="483550" cy="9152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6"/>
            <a:endCxn id="16" idx="2"/>
          </p:cNvCxnSpPr>
          <p:nvPr/>
        </p:nvCxnSpPr>
        <p:spPr>
          <a:xfrm flipV="1">
            <a:off x="4450571" y="2513852"/>
            <a:ext cx="1287519" cy="13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12339" y="2513851"/>
            <a:ext cx="1287519" cy="136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0" idx="2"/>
          </p:cNvCxnSpPr>
          <p:nvPr/>
        </p:nvCxnSpPr>
        <p:spPr>
          <a:xfrm flipV="1">
            <a:off x="5419034" y="3919565"/>
            <a:ext cx="1320507" cy="136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5"/>
            <a:endCxn id="17" idx="1"/>
          </p:cNvCxnSpPr>
          <p:nvPr/>
        </p:nvCxnSpPr>
        <p:spPr>
          <a:xfrm>
            <a:off x="4351830" y="2765883"/>
            <a:ext cx="524684" cy="9152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12339" y="4618270"/>
            <a:ext cx="55204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C) QMNPRO</a:t>
            </a: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D) QMNPOR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299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49" y="419906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(space for scratch work / notes)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23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smtClean="0"/>
              <a:t>Time and </a:t>
            </a:r>
            <a:r>
              <a:rPr lang="en-US" dirty="0" smtClean="0"/>
              <a:t>Traversal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en-US" dirty="0" smtClean="0"/>
              <a:t> are </a:t>
            </a:r>
            <a:r>
              <a:rPr lang="en-US" i="1" dirty="0" smtClean="0"/>
              <a:t>O</a:t>
            </a:r>
            <a:r>
              <a:rPr lang="en-US" dirty="0" smtClean="0"/>
              <a:t>(1), entire traversal </a:t>
            </a:r>
            <a:r>
              <a:rPr lang="en-US" dirty="0" smtClean="0"/>
              <a:t>is</a:t>
            </a:r>
            <a:endParaRPr lang="en-US" dirty="0" smtClean="0"/>
          </a:p>
          <a:p>
            <a:pPr lvl="1"/>
            <a:r>
              <a:rPr lang="en-US" dirty="0" smtClean="0"/>
              <a:t>Use an adjacency list representation</a:t>
            </a:r>
          </a:p>
          <a:p>
            <a:endParaRPr lang="en-US" dirty="0" smtClean="0"/>
          </a:p>
          <a:p>
            <a:r>
              <a:rPr lang="en-US" dirty="0" smtClean="0"/>
              <a:t>The order we traverse depends entirely 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</a:p>
          <a:p>
            <a:pPr lvl="1"/>
            <a:r>
              <a:rPr lang="en-US" dirty="0" smtClean="0"/>
              <a:t>For DFS: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For BFS:</a:t>
            </a:r>
            <a:endParaRPr lang="en-US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8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(useful for Design Decisions!)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one </a:t>
            </a:r>
            <a:r>
              <a:rPr lang="en-US" dirty="0" smtClean="0"/>
              <a:t>finds </a:t>
            </a:r>
            <a:r>
              <a:rPr lang="en-US" b="1" dirty="0" smtClean="0"/>
              <a:t>shortest</a:t>
            </a:r>
            <a:r>
              <a:rPr lang="en-US" dirty="0" smtClean="0"/>
              <a:t> paths?</a:t>
            </a:r>
            <a:endParaRPr lang="en-US" dirty="0" smtClean="0"/>
          </a:p>
          <a:p>
            <a:pPr lvl="1"/>
            <a:r>
              <a:rPr lang="en-US" dirty="0" smtClean="0"/>
              <a:t>i.e. which is b</a:t>
            </a:r>
            <a:r>
              <a:rPr lang="en-US" dirty="0" smtClean="0"/>
              <a:t>etter </a:t>
            </a:r>
            <a:r>
              <a:rPr lang="en-US" dirty="0" smtClean="0"/>
              <a:t>for “what is the shortest path from </a:t>
            </a:r>
            <a:r>
              <a:rPr lang="en-US" b="1" dirty="0" smtClean="0"/>
              <a:t>x</a:t>
            </a:r>
            <a:r>
              <a:rPr lang="en-US" dirty="0" smtClean="0"/>
              <a:t> to </a:t>
            </a:r>
            <a:r>
              <a:rPr lang="en-US" b="1" dirty="0" smtClean="0"/>
              <a:t>y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when there’s more than one possible path?</a:t>
            </a:r>
            <a:endParaRPr lang="en-US" dirty="0" smtClean="0"/>
          </a:p>
          <a:p>
            <a:pPr lvl="1"/>
            <a:endParaRPr lang="en-US" sz="2800" dirty="0"/>
          </a:p>
          <a:p>
            <a:r>
              <a:rPr lang="en-US" dirty="0" smtClean="0"/>
              <a:t>Which one can </a:t>
            </a:r>
            <a:r>
              <a:rPr lang="en-US" dirty="0" smtClean="0"/>
              <a:t>use less space in finding a </a:t>
            </a:r>
            <a:r>
              <a:rPr lang="en-US" dirty="0" smtClean="0"/>
              <a:t>path?</a:t>
            </a:r>
            <a:endParaRPr lang="en-US" dirty="0" smtClean="0"/>
          </a:p>
          <a:p>
            <a:endParaRPr lang="en-US" sz="1000" dirty="0"/>
          </a:p>
          <a:p>
            <a:pPr lvl="1"/>
            <a:endParaRPr lang="en-US" sz="1000" dirty="0"/>
          </a:p>
          <a:p>
            <a:r>
              <a:rPr lang="en-US" dirty="0" smtClean="0"/>
              <a:t>A third approach:</a:t>
            </a:r>
          </a:p>
          <a:p>
            <a:pPr lvl="1"/>
            <a:r>
              <a:rPr lang="en-US" i="1" dirty="0" smtClean="0"/>
              <a:t>Iterative deepening (IDFS)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Try DFS but disallow recursion more than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 levels deep</a:t>
            </a:r>
          </a:p>
          <a:p>
            <a:pPr lvl="2"/>
            <a:r>
              <a:rPr lang="en-US" dirty="0" smtClean="0"/>
              <a:t>If that fails, increment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 and start the entire search over</a:t>
            </a:r>
          </a:p>
          <a:p>
            <a:pPr lvl="1"/>
            <a:r>
              <a:rPr lang="en-US" dirty="0" smtClean="0"/>
              <a:t>Like BFS, finds shortest paths.  Like DFS, less space.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8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Traversal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</a:t>
            </a:r>
            <a:r>
              <a:rPr lang="en-US" dirty="0" smtClean="0"/>
              <a:t>n addition to finding paths, we </a:t>
            </a:r>
            <a:r>
              <a:rPr lang="en-US" dirty="0" smtClean="0"/>
              <a:t>can use </a:t>
            </a:r>
            <a:r>
              <a:rPr lang="en-US" dirty="0" smtClean="0"/>
              <a:t>graph traversals to answer:</a:t>
            </a:r>
            <a:endParaRPr lang="en-US" dirty="0" smtClean="0"/>
          </a:p>
          <a:p>
            <a:pPr lvl="1"/>
            <a:r>
              <a:rPr lang="en-US" dirty="0" smtClean="0"/>
              <a:t>What are all the vertices </a:t>
            </a:r>
            <a:r>
              <a:rPr lang="en-US" i="1" dirty="0" smtClean="0"/>
              <a:t>reachable</a:t>
            </a:r>
            <a:r>
              <a:rPr lang="en-US" dirty="0" smtClean="0"/>
              <a:t> from a starting vertex?</a:t>
            </a:r>
          </a:p>
          <a:p>
            <a:pPr lvl="1"/>
            <a:r>
              <a:rPr lang="en-US" dirty="0" smtClean="0"/>
              <a:t>Is an undirected graph connected?</a:t>
            </a:r>
            <a:endParaRPr lang="en-US" dirty="0" smtClean="0"/>
          </a:p>
          <a:p>
            <a:pPr lvl="1"/>
            <a:r>
              <a:rPr lang="en-US" dirty="0" smtClean="0"/>
              <a:t>Is a directed graph strongly connected?</a:t>
            </a:r>
          </a:p>
          <a:p>
            <a:pPr lvl="1"/>
            <a:endParaRPr lang="en-US" sz="1000" dirty="0"/>
          </a:p>
          <a:p>
            <a:r>
              <a:rPr lang="en-US" dirty="0" smtClean="0"/>
              <a:t>But </a:t>
            </a:r>
            <a:r>
              <a:rPr lang="en-US" dirty="0"/>
              <a:t>what if we want to actually output the path?</a:t>
            </a:r>
          </a:p>
          <a:p>
            <a:pPr lvl="1"/>
            <a:endParaRPr lang="en-US" sz="1000" dirty="0"/>
          </a:p>
          <a:p>
            <a:r>
              <a:rPr lang="en-US" dirty="0"/>
              <a:t>How to do it: </a:t>
            </a:r>
          </a:p>
          <a:p>
            <a:pPr lvl="1"/>
            <a:r>
              <a:rPr lang="en-US" dirty="0"/>
              <a:t>Instead of just “marking” a node, store the previous node along the path </a:t>
            </a:r>
          </a:p>
          <a:p>
            <a:pPr lvl="1"/>
            <a:r>
              <a:rPr lang="en-US" dirty="0"/>
              <a:t>When you reach the goal, follow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dirty="0"/>
              <a:t> fields back to where you started (and then reverse the answer)</a:t>
            </a:r>
          </a:p>
          <a:p>
            <a:pPr lvl="1"/>
            <a:r>
              <a:rPr lang="en-US" dirty="0"/>
              <a:t>If just wanted path </a:t>
            </a:r>
            <a:r>
              <a:rPr lang="en-US" i="1" dirty="0"/>
              <a:t>length</a:t>
            </a:r>
            <a:r>
              <a:rPr lang="en-US" dirty="0"/>
              <a:t>, could put the integer distance at each node </a:t>
            </a:r>
            <a:r>
              <a:rPr lang="en-US" dirty="0" smtClean="0"/>
              <a:t>instead </a:t>
            </a:r>
            <a:r>
              <a:rPr lang="en-US" dirty="0" smtClean="0"/>
              <a:t>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3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the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graph traversals can answer the </a:t>
            </a:r>
            <a:r>
              <a:rPr lang="en-US" dirty="0" err="1" smtClean="0"/>
              <a:t>reachability</a:t>
            </a:r>
            <a:r>
              <a:rPr lang="en-US" dirty="0" smtClean="0"/>
              <a:t> question:</a:t>
            </a:r>
          </a:p>
          <a:p>
            <a:pPr lvl="1"/>
            <a:r>
              <a:rPr lang="en-US" dirty="0" smtClean="0"/>
              <a:t>“Is there a path from node x to node y?”</a:t>
            </a:r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r>
              <a:rPr lang="en-US" dirty="0" smtClean="0"/>
              <a:t>But what if we want to actually output the path?</a:t>
            </a:r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r>
              <a:rPr lang="en-US" dirty="0" smtClean="0"/>
              <a:t>How to do it: </a:t>
            </a:r>
          </a:p>
          <a:p>
            <a:pPr lvl="1"/>
            <a:r>
              <a:rPr lang="en-US" dirty="0" smtClean="0"/>
              <a:t>Instead of just “marking” a node, store the previous node along the path </a:t>
            </a:r>
          </a:p>
          <a:p>
            <a:pPr lvl="1"/>
            <a:r>
              <a:rPr lang="en-US" dirty="0" smtClean="0"/>
              <a:t>When you reach the goal, follow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dirty="0" smtClean="0"/>
              <a:t> fields back to where you started (and then reverse the answer)</a:t>
            </a:r>
          </a:p>
          <a:p>
            <a:pPr lvl="1"/>
            <a:r>
              <a:rPr lang="en-US" dirty="0" smtClean="0"/>
              <a:t>If just wanted path </a:t>
            </a:r>
            <a:r>
              <a:rPr lang="en-US" i="1" dirty="0" smtClean="0"/>
              <a:t>length</a:t>
            </a:r>
            <a:r>
              <a:rPr lang="en-US" dirty="0" smtClean="0"/>
              <a:t>, could put the integer distance at each node instead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8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064" y="99990"/>
            <a:ext cx="7872211" cy="66488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6064" y="4295211"/>
            <a:ext cx="2316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Source: 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xkcd.com</a:t>
            </a:r>
            <a:r>
              <a:rPr lang="en-US" dirty="0"/>
              <a:t>/761/</a:t>
            </a:r>
          </a:p>
        </p:txBody>
      </p:sp>
    </p:spTree>
    <p:extLst>
      <p:ext uri="{BB962C8B-B14F-4D97-AF65-F5344CB8AC3E}">
        <p14:creationId xmlns:p14="http://schemas.microsoft.com/office/powerpoint/2010/main" val="96058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500227"/>
              </p:ext>
            </p:extLst>
          </p:nvPr>
        </p:nvGraphicFramePr>
        <p:xfrm>
          <a:off x="4263789" y="201542"/>
          <a:ext cx="7623412" cy="318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0514"/>
              </p:ext>
            </p:extLst>
          </p:nvPr>
        </p:nvGraphicFramePr>
        <p:xfrm>
          <a:off x="4127312" y="3439236"/>
          <a:ext cx="7882720" cy="341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14150" y="2647670"/>
            <a:ext cx="3275463" cy="3794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Represented majors: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Engineering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Math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Science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Informatics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Geology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Spanish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Asian Language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Pre-major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more!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4150" y="670807"/>
            <a:ext cx="3275463" cy="1449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Wide range of student backgrounds!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Hence, using a range of teaching styles, pauses, etc.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215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 Structures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couple of different ways to store adjacencies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9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Data 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 graphs are really useful for lots of data and questions </a:t>
            </a:r>
          </a:p>
          <a:p>
            <a:pPr lvl="1"/>
            <a:r>
              <a:rPr lang="en-US" dirty="0" smtClean="0"/>
              <a:t>For example, “what’s the lowest-cost path from x to y”</a:t>
            </a:r>
          </a:p>
          <a:p>
            <a:endParaRPr lang="en-US" dirty="0" smtClean="0"/>
          </a:p>
          <a:p>
            <a:r>
              <a:rPr lang="en-US" dirty="0" smtClean="0"/>
              <a:t>But we need a data structure that represents graphs</a:t>
            </a:r>
          </a:p>
          <a:p>
            <a:endParaRPr lang="en-US" dirty="0" smtClean="0"/>
          </a:p>
          <a:p>
            <a:r>
              <a:rPr lang="en-US" dirty="0" smtClean="0"/>
              <a:t>The “best one” can depend on: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roperties of the graph (e.g., dense versus sparse)</a:t>
            </a:r>
          </a:p>
          <a:p>
            <a:pPr lvl="1"/>
            <a:r>
              <a:rPr lang="en-US" dirty="0" smtClean="0"/>
              <a:t>The common queries (e.g., “is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 an edge?” versus “what are the neighbors of node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?”)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 we’ll discuss the two standard graph representations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Adjacency Matrix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Adjacency List</a:t>
            </a:r>
          </a:p>
          <a:p>
            <a:pPr lvl="1"/>
            <a:r>
              <a:rPr lang="en-US" dirty="0" smtClean="0"/>
              <a:t>Different trade-offs, particularly time versus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 each node a number from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|V|-1</a:t>
            </a:r>
          </a:p>
          <a:p>
            <a:r>
              <a:rPr lang="en-US" dirty="0" smtClean="0"/>
              <a:t>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/>
              <a:t> x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/>
              <a:t> matrix (i.e., 2-D array) of Booleans (or 1 vs. 0)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/>
              <a:t> is the matrix, then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M[u][v] == true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means there is an edge from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82313"/>
              </p:ext>
            </p:extLst>
          </p:nvPr>
        </p:nvGraphicFramePr>
        <p:xfrm>
          <a:off x="7741885" y="3547872"/>
          <a:ext cx="3401604" cy="276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01"/>
                <a:gridCol w="850401"/>
                <a:gridCol w="850401"/>
                <a:gridCol w="850401"/>
              </a:tblGrid>
              <a:tr h="691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0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0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0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0" name="Group 69"/>
          <p:cNvGrpSpPr/>
          <p:nvPr/>
        </p:nvGrpSpPr>
        <p:grpSpPr>
          <a:xfrm>
            <a:off x="1588889" y="3629216"/>
            <a:ext cx="5109441" cy="2930537"/>
            <a:chOff x="1588889" y="3629216"/>
            <a:chExt cx="5109441" cy="2930537"/>
          </a:xfrm>
        </p:grpSpPr>
        <p:grpSp>
          <p:nvGrpSpPr>
            <p:cNvPr id="53" name="Group 52"/>
            <p:cNvGrpSpPr/>
            <p:nvPr/>
          </p:nvGrpSpPr>
          <p:grpSpPr>
            <a:xfrm>
              <a:off x="1647784" y="3629216"/>
              <a:ext cx="4858724" cy="2930537"/>
              <a:chOff x="1739673" y="1793584"/>
              <a:chExt cx="3571635" cy="215423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739673" y="2027190"/>
                <a:ext cx="3247919" cy="1484904"/>
                <a:chOff x="1739673" y="2027190"/>
                <a:chExt cx="3247919" cy="1484904"/>
              </a:xfrm>
            </p:grpSpPr>
            <p:sp>
              <p:nvSpPr>
                <p:cNvPr id="63" name="Rounded Rectangle 62"/>
                <p:cNvSpPr/>
                <p:nvPr/>
              </p:nvSpPr>
              <p:spPr>
                <a:xfrm>
                  <a:off x="1739673" y="2365758"/>
                  <a:ext cx="522863" cy="51248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2"/>
                      </a:solidFill>
                      <a:latin typeface="Courier New" pitchFamily="49" charset="0"/>
                    </a:rPr>
                    <a:t>B</a:t>
                  </a:r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>
                <a:xfrm>
                  <a:off x="2887002" y="2196625"/>
                  <a:ext cx="540259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C00000"/>
                      </a:solidFill>
                      <a:latin typeface="Courier New" pitchFamily="49" charset="0"/>
                    </a:rPr>
                    <a:t>S</a:t>
                  </a:r>
                  <a:endParaRPr lang="en-US" sz="3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3918333" y="3024260"/>
                  <a:ext cx="515776" cy="4878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6"/>
                      </a:solidFill>
                      <a:latin typeface="Courier New" pitchFamily="49" charset="0"/>
                    </a:rPr>
                    <a:t>M</a:t>
                  </a:r>
                  <a:endParaRPr lang="en-US" sz="3200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>
                <a:xfrm>
                  <a:off x="4469426" y="2027190"/>
                  <a:ext cx="518166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1"/>
                      </a:solidFill>
                      <a:latin typeface="Courier New" pitchFamily="49" charset="0"/>
                    </a:rPr>
                    <a:t>E</a:t>
                  </a:r>
                  <a:endParaRPr lang="en-US" sz="3200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065213" y="1793584"/>
                <a:ext cx="3246095" cy="2154230"/>
                <a:chOff x="2065213" y="1793584"/>
                <a:chExt cx="3246095" cy="2154230"/>
              </a:xfrm>
            </p:grpSpPr>
            <p:sp>
              <p:nvSpPr>
                <p:cNvPr id="56" name="Arc 55"/>
                <p:cNvSpPr/>
                <p:nvPr/>
              </p:nvSpPr>
              <p:spPr>
                <a:xfrm rot="2752196">
                  <a:off x="2739354" y="2667438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57" name="Arc 56"/>
                <p:cNvSpPr/>
                <p:nvPr/>
              </p:nvSpPr>
              <p:spPr>
                <a:xfrm>
                  <a:off x="2065213" y="2352957"/>
                  <a:ext cx="1154333" cy="82764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58" name="Arc 57"/>
                <p:cNvSpPr/>
                <p:nvPr/>
              </p:nvSpPr>
              <p:spPr>
                <a:xfrm rot="13668948">
                  <a:off x="3077131" y="2038192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>
                  <a:off x="3137744" y="2142944"/>
                  <a:ext cx="1976802" cy="1388414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 rot="4692311">
                  <a:off x="3959052" y="1987283"/>
                  <a:ext cx="1053006" cy="1651506"/>
                  <a:chOff x="3136362" y="1945984"/>
                  <a:chExt cx="1373544" cy="2154230"/>
                </a:xfrm>
              </p:grpSpPr>
              <p:sp>
                <p:nvSpPr>
                  <p:cNvPr id="61" name="Arc 60"/>
                  <p:cNvSpPr/>
                  <p:nvPr/>
                </p:nvSpPr>
                <p:spPr>
                  <a:xfrm rot="13668948">
                    <a:off x="3229531" y="2190592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38100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/>
                  </a:p>
                </p:txBody>
              </p:sp>
              <p:sp>
                <p:nvSpPr>
                  <p:cNvPr id="62" name="Arc 61"/>
                  <p:cNvSpPr/>
                  <p:nvPr/>
                </p:nvSpPr>
                <p:spPr>
                  <a:xfrm rot="2752196">
                    <a:off x="2891754" y="2819838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38100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/>
                  </a:p>
                </p:txBody>
              </p:sp>
            </p:grpSp>
          </p:grpSp>
        </p:grpSp>
        <p:sp>
          <p:nvSpPr>
            <p:cNvPr id="6" name="Rectangle 5"/>
            <p:cNvSpPr/>
            <p:nvPr/>
          </p:nvSpPr>
          <p:spPr>
            <a:xfrm>
              <a:off x="1588889" y="5061685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smtClean="0">
                  <a:solidFill>
                    <a:schemeClr val="accent2"/>
                  </a:solidFill>
                  <a:latin typeface="Courier New" pitchFamily="49" charset="0"/>
                </a:rPr>
                <a:t>(0)</a:t>
              </a:r>
              <a:endParaRPr lang="en-US" sz="2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143650" y="4859776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Courier New" pitchFamily="49" charset="0"/>
                </a:rPr>
                <a:t>(1)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9257" y="4397183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  <a:latin typeface="Courier New" pitchFamily="49" charset="0"/>
                </a:rPr>
                <a:t>(2)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46705" y="5836703"/>
              <a:ext cx="829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6"/>
                  </a:solidFill>
                  <a:latin typeface="Courier New" pitchFamily="49" charset="0"/>
                </a:rPr>
                <a:t>(3)</a:t>
              </a:r>
              <a:endParaRPr lang="en-US" sz="28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7982514" y="3024652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Courier New" pitchFamily="49" charset="0"/>
              </a:rPr>
              <a:t>0</a:t>
            </a:r>
            <a:endParaRPr lang="en-US" sz="2800" dirty="0"/>
          </a:p>
        </p:txBody>
      </p:sp>
      <p:sp>
        <p:nvSpPr>
          <p:cNvPr id="72" name="Rectangle 71"/>
          <p:cNvSpPr/>
          <p:nvPr/>
        </p:nvSpPr>
        <p:spPr>
          <a:xfrm>
            <a:off x="8857211" y="3024652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667147" y="3024652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latin typeface="Courier New" pitchFamily="49" charset="0"/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541844" y="3012809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Courier New" pitchFamily="49" charset="0"/>
              </a:rPr>
              <a:t>3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286877" y="36487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  <a:latin typeface="Courier New" pitchFamily="49" charset="0"/>
              </a:rPr>
              <a:t>0</a:t>
            </a:r>
            <a:endParaRPr lang="en-US" sz="2800"/>
          </a:p>
        </p:txBody>
      </p:sp>
      <p:sp>
        <p:nvSpPr>
          <p:cNvPr id="76" name="Rectangle 75"/>
          <p:cNvSpPr/>
          <p:nvPr/>
        </p:nvSpPr>
        <p:spPr>
          <a:xfrm>
            <a:off x="7291717" y="4315813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286877" y="5027291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latin typeface="Courier New" pitchFamily="49" charset="0"/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300725" y="5743978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Courier New" pitchFamily="49" charset="0"/>
              </a:rPr>
              <a:t>3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5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Matrix Properties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Running time to: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Get a vertex’s out-edges: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Get a vertex’s in-edges: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Decide if some edge exists: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Insert an edge: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Delete an edge: </a:t>
            </a:r>
          </a:p>
          <a:p>
            <a:pPr lvl="1" eaLnBrk="1" hangingPunct="1"/>
            <a:endParaRPr lang="en-US" sz="1700" dirty="0" smtClean="0"/>
          </a:p>
          <a:p>
            <a:pPr eaLnBrk="1" hangingPunct="1"/>
            <a:r>
              <a:rPr lang="en-US" dirty="0" smtClean="0"/>
              <a:t>Space requirements: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sz="1000" dirty="0"/>
          </a:p>
          <a:p>
            <a:pPr eaLnBrk="1" hangingPunct="1"/>
            <a:r>
              <a:rPr lang="en-US" dirty="0" smtClean="0"/>
              <a:t>Best for sparse or dense graphs?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614775"/>
              </p:ext>
            </p:extLst>
          </p:nvPr>
        </p:nvGraphicFramePr>
        <p:xfrm>
          <a:off x="8192989" y="1792224"/>
          <a:ext cx="2799960" cy="229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990"/>
                <a:gridCol w="699990"/>
                <a:gridCol w="699990"/>
                <a:gridCol w="699990"/>
              </a:tblGrid>
              <a:tr h="5730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0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811133" y="1376395"/>
            <a:ext cx="3039747" cy="2622581"/>
            <a:chOff x="7286877" y="3024652"/>
            <a:chExt cx="3693325" cy="3267298"/>
          </a:xfrm>
        </p:grpSpPr>
        <p:sp>
          <p:nvSpPr>
            <p:cNvPr id="45" name="Rectangle 44"/>
            <p:cNvSpPr/>
            <p:nvPr/>
          </p:nvSpPr>
          <p:spPr>
            <a:xfrm>
              <a:off x="7982514" y="3024652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2"/>
                  </a:solidFill>
                  <a:latin typeface="Courier New" pitchFamily="49" charset="0"/>
                </a:rPr>
                <a:t>0</a:t>
              </a:r>
              <a:endParaRPr lang="en-US" sz="2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857211" y="3024652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rgbClr val="C00000"/>
                  </a:solidFill>
                  <a:latin typeface="Courier New" pitchFamily="49" charset="0"/>
                </a:rPr>
                <a:t>1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667147" y="3024652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1"/>
                  </a:solidFill>
                  <a:latin typeface="Courier New" pitchFamily="49" charset="0"/>
                </a:rPr>
                <a:t>2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41844" y="3027998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  <a:latin typeface="Courier New" pitchFamily="49" charset="0"/>
                </a:rPr>
                <a:t>3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86877" y="3648700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2"/>
                  </a:solidFill>
                  <a:latin typeface="Courier New" pitchFamily="49" charset="0"/>
                </a:rPr>
                <a:t>0</a:t>
              </a:r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291717" y="4315813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rgbClr val="C00000"/>
                  </a:solidFill>
                  <a:latin typeface="Courier New" pitchFamily="49" charset="0"/>
                </a:rPr>
                <a:t>1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86877" y="5027291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1"/>
                  </a:solidFill>
                  <a:latin typeface="Courier New" pitchFamily="49" charset="0"/>
                </a:rPr>
                <a:t>2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00725" y="5743978"/>
              <a:ext cx="438358" cy="547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  <a:latin typeface="Courier New" pitchFamily="49" charset="0"/>
                </a:rPr>
                <a:t>3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104452" y="4573901"/>
            <a:ext cx="2977034" cy="1774092"/>
            <a:chOff x="1588889" y="3629216"/>
            <a:chExt cx="4917619" cy="2930537"/>
          </a:xfrm>
        </p:grpSpPr>
        <p:grpSp>
          <p:nvGrpSpPr>
            <p:cNvPr id="54" name="Group 53"/>
            <p:cNvGrpSpPr/>
            <p:nvPr/>
          </p:nvGrpSpPr>
          <p:grpSpPr>
            <a:xfrm>
              <a:off x="1647784" y="3629216"/>
              <a:ext cx="4858724" cy="2930537"/>
              <a:chOff x="1739673" y="1793584"/>
              <a:chExt cx="3571635" cy="215423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739673" y="2027190"/>
                <a:ext cx="3247919" cy="1484904"/>
                <a:chOff x="1739673" y="2027190"/>
                <a:chExt cx="3247919" cy="1484904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1739673" y="2365758"/>
                  <a:ext cx="522863" cy="51248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2"/>
                      </a:solidFill>
                      <a:latin typeface="Courier New" pitchFamily="49" charset="0"/>
                    </a:rPr>
                    <a:t>B</a:t>
                  </a:r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9" name="Rounded Rectangle 68"/>
                <p:cNvSpPr/>
                <p:nvPr/>
              </p:nvSpPr>
              <p:spPr>
                <a:xfrm>
                  <a:off x="2887002" y="2196625"/>
                  <a:ext cx="540259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C00000"/>
                      </a:solidFill>
                      <a:latin typeface="Courier New" pitchFamily="49" charset="0"/>
                    </a:rPr>
                    <a:t>S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70" name="Rounded Rectangle 69"/>
                <p:cNvSpPr/>
                <p:nvPr/>
              </p:nvSpPr>
              <p:spPr>
                <a:xfrm>
                  <a:off x="3918333" y="3024260"/>
                  <a:ext cx="515776" cy="4878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6"/>
                      </a:solidFill>
                      <a:latin typeface="Courier New" pitchFamily="49" charset="0"/>
                    </a:rPr>
                    <a:t>M</a:t>
                  </a:r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4469426" y="2027190"/>
                  <a:ext cx="518166" cy="53172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4000"/>
                  </a:schemeClr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1"/>
                      </a:solidFill>
                      <a:latin typeface="Courier New" pitchFamily="49" charset="0"/>
                    </a:rPr>
                    <a:t>E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065213" y="1793584"/>
                <a:ext cx="3246095" cy="2154230"/>
                <a:chOff x="2065213" y="1793584"/>
                <a:chExt cx="3246095" cy="2154230"/>
              </a:xfrm>
            </p:grpSpPr>
            <p:sp>
              <p:nvSpPr>
                <p:cNvPr id="61" name="Arc 60"/>
                <p:cNvSpPr/>
                <p:nvPr/>
              </p:nvSpPr>
              <p:spPr>
                <a:xfrm rot="2752196">
                  <a:off x="2739354" y="2667438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>
                  <a:off x="2065213" y="2352957"/>
                  <a:ext cx="1154333" cy="82764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rot="13668948">
                  <a:off x="3077131" y="2038192"/>
                  <a:ext cx="1524984" cy="1035767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>
                  <a:off x="3137744" y="2142944"/>
                  <a:ext cx="1976802" cy="1388414"/>
                </a:xfrm>
                <a:prstGeom prst="arc">
                  <a:avLst>
                    <a:gd name="adj1" fmla="val 12824580"/>
                    <a:gd name="adj2" fmla="val 17999849"/>
                  </a:avLst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 rot="4692311">
                  <a:off x="3959052" y="1987283"/>
                  <a:ext cx="1053006" cy="1651506"/>
                  <a:chOff x="3136362" y="1945984"/>
                  <a:chExt cx="1373544" cy="2154230"/>
                </a:xfrm>
              </p:grpSpPr>
              <p:sp>
                <p:nvSpPr>
                  <p:cNvPr id="66" name="Arc 65"/>
                  <p:cNvSpPr/>
                  <p:nvPr/>
                </p:nvSpPr>
                <p:spPr>
                  <a:xfrm rot="13668948">
                    <a:off x="3229531" y="2190592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  <p:sp>
                <p:nvSpPr>
                  <p:cNvPr id="67" name="Arc 66"/>
                  <p:cNvSpPr/>
                  <p:nvPr/>
                </p:nvSpPr>
                <p:spPr>
                  <a:xfrm rot="2752196">
                    <a:off x="2891754" y="2819838"/>
                    <a:ext cx="1524984" cy="1035767"/>
                  </a:xfrm>
                  <a:prstGeom prst="arc">
                    <a:avLst>
                      <a:gd name="adj1" fmla="val 12824580"/>
                      <a:gd name="adj2" fmla="val 17999849"/>
                    </a:avLst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/>
                  </a:p>
                </p:txBody>
              </p:sp>
            </p:grpSp>
          </p:grpSp>
        </p:grpSp>
        <p:sp>
          <p:nvSpPr>
            <p:cNvPr id="55" name="Rectangle 54"/>
            <p:cNvSpPr/>
            <p:nvPr/>
          </p:nvSpPr>
          <p:spPr>
            <a:xfrm>
              <a:off x="1588889" y="5061685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smtClean="0">
                  <a:solidFill>
                    <a:schemeClr val="accent2"/>
                  </a:solidFill>
                  <a:latin typeface="Courier New" pitchFamily="49" charset="0"/>
                </a:rPr>
                <a:t>(0)</a:t>
              </a:r>
              <a:endParaRPr lang="en-US" sz="16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143650" y="4859776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Courier New" pitchFamily="49" charset="0"/>
                </a:rPr>
                <a:t>(1)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869257" y="4397183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  <a:latin typeface="Courier New" pitchFamily="49" charset="0"/>
                </a:rPr>
                <a:t>(2)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6705" y="5836703"/>
              <a:ext cx="554960" cy="338554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ourier New" pitchFamily="49" charset="0"/>
                </a:rPr>
                <a:t>(3)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20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Matrix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will the adjacency matrix vary for an </a:t>
            </a:r>
            <a:r>
              <a:rPr lang="en-US" i="1" dirty="0" smtClean="0"/>
              <a:t>undirected graph</a:t>
            </a:r>
            <a:r>
              <a:rPr lang="en-US" dirty="0" smtClean="0"/>
              <a:t>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Undirected will be symmetric around the </a:t>
            </a:r>
            <a:r>
              <a:rPr lang="en-US" dirty="0" smtClean="0">
                <a:solidFill>
                  <a:schemeClr val="accent1"/>
                </a:solidFill>
              </a:rPr>
              <a:t>diagonal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How can we adapt the representation for </a:t>
            </a:r>
            <a:r>
              <a:rPr lang="en-US" i="1" dirty="0" smtClean="0"/>
              <a:t>weighted graphs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>
                <a:solidFill>
                  <a:schemeClr val="accent1"/>
                </a:solidFill>
              </a:rPr>
              <a:t>Instead of a Boolean, store a number in each cell</a:t>
            </a:r>
          </a:p>
          <a:p>
            <a:pPr lvl="1" eaLnBrk="1" hangingPunct="1"/>
            <a:r>
              <a:rPr lang="en-US" dirty="0">
                <a:solidFill>
                  <a:schemeClr val="accent1"/>
                </a:solidFill>
              </a:rPr>
              <a:t>Need some value to represent ‘not an edge’</a:t>
            </a:r>
          </a:p>
          <a:p>
            <a:pPr lvl="2" eaLnBrk="1" hangingPunct="1"/>
            <a:r>
              <a:rPr lang="en-US" dirty="0">
                <a:solidFill>
                  <a:schemeClr val="accent1"/>
                </a:solidFill>
              </a:rPr>
              <a:t>In </a:t>
            </a:r>
            <a:r>
              <a:rPr lang="en-US" i="1" dirty="0">
                <a:solidFill>
                  <a:schemeClr val="accent1"/>
                </a:solidFill>
              </a:rPr>
              <a:t>some</a:t>
            </a:r>
            <a:r>
              <a:rPr lang="en-US" dirty="0">
                <a:solidFill>
                  <a:schemeClr val="accent1"/>
                </a:solidFill>
              </a:rPr>
              <a:t> situations, 0 or -1 </a:t>
            </a:r>
            <a:r>
              <a:rPr lang="en-US" dirty="0" smtClean="0">
                <a:solidFill>
                  <a:schemeClr val="accent1"/>
                </a:solidFill>
              </a:rPr>
              <a:t>works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7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1953</Words>
  <Application>Microsoft Macintosh PowerPoint</Application>
  <PresentationFormat>Widescreen</PresentationFormat>
  <Paragraphs>552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Calibri Light</vt:lpstr>
      <vt:lpstr>Courier New</vt:lpstr>
      <vt:lpstr>Times New Roman</vt:lpstr>
      <vt:lpstr>Arial</vt:lpstr>
      <vt:lpstr>Office Theme</vt:lpstr>
      <vt:lpstr>Instructor: Lilian de Greef Quarter: Summer 2017</vt:lpstr>
      <vt:lpstr>Today:</vt:lpstr>
      <vt:lpstr>Announcement: Received Course Feedback</vt:lpstr>
      <vt:lpstr>PowerPoint Presentation</vt:lpstr>
      <vt:lpstr>Graph Data Structures</vt:lpstr>
      <vt:lpstr>What is the Data Structure?</vt:lpstr>
      <vt:lpstr>Adjacency Matrix</vt:lpstr>
      <vt:lpstr>Adjacency Matrix Properties</vt:lpstr>
      <vt:lpstr>Adjacency Matrix Properties</vt:lpstr>
      <vt:lpstr>Adjacency List</vt:lpstr>
      <vt:lpstr>Adjacency List Properties</vt:lpstr>
      <vt:lpstr>Algorithms</vt:lpstr>
      <vt:lpstr>Graphs: Topological Sort</vt:lpstr>
      <vt:lpstr>Topological Sort</vt:lpstr>
      <vt:lpstr>Questions and comments</vt:lpstr>
      <vt:lpstr>A few of its uses</vt:lpstr>
      <vt:lpstr>A First Algorithm for Topological Sort</vt:lpstr>
      <vt:lpstr>Example</vt:lpstr>
      <vt:lpstr>Notice</vt:lpstr>
      <vt:lpstr>Running time?</vt:lpstr>
      <vt:lpstr>Doing better</vt:lpstr>
      <vt:lpstr>Example: Topological Sort Using Queues</vt:lpstr>
      <vt:lpstr>Running time?</vt:lpstr>
      <vt:lpstr>Graph Traversals</vt:lpstr>
      <vt:lpstr>Introductory Example: Graph Traversals</vt:lpstr>
      <vt:lpstr>PowerPoint Presentation</vt:lpstr>
      <vt:lpstr>PowerPoint Presentation</vt:lpstr>
      <vt:lpstr>Depth First Search (DFS)</vt:lpstr>
      <vt:lpstr>PowerPoint Presentation</vt:lpstr>
      <vt:lpstr>Breadth First Search (BFS)</vt:lpstr>
      <vt:lpstr>PowerPoint Presentation</vt:lpstr>
      <vt:lpstr>PowerPoint Presentation</vt:lpstr>
      <vt:lpstr>Running Time and Traversal Order</vt:lpstr>
      <vt:lpstr>Comparison (useful for Design Decisions!)</vt:lpstr>
      <vt:lpstr>Graph Traversal Uses</vt:lpstr>
      <vt:lpstr>Saving the Path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Instructor: Lilian de Greef Quarter: Summer 2017</dc:title>
  <dc:creator>Lilian De Greef</dc:creator>
  <cp:lastModifiedBy>Lilian De Greef</cp:lastModifiedBy>
  <cp:revision>167</cp:revision>
  <dcterms:created xsi:type="dcterms:W3CDTF">2017-07-23T17:56:33Z</dcterms:created>
  <dcterms:modified xsi:type="dcterms:W3CDTF">2017-07-26T08:34:19Z</dcterms:modified>
</cp:coreProperties>
</file>