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0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14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15.xml" ContentType="application/vnd.openxmlformats-officedocument.presentationml.notesSlid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notesSlides/notesSlide16.xml" ContentType="application/vnd.openxmlformats-officedocument.presentationml.notesSlide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notesSlides/notesSlide17.xml" ContentType="application/vnd.openxmlformats-officedocument.presentationml.notesSlide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notesSlides/notesSlide18.xml" ContentType="application/vnd.openxmlformats-officedocument.presentationml.notesSlide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notesSlides/notesSlide24.xml" ContentType="application/vnd.openxmlformats-officedocument.presentationml.notesSlide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notesSlides/notesSlide25.xml" ContentType="application/vnd.openxmlformats-officedocument.presentationml.notesSlide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57" r:id="rId2"/>
    <p:sldId id="256" r:id="rId3"/>
    <p:sldId id="295" r:id="rId4"/>
    <p:sldId id="294" r:id="rId5"/>
    <p:sldId id="296" r:id="rId6"/>
    <p:sldId id="297" r:id="rId7"/>
    <p:sldId id="293" r:id="rId8"/>
    <p:sldId id="285" r:id="rId9"/>
    <p:sldId id="290" r:id="rId10"/>
    <p:sldId id="289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300" r:id="rId25"/>
    <p:sldId id="272" r:id="rId26"/>
    <p:sldId id="273" r:id="rId27"/>
    <p:sldId id="292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84"/>
    <p:restoredTop sz="94643"/>
  </p:normalViewPr>
  <p:slideViewPr>
    <p:cSldViewPr snapToGrid="0" snapToObjects="1">
      <p:cViewPr>
        <p:scale>
          <a:sx n="67" d="100"/>
          <a:sy n="67" d="100"/>
        </p:scale>
        <p:origin x="3024" y="1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4ACC9-F2E8-8B4B-B575-889FEE424832}" type="datetimeFigureOut">
              <a:rPr lang="en-US" smtClean="0"/>
              <a:t>7/23/17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20B9F9-190F-9043-AB8A-B93E4FB5C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774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A1579-158C-D948-AE75-C63C17394A8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9148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3802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251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837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653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584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297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16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5400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8467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344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904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Family trees</a:t>
            </a:r>
          </a:p>
          <a:p>
            <a:r>
              <a:rPr lang="en-US" dirty="0" smtClean="0"/>
              <a:t>Course pre-requisites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799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connected at least as many edges as vertices</a:t>
            </a:r>
            <a:r>
              <a:rPr lang="en-US" baseline="0" dirty="0" smtClean="0"/>
              <a:t> -1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4694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7300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M[row][column]</a:t>
            </a:r>
          </a:p>
          <a:p>
            <a:r>
              <a:rPr lang="en-US" dirty="0" smtClean="0"/>
              <a:t>Does</a:t>
            </a:r>
            <a:r>
              <a:rPr lang="en-US" baseline="0" dirty="0" smtClean="0"/>
              <a:t> this graph have self edges?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91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0F2A1D-7521-427C-A442-B6582FED9C1B}" type="slidenum">
              <a:rPr lang="en-US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1346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4827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294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829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3D7D33-CA8B-4D60-872F-FD659D3ABC8C}" type="slidenum">
              <a:rPr lang="en-US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43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325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02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88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max for undirected: every vertex has degree v+1 (self-edges</a:t>
            </a:r>
            <a:r>
              <a:rPr lang="en-US" baseline="0" dirty="0" smtClean="0"/>
              <a:t> allowed), v vertices, edges shared between two, so divide in half </a:t>
            </a:r>
          </a:p>
          <a:p>
            <a:r>
              <a:rPr lang="en-US" baseline="0" dirty="0" smtClean="0"/>
              <a:t>max for directed: every vertex (v of them) has edge to every other vertex (v of them)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41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Web pages with links: directed, no self-edges (unless link to self),</a:t>
            </a:r>
            <a:r>
              <a:rPr lang="en-US" baseline="0" dirty="0" smtClean="0"/>
              <a:t> not connected, could have 0 degree nodes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Facebook friends: undirected, no self-edges (unless link to self),</a:t>
            </a:r>
            <a:r>
              <a:rPr lang="en-US" baseline="0" dirty="0" smtClean="0"/>
              <a:t> not connected, could have 0 degree nodes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Methods in a program that call each other: directed, self-edges possible (recursive),</a:t>
            </a:r>
            <a:r>
              <a:rPr lang="en-US" baseline="0" dirty="0" smtClean="0"/>
              <a:t> not connected, could have 0 degree nodes</a:t>
            </a:r>
            <a:endParaRPr lang="en-US" dirty="0" smtClean="0"/>
          </a:p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smtClean="0"/>
              <a:t>Road maps (e.g., Google maps): undirected, self-edges,</a:t>
            </a:r>
            <a:r>
              <a:rPr lang="en-US" baseline="0" dirty="0" smtClean="0"/>
              <a:t> not connected, 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Airline routes: directed, no self edges, connected, no 0-degree nodes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Family trees: directed,</a:t>
            </a:r>
            <a:r>
              <a:rPr lang="en-US" baseline="0" dirty="0" smtClean="0"/>
              <a:t> no self-edges, weakly connected 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Course pre-requisites, directed, no self-edges,</a:t>
            </a:r>
            <a:r>
              <a:rPr lang="en-US" baseline="0" dirty="0" smtClean="0"/>
              <a:t> not connected, could have 0 degree nodes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1809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82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310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5574-7097-F541-9274-E5FF7ED0AA62}" type="datetimeFigureOut">
              <a:rPr lang="en-US" smtClean="0"/>
              <a:t>7/23/17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8427-F183-E94D-AE43-9C201EC3B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897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5574-7097-F541-9274-E5FF7ED0AA62}" type="datetimeFigureOut">
              <a:rPr lang="en-US" smtClean="0"/>
              <a:t>7/23/17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8427-F183-E94D-AE43-9C201EC3B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607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5574-7097-F541-9274-E5FF7ED0AA62}" type="datetimeFigureOut">
              <a:rPr lang="en-US" smtClean="0"/>
              <a:t>7/23/17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8427-F183-E94D-AE43-9C201EC3B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45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5574-7097-F541-9274-E5FF7ED0AA62}" type="datetimeFigureOut">
              <a:rPr lang="en-US" smtClean="0"/>
              <a:t>7/23/17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8427-F183-E94D-AE43-9C201EC3B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712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5574-7097-F541-9274-E5FF7ED0AA62}" type="datetimeFigureOut">
              <a:rPr lang="en-US" smtClean="0"/>
              <a:t>7/23/17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8427-F183-E94D-AE43-9C201EC3B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34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5574-7097-F541-9274-E5FF7ED0AA62}" type="datetimeFigureOut">
              <a:rPr lang="en-US" smtClean="0"/>
              <a:t>7/23/17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8427-F183-E94D-AE43-9C201EC3B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972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5574-7097-F541-9274-E5FF7ED0AA62}" type="datetimeFigureOut">
              <a:rPr lang="en-US" smtClean="0"/>
              <a:t>7/23/17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8427-F183-E94D-AE43-9C201EC3B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556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5574-7097-F541-9274-E5FF7ED0AA62}" type="datetimeFigureOut">
              <a:rPr lang="en-US" smtClean="0"/>
              <a:t>7/23/17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8427-F183-E94D-AE43-9C201EC3B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042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5574-7097-F541-9274-E5FF7ED0AA62}" type="datetimeFigureOut">
              <a:rPr lang="en-US" smtClean="0"/>
              <a:t>7/23/17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8427-F183-E94D-AE43-9C201EC3B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716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5574-7097-F541-9274-E5FF7ED0AA62}" type="datetimeFigureOut">
              <a:rPr lang="en-US" smtClean="0"/>
              <a:t>7/23/17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8427-F183-E94D-AE43-9C201EC3B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14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5574-7097-F541-9274-E5FF7ED0AA62}" type="datetimeFigureOut">
              <a:rPr lang="en-US" smtClean="0"/>
              <a:t>7/23/17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8427-F183-E94D-AE43-9C201EC3B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266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B5574-7097-F541-9274-E5FF7ED0AA62}" type="datetimeFigureOut">
              <a:rPr lang="en-US" smtClean="0"/>
              <a:t>7/23/17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38427-F183-E94D-AE43-9C201EC3B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032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4.xml"/><Relationship Id="rId1" Type="http://schemas.openxmlformats.org/officeDocument/2006/relationships/tags" Target="../tags/tag3.xml"/><Relationship Id="rId2" Type="http://schemas.openxmlformats.org/officeDocument/2006/relationships/tags" Target="../tags/tag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20" Type="http://schemas.openxmlformats.org/officeDocument/2006/relationships/slideLayout" Target="../slideLayouts/slideLayout2.xml"/><Relationship Id="rId21" Type="http://schemas.openxmlformats.org/officeDocument/2006/relationships/notesSlide" Target="../notesSlides/notesSlide10.xml"/><Relationship Id="rId10" Type="http://schemas.openxmlformats.org/officeDocument/2006/relationships/tags" Target="../tags/tag15.xml"/><Relationship Id="rId11" Type="http://schemas.openxmlformats.org/officeDocument/2006/relationships/tags" Target="../tags/tag16.xml"/><Relationship Id="rId12" Type="http://schemas.openxmlformats.org/officeDocument/2006/relationships/tags" Target="../tags/tag17.xml"/><Relationship Id="rId13" Type="http://schemas.openxmlformats.org/officeDocument/2006/relationships/tags" Target="../tags/tag18.xml"/><Relationship Id="rId14" Type="http://schemas.openxmlformats.org/officeDocument/2006/relationships/tags" Target="../tags/tag19.xml"/><Relationship Id="rId15" Type="http://schemas.openxmlformats.org/officeDocument/2006/relationships/tags" Target="../tags/tag20.xml"/><Relationship Id="rId16" Type="http://schemas.openxmlformats.org/officeDocument/2006/relationships/tags" Target="../tags/tag21.xml"/><Relationship Id="rId17" Type="http://schemas.openxmlformats.org/officeDocument/2006/relationships/tags" Target="../tags/tag22.xml"/><Relationship Id="rId18" Type="http://schemas.openxmlformats.org/officeDocument/2006/relationships/tags" Target="../tags/tag23.xml"/><Relationship Id="rId19" Type="http://schemas.openxmlformats.org/officeDocument/2006/relationships/tags" Target="../tags/tag24.xml"/><Relationship Id="rId1" Type="http://schemas.openxmlformats.org/officeDocument/2006/relationships/tags" Target="../tags/tag6.xml"/><Relationship Id="rId2" Type="http://schemas.openxmlformats.org/officeDocument/2006/relationships/tags" Target="../tags/tag7.xml"/><Relationship Id="rId3" Type="http://schemas.openxmlformats.org/officeDocument/2006/relationships/tags" Target="../tags/tag8.xml"/><Relationship Id="rId4" Type="http://schemas.openxmlformats.org/officeDocument/2006/relationships/tags" Target="../tags/tag9.xml"/><Relationship Id="rId5" Type="http://schemas.openxmlformats.org/officeDocument/2006/relationships/tags" Target="../tags/tag10.xml"/><Relationship Id="rId6" Type="http://schemas.openxmlformats.org/officeDocument/2006/relationships/tags" Target="../tags/tag11.xml"/><Relationship Id="rId7" Type="http://schemas.openxmlformats.org/officeDocument/2006/relationships/tags" Target="../tags/tag12.xml"/><Relationship Id="rId8" Type="http://schemas.openxmlformats.org/officeDocument/2006/relationships/tags" Target="../tags/tag13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20" Type="http://schemas.openxmlformats.org/officeDocument/2006/relationships/tags" Target="../tags/tag44.xml"/><Relationship Id="rId21" Type="http://schemas.openxmlformats.org/officeDocument/2006/relationships/tags" Target="../tags/tag45.xml"/><Relationship Id="rId22" Type="http://schemas.openxmlformats.org/officeDocument/2006/relationships/tags" Target="../tags/tag46.xml"/><Relationship Id="rId23" Type="http://schemas.openxmlformats.org/officeDocument/2006/relationships/tags" Target="../tags/tag47.xml"/><Relationship Id="rId24" Type="http://schemas.openxmlformats.org/officeDocument/2006/relationships/tags" Target="../tags/tag48.xml"/><Relationship Id="rId25" Type="http://schemas.openxmlformats.org/officeDocument/2006/relationships/tags" Target="../tags/tag49.xml"/><Relationship Id="rId26" Type="http://schemas.openxmlformats.org/officeDocument/2006/relationships/tags" Target="../tags/tag50.xml"/><Relationship Id="rId27" Type="http://schemas.openxmlformats.org/officeDocument/2006/relationships/tags" Target="../tags/tag51.xml"/><Relationship Id="rId28" Type="http://schemas.openxmlformats.org/officeDocument/2006/relationships/slideLayout" Target="../slideLayouts/slideLayout2.xml"/><Relationship Id="rId29" Type="http://schemas.openxmlformats.org/officeDocument/2006/relationships/notesSlide" Target="../notesSlides/notesSlide11.xml"/><Relationship Id="rId10" Type="http://schemas.openxmlformats.org/officeDocument/2006/relationships/tags" Target="../tags/tag34.xml"/><Relationship Id="rId11" Type="http://schemas.openxmlformats.org/officeDocument/2006/relationships/tags" Target="../tags/tag35.xml"/><Relationship Id="rId12" Type="http://schemas.openxmlformats.org/officeDocument/2006/relationships/tags" Target="../tags/tag36.xml"/><Relationship Id="rId13" Type="http://schemas.openxmlformats.org/officeDocument/2006/relationships/tags" Target="../tags/tag37.xml"/><Relationship Id="rId14" Type="http://schemas.openxmlformats.org/officeDocument/2006/relationships/tags" Target="../tags/tag38.xml"/><Relationship Id="rId15" Type="http://schemas.openxmlformats.org/officeDocument/2006/relationships/tags" Target="../tags/tag39.xml"/><Relationship Id="rId16" Type="http://schemas.openxmlformats.org/officeDocument/2006/relationships/tags" Target="../tags/tag40.xml"/><Relationship Id="rId17" Type="http://schemas.openxmlformats.org/officeDocument/2006/relationships/tags" Target="../tags/tag41.xml"/><Relationship Id="rId18" Type="http://schemas.openxmlformats.org/officeDocument/2006/relationships/tags" Target="../tags/tag42.xml"/><Relationship Id="rId19" Type="http://schemas.openxmlformats.org/officeDocument/2006/relationships/tags" Target="../tags/tag43.xml"/><Relationship Id="rId1" Type="http://schemas.openxmlformats.org/officeDocument/2006/relationships/tags" Target="../tags/tag25.xml"/><Relationship Id="rId2" Type="http://schemas.openxmlformats.org/officeDocument/2006/relationships/tags" Target="../tags/tag26.xml"/><Relationship Id="rId3" Type="http://schemas.openxmlformats.org/officeDocument/2006/relationships/tags" Target="../tags/tag27.xml"/><Relationship Id="rId4" Type="http://schemas.openxmlformats.org/officeDocument/2006/relationships/tags" Target="../tags/tag28.xml"/><Relationship Id="rId5" Type="http://schemas.openxmlformats.org/officeDocument/2006/relationships/tags" Target="../tags/tag29.xml"/><Relationship Id="rId6" Type="http://schemas.openxmlformats.org/officeDocument/2006/relationships/tags" Target="../tags/tag30.xml"/><Relationship Id="rId7" Type="http://schemas.openxmlformats.org/officeDocument/2006/relationships/tags" Target="../tags/tag31.xml"/><Relationship Id="rId8" Type="http://schemas.openxmlformats.org/officeDocument/2006/relationships/tags" Target="../tags/tag3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60.xml"/><Relationship Id="rId20" Type="http://schemas.openxmlformats.org/officeDocument/2006/relationships/tags" Target="../tags/tag71.xml"/><Relationship Id="rId21" Type="http://schemas.openxmlformats.org/officeDocument/2006/relationships/tags" Target="../tags/tag72.xml"/><Relationship Id="rId22" Type="http://schemas.openxmlformats.org/officeDocument/2006/relationships/tags" Target="../tags/tag73.xml"/><Relationship Id="rId23" Type="http://schemas.openxmlformats.org/officeDocument/2006/relationships/tags" Target="../tags/tag74.xml"/><Relationship Id="rId24" Type="http://schemas.openxmlformats.org/officeDocument/2006/relationships/slideLayout" Target="../slideLayouts/slideLayout2.xml"/><Relationship Id="rId25" Type="http://schemas.openxmlformats.org/officeDocument/2006/relationships/notesSlide" Target="../notesSlides/notesSlide14.xml"/><Relationship Id="rId10" Type="http://schemas.openxmlformats.org/officeDocument/2006/relationships/tags" Target="../tags/tag61.xml"/><Relationship Id="rId11" Type="http://schemas.openxmlformats.org/officeDocument/2006/relationships/tags" Target="../tags/tag62.xml"/><Relationship Id="rId12" Type="http://schemas.openxmlformats.org/officeDocument/2006/relationships/tags" Target="../tags/tag63.xml"/><Relationship Id="rId13" Type="http://schemas.openxmlformats.org/officeDocument/2006/relationships/tags" Target="../tags/tag64.xml"/><Relationship Id="rId14" Type="http://schemas.openxmlformats.org/officeDocument/2006/relationships/tags" Target="../tags/tag65.xml"/><Relationship Id="rId15" Type="http://schemas.openxmlformats.org/officeDocument/2006/relationships/tags" Target="../tags/tag66.xml"/><Relationship Id="rId16" Type="http://schemas.openxmlformats.org/officeDocument/2006/relationships/tags" Target="../tags/tag67.xml"/><Relationship Id="rId17" Type="http://schemas.openxmlformats.org/officeDocument/2006/relationships/tags" Target="../tags/tag68.xml"/><Relationship Id="rId18" Type="http://schemas.openxmlformats.org/officeDocument/2006/relationships/tags" Target="../tags/tag69.xml"/><Relationship Id="rId19" Type="http://schemas.openxmlformats.org/officeDocument/2006/relationships/tags" Target="../tags/tag70.xml"/><Relationship Id="rId1" Type="http://schemas.openxmlformats.org/officeDocument/2006/relationships/tags" Target="../tags/tag52.xml"/><Relationship Id="rId2" Type="http://schemas.openxmlformats.org/officeDocument/2006/relationships/tags" Target="../tags/tag53.xml"/><Relationship Id="rId3" Type="http://schemas.openxmlformats.org/officeDocument/2006/relationships/tags" Target="../tags/tag54.xml"/><Relationship Id="rId4" Type="http://schemas.openxmlformats.org/officeDocument/2006/relationships/tags" Target="../tags/tag55.xml"/><Relationship Id="rId5" Type="http://schemas.openxmlformats.org/officeDocument/2006/relationships/tags" Target="../tags/tag56.xml"/><Relationship Id="rId6" Type="http://schemas.openxmlformats.org/officeDocument/2006/relationships/tags" Target="../tags/tag57.xml"/><Relationship Id="rId7" Type="http://schemas.openxmlformats.org/officeDocument/2006/relationships/tags" Target="../tags/tag58.xml"/><Relationship Id="rId8" Type="http://schemas.openxmlformats.org/officeDocument/2006/relationships/tags" Target="../tags/tag59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20" Type="http://schemas.openxmlformats.org/officeDocument/2006/relationships/tags" Target="../tags/tag94.xml"/><Relationship Id="rId21" Type="http://schemas.openxmlformats.org/officeDocument/2006/relationships/tags" Target="../tags/tag95.xml"/><Relationship Id="rId22" Type="http://schemas.openxmlformats.org/officeDocument/2006/relationships/tags" Target="../tags/tag96.xml"/><Relationship Id="rId23" Type="http://schemas.openxmlformats.org/officeDocument/2006/relationships/tags" Target="../tags/tag97.xml"/><Relationship Id="rId24" Type="http://schemas.openxmlformats.org/officeDocument/2006/relationships/tags" Target="../tags/tag98.xml"/><Relationship Id="rId25" Type="http://schemas.openxmlformats.org/officeDocument/2006/relationships/tags" Target="../tags/tag99.xml"/><Relationship Id="rId26" Type="http://schemas.openxmlformats.org/officeDocument/2006/relationships/tags" Target="../tags/tag100.xml"/><Relationship Id="rId27" Type="http://schemas.openxmlformats.org/officeDocument/2006/relationships/tags" Target="../tags/tag101.xml"/><Relationship Id="rId28" Type="http://schemas.openxmlformats.org/officeDocument/2006/relationships/tags" Target="../tags/tag102.xml"/><Relationship Id="rId29" Type="http://schemas.openxmlformats.org/officeDocument/2006/relationships/tags" Target="../tags/tag103.xml"/><Relationship Id="rId30" Type="http://schemas.openxmlformats.org/officeDocument/2006/relationships/slideLayout" Target="../slideLayouts/slideLayout2.xml"/><Relationship Id="rId31" Type="http://schemas.openxmlformats.org/officeDocument/2006/relationships/notesSlide" Target="../notesSlides/notesSlide15.xml"/><Relationship Id="rId10" Type="http://schemas.openxmlformats.org/officeDocument/2006/relationships/tags" Target="../tags/tag84.xml"/><Relationship Id="rId11" Type="http://schemas.openxmlformats.org/officeDocument/2006/relationships/tags" Target="../tags/tag85.xml"/><Relationship Id="rId12" Type="http://schemas.openxmlformats.org/officeDocument/2006/relationships/tags" Target="../tags/tag86.xml"/><Relationship Id="rId13" Type="http://schemas.openxmlformats.org/officeDocument/2006/relationships/tags" Target="../tags/tag87.xml"/><Relationship Id="rId14" Type="http://schemas.openxmlformats.org/officeDocument/2006/relationships/tags" Target="../tags/tag88.xml"/><Relationship Id="rId15" Type="http://schemas.openxmlformats.org/officeDocument/2006/relationships/tags" Target="../tags/tag89.xml"/><Relationship Id="rId16" Type="http://schemas.openxmlformats.org/officeDocument/2006/relationships/tags" Target="../tags/tag90.xml"/><Relationship Id="rId17" Type="http://schemas.openxmlformats.org/officeDocument/2006/relationships/tags" Target="../tags/tag91.xml"/><Relationship Id="rId18" Type="http://schemas.openxmlformats.org/officeDocument/2006/relationships/tags" Target="../tags/tag92.xml"/><Relationship Id="rId19" Type="http://schemas.openxmlformats.org/officeDocument/2006/relationships/tags" Target="../tags/tag93.xml"/><Relationship Id="rId1" Type="http://schemas.openxmlformats.org/officeDocument/2006/relationships/tags" Target="../tags/tag75.xml"/><Relationship Id="rId2" Type="http://schemas.openxmlformats.org/officeDocument/2006/relationships/tags" Target="../tags/tag76.xml"/><Relationship Id="rId3" Type="http://schemas.openxmlformats.org/officeDocument/2006/relationships/tags" Target="../tags/tag77.xml"/><Relationship Id="rId4" Type="http://schemas.openxmlformats.org/officeDocument/2006/relationships/tags" Target="../tags/tag78.xml"/><Relationship Id="rId5" Type="http://schemas.openxmlformats.org/officeDocument/2006/relationships/tags" Target="../tags/tag79.xml"/><Relationship Id="rId6" Type="http://schemas.openxmlformats.org/officeDocument/2006/relationships/tags" Target="../tags/tag80.xml"/><Relationship Id="rId7" Type="http://schemas.openxmlformats.org/officeDocument/2006/relationships/tags" Target="../tags/tag81.xml"/><Relationship Id="rId8" Type="http://schemas.openxmlformats.org/officeDocument/2006/relationships/tags" Target="../tags/tag8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0" Type="http://schemas.openxmlformats.org/officeDocument/2006/relationships/tags" Target="../tags/tag123.xml"/><Relationship Id="rId21" Type="http://schemas.openxmlformats.org/officeDocument/2006/relationships/tags" Target="../tags/tag124.xml"/><Relationship Id="rId22" Type="http://schemas.openxmlformats.org/officeDocument/2006/relationships/tags" Target="../tags/tag125.xml"/><Relationship Id="rId23" Type="http://schemas.openxmlformats.org/officeDocument/2006/relationships/tags" Target="../tags/tag126.xml"/><Relationship Id="rId24" Type="http://schemas.openxmlformats.org/officeDocument/2006/relationships/tags" Target="../tags/tag127.xml"/><Relationship Id="rId25" Type="http://schemas.openxmlformats.org/officeDocument/2006/relationships/tags" Target="../tags/tag128.xml"/><Relationship Id="rId26" Type="http://schemas.openxmlformats.org/officeDocument/2006/relationships/tags" Target="../tags/tag129.xml"/><Relationship Id="rId27" Type="http://schemas.openxmlformats.org/officeDocument/2006/relationships/tags" Target="../tags/tag130.xml"/><Relationship Id="rId28" Type="http://schemas.openxmlformats.org/officeDocument/2006/relationships/tags" Target="../tags/tag131.xml"/><Relationship Id="rId29" Type="http://schemas.openxmlformats.org/officeDocument/2006/relationships/tags" Target="../tags/tag132.xml"/><Relationship Id="rId1" Type="http://schemas.openxmlformats.org/officeDocument/2006/relationships/tags" Target="../tags/tag104.xml"/><Relationship Id="rId2" Type="http://schemas.openxmlformats.org/officeDocument/2006/relationships/tags" Target="../tags/tag105.xml"/><Relationship Id="rId3" Type="http://schemas.openxmlformats.org/officeDocument/2006/relationships/tags" Target="../tags/tag106.xml"/><Relationship Id="rId4" Type="http://schemas.openxmlformats.org/officeDocument/2006/relationships/tags" Target="../tags/tag107.xml"/><Relationship Id="rId5" Type="http://schemas.openxmlformats.org/officeDocument/2006/relationships/tags" Target="../tags/tag108.xml"/><Relationship Id="rId30" Type="http://schemas.openxmlformats.org/officeDocument/2006/relationships/tags" Target="../tags/tag133.xml"/><Relationship Id="rId31" Type="http://schemas.openxmlformats.org/officeDocument/2006/relationships/tags" Target="../tags/tag134.xml"/><Relationship Id="rId32" Type="http://schemas.openxmlformats.org/officeDocument/2006/relationships/slideLayout" Target="../slideLayouts/slideLayout2.xml"/><Relationship Id="rId9" Type="http://schemas.openxmlformats.org/officeDocument/2006/relationships/tags" Target="../tags/tag112.xml"/><Relationship Id="rId6" Type="http://schemas.openxmlformats.org/officeDocument/2006/relationships/tags" Target="../tags/tag109.xml"/><Relationship Id="rId7" Type="http://schemas.openxmlformats.org/officeDocument/2006/relationships/tags" Target="../tags/tag110.xml"/><Relationship Id="rId8" Type="http://schemas.openxmlformats.org/officeDocument/2006/relationships/tags" Target="../tags/tag111.xml"/><Relationship Id="rId33" Type="http://schemas.openxmlformats.org/officeDocument/2006/relationships/notesSlide" Target="../notesSlides/notesSlide16.xml"/><Relationship Id="rId10" Type="http://schemas.openxmlformats.org/officeDocument/2006/relationships/tags" Target="../tags/tag113.xml"/><Relationship Id="rId11" Type="http://schemas.openxmlformats.org/officeDocument/2006/relationships/tags" Target="../tags/tag114.xml"/><Relationship Id="rId12" Type="http://schemas.openxmlformats.org/officeDocument/2006/relationships/tags" Target="../tags/tag115.xml"/><Relationship Id="rId13" Type="http://schemas.openxmlformats.org/officeDocument/2006/relationships/tags" Target="../tags/tag116.xml"/><Relationship Id="rId14" Type="http://schemas.openxmlformats.org/officeDocument/2006/relationships/tags" Target="../tags/tag117.xml"/><Relationship Id="rId15" Type="http://schemas.openxmlformats.org/officeDocument/2006/relationships/tags" Target="../tags/tag118.xml"/><Relationship Id="rId16" Type="http://schemas.openxmlformats.org/officeDocument/2006/relationships/tags" Target="../tags/tag119.xml"/><Relationship Id="rId17" Type="http://schemas.openxmlformats.org/officeDocument/2006/relationships/tags" Target="../tags/tag120.xml"/><Relationship Id="rId18" Type="http://schemas.openxmlformats.org/officeDocument/2006/relationships/tags" Target="../tags/tag121.xml"/><Relationship Id="rId19" Type="http://schemas.openxmlformats.org/officeDocument/2006/relationships/tags" Target="../tags/tag122.xml"/></Relationships>
</file>

<file path=ppt/slides/_rels/slide26.xml.rels><?xml version="1.0" encoding="UTF-8" standalone="yes"?>
<Relationships xmlns="http://schemas.openxmlformats.org/package/2006/relationships"><Relationship Id="rId20" Type="http://schemas.openxmlformats.org/officeDocument/2006/relationships/tags" Target="../tags/tag154.xml"/><Relationship Id="rId21" Type="http://schemas.openxmlformats.org/officeDocument/2006/relationships/tags" Target="../tags/tag155.xml"/><Relationship Id="rId22" Type="http://schemas.openxmlformats.org/officeDocument/2006/relationships/tags" Target="../tags/tag156.xml"/><Relationship Id="rId23" Type="http://schemas.openxmlformats.org/officeDocument/2006/relationships/tags" Target="../tags/tag157.xml"/><Relationship Id="rId24" Type="http://schemas.openxmlformats.org/officeDocument/2006/relationships/tags" Target="../tags/tag158.xml"/><Relationship Id="rId25" Type="http://schemas.openxmlformats.org/officeDocument/2006/relationships/tags" Target="../tags/tag159.xml"/><Relationship Id="rId26" Type="http://schemas.openxmlformats.org/officeDocument/2006/relationships/tags" Target="../tags/tag160.xml"/><Relationship Id="rId27" Type="http://schemas.openxmlformats.org/officeDocument/2006/relationships/tags" Target="../tags/tag161.xml"/><Relationship Id="rId28" Type="http://schemas.openxmlformats.org/officeDocument/2006/relationships/tags" Target="../tags/tag162.xml"/><Relationship Id="rId29" Type="http://schemas.openxmlformats.org/officeDocument/2006/relationships/tags" Target="../tags/tag163.xml"/><Relationship Id="rId1" Type="http://schemas.openxmlformats.org/officeDocument/2006/relationships/tags" Target="../tags/tag135.xml"/><Relationship Id="rId2" Type="http://schemas.openxmlformats.org/officeDocument/2006/relationships/tags" Target="../tags/tag136.xml"/><Relationship Id="rId3" Type="http://schemas.openxmlformats.org/officeDocument/2006/relationships/tags" Target="../tags/tag137.xml"/><Relationship Id="rId4" Type="http://schemas.openxmlformats.org/officeDocument/2006/relationships/tags" Target="../tags/tag138.xml"/><Relationship Id="rId5" Type="http://schemas.openxmlformats.org/officeDocument/2006/relationships/tags" Target="../tags/tag139.xml"/><Relationship Id="rId30" Type="http://schemas.openxmlformats.org/officeDocument/2006/relationships/tags" Target="../tags/tag164.xml"/><Relationship Id="rId31" Type="http://schemas.openxmlformats.org/officeDocument/2006/relationships/tags" Target="../tags/tag165.xml"/><Relationship Id="rId32" Type="http://schemas.openxmlformats.org/officeDocument/2006/relationships/tags" Target="../tags/tag166.xml"/><Relationship Id="rId9" Type="http://schemas.openxmlformats.org/officeDocument/2006/relationships/tags" Target="../tags/tag143.xml"/><Relationship Id="rId6" Type="http://schemas.openxmlformats.org/officeDocument/2006/relationships/tags" Target="../tags/tag140.xml"/><Relationship Id="rId7" Type="http://schemas.openxmlformats.org/officeDocument/2006/relationships/tags" Target="../tags/tag141.xml"/><Relationship Id="rId8" Type="http://schemas.openxmlformats.org/officeDocument/2006/relationships/tags" Target="../tags/tag142.xml"/><Relationship Id="rId33" Type="http://schemas.openxmlformats.org/officeDocument/2006/relationships/slideLayout" Target="../slideLayouts/slideLayout2.xml"/><Relationship Id="rId34" Type="http://schemas.openxmlformats.org/officeDocument/2006/relationships/notesSlide" Target="../notesSlides/notesSlide17.xml"/><Relationship Id="rId10" Type="http://schemas.openxmlformats.org/officeDocument/2006/relationships/tags" Target="../tags/tag144.xml"/><Relationship Id="rId11" Type="http://schemas.openxmlformats.org/officeDocument/2006/relationships/tags" Target="../tags/tag145.xml"/><Relationship Id="rId12" Type="http://schemas.openxmlformats.org/officeDocument/2006/relationships/tags" Target="../tags/tag146.xml"/><Relationship Id="rId13" Type="http://schemas.openxmlformats.org/officeDocument/2006/relationships/tags" Target="../tags/tag147.xml"/><Relationship Id="rId14" Type="http://schemas.openxmlformats.org/officeDocument/2006/relationships/tags" Target="../tags/tag148.xml"/><Relationship Id="rId15" Type="http://schemas.openxmlformats.org/officeDocument/2006/relationships/tags" Target="../tags/tag149.xml"/><Relationship Id="rId16" Type="http://schemas.openxmlformats.org/officeDocument/2006/relationships/tags" Target="../tags/tag150.xml"/><Relationship Id="rId17" Type="http://schemas.openxmlformats.org/officeDocument/2006/relationships/tags" Target="../tags/tag151.xml"/><Relationship Id="rId18" Type="http://schemas.openxmlformats.org/officeDocument/2006/relationships/tags" Target="../tags/tag152.xml"/><Relationship Id="rId19" Type="http://schemas.openxmlformats.org/officeDocument/2006/relationships/tags" Target="../tags/tag153.xml"/></Relationships>
</file>

<file path=ppt/slides/_rels/slide27.xml.rels><?xml version="1.0" encoding="UTF-8" standalone="yes"?>
<Relationships xmlns="http://schemas.openxmlformats.org/package/2006/relationships"><Relationship Id="rId20" Type="http://schemas.openxmlformats.org/officeDocument/2006/relationships/tags" Target="../tags/tag186.xml"/><Relationship Id="rId21" Type="http://schemas.openxmlformats.org/officeDocument/2006/relationships/tags" Target="../tags/tag187.xml"/><Relationship Id="rId22" Type="http://schemas.openxmlformats.org/officeDocument/2006/relationships/tags" Target="../tags/tag188.xml"/><Relationship Id="rId23" Type="http://schemas.openxmlformats.org/officeDocument/2006/relationships/tags" Target="../tags/tag189.xml"/><Relationship Id="rId24" Type="http://schemas.openxmlformats.org/officeDocument/2006/relationships/tags" Target="../tags/tag190.xml"/><Relationship Id="rId25" Type="http://schemas.openxmlformats.org/officeDocument/2006/relationships/tags" Target="../tags/tag191.xml"/><Relationship Id="rId26" Type="http://schemas.openxmlformats.org/officeDocument/2006/relationships/tags" Target="../tags/tag192.xml"/><Relationship Id="rId27" Type="http://schemas.openxmlformats.org/officeDocument/2006/relationships/tags" Target="../tags/tag193.xml"/><Relationship Id="rId28" Type="http://schemas.openxmlformats.org/officeDocument/2006/relationships/tags" Target="../tags/tag194.xml"/><Relationship Id="rId29" Type="http://schemas.openxmlformats.org/officeDocument/2006/relationships/tags" Target="../tags/tag195.xml"/><Relationship Id="rId1" Type="http://schemas.openxmlformats.org/officeDocument/2006/relationships/tags" Target="../tags/tag167.xml"/><Relationship Id="rId2" Type="http://schemas.openxmlformats.org/officeDocument/2006/relationships/tags" Target="../tags/tag168.xml"/><Relationship Id="rId3" Type="http://schemas.openxmlformats.org/officeDocument/2006/relationships/tags" Target="../tags/tag169.xml"/><Relationship Id="rId4" Type="http://schemas.openxmlformats.org/officeDocument/2006/relationships/tags" Target="../tags/tag170.xml"/><Relationship Id="rId5" Type="http://schemas.openxmlformats.org/officeDocument/2006/relationships/tags" Target="../tags/tag171.xml"/><Relationship Id="rId30" Type="http://schemas.openxmlformats.org/officeDocument/2006/relationships/tags" Target="../tags/tag196.xml"/><Relationship Id="rId31" Type="http://schemas.openxmlformats.org/officeDocument/2006/relationships/tags" Target="../tags/tag197.xml"/><Relationship Id="rId32" Type="http://schemas.openxmlformats.org/officeDocument/2006/relationships/slideLayout" Target="../slideLayouts/slideLayout2.xml"/><Relationship Id="rId9" Type="http://schemas.openxmlformats.org/officeDocument/2006/relationships/tags" Target="../tags/tag175.xml"/><Relationship Id="rId6" Type="http://schemas.openxmlformats.org/officeDocument/2006/relationships/tags" Target="../tags/tag172.xml"/><Relationship Id="rId7" Type="http://schemas.openxmlformats.org/officeDocument/2006/relationships/tags" Target="../tags/tag173.xml"/><Relationship Id="rId8" Type="http://schemas.openxmlformats.org/officeDocument/2006/relationships/tags" Target="../tags/tag174.xml"/><Relationship Id="rId33" Type="http://schemas.openxmlformats.org/officeDocument/2006/relationships/notesSlide" Target="../notesSlides/notesSlide18.xml"/><Relationship Id="rId10" Type="http://schemas.openxmlformats.org/officeDocument/2006/relationships/tags" Target="../tags/tag176.xml"/><Relationship Id="rId11" Type="http://schemas.openxmlformats.org/officeDocument/2006/relationships/tags" Target="../tags/tag177.xml"/><Relationship Id="rId12" Type="http://schemas.openxmlformats.org/officeDocument/2006/relationships/tags" Target="../tags/tag178.xml"/><Relationship Id="rId13" Type="http://schemas.openxmlformats.org/officeDocument/2006/relationships/tags" Target="../tags/tag179.xml"/><Relationship Id="rId14" Type="http://schemas.openxmlformats.org/officeDocument/2006/relationships/tags" Target="../tags/tag180.xml"/><Relationship Id="rId15" Type="http://schemas.openxmlformats.org/officeDocument/2006/relationships/tags" Target="../tags/tag181.xml"/><Relationship Id="rId16" Type="http://schemas.openxmlformats.org/officeDocument/2006/relationships/tags" Target="../tags/tag182.xml"/><Relationship Id="rId17" Type="http://schemas.openxmlformats.org/officeDocument/2006/relationships/tags" Target="../tags/tag183.xml"/><Relationship Id="rId18" Type="http://schemas.openxmlformats.org/officeDocument/2006/relationships/tags" Target="../tags/tag184.xml"/><Relationship Id="rId19" Type="http://schemas.openxmlformats.org/officeDocument/2006/relationships/tags" Target="../tags/tag185.xm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tags" Target="../tags/tag206.xml"/><Relationship Id="rId20" Type="http://schemas.openxmlformats.org/officeDocument/2006/relationships/tags" Target="../tags/tag217.xml"/><Relationship Id="rId21" Type="http://schemas.openxmlformats.org/officeDocument/2006/relationships/tags" Target="../tags/tag218.xml"/><Relationship Id="rId22" Type="http://schemas.openxmlformats.org/officeDocument/2006/relationships/tags" Target="../tags/tag219.xml"/><Relationship Id="rId23" Type="http://schemas.openxmlformats.org/officeDocument/2006/relationships/tags" Target="../tags/tag220.xml"/><Relationship Id="rId24" Type="http://schemas.openxmlformats.org/officeDocument/2006/relationships/tags" Target="../tags/tag221.xml"/><Relationship Id="rId25" Type="http://schemas.openxmlformats.org/officeDocument/2006/relationships/tags" Target="../tags/tag222.xml"/><Relationship Id="rId26" Type="http://schemas.openxmlformats.org/officeDocument/2006/relationships/tags" Target="../tags/tag223.xml"/><Relationship Id="rId27" Type="http://schemas.openxmlformats.org/officeDocument/2006/relationships/tags" Target="../tags/tag224.xml"/><Relationship Id="rId28" Type="http://schemas.openxmlformats.org/officeDocument/2006/relationships/tags" Target="../tags/tag225.xml"/><Relationship Id="rId29" Type="http://schemas.openxmlformats.org/officeDocument/2006/relationships/tags" Target="../tags/tag226.xml"/><Relationship Id="rId30" Type="http://schemas.openxmlformats.org/officeDocument/2006/relationships/tags" Target="../tags/tag227.xml"/><Relationship Id="rId31" Type="http://schemas.openxmlformats.org/officeDocument/2006/relationships/slideLayout" Target="../slideLayouts/slideLayout2.xml"/><Relationship Id="rId32" Type="http://schemas.openxmlformats.org/officeDocument/2006/relationships/notesSlide" Target="../notesSlides/notesSlide19.xml"/><Relationship Id="rId10" Type="http://schemas.openxmlformats.org/officeDocument/2006/relationships/tags" Target="../tags/tag207.xml"/><Relationship Id="rId11" Type="http://schemas.openxmlformats.org/officeDocument/2006/relationships/tags" Target="../tags/tag208.xml"/><Relationship Id="rId12" Type="http://schemas.openxmlformats.org/officeDocument/2006/relationships/tags" Target="../tags/tag209.xml"/><Relationship Id="rId13" Type="http://schemas.openxmlformats.org/officeDocument/2006/relationships/tags" Target="../tags/tag210.xml"/><Relationship Id="rId14" Type="http://schemas.openxmlformats.org/officeDocument/2006/relationships/tags" Target="../tags/tag211.xml"/><Relationship Id="rId15" Type="http://schemas.openxmlformats.org/officeDocument/2006/relationships/tags" Target="../tags/tag212.xml"/><Relationship Id="rId16" Type="http://schemas.openxmlformats.org/officeDocument/2006/relationships/tags" Target="../tags/tag213.xml"/><Relationship Id="rId17" Type="http://schemas.openxmlformats.org/officeDocument/2006/relationships/tags" Target="../tags/tag214.xml"/><Relationship Id="rId18" Type="http://schemas.openxmlformats.org/officeDocument/2006/relationships/tags" Target="../tags/tag215.xml"/><Relationship Id="rId19" Type="http://schemas.openxmlformats.org/officeDocument/2006/relationships/tags" Target="../tags/tag216.xml"/><Relationship Id="rId1" Type="http://schemas.openxmlformats.org/officeDocument/2006/relationships/tags" Target="../tags/tag198.xml"/><Relationship Id="rId2" Type="http://schemas.openxmlformats.org/officeDocument/2006/relationships/tags" Target="../tags/tag199.xml"/><Relationship Id="rId3" Type="http://schemas.openxmlformats.org/officeDocument/2006/relationships/tags" Target="../tags/tag200.xml"/><Relationship Id="rId4" Type="http://schemas.openxmlformats.org/officeDocument/2006/relationships/tags" Target="../tags/tag201.xml"/><Relationship Id="rId5" Type="http://schemas.openxmlformats.org/officeDocument/2006/relationships/tags" Target="../tags/tag202.xml"/><Relationship Id="rId6" Type="http://schemas.openxmlformats.org/officeDocument/2006/relationships/tags" Target="../tags/tag203.xml"/><Relationship Id="rId7" Type="http://schemas.openxmlformats.org/officeDocument/2006/relationships/tags" Target="../tags/tag204.xml"/><Relationship Id="rId8" Type="http://schemas.openxmlformats.org/officeDocument/2006/relationships/tags" Target="../tags/tag20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4.xml"/><Relationship Id="rId1" Type="http://schemas.openxmlformats.org/officeDocument/2006/relationships/tags" Target="../tags/tag228.xml"/><Relationship Id="rId2" Type="http://schemas.openxmlformats.org/officeDocument/2006/relationships/tags" Target="../tags/tag22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tags" Target="../tags/tag230.xml"/><Relationship Id="rId2" Type="http://schemas.openxmlformats.org/officeDocument/2006/relationships/tags" Target="../tags/tag231.xml"/><Relationship Id="rId3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6.xml.rels><?xml version="1.0" encoding="UTF-8" standalone="yes"?>
<Relationships xmlns="http://schemas.openxmlformats.org/package/2006/relationships"><Relationship Id="rId9" Type="http://schemas.openxmlformats.org/officeDocument/2006/relationships/tags" Target="../tags/tag240.xml"/><Relationship Id="rId20" Type="http://schemas.openxmlformats.org/officeDocument/2006/relationships/tags" Target="../tags/tag251.xml"/><Relationship Id="rId21" Type="http://schemas.openxmlformats.org/officeDocument/2006/relationships/slideLayout" Target="../slideLayouts/slideLayout2.xml"/><Relationship Id="rId22" Type="http://schemas.openxmlformats.org/officeDocument/2006/relationships/notesSlide" Target="../notesSlides/notesSlide26.xml"/><Relationship Id="rId10" Type="http://schemas.openxmlformats.org/officeDocument/2006/relationships/tags" Target="../tags/tag241.xml"/><Relationship Id="rId11" Type="http://schemas.openxmlformats.org/officeDocument/2006/relationships/tags" Target="../tags/tag242.xml"/><Relationship Id="rId12" Type="http://schemas.openxmlformats.org/officeDocument/2006/relationships/tags" Target="../tags/tag243.xml"/><Relationship Id="rId13" Type="http://schemas.openxmlformats.org/officeDocument/2006/relationships/tags" Target="../tags/tag244.xml"/><Relationship Id="rId14" Type="http://schemas.openxmlformats.org/officeDocument/2006/relationships/tags" Target="../tags/tag245.xml"/><Relationship Id="rId15" Type="http://schemas.openxmlformats.org/officeDocument/2006/relationships/tags" Target="../tags/tag246.xml"/><Relationship Id="rId16" Type="http://schemas.openxmlformats.org/officeDocument/2006/relationships/tags" Target="../tags/tag247.xml"/><Relationship Id="rId17" Type="http://schemas.openxmlformats.org/officeDocument/2006/relationships/tags" Target="../tags/tag248.xml"/><Relationship Id="rId18" Type="http://schemas.openxmlformats.org/officeDocument/2006/relationships/tags" Target="../tags/tag249.xml"/><Relationship Id="rId19" Type="http://schemas.openxmlformats.org/officeDocument/2006/relationships/tags" Target="../tags/tag250.xml"/><Relationship Id="rId1" Type="http://schemas.openxmlformats.org/officeDocument/2006/relationships/tags" Target="../tags/tag232.xml"/><Relationship Id="rId2" Type="http://schemas.openxmlformats.org/officeDocument/2006/relationships/tags" Target="../tags/tag233.xml"/><Relationship Id="rId3" Type="http://schemas.openxmlformats.org/officeDocument/2006/relationships/tags" Target="../tags/tag234.xml"/><Relationship Id="rId4" Type="http://schemas.openxmlformats.org/officeDocument/2006/relationships/tags" Target="../tags/tag235.xml"/><Relationship Id="rId5" Type="http://schemas.openxmlformats.org/officeDocument/2006/relationships/tags" Target="../tags/tag236.xml"/><Relationship Id="rId6" Type="http://schemas.openxmlformats.org/officeDocument/2006/relationships/tags" Target="../tags/tag237.xml"/><Relationship Id="rId7" Type="http://schemas.openxmlformats.org/officeDocument/2006/relationships/tags" Target="../tags/tag238.xml"/><Relationship Id="rId8" Type="http://schemas.openxmlformats.org/officeDocument/2006/relationships/tags" Target="../tags/tag2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5741" y="3740728"/>
            <a:ext cx="9144000" cy="1348182"/>
          </a:xfrm>
        </p:spPr>
        <p:txBody>
          <a:bodyPr anchor="ctr">
            <a:normAutofit/>
          </a:bodyPr>
          <a:lstStyle/>
          <a:p>
            <a:r>
              <a:rPr lang="en-US" sz="2400" dirty="0"/>
              <a:t>Instructor: Lilian de Greef</a:t>
            </a:r>
            <a:br>
              <a:rPr lang="en-US" sz="2400" dirty="0"/>
            </a:br>
            <a:r>
              <a:rPr lang="en-US" sz="2400" dirty="0"/>
              <a:t>Quarter: Summer 2017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2963" y="1833438"/>
            <a:ext cx="10115550" cy="1655762"/>
          </a:xfrm>
        </p:spPr>
        <p:txBody>
          <a:bodyPr anchor="ctr">
            <a:noAutofit/>
          </a:bodyPr>
          <a:lstStyle/>
          <a:p>
            <a:r>
              <a:rPr lang="en-US" sz="4400" dirty="0"/>
              <a:t>CSE 373: Data Structures and Algorithms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Lecture </a:t>
            </a:r>
            <a:r>
              <a:rPr lang="en-US" sz="3200" dirty="0" smtClean="0">
                <a:solidFill>
                  <a:schemeClr val="accent1"/>
                </a:solidFill>
              </a:rPr>
              <a:t>14: Introduction to Graphs</a:t>
            </a:r>
            <a:endParaRPr lang="en-US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754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254496" cy="57540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Another </a:t>
            </a:r>
            <a:r>
              <a:rPr lang="en-US" smtClean="0"/>
              <a:t>Example:</a:t>
            </a:r>
            <a:endParaRPr lang="en-US" sz="2800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t="41092" b="19604"/>
          <a:stretch/>
        </p:blipFill>
        <p:spPr>
          <a:xfrm>
            <a:off x="4779898" y="-2"/>
            <a:ext cx="7412102" cy="70575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16200000">
            <a:off x="1442710" y="3548390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Source: http://</a:t>
            </a:r>
            <a:r>
              <a:rPr lang="en-US" sz="1400" dirty="0" err="1" smtClean="0">
                <a:solidFill>
                  <a:schemeClr val="bg1">
                    <a:lumMod val="75000"/>
                  </a:schemeClr>
                </a:solidFill>
              </a:rPr>
              <a:t>www.webhostingbuzz.com</a:t>
            </a: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/blog/2015/02/10/</a:t>
            </a:r>
            <a:r>
              <a:rPr lang="en-US" sz="1400" dirty="0" err="1" smtClean="0">
                <a:solidFill>
                  <a:schemeClr val="bg1">
                    <a:lumMod val="75000"/>
                  </a:schemeClr>
                </a:solidFill>
              </a:rPr>
              <a:t>superlove</a:t>
            </a: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-marvels-romantic-relationships-mapped/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1089207"/>
            <a:ext cx="525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urier New" charset="0"/>
                <a:ea typeface="Courier New" charset="0"/>
                <a:cs typeface="Courier New" charset="0"/>
              </a:rPr>
              <a:t>(V</a:t>
            </a:r>
            <a:r>
              <a:rPr lang="en-US" sz="2400" dirty="0" smtClean="0">
                <a:ea typeface="Courier New" charset="0"/>
                <a:cs typeface="Courier New" charset="0"/>
              </a:rPr>
              <a:t> = </a:t>
            </a:r>
            <a:r>
              <a:rPr lang="en-US" sz="2400" dirty="0" smtClean="0">
                <a:latin typeface="Courier New" charset="0"/>
                <a:ea typeface="Courier New" charset="0"/>
                <a:cs typeface="Courier New" charset="0"/>
              </a:rPr>
              <a:t>{</a:t>
            </a:r>
            <a:r>
              <a:rPr lang="en-US" sz="2400" dirty="0" smtClean="0"/>
              <a:t> characters </a:t>
            </a:r>
            <a:r>
              <a:rPr lang="en-US" sz="2400" dirty="0" smtClean="0">
                <a:latin typeface="Courier New" charset="0"/>
                <a:ea typeface="Courier New" charset="0"/>
                <a:cs typeface="Courier New" charset="0"/>
              </a:rPr>
              <a:t>}</a:t>
            </a:r>
            <a:r>
              <a:rPr lang="en-US" sz="2400" dirty="0" smtClean="0">
                <a:ea typeface="Courier New" charset="0"/>
                <a:cs typeface="Courier New" charset="0"/>
              </a:rPr>
              <a:t>, </a:t>
            </a:r>
          </a:p>
          <a:p>
            <a:r>
              <a:rPr lang="en-US" sz="2400" dirty="0" smtClean="0">
                <a:ea typeface="Courier New" charset="0"/>
                <a:cs typeface="Courier New" charset="0"/>
              </a:rPr>
              <a:t> </a:t>
            </a:r>
            <a:r>
              <a:rPr lang="en-US" sz="2400" dirty="0" smtClean="0">
                <a:latin typeface="Courier New" charset="0"/>
                <a:ea typeface="Courier New" charset="0"/>
                <a:cs typeface="Courier New" charset="0"/>
              </a:rPr>
              <a:t>E</a:t>
            </a:r>
            <a:r>
              <a:rPr lang="en-US" sz="2400" dirty="0" smtClean="0">
                <a:ea typeface="Courier New" charset="0"/>
                <a:cs typeface="Courier New" charset="0"/>
              </a:rPr>
              <a:t> = </a:t>
            </a:r>
            <a:r>
              <a:rPr lang="en-US" sz="2400" dirty="0" smtClean="0">
                <a:latin typeface="Courier New" charset="0"/>
                <a:ea typeface="Courier New" charset="0"/>
                <a:cs typeface="Courier New" charset="0"/>
              </a:rPr>
              <a:t>{</a:t>
            </a:r>
            <a:r>
              <a:rPr lang="en-US" sz="2400" dirty="0" smtClean="0"/>
              <a:t> romances </a:t>
            </a:r>
            <a:r>
              <a:rPr lang="en-US" sz="2400" dirty="0" smtClean="0">
                <a:latin typeface="Courier New" charset="0"/>
                <a:ea typeface="Courier New" charset="0"/>
                <a:cs typeface="Courier New" charset="0"/>
              </a:rPr>
              <a:t>})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18099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Undirected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3669"/>
            <a:ext cx="10515600" cy="485938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 </a:t>
            </a:r>
            <a:r>
              <a:rPr lang="en-US" b="1" dirty="0" smtClean="0">
                <a:solidFill>
                  <a:schemeClr val="accent2"/>
                </a:solidFill>
              </a:rPr>
              <a:t>undirected graphs</a:t>
            </a:r>
            <a:r>
              <a:rPr lang="en-US" dirty="0" smtClean="0"/>
              <a:t>, edges have no specific direction</a:t>
            </a:r>
          </a:p>
          <a:p>
            <a:pPr lvl="1"/>
            <a:r>
              <a:rPr lang="en-US" dirty="0" smtClean="0"/>
              <a:t>Edges are </a:t>
            </a:r>
            <a:r>
              <a:rPr lang="en-US" dirty="0" smtClean="0"/>
              <a:t>always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kern="0" dirty="0">
                <a:solidFill>
                  <a:schemeClr val="tx1"/>
                </a:solidFill>
              </a:rPr>
              <a:t>Thus, </a:t>
            </a:r>
            <a:r>
              <a:rPr lang="en-US" sz="2400" kern="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kern="0" dirty="0" err="1" smtClean="0">
                <a:latin typeface="Courier New" pitchFamily="49" charset="0"/>
                <a:cs typeface="Courier New" pitchFamily="49" charset="0"/>
              </a:rPr>
              <a:t>u,v</a:t>
            </a:r>
            <a:r>
              <a:rPr lang="en-US" sz="2400" kern="0" dirty="0" smtClean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2400" kern="0" dirty="0">
                <a:solidFill>
                  <a:schemeClr val="tx1"/>
                </a:solidFill>
                <a:cs typeface="Courier New" pitchFamily="49" charset="0"/>
              </a:rPr>
              <a:t>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  <a:sym typeface="Symbol" pitchFamily="18" charset="2"/>
              </a:rPr>
              <a:t> E</a:t>
            </a:r>
            <a:r>
              <a:rPr lang="en-US" sz="2400" dirty="0">
                <a:sym typeface="Symbol" pitchFamily="18" charset="2"/>
              </a:rPr>
              <a:t>  </a:t>
            </a:r>
            <a:r>
              <a:rPr lang="en-US" sz="2400" dirty="0" smtClean="0">
                <a:sym typeface="Symbol" pitchFamily="18" charset="2"/>
              </a:rPr>
              <a:t>implies</a:t>
            </a:r>
            <a:r>
              <a:rPr lang="en-US" sz="2400" kern="0" dirty="0" smtClean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2400" kern="0" dirty="0" err="1" smtClean="0">
                <a:latin typeface="Courier New" pitchFamily="49" charset="0"/>
                <a:cs typeface="Courier New" pitchFamily="49" charset="0"/>
              </a:rPr>
              <a:t>v,u</a:t>
            </a:r>
            <a:r>
              <a:rPr lang="en-US" sz="2400" kern="0" dirty="0" smtClean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2400" kern="0" dirty="0">
                <a:solidFill>
                  <a:schemeClr val="tx1"/>
                </a:solidFill>
                <a:cs typeface="Courier New" pitchFamily="49" charset="0"/>
              </a:rPr>
              <a:t>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  <a:sym typeface="Symbol" pitchFamily="18" charset="2"/>
              </a:rPr>
              <a:t> E</a:t>
            </a:r>
            <a:r>
              <a:rPr lang="en-US" sz="2400" dirty="0" smtClean="0">
                <a:sym typeface="Symbol" pitchFamily="18" charset="2"/>
              </a:rPr>
              <a:t> </a:t>
            </a:r>
            <a:endParaRPr lang="en-US" sz="2400" dirty="0">
              <a:sym typeface="Symbol" pitchFamily="18" charset="2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–"/>
            </a:pPr>
            <a:r>
              <a:rPr lang="en-US" kern="0" dirty="0">
                <a:solidFill>
                  <a:schemeClr val="tx1"/>
                </a:solidFill>
                <a:sym typeface="Symbol" pitchFamily="18" charset="2"/>
              </a:rPr>
              <a:t>Only one of these edges needs to be in the set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–"/>
            </a:pPr>
            <a:r>
              <a:rPr lang="en-US" kern="0" dirty="0">
                <a:solidFill>
                  <a:schemeClr val="tx1"/>
                </a:solidFill>
                <a:sym typeface="Symbol" pitchFamily="18" charset="2"/>
              </a:rPr>
              <a:t>The other is implicit, so normalize how you check for it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–"/>
            </a:pPr>
            <a:endParaRPr lang="en-US" sz="1050" kern="0" dirty="0">
              <a:solidFill>
                <a:schemeClr val="tx1"/>
              </a:solidFill>
              <a:latin typeface="+mn-lt"/>
              <a:ea typeface="+mn-ea"/>
              <a:cs typeface="+mn-cs"/>
              <a:sym typeface="Symbol" pitchFamily="18" charset="2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kern="0" dirty="0">
                <a:solidFill>
                  <a:schemeClr val="accent2"/>
                </a:solidFill>
                <a:latin typeface="+mn-lt"/>
                <a:ea typeface="+mn-ea"/>
                <a:cs typeface="+mn-cs"/>
                <a:sym typeface="Symbol" pitchFamily="18" charset="2"/>
              </a:rPr>
              <a:t>Degree</a:t>
            </a:r>
            <a:r>
              <a:rPr lang="en-US" sz="2400" kern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Symbol" pitchFamily="18" charset="2"/>
              </a:rPr>
              <a:t> of a vertex: number of edges containing that vertex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–"/>
            </a:pPr>
            <a:r>
              <a:rPr lang="en-US" kern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Symbol" pitchFamily="18" charset="2"/>
              </a:rPr>
              <a:t>Put another way: the number of adjacent </a:t>
            </a:r>
            <a:r>
              <a:rPr lang="en-US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Symbol" pitchFamily="18" charset="2"/>
              </a:rPr>
              <a:t>vertices</a:t>
            </a:r>
            <a:endParaRPr lang="en-US" kern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880546" y="2510919"/>
            <a:ext cx="3835588" cy="1512441"/>
            <a:chOff x="7598606" y="2593200"/>
            <a:chExt cx="3835588" cy="1512441"/>
          </a:xfrm>
        </p:grpSpPr>
        <p:sp>
          <p:nvSpPr>
            <p:cNvPr id="32" name="Rounded Rectangle 31"/>
            <p:cNvSpPr/>
            <p:nvPr/>
          </p:nvSpPr>
          <p:spPr>
            <a:xfrm>
              <a:off x="7598606" y="2711099"/>
              <a:ext cx="1042917" cy="576101"/>
            </a:xfrm>
            <a:prstGeom prst="roundRect">
              <a:avLst/>
            </a:prstGeom>
            <a:solidFill>
              <a:schemeClr val="bg1">
                <a:alpha val="64000"/>
              </a:schemeClr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accent2"/>
                  </a:solidFill>
                </a:rPr>
                <a:t>Bainbridge (</a:t>
              </a:r>
              <a:r>
                <a:rPr lang="en-US" sz="1400" b="1" dirty="0" smtClean="0">
                  <a:solidFill>
                    <a:schemeClr val="accent2"/>
                  </a:solidFill>
                  <a:latin typeface="Courier New" pitchFamily="49" charset="0"/>
                </a:rPr>
                <a:t>B</a:t>
              </a:r>
              <a:r>
                <a:rPr lang="en-US" sz="1400" dirty="0" smtClean="0">
                  <a:solidFill>
                    <a:schemeClr val="accent2"/>
                  </a:solidFill>
                </a:rPr>
                <a:t>)</a:t>
              </a:r>
              <a:endParaRPr lang="en-US" sz="1400" dirty="0">
                <a:solidFill>
                  <a:schemeClr val="accent2"/>
                </a:solidFill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9137676" y="2783553"/>
              <a:ext cx="952661" cy="597724"/>
            </a:xfrm>
            <a:prstGeom prst="roundRect">
              <a:avLst/>
            </a:prstGeom>
            <a:solidFill>
              <a:schemeClr val="bg1">
                <a:alpha val="64000"/>
              </a:schemeClr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C00000"/>
                  </a:solidFill>
                </a:rPr>
                <a:t>Seattle (</a:t>
              </a:r>
              <a:r>
                <a:rPr lang="en-US" sz="1600" b="1" dirty="0" smtClean="0">
                  <a:solidFill>
                    <a:srgbClr val="C00000"/>
                  </a:solidFill>
                  <a:latin typeface="Courier New" pitchFamily="49" charset="0"/>
                </a:rPr>
                <a:t>S</a:t>
              </a:r>
              <a:r>
                <a:rPr lang="en-US" sz="1600" dirty="0" smtClean="0">
                  <a:solidFill>
                    <a:srgbClr val="C00000"/>
                  </a:solidFill>
                </a:rPr>
                <a:t>)</a:t>
              </a:r>
              <a:endParaRPr lang="en-US" sz="1600" dirty="0">
                <a:solidFill>
                  <a:srgbClr val="C00000"/>
                </a:solidFill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10123107" y="3557254"/>
              <a:ext cx="992306" cy="548387"/>
            </a:xfrm>
            <a:prstGeom prst="roundRect">
              <a:avLst/>
            </a:prstGeom>
            <a:solidFill>
              <a:schemeClr val="bg1">
                <a:alpha val="64000"/>
              </a:schemeClr>
            </a:solidFill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smtClean="0">
                  <a:solidFill>
                    <a:schemeClr val="accent6"/>
                  </a:solidFill>
                </a:rPr>
                <a:t>Mercer Island (</a:t>
              </a:r>
              <a:r>
                <a:rPr lang="en-US" sz="1400" b="1" smtClean="0">
                  <a:solidFill>
                    <a:schemeClr val="accent6"/>
                  </a:solidFill>
                  <a:latin typeface="Courier New" pitchFamily="49" charset="0"/>
                </a:rPr>
                <a:t>M</a:t>
              </a:r>
              <a:r>
                <a:rPr lang="en-US" sz="1400" smtClean="0">
                  <a:solidFill>
                    <a:schemeClr val="accent6"/>
                  </a:solidFill>
                </a:rPr>
                <a:t>)</a:t>
              </a:r>
              <a:endParaRPr lang="en-US" sz="1400" dirty="0">
                <a:solidFill>
                  <a:schemeClr val="accent6"/>
                </a:solidFill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10520489" y="2593200"/>
              <a:ext cx="913705" cy="597724"/>
            </a:xfrm>
            <a:prstGeom prst="roundRect">
              <a:avLst/>
            </a:prstGeom>
            <a:solidFill>
              <a:schemeClr val="bg1">
                <a:alpha val="64000"/>
              </a:schemeClr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smtClean="0">
                  <a:solidFill>
                    <a:schemeClr val="accent1"/>
                  </a:solidFill>
                </a:rPr>
                <a:t>East Side (</a:t>
              </a:r>
              <a:r>
                <a:rPr lang="en-US" sz="1600" b="1" smtClean="0">
                  <a:solidFill>
                    <a:schemeClr val="accent1"/>
                  </a:solidFill>
                  <a:latin typeface="Courier New" pitchFamily="49" charset="0"/>
                </a:rPr>
                <a:t>E</a:t>
              </a:r>
              <a:r>
                <a:rPr lang="en-US" sz="1600" smtClean="0">
                  <a:solidFill>
                    <a:schemeClr val="accent1"/>
                  </a:solidFill>
                </a:rPr>
                <a:t>)</a:t>
              </a:r>
              <a:endParaRPr lang="en-US" sz="1600" dirty="0">
                <a:solidFill>
                  <a:schemeClr val="accent1"/>
                </a:solidFill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8641523" y="2999150"/>
              <a:ext cx="496153" cy="83265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 flipV="1">
              <a:off x="9614007" y="3381277"/>
              <a:ext cx="509100" cy="450171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10619260" y="3190924"/>
              <a:ext cx="358082" cy="36633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10090337" y="2892062"/>
              <a:ext cx="430152" cy="190353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7698546" y="2488660"/>
            <a:ext cx="2531307" cy="1432518"/>
            <a:chOff x="7877259" y="2316649"/>
            <a:chExt cx="2531307" cy="1432518"/>
          </a:xfrm>
        </p:grpSpPr>
        <p:sp>
          <p:nvSpPr>
            <p:cNvPr id="41" name="Rounded Rectangle 40"/>
            <p:cNvSpPr/>
            <p:nvPr/>
          </p:nvSpPr>
          <p:spPr>
            <a:xfrm>
              <a:off x="7877259" y="2366744"/>
              <a:ext cx="522863" cy="512487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4000"/>
              </a:schemeClr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accent2"/>
                  </a:solidFill>
                  <a:latin typeface="Courier New" pitchFamily="49" charset="0"/>
                </a:rPr>
                <a:t>B</a:t>
              </a:r>
              <a:endParaRPr lang="en-US" sz="2400" dirty="0">
                <a:solidFill>
                  <a:schemeClr val="accent2"/>
                </a:solidFill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8885383" y="2435410"/>
              <a:ext cx="540259" cy="53172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4000"/>
              </a:schemeClr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C00000"/>
                  </a:solidFill>
                  <a:latin typeface="Courier New" pitchFamily="49" charset="0"/>
                </a:rPr>
                <a:t>S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9608684" y="3261333"/>
              <a:ext cx="515776" cy="487834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4000"/>
              </a:schemeClr>
            </a:solidFill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accent6"/>
                  </a:solidFill>
                  <a:latin typeface="Courier New" pitchFamily="49" charset="0"/>
                </a:rPr>
                <a:t>M</a:t>
              </a:r>
              <a:endParaRPr lang="en-US" sz="2400" dirty="0">
                <a:solidFill>
                  <a:schemeClr val="accent6"/>
                </a:solidFill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9890400" y="2316649"/>
              <a:ext cx="518166" cy="53172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4000"/>
              </a:schemeClr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accent1"/>
                  </a:solidFill>
                  <a:latin typeface="Courier New" pitchFamily="49" charset="0"/>
                </a:rPr>
                <a:t>E</a:t>
              </a:r>
              <a:endParaRPr lang="en-US" sz="2400" dirty="0">
                <a:solidFill>
                  <a:schemeClr val="accent1"/>
                </a:solidFill>
              </a:endParaRPr>
            </a:p>
          </p:txBody>
        </p:sp>
        <p:cxnSp>
          <p:nvCxnSpPr>
            <p:cNvPr id="54" name="Straight Connector 53"/>
            <p:cNvCxnSpPr>
              <a:stCxn id="41" idx="3"/>
              <a:endCxn id="42" idx="1"/>
            </p:cNvCxnSpPr>
            <p:nvPr/>
          </p:nvCxnSpPr>
          <p:spPr>
            <a:xfrm>
              <a:off x="8400122" y="2622988"/>
              <a:ext cx="485261" cy="782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2" idx="2"/>
              <a:endCxn id="43" idx="1"/>
            </p:cNvCxnSpPr>
            <p:nvPr/>
          </p:nvCxnSpPr>
          <p:spPr>
            <a:xfrm>
              <a:off x="9155513" y="2967133"/>
              <a:ext cx="453171" cy="53811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42" idx="3"/>
              <a:endCxn id="44" idx="1"/>
            </p:cNvCxnSpPr>
            <p:nvPr/>
          </p:nvCxnSpPr>
          <p:spPr>
            <a:xfrm flipV="1">
              <a:off x="9425642" y="2582511"/>
              <a:ext cx="464758" cy="11876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44" idx="2"/>
              <a:endCxn id="43" idx="0"/>
            </p:cNvCxnSpPr>
            <p:nvPr/>
          </p:nvCxnSpPr>
          <p:spPr>
            <a:xfrm flipH="1">
              <a:off x="9866572" y="2848372"/>
              <a:ext cx="282911" cy="41296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ext Box 30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993187" y="4905805"/>
            <a:ext cx="167225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400" dirty="0"/>
          </a:p>
          <a:p>
            <a:r>
              <a:rPr lang="en-US" sz="2400" dirty="0" smtClean="0">
                <a:latin typeface="Bradley Hand" charset="0"/>
                <a:ea typeface="Bradley Hand" charset="0"/>
                <a:cs typeface="Bradley Hand" charset="0"/>
              </a:rPr>
              <a:t>degree</a:t>
            </a:r>
            <a:r>
              <a:rPr lang="en-US" sz="2400" dirty="0" smtClean="0"/>
              <a:t>(</a:t>
            </a:r>
            <a:r>
              <a:rPr lang="en-US" sz="2400" b="1" dirty="0" smtClean="0">
                <a:solidFill>
                  <a:srgbClr val="C00000"/>
                </a:solidFill>
                <a:latin typeface="Courier New" pitchFamily="49" charset="0"/>
              </a:rPr>
              <a:t>S</a:t>
            </a:r>
            <a:r>
              <a:rPr lang="en-US" sz="2400" dirty="0" smtClean="0"/>
              <a:t>) </a:t>
            </a:r>
            <a:r>
              <a:rPr lang="en-US" sz="2400" dirty="0"/>
              <a:t>= 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1200" dirty="0"/>
          </a:p>
          <a:p>
            <a:r>
              <a:rPr lang="en-US" sz="2400" dirty="0" smtClean="0">
                <a:latin typeface="Bradley Hand" charset="0"/>
                <a:ea typeface="Bradley Hand" charset="0"/>
                <a:cs typeface="Bradley Hand" charset="0"/>
              </a:rPr>
              <a:t>degree</a:t>
            </a:r>
            <a:r>
              <a:rPr lang="en-US" sz="2400" dirty="0" smtClean="0"/>
              <a:t>(</a:t>
            </a:r>
            <a:r>
              <a:rPr lang="en-US" sz="2400" b="1" dirty="0" smtClean="0">
                <a:solidFill>
                  <a:schemeClr val="accent2"/>
                </a:solidFill>
                <a:latin typeface="Courier New" pitchFamily="49" charset="0"/>
              </a:rPr>
              <a:t>B</a:t>
            </a:r>
            <a:r>
              <a:rPr lang="en-US" sz="2400" dirty="0" smtClean="0"/>
              <a:t>) </a:t>
            </a:r>
            <a:r>
              <a:rPr lang="en-US" sz="2400" dirty="0"/>
              <a:t>=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64541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Directed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6102"/>
            <a:ext cx="10515600" cy="525720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 </a:t>
            </a:r>
            <a:r>
              <a:rPr lang="en-US" b="1" dirty="0" smtClean="0">
                <a:solidFill>
                  <a:schemeClr val="accent2"/>
                </a:solidFill>
              </a:rPr>
              <a:t>directed graphs</a:t>
            </a:r>
            <a:r>
              <a:rPr lang="en-US" dirty="0" smtClean="0"/>
              <a:t> (sometimes called </a:t>
            </a:r>
            <a:r>
              <a:rPr lang="en-US" b="1" dirty="0" smtClean="0">
                <a:solidFill>
                  <a:schemeClr val="accent2"/>
                </a:solidFill>
              </a:rPr>
              <a:t>digraphs</a:t>
            </a:r>
            <a:r>
              <a:rPr lang="en-US" dirty="0" smtClean="0"/>
              <a:t>), edges have a </a:t>
            </a:r>
            <a:r>
              <a:rPr lang="en-US" dirty="0" smtClean="0"/>
              <a:t>direction</a:t>
            </a:r>
          </a:p>
          <a:p>
            <a:endParaRPr lang="en-US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kern="0" dirty="0">
                <a:solidFill>
                  <a:schemeClr val="tx1"/>
                </a:solidFill>
              </a:rPr>
              <a:t>Thus, </a:t>
            </a:r>
            <a:r>
              <a:rPr lang="en-US" kern="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kern="0" dirty="0" err="1" smtClean="0">
                <a:latin typeface="Courier New" pitchFamily="49" charset="0"/>
                <a:cs typeface="Courier New" pitchFamily="49" charset="0"/>
              </a:rPr>
              <a:t>u,v</a:t>
            </a:r>
            <a:r>
              <a:rPr lang="en-US" kern="0" dirty="0" smtClean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Symbol" pitchFamily="18" charset="2"/>
              </a:rPr>
              <a:t></a:t>
            </a:r>
            <a:r>
              <a:rPr lang="en-US" dirty="0" smtClean="0">
                <a:cs typeface="Courier New" pitchFamily="49" charset="0"/>
                <a:sym typeface="Symbol" pitchFamily="18" charset="2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Symbol" pitchFamily="18" charset="2"/>
              </a:rPr>
              <a:t>E</a:t>
            </a:r>
            <a:r>
              <a:rPr lang="en-US" dirty="0">
                <a:sym typeface="Symbol" pitchFamily="18" charset="2"/>
              </a:rPr>
              <a:t> does </a:t>
            </a:r>
            <a:r>
              <a:rPr lang="en-US" i="1" dirty="0">
                <a:sym typeface="Symbol" pitchFamily="18" charset="2"/>
              </a:rPr>
              <a:t>not</a:t>
            </a:r>
            <a:r>
              <a:rPr lang="en-US" dirty="0">
                <a:sym typeface="Symbol" pitchFamily="18" charset="2"/>
              </a:rPr>
              <a:t> imply </a:t>
            </a:r>
            <a:r>
              <a:rPr lang="en-US" kern="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kern="0" dirty="0" err="1" smtClean="0">
                <a:latin typeface="Courier New" pitchFamily="49" charset="0"/>
                <a:cs typeface="Courier New" pitchFamily="49" charset="0"/>
              </a:rPr>
              <a:t>v,u</a:t>
            </a:r>
            <a:r>
              <a:rPr lang="en-US" kern="0" dirty="0" smtClean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Symbol" pitchFamily="18" charset="2"/>
              </a:rPr>
              <a:t></a:t>
            </a:r>
            <a:r>
              <a:rPr lang="en-US" dirty="0" smtClean="0">
                <a:cs typeface="Courier New" pitchFamily="49" charset="0"/>
                <a:sym typeface="Symbol" pitchFamily="18" charset="2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Symbol" pitchFamily="18" charset="2"/>
              </a:rPr>
              <a:t>E</a:t>
            </a:r>
            <a:r>
              <a:rPr lang="en-US" dirty="0">
                <a:sym typeface="Symbol" pitchFamily="18" charset="2"/>
              </a:rPr>
              <a:t>.  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ym typeface="Symbol" pitchFamily="18" charset="2"/>
              </a:rPr>
              <a:t>Let </a:t>
            </a:r>
            <a:r>
              <a:rPr lang="en-US" sz="2800" kern="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800" kern="0" dirty="0" err="1" smtClean="0">
                <a:latin typeface="Courier New" pitchFamily="49" charset="0"/>
                <a:cs typeface="Courier New" pitchFamily="49" charset="0"/>
              </a:rPr>
              <a:t>u,v</a:t>
            </a:r>
            <a:r>
              <a:rPr lang="en-US" sz="2800" kern="0" dirty="0" smtClean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  <a:sym typeface="Symbol" pitchFamily="18" charset="2"/>
              </a:rPr>
              <a:t></a:t>
            </a:r>
            <a:r>
              <a:rPr lang="en-US" sz="2800" dirty="0" smtClean="0">
                <a:cs typeface="Courier New" pitchFamily="49" charset="0"/>
                <a:sym typeface="Symbol" pitchFamily="18" charset="2"/>
              </a:rPr>
              <a:t> 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  <a:sym typeface="Symbol" pitchFamily="18" charset="2"/>
              </a:rPr>
              <a:t>E</a:t>
            </a:r>
            <a:r>
              <a:rPr lang="en-US" sz="2800" dirty="0" smtClean="0">
                <a:sym typeface="Symbol" pitchFamily="18" charset="2"/>
              </a:rPr>
              <a:t> </a:t>
            </a:r>
            <a:r>
              <a:rPr lang="en-US" sz="2800" dirty="0" smtClean="0">
                <a:cs typeface="Courier New" pitchFamily="49" charset="0"/>
                <a:sym typeface="Symbol" pitchFamily="18" charset="2"/>
              </a:rPr>
              <a:t> </a:t>
            </a:r>
            <a:r>
              <a:rPr lang="en-US" sz="2800" dirty="0">
                <a:cs typeface="Courier New" pitchFamily="49" charset="0"/>
                <a:sym typeface="Symbol" pitchFamily="18" charset="2"/>
              </a:rPr>
              <a:t>mean </a:t>
            </a:r>
            <a:r>
              <a:rPr lang="en-US" sz="2800" dirty="0" smtClean="0">
                <a:cs typeface="Courier New" pitchFamily="49" charset="0"/>
                <a:sym typeface="Symbol" pitchFamily="18" charset="2"/>
              </a:rPr>
              <a:t> </a:t>
            </a:r>
            <a:r>
              <a:rPr lang="en-US" sz="2800" dirty="0" smtClean="0">
                <a:latin typeface="Courier New" charset="0"/>
                <a:ea typeface="Courier New" charset="0"/>
                <a:cs typeface="Courier New" charset="0"/>
                <a:sym typeface="Symbol" pitchFamily="18" charset="2"/>
              </a:rPr>
              <a:t>u</a:t>
            </a:r>
            <a:r>
              <a:rPr lang="en-US" sz="2800" dirty="0" smtClean="0">
                <a:cs typeface="Courier New" pitchFamily="49" charset="0"/>
                <a:sym typeface="Symbol" pitchFamily="18" charset="2"/>
              </a:rPr>
              <a:t> </a:t>
            </a:r>
            <a:r>
              <a:rPr lang="en-US" sz="2800" dirty="0">
                <a:cs typeface="Courier New" pitchFamily="49" charset="0"/>
                <a:sym typeface="Symbol" pitchFamily="18" charset="2"/>
              </a:rPr>
              <a:t>→ </a:t>
            </a:r>
            <a:r>
              <a:rPr lang="en-US" sz="2800" dirty="0">
                <a:latin typeface="Courier New" charset="0"/>
                <a:ea typeface="Courier New" charset="0"/>
                <a:cs typeface="Courier New" charset="0"/>
                <a:sym typeface="Symbol" pitchFamily="18" charset="2"/>
              </a:rPr>
              <a:t>v</a:t>
            </a:r>
            <a:r>
              <a:rPr lang="en-US" sz="2800" dirty="0">
                <a:cs typeface="Courier New" pitchFamily="49" charset="0"/>
                <a:sym typeface="Symbol" pitchFamily="18" charset="2"/>
              </a:rPr>
              <a:t> 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cs typeface="Courier New" pitchFamily="49" charset="0"/>
                <a:sym typeface="Symbol" pitchFamily="18" charset="2"/>
              </a:rPr>
              <a:t>Call 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  <a:sym typeface="Symbol" pitchFamily="18" charset="2"/>
              </a:rPr>
              <a:t>u</a:t>
            </a:r>
            <a:r>
              <a:rPr lang="en-US" sz="2800" dirty="0">
                <a:cs typeface="Courier New" pitchFamily="49" charset="0"/>
                <a:sym typeface="Symbol" pitchFamily="18" charset="2"/>
              </a:rPr>
              <a:t> the </a:t>
            </a:r>
            <a:r>
              <a:rPr lang="en-US" sz="2800" b="1" dirty="0">
                <a:solidFill>
                  <a:schemeClr val="accent2"/>
                </a:solidFill>
                <a:cs typeface="Courier New" pitchFamily="49" charset="0"/>
                <a:sym typeface="Symbol" pitchFamily="18" charset="2"/>
              </a:rPr>
              <a:t>source</a:t>
            </a:r>
            <a:r>
              <a:rPr lang="en-US" sz="2800" dirty="0">
                <a:cs typeface="Courier New" pitchFamily="49" charset="0"/>
                <a:sym typeface="Symbol" pitchFamily="18" charset="2"/>
              </a:rPr>
              <a:t> and 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  <a:sym typeface="Symbol" pitchFamily="18" charset="2"/>
              </a:rPr>
              <a:t>v</a:t>
            </a:r>
            <a:r>
              <a:rPr lang="en-US" sz="2800" dirty="0">
                <a:cs typeface="Courier New" pitchFamily="49" charset="0"/>
                <a:sym typeface="Symbol" pitchFamily="18" charset="2"/>
              </a:rPr>
              <a:t> the </a:t>
            </a:r>
            <a:r>
              <a:rPr lang="en-US" sz="2800" b="1" dirty="0" smtClean="0">
                <a:solidFill>
                  <a:schemeClr val="accent2"/>
                </a:solidFill>
                <a:cs typeface="Courier New" pitchFamily="49" charset="0"/>
                <a:sym typeface="Symbol" pitchFamily="18" charset="2"/>
              </a:rPr>
              <a:t>destination</a:t>
            </a:r>
            <a:br>
              <a:rPr lang="en-US" sz="2800" b="1" dirty="0" smtClean="0">
                <a:solidFill>
                  <a:schemeClr val="accent2"/>
                </a:solidFill>
                <a:cs typeface="Courier New" pitchFamily="49" charset="0"/>
                <a:sym typeface="Symbol" pitchFamily="18" charset="2"/>
              </a:rPr>
            </a:br>
            <a:endParaRPr lang="en-US" sz="1000" b="1" kern="0" dirty="0">
              <a:solidFill>
                <a:schemeClr val="tx1"/>
              </a:solidFill>
              <a:sym typeface="Symbol" pitchFamily="18" charset="2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b="1" kern="0" dirty="0">
                <a:solidFill>
                  <a:schemeClr val="accent2"/>
                </a:solidFill>
                <a:latin typeface="+mn-lt"/>
                <a:ea typeface="+mn-ea"/>
                <a:cs typeface="+mn-cs"/>
                <a:sym typeface="Symbol" pitchFamily="18" charset="2"/>
              </a:rPr>
              <a:t>In-degree</a:t>
            </a:r>
            <a:r>
              <a:rPr lang="en-US" kern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Symbol" pitchFamily="18" charset="2"/>
              </a:rPr>
              <a:t> of a vertex: number of in-bound edges,</a:t>
            </a:r>
            <a:br>
              <a:rPr lang="en-US" kern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Symbol" pitchFamily="18" charset="2"/>
              </a:rPr>
            </a:br>
            <a:r>
              <a:rPr lang="en-US" sz="2600" kern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Symbol" pitchFamily="18" charset="2"/>
              </a:rPr>
              <a:t>i.e., edges where the vertex is the </a:t>
            </a:r>
            <a:r>
              <a:rPr lang="en-US" sz="2600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Symbol" pitchFamily="18" charset="2"/>
              </a:rPr>
              <a:t>destination</a:t>
            </a:r>
            <a:br>
              <a:rPr lang="en-US" sz="2600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Symbol" pitchFamily="18" charset="2"/>
              </a:rPr>
            </a:br>
            <a:endParaRPr lang="en-US" sz="1200" kern="0" dirty="0">
              <a:solidFill>
                <a:schemeClr val="tx1"/>
              </a:solidFill>
              <a:latin typeface="+mn-lt"/>
              <a:ea typeface="+mn-ea"/>
              <a:cs typeface="+mn-cs"/>
              <a:sym typeface="Symbol" pitchFamily="18" charset="2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b="1" kern="0" dirty="0">
                <a:solidFill>
                  <a:schemeClr val="accent2"/>
                </a:solidFill>
                <a:latin typeface="+mn-lt"/>
                <a:ea typeface="+mn-ea"/>
                <a:cs typeface="+mn-cs"/>
                <a:sym typeface="Symbol" pitchFamily="18" charset="2"/>
              </a:rPr>
              <a:t>Out-degree</a:t>
            </a:r>
            <a:r>
              <a:rPr lang="en-US" kern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Symbol" pitchFamily="18" charset="2"/>
              </a:rPr>
              <a:t> of a vertex: number of out-bound edges</a:t>
            </a:r>
            <a:br>
              <a:rPr lang="en-US" kern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Symbol" pitchFamily="18" charset="2"/>
              </a:rPr>
            </a:br>
            <a:r>
              <a:rPr lang="en-US" sz="2600" kern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Symbol" pitchFamily="18" charset="2"/>
              </a:rPr>
              <a:t>i.e., edges where the vertex is the </a:t>
            </a:r>
            <a:r>
              <a:rPr lang="en-US" sz="2600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Symbol" pitchFamily="18" charset="2"/>
              </a:rPr>
              <a:t>source</a:t>
            </a:r>
            <a:endParaRPr lang="en-US" sz="2400" kern="0" dirty="0">
              <a:solidFill>
                <a:schemeClr val="tx1"/>
              </a:solidFill>
              <a:latin typeface="+mn-lt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823607" y="2579225"/>
            <a:ext cx="4267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/>
              <a:t>or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1424475" y="2048403"/>
            <a:ext cx="3247919" cy="1484904"/>
            <a:chOff x="1739673" y="2027190"/>
            <a:chExt cx="3247919" cy="1484904"/>
          </a:xfrm>
        </p:grpSpPr>
        <p:sp>
          <p:nvSpPr>
            <p:cNvPr id="35" name="Rounded Rectangle 34"/>
            <p:cNvSpPr/>
            <p:nvPr/>
          </p:nvSpPr>
          <p:spPr>
            <a:xfrm>
              <a:off x="1739673" y="2365758"/>
              <a:ext cx="522863" cy="512487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4000"/>
              </a:schemeClr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accent2"/>
                  </a:solidFill>
                  <a:latin typeface="Courier New" pitchFamily="49" charset="0"/>
                </a:rPr>
                <a:t>B</a:t>
              </a:r>
              <a:endParaRPr lang="en-US" sz="2400" dirty="0">
                <a:solidFill>
                  <a:schemeClr val="accent2"/>
                </a:solidFill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2887002" y="2196625"/>
              <a:ext cx="540259" cy="53172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4000"/>
              </a:schemeClr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C00000"/>
                  </a:solidFill>
                  <a:latin typeface="Courier New" pitchFamily="49" charset="0"/>
                </a:rPr>
                <a:t>S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3918333" y="3024260"/>
              <a:ext cx="515776" cy="487834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4000"/>
              </a:schemeClr>
            </a:solidFill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accent6"/>
                  </a:solidFill>
                  <a:latin typeface="Courier New" pitchFamily="49" charset="0"/>
                </a:rPr>
                <a:t>M</a:t>
              </a:r>
              <a:endParaRPr lang="en-US" sz="2400" dirty="0">
                <a:solidFill>
                  <a:schemeClr val="accent6"/>
                </a:solidFill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4469426" y="2027190"/>
              <a:ext cx="518166" cy="53172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4000"/>
              </a:schemeClr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accent1"/>
                  </a:solidFill>
                  <a:latin typeface="Courier New" pitchFamily="49" charset="0"/>
                </a:rPr>
                <a:t>E</a:t>
              </a:r>
              <a:endParaRPr lang="en-US" sz="2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7199079" y="2048403"/>
            <a:ext cx="3247919" cy="1484904"/>
            <a:chOff x="1739673" y="2027190"/>
            <a:chExt cx="3247919" cy="1484904"/>
          </a:xfrm>
        </p:grpSpPr>
        <p:sp>
          <p:nvSpPr>
            <p:cNvPr id="82" name="Rounded Rectangle 81"/>
            <p:cNvSpPr/>
            <p:nvPr/>
          </p:nvSpPr>
          <p:spPr>
            <a:xfrm>
              <a:off x="1739673" y="2365758"/>
              <a:ext cx="522863" cy="512487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4000"/>
              </a:schemeClr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accent2"/>
                  </a:solidFill>
                  <a:latin typeface="Courier New" pitchFamily="49" charset="0"/>
                </a:rPr>
                <a:t>B</a:t>
              </a:r>
              <a:endParaRPr lang="en-US" sz="2400" dirty="0">
                <a:solidFill>
                  <a:schemeClr val="accent2"/>
                </a:solidFill>
              </a:endParaRPr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2887002" y="2196625"/>
              <a:ext cx="540259" cy="53172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4000"/>
              </a:schemeClr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C00000"/>
                  </a:solidFill>
                  <a:latin typeface="Courier New" pitchFamily="49" charset="0"/>
                </a:rPr>
                <a:t>S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3918333" y="3024260"/>
              <a:ext cx="515776" cy="487834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4000"/>
              </a:schemeClr>
            </a:solidFill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accent6"/>
                  </a:solidFill>
                  <a:latin typeface="Courier New" pitchFamily="49" charset="0"/>
                </a:rPr>
                <a:t>M</a:t>
              </a:r>
              <a:endParaRPr lang="en-US" sz="2400" dirty="0">
                <a:solidFill>
                  <a:schemeClr val="accent6"/>
                </a:solidFill>
              </a:endParaRPr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4469426" y="2027190"/>
              <a:ext cx="518166" cy="53172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4000"/>
              </a:schemeClr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accent1"/>
                  </a:solidFill>
                  <a:latin typeface="Courier New" pitchFamily="49" charset="0"/>
                </a:rPr>
                <a:t>E</a:t>
              </a:r>
              <a:endParaRPr lang="en-US" sz="24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86" name="Text Box 3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886667" y="4670269"/>
            <a:ext cx="223490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400" dirty="0"/>
          </a:p>
          <a:p>
            <a:r>
              <a:rPr lang="en-US" sz="2400" dirty="0" smtClean="0">
                <a:latin typeface="Bradley Hand" charset="0"/>
                <a:ea typeface="Bradley Hand" charset="0"/>
                <a:cs typeface="Bradley Hand" charset="0"/>
              </a:rPr>
              <a:t>In-degree</a:t>
            </a:r>
            <a:r>
              <a:rPr lang="en-US" sz="2400" dirty="0" smtClean="0"/>
              <a:t>(</a:t>
            </a:r>
            <a:r>
              <a:rPr lang="en-US" sz="2400" b="1" dirty="0" smtClean="0">
                <a:solidFill>
                  <a:schemeClr val="accent1"/>
                </a:solidFill>
                <a:latin typeface="Courier New" pitchFamily="49" charset="0"/>
              </a:rPr>
              <a:t>E</a:t>
            </a:r>
            <a:r>
              <a:rPr lang="en-US" sz="2400" dirty="0" smtClean="0"/>
              <a:t>) </a:t>
            </a:r>
            <a:r>
              <a:rPr lang="en-US" sz="2400" dirty="0"/>
              <a:t>= 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1200" dirty="0"/>
          </a:p>
          <a:p>
            <a:r>
              <a:rPr lang="en-US" sz="2400" dirty="0">
                <a:latin typeface="Bradley Hand" charset="0"/>
                <a:ea typeface="Bradley Hand" charset="0"/>
                <a:cs typeface="Bradley Hand" charset="0"/>
              </a:rPr>
              <a:t>O</a:t>
            </a:r>
            <a:r>
              <a:rPr lang="en-US" sz="2400" dirty="0" smtClean="0">
                <a:latin typeface="Bradley Hand" charset="0"/>
                <a:ea typeface="Bradley Hand" charset="0"/>
                <a:cs typeface="Bradley Hand" charset="0"/>
              </a:rPr>
              <a:t>ut-degree</a:t>
            </a:r>
            <a:r>
              <a:rPr lang="en-US" sz="2400" dirty="0" smtClean="0"/>
              <a:t>(</a:t>
            </a:r>
            <a:r>
              <a:rPr lang="en-US" sz="2400" b="1" dirty="0" smtClean="0">
                <a:solidFill>
                  <a:schemeClr val="accent2"/>
                </a:solidFill>
                <a:latin typeface="Courier New" pitchFamily="49" charset="0"/>
              </a:rPr>
              <a:t>B</a:t>
            </a:r>
            <a:r>
              <a:rPr lang="en-US" sz="2400" dirty="0" smtClean="0"/>
              <a:t>) </a:t>
            </a:r>
            <a:r>
              <a:rPr lang="en-US" sz="2400" dirty="0"/>
              <a:t>=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28108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Self-Edges, Connectedness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1000" dirty="0"/>
          </a:p>
          <a:p>
            <a:r>
              <a:rPr lang="en-US" dirty="0" smtClean="0"/>
              <a:t>A </a:t>
            </a:r>
            <a:r>
              <a:rPr lang="en-US" b="1" dirty="0" smtClean="0">
                <a:solidFill>
                  <a:schemeClr val="accent2"/>
                </a:solidFill>
              </a:rPr>
              <a:t>self-edge</a:t>
            </a:r>
            <a:r>
              <a:rPr lang="en-US" dirty="0" smtClean="0"/>
              <a:t> a.k.a. a </a:t>
            </a:r>
            <a:r>
              <a:rPr lang="en-US" b="1" dirty="0" smtClean="0">
                <a:solidFill>
                  <a:schemeClr val="accent2"/>
                </a:solidFill>
              </a:rPr>
              <a:t>loop</a:t>
            </a:r>
            <a:r>
              <a:rPr lang="en-US" dirty="0" smtClean="0"/>
              <a:t> is an edge of the form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u,u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1"/>
            <a:r>
              <a:rPr lang="en-US" dirty="0" smtClean="0"/>
              <a:t>Depending on the use/algorithm, a graph may have:</a:t>
            </a:r>
          </a:p>
          <a:p>
            <a:pPr lvl="2"/>
            <a:r>
              <a:rPr lang="en-US" dirty="0" smtClean="0"/>
              <a:t>No self edges</a:t>
            </a:r>
          </a:p>
          <a:p>
            <a:pPr lvl="2"/>
            <a:r>
              <a:rPr lang="en-US" dirty="0" smtClean="0"/>
              <a:t>Some self edges</a:t>
            </a:r>
          </a:p>
          <a:p>
            <a:pPr lvl="2"/>
            <a:r>
              <a:rPr lang="en-US" dirty="0" smtClean="0"/>
              <a:t>All self edges (often therefore implicit, but we will be explicit)</a:t>
            </a:r>
          </a:p>
          <a:p>
            <a:pPr lvl="2"/>
            <a:endParaRPr lang="en-US" sz="1000" dirty="0"/>
          </a:p>
          <a:p>
            <a:r>
              <a:rPr lang="en-US" dirty="0" smtClean="0"/>
              <a:t>A node can have a degree / in-degree / out-degree </a:t>
            </a:r>
            <a:r>
              <a:rPr lang="en-US" dirty="0" smtClean="0"/>
              <a:t>of</a:t>
            </a:r>
            <a:endParaRPr lang="en-US" dirty="0" smtClean="0">
              <a:solidFill>
                <a:schemeClr val="accent2"/>
              </a:solidFill>
            </a:endParaRPr>
          </a:p>
          <a:p>
            <a:endParaRPr lang="en-US" sz="1000" dirty="0"/>
          </a:p>
          <a:p>
            <a:r>
              <a:rPr lang="en-US" dirty="0" smtClean="0"/>
              <a:t>A graph does not have to be </a:t>
            </a:r>
            <a:r>
              <a:rPr lang="en-US" dirty="0" smtClean="0">
                <a:solidFill>
                  <a:schemeClr val="accent2"/>
                </a:solidFill>
              </a:rPr>
              <a:t>connected</a:t>
            </a:r>
          </a:p>
          <a:p>
            <a:pPr lvl="1"/>
            <a:r>
              <a:rPr lang="en-US" dirty="0" smtClean="0"/>
              <a:t>Even if every node has non-zero degree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782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For a graph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G = (V,E)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sz="800" dirty="0" smtClean="0"/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|V|</a:t>
            </a:r>
            <a:r>
              <a:rPr lang="en-US" dirty="0" smtClean="0"/>
              <a:t> is the number of vertices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|E|</a:t>
            </a:r>
            <a:r>
              <a:rPr lang="en-US" dirty="0" smtClean="0"/>
              <a:t> is the number of edges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Minimum? 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Maximum for undirected? 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Maximum for directed?     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u,v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Symbol" pitchFamily="18" charset="2"/>
              </a:rPr>
              <a:t> E</a:t>
            </a:r>
            <a:r>
              <a:rPr lang="en-US" dirty="0" smtClean="0">
                <a:sym typeface="Symbol" pitchFamily="18" charset="2"/>
              </a:rPr>
              <a:t> </a:t>
            </a:r>
            <a:endParaRPr lang="en-US" dirty="0" smtClean="0"/>
          </a:p>
          <a:p>
            <a:pPr lvl="1"/>
            <a:r>
              <a:rPr lang="en-US" dirty="0" smtClean="0"/>
              <a:t>Then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v</a:t>
            </a:r>
            <a:r>
              <a:rPr lang="en-US" dirty="0" smtClean="0"/>
              <a:t> is a </a:t>
            </a:r>
            <a:r>
              <a:rPr lang="en-US" b="1" dirty="0" smtClean="0">
                <a:solidFill>
                  <a:schemeClr val="accent2"/>
                </a:solidFill>
              </a:rPr>
              <a:t>neighbor</a:t>
            </a:r>
            <a:r>
              <a:rPr lang="en-US" dirty="0" smtClean="0"/>
              <a:t> of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u</a:t>
            </a:r>
            <a:r>
              <a:rPr lang="en-US" dirty="0" smtClean="0"/>
              <a:t>, i.e.,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v</a:t>
            </a:r>
            <a:r>
              <a:rPr lang="en-US" dirty="0" smtClean="0"/>
              <a:t> is </a:t>
            </a:r>
            <a:r>
              <a:rPr lang="en-US" b="1" dirty="0" smtClean="0">
                <a:solidFill>
                  <a:schemeClr val="accent2"/>
                </a:solidFill>
              </a:rPr>
              <a:t>adjacent</a:t>
            </a:r>
            <a:r>
              <a:rPr lang="en-US" dirty="0" smtClean="0"/>
              <a:t> to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u</a:t>
            </a:r>
          </a:p>
          <a:p>
            <a:pPr lvl="1"/>
            <a:r>
              <a:rPr lang="en-US" dirty="0" smtClean="0"/>
              <a:t>Order matters for directed edges</a:t>
            </a:r>
          </a:p>
          <a:p>
            <a:pPr lvl="2"/>
            <a:r>
              <a:rPr lang="en-US" dirty="0">
                <a:latin typeface="Courier New" pitchFamily="49" charset="0"/>
                <a:cs typeface="Courier New" pitchFamily="49" charset="0"/>
              </a:rPr>
              <a:t>u</a:t>
            </a:r>
            <a:r>
              <a:rPr lang="en-US" dirty="0"/>
              <a:t> is not </a:t>
            </a:r>
            <a:r>
              <a:rPr lang="en-US" b="1" dirty="0">
                <a:solidFill>
                  <a:schemeClr val="accent2"/>
                </a:solidFill>
              </a:rPr>
              <a:t>adjacent</a:t>
            </a:r>
            <a:r>
              <a:rPr lang="en-US" dirty="0"/>
              <a:t> 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v </a:t>
            </a:r>
            <a:r>
              <a:rPr lang="en-US" dirty="0"/>
              <a:t>unless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v,u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 </a:t>
            </a:r>
            <a:r>
              <a:rPr lang="en-US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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Symbol" pitchFamily="18" charset="2"/>
              </a:rPr>
              <a:t>E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3797301" y="4298850"/>
            <a:ext cx="5943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dirty="0" smtClean="0">
                <a:solidFill>
                  <a:srgbClr val="FF0000"/>
                </a:solidFill>
                <a:cs typeface="Courier New" pitchFamily="49" charset="0"/>
              </a:rPr>
              <a:t>(</a:t>
            </a:r>
            <a:r>
              <a:rPr lang="en-US" sz="2000" dirty="0">
                <a:solidFill>
                  <a:srgbClr val="FF0000"/>
                </a:solidFill>
                <a:cs typeface="Courier New" pitchFamily="49" charset="0"/>
              </a:rPr>
              <a:t>assuming self-edges allowed, else subtract 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|V|</a:t>
            </a:r>
            <a:r>
              <a:rPr lang="en-US" sz="2000" dirty="0">
                <a:solidFill>
                  <a:srgbClr val="FF0000"/>
                </a:solidFill>
                <a:cs typeface="Courier New" pitchFamily="49" charset="0"/>
              </a:rPr>
              <a:t>)</a:t>
            </a:r>
            <a:endParaRPr lang="en-US" sz="2000" dirty="0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848622" y="1201625"/>
            <a:ext cx="3571635" cy="2154230"/>
            <a:chOff x="1739673" y="1793584"/>
            <a:chExt cx="3571635" cy="2154230"/>
          </a:xfrm>
        </p:grpSpPr>
        <p:grpSp>
          <p:nvGrpSpPr>
            <p:cNvPr id="35" name="Group 34"/>
            <p:cNvGrpSpPr/>
            <p:nvPr/>
          </p:nvGrpSpPr>
          <p:grpSpPr>
            <a:xfrm>
              <a:off x="1739673" y="2027190"/>
              <a:ext cx="3247919" cy="1484904"/>
              <a:chOff x="1739673" y="2027190"/>
              <a:chExt cx="3247919" cy="1484904"/>
            </a:xfrm>
          </p:grpSpPr>
          <p:sp>
            <p:nvSpPr>
              <p:cNvPr id="36" name="Rounded Rectangle 35"/>
              <p:cNvSpPr/>
              <p:nvPr/>
            </p:nvSpPr>
            <p:spPr>
              <a:xfrm>
                <a:off x="1739673" y="2365758"/>
                <a:ext cx="522863" cy="512487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alpha val="64000"/>
                </a:schemeClr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>
                    <a:solidFill>
                      <a:schemeClr val="accent2"/>
                    </a:solidFill>
                    <a:latin typeface="Courier New" pitchFamily="49" charset="0"/>
                  </a:rPr>
                  <a:t>B</a:t>
                </a:r>
                <a:endParaRPr lang="en-US" sz="2400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37" name="Rounded Rectangle 36"/>
              <p:cNvSpPr/>
              <p:nvPr/>
            </p:nvSpPr>
            <p:spPr>
              <a:xfrm>
                <a:off x="2887002" y="2196625"/>
                <a:ext cx="540259" cy="531723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alpha val="64000"/>
                </a:schemeClr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>
                    <a:solidFill>
                      <a:srgbClr val="C00000"/>
                    </a:solidFill>
                    <a:latin typeface="Courier New" pitchFamily="49" charset="0"/>
                  </a:rPr>
                  <a:t>S</a:t>
                </a:r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38" name="Rounded Rectangle 37"/>
              <p:cNvSpPr/>
              <p:nvPr/>
            </p:nvSpPr>
            <p:spPr>
              <a:xfrm>
                <a:off x="3918333" y="3024260"/>
                <a:ext cx="515776" cy="48783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alpha val="64000"/>
                </a:schemeClr>
              </a:solidFill>
              <a:ln w="2857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>
                    <a:solidFill>
                      <a:schemeClr val="accent6"/>
                    </a:solidFill>
                    <a:latin typeface="Courier New" pitchFamily="49" charset="0"/>
                  </a:rPr>
                  <a:t>M</a:t>
                </a:r>
                <a:endParaRPr lang="en-US" sz="2400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39" name="Rounded Rectangle 38"/>
              <p:cNvSpPr/>
              <p:nvPr/>
            </p:nvSpPr>
            <p:spPr>
              <a:xfrm>
                <a:off x="4469426" y="2027190"/>
                <a:ext cx="518166" cy="531723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alpha val="64000"/>
                </a:schemeClr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>
                    <a:solidFill>
                      <a:schemeClr val="accent1"/>
                    </a:solidFill>
                    <a:latin typeface="Courier New" pitchFamily="49" charset="0"/>
                  </a:rPr>
                  <a:t>E</a:t>
                </a:r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2065213" y="1793584"/>
              <a:ext cx="3246095" cy="2154230"/>
              <a:chOff x="2065213" y="1793584"/>
              <a:chExt cx="3246095" cy="2154230"/>
            </a:xfrm>
          </p:grpSpPr>
          <p:sp>
            <p:nvSpPr>
              <p:cNvPr id="41" name="Arc 40"/>
              <p:cNvSpPr/>
              <p:nvPr/>
            </p:nvSpPr>
            <p:spPr>
              <a:xfrm rot="2752196">
                <a:off x="2739354" y="2667438"/>
                <a:ext cx="1524984" cy="1035767"/>
              </a:xfrm>
              <a:prstGeom prst="arc">
                <a:avLst>
                  <a:gd name="adj1" fmla="val 12824580"/>
                  <a:gd name="adj2" fmla="val 17999849"/>
                </a:avLst>
              </a:prstGeom>
              <a:ln w="28575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42" name="Arc 41"/>
              <p:cNvSpPr/>
              <p:nvPr/>
            </p:nvSpPr>
            <p:spPr>
              <a:xfrm>
                <a:off x="2065213" y="2352957"/>
                <a:ext cx="1154333" cy="827647"/>
              </a:xfrm>
              <a:prstGeom prst="arc">
                <a:avLst>
                  <a:gd name="adj1" fmla="val 12824580"/>
                  <a:gd name="adj2" fmla="val 17999849"/>
                </a:avLst>
              </a:prstGeom>
              <a:ln w="28575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43" name="Arc 42"/>
              <p:cNvSpPr/>
              <p:nvPr/>
            </p:nvSpPr>
            <p:spPr>
              <a:xfrm rot="13668948">
                <a:off x="3077131" y="2038192"/>
                <a:ext cx="1524984" cy="1035767"/>
              </a:xfrm>
              <a:prstGeom prst="arc">
                <a:avLst>
                  <a:gd name="adj1" fmla="val 12824580"/>
                  <a:gd name="adj2" fmla="val 17999849"/>
                </a:avLst>
              </a:prstGeom>
              <a:ln w="28575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44" name="Arc 43"/>
              <p:cNvSpPr/>
              <p:nvPr/>
            </p:nvSpPr>
            <p:spPr>
              <a:xfrm>
                <a:off x="3137744" y="2142944"/>
                <a:ext cx="1976802" cy="1388414"/>
              </a:xfrm>
              <a:prstGeom prst="arc">
                <a:avLst>
                  <a:gd name="adj1" fmla="val 12824580"/>
                  <a:gd name="adj2" fmla="val 17999849"/>
                </a:avLst>
              </a:prstGeom>
              <a:ln w="2857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grpSp>
            <p:nvGrpSpPr>
              <p:cNvPr id="45" name="Group 44"/>
              <p:cNvGrpSpPr/>
              <p:nvPr/>
            </p:nvGrpSpPr>
            <p:grpSpPr>
              <a:xfrm rot="4692311">
                <a:off x="3959052" y="1987283"/>
                <a:ext cx="1053006" cy="1651506"/>
                <a:chOff x="3136362" y="1945984"/>
                <a:chExt cx="1373544" cy="2154230"/>
              </a:xfrm>
            </p:grpSpPr>
            <p:sp>
              <p:nvSpPr>
                <p:cNvPr id="46" name="Arc 45"/>
                <p:cNvSpPr/>
                <p:nvPr/>
              </p:nvSpPr>
              <p:spPr>
                <a:xfrm rot="13668948">
                  <a:off x="3229531" y="2190592"/>
                  <a:ext cx="1524984" cy="1035767"/>
                </a:xfrm>
                <a:prstGeom prst="arc">
                  <a:avLst>
                    <a:gd name="adj1" fmla="val 12824580"/>
                    <a:gd name="adj2" fmla="val 17999849"/>
                  </a:avLst>
                </a:prstGeom>
                <a:ln w="28575">
                  <a:solidFill>
                    <a:schemeClr val="tx1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  <p:sp>
              <p:nvSpPr>
                <p:cNvPr id="47" name="Arc 46"/>
                <p:cNvSpPr/>
                <p:nvPr/>
              </p:nvSpPr>
              <p:spPr>
                <a:xfrm rot="2752196">
                  <a:off x="2891754" y="2819838"/>
                  <a:ext cx="1524984" cy="1035767"/>
                </a:xfrm>
                <a:prstGeom prst="arc">
                  <a:avLst>
                    <a:gd name="adj1" fmla="val 12824580"/>
                    <a:gd name="adj2" fmla="val 17999849"/>
                  </a:avLst>
                </a:prstGeom>
                <a:ln w="28575">
                  <a:solidFill>
                    <a:schemeClr val="tx1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</p:grpSp>
        </p:grpSp>
      </p:grpSp>
      <p:sp>
        <p:nvSpPr>
          <p:cNvPr id="48" name="Text Box 1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420194" y="1354658"/>
            <a:ext cx="2393604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 dirty="0">
                <a:latin typeface="Courier New" pitchFamily="49" charset="0"/>
              </a:rPr>
              <a:t>V = </a:t>
            </a:r>
            <a:r>
              <a:rPr lang="en-US" sz="2200" dirty="0" smtClean="0">
                <a:latin typeface="Courier New" pitchFamily="49" charset="0"/>
              </a:rPr>
              <a:t>{</a:t>
            </a:r>
            <a:r>
              <a:rPr lang="en-US" sz="2200" b="1" dirty="0" smtClean="0">
                <a:solidFill>
                  <a:srgbClr val="C00000"/>
                </a:solidFill>
                <a:latin typeface="Courier New" pitchFamily="49" charset="0"/>
              </a:rPr>
              <a:t>S</a:t>
            </a:r>
            <a:r>
              <a:rPr lang="en-US" sz="2200" dirty="0" smtClean="0">
                <a:latin typeface="Courier New" pitchFamily="49" charset="0"/>
              </a:rPr>
              <a:t>,</a:t>
            </a:r>
            <a:r>
              <a:rPr lang="en-US" sz="2200" b="1" dirty="0" smtClean="0">
                <a:solidFill>
                  <a:srgbClr val="008000"/>
                </a:solidFill>
                <a:latin typeface="Courier New" pitchFamily="49" charset="0"/>
              </a:rPr>
              <a:t>M</a:t>
            </a:r>
            <a:r>
              <a:rPr lang="en-US" sz="2200" dirty="0" smtClean="0">
                <a:latin typeface="Courier New" pitchFamily="49" charset="0"/>
              </a:rPr>
              <a:t>,</a:t>
            </a:r>
            <a:r>
              <a:rPr lang="en-US" sz="2200" b="1" dirty="0" smtClean="0">
                <a:solidFill>
                  <a:schemeClr val="accent1"/>
                </a:solidFill>
                <a:latin typeface="Courier New" pitchFamily="49" charset="0"/>
              </a:rPr>
              <a:t>E</a:t>
            </a:r>
            <a:r>
              <a:rPr lang="en-US" sz="2200" dirty="0" smtClean="0">
                <a:latin typeface="Courier New" pitchFamily="49" charset="0"/>
              </a:rPr>
              <a:t>,</a:t>
            </a:r>
            <a:r>
              <a:rPr lang="en-US" sz="2200" b="1" dirty="0" smtClean="0">
                <a:solidFill>
                  <a:schemeClr val="accent2"/>
                </a:solidFill>
                <a:latin typeface="Courier New" pitchFamily="49" charset="0"/>
              </a:rPr>
              <a:t>B</a:t>
            </a:r>
            <a:r>
              <a:rPr lang="en-US" sz="2200" dirty="0" smtClean="0">
                <a:latin typeface="Courier New" pitchFamily="49" charset="0"/>
              </a:rPr>
              <a:t>}</a:t>
            </a:r>
            <a:endParaRPr lang="en-US" sz="2200" dirty="0">
              <a:latin typeface="Courier New" pitchFamily="49" charset="0"/>
            </a:endParaRPr>
          </a:p>
          <a:p>
            <a:r>
              <a:rPr lang="en-US" sz="2200" dirty="0">
                <a:latin typeface="Courier New" pitchFamily="49" charset="0"/>
              </a:rPr>
              <a:t>E = </a:t>
            </a:r>
            <a:r>
              <a:rPr lang="en-US" sz="2200" dirty="0" smtClean="0">
                <a:latin typeface="Courier New" pitchFamily="49" charset="0"/>
              </a:rPr>
              <a:t>{(</a:t>
            </a:r>
            <a:r>
              <a:rPr lang="en-US" sz="2200" b="1" dirty="0" smtClean="0">
                <a:solidFill>
                  <a:srgbClr val="C00000"/>
                </a:solidFill>
                <a:latin typeface="Courier New" pitchFamily="49" charset="0"/>
              </a:rPr>
              <a:t>S</a:t>
            </a:r>
            <a:r>
              <a:rPr lang="en-US" sz="2200" dirty="0" smtClean="0">
                <a:latin typeface="Courier New" pitchFamily="49" charset="0"/>
              </a:rPr>
              <a:t>,</a:t>
            </a:r>
            <a:r>
              <a:rPr lang="en-US" sz="2200" b="1" dirty="0" smtClean="0">
                <a:solidFill>
                  <a:schemeClr val="accent2"/>
                </a:solidFill>
                <a:latin typeface="Courier New" pitchFamily="49" charset="0"/>
              </a:rPr>
              <a:t>B</a:t>
            </a:r>
            <a:r>
              <a:rPr lang="en-US" sz="2200" dirty="0" smtClean="0">
                <a:latin typeface="Courier New" pitchFamily="49" charset="0"/>
              </a:rPr>
              <a:t>), </a:t>
            </a:r>
            <a:endParaRPr lang="en-US" sz="2200" dirty="0">
              <a:latin typeface="Courier New" pitchFamily="49" charset="0"/>
            </a:endParaRPr>
          </a:p>
          <a:p>
            <a:r>
              <a:rPr lang="en-US" sz="2200" dirty="0">
                <a:latin typeface="Courier New" pitchFamily="49" charset="0"/>
              </a:rPr>
              <a:t>     </a:t>
            </a:r>
            <a:r>
              <a:rPr lang="en-US" sz="2200" dirty="0" smtClean="0">
                <a:latin typeface="Courier New" pitchFamily="49" charset="0"/>
              </a:rPr>
              <a:t>(</a:t>
            </a:r>
            <a:r>
              <a:rPr lang="en-US" sz="2200" b="1" dirty="0" smtClean="0">
                <a:solidFill>
                  <a:srgbClr val="C00000"/>
                </a:solidFill>
                <a:latin typeface="Courier New" pitchFamily="49" charset="0"/>
              </a:rPr>
              <a:t>S</a:t>
            </a:r>
            <a:r>
              <a:rPr lang="en-US" sz="2200" dirty="0" smtClean="0">
                <a:latin typeface="Courier New" pitchFamily="49" charset="0"/>
              </a:rPr>
              <a:t>,</a:t>
            </a:r>
            <a:r>
              <a:rPr lang="en-US" sz="2200" b="1" dirty="0" smtClean="0">
                <a:solidFill>
                  <a:schemeClr val="accent1"/>
                </a:solidFill>
                <a:latin typeface="Courier New" pitchFamily="49" charset="0"/>
              </a:rPr>
              <a:t>E</a:t>
            </a:r>
            <a:r>
              <a:rPr lang="en-US" sz="2200" dirty="0" smtClean="0">
                <a:latin typeface="Courier New" pitchFamily="49" charset="0"/>
              </a:rPr>
              <a:t>), </a:t>
            </a:r>
            <a:endParaRPr lang="en-US" sz="2200" dirty="0">
              <a:latin typeface="Courier New" pitchFamily="49" charset="0"/>
            </a:endParaRPr>
          </a:p>
          <a:p>
            <a:r>
              <a:rPr lang="en-US" sz="2200" dirty="0">
                <a:latin typeface="Courier New" pitchFamily="49" charset="0"/>
              </a:rPr>
              <a:t>     </a:t>
            </a:r>
            <a:r>
              <a:rPr lang="en-US" sz="2200" dirty="0" smtClean="0">
                <a:latin typeface="Courier New" pitchFamily="49" charset="0"/>
              </a:rPr>
              <a:t>(</a:t>
            </a:r>
            <a:r>
              <a:rPr lang="en-US" sz="2200" b="1" dirty="0" smtClean="0">
                <a:solidFill>
                  <a:srgbClr val="C00000"/>
                </a:solidFill>
                <a:latin typeface="Courier New" pitchFamily="49" charset="0"/>
              </a:rPr>
              <a:t>S</a:t>
            </a:r>
            <a:r>
              <a:rPr lang="en-US" sz="2200" dirty="0" smtClean="0">
                <a:latin typeface="Courier New" pitchFamily="49" charset="0"/>
              </a:rPr>
              <a:t>,</a:t>
            </a:r>
            <a:r>
              <a:rPr lang="en-US" sz="2200" b="1" dirty="0">
                <a:solidFill>
                  <a:schemeClr val="accent6"/>
                </a:solidFill>
                <a:latin typeface="Courier New" pitchFamily="49" charset="0"/>
              </a:rPr>
              <a:t>M</a:t>
            </a:r>
            <a:r>
              <a:rPr lang="en-US" sz="2200" dirty="0" smtClean="0">
                <a:latin typeface="Courier New" pitchFamily="49" charset="0"/>
              </a:rPr>
              <a:t>),</a:t>
            </a:r>
          </a:p>
          <a:p>
            <a:r>
              <a:rPr lang="en-US" sz="2200" dirty="0">
                <a:latin typeface="Courier New" pitchFamily="49" charset="0"/>
              </a:rPr>
              <a:t> </a:t>
            </a:r>
            <a:r>
              <a:rPr lang="en-US" sz="2200" dirty="0" smtClean="0">
                <a:latin typeface="Courier New" pitchFamily="49" charset="0"/>
              </a:rPr>
              <a:t>    (</a:t>
            </a:r>
            <a:r>
              <a:rPr lang="en-US" sz="2200" b="1" dirty="0" smtClean="0">
                <a:solidFill>
                  <a:schemeClr val="accent6"/>
                </a:solidFill>
                <a:latin typeface="Courier New" pitchFamily="49" charset="0"/>
              </a:rPr>
              <a:t>M</a:t>
            </a:r>
            <a:r>
              <a:rPr lang="en-US" sz="2200" dirty="0" smtClean="0">
                <a:latin typeface="Courier New" pitchFamily="49" charset="0"/>
              </a:rPr>
              <a:t>,</a:t>
            </a:r>
            <a:r>
              <a:rPr lang="en-US" sz="2200" b="1" dirty="0" smtClean="0">
                <a:solidFill>
                  <a:schemeClr val="accent1"/>
                </a:solidFill>
                <a:latin typeface="Courier New" pitchFamily="49" charset="0"/>
              </a:rPr>
              <a:t>E</a:t>
            </a:r>
            <a:r>
              <a:rPr lang="en-US" sz="2200" dirty="0" smtClean="0">
                <a:latin typeface="Courier New" pitchFamily="49" charset="0"/>
              </a:rPr>
              <a:t>)}</a:t>
            </a:r>
            <a:endParaRPr lang="en-US" sz="2200" dirty="0">
              <a:latin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23246" y="5008782"/>
            <a:ext cx="269375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Is </a:t>
            </a:r>
            <a:r>
              <a:rPr lang="en-US" sz="2000" b="1" dirty="0" smtClean="0">
                <a:solidFill>
                  <a:schemeClr val="accent6"/>
                </a:solidFill>
                <a:latin typeface="Courier New" pitchFamily="49" charset="0"/>
              </a:rPr>
              <a:t>M</a:t>
            </a:r>
            <a:r>
              <a:rPr lang="en-US" sz="2000" dirty="0" smtClean="0"/>
              <a:t> adjacent to </a:t>
            </a:r>
            <a:r>
              <a:rPr lang="en-US" sz="2000" b="1" dirty="0" smtClean="0">
                <a:solidFill>
                  <a:schemeClr val="accent2"/>
                </a:solidFill>
                <a:latin typeface="Courier New" pitchFamily="49" charset="0"/>
              </a:rPr>
              <a:t>B</a:t>
            </a:r>
            <a:r>
              <a:rPr lang="en-US" sz="2000" dirty="0" smtClean="0"/>
              <a:t>?</a:t>
            </a:r>
          </a:p>
          <a:p>
            <a:endParaRPr lang="en-US" sz="1100" dirty="0" smtClean="0"/>
          </a:p>
          <a:p>
            <a:r>
              <a:rPr lang="en-US" sz="2000" dirty="0" smtClean="0"/>
              <a:t>Is </a:t>
            </a:r>
            <a:r>
              <a:rPr lang="en-US" sz="2000" b="1" dirty="0" smtClean="0">
                <a:solidFill>
                  <a:srgbClr val="C00000"/>
                </a:solidFill>
                <a:latin typeface="Courier New" pitchFamily="49" charset="0"/>
              </a:rPr>
              <a:t>S</a:t>
            </a:r>
            <a:r>
              <a:rPr lang="en-US" sz="2000" dirty="0" smtClean="0"/>
              <a:t> adjacent to </a:t>
            </a:r>
            <a:r>
              <a:rPr lang="en-US" sz="2000" b="1" dirty="0" smtClean="0">
                <a:solidFill>
                  <a:schemeClr val="accent2"/>
                </a:solidFill>
                <a:latin typeface="Courier New" pitchFamily="49" charset="0"/>
              </a:rPr>
              <a:t>B</a:t>
            </a:r>
            <a:r>
              <a:rPr lang="en-US" sz="2000" dirty="0" smtClean="0"/>
              <a:t>?</a:t>
            </a:r>
          </a:p>
          <a:p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2000" dirty="0" smtClean="0"/>
              <a:t>Is </a:t>
            </a:r>
            <a:r>
              <a:rPr lang="en-US" sz="2000" b="1" dirty="0" smtClean="0">
                <a:solidFill>
                  <a:schemeClr val="accent2"/>
                </a:solidFill>
                <a:latin typeface="Courier New" pitchFamily="49" charset="0"/>
              </a:rPr>
              <a:t>B</a:t>
            </a:r>
            <a:r>
              <a:rPr lang="en-US" sz="2000" dirty="0" smtClean="0"/>
              <a:t> adjacent to </a:t>
            </a:r>
            <a:r>
              <a:rPr lang="en-US" sz="2000" b="1" dirty="0" smtClean="0">
                <a:solidFill>
                  <a:srgbClr val="C00000"/>
                </a:solidFill>
                <a:latin typeface="Courier New" pitchFamily="49" charset="0"/>
              </a:rPr>
              <a:t>S</a:t>
            </a:r>
            <a:r>
              <a:rPr lang="en-US" sz="20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2592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Which would… </a:t>
            </a:r>
          </a:p>
          <a:p>
            <a:pPr>
              <a:buNone/>
            </a:pPr>
            <a:r>
              <a:rPr lang="en-US" dirty="0" smtClean="0"/>
              <a:t>Use </a:t>
            </a:r>
            <a:r>
              <a:rPr lang="en-US" dirty="0" smtClean="0">
                <a:solidFill>
                  <a:schemeClr val="accent2"/>
                </a:solidFill>
              </a:rPr>
              <a:t>directed edges</a:t>
            </a:r>
            <a:r>
              <a:rPr lang="en-US" dirty="0" smtClean="0"/>
              <a:t>? </a:t>
            </a:r>
            <a:r>
              <a:rPr lang="en-US" dirty="0"/>
              <a:t>H</a:t>
            </a:r>
            <a:r>
              <a:rPr lang="en-US" dirty="0" smtClean="0"/>
              <a:t>ave </a:t>
            </a:r>
            <a:r>
              <a:rPr lang="en-US" dirty="0" smtClean="0">
                <a:solidFill>
                  <a:schemeClr val="accent2"/>
                </a:solidFill>
              </a:rPr>
              <a:t>self-edges</a:t>
            </a:r>
            <a:r>
              <a:rPr lang="en-US" dirty="0" smtClean="0"/>
              <a:t>?  Be </a:t>
            </a:r>
            <a:r>
              <a:rPr lang="en-US" dirty="0" smtClean="0">
                <a:solidFill>
                  <a:schemeClr val="accent2"/>
                </a:solidFill>
              </a:rPr>
              <a:t>connected</a:t>
            </a:r>
            <a:r>
              <a:rPr lang="en-US" dirty="0" smtClean="0"/>
              <a:t>?  Have </a:t>
            </a:r>
            <a:r>
              <a:rPr lang="en-US" dirty="0" smtClean="0">
                <a:solidFill>
                  <a:schemeClr val="accent2"/>
                </a:solidFill>
              </a:rPr>
              <a:t>0-degree nodes</a:t>
            </a:r>
            <a:r>
              <a:rPr lang="en-US" dirty="0" smtClean="0"/>
              <a:t>?</a:t>
            </a:r>
          </a:p>
          <a:p>
            <a:pPr>
              <a:buNone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Web pages with links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Facebook</a:t>
            </a:r>
            <a:r>
              <a:rPr lang="en-US" dirty="0" smtClean="0"/>
              <a:t> friends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Methods in a program that call each other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Road maps (e.g., Google maps)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Airline routes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Family trees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Course pre-requisites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158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Weighted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505984"/>
          </a:xfrm>
        </p:spPr>
        <p:txBody>
          <a:bodyPr>
            <a:normAutofit/>
          </a:bodyPr>
          <a:lstStyle/>
          <a:p>
            <a:r>
              <a:rPr lang="en-US" dirty="0" smtClean="0"/>
              <a:t>In a weighed graph, each edge has a </a:t>
            </a:r>
            <a:r>
              <a:rPr lang="en-US" b="1" dirty="0" smtClean="0">
                <a:solidFill>
                  <a:schemeClr val="accent2"/>
                </a:solidFill>
              </a:rPr>
              <a:t>weight</a:t>
            </a:r>
            <a:r>
              <a:rPr lang="en-US" dirty="0" smtClean="0"/>
              <a:t> a.k.a. </a:t>
            </a:r>
            <a:r>
              <a:rPr lang="en-US" b="1" dirty="0" smtClean="0">
                <a:solidFill>
                  <a:schemeClr val="accent2"/>
                </a:solidFill>
              </a:rPr>
              <a:t>cost</a:t>
            </a:r>
          </a:p>
          <a:p>
            <a:pPr lvl="1"/>
            <a:r>
              <a:rPr lang="en-US" dirty="0" smtClean="0"/>
              <a:t>Typically numeric (most examples use </a:t>
            </a:r>
            <a:r>
              <a:rPr lang="en-US" dirty="0" err="1" smtClean="0"/>
              <a:t>ints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Some graphs allow </a:t>
            </a:r>
            <a:r>
              <a:rPr lang="en-US" i="1" dirty="0" smtClean="0"/>
              <a:t>negative weights</a:t>
            </a:r>
            <a:r>
              <a:rPr lang="en-US" dirty="0" smtClean="0"/>
              <a:t>; many do not</a:t>
            </a:r>
            <a:endParaRPr lang="en-US" dirty="0"/>
          </a:p>
        </p:txBody>
      </p:sp>
      <p:grpSp>
        <p:nvGrpSpPr>
          <p:cNvPr id="48" name="Group 47"/>
          <p:cNvGrpSpPr/>
          <p:nvPr/>
        </p:nvGrpSpPr>
        <p:grpSpPr>
          <a:xfrm>
            <a:off x="2736744" y="2013617"/>
            <a:ext cx="6250547" cy="4940560"/>
            <a:chOff x="1926516" y="1955744"/>
            <a:chExt cx="6250547" cy="4940560"/>
          </a:xfrm>
        </p:grpSpPr>
        <p:sp>
          <p:nvSpPr>
            <p:cNvPr id="39" name="Rounded Rectangle 38"/>
            <p:cNvSpPr/>
            <p:nvPr/>
          </p:nvSpPr>
          <p:spPr>
            <a:xfrm>
              <a:off x="1954235" y="3566233"/>
              <a:ext cx="881598" cy="86410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4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accent2"/>
                  </a:solidFill>
                  <a:latin typeface="Courier New" pitchFamily="49" charset="0"/>
                </a:rPr>
                <a:t>B</a:t>
              </a:r>
              <a:endParaRPr lang="en-US" sz="2400" dirty="0">
                <a:solidFill>
                  <a:schemeClr val="accent2"/>
                </a:solidFill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4369592" y="3781582"/>
              <a:ext cx="910930" cy="896537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4000"/>
              </a:schemeClr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C00000"/>
                  </a:solidFill>
                  <a:latin typeface="Courier New" pitchFamily="49" charset="0"/>
                </a:rPr>
                <a:t>S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6131667" y="5200206"/>
              <a:ext cx="869649" cy="822536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4000"/>
              </a:schemeClr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accent6"/>
                  </a:solidFill>
                  <a:latin typeface="Courier New" pitchFamily="49" charset="0"/>
                </a:rPr>
                <a:t>M</a:t>
              </a:r>
              <a:endParaRPr lang="en-US" sz="2400" dirty="0">
                <a:solidFill>
                  <a:schemeClr val="accent6"/>
                </a:solidFill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7060864" y="3507473"/>
              <a:ext cx="873679" cy="896537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4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accent1"/>
                  </a:solidFill>
                  <a:latin typeface="Courier New" pitchFamily="49" charset="0"/>
                </a:rPr>
                <a:t>E</a:t>
              </a:r>
              <a:endParaRPr lang="en-US" sz="2400" dirty="0">
                <a:solidFill>
                  <a:schemeClr val="accent1"/>
                </a:solidFill>
              </a:endParaRPr>
            </a:p>
          </p:txBody>
        </p:sp>
        <p:sp>
          <p:nvSpPr>
            <p:cNvPr id="32" name="Arc 31"/>
            <p:cNvSpPr/>
            <p:nvPr/>
          </p:nvSpPr>
          <p:spPr>
            <a:xfrm rot="2752196">
              <a:off x="4062770" y="4737465"/>
              <a:ext cx="2571273" cy="1746405"/>
            </a:xfrm>
            <a:prstGeom prst="arc">
              <a:avLst>
                <a:gd name="adj1" fmla="val 12824580"/>
                <a:gd name="adj2" fmla="val 17812681"/>
              </a:avLst>
            </a:prstGeom>
            <a:ln w="3810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34" name="Arc 33"/>
            <p:cNvSpPr/>
            <p:nvPr/>
          </p:nvSpPr>
          <p:spPr>
            <a:xfrm rot="13668948">
              <a:off x="4713318" y="3526023"/>
              <a:ext cx="2571273" cy="1746405"/>
            </a:xfrm>
            <a:prstGeom prst="arc">
              <a:avLst>
                <a:gd name="adj1" fmla="val 12824580"/>
                <a:gd name="adj2" fmla="val 17999849"/>
              </a:avLst>
            </a:prstGeom>
            <a:ln w="3810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35" name="Arc 34"/>
            <p:cNvSpPr/>
            <p:nvPr/>
          </p:nvSpPr>
          <p:spPr>
            <a:xfrm>
              <a:off x="4815518" y="3702645"/>
              <a:ext cx="3333082" cy="2341002"/>
            </a:xfrm>
            <a:prstGeom prst="arc">
              <a:avLst>
                <a:gd name="adj1" fmla="val 12824580"/>
                <a:gd name="adj2" fmla="val 17999849"/>
              </a:avLst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37" name="Arc 36"/>
            <p:cNvSpPr/>
            <p:nvPr/>
          </p:nvSpPr>
          <p:spPr>
            <a:xfrm rot="18361259">
              <a:off x="6522023" y="4282053"/>
              <a:ext cx="1971225" cy="1338854"/>
            </a:xfrm>
            <a:prstGeom prst="arc">
              <a:avLst>
                <a:gd name="adj1" fmla="val 12824580"/>
                <a:gd name="adj2" fmla="val 17999849"/>
              </a:avLst>
            </a:prstGeom>
            <a:ln w="3810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38" name="Arc 37"/>
            <p:cNvSpPr/>
            <p:nvPr/>
          </p:nvSpPr>
          <p:spPr>
            <a:xfrm rot="7444507">
              <a:off x="5659723" y="4044065"/>
              <a:ext cx="1971225" cy="1338854"/>
            </a:xfrm>
            <a:prstGeom prst="arc">
              <a:avLst>
                <a:gd name="adj1" fmla="val 12824580"/>
                <a:gd name="adj2" fmla="val 17999849"/>
              </a:avLst>
            </a:prstGeom>
            <a:ln w="3810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3" name="Arc 42"/>
            <p:cNvSpPr/>
            <p:nvPr/>
          </p:nvSpPr>
          <p:spPr>
            <a:xfrm rot="21219019" flipH="1">
              <a:off x="1926516" y="3786440"/>
              <a:ext cx="2892358" cy="2353229"/>
            </a:xfrm>
            <a:prstGeom prst="arc">
              <a:avLst>
                <a:gd name="adj1" fmla="val 12824580"/>
                <a:gd name="adj2" fmla="val 17449000"/>
              </a:avLst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4" name="Arc 43"/>
            <p:cNvSpPr/>
            <p:nvPr/>
          </p:nvSpPr>
          <p:spPr>
            <a:xfrm rot="10800000" flipH="1">
              <a:off x="2345255" y="2160601"/>
              <a:ext cx="2892358" cy="2353229"/>
            </a:xfrm>
            <a:prstGeom prst="arc">
              <a:avLst>
                <a:gd name="adj1" fmla="val 13293260"/>
                <a:gd name="adj2" fmla="val 17999849"/>
              </a:avLst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5" name="Arc 44"/>
            <p:cNvSpPr/>
            <p:nvPr/>
          </p:nvSpPr>
          <p:spPr>
            <a:xfrm rot="10800000">
              <a:off x="4215810" y="1955744"/>
              <a:ext cx="3333082" cy="2341002"/>
            </a:xfrm>
            <a:prstGeom prst="arc">
              <a:avLst>
                <a:gd name="adj1" fmla="val 12894087"/>
                <a:gd name="adj2" fmla="val 17999849"/>
              </a:avLst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</p:spTree>
    <p:extLst>
      <p:ext uri="{BB962C8B-B14F-4D97-AF65-F5344CB8AC3E}">
        <p14:creationId xmlns:p14="http://schemas.microsoft.com/office/powerpoint/2010/main" val="546107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What, if anything, might weights represent for each of these?  </a:t>
            </a:r>
          </a:p>
          <a:p>
            <a:pPr>
              <a:buNone/>
            </a:pPr>
            <a:r>
              <a:rPr lang="en-US" dirty="0" smtClean="0"/>
              <a:t>Do negative weights make sense?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Web pages with links</a:t>
            </a:r>
          </a:p>
          <a:p>
            <a:r>
              <a:rPr lang="en-US" dirty="0" err="1" smtClean="0"/>
              <a:t>Facebook</a:t>
            </a:r>
            <a:r>
              <a:rPr lang="en-US" dirty="0" smtClean="0"/>
              <a:t> friends</a:t>
            </a:r>
          </a:p>
          <a:p>
            <a:r>
              <a:rPr lang="en-US" dirty="0" smtClean="0"/>
              <a:t>Methods in a program that call each other</a:t>
            </a:r>
          </a:p>
          <a:p>
            <a:r>
              <a:rPr lang="en-US" dirty="0" smtClean="0"/>
              <a:t>Road maps (e.g., Google maps)</a:t>
            </a:r>
          </a:p>
          <a:p>
            <a:r>
              <a:rPr lang="en-US" dirty="0" smtClean="0"/>
              <a:t>Airline </a:t>
            </a:r>
            <a:r>
              <a:rPr lang="en-US" dirty="0" smtClean="0"/>
              <a:t>routes</a:t>
            </a:r>
          </a:p>
          <a:p>
            <a:r>
              <a:rPr lang="en-US" dirty="0" smtClean="0"/>
              <a:t>Family trees</a:t>
            </a:r>
          </a:p>
          <a:p>
            <a:r>
              <a:rPr lang="en-US" dirty="0" smtClean="0"/>
              <a:t>Course pre-requisites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281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Paths and Cycles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17277"/>
            <a:ext cx="10515600" cy="150692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A </a:t>
            </a:r>
            <a:r>
              <a:rPr lang="en-US" b="1" dirty="0" smtClean="0">
                <a:solidFill>
                  <a:schemeClr val="accent2"/>
                </a:solidFill>
              </a:rPr>
              <a:t>path</a:t>
            </a:r>
            <a:r>
              <a:rPr lang="en-US" dirty="0" smtClean="0"/>
              <a:t> is a list of vertices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[v</a:t>
            </a:r>
            <a:r>
              <a:rPr lang="en-US" sz="2400" baseline="-25000" dirty="0">
                <a:latin typeface="Courier New" pitchFamily="49" charset="0"/>
                <a:cs typeface="Courier New" pitchFamily="49" charset="0"/>
              </a:rPr>
              <a:t>0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,v</a:t>
            </a:r>
            <a:r>
              <a:rPr lang="en-US" sz="2400" baseline="-25000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,…,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v</a:t>
            </a:r>
            <a:r>
              <a:rPr lang="en-US" sz="2400" baseline="-25000" dirty="0" err="1">
                <a:latin typeface="Courier New" pitchFamily="49" charset="0"/>
                <a:cs typeface="Courier New" pitchFamily="49" charset="0"/>
              </a:rPr>
              <a:t>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]</a:t>
            </a:r>
            <a:r>
              <a:rPr lang="en-US" dirty="0" smtClean="0">
                <a:cs typeface="Courier New" pitchFamily="49" charset="0"/>
              </a:rPr>
              <a:t> </a:t>
            </a:r>
            <a:r>
              <a:rPr lang="en-US" dirty="0" smtClean="0"/>
              <a:t>such </a:t>
            </a:r>
            <a:r>
              <a:rPr lang="en-US" dirty="0" smtClean="0"/>
              <a:t>that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(v</a:t>
            </a:r>
            <a:r>
              <a:rPr lang="en-US" sz="2400" baseline="-25000" dirty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,v</a:t>
            </a:r>
            <a:r>
              <a:rPr lang="en-US" sz="2400" baseline="-25000" dirty="0">
                <a:latin typeface="Courier New" pitchFamily="49" charset="0"/>
                <a:cs typeface="Courier New" pitchFamily="49" charset="0"/>
              </a:rPr>
              <a:t>i+1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Symbol" pitchFamily="18" charset="2"/>
              </a:rPr>
              <a:t></a:t>
            </a:r>
            <a:r>
              <a:rPr lang="en-US" dirty="0" smtClean="0">
                <a:cs typeface="Courier New" pitchFamily="49" charset="0"/>
                <a:sym typeface="Symbol" pitchFamily="18" charset="2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Symbol" pitchFamily="18" charset="2"/>
              </a:rPr>
              <a:t>E </a:t>
            </a:r>
            <a:r>
              <a:rPr lang="en-US" dirty="0" smtClean="0"/>
              <a:t>for all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0</a:t>
            </a:r>
            <a:r>
              <a:rPr lang="en-US" dirty="0" smtClean="0"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Symbol"/>
              </a:rPr>
              <a:t></a:t>
            </a:r>
            <a:r>
              <a:rPr lang="en-US" dirty="0" smtClean="0">
                <a:cs typeface="Courier New" pitchFamily="49" charset="0"/>
                <a:sym typeface="Symbol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  <a:sym typeface="Symbol"/>
              </a:rPr>
              <a:t>i</a:t>
            </a:r>
            <a:r>
              <a:rPr lang="en-US" dirty="0" smtClean="0">
                <a:cs typeface="Courier New" pitchFamily="49" charset="0"/>
                <a:sym typeface="Symbol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Symbol"/>
              </a:rPr>
              <a:t>&lt;</a:t>
            </a:r>
            <a:r>
              <a:rPr lang="en-US" dirty="0" smtClean="0">
                <a:cs typeface="Courier New" pitchFamily="49" charset="0"/>
                <a:sym typeface="Symbol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Symbol"/>
              </a:rPr>
              <a:t>n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Symbol"/>
              </a:rPr>
              <a:t>.</a:t>
            </a:r>
            <a:br>
              <a:rPr lang="en-US" dirty="0" smtClean="0">
                <a:latin typeface="Courier New" pitchFamily="49" charset="0"/>
                <a:cs typeface="Courier New" pitchFamily="49" charset="0"/>
                <a:sym typeface="Symbol"/>
              </a:rPr>
            </a:br>
            <a:r>
              <a:rPr lang="en-US" dirty="0" smtClean="0">
                <a:cs typeface="Courier New" pitchFamily="49" charset="0"/>
                <a:sym typeface="Symbol"/>
              </a:rPr>
              <a:t>Said as </a:t>
            </a:r>
            <a:r>
              <a:rPr lang="en-US" i="1" dirty="0" smtClean="0">
                <a:cs typeface="Courier New" pitchFamily="49" charset="0"/>
                <a:sym typeface="Symbol"/>
              </a:rPr>
              <a:t>“a </a:t>
            </a:r>
            <a:r>
              <a:rPr lang="en-US" i="1" dirty="0" smtClean="0">
                <a:cs typeface="Courier New" pitchFamily="49" charset="0"/>
                <a:sym typeface="Symbol"/>
              </a:rPr>
              <a:t>path from</a:t>
            </a:r>
            <a:r>
              <a:rPr lang="en-US" dirty="0" smtClean="0">
                <a:cs typeface="Courier New" pitchFamily="49" charset="0"/>
                <a:sym typeface="Symbol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v</a:t>
            </a:r>
            <a:r>
              <a:rPr lang="en-US" sz="2400" baseline="-25000" dirty="0">
                <a:latin typeface="Courier New" pitchFamily="49" charset="0"/>
                <a:cs typeface="Courier New" pitchFamily="49" charset="0"/>
              </a:rPr>
              <a:t>0 </a:t>
            </a:r>
            <a:r>
              <a:rPr lang="en-US" i="1" dirty="0" smtClean="0">
                <a:cs typeface="Courier New" pitchFamily="49" charset="0"/>
                <a:sym typeface="Symbol"/>
              </a:rPr>
              <a:t>to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v</a:t>
            </a:r>
            <a:r>
              <a:rPr lang="en-US" sz="2400" baseline="-25000" dirty="0" err="1">
                <a:latin typeface="Courier New" pitchFamily="49" charset="0"/>
                <a:cs typeface="Courier New" pitchFamily="49" charset="0"/>
              </a:rPr>
              <a:t>n</a:t>
            </a:r>
            <a:r>
              <a:rPr lang="en-US" i="1" dirty="0" smtClean="0">
                <a:cs typeface="Courier New" pitchFamily="49" charset="0"/>
                <a:sym typeface="Symbol"/>
              </a:rPr>
              <a:t>”</a:t>
            </a:r>
            <a:endParaRPr lang="en-US" dirty="0" smtClean="0">
              <a:latin typeface="Courier New" pitchFamily="49" charset="0"/>
              <a:cs typeface="Courier New" pitchFamily="49" charset="0"/>
              <a:sym typeface="Symbol"/>
            </a:endParaRPr>
          </a:p>
          <a:p>
            <a:endParaRPr lang="en-US" sz="1200" dirty="0" smtClean="0">
              <a:latin typeface="Courier New" pitchFamily="49" charset="0"/>
              <a:cs typeface="Courier New" pitchFamily="49" charset="0"/>
              <a:sym typeface="Symbol"/>
            </a:endParaRPr>
          </a:p>
          <a:p>
            <a:r>
              <a:rPr lang="en-US" dirty="0" smtClean="0">
                <a:cs typeface="Courier New" pitchFamily="49" charset="0"/>
                <a:sym typeface="Symbol"/>
              </a:rPr>
              <a:t>A </a:t>
            </a:r>
            <a:r>
              <a:rPr lang="en-US" b="1" dirty="0" smtClean="0">
                <a:solidFill>
                  <a:schemeClr val="accent2"/>
                </a:solidFill>
                <a:cs typeface="Courier New" pitchFamily="49" charset="0"/>
                <a:sym typeface="Symbol"/>
              </a:rPr>
              <a:t>cycle</a:t>
            </a:r>
            <a:r>
              <a:rPr lang="en-US" dirty="0" smtClean="0">
                <a:cs typeface="Courier New" pitchFamily="49" charset="0"/>
                <a:sym typeface="Symbol"/>
              </a:rPr>
              <a:t> is a path that begins and ends at the same node</a:t>
            </a:r>
            <a:r>
              <a:rPr lang="en-US" dirty="0" smtClean="0">
                <a:latin typeface="+mj-lt"/>
                <a:cs typeface="Courier New" pitchFamily="49" charset="0"/>
                <a:sym typeface="Symbol"/>
              </a:rPr>
              <a:t> (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v</a:t>
            </a:r>
            <a:r>
              <a:rPr lang="en-US" sz="2400" baseline="-25000" dirty="0" smtClean="0">
                <a:latin typeface="Courier New" pitchFamily="49" charset="0"/>
                <a:cs typeface="Courier New" pitchFamily="49" charset="0"/>
              </a:rPr>
              <a:t>0 </a:t>
            </a:r>
            <a:r>
              <a:rPr lang="en-US" dirty="0" smtClean="0">
                <a:latin typeface="+mj-lt"/>
                <a:cs typeface="Courier New" pitchFamily="49" charset="0"/>
                <a:sym typeface="Symbol"/>
              </a:rPr>
              <a:t>==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v</a:t>
            </a:r>
            <a:r>
              <a:rPr lang="en-US" sz="2400" baseline="-25000" dirty="0" err="1" smtClean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dirty="0" smtClean="0">
                <a:latin typeface="+mj-lt"/>
                <a:cs typeface="Courier New" pitchFamily="49" charset="0"/>
                <a:sym typeface="Symbol"/>
              </a:rPr>
              <a:t>)</a:t>
            </a:r>
            <a:endParaRPr lang="en-US" dirty="0">
              <a:latin typeface="+mj-lt"/>
              <a:cs typeface="Courier New" pitchFamily="49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204258" y="3230111"/>
            <a:ext cx="5130558" cy="2751628"/>
            <a:chOff x="801510" y="2357027"/>
            <a:chExt cx="6857909" cy="3927474"/>
          </a:xfrm>
        </p:grpSpPr>
        <p:sp>
          <p:nvSpPr>
            <p:cNvPr id="8" name="Oval 4"/>
            <p:cNvSpPr>
              <a:spLocks noChangeAspect="1"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362200" y="50292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000"/>
            </a:p>
          </p:txBody>
        </p:sp>
        <p:sp>
          <p:nvSpPr>
            <p:cNvPr id="9" name="Oval 5"/>
            <p:cNvSpPr>
              <a:spLocks noChangeAspect="1"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133600" y="25908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000"/>
            </a:p>
          </p:txBody>
        </p:sp>
        <p:cxnSp>
          <p:nvCxnSpPr>
            <p:cNvPr id="10" name="AutoShape 6"/>
            <p:cNvCxnSpPr>
              <a:cxnSpLocks noChangeShapeType="1"/>
              <a:stCxn id="8" idx="0"/>
              <a:endCxn id="9" idx="4"/>
            </p:cNvCxnSpPr>
            <p:nvPr>
              <p:custDataLst>
                <p:tags r:id="rId4"/>
              </p:custDataLst>
            </p:nvPr>
          </p:nvCxnSpPr>
          <p:spPr bwMode="auto">
            <a:xfrm flipH="1" flipV="1">
              <a:off x="2324100" y="2986088"/>
              <a:ext cx="228600" cy="2028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11" name="Oval 7"/>
            <p:cNvSpPr>
              <a:spLocks noChangeAspect="1"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810000" y="37338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000"/>
            </a:p>
          </p:txBody>
        </p:sp>
        <p:sp>
          <p:nvSpPr>
            <p:cNvPr id="12" name="Oval 8"/>
            <p:cNvSpPr>
              <a:spLocks noChangeAspect="1"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638800" y="5334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000"/>
            </a:p>
          </p:txBody>
        </p:sp>
        <p:sp>
          <p:nvSpPr>
            <p:cNvPr id="13" name="Oval 9"/>
            <p:cNvSpPr>
              <a:spLocks noChangeAspect="1"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705600" y="28956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000"/>
            </a:p>
          </p:txBody>
        </p:sp>
        <p:cxnSp>
          <p:nvCxnSpPr>
            <p:cNvPr id="14" name="AutoShape 10"/>
            <p:cNvCxnSpPr>
              <a:cxnSpLocks noChangeShapeType="1"/>
              <a:stCxn id="13" idx="4"/>
              <a:endCxn id="12" idx="7"/>
            </p:cNvCxnSpPr>
            <p:nvPr>
              <p:custDataLst>
                <p:tags r:id="rId8"/>
              </p:custDataLst>
            </p:nvPr>
          </p:nvCxnSpPr>
          <p:spPr bwMode="auto">
            <a:xfrm flipH="1">
              <a:off x="5964238" y="3290888"/>
              <a:ext cx="931862" cy="208438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5" name="AutoShape 11"/>
            <p:cNvCxnSpPr>
              <a:cxnSpLocks noChangeShapeType="1"/>
              <a:stCxn id="13" idx="2"/>
              <a:endCxn id="9" idx="6"/>
            </p:cNvCxnSpPr>
            <p:nvPr>
              <p:custDataLst>
                <p:tags r:id="rId9"/>
              </p:custDataLst>
            </p:nvPr>
          </p:nvCxnSpPr>
          <p:spPr bwMode="auto">
            <a:xfrm flipH="1" flipV="1">
              <a:off x="2528888" y="2781300"/>
              <a:ext cx="4162425" cy="3048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6" name="AutoShape 12"/>
            <p:cNvCxnSpPr>
              <a:cxnSpLocks noChangeShapeType="1"/>
              <a:stCxn id="9" idx="5"/>
              <a:endCxn id="11" idx="1"/>
            </p:cNvCxnSpPr>
            <p:nvPr>
              <p:custDataLst>
                <p:tags r:id="rId10"/>
              </p:custDataLst>
            </p:nvPr>
          </p:nvCxnSpPr>
          <p:spPr bwMode="auto">
            <a:xfrm>
              <a:off x="2459038" y="2930525"/>
              <a:ext cx="1406525" cy="8445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7" name="AutoShape 13"/>
            <p:cNvCxnSpPr>
              <a:cxnSpLocks noChangeShapeType="1"/>
              <a:stCxn id="8" idx="7"/>
              <a:endCxn id="11" idx="3"/>
            </p:cNvCxnSpPr>
            <p:nvPr>
              <p:custDataLst>
                <p:tags r:id="rId11"/>
              </p:custDataLst>
            </p:nvPr>
          </p:nvCxnSpPr>
          <p:spPr bwMode="auto">
            <a:xfrm flipV="1">
              <a:off x="2687638" y="4073525"/>
              <a:ext cx="1177925" cy="9969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8" name="AutoShape 14"/>
            <p:cNvCxnSpPr>
              <a:cxnSpLocks noChangeShapeType="1"/>
              <a:stCxn id="11" idx="5"/>
              <a:endCxn id="12" idx="1"/>
            </p:cNvCxnSpPr>
            <p:nvPr>
              <p:custDataLst>
                <p:tags r:id="rId12"/>
              </p:custDataLst>
            </p:nvPr>
          </p:nvCxnSpPr>
          <p:spPr bwMode="auto">
            <a:xfrm>
              <a:off x="4135438" y="4073525"/>
              <a:ext cx="1558925" cy="13017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9" name="AutoShape 15"/>
            <p:cNvCxnSpPr>
              <a:cxnSpLocks noChangeShapeType="1"/>
              <a:stCxn id="11" idx="7"/>
              <a:endCxn id="13" idx="3"/>
            </p:cNvCxnSpPr>
            <p:nvPr>
              <p:custDataLst>
                <p:tags r:id="rId13"/>
              </p:custDataLst>
            </p:nvPr>
          </p:nvCxnSpPr>
          <p:spPr bwMode="auto">
            <a:xfrm flipV="1">
              <a:off x="4135438" y="3235325"/>
              <a:ext cx="2625725" cy="5397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20" name="AutoShape 16"/>
            <p:cNvCxnSpPr>
              <a:cxnSpLocks noChangeShapeType="1"/>
              <a:stCxn id="12" idx="2"/>
              <a:endCxn id="8" idx="6"/>
            </p:cNvCxnSpPr>
            <p:nvPr>
              <p:custDataLst>
                <p:tags r:id="rId14"/>
              </p:custDataLst>
            </p:nvPr>
          </p:nvCxnSpPr>
          <p:spPr bwMode="auto">
            <a:xfrm flipH="1" flipV="1">
              <a:off x="2757488" y="5219700"/>
              <a:ext cx="2867025" cy="3048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21" name="Text Box 17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801510" y="2817813"/>
              <a:ext cx="1216025" cy="5710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Seattle</a:t>
              </a:r>
            </a:p>
          </p:txBody>
        </p:sp>
        <p:sp>
          <p:nvSpPr>
            <p:cNvPr id="22" name="Text Box 18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1524000" y="5332412"/>
              <a:ext cx="2127101" cy="5710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San Francisco</a:t>
              </a:r>
            </a:p>
          </p:txBody>
        </p:sp>
        <p:sp>
          <p:nvSpPr>
            <p:cNvPr id="23" name="Text Box 19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410201" y="5713413"/>
              <a:ext cx="1080351" cy="5710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Dallas</a:t>
              </a:r>
            </a:p>
          </p:txBody>
        </p:sp>
        <p:sp>
          <p:nvSpPr>
            <p:cNvPr id="24" name="Text Box 20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324602" y="2357027"/>
              <a:ext cx="1334817" cy="5710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Chicago</a:t>
              </a:r>
            </a:p>
          </p:txBody>
        </p:sp>
        <p:sp>
          <p:nvSpPr>
            <p:cNvPr id="25" name="Text Box 21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154489" y="3732213"/>
              <a:ext cx="2076449" cy="5710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Salt Lake City</a:t>
              </a:r>
            </a:p>
          </p:txBody>
        </p:sp>
      </p:grpSp>
      <p:sp>
        <p:nvSpPr>
          <p:cNvPr id="28" name="Rectangle 2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90700" y="6053263"/>
            <a:ext cx="8610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25425" indent="-225425">
              <a:spcBef>
                <a:spcPct val="20000"/>
              </a:spcBef>
            </a:pPr>
            <a:r>
              <a:rPr lang="en-US" sz="2000" dirty="0"/>
              <a:t>Example: [Seattle</a:t>
            </a:r>
            <a:r>
              <a:rPr lang="en-US" sz="2000" dirty="0" smtClean="0"/>
              <a:t>,                                                                                              ]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3686346" y="6059478"/>
            <a:ext cx="16570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Salt Lake City</a:t>
            </a:r>
            <a:r>
              <a:rPr lang="en-US" sz="2000" smtClean="0"/>
              <a:t>, 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5136954" y="6059478"/>
            <a:ext cx="11158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Chicago, </a:t>
            </a:r>
            <a:endParaRPr lang="en-US" sz="2000" dirty="0"/>
          </a:p>
        </p:txBody>
      </p:sp>
      <p:sp>
        <p:nvSpPr>
          <p:cNvPr id="29" name="Rectangle 28"/>
          <p:cNvSpPr/>
          <p:nvPr/>
        </p:nvSpPr>
        <p:spPr>
          <a:xfrm>
            <a:off x="6032623" y="6059478"/>
            <a:ext cx="9300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Dallas, </a:t>
            </a:r>
            <a:endParaRPr lang="en-US" sz="2000" dirty="0"/>
          </a:p>
        </p:txBody>
      </p:sp>
      <p:sp>
        <p:nvSpPr>
          <p:cNvPr id="30" name="Rectangle 29"/>
          <p:cNvSpPr/>
          <p:nvPr/>
        </p:nvSpPr>
        <p:spPr>
          <a:xfrm>
            <a:off x="6777732" y="6055531"/>
            <a:ext cx="16508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San Francisco,</a:t>
            </a:r>
            <a:endParaRPr lang="en-US" sz="2000" dirty="0"/>
          </a:p>
        </p:txBody>
      </p:sp>
      <p:sp>
        <p:nvSpPr>
          <p:cNvPr id="31" name="Rectangle 30"/>
          <p:cNvSpPr/>
          <p:nvPr/>
        </p:nvSpPr>
        <p:spPr>
          <a:xfrm>
            <a:off x="8232997" y="6059345"/>
            <a:ext cx="9674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smtClean="0"/>
              <a:t> Seattle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842738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8" grpId="0"/>
      <p:bldP spid="4" grpId="0"/>
      <p:bldP spid="6" grpId="0"/>
      <p:bldP spid="29" grpId="0"/>
      <p:bldP spid="30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Length and Cost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5702"/>
            <a:ext cx="10515600" cy="1627545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Path length:</a:t>
            </a:r>
            <a:r>
              <a:rPr lang="en-US" dirty="0" smtClean="0"/>
              <a:t> Number of </a:t>
            </a:r>
            <a:r>
              <a:rPr lang="en-US" i="1" dirty="0" smtClean="0"/>
              <a:t>edges</a:t>
            </a:r>
            <a:r>
              <a:rPr lang="en-US" dirty="0" smtClean="0"/>
              <a:t> in a path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Path cost:</a:t>
            </a:r>
            <a:r>
              <a:rPr lang="en-US" dirty="0" smtClean="0"/>
              <a:t> Sum </a:t>
            </a:r>
            <a:r>
              <a:rPr lang="en-US" dirty="0" smtClean="0"/>
              <a:t>of </a:t>
            </a:r>
            <a:r>
              <a:rPr lang="en-US" i="1" dirty="0" smtClean="0"/>
              <a:t>weights</a:t>
            </a:r>
            <a:r>
              <a:rPr lang="en-US" dirty="0" smtClean="0"/>
              <a:t> of edges in a </a:t>
            </a:r>
            <a:r>
              <a:rPr lang="en-US" dirty="0" smtClean="0"/>
              <a:t>path</a:t>
            </a:r>
            <a:endParaRPr lang="en-US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/>
              <a:t>Example: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let </a:t>
            </a:r>
            <a:r>
              <a:rPr lang="en-US" b="1" dirty="0" smtClean="0">
                <a:solidFill>
                  <a:srgbClr val="C00000"/>
                </a:solidFill>
                <a:latin typeface="Courier New" charset="0"/>
                <a:ea typeface="Courier New" charset="0"/>
                <a:cs typeface="Courier New" charset="0"/>
              </a:rPr>
              <a:t>P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[</a:t>
            </a:r>
            <a:r>
              <a:rPr lang="en-US" dirty="0" smtClean="0"/>
              <a:t>Seattle, Salt Lake City, Chicago, Dallas, San Francisco, Seattle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]</a:t>
            </a: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905000" y="3403923"/>
            <a:ext cx="5865882" cy="3143310"/>
            <a:chOff x="381000" y="3276600"/>
            <a:chExt cx="5865882" cy="3143310"/>
          </a:xfrm>
        </p:grpSpPr>
        <p:sp>
          <p:nvSpPr>
            <p:cNvPr id="23" name="Text Box 20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248275" y="3276600"/>
              <a:ext cx="99860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Chicago</a:t>
              </a: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381000" y="3424238"/>
              <a:ext cx="5565775" cy="2995672"/>
              <a:chOff x="381000" y="3424238"/>
              <a:chExt cx="5565775" cy="2995672"/>
            </a:xfrm>
          </p:grpSpPr>
          <p:sp>
            <p:nvSpPr>
              <p:cNvPr id="7" name="Oval 4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1617663" y="5657850"/>
                <a:ext cx="349250" cy="34925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8" name="Oval 5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1408113" y="3424238"/>
                <a:ext cx="349250" cy="34925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9" name="AutoShape 6"/>
              <p:cNvCxnSpPr>
                <a:cxnSpLocks noChangeShapeType="1"/>
                <a:stCxn id="7" idx="0"/>
                <a:endCxn id="8" idx="4"/>
              </p:cNvCxnSpPr>
              <p:nvPr>
                <p:custDataLst>
                  <p:tags r:id="rId13"/>
                </p:custDataLst>
              </p:nvPr>
            </p:nvCxnSpPr>
            <p:spPr bwMode="auto">
              <a:xfrm flipH="1" flipV="1">
                <a:off x="1582738" y="3790950"/>
                <a:ext cx="209550" cy="1854200"/>
              </a:xfrm>
              <a:prstGeom prst="straightConnector1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ffectLst/>
            </p:spPr>
          </p:cxnSp>
          <p:sp>
            <p:nvSpPr>
              <p:cNvPr id="10" name="Oval 7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2943225" y="4471988"/>
                <a:ext cx="349250" cy="34925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1" name="Oval 8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572000" y="5791200"/>
                <a:ext cx="349250" cy="34925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2" name="Oval 9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5597525" y="3703638"/>
                <a:ext cx="349250" cy="34925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13" name="AutoShape 10"/>
              <p:cNvCxnSpPr>
                <a:cxnSpLocks noChangeShapeType="1"/>
                <a:stCxn id="12" idx="4"/>
                <a:endCxn id="11" idx="7"/>
              </p:cNvCxnSpPr>
              <p:nvPr>
                <p:custDataLst>
                  <p:tags r:id="rId17"/>
                </p:custDataLst>
              </p:nvPr>
            </p:nvCxnSpPr>
            <p:spPr bwMode="auto">
              <a:xfrm rot="5400000">
                <a:off x="4426398" y="4496594"/>
                <a:ext cx="1789458" cy="902047"/>
              </a:xfrm>
              <a:prstGeom prst="straightConnector1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14" name="AutoShape 11"/>
              <p:cNvCxnSpPr>
                <a:cxnSpLocks noChangeShapeType="1"/>
                <a:stCxn id="12" idx="2"/>
                <a:endCxn id="8" idx="6"/>
              </p:cNvCxnSpPr>
              <p:nvPr>
                <p:custDataLst>
                  <p:tags r:id="rId18"/>
                </p:custDataLst>
              </p:nvPr>
            </p:nvCxnSpPr>
            <p:spPr bwMode="auto">
              <a:xfrm flipH="1" flipV="1">
                <a:off x="1774825" y="3598863"/>
                <a:ext cx="3810000" cy="27940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15" name="AutoShape 12"/>
              <p:cNvCxnSpPr>
                <a:cxnSpLocks noChangeShapeType="1"/>
                <a:stCxn id="8" idx="5"/>
                <a:endCxn id="10" idx="1"/>
              </p:cNvCxnSpPr>
              <p:nvPr>
                <p:custDataLst>
                  <p:tags r:id="rId19"/>
                </p:custDataLst>
              </p:nvPr>
            </p:nvCxnSpPr>
            <p:spPr bwMode="auto">
              <a:xfrm>
                <a:off x="1706563" y="3740150"/>
                <a:ext cx="1289050" cy="768350"/>
              </a:xfrm>
              <a:prstGeom prst="straightConnector1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16" name="AutoShape 13"/>
              <p:cNvCxnSpPr>
                <a:cxnSpLocks noChangeShapeType="1"/>
                <a:stCxn id="7" idx="7"/>
                <a:endCxn id="10" idx="3"/>
              </p:cNvCxnSpPr>
              <p:nvPr>
                <p:custDataLst>
                  <p:tags r:id="rId20"/>
                </p:custDataLst>
              </p:nvPr>
            </p:nvCxnSpPr>
            <p:spPr bwMode="auto">
              <a:xfrm flipV="1">
                <a:off x="1916113" y="4783138"/>
                <a:ext cx="1079500" cy="912812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17" name="AutoShape 14"/>
              <p:cNvCxnSpPr>
                <a:cxnSpLocks noChangeShapeType="1"/>
                <a:stCxn id="10" idx="5"/>
                <a:endCxn id="11" idx="1"/>
              </p:cNvCxnSpPr>
              <p:nvPr>
                <p:custDataLst>
                  <p:tags r:id="rId21"/>
                </p:custDataLst>
              </p:nvPr>
            </p:nvCxnSpPr>
            <p:spPr bwMode="auto">
              <a:xfrm rot="16200000" flipH="1">
                <a:off x="3396110" y="4615309"/>
                <a:ext cx="1072254" cy="1381819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18" name="AutoShape 15"/>
              <p:cNvCxnSpPr>
                <a:cxnSpLocks noChangeShapeType="1"/>
                <a:stCxn id="10" idx="7"/>
                <a:endCxn id="12" idx="3"/>
              </p:cNvCxnSpPr>
              <p:nvPr>
                <p:custDataLst>
                  <p:tags r:id="rId22"/>
                </p:custDataLst>
              </p:nvPr>
            </p:nvCxnSpPr>
            <p:spPr bwMode="auto">
              <a:xfrm flipV="1">
                <a:off x="3241675" y="4014788"/>
                <a:ext cx="2406650" cy="493712"/>
              </a:xfrm>
              <a:prstGeom prst="straightConnector1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19" name="AutoShape 16"/>
              <p:cNvCxnSpPr>
                <a:cxnSpLocks noChangeShapeType="1"/>
                <a:stCxn id="11" idx="2"/>
                <a:endCxn id="7" idx="6"/>
              </p:cNvCxnSpPr>
              <p:nvPr>
                <p:custDataLst>
                  <p:tags r:id="rId23"/>
                </p:custDataLst>
              </p:nvPr>
            </p:nvCxnSpPr>
            <p:spPr bwMode="auto">
              <a:xfrm rot="10800000">
                <a:off x="1966914" y="5832475"/>
                <a:ext cx="2605087" cy="133350"/>
              </a:xfrm>
              <a:prstGeom prst="straightConnector1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ffectLst/>
            </p:spPr>
          </p:cxnSp>
          <p:sp>
            <p:nvSpPr>
              <p:cNvPr id="20" name="Text Box 17"/>
              <p:cNvSpPr txBox="1"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381000" y="3632200"/>
                <a:ext cx="923651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Seattle</a:t>
                </a:r>
              </a:p>
            </p:txBody>
          </p:sp>
          <p:sp>
            <p:nvSpPr>
              <p:cNvPr id="21" name="Text Box 18"/>
              <p:cNvSpPr txBox="1"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849313" y="6019800"/>
                <a:ext cx="1591333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San Francisco</a:t>
                </a:r>
              </a:p>
            </p:txBody>
          </p:sp>
          <p:sp>
            <p:nvSpPr>
              <p:cNvPr id="22" name="Text Box 19"/>
              <p:cNvSpPr txBox="1"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4953000" y="5943600"/>
                <a:ext cx="80823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Dallas</a:t>
                </a:r>
              </a:p>
            </p:txBody>
          </p:sp>
          <p:sp>
            <p:nvSpPr>
              <p:cNvPr id="24" name="Text Box 21"/>
              <p:cNvSpPr txBox="1"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3259138" y="4470400"/>
                <a:ext cx="1553439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Salt Lake City</a:t>
                </a:r>
              </a:p>
            </p:txBody>
          </p:sp>
        </p:grpSp>
      </p:grpSp>
      <p:sp>
        <p:nvSpPr>
          <p:cNvPr id="33" name="Text Box 30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873663" y="3662660"/>
            <a:ext cx="163717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400" dirty="0"/>
          </a:p>
          <a:p>
            <a:r>
              <a:rPr lang="en-US" sz="2400" dirty="0" smtClean="0"/>
              <a:t>length(</a:t>
            </a:r>
            <a:r>
              <a:rPr lang="en-US" sz="2400" b="1" dirty="0" smtClean="0">
                <a:solidFill>
                  <a:srgbClr val="C00000"/>
                </a:solidFill>
                <a:latin typeface="Courier New" charset="0"/>
                <a:ea typeface="Courier New" charset="0"/>
                <a:cs typeface="Courier New" charset="0"/>
              </a:rPr>
              <a:t>P</a:t>
            </a:r>
            <a:r>
              <a:rPr lang="en-US" sz="2400" dirty="0" smtClean="0"/>
              <a:t>) </a:t>
            </a:r>
            <a:r>
              <a:rPr lang="en-US" sz="2400" dirty="0"/>
              <a:t>= 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  <a:p>
            <a:r>
              <a:rPr lang="en-US" sz="2400" dirty="0" smtClean="0"/>
              <a:t>cost(</a:t>
            </a:r>
            <a:r>
              <a:rPr lang="en-US" sz="2400" b="1" dirty="0" smtClean="0">
                <a:solidFill>
                  <a:srgbClr val="C00000"/>
                </a:solidFill>
                <a:latin typeface="Courier New" charset="0"/>
                <a:ea typeface="Courier New" charset="0"/>
                <a:cs typeface="Courier New" charset="0"/>
              </a:rPr>
              <a:t>P</a:t>
            </a:r>
            <a:r>
              <a:rPr lang="en-US" sz="2400" dirty="0"/>
              <a:t>) </a:t>
            </a:r>
            <a:r>
              <a:rPr lang="en-US" sz="2400" dirty="0"/>
              <a:t>=</a:t>
            </a:r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2920538" y="3514386"/>
            <a:ext cx="4353444" cy="2541585"/>
            <a:chOff x="2920538" y="3444938"/>
            <a:chExt cx="4353444" cy="2541585"/>
          </a:xfrm>
        </p:grpSpPr>
        <p:sp>
          <p:nvSpPr>
            <p:cNvPr id="36" name="Text Box 22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5000163" y="3444938"/>
              <a:ext cx="51328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chemeClr val="accent1"/>
                  </a:solidFill>
                </a:rPr>
                <a:t>3.5</a:t>
              </a:r>
            </a:p>
          </p:txBody>
        </p:sp>
        <p:sp>
          <p:nvSpPr>
            <p:cNvPr id="39" name="Text Box 23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969875" y="3944738"/>
              <a:ext cx="3238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chemeClr val="accent1"/>
                  </a:solidFill>
                </a:rPr>
                <a:t>2</a:t>
              </a:r>
            </a:p>
          </p:txBody>
        </p:sp>
        <p:sp>
          <p:nvSpPr>
            <p:cNvPr id="40" name="Text Box 24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5503400" y="4014588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chemeClr val="accent1"/>
                  </a:solidFill>
                </a:rPr>
                <a:t>2</a:t>
              </a:r>
            </a:p>
          </p:txBody>
        </p:sp>
        <p:sp>
          <p:nvSpPr>
            <p:cNvPr id="41" name="Text Box 25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6760700" y="4957763"/>
              <a:ext cx="51328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chemeClr val="accent1"/>
                  </a:solidFill>
                </a:rPr>
                <a:t>2.5</a:t>
              </a:r>
            </a:p>
          </p:txBody>
        </p:sp>
        <p:sp>
          <p:nvSpPr>
            <p:cNvPr id="42" name="Text Box 26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468412" y="5586413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chemeClr val="accent1"/>
                  </a:solidFill>
                </a:rPr>
                <a:t>3</a:t>
              </a:r>
            </a:p>
          </p:txBody>
        </p:sp>
        <p:sp>
          <p:nvSpPr>
            <p:cNvPr id="43" name="Text Box 27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20538" y="4538663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chemeClr val="accent1"/>
                  </a:solidFill>
                </a:rPr>
                <a:t>2</a:t>
              </a:r>
            </a:p>
          </p:txBody>
        </p:sp>
        <p:sp>
          <p:nvSpPr>
            <p:cNvPr id="44" name="Text Box 28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783875" y="4794513"/>
              <a:ext cx="51328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chemeClr val="accent1"/>
                  </a:solidFill>
                </a:rPr>
                <a:t>2.5</a:t>
              </a:r>
            </a:p>
          </p:txBody>
        </p:sp>
        <p:sp>
          <p:nvSpPr>
            <p:cNvPr id="45" name="Text Box 29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5392275" y="5027613"/>
              <a:ext cx="51328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chemeClr val="accent1"/>
                  </a:solidFill>
                </a:rPr>
                <a:t>2.5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3027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Overview of Midterm</a:t>
            </a:r>
          </a:p>
          <a:p>
            <a:r>
              <a:rPr lang="en-US" dirty="0" smtClean="0"/>
              <a:t>Introduce Graphs</a:t>
            </a:r>
          </a:p>
          <a:p>
            <a:pPr lvl="1"/>
            <a:r>
              <a:rPr lang="en-US" dirty="0" smtClean="0"/>
              <a:t>Mathematical representation</a:t>
            </a:r>
          </a:p>
          <a:p>
            <a:pPr lvl="1"/>
            <a:r>
              <a:rPr lang="en-US" dirty="0" smtClean="0"/>
              <a:t>Undirected &amp; Directed Graphs</a:t>
            </a:r>
          </a:p>
          <a:p>
            <a:pPr lvl="1"/>
            <a:r>
              <a:rPr lang="en-US" dirty="0" smtClean="0"/>
              <a:t>Self edges</a:t>
            </a:r>
          </a:p>
          <a:p>
            <a:pPr lvl="1"/>
            <a:r>
              <a:rPr lang="en-US" dirty="0" smtClean="0"/>
              <a:t>Weights</a:t>
            </a:r>
          </a:p>
          <a:p>
            <a:pPr lvl="1"/>
            <a:r>
              <a:rPr lang="en-US" dirty="0" smtClean="0"/>
              <a:t>Paths &amp; Cycles</a:t>
            </a:r>
          </a:p>
          <a:p>
            <a:pPr lvl="1"/>
            <a:r>
              <a:rPr lang="en-US" dirty="0" smtClean="0"/>
              <a:t>Connectedness</a:t>
            </a:r>
          </a:p>
          <a:p>
            <a:pPr lvl="1"/>
            <a:r>
              <a:rPr lang="en-US" dirty="0" smtClean="0"/>
              <a:t>Trees as graphs</a:t>
            </a:r>
          </a:p>
          <a:p>
            <a:pPr lvl="1"/>
            <a:r>
              <a:rPr lang="en-US" dirty="0" smtClean="0"/>
              <a:t>DAGs</a:t>
            </a:r>
          </a:p>
          <a:p>
            <a:pPr lvl="1"/>
            <a:r>
              <a:rPr lang="en-US" dirty="0" smtClean="0"/>
              <a:t>Density &amp; Sparsity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204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Paths and Cycles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A </a:t>
            </a:r>
            <a:r>
              <a:rPr lang="en-US" b="1" dirty="0" smtClean="0">
                <a:solidFill>
                  <a:schemeClr val="accent2"/>
                </a:solidFill>
              </a:rPr>
              <a:t>simple path</a:t>
            </a:r>
            <a:r>
              <a:rPr lang="en-US" dirty="0" smtClean="0"/>
              <a:t> repeats no vertices, except the first might be the last</a:t>
            </a:r>
            <a:br>
              <a:rPr lang="en-US" dirty="0" smtClean="0"/>
            </a:br>
            <a:r>
              <a:rPr lang="en-US" dirty="0" smtClean="0"/>
              <a:t>e.g. 	[Seattle</a:t>
            </a:r>
            <a:r>
              <a:rPr lang="en-US" dirty="0" smtClean="0"/>
              <a:t>, Salt Lake City, San Francisco, Dallas]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[</a:t>
            </a:r>
            <a:r>
              <a:rPr lang="en-US" dirty="0" smtClean="0"/>
              <a:t>Seattle, Salt Lake City, San Francisco, Dallas, Seattle]</a:t>
            </a:r>
          </a:p>
          <a:p>
            <a:pPr>
              <a:lnSpc>
                <a:spcPct val="110000"/>
              </a:lnSpc>
              <a:buNone/>
            </a:pPr>
            <a:endParaRPr lang="en-US" sz="1500" dirty="0" smtClean="0"/>
          </a:p>
          <a:p>
            <a:pPr>
              <a:lnSpc>
                <a:spcPct val="110000"/>
              </a:lnSpc>
            </a:pPr>
            <a:r>
              <a:rPr lang="en-US" dirty="0" smtClean="0"/>
              <a:t>Recall, a </a:t>
            </a:r>
            <a:r>
              <a:rPr lang="en-US" b="1" dirty="0" smtClean="0">
                <a:solidFill>
                  <a:schemeClr val="accent2"/>
                </a:solidFill>
              </a:rPr>
              <a:t>cycle</a:t>
            </a:r>
            <a:r>
              <a:rPr lang="en-US" dirty="0" smtClean="0"/>
              <a:t> is a path that </a:t>
            </a:r>
            <a:r>
              <a:rPr lang="en-US" dirty="0" smtClean="0"/>
              <a:t>ends </a:t>
            </a:r>
            <a:r>
              <a:rPr lang="en-US" dirty="0" smtClean="0"/>
              <a:t>where it begins</a:t>
            </a:r>
            <a:br>
              <a:rPr lang="en-US" dirty="0" smtClean="0"/>
            </a:br>
            <a:r>
              <a:rPr lang="en-US" dirty="0" smtClean="0"/>
              <a:t>e.g.	[Seattle</a:t>
            </a:r>
            <a:r>
              <a:rPr lang="en-US" dirty="0" smtClean="0"/>
              <a:t>, Salt Lake City, San Francisco, Dallas, Seattle]</a:t>
            </a:r>
            <a:br>
              <a:rPr lang="en-US" dirty="0" smtClean="0"/>
            </a:br>
            <a:r>
              <a:rPr lang="en-US" dirty="0" smtClean="0"/>
              <a:t>	[Seattle</a:t>
            </a:r>
            <a:r>
              <a:rPr lang="en-US" dirty="0" smtClean="0"/>
              <a:t>, Salt Lake City, Seattle, Dallas, Seattle]</a:t>
            </a:r>
          </a:p>
          <a:p>
            <a:pPr>
              <a:lnSpc>
                <a:spcPct val="110000"/>
              </a:lnSpc>
              <a:buNone/>
            </a:pPr>
            <a:endParaRPr lang="en-US" sz="1500" dirty="0" smtClean="0"/>
          </a:p>
          <a:p>
            <a:pPr>
              <a:lnSpc>
                <a:spcPct val="110000"/>
              </a:lnSpc>
            </a:pPr>
            <a:r>
              <a:rPr lang="en-US" dirty="0" smtClean="0"/>
              <a:t>A </a:t>
            </a:r>
            <a:r>
              <a:rPr lang="en-US" b="1" dirty="0" smtClean="0">
                <a:solidFill>
                  <a:schemeClr val="accent2"/>
                </a:solidFill>
              </a:rPr>
              <a:t>simple cycle</a:t>
            </a:r>
            <a:r>
              <a:rPr lang="en-US" dirty="0" smtClean="0"/>
              <a:t> is a cycle and a simple path</a:t>
            </a:r>
            <a:br>
              <a:rPr lang="en-US" dirty="0" smtClean="0"/>
            </a:br>
            <a:r>
              <a:rPr lang="en-US" dirty="0" smtClean="0"/>
              <a:t>e.g.	[Seattle</a:t>
            </a:r>
            <a:r>
              <a:rPr lang="en-US" dirty="0" smtClean="0"/>
              <a:t>, Salt Lake City, San Francisco, Dallas, Seattle]</a:t>
            </a:r>
          </a:p>
        </p:txBody>
      </p:sp>
    </p:spTree>
    <p:extLst>
      <p:ext uri="{BB962C8B-B14F-4D97-AF65-F5344CB8AC3E}">
        <p14:creationId xmlns:p14="http://schemas.microsoft.com/office/powerpoint/2010/main" val="1580832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Paths and Cycles in Directed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Example: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Is there a path from </a:t>
            </a: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</a:rPr>
              <a:t>B</a:t>
            </a:r>
            <a:r>
              <a:rPr lang="en-US" dirty="0" smtClean="0"/>
              <a:t> </a:t>
            </a:r>
            <a:r>
              <a:rPr lang="en-US" dirty="0" smtClean="0"/>
              <a:t>to </a:t>
            </a:r>
            <a:r>
              <a:rPr lang="en-US" b="1" dirty="0" smtClean="0">
                <a:solidFill>
                  <a:schemeClr val="accent6"/>
                </a:solidFill>
                <a:latin typeface="Courier New" pitchFamily="49" charset="0"/>
              </a:rPr>
              <a:t>M</a:t>
            </a:r>
            <a:r>
              <a:rPr lang="en-US" dirty="0" smtClean="0"/>
              <a:t> ?    </a:t>
            </a:r>
            <a:endParaRPr lang="en-US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Does the graph contain any cycles?    </a:t>
            </a:r>
            <a:endParaRPr lang="en-US" dirty="0">
              <a:solidFill>
                <a:schemeClr val="accent2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232744" y="1690688"/>
            <a:ext cx="4858724" cy="2930537"/>
            <a:chOff x="1739673" y="1793584"/>
            <a:chExt cx="3571635" cy="2154230"/>
          </a:xfrm>
        </p:grpSpPr>
        <p:grpSp>
          <p:nvGrpSpPr>
            <p:cNvPr id="22" name="Group 21"/>
            <p:cNvGrpSpPr/>
            <p:nvPr/>
          </p:nvGrpSpPr>
          <p:grpSpPr>
            <a:xfrm>
              <a:off x="1739673" y="2027190"/>
              <a:ext cx="3247919" cy="1484904"/>
              <a:chOff x="1739673" y="2027190"/>
              <a:chExt cx="3247919" cy="1484904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1739673" y="2365758"/>
                <a:ext cx="522863" cy="512487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alpha val="64000"/>
                </a:schemeClr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>
                    <a:solidFill>
                      <a:schemeClr val="accent2"/>
                    </a:solidFill>
                    <a:latin typeface="Courier New" pitchFamily="49" charset="0"/>
                  </a:rPr>
                  <a:t>B</a:t>
                </a:r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2887002" y="2196625"/>
                <a:ext cx="540259" cy="531723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alpha val="64000"/>
                </a:schemeClr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>
                    <a:solidFill>
                      <a:srgbClr val="C00000"/>
                    </a:solidFill>
                    <a:latin typeface="Courier New" pitchFamily="49" charset="0"/>
                  </a:rPr>
                  <a:t>S</a:t>
                </a:r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3918333" y="3024260"/>
                <a:ext cx="515776" cy="48783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alpha val="64000"/>
                </a:schemeClr>
              </a:solidFill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>
                    <a:solidFill>
                      <a:schemeClr val="accent6"/>
                    </a:solidFill>
                    <a:latin typeface="Courier New" pitchFamily="49" charset="0"/>
                  </a:rPr>
                  <a:t>M</a:t>
                </a:r>
                <a:endParaRPr lang="en-US" sz="3200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34" name="Rounded Rectangle 33"/>
              <p:cNvSpPr/>
              <p:nvPr/>
            </p:nvSpPr>
            <p:spPr>
              <a:xfrm>
                <a:off x="4469426" y="2027190"/>
                <a:ext cx="518166" cy="531723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alpha val="64000"/>
                </a:schemeClr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>
                    <a:solidFill>
                      <a:schemeClr val="accent1"/>
                    </a:solidFill>
                    <a:latin typeface="Courier New" pitchFamily="49" charset="0"/>
                  </a:rPr>
                  <a:t>E</a:t>
                </a:r>
                <a:endParaRPr lang="en-US" sz="3200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2065213" y="1793584"/>
              <a:ext cx="3246095" cy="2154230"/>
              <a:chOff x="2065213" y="1793584"/>
              <a:chExt cx="3246095" cy="2154230"/>
            </a:xfrm>
          </p:grpSpPr>
          <p:sp>
            <p:nvSpPr>
              <p:cNvPr id="24" name="Arc 23"/>
              <p:cNvSpPr/>
              <p:nvPr/>
            </p:nvSpPr>
            <p:spPr>
              <a:xfrm rot="2752196">
                <a:off x="2739354" y="2667438"/>
                <a:ext cx="1524984" cy="1035767"/>
              </a:xfrm>
              <a:prstGeom prst="arc">
                <a:avLst>
                  <a:gd name="adj1" fmla="val 12824580"/>
                  <a:gd name="adj2" fmla="val 17999849"/>
                </a:avLst>
              </a:prstGeom>
              <a:ln w="38100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3600"/>
              </a:p>
            </p:txBody>
          </p:sp>
          <p:sp>
            <p:nvSpPr>
              <p:cNvPr id="25" name="Arc 24"/>
              <p:cNvSpPr/>
              <p:nvPr/>
            </p:nvSpPr>
            <p:spPr>
              <a:xfrm>
                <a:off x="2065213" y="2352957"/>
                <a:ext cx="1154333" cy="827647"/>
              </a:xfrm>
              <a:prstGeom prst="arc">
                <a:avLst>
                  <a:gd name="adj1" fmla="val 12824580"/>
                  <a:gd name="adj2" fmla="val 17999849"/>
                </a:avLst>
              </a:prstGeom>
              <a:ln w="38100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3600"/>
              </a:p>
            </p:txBody>
          </p:sp>
          <p:sp>
            <p:nvSpPr>
              <p:cNvPr id="26" name="Arc 25"/>
              <p:cNvSpPr/>
              <p:nvPr/>
            </p:nvSpPr>
            <p:spPr>
              <a:xfrm rot="13668948">
                <a:off x="3077131" y="2038192"/>
                <a:ext cx="1524984" cy="1035767"/>
              </a:xfrm>
              <a:prstGeom prst="arc">
                <a:avLst>
                  <a:gd name="adj1" fmla="val 12824580"/>
                  <a:gd name="adj2" fmla="val 17999849"/>
                </a:avLst>
              </a:prstGeom>
              <a:ln w="38100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3600"/>
              </a:p>
            </p:txBody>
          </p:sp>
          <p:sp>
            <p:nvSpPr>
              <p:cNvPr id="27" name="Arc 26"/>
              <p:cNvSpPr/>
              <p:nvPr/>
            </p:nvSpPr>
            <p:spPr>
              <a:xfrm>
                <a:off x="3137744" y="2142944"/>
                <a:ext cx="1976802" cy="1388414"/>
              </a:xfrm>
              <a:prstGeom prst="arc">
                <a:avLst>
                  <a:gd name="adj1" fmla="val 12824580"/>
                  <a:gd name="adj2" fmla="val 17999849"/>
                </a:avLst>
              </a:prstGeom>
              <a:ln w="3810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3600"/>
              </a:p>
            </p:txBody>
          </p:sp>
          <p:grpSp>
            <p:nvGrpSpPr>
              <p:cNvPr id="28" name="Group 27"/>
              <p:cNvGrpSpPr/>
              <p:nvPr/>
            </p:nvGrpSpPr>
            <p:grpSpPr>
              <a:xfrm rot="4692311">
                <a:off x="3959052" y="1987283"/>
                <a:ext cx="1053006" cy="1651506"/>
                <a:chOff x="3136362" y="1945984"/>
                <a:chExt cx="1373544" cy="2154230"/>
              </a:xfrm>
            </p:grpSpPr>
            <p:sp>
              <p:nvSpPr>
                <p:cNvPr id="29" name="Arc 28"/>
                <p:cNvSpPr/>
                <p:nvPr/>
              </p:nvSpPr>
              <p:spPr>
                <a:xfrm rot="13668948">
                  <a:off x="3229531" y="2190592"/>
                  <a:ext cx="1524984" cy="1035767"/>
                </a:xfrm>
                <a:prstGeom prst="arc">
                  <a:avLst>
                    <a:gd name="adj1" fmla="val 12824580"/>
                    <a:gd name="adj2" fmla="val 17999849"/>
                  </a:avLst>
                </a:prstGeom>
                <a:ln w="38100">
                  <a:solidFill>
                    <a:schemeClr val="tx1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3600"/>
                </a:p>
              </p:txBody>
            </p:sp>
            <p:sp>
              <p:nvSpPr>
                <p:cNvPr id="30" name="Arc 29"/>
                <p:cNvSpPr/>
                <p:nvPr/>
              </p:nvSpPr>
              <p:spPr>
                <a:xfrm rot="2752196">
                  <a:off x="2891754" y="2819838"/>
                  <a:ext cx="1524984" cy="1035767"/>
                </a:xfrm>
                <a:prstGeom prst="arc">
                  <a:avLst>
                    <a:gd name="adj1" fmla="val 12824580"/>
                    <a:gd name="adj2" fmla="val 17999849"/>
                  </a:avLst>
                </a:prstGeom>
                <a:ln w="38100">
                  <a:solidFill>
                    <a:schemeClr val="tx1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360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921599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Undirected-Graph Connectivity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7502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An undirected graph is </a:t>
            </a:r>
            <a:r>
              <a:rPr lang="en-US" b="1" dirty="0" smtClean="0">
                <a:solidFill>
                  <a:schemeClr val="accent2"/>
                </a:solidFill>
              </a:rPr>
              <a:t>connected</a:t>
            </a:r>
            <a:r>
              <a:rPr lang="en-US" dirty="0" smtClean="0"/>
              <a:t> </a:t>
            </a:r>
            <a:r>
              <a:rPr lang="en-US" dirty="0" smtClean="0"/>
              <a:t>if </a:t>
            </a:r>
            <a:br>
              <a:rPr lang="en-US" dirty="0" smtClean="0"/>
            </a:br>
            <a:r>
              <a:rPr lang="en-US" dirty="0" smtClean="0"/>
              <a:t>for all pairs </a:t>
            </a:r>
            <a:r>
              <a:rPr lang="en-US" dirty="0" smtClean="0"/>
              <a:t>of vertices 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u,v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)</a:t>
            </a:r>
            <a:r>
              <a:rPr lang="en-US" dirty="0" smtClean="0"/>
              <a:t>, there </a:t>
            </a:r>
            <a:r>
              <a:rPr lang="en-US" dirty="0" smtClean="0"/>
              <a:t>exists a </a:t>
            </a:r>
            <a:r>
              <a:rPr lang="en-US" i="1" dirty="0" smtClean="0"/>
              <a:t>path</a:t>
            </a:r>
            <a:r>
              <a:rPr lang="en-US" dirty="0" smtClean="0"/>
              <a:t> from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u</a:t>
            </a:r>
            <a:r>
              <a:rPr lang="en-US" dirty="0" smtClean="0"/>
              <a:t> to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v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An undirected graph is </a:t>
            </a:r>
            <a:r>
              <a:rPr lang="en-US" b="1" dirty="0" smtClean="0">
                <a:solidFill>
                  <a:schemeClr val="accent2"/>
                </a:solidFill>
              </a:rPr>
              <a:t>complete</a:t>
            </a:r>
            <a:r>
              <a:rPr lang="en-US" dirty="0" smtClean="0"/>
              <a:t>, a.k.a. </a:t>
            </a:r>
            <a:r>
              <a:rPr lang="en-US" b="1" dirty="0" smtClean="0">
                <a:solidFill>
                  <a:schemeClr val="accent2"/>
                </a:solidFill>
              </a:rPr>
              <a:t>fully connected</a:t>
            </a:r>
            <a:r>
              <a:rPr lang="en-US" dirty="0" smtClean="0"/>
              <a:t> if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i="1" dirty="0" smtClean="0"/>
              <a:t>all</a:t>
            </a:r>
            <a:r>
              <a:rPr lang="en-US" dirty="0" smtClean="0"/>
              <a:t> pairs of vertices 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u,v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)</a:t>
            </a:r>
            <a:r>
              <a:rPr lang="en-US" dirty="0" smtClean="0"/>
              <a:t>, </a:t>
            </a:r>
            <a:r>
              <a:rPr lang="en-US" dirty="0" smtClean="0"/>
              <a:t>there exists an </a:t>
            </a:r>
            <a:r>
              <a:rPr lang="en-US" i="1" dirty="0" smtClean="0"/>
              <a:t>edge</a:t>
            </a:r>
            <a:r>
              <a:rPr lang="en-US" dirty="0" smtClean="0"/>
              <a:t> from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u</a:t>
            </a:r>
            <a:r>
              <a:rPr lang="en-US" dirty="0" smtClean="0"/>
              <a:t> to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v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endParaRPr lang="en-US" dirty="0"/>
          </a:p>
        </p:txBody>
      </p:sp>
      <p:grpSp>
        <p:nvGrpSpPr>
          <p:cNvPr id="52" name="Group 51"/>
          <p:cNvGrpSpPr/>
          <p:nvPr/>
        </p:nvGrpSpPr>
        <p:grpSpPr>
          <a:xfrm>
            <a:off x="1926305" y="2696371"/>
            <a:ext cx="2667000" cy="1495485"/>
            <a:chOff x="1295400" y="2638425"/>
            <a:chExt cx="2667000" cy="1495485"/>
          </a:xfrm>
          <a:noFill/>
        </p:grpSpPr>
        <p:grpSp>
          <p:nvGrpSpPr>
            <p:cNvPr id="7" name="Group 4"/>
            <p:cNvGrpSpPr>
              <a:grpSpLocks/>
            </p:cNvGrpSpPr>
            <p:nvPr>
              <p:custDataLst>
                <p:tags r:id="rId15"/>
              </p:custDataLst>
            </p:nvPr>
          </p:nvGrpSpPr>
          <p:grpSpPr bwMode="auto">
            <a:xfrm>
              <a:off x="1295400" y="2638425"/>
              <a:ext cx="2667000" cy="990600"/>
              <a:chOff x="3216" y="1584"/>
              <a:chExt cx="1680" cy="624"/>
            </a:xfrm>
            <a:grpFill/>
          </p:grpSpPr>
          <p:sp>
            <p:nvSpPr>
              <p:cNvPr id="8" name="Oval 5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3216" y="1632"/>
                <a:ext cx="192" cy="192"/>
              </a:xfrm>
              <a:prstGeom prst="ellipse">
                <a:avLst/>
              </a:prstGeom>
              <a:grp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>
                  <a:solidFill>
                    <a:schemeClr val="accent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Oval 6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3216" y="2016"/>
                <a:ext cx="192" cy="192"/>
              </a:xfrm>
              <a:prstGeom prst="ellipse">
                <a:avLst/>
              </a:prstGeom>
              <a:grp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>
                  <a:solidFill>
                    <a:schemeClr val="accent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Oval 7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3504" y="1824"/>
                <a:ext cx="192" cy="192"/>
              </a:xfrm>
              <a:prstGeom prst="ellipse">
                <a:avLst/>
              </a:prstGeom>
              <a:grp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>
                  <a:solidFill>
                    <a:schemeClr val="accent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Oval 8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032" y="1824"/>
                <a:ext cx="192" cy="192"/>
              </a:xfrm>
              <a:prstGeom prst="ellipse">
                <a:avLst/>
              </a:prstGeom>
              <a:grp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>
                  <a:solidFill>
                    <a:schemeClr val="accent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Oval 9"/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320" y="1584"/>
                <a:ext cx="192" cy="192"/>
              </a:xfrm>
              <a:prstGeom prst="ellipse">
                <a:avLst/>
              </a:prstGeom>
              <a:grp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>
                  <a:solidFill>
                    <a:schemeClr val="accent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Oval 10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704" y="1584"/>
                <a:ext cx="192" cy="192"/>
              </a:xfrm>
              <a:prstGeom prst="ellipse">
                <a:avLst/>
              </a:prstGeom>
              <a:grp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>
                  <a:solidFill>
                    <a:schemeClr val="accent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Oval 11"/>
              <p:cNvSpPr>
                <a:spLocks noChangeAspect="1"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704" y="1968"/>
                <a:ext cx="192" cy="192"/>
              </a:xfrm>
              <a:prstGeom prst="ellipse">
                <a:avLst/>
              </a:prstGeom>
              <a:grp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>
                  <a:solidFill>
                    <a:schemeClr val="accent1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33" name="Text Box 50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1371600" y="3733800"/>
              <a:ext cx="1964320" cy="400110"/>
            </a:xfrm>
            <a:prstGeom prst="rect">
              <a:avLst/>
            </a:prstGeom>
            <a:grp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1"/>
                  </a:solidFill>
                </a:rPr>
                <a:t>Connected graph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605497" y="5154436"/>
            <a:ext cx="1623323" cy="1447193"/>
            <a:chOff x="4605497" y="5154436"/>
            <a:chExt cx="1623323" cy="1447193"/>
          </a:xfrm>
        </p:grpSpPr>
        <p:sp>
          <p:nvSpPr>
            <p:cNvPr id="36" name="Oval 20"/>
            <p:cNvSpPr>
              <a:spLocks noChangeAspect="1"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275462" y="5154436"/>
              <a:ext cx="366713" cy="366713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7" name="Oval 21"/>
            <p:cNvSpPr>
              <a:spLocks noChangeAspect="1"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802452" y="6234916"/>
              <a:ext cx="366713" cy="366713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8" name="Oval 22"/>
            <p:cNvSpPr>
              <a:spLocks noChangeAspect="1"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862107" y="5519740"/>
              <a:ext cx="366713" cy="366713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9" name="Oval 23"/>
            <p:cNvSpPr>
              <a:spLocks noChangeAspect="1"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605497" y="5554218"/>
              <a:ext cx="366713" cy="366713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0" name="Oval 24"/>
            <p:cNvSpPr>
              <a:spLocks noChangeAspect="1"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678751" y="6234915"/>
              <a:ext cx="366713" cy="366713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6287918" y="2696371"/>
            <a:ext cx="2667000" cy="1495485"/>
            <a:chOff x="1295400" y="2638425"/>
            <a:chExt cx="2667000" cy="1495485"/>
          </a:xfrm>
          <a:noFill/>
        </p:grpSpPr>
        <p:grpSp>
          <p:nvGrpSpPr>
            <p:cNvPr id="66" name="Group 4"/>
            <p:cNvGrpSpPr>
              <a:grpSpLocks/>
            </p:cNvGrpSpPr>
            <p:nvPr>
              <p:custDataLst>
                <p:tags r:id="rId1"/>
              </p:custDataLst>
            </p:nvPr>
          </p:nvGrpSpPr>
          <p:grpSpPr bwMode="auto">
            <a:xfrm>
              <a:off x="1295400" y="2638425"/>
              <a:ext cx="2667000" cy="990600"/>
              <a:chOff x="3216" y="1584"/>
              <a:chExt cx="1680" cy="624"/>
            </a:xfrm>
            <a:grpFill/>
          </p:grpSpPr>
          <p:sp>
            <p:nvSpPr>
              <p:cNvPr id="68" name="Oval 5"/>
              <p:cNvSpPr>
                <a:spLocks noChangeAspect="1"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3216" y="1632"/>
                <a:ext cx="192" cy="192"/>
              </a:xfrm>
              <a:prstGeom prst="ellipse">
                <a:avLst/>
              </a:prstGeom>
              <a:grp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>
                  <a:solidFill>
                    <a:schemeClr val="accent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9" name="Oval 6"/>
              <p:cNvSpPr>
                <a:spLocks noChangeAspect="1"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3216" y="2016"/>
                <a:ext cx="192" cy="192"/>
              </a:xfrm>
              <a:prstGeom prst="ellipse">
                <a:avLst/>
              </a:prstGeom>
              <a:grp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>
                  <a:solidFill>
                    <a:schemeClr val="accent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0" name="Oval 7"/>
              <p:cNvSpPr>
                <a:spLocks noChangeAspect="1"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3504" y="1824"/>
                <a:ext cx="192" cy="192"/>
              </a:xfrm>
              <a:prstGeom prst="ellipse">
                <a:avLst/>
              </a:prstGeom>
              <a:grp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>
                  <a:solidFill>
                    <a:schemeClr val="accent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1" name="Oval 8"/>
              <p:cNvSpPr>
                <a:spLocks noChangeAspect="1"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4032" y="1824"/>
                <a:ext cx="192" cy="192"/>
              </a:xfrm>
              <a:prstGeom prst="ellipse">
                <a:avLst/>
              </a:prstGeom>
              <a:grp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>
                  <a:solidFill>
                    <a:schemeClr val="accent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2" name="Oval 9"/>
              <p:cNvSpPr>
                <a:spLocks noChangeAspect="1"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4320" y="1584"/>
                <a:ext cx="192" cy="192"/>
              </a:xfrm>
              <a:prstGeom prst="ellipse">
                <a:avLst/>
              </a:prstGeom>
              <a:grp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>
                  <a:solidFill>
                    <a:schemeClr val="accent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3" name="Oval 10"/>
              <p:cNvSpPr>
                <a:spLocks noChangeAspect="1"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4704" y="1584"/>
                <a:ext cx="192" cy="192"/>
              </a:xfrm>
              <a:prstGeom prst="ellipse">
                <a:avLst/>
              </a:prstGeom>
              <a:grp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>
                  <a:solidFill>
                    <a:schemeClr val="accent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4" name="Oval 11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704" y="1968"/>
                <a:ext cx="192" cy="192"/>
              </a:xfrm>
              <a:prstGeom prst="ellipse">
                <a:avLst/>
              </a:prstGeom>
              <a:grp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>
                  <a:solidFill>
                    <a:schemeClr val="accent1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67" name="Text Box 50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371600" y="3733800"/>
              <a:ext cx="1964320" cy="400110"/>
            </a:xfrm>
            <a:prstGeom prst="rect">
              <a:avLst/>
            </a:prstGeom>
            <a:grp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1"/>
                  </a:solidFill>
                </a:rPr>
                <a:t>Connected graph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5869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Directed-Graph Connectivity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113275" cy="435133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A directed graph is </a:t>
            </a:r>
            <a:r>
              <a:rPr lang="en-US" b="1" dirty="0" smtClean="0">
                <a:solidFill>
                  <a:schemeClr val="accent2"/>
                </a:solidFill>
              </a:rPr>
              <a:t>strongly connected</a:t>
            </a:r>
            <a:r>
              <a:rPr lang="en-US" dirty="0" smtClean="0"/>
              <a:t> if there is a path from every vertex to every other vertex</a:t>
            </a:r>
          </a:p>
          <a:p>
            <a:pPr>
              <a:lnSpc>
                <a:spcPct val="110000"/>
              </a:lnSpc>
            </a:pP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dirty="0" smtClean="0"/>
              <a:t>A directed graph is </a:t>
            </a:r>
            <a:r>
              <a:rPr lang="en-US" b="1" dirty="0" smtClean="0">
                <a:solidFill>
                  <a:schemeClr val="accent2"/>
                </a:solidFill>
              </a:rPr>
              <a:t>weakly connected</a:t>
            </a:r>
            <a:r>
              <a:rPr lang="en-US" dirty="0" smtClean="0"/>
              <a:t> if there is a path from every vertex to every other vertex </a:t>
            </a:r>
            <a:r>
              <a:rPr lang="en-US" i="1" dirty="0" smtClean="0"/>
              <a:t>ignoring direction of edges</a:t>
            </a:r>
          </a:p>
          <a:p>
            <a:pPr>
              <a:lnSpc>
                <a:spcPct val="110000"/>
              </a:lnSpc>
            </a:pP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dirty="0" smtClean="0"/>
              <a:t>A </a:t>
            </a:r>
            <a:r>
              <a:rPr lang="en-US" b="1" dirty="0" smtClean="0">
                <a:solidFill>
                  <a:schemeClr val="accent2"/>
                </a:solidFill>
              </a:rPr>
              <a:t>complete</a:t>
            </a:r>
            <a:r>
              <a:rPr lang="en-US" dirty="0" smtClean="0"/>
              <a:t> a.k.a. </a:t>
            </a:r>
            <a:r>
              <a:rPr lang="en-US" b="1" dirty="0" smtClean="0">
                <a:solidFill>
                  <a:schemeClr val="accent2"/>
                </a:solidFill>
              </a:rPr>
              <a:t>fully connected</a:t>
            </a:r>
            <a:r>
              <a:rPr lang="en-US" b="1" dirty="0" smtClean="0"/>
              <a:t> </a:t>
            </a:r>
            <a:r>
              <a:rPr lang="en-US" dirty="0" smtClean="0"/>
              <a:t>directed graph has an edge from every vertex to every other </a:t>
            </a:r>
            <a:r>
              <a:rPr lang="en-US" dirty="0" smtClean="0"/>
              <a:t>vertex</a:t>
            </a:r>
            <a:endParaRPr lang="en-US" dirty="0" smtClean="0"/>
          </a:p>
        </p:txBody>
      </p:sp>
      <p:grpSp>
        <p:nvGrpSpPr>
          <p:cNvPr id="7" name="Group 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7848600" y="1238251"/>
            <a:ext cx="1600200" cy="1400175"/>
            <a:chOff x="4272" y="2640"/>
            <a:chExt cx="768" cy="672"/>
          </a:xfrm>
          <a:noFill/>
        </p:grpSpPr>
        <p:sp>
          <p:nvSpPr>
            <p:cNvPr id="8" name="Oval 5"/>
            <p:cNvSpPr>
              <a:spLocks noChangeAspect="1"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560" y="2640"/>
              <a:ext cx="192" cy="192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9" name="Oval 6"/>
            <p:cNvSpPr>
              <a:spLocks noChangeAspect="1"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4560" y="3120"/>
              <a:ext cx="192" cy="192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" name="Oval 7"/>
            <p:cNvSpPr>
              <a:spLocks noChangeAspect="1"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848" y="2880"/>
              <a:ext cx="192" cy="192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" name="Oval 8"/>
            <p:cNvSpPr>
              <a:spLocks noChangeAspect="1"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272" y="2880"/>
              <a:ext cx="192" cy="192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cxnSp>
          <p:nvCxnSpPr>
            <p:cNvPr id="12" name="AutoShape 9"/>
            <p:cNvCxnSpPr>
              <a:cxnSpLocks noChangeShapeType="1"/>
              <a:stCxn id="8" idx="3"/>
              <a:endCxn id="11" idx="7"/>
            </p:cNvCxnSpPr>
            <p:nvPr>
              <p:custDataLst>
                <p:tags r:id="rId25"/>
              </p:custDataLst>
            </p:nvPr>
          </p:nvCxnSpPr>
          <p:spPr bwMode="auto">
            <a:xfrm flipH="1">
              <a:off x="4436" y="2804"/>
              <a:ext cx="152" cy="104"/>
            </a:xfrm>
            <a:prstGeom prst="straightConnector1">
              <a:avLst/>
            </a:prstGeom>
            <a:grp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3" name="AutoShape 10"/>
            <p:cNvCxnSpPr>
              <a:cxnSpLocks noChangeShapeType="1"/>
              <a:stCxn id="8" idx="5"/>
              <a:endCxn id="10" idx="1"/>
            </p:cNvCxnSpPr>
            <p:nvPr>
              <p:custDataLst>
                <p:tags r:id="rId26"/>
              </p:custDataLst>
            </p:nvPr>
          </p:nvCxnSpPr>
          <p:spPr bwMode="auto">
            <a:xfrm>
              <a:off x="4724" y="2804"/>
              <a:ext cx="152" cy="104"/>
            </a:xfrm>
            <a:prstGeom prst="straightConnector1">
              <a:avLst/>
            </a:prstGeom>
            <a:grp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4" name="AutoShape 11"/>
            <p:cNvCxnSpPr>
              <a:cxnSpLocks noChangeShapeType="1"/>
              <a:stCxn id="10" idx="3"/>
              <a:endCxn id="9" idx="7"/>
            </p:cNvCxnSpPr>
            <p:nvPr>
              <p:custDataLst>
                <p:tags r:id="rId27"/>
              </p:custDataLst>
            </p:nvPr>
          </p:nvCxnSpPr>
          <p:spPr bwMode="auto">
            <a:xfrm flipH="1">
              <a:off x="4724" y="3044"/>
              <a:ext cx="152" cy="104"/>
            </a:xfrm>
            <a:prstGeom prst="straightConnector1">
              <a:avLst/>
            </a:prstGeom>
            <a:grp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5" name="AutoShape 12"/>
            <p:cNvCxnSpPr>
              <a:cxnSpLocks noChangeShapeType="1"/>
              <a:stCxn id="11" idx="5"/>
              <a:endCxn id="9" idx="1"/>
            </p:cNvCxnSpPr>
            <p:nvPr>
              <p:custDataLst>
                <p:tags r:id="rId28"/>
              </p:custDataLst>
            </p:nvPr>
          </p:nvCxnSpPr>
          <p:spPr bwMode="auto">
            <a:xfrm>
              <a:off x="4436" y="3044"/>
              <a:ext cx="152" cy="104"/>
            </a:xfrm>
            <a:prstGeom prst="straightConnector1">
              <a:avLst/>
            </a:prstGeom>
            <a:grp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6" name="AutoShape 13"/>
            <p:cNvCxnSpPr>
              <a:cxnSpLocks noChangeShapeType="1"/>
              <a:stCxn id="9" idx="0"/>
              <a:endCxn id="8" idx="4"/>
            </p:cNvCxnSpPr>
            <p:nvPr>
              <p:custDataLst>
                <p:tags r:id="rId29"/>
              </p:custDataLst>
            </p:nvPr>
          </p:nvCxnSpPr>
          <p:spPr bwMode="auto">
            <a:xfrm flipV="1">
              <a:off x="4656" y="2832"/>
              <a:ext cx="0" cy="288"/>
            </a:xfrm>
            <a:prstGeom prst="straightConnector1">
              <a:avLst/>
            </a:prstGeom>
            <a:grp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</p:cxnSp>
      </p:grpSp>
      <p:grpSp>
        <p:nvGrpSpPr>
          <p:cNvPr id="17" name="Group 1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7924800" y="3143251"/>
            <a:ext cx="1600200" cy="1400175"/>
            <a:chOff x="4272" y="3072"/>
            <a:chExt cx="768" cy="672"/>
          </a:xfrm>
          <a:noFill/>
        </p:grpSpPr>
        <p:sp>
          <p:nvSpPr>
            <p:cNvPr id="18" name="Oval 15"/>
            <p:cNvSpPr>
              <a:spLocks noChangeAspect="1"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560" y="3072"/>
              <a:ext cx="192" cy="192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9" name="Oval 16"/>
            <p:cNvSpPr>
              <a:spLocks noChangeAspect="1"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560" y="3552"/>
              <a:ext cx="192" cy="192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0" name="Oval 17"/>
            <p:cNvSpPr>
              <a:spLocks noChangeAspect="1"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848" y="3312"/>
              <a:ext cx="192" cy="192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1" name="Oval 18"/>
            <p:cNvSpPr>
              <a:spLocks noChangeAspect="1"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272" y="3312"/>
              <a:ext cx="192" cy="192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cxnSp>
          <p:nvCxnSpPr>
            <p:cNvPr id="22" name="AutoShape 19"/>
            <p:cNvCxnSpPr>
              <a:cxnSpLocks noChangeShapeType="1"/>
              <a:stCxn id="18" idx="5"/>
              <a:endCxn id="20" idx="1"/>
            </p:cNvCxnSpPr>
            <p:nvPr>
              <p:custDataLst>
                <p:tags r:id="rId18"/>
              </p:custDataLst>
            </p:nvPr>
          </p:nvCxnSpPr>
          <p:spPr bwMode="auto">
            <a:xfrm>
              <a:off x="4724" y="3236"/>
              <a:ext cx="152" cy="104"/>
            </a:xfrm>
            <a:prstGeom prst="straightConnector1">
              <a:avLst/>
            </a:prstGeom>
            <a:grp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3" name="AutoShape 20"/>
            <p:cNvCxnSpPr>
              <a:cxnSpLocks noChangeShapeType="1"/>
              <a:stCxn id="20" idx="3"/>
              <a:endCxn id="19" idx="7"/>
            </p:cNvCxnSpPr>
            <p:nvPr>
              <p:custDataLst>
                <p:tags r:id="rId19"/>
              </p:custDataLst>
            </p:nvPr>
          </p:nvCxnSpPr>
          <p:spPr bwMode="auto">
            <a:xfrm flipH="1">
              <a:off x="4724" y="3476"/>
              <a:ext cx="152" cy="104"/>
            </a:xfrm>
            <a:prstGeom prst="straightConnector1">
              <a:avLst/>
            </a:prstGeom>
            <a:grp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4" name="AutoShape 21"/>
            <p:cNvCxnSpPr>
              <a:cxnSpLocks noChangeShapeType="1"/>
              <a:stCxn id="21" idx="5"/>
              <a:endCxn id="19" idx="1"/>
            </p:cNvCxnSpPr>
            <p:nvPr>
              <p:custDataLst>
                <p:tags r:id="rId20"/>
              </p:custDataLst>
            </p:nvPr>
          </p:nvCxnSpPr>
          <p:spPr bwMode="auto">
            <a:xfrm>
              <a:off x="4436" y="3476"/>
              <a:ext cx="152" cy="104"/>
            </a:xfrm>
            <a:prstGeom prst="straightConnector1">
              <a:avLst/>
            </a:prstGeom>
            <a:grp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</p:cxnSp>
      </p:grpSp>
      <p:grpSp>
        <p:nvGrpSpPr>
          <p:cNvPr id="4" name="Group 3"/>
          <p:cNvGrpSpPr/>
          <p:nvPr/>
        </p:nvGrpSpPr>
        <p:grpSpPr>
          <a:xfrm>
            <a:off x="7943088" y="5041392"/>
            <a:ext cx="2621150" cy="1300222"/>
            <a:chOff x="7943088" y="5041392"/>
            <a:chExt cx="2621150" cy="1300222"/>
          </a:xfrm>
        </p:grpSpPr>
        <p:grpSp>
          <p:nvGrpSpPr>
            <p:cNvPr id="25" name="Group 33"/>
            <p:cNvGrpSpPr>
              <a:grpSpLocks/>
            </p:cNvGrpSpPr>
            <p:nvPr>
              <p:custDataLst>
                <p:tags r:id="rId3"/>
              </p:custDataLst>
            </p:nvPr>
          </p:nvGrpSpPr>
          <p:grpSpPr bwMode="auto">
            <a:xfrm>
              <a:off x="7943088" y="5041392"/>
              <a:ext cx="1600200" cy="1200150"/>
              <a:chOff x="4032" y="3216"/>
              <a:chExt cx="1008" cy="756"/>
            </a:xfrm>
            <a:noFill/>
          </p:grpSpPr>
          <p:sp>
            <p:nvSpPr>
              <p:cNvPr id="26" name="Oval 23"/>
              <p:cNvSpPr>
                <a:spLocks noChangeAspect="1"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4410" y="3216"/>
                <a:ext cx="252" cy="252"/>
              </a:xfrm>
              <a:prstGeom prst="ellipse">
                <a:avLst/>
              </a:prstGeom>
              <a:grp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7" name="Oval 24"/>
              <p:cNvSpPr>
                <a:spLocks noChangeAspect="1"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4410" y="3720"/>
                <a:ext cx="252" cy="252"/>
              </a:xfrm>
              <a:prstGeom prst="ellipse">
                <a:avLst/>
              </a:prstGeom>
              <a:grp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8" name="Oval 25"/>
              <p:cNvSpPr>
                <a:spLocks noChangeAspect="1"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4788" y="3468"/>
                <a:ext cx="252" cy="252"/>
              </a:xfrm>
              <a:prstGeom prst="ellipse">
                <a:avLst/>
              </a:prstGeom>
              <a:grp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9" name="Oval 26"/>
              <p:cNvSpPr>
                <a:spLocks noChangeAspect="1"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4032" y="3468"/>
                <a:ext cx="252" cy="252"/>
              </a:xfrm>
              <a:prstGeom prst="ellipse">
                <a:avLst/>
              </a:prstGeom>
              <a:grp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cxnSp>
            <p:nvCxnSpPr>
              <p:cNvPr id="30" name="AutoShape 27"/>
              <p:cNvCxnSpPr>
                <a:cxnSpLocks noChangeShapeType="1"/>
                <a:stCxn id="27" idx="0"/>
                <a:endCxn id="26" idx="4"/>
              </p:cNvCxnSpPr>
              <p:nvPr>
                <p:custDataLst>
                  <p:tags r:id="rId8"/>
                </p:custDataLst>
              </p:nvPr>
            </p:nvCxnSpPr>
            <p:spPr bwMode="auto">
              <a:xfrm flipV="1">
                <a:off x="4536" y="3468"/>
                <a:ext cx="0" cy="252"/>
              </a:xfrm>
              <a:prstGeom prst="straightConnector1">
                <a:avLst/>
              </a:prstGeom>
              <a:grpFill/>
              <a:ln w="38100">
                <a:solidFill>
                  <a:schemeClr val="accent1"/>
                </a:solidFill>
                <a:round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31" name="AutoShape 28"/>
              <p:cNvCxnSpPr>
                <a:cxnSpLocks noChangeShapeType="1"/>
                <a:stCxn id="29" idx="6"/>
                <a:endCxn id="28" idx="2"/>
              </p:cNvCxnSpPr>
              <p:nvPr>
                <p:custDataLst>
                  <p:tags r:id="rId9"/>
                </p:custDataLst>
              </p:nvPr>
            </p:nvCxnSpPr>
            <p:spPr bwMode="auto">
              <a:xfrm>
                <a:off x="4284" y="3594"/>
                <a:ext cx="504" cy="0"/>
              </a:xfrm>
              <a:prstGeom prst="straightConnector1">
                <a:avLst/>
              </a:prstGeom>
              <a:grpFill/>
              <a:ln w="38100">
                <a:solidFill>
                  <a:schemeClr val="accent1"/>
                </a:solidFill>
                <a:round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32" name="AutoShape 29"/>
              <p:cNvCxnSpPr>
                <a:cxnSpLocks noChangeShapeType="1"/>
                <a:stCxn id="26" idx="2"/>
                <a:endCxn id="29" idx="0"/>
              </p:cNvCxnSpPr>
              <p:nvPr>
                <p:custDataLst>
                  <p:tags r:id="rId10"/>
                </p:custDataLst>
              </p:nvPr>
            </p:nvCxnSpPr>
            <p:spPr bwMode="auto">
              <a:xfrm flipH="1">
                <a:off x="4158" y="3342"/>
                <a:ext cx="252" cy="126"/>
              </a:xfrm>
              <a:prstGeom prst="straightConnector1">
                <a:avLst/>
              </a:prstGeom>
              <a:grpFill/>
              <a:ln w="38100">
                <a:solidFill>
                  <a:schemeClr val="accent1"/>
                </a:solidFill>
                <a:round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33" name="AutoShape 30"/>
              <p:cNvCxnSpPr>
                <a:cxnSpLocks noChangeShapeType="1"/>
                <a:stCxn id="26" idx="6"/>
                <a:endCxn id="28" idx="0"/>
              </p:cNvCxnSpPr>
              <p:nvPr>
                <p:custDataLst>
                  <p:tags r:id="rId11"/>
                </p:custDataLst>
              </p:nvPr>
            </p:nvCxnSpPr>
            <p:spPr bwMode="auto">
              <a:xfrm>
                <a:off x="4662" y="3342"/>
                <a:ext cx="252" cy="126"/>
              </a:xfrm>
              <a:prstGeom prst="straightConnector1">
                <a:avLst/>
              </a:prstGeom>
              <a:grpFill/>
              <a:ln w="38100">
                <a:solidFill>
                  <a:schemeClr val="accent1"/>
                </a:solidFill>
                <a:round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34" name="AutoShape 31"/>
              <p:cNvCxnSpPr>
                <a:cxnSpLocks noChangeShapeType="1"/>
                <a:stCxn id="28" idx="4"/>
                <a:endCxn id="27" idx="6"/>
              </p:cNvCxnSpPr>
              <p:nvPr>
                <p:custDataLst>
                  <p:tags r:id="rId12"/>
                </p:custDataLst>
              </p:nvPr>
            </p:nvCxnSpPr>
            <p:spPr bwMode="auto">
              <a:xfrm flipH="1">
                <a:off x="4662" y="3720"/>
                <a:ext cx="252" cy="126"/>
              </a:xfrm>
              <a:prstGeom prst="straightConnector1">
                <a:avLst/>
              </a:prstGeom>
              <a:grpFill/>
              <a:ln w="38100">
                <a:solidFill>
                  <a:schemeClr val="accent1"/>
                </a:solidFill>
                <a:round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35" name="AutoShape 32"/>
              <p:cNvCxnSpPr>
                <a:cxnSpLocks noChangeShapeType="1"/>
                <a:stCxn id="27" idx="2"/>
                <a:endCxn id="29" idx="4"/>
              </p:cNvCxnSpPr>
              <p:nvPr>
                <p:custDataLst>
                  <p:tags r:id="rId13"/>
                </p:custDataLst>
              </p:nvPr>
            </p:nvCxnSpPr>
            <p:spPr bwMode="auto">
              <a:xfrm flipH="1" flipV="1">
                <a:off x="4158" y="3720"/>
                <a:ext cx="252" cy="126"/>
              </a:xfrm>
              <a:prstGeom prst="straightConnector1">
                <a:avLst/>
              </a:prstGeom>
              <a:grpFill/>
              <a:ln w="38100">
                <a:solidFill>
                  <a:schemeClr val="accent1"/>
                </a:solidFill>
                <a:round/>
                <a:headEnd type="triangle" w="med" len="med"/>
                <a:tailEnd type="triangle" w="med" len="med"/>
              </a:ln>
              <a:effectLst/>
            </p:spPr>
          </p:cxnSp>
        </p:grpSp>
        <p:sp>
          <p:nvSpPr>
            <p:cNvPr id="36" name="TextBox 35"/>
            <p:cNvSpPr txBox="1"/>
            <p:nvPr/>
          </p:nvSpPr>
          <p:spPr>
            <a:xfrm>
              <a:off x="8877558" y="5941504"/>
              <a:ext cx="16866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solidFill>
                    <a:schemeClr val="accent1"/>
                  </a:solidFill>
                </a:rPr>
                <a:t>plus self edges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8425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Time!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Let graph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G = (V, E)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where</a:t>
            </a:r>
          </a:p>
          <a:p>
            <a:pPr marL="0" indent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V = {a, b, c, d}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E = {(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a,b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), 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b,c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), 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a,c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), 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b,d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)}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How connected is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G</a:t>
            </a:r>
            <a:r>
              <a:rPr lang="en-US" dirty="0" smtClean="0"/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1616765" y="4696097"/>
            <a:ext cx="38696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smtClean="0">
                <a:solidFill>
                  <a:schemeClr val="accent1"/>
                </a:solidFill>
              </a:rPr>
              <a:t>Disconnected</a:t>
            </a:r>
            <a:br>
              <a:rPr lang="en-US" sz="2800" smtClean="0">
                <a:solidFill>
                  <a:schemeClr val="accent1"/>
                </a:solidFill>
              </a:rPr>
            </a:br>
            <a:endParaRPr lang="en-US" sz="2800" dirty="0" smtClean="0">
              <a:solidFill>
                <a:schemeClr val="accent1"/>
              </a:solidFill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>
                <a:solidFill>
                  <a:schemeClr val="accent1"/>
                </a:solidFill>
              </a:rPr>
              <a:t>Weakly Connected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64965" y="4696096"/>
            <a:ext cx="48801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lphaUcPeriod" startAt="3"/>
            </a:pPr>
            <a:r>
              <a:rPr lang="en-US" sz="2800" dirty="0" smtClean="0">
                <a:solidFill>
                  <a:schemeClr val="accent1"/>
                </a:solidFill>
              </a:rPr>
              <a:t>Strongly Connected</a:t>
            </a:r>
            <a:br>
              <a:rPr lang="en-US" sz="2800" dirty="0" smtClean="0">
                <a:solidFill>
                  <a:schemeClr val="accent1"/>
                </a:solidFill>
              </a:rPr>
            </a:br>
            <a:endParaRPr lang="en-US" sz="2800" dirty="0" smtClean="0">
              <a:solidFill>
                <a:schemeClr val="accent1"/>
              </a:solidFill>
            </a:endParaRPr>
          </a:p>
          <a:p>
            <a:pPr marL="514350" indent="-514350">
              <a:buFont typeface="+mj-lt"/>
              <a:buAutoNum type="alphaUcPeriod" startAt="3"/>
            </a:pPr>
            <a:r>
              <a:rPr lang="en-US" sz="2800" dirty="0" smtClean="0">
                <a:solidFill>
                  <a:schemeClr val="accent1"/>
                </a:solidFill>
              </a:rPr>
              <a:t>Complete / Fully Connected</a:t>
            </a:r>
            <a:endParaRPr lang="en-U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52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Trees as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/>
              <a:t>When talking about graphs, </a:t>
            </a:r>
          </a:p>
          <a:p>
            <a:pPr>
              <a:buNone/>
            </a:pPr>
            <a:r>
              <a:rPr lang="en-US" sz="3200" dirty="0" smtClean="0"/>
              <a:t>we say a </a:t>
            </a:r>
            <a:r>
              <a:rPr lang="en-US" sz="3200" b="1" dirty="0" smtClean="0">
                <a:solidFill>
                  <a:schemeClr val="accent2"/>
                </a:solidFill>
              </a:rPr>
              <a:t>tree</a:t>
            </a:r>
            <a:r>
              <a:rPr lang="en-US" sz="3200" dirty="0" smtClean="0"/>
              <a:t> is a graph that is:</a:t>
            </a:r>
          </a:p>
          <a:p>
            <a:pPr lvl="1"/>
            <a:r>
              <a:rPr lang="en-US" dirty="0" smtClean="0"/>
              <a:t>Connected</a:t>
            </a:r>
          </a:p>
          <a:p>
            <a:pPr lvl="1"/>
            <a:r>
              <a:rPr lang="en-US" dirty="0" smtClean="0"/>
              <a:t>Acyclic</a:t>
            </a:r>
            <a:br>
              <a:rPr lang="en-US" dirty="0" smtClean="0"/>
            </a:br>
            <a:r>
              <a:rPr lang="en-US" dirty="0" smtClean="0"/>
              <a:t>when you treat edges as undirected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sz="3200" dirty="0" smtClean="0"/>
              <a:t>Note that</a:t>
            </a:r>
          </a:p>
          <a:p>
            <a:pPr lvl="1"/>
            <a:r>
              <a:rPr lang="en-US" dirty="0" smtClean="0"/>
              <a:t>Edges can be undirected</a:t>
            </a:r>
          </a:p>
          <a:p>
            <a:pPr lvl="1"/>
            <a:r>
              <a:rPr lang="en-US" dirty="0" smtClean="0"/>
              <a:t>All </a:t>
            </a:r>
            <a:r>
              <a:rPr lang="en-US" dirty="0" smtClean="0"/>
              <a:t>trees are graphs, but not all graphs are trees</a:t>
            </a:r>
          </a:p>
          <a:p>
            <a:pPr lvl="1">
              <a:buNone/>
            </a:pPr>
            <a:endParaRPr lang="en-US" sz="280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8632388" y="899416"/>
            <a:ext cx="2345008" cy="2497035"/>
            <a:chOff x="7957232" y="1365504"/>
            <a:chExt cx="2637616" cy="2808613"/>
          </a:xfrm>
        </p:grpSpPr>
        <p:sp>
          <p:nvSpPr>
            <p:cNvPr id="7" name="Oval 37"/>
            <p:cNvSpPr>
              <a:spLocks noChangeAspect="1"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9046075" y="1365504"/>
              <a:ext cx="423194" cy="4212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A</a:t>
              </a:r>
            </a:p>
          </p:txBody>
        </p:sp>
        <p:cxnSp>
          <p:nvCxnSpPr>
            <p:cNvPr id="8" name="AutoShape 38"/>
            <p:cNvCxnSpPr>
              <a:cxnSpLocks noChangeShapeType="1"/>
            </p:cNvCxnSpPr>
            <p:nvPr>
              <p:custDataLst>
                <p:tags r:id="rId18"/>
              </p:custDataLst>
            </p:nvPr>
          </p:nvCxnSpPr>
          <p:spPr bwMode="auto">
            <a:xfrm flipH="1">
              <a:off x="8662555" y="1742911"/>
              <a:ext cx="445235" cy="44762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AutoShape 39"/>
            <p:cNvCxnSpPr>
              <a:cxnSpLocks noChangeShapeType="1"/>
            </p:cNvCxnSpPr>
            <p:nvPr>
              <p:custDataLst>
                <p:tags r:id="rId19"/>
              </p:custDataLst>
            </p:nvPr>
          </p:nvCxnSpPr>
          <p:spPr bwMode="auto">
            <a:xfrm>
              <a:off x="9407553" y="1742911"/>
              <a:ext cx="445235" cy="44762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" name="Oval 40"/>
            <p:cNvSpPr>
              <a:spLocks noChangeAspect="1"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8450958" y="2208088"/>
              <a:ext cx="423194" cy="4212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1" name="Oval 41"/>
            <p:cNvSpPr>
              <a:spLocks noChangeAspect="1"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7957232" y="2980456"/>
              <a:ext cx="423194" cy="4212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12" name="Oval 42"/>
            <p:cNvSpPr>
              <a:spLocks noChangeAspect="1"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8944685" y="2980456"/>
              <a:ext cx="423194" cy="4212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chemeClr val="bg1"/>
                  </a:solidFill>
                </a:rPr>
                <a:t>E</a:t>
              </a:r>
            </a:p>
          </p:txBody>
        </p:sp>
        <p:cxnSp>
          <p:nvCxnSpPr>
            <p:cNvPr id="13" name="AutoShape 43"/>
            <p:cNvCxnSpPr>
              <a:cxnSpLocks noChangeShapeType="1"/>
            </p:cNvCxnSpPr>
            <p:nvPr>
              <p:custDataLst>
                <p:tags r:id="rId23"/>
              </p:custDataLst>
            </p:nvPr>
          </p:nvCxnSpPr>
          <p:spPr bwMode="auto">
            <a:xfrm>
              <a:off x="8812437" y="2585495"/>
              <a:ext cx="343845" cy="37740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AutoShape 44"/>
            <p:cNvCxnSpPr>
              <a:cxnSpLocks noChangeShapeType="1"/>
            </p:cNvCxnSpPr>
            <p:nvPr>
              <p:custDataLst>
                <p:tags r:id="rId24"/>
              </p:custDataLst>
            </p:nvPr>
          </p:nvCxnSpPr>
          <p:spPr bwMode="auto">
            <a:xfrm flipH="1">
              <a:off x="8168829" y="2585495"/>
              <a:ext cx="343845" cy="37740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" name="Oval 45"/>
            <p:cNvSpPr>
              <a:spLocks noChangeAspect="1"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9641192" y="2208088"/>
              <a:ext cx="423194" cy="4212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16" name="Oval 46"/>
            <p:cNvSpPr>
              <a:spLocks noChangeAspect="1"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9641192" y="2980456"/>
              <a:ext cx="423194" cy="4212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chemeClr val="bg1"/>
                  </a:solidFill>
                </a:rPr>
                <a:t>F</a:t>
              </a:r>
            </a:p>
          </p:txBody>
        </p:sp>
        <p:cxnSp>
          <p:nvCxnSpPr>
            <p:cNvPr id="17" name="AutoShape 47"/>
            <p:cNvCxnSpPr>
              <a:cxnSpLocks noChangeShapeType="1"/>
            </p:cNvCxnSpPr>
            <p:nvPr>
              <p:custDataLst>
                <p:tags r:id="rId27"/>
              </p:custDataLst>
            </p:nvPr>
          </p:nvCxnSpPr>
          <p:spPr bwMode="auto">
            <a:xfrm>
              <a:off x="9852789" y="2646934"/>
              <a:ext cx="0" cy="31596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AutoShape 48"/>
            <p:cNvCxnSpPr>
              <a:cxnSpLocks noChangeShapeType="1"/>
            </p:cNvCxnSpPr>
            <p:nvPr>
              <p:custDataLst>
                <p:tags r:id="rId28"/>
              </p:custDataLst>
            </p:nvPr>
          </p:nvCxnSpPr>
          <p:spPr bwMode="auto">
            <a:xfrm flipH="1">
              <a:off x="9322327" y="3357864"/>
              <a:ext cx="380581" cy="37740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" name="Oval 49"/>
            <p:cNvSpPr>
              <a:spLocks noChangeAspect="1"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10171654" y="3752825"/>
              <a:ext cx="423194" cy="4212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chemeClr val="bg1"/>
                  </a:solidFill>
                </a:rPr>
                <a:t>H</a:t>
              </a:r>
            </a:p>
          </p:txBody>
        </p:sp>
        <p:cxnSp>
          <p:nvCxnSpPr>
            <p:cNvPr id="20" name="AutoShape 50"/>
            <p:cNvCxnSpPr>
              <a:cxnSpLocks noChangeShapeType="1"/>
            </p:cNvCxnSpPr>
            <p:nvPr>
              <p:custDataLst>
                <p:tags r:id="rId30"/>
              </p:custDataLst>
            </p:nvPr>
          </p:nvCxnSpPr>
          <p:spPr bwMode="auto">
            <a:xfrm>
              <a:off x="10002670" y="3357864"/>
              <a:ext cx="380581" cy="37740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" name="Oval 51"/>
            <p:cNvSpPr>
              <a:spLocks noChangeAspect="1"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9110730" y="3752825"/>
              <a:ext cx="423194" cy="4212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chemeClr val="bg1"/>
                  </a:solidFill>
                </a:rPr>
                <a:t>G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8515465" y="3838843"/>
            <a:ext cx="2345008" cy="2497035"/>
            <a:chOff x="8515465" y="3838843"/>
            <a:chExt cx="2345008" cy="2497035"/>
          </a:xfrm>
        </p:grpSpPr>
        <p:sp>
          <p:nvSpPr>
            <p:cNvPr id="23" name="Oval 37"/>
            <p:cNvSpPr>
              <a:spLocks noChangeAspect="1"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9483516" y="3838843"/>
              <a:ext cx="376246" cy="37455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A</a:t>
              </a:r>
            </a:p>
          </p:txBody>
        </p:sp>
        <p:cxnSp>
          <p:nvCxnSpPr>
            <p:cNvPr id="24" name="AutoShape 38"/>
            <p:cNvCxnSpPr>
              <a:cxnSpLocks noChangeShapeType="1"/>
            </p:cNvCxnSpPr>
            <p:nvPr>
              <p:custDataLst>
                <p:tags r:id="rId2"/>
              </p:custDataLst>
            </p:nvPr>
          </p:nvCxnSpPr>
          <p:spPr bwMode="auto">
            <a:xfrm flipH="1">
              <a:off x="9142542" y="4174382"/>
              <a:ext cx="395842" cy="39796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AutoShape 39"/>
            <p:cNvCxnSpPr>
              <a:cxnSpLocks noChangeShapeType="1"/>
            </p:cNvCxnSpPr>
            <p:nvPr>
              <p:custDataLst>
                <p:tags r:id="rId3"/>
              </p:custDataLst>
            </p:nvPr>
          </p:nvCxnSpPr>
          <p:spPr bwMode="auto">
            <a:xfrm>
              <a:off x="9804892" y="4174382"/>
              <a:ext cx="395842" cy="39796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" name="Oval 40"/>
            <p:cNvSpPr>
              <a:spLocks noChangeAspect="1"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8954419" y="4587954"/>
              <a:ext cx="376246" cy="37455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27" name="Oval 41"/>
            <p:cNvSpPr>
              <a:spLocks noChangeAspect="1"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8515465" y="5274638"/>
              <a:ext cx="376246" cy="37455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28" name="Oval 42"/>
            <p:cNvSpPr>
              <a:spLocks noChangeAspect="1"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9393373" y="5274638"/>
              <a:ext cx="376246" cy="37455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chemeClr val="bg1"/>
                  </a:solidFill>
                </a:rPr>
                <a:t>E</a:t>
              </a:r>
            </a:p>
          </p:txBody>
        </p:sp>
        <p:cxnSp>
          <p:nvCxnSpPr>
            <p:cNvPr id="29" name="AutoShape 43"/>
            <p:cNvCxnSpPr>
              <a:cxnSpLocks noChangeShapeType="1"/>
            </p:cNvCxnSpPr>
            <p:nvPr>
              <p:custDataLst>
                <p:tags r:id="rId7"/>
              </p:custDataLst>
            </p:nvPr>
          </p:nvCxnSpPr>
          <p:spPr bwMode="auto">
            <a:xfrm>
              <a:off x="9275797" y="4923492"/>
              <a:ext cx="305700" cy="33553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AutoShape 44"/>
            <p:cNvCxnSpPr>
              <a:cxnSpLocks noChangeShapeType="1"/>
            </p:cNvCxnSpPr>
            <p:nvPr>
              <p:custDataLst>
                <p:tags r:id="rId8"/>
              </p:custDataLst>
            </p:nvPr>
          </p:nvCxnSpPr>
          <p:spPr bwMode="auto">
            <a:xfrm flipH="1">
              <a:off x="8703588" y="4923492"/>
              <a:ext cx="305700" cy="33553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" name="Oval 45"/>
            <p:cNvSpPr>
              <a:spLocks noChangeAspect="1"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0012612" y="4587954"/>
              <a:ext cx="376246" cy="37455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32" name="Oval 46"/>
            <p:cNvSpPr>
              <a:spLocks noChangeAspect="1"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0012612" y="5274638"/>
              <a:ext cx="376246" cy="37455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chemeClr val="bg1"/>
                  </a:solidFill>
                </a:rPr>
                <a:t>F</a:t>
              </a:r>
            </a:p>
          </p:txBody>
        </p:sp>
        <p:cxnSp>
          <p:nvCxnSpPr>
            <p:cNvPr id="33" name="AutoShape 47"/>
            <p:cNvCxnSpPr>
              <a:cxnSpLocks noChangeShapeType="1"/>
            </p:cNvCxnSpPr>
            <p:nvPr>
              <p:custDataLst>
                <p:tags r:id="rId11"/>
              </p:custDataLst>
            </p:nvPr>
          </p:nvCxnSpPr>
          <p:spPr bwMode="auto">
            <a:xfrm>
              <a:off x="10200735" y="4978116"/>
              <a:ext cx="0" cy="280916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AutoShape 48"/>
            <p:cNvCxnSpPr>
              <a:cxnSpLocks noChangeShapeType="1"/>
            </p:cNvCxnSpPr>
            <p:nvPr>
              <p:custDataLst>
                <p:tags r:id="rId12"/>
              </p:custDataLst>
            </p:nvPr>
          </p:nvCxnSpPr>
          <p:spPr bwMode="auto">
            <a:xfrm flipH="1">
              <a:off x="9729121" y="5610177"/>
              <a:ext cx="338361" cy="33553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5" name="Oval 49"/>
            <p:cNvSpPr>
              <a:spLocks noChangeAspect="1"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0484227" y="5961323"/>
              <a:ext cx="376246" cy="37455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chemeClr val="bg1"/>
                  </a:solidFill>
                </a:rPr>
                <a:t>H</a:t>
              </a:r>
            </a:p>
          </p:txBody>
        </p:sp>
        <p:cxnSp>
          <p:nvCxnSpPr>
            <p:cNvPr id="36" name="AutoShape 50"/>
            <p:cNvCxnSpPr>
              <a:cxnSpLocks noChangeShapeType="1"/>
            </p:cNvCxnSpPr>
            <p:nvPr>
              <p:custDataLst>
                <p:tags r:id="rId14"/>
              </p:custDataLst>
            </p:nvPr>
          </p:nvCxnSpPr>
          <p:spPr bwMode="auto">
            <a:xfrm>
              <a:off x="10333989" y="5610177"/>
              <a:ext cx="338361" cy="33553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" name="Oval 51"/>
            <p:cNvSpPr>
              <a:spLocks noChangeAspect="1"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9540998" y="5961323"/>
              <a:ext cx="376246" cy="37455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chemeClr val="bg1"/>
                  </a:solidFill>
                </a:rPr>
                <a:t>G</a:t>
              </a:r>
            </a:p>
          </p:txBody>
        </p:sp>
        <p:cxnSp>
          <p:nvCxnSpPr>
            <p:cNvPr id="38" name="AutoShape 39"/>
            <p:cNvCxnSpPr>
              <a:cxnSpLocks noChangeShapeType="1"/>
              <a:stCxn id="27" idx="5"/>
              <a:endCxn id="37" idx="2"/>
            </p:cNvCxnSpPr>
            <p:nvPr>
              <p:custDataLst>
                <p:tags r:id="rId16"/>
              </p:custDataLst>
            </p:nvPr>
          </p:nvCxnSpPr>
          <p:spPr bwMode="auto">
            <a:xfrm>
              <a:off x="8836611" y="5594341"/>
              <a:ext cx="704387" cy="55426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84870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Rooted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4057"/>
            <a:ext cx="10515600" cy="198399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We are more accustomed to </a:t>
            </a:r>
            <a:r>
              <a:rPr lang="en-US" b="1" dirty="0" smtClean="0">
                <a:solidFill>
                  <a:schemeClr val="accent2"/>
                </a:solidFill>
              </a:rPr>
              <a:t>rooted trees</a:t>
            </a:r>
            <a:r>
              <a:rPr lang="en-US" b="1" dirty="0" smtClean="0"/>
              <a:t> </a:t>
            </a:r>
            <a:r>
              <a:rPr lang="en-US" dirty="0" smtClean="0"/>
              <a:t>where:</a:t>
            </a:r>
          </a:p>
          <a:p>
            <a:pPr lvl="1"/>
            <a:r>
              <a:rPr lang="en-US" dirty="0" smtClean="0"/>
              <a:t>We identify a unique root</a:t>
            </a:r>
          </a:p>
          <a:p>
            <a:pPr lvl="1"/>
            <a:r>
              <a:rPr lang="en-US" dirty="0" smtClean="0"/>
              <a:t>We think of edges as directed: parent to children</a:t>
            </a:r>
          </a:p>
          <a:p>
            <a:pPr lvl="1"/>
            <a:endParaRPr lang="en-US" sz="1000" dirty="0"/>
          </a:p>
          <a:p>
            <a:r>
              <a:rPr lang="en-US" dirty="0" smtClean="0"/>
              <a:t>Given a tree, picking a root gives a unique rooted tree </a:t>
            </a:r>
          </a:p>
          <a:p>
            <a:pPr lvl="1"/>
            <a:r>
              <a:rPr lang="en-US" dirty="0" smtClean="0"/>
              <a:t>The tree is just drawn differently</a:t>
            </a:r>
            <a:endParaRPr lang="en-US" dirty="0"/>
          </a:p>
        </p:txBody>
      </p:sp>
      <p:grpSp>
        <p:nvGrpSpPr>
          <p:cNvPr id="7" name="Group 20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2790150" y="3419161"/>
            <a:ext cx="1360975" cy="3228024"/>
            <a:chOff x="3984" y="1008"/>
            <a:chExt cx="1104" cy="2928"/>
          </a:xfrm>
        </p:grpSpPr>
        <p:sp>
          <p:nvSpPr>
            <p:cNvPr id="8" name="Oval 21"/>
            <p:cNvSpPr>
              <a:spLocks noChangeAspect="1"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416" y="2016"/>
              <a:ext cx="288" cy="28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/>
                <a:t>A</a:t>
              </a:r>
            </a:p>
          </p:txBody>
        </p:sp>
        <p:cxnSp>
          <p:nvCxnSpPr>
            <p:cNvPr id="9" name="AutoShape 22"/>
            <p:cNvCxnSpPr>
              <a:cxnSpLocks noChangeShapeType="1"/>
              <a:stCxn id="8" idx="0"/>
              <a:endCxn id="11" idx="4"/>
            </p:cNvCxnSpPr>
            <p:nvPr>
              <p:custDataLst>
                <p:tags r:id="rId19"/>
              </p:custDataLst>
            </p:nvPr>
          </p:nvCxnSpPr>
          <p:spPr bwMode="auto">
            <a:xfrm flipV="1">
              <a:off x="4560" y="1740"/>
              <a:ext cx="0" cy="2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0" name="AutoShape 23"/>
            <p:cNvCxnSpPr>
              <a:cxnSpLocks noChangeShapeType="1"/>
              <a:stCxn id="8" idx="4"/>
              <a:endCxn id="16" idx="0"/>
            </p:cNvCxnSpPr>
            <p:nvPr>
              <p:custDataLst>
                <p:tags r:id="rId20"/>
              </p:custDataLst>
            </p:nvPr>
          </p:nvCxnSpPr>
          <p:spPr bwMode="auto">
            <a:xfrm>
              <a:off x="4560" y="2316"/>
              <a:ext cx="2" cy="2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11" name="Oval 24"/>
            <p:cNvSpPr>
              <a:spLocks noChangeAspect="1"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416" y="1440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/>
                <a:t>B</a:t>
              </a:r>
            </a:p>
          </p:txBody>
        </p:sp>
        <p:sp>
          <p:nvSpPr>
            <p:cNvPr id="12" name="Oval 25"/>
            <p:cNvSpPr>
              <a:spLocks noChangeAspect="1"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984" y="1008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/>
                <a:t>D</a:t>
              </a:r>
            </a:p>
          </p:txBody>
        </p:sp>
        <p:sp>
          <p:nvSpPr>
            <p:cNvPr id="13" name="Oval 26"/>
            <p:cNvSpPr>
              <a:spLocks noChangeAspect="1"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800" y="1008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/>
                <a:t>E</a:t>
              </a:r>
            </a:p>
          </p:txBody>
        </p:sp>
        <p:cxnSp>
          <p:nvCxnSpPr>
            <p:cNvPr id="14" name="AutoShape 27"/>
            <p:cNvCxnSpPr>
              <a:cxnSpLocks noChangeShapeType="1"/>
              <a:stCxn id="11" idx="7"/>
              <a:endCxn id="13" idx="3"/>
            </p:cNvCxnSpPr>
            <p:nvPr>
              <p:custDataLst>
                <p:tags r:id="rId24"/>
              </p:custDataLst>
            </p:nvPr>
          </p:nvCxnSpPr>
          <p:spPr bwMode="auto">
            <a:xfrm flipV="1">
              <a:off x="4662" y="1266"/>
              <a:ext cx="180" cy="20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5" name="AutoShape 28"/>
            <p:cNvCxnSpPr>
              <a:cxnSpLocks noChangeShapeType="1"/>
              <a:stCxn id="11" idx="1"/>
              <a:endCxn id="12" idx="5"/>
            </p:cNvCxnSpPr>
            <p:nvPr>
              <p:custDataLst>
                <p:tags r:id="rId25"/>
              </p:custDataLst>
            </p:nvPr>
          </p:nvCxnSpPr>
          <p:spPr bwMode="auto">
            <a:xfrm flipH="1" flipV="1">
              <a:off x="4230" y="1266"/>
              <a:ext cx="228" cy="20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16" name="Oval 29"/>
            <p:cNvSpPr>
              <a:spLocks noChangeAspect="1"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4418" y="2592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/>
                <a:t>C</a:t>
              </a:r>
            </a:p>
          </p:txBody>
        </p:sp>
        <p:sp>
          <p:nvSpPr>
            <p:cNvPr id="17" name="Oval 30"/>
            <p:cNvSpPr>
              <a:spLocks noChangeAspect="1"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4418" y="3120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/>
                <a:t>F</a:t>
              </a:r>
            </a:p>
          </p:txBody>
        </p:sp>
        <p:cxnSp>
          <p:nvCxnSpPr>
            <p:cNvPr id="18" name="AutoShape 31"/>
            <p:cNvCxnSpPr>
              <a:cxnSpLocks noChangeShapeType="1"/>
              <a:stCxn id="16" idx="4"/>
              <a:endCxn id="17" idx="0"/>
            </p:cNvCxnSpPr>
            <p:nvPr>
              <p:custDataLst>
                <p:tags r:id="rId28"/>
              </p:custDataLst>
            </p:nvPr>
          </p:nvCxnSpPr>
          <p:spPr bwMode="auto">
            <a:xfrm>
              <a:off x="4562" y="2892"/>
              <a:ext cx="0" cy="21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9" name="AutoShape 32"/>
            <p:cNvCxnSpPr>
              <a:cxnSpLocks noChangeShapeType="1"/>
              <a:stCxn id="17" idx="3"/>
              <a:endCxn id="22" idx="0"/>
            </p:cNvCxnSpPr>
            <p:nvPr>
              <p:custDataLst>
                <p:tags r:id="rId29"/>
              </p:custDataLst>
            </p:nvPr>
          </p:nvCxnSpPr>
          <p:spPr bwMode="auto">
            <a:xfrm flipH="1">
              <a:off x="4201" y="3378"/>
              <a:ext cx="259" cy="2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20" name="Oval 33"/>
            <p:cNvSpPr>
              <a:spLocks noChangeAspect="1"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4779" y="3648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/>
                <a:t>H</a:t>
              </a:r>
            </a:p>
          </p:txBody>
        </p:sp>
        <p:cxnSp>
          <p:nvCxnSpPr>
            <p:cNvPr id="21" name="AutoShape 34"/>
            <p:cNvCxnSpPr>
              <a:cxnSpLocks noChangeShapeType="1"/>
              <a:stCxn id="17" idx="5"/>
              <a:endCxn id="20" idx="0"/>
            </p:cNvCxnSpPr>
            <p:nvPr>
              <p:custDataLst>
                <p:tags r:id="rId31"/>
              </p:custDataLst>
            </p:nvPr>
          </p:nvCxnSpPr>
          <p:spPr bwMode="auto">
            <a:xfrm>
              <a:off x="4664" y="3378"/>
              <a:ext cx="259" cy="2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22" name="Oval 35"/>
            <p:cNvSpPr>
              <a:spLocks noChangeAspect="1"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4057" y="3648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/>
                <a:t>G</a:t>
              </a:r>
            </a:p>
          </p:txBody>
        </p:sp>
      </p:grpSp>
      <p:sp>
        <p:nvSpPr>
          <p:cNvPr id="23" name="Right Arrow 22"/>
          <p:cNvSpPr/>
          <p:nvPr/>
        </p:nvSpPr>
        <p:spPr bwMode="auto">
          <a:xfrm>
            <a:off x="5425660" y="4483104"/>
            <a:ext cx="914400" cy="457200"/>
          </a:xfrm>
          <a:prstGeom prst="rightArrow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55706" y="4063348"/>
            <a:ext cx="1057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redrawn</a:t>
            </a:r>
          </a:p>
        </p:txBody>
      </p:sp>
      <p:grpSp>
        <p:nvGrpSpPr>
          <p:cNvPr id="25" name="Group 36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7615856" y="3572256"/>
            <a:ext cx="2637616" cy="2808613"/>
            <a:chOff x="3437" y="1248"/>
            <a:chExt cx="1795" cy="1920"/>
          </a:xfrm>
        </p:grpSpPr>
        <p:sp>
          <p:nvSpPr>
            <p:cNvPr id="26" name="Oval 37"/>
            <p:cNvSpPr>
              <a:spLocks noChangeAspect="1"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178" y="1248"/>
              <a:ext cx="288" cy="28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A</a:t>
              </a:r>
            </a:p>
          </p:txBody>
        </p:sp>
        <p:cxnSp>
          <p:nvCxnSpPr>
            <p:cNvPr id="27" name="AutoShape 38"/>
            <p:cNvCxnSpPr>
              <a:cxnSpLocks noChangeShapeType="1"/>
              <a:stCxn id="26" idx="3"/>
              <a:endCxn id="29" idx="0"/>
            </p:cNvCxnSpPr>
            <p:nvPr>
              <p:custDataLst>
                <p:tags r:id="rId4"/>
              </p:custDataLst>
            </p:nvPr>
          </p:nvCxnSpPr>
          <p:spPr bwMode="auto">
            <a:xfrm flipH="1">
              <a:off x="3917" y="1506"/>
              <a:ext cx="303" cy="30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8" name="AutoShape 39"/>
            <p:cNvCxnSpPr>
              <a:cxnSpLocks noChangeShapeType="1"/>
              <a:stCxn id="26" idx="5"/>
              <a:endCxn id="34" idx="0"/>
            </p:cNvCxnSpPr>
            <p:nvPr>
              <p:custDataLst>
                <p:tags r:id="rId5"/>
              </p:custDataLst>
            </p:nvPr>
          </p:nvCxnSpPr>
          <p:spPr bwMode="auto">
            <a:xfrm>
              <a:off x="4424" y="1506"/>
              <a:ext cx="303" cy="30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9" name="Oval 40"/>
            <p:cNvSpPr>
              <a:spLocks noChangeAspect="1"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773" y="1824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30" name="Oval 41"/>
            <p:cNvSpPr>
              <a:spLocks noChangeAspect="1"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437" y="2352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31" name="Oval 42"/>
            <p:cNvSpPr>
              <a:spLocks noChangeAspect="1"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109" y="2352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chemeClr val="bg1"/>
                  </a:solidFill>
                </a:rPr>
                <a:t>E</a:t>
              </a:r>
            </a:p>
          </p:txBody>
        </p:sp>
        <p:cxnSp>
          <p:nvCxnSpPr>
            <p:cNvPr id="32" name="AutoShape 43"/>
            <p:cNvCxnSpPr>
              <a:cxnSpLocks noChangeShapeType="1"/>
              <a:stCxn id="29" idx="5"/>
              <a:endCxn id="31" idx="0"/>
            </p:cNvCxnSpPr>
            <p:nvPr>
              <p:custDataLst>
                <p:tags r:id="rId9"/>
              </p:custDataLst>
            </p:nvPr>
          </p:nvCxnSpPr>
          <p:spPr bwMode="auto">
            <a:xfrm>
              <a:off x="4019" y="2082"/>
              <a:ext cx="234" cy="25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3" name="AutoShape 44"/>
            <p:cNvCxnSpPr>
              <a:cxnSpLocks noChangeShapeType="1"/>
              <a:stCxn id="29" idx="3"/>
              <a:endCxn id="30" idx="0"/>
            </p:cNvCxnSpPr>
            <p:nvPr>
              <p:custDataLst>
                <p:tags r:id="rId10"/>
              </p:custDataLst>
            </p:nvPr>
          </p:nvCxnSpPr>
          <p:spPr bwMode="auto">
            <a:xfrm flipH="1">
              <a:off x="3581" y="2082"/>
              <a:ext cx="234" cy="25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4" name="Oval 45"/>
            <p:cNvSpPr>
              <a:spLocks noChangeAspect="1"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583" y="1824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35" name="Oval 46"/>
            <p:cNvSpPr>
              <a:spLocks noChangeAspect="1"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583" y="2352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chemeClr val="bg1"/>
                  </a:solidFill>
                </a:rPr>
                <a:t>F</a:t>
              </a:r>
            </a:p>
          </p:txBody>
        </p:sp>
        <p:cxnSp>
          <p:nvCxnSpPr>
            <p:cNvPr id="36" name="AutoShape 47"/>
            <p:cNvCxnSpPr>
              <a:cxnSpLocks noChangeShapeType="1"/>
              <a:stCxn id="34" idx="4"/>
              <a:endCxn id="35" idx="0"/>
            </p:cNvCxnSpPr>
            <p:nvPr>
              <p:custDataLst>
                <p:tags r:id="rId13"/>
              </p:custDataLst>
            </p:nvPr>
          </p:nvCxnSpPr>
          <p:spPr bwMode="auto">
            <a:xfrm>
              <a:off x="4727" y="2124"/>
              <a:ext cx="0" cy="21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7" name="AutoShape 48"/>
            <p:cNvCxnSpPr>
              <a:cxnSpLocks noChangeShapeType="1"/>
              <a:stCxn id="35" idx="3"/>
              <a:endCxn id="40" idx="0"/>
            </p:cNvCxnSpPr>
            <p:nvPr>
              <p:custDataLst>
                <p:tags r:id="rId14"/>
              </p:custDataLst>
            </p:nvPr>
          </p:nvCxnSpPr>
          <p:spPr bwMode="auto">
            <a:xfrm flipH="1">
              <a:off x="4366" y="2610"/>
              <a:ext cx="259" cy="2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8" name="Oval 49"/>
            <p:cNvSpPr>
              <a:spLocks noChangeAspect="1"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944" y="2880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chemeClr val="bg1"/>
                  </a:solidFill>
                </a:rPr>
                <a:t>H</a:t>
              </a:r>
            </a:p>
          </p:txBody>
        </p:sp>
        <p:cxnSp>
          <p:nvCxnSpPr>
            <p:cNvPr id="39" name="AutoShape 50"/>
            <p:cNvCxnSpPr>
              <a:cxnSpLocks noChangeShapeType="1"/>
              <a:stCxn id="35" idx="5"/>
              <a:endCxn id="38" idx="0"/>
            </p:cNvCxnSpPr>
            <p:nvPr>
              <p:custDataLst>
                <p:tags r:id="rId16"/>
              </p:custDataLst>
            </p:nvPr>
          </p:nvCxnSpPr>
          <p:spPr bwMode="auto">
            <a:xfrm>
              <a:off x="4829" y="2610"/>
              <a:ext cx="259" cy="2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40" name="Oval 51"/>
            <p:cNvSpPr>
              <a:spLocks noChangeAspect="1"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222" y="2880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chemeClr val="bg1"/>
                  </a:solidFill>
                </a:rPr>
                <a:t>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5623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3" grpId="0" animBg="1"/>
      <p:bldP spid="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Rooted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4057"/>
            <a:ext cx="10515600" cy="198399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We are more accustomed to </a:t>
            </a:r>
            <a:r>
              <a:rPr lang="en-US" b="1" dirty="0" smtClean="0">
                <a:solidFill>
                  <a:schemeClr val="accent2"/>
                </a:solidFill>
              </a:rPr>
              <a:t>rooted trees</a:t>
            </a:r>
            <a:r>
              <a:rPr lang="en-US" b="1" dirty="0" smtClean="0"/>
              <a:t> </a:t>
            </a:r>
            <a:r>
              <a:rPr lang="en-US" dirty="0" smtClean="0"/>
              <a:t>where:</a:t>
            </a:r>
          </a:p>
          <a:p>
            <a:pPr lvl="1"/>
            <a:r>
              <a:rPr lang="en-US" dirty="0" smtClean="0"/>
              <a:t>We identify a unique root</a:t>
            </a:r>
          </a:p>
          <a:p>
            <a:pPr lvl="1"/>
            <a:r>
              <a:rPr lang="en-US" dirty="0" smtClean="0"/>
              <a:t>We think of edges as directed: parent to children</a:t>
            </a:r>
          </a:p>
          <a:p>
            <a:pPr lvl="1"/>
            <a:endParaRPr lang="en-US" sz="1000" dirty="0"/>
          </a:p>
          <a:p>
            <a:r>
              <a:rPr lang="en-US" dirty="0" smtClean="0"/>
              <a:t>Given a tree, picking a root gives a unique rooted tree </a:t>
            </a:r>
          </a:p>
          <a:p>
            <a:pPr lvl="1"/>
            <a:r>
              <a:rPr lang="en-US" dirty="0" smtClean="0"/>
              <a:t>The tree is just drawn differently</a:t>
            </a:r>
            <a:endParaRPr lang="en-US" dirty="0"/>
          </a:p>
        </p:txBody>
      </p:sp>
      <p:grpSp>
        <p:nvGrpSpPr>
          <p:cNvPr id="7" name="Group 20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2790150" y="3419161"/>
            <a:ext cx="1360975" cy="3228024"/>
            <a:chOff x="3984" y="1008"/>
            <a:chExt cx="1104" cy="2928"/>
          </a:xfrm>
        </p:grpSpPr>
        <p:sp>
          <p:nvSpPr>
            <p:cNvPr id="8" name="Oval 21"/>
            <p:cNvSpPr>
              <a:spLocks noChangeAspect="1"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416" y="2016"/>
              <a:ext cx="288" cy="28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/>
                <a:t>A</a:t>
              </a:r>
            </a:p>
          </p:txBody>
        </p:sp>
        <p:cxnSp>
          <p:nvCxnSpPr>
            <p:cNvPr id="9" name="AutoShape 22"/>
            <p:cNvCxnSpPr>
              <a:cxnSpLocks noChangeShapeType="1"/>
              <a:stCxn id="8" idx="0"/>
              <a:endCxn id="11" idx="4"/>
            </p:cNvCxnSpPr>
            <p:nvPr>
              <p:custDataLst>
                <p:tags r:id="rId18"/>
              </p:custDataLst>
            </p:nvPr>
          </p:nvCxnSpPr>
          <p:spPr bwMode="auto">
            <a:xfrm flipV="1">
              <a:off x="4560" y="1740"/>
              <a:ext cx="0" cy="2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0" name="AutoShape 23"/>
            <p:cNvCxnSpPr>
              <a:cxnSpLocks noChangeShapeType="1"/>
              <a:stCxn id="8" idx="4"/>
              <a:endCxn id="16" idx="0"/>
            </p:cNvCxnSpPr>
            <p:nvPr>
              <p:custDataLst>
                <p:tags r:id="rId19"/>
              </p:custDataLst>
            </p:nvPr>
          </p:nvCxnSpPr>
          <p:spPr bwMode="auto">
            <a:xfrm>
              <a:off x="4560" y="2316"/>
              <a:ext cx="2" cy="2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11" name="Oval 24"/>
            <p:cNvSpPr>
              <a:spLocks noChangeAspect="1"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416" y="1440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/>
                <a:t>B</a:t>
              </a:r>
            </a:p>
          </p:txBody>
        </p:sp>
        <p:sp>
          <p:nvSpPr>
            <p:cNvPr id="12" name="Oval 25"/>
            <p:cNvSpPr>
              <a:spLocks noChangeAspect="1"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3984" y="1008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/>
                <a:t>D</a:t>
              </a:r>
            </a:p>
          </p:txBody>
        </p:sp>
        <p:sp>
          <p:nvSpPr>
            <p:cNvPr id="13" name="Oval 26"/>
            <p:cNvSpPr>
              <a:spLocks noChangeAspect="1"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4800" y="1008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/>
                <a:t>E</a:t>
              </a:r>
            </a:p>
          </p:txBody>
        </p:sp>
        <p:cxnSp>
          <p:nvCxnSpPr>
            <p:cNvPr id="14" name="AutoShape 27"/>
            <p:cNvCxnSpPr>
              <a:cxnSpLocks noChangeShapeType="1"/>
              <a:stCxn id="11" idx="7"/>
              <a:endCxn id="13" idx="3"/>
            </p:cNvCxnSpPr>
            <p:nvPr>
              <p:custDataLst>
                <p:tags r:id="rId23"/>
              </p:custDataLst>
            </p:nvPr>
          </p:nvCxnSpPr>
          <p:spPr bwMode="auto">
            <a:xfrm flipV="1">
              <a:off x="4662" y="1266"/>
              <a:ext cx="180" cy="20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5" name="AutoShape 28"/>
            <p:cNvCxnSpPr>
              <a:cxnSpLocks noChangeShapeType="1"/>
              <a:stCxn id="11" idx="1"/>
              <a:endCxn id="12" idx="5"/>
            </p:cNvCxnSpPr>
            <p:nvPr>
              <p:custDataLst>
                <p:tags r:id="rId24"/>
              </p:custDataLst>
            </p:nvPr>
          </p:nvCxnSpPr>
          <p:spPr bwMode="auto">
            <a:xfrm flipH="1" flipV="1">
              <a:off x="4230" y="1266"/>
              <a:ext cx="228" cy="20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16" name="Oval 29"/>
            <p:cNvSpPr>
              <a:spLocks noChangeAspect="1"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418" y="2592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/>
                <a:t>C</a:t>
              </a:r>
            </a:p>
          </p:txBody>
        </p:sp>
        <p:sp>
          <p:nvSpPr>
            <p:cNvPr id="17" name="Oval 30"/>
            <p:cNvSpPr>
              <a:spLocks noChangeAspect="1"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4418" y="3120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/>
                <a:t>F</a:t>
              </a:r>
            </a:p>
          </p:txBody>
        </p:sp>
        <p:cxnSp>
          <p:nvCxnSpPr>
            <p:cNvPr id="18" name="AutoShape 31"/>
            <p:cNvCxnSpPr>
              <a:cxnSpLocks noChangeShapeType="1"/>
              <a:stCxn id="16" idx="4"/>
              <a:endCxn id="17" idx="0"/>
            </p:cNvCxnSpPr>
            <p:nvPr>
              <p:custDataLst>
                <p:tags r:id="rId27"/>
              </p:custDataLst>
            </p:nvPr>
          </p:nvCxnSpPr>
          <p:spPr bwMode="auto">
            <a:xfrm>
              <a:off x="4562" y="2892"/>
              <a:ext cx="0" cy="21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9" name="AutoShape 32"/>
            <p:cNvCxnSpPr>
              <a:cxnSpLocks noChangeShapeType="1"/>
              <a:stCxn id="17" idx="3"/>
              <a:endCxn id="22" idx="0"/>
            </p:cNvCxnSpPr>
            <p:nvPr>
              <p:custDataLst>
                <p:tags r:id="rId28"/>
              </p:custDataLst>
            </p:nvPr>
          </p:nvCxnSpPr>
          <p:spPr bwMode="auto">
            <a:xfrm flipH="1">
              <a:off x="4201" y="3378"/>
              <a:ext cx="259" cy="2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20" name="Oval 33"/>
            <p:cNvSpPr>
              <a:spLocks noChangeAspect="1"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4779" y="3648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/>
                <a:t>H</a:t>
              </a:r>
            </a:p>
          </p:txBody>
        </p:sp>
        <p:cxnSp>
          <p:nvCxnSpPr>
            <p:cNvPr id="21" name="AutoShape 34"/>
            <p:cNvCxnSpPr>
              <a:cxnSpLocks noChangeShapeType="1"/>
              <a:stCxn id="17" idx="5"/>
              <a:endCxn id="20" idx="0"/>
            </p:cNvCxnSpPr>
            <p:nvPr>
              <p:custDataLst>
                <p:tags r:id="rId30"/>
              </p:custDataLst>
            </p:nvPr>
          </p:nvCxnSpPr>
          <p:spPr bwMode="auto">
            <a:xfrm>
              <a:off x="4664" y="3378"/>
              <a:ext cx="259" cy="2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22" name="Oval 35"/>
            <p:cNvSpPr>
              <a:spLocks noChangeAspect="1"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4057" y="3648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/>
                <a:t>G</a:t>
              </a:r>
            </a:p>
          </p:txBody>
        </p:sp>
      </p:grpSp>
      <p:sp>
        <p:nvSpPr>
          <p:cNvPr id="23" name="Right Arrow 22"/>
          <p:cNvSpPr/>
          <p:nvPr/>
        </p:nvSpPr>
        <p:spPr bwMode="auto">
          <a:xfrm>
            <a:off x="5425660" y="4483104"/>
            <a:ext cx="914400" cy="457200"/>
          </a:xfrm>
          <a:prstGeom prst="rightArrow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55706" y="4063348"/>
            <a:ext cx="1057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redrawn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762122" y="3173711"/>
            <a:ext cx="2284086" cy="3473474"/>
            <a:chOff x="7091562" y="3352800"/>
            <a:chExt cx="1971278" cy="2781300"/>
          </a:xfrm>
        </p:grpSpPr>
        <p:sp>
          <p:nvSpPr>
            <p:cNvPr id="41" name="Oval 37"/>
            <p:cNvSpPr>
              <a:spLocks noChangeAspect="1"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7772766" y="3352800"/>
              <a:ext cx="376039" cy="3429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F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cxnSp>
          <p:nvCxnSpPr>
            <p:cNvPr id="42" name="AutoShape 38"/>
            <p:cNvCxnSpPr>
              <a:cxnSpLocks noChangeShapeType="1"/>
            </p:cNvCxnSpPr>
            <p:nvPr>
              <p:custDataLst>
                <p:tags r:id="rId3"/>
              </p:custDataLst>
            </p:nvPr>
          </p:nvCxnSpPr>
          <p:spPr bwMode="auto">
            <a:xfrm rot="5400000">
              <a:off x="7357151" y="3567914"/>
              <a:ext cx="393117" cy="5482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3" name="AutoShape 39"/>
            <p:cNvCxnSpPr>
              <a:cxnSpLocks noChangeShapeType="1"/>
            </p:cNvCxnSpPr>
            <p:nvPr>
              <p:custDataLst>
                <p:tags r:id="rId4"/>
              </p:custDataLst>
            </p:nvPr>
          </p:nvCxnSpPr>
          <p:spPr bwMode="auto">
            <a:xfrm rot="16200000" flipH="1">
              <a:off x="7791633" y="3864852"/>
              <a:ext cx="342900" cy="45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44" name="Oval 40"/>
            <p:cNvSpPr>
              <a:spLocks noChangeAspect="1"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7091562" y="4038600"/>
              <a:ext cx="376039" cy="3429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G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5" name="Oval 45"/>
            <p:cNvSpPr>
              <a:spLocks noChangeAspect="1"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7777362" y="4038600"/>
              <a:ext cx="376039" cy="3429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H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6" name="Oval 46"/>
            <p:cNvSpPr>
              <a:spLocks noChangeAspect="1"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8386962" y="4038600"/>
              <a:ext cx="376039" cy="3429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C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cxnSp>
          <p:nvCxnSpPr>
            <p:cNvPr id="47" name="AutoShape 47"/>
            <p:cNvCxnSpPr>
              <a:cxnSpLocks noChangeShapeType="1"/>
            </p:cNvCxnSpPr>
            <p:nvPr>
              <p:custDataLst>
                <p:tags r:id="rId8"/>
              </p:custDataLst>
            </p:nvPr>
          </p:nvCxnSpPr>
          <p:spPr bwMode="auto">
            <a:xfrm rot="16200000" flipH="1">
              <a:off x="8137800" y="3601418"/>
              <a:ext cx="393117" cy="4812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48" name="Oval 49"/>
            <p:cNvSpPr>
              <a:spLocks noChangeAspect="1"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8386962" y="4610100"/>
              <a:ext cx="376039" cy="3429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A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cxnSp>
          <p:nvCxnSpPr>
            <p:cNvPr id="49" name="AutoShape 50"/>
            <p:cNvCxnSpPr>
              <a:cxnSpLocks noChangeShapeType="1"/>
            </p:cNvCxnSpPr>
            <p:nvPr>
              <p:custDataLst>
                <p:tags r:id="rId10"/>
              </p:custDataLst>
            </p:nvPr>
          </p:nvCxnSpPr>
          <p:spPr bwMode="auto">
            <a:xfrm rot="5400000">
              <a:off x="8460681" y="4495800"/>
              <a:ext cx="2286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50" name="Oval 49"/>
            <p:cNvSpPr>
              <a:spLocks noChangeAspect="1"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8386962" y="5180806"/>
              <a:ext cx="376039" cy="3429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B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cxnSp>
          <p:nvCxnSpPr>
            <p:cNvPr id="51" name="AutoShape 50"/>
            <p:cNvCxnSpPr>
              <a:cxnSpLocks noChangeShapeType="1"/>
            </p:cNvCxnSpPr>
            <p:nvPr>
              <p:custDataLst>
                <p:tags r:id="rId12"/>
              </p:custDataLst>
            </p:nvPr>
          </p:nvCxnSpPr>
          <p:spPr bwMode="auto">
            <a:xfrm rot="5400000">
              <a:off x="8460681" y="5066506"/>
              <a:ext cx="2286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52" name="AutoShape 39"/>
            <p:cNvCxnSpPr>
              <a:cxnSpLocks noChangeShapeType="1"/>
            </p:cNvCxnSpPr>
            <p:nvPr>
              <p:custDataLst>
                <p:tags r:id="rId13"/>
              </p:custDataLst>
            </p:nvPr>
          </p:nvCxnSpPr>
          <p:spPr bwMode="auto">
            <a:xfrm rot="16200000" flipH="1">
              <a:off x="8632521" y="5548899"/>
              <a:ext cx="317711" cy="16689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53" name="Oval 40"/>
            <p:cNvSpPr>
              <a:spLocks noChangeAspect="1"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8001001" y="5791200"/>
              <a:ext cx="376039" cy="3429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D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4" name="Oval 45"/>
            <p:cNvSpPr>
              <a:spLocks noChangeAspect="1"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8686801" y="5791200"/>
              <a:ext cx="376039" cy="3429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cxnSp>
          <p:nvCxnSpPr>
            <p:cNvPr id="55" name="AutoShape 38"/>
            <p:cNvCxnSpPr>
              <a:cxnSpLocks noChangeShapeType="1"/>
            </p:cNvCxnSpPr>
            <p:nvPr>
              <p:custDataLst>
                <p:tags r:id="rId16"/>
              </p:custDataLst>
            </p:nvPr>
          </p:nvCxnSpPr>
          <p:spPr bwMode="auto">
            <a:xfrm rot="5400000">
              <a:off x="8156672" y="5505840"/>
              <a:ext cx="317711" cy="2530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899817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Directed Acyclic Graphs (DAGs)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41063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chemeClr val="accent2"/>
                </a:solidFill>
              </a:rPr>
              <a:t>DAG</a:t>
            </a:r>
            <a:r>
              <a:rPr lang="en-US" dirty="0" smtClean="0"/>
              <a:t> is a directed graph with no (directed) cycles</a:t>
            </a:r>
          </a:p>
          <a:p>
            <a:pPr lvl="1"/>
            <a:r>
              <a:rPr lang="en-US" dirty="0" smtClean="0"/>
              <a:t>Every rooted directed tree is a DAG</a:t>
            </a:r>
          </a:p>
          <a:p>
            <a:pPr lvl="1"/>
            <a:r>
              <a:rPr lang="en-US" dirty="0" smtClean="0"/>
              <a:t>But not every DAG is a rooted directed tree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Every </a:t>
            </a:r>
            <a:r>
              <a:rPr lang="en-US" dirty="0" smtClean="0"/>
              <a:t>DAG is a directed graph</a:t>
            </a:r>
          </a:p>
          <a:p>
            <a:pPr lvl="1"/>
            <a:r>
              <a:rPr lang="en-US" dirty="0" smtClean="0"/>
              <a:t>But not every directed graph is a DAG</a:t>
            </a:r>
          </a:p>
          <a:p>
            <a:pPr lvl="1"/>
            <a:endParaRPr lang="en-US" dirty="0"/>
          </a:p>
        </p:txBody>
      </p:sp>
      <p:grpSp>
        <p:nvGrpSpPr>
          <p:cNvPr id="54" name="Group 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9710908" y="3301206"/>
            <a:ext cx="1600200" cy="1400175"/>
            <a:chOff x="4272" y="2640"/>
            <a:chExt cx="768" cy="672"/>
          </a:xfrm>
          <a:noFill/>
        </p:grpSpPr>
        <p:sp>
          <p:nvSpPr>
            <p:cNvPr id="55" name="Oval 5"/>
            <p:cNvSpPr>
              <a:spLocks noChangeAspect="1"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4560" y="2640"/>
              <a:ext cx="192" cy="192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6" name="Oval 6"/>
            <p:cNvSpPr>
              <a:spLocks noChangeAspect="1"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560" y="3120"/>
              <a:ext cx="192" cy="192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7" name="Oval 7"/>
            <p:cNvSpPr>
              <a:spLocks noChangeAspect="1"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848" y="2880"/>
              <a:ext cx="192" cy="192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8" name="Oval 8"/>
            <p:cNvSpPr>
              <a:spLocks noChangeAspect="1"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272" y="2880"/>
              <a:ext cx="192" cy="192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cxnSp>
          <p:nvCxnSpPr>
            <p:cNvPr id="59" name="AutoShape 9"/>
            <p:cNvCxnSpPr>
              <a:cxnSpLocks noChangeShapeType="1"/>
            </p:cNvCxnSpPr>
            <p:nvPr>
              <p:custDataLst>
                <p:tags r:id="rId26"/>
              </p:custDataLst>
            </p:nvPr>
          </p:nvCxnSpPr>
          <p:spPr bwMode="auto">
            <a:xfrm flipH="1">
              <a:off x="4436" y="2804"/>
              <a:ext cx="152" cy="104"/>
            </a:xfrm>
            <a:prstGeom prst="straightConnector1">
              <a:avLst/>
            </a:prstGeom>
            <a:grp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0" name="AutoShape 10"/>
            <p:cNvCxnSpPr>
              <a:cxnSpLocks noChangeShapeType="1"/>
            </p:cNvCxnSpPr>
            <p:nvPr>
              <p:custDataLst>
                <p:tags r:id="rId27"/>
              </p:custDataLst>
            </p:nvPr>
          </p:nvCxnSpPr>
          <p:spPr bwMode="auto">
            <a:xfrm>
              <a:off x="4724" y="2804"/>
              <a:ext cx="152" cy="104"/>
            </a:xfrm>
            <a:prstGeom prst="straightConnector1">
              <a:avLst/>
            </a:prstGeom>
            <a:grp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1" name="AutoShape 11"/>
            <p:cNvCxnSpPr>
              <a:cxnSpLocks noChangeShapeType="1"/>
            </p:cNvCxnSpPr>
            <p:nvPr>
              <p:custDataLst>
                <p:tags r:id="rId28"/>
              </p:custDataLst>
            </p:nvPr>
          </p:nvCxnSpPr>
          <p:spPr bwMode="auto">
            <a:xfrm flipH="1">
              <a:off x="4724" y="3044"/>
              <a:ext cx="152" cy="104"/>
            </a:xfrm>
            <a:prstGeom prst="straightConnector1">
              <a:avLst/>
            </a:prstGeom>
            <a:grp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2" name="AutoShape 12"/>
            <p:cNvCxnSpPr>
              <a:cxnSpLocks noChangeShapeType="1"/>
            </p:cNvCxnSpPr>
            <p:nvPr>
              <p:custDataLst>
                <p:tags r:id="rId29"/>
              </p:custDataLst>
            </p:nvPr>
          </p:nvCxnSpPr>
          <p:spPr bwMode="auto">
            <a:xfrm>
              <a:off x="4436" y="3044"/>
              <a:ext cx="152" cy="104"/>
            </a:xfrm>
            <a:prstGeom prst="straightConnector1">
              <a:avLst/>
            </a:prstGeom>
            <a:grp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3" name="AutoShape 13"/>
            <p:cNvCxnSpPr>
              <a:cxnSpLocks noChangeShapeType="1"/>
            </p:cNvCxnSpPr>
            <p:nvPr>
              <p:custDataLst>
                <p:tags r:id="rId30"/>
              </p:custDataLst>
            </p:nvPr>
          </p:nvCxnSpPr>
          <p:spPr bwMode="auto">
            <a:xfrm flipV="1">
              <a:off x="4656" y="2832"/>
              <a:ext cx="0" cy="288"/>
            </a:xfrm>
            <a:prstGeom prst="straightConnector1">
              <a:avLst/>
            </a:prstGeom>
            <a:grp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</p:cxnSp>
      </p:grpSp>
      <p:grpSp>
        <p:nvGrpSpPr>
          <p:cNvPr id="10" name="Group 9"/>
          <p:cNvGrpSpPr/>
          <p:nvPr/>
        </p:nvGrpSpPr>
        <p:grpSpPr>
          <a:xfrm>
            <a:off x="5560781" y="3357774"/>
            <a:ext cx="2156460" cy="1400176"/>
            <a:chOff x="2727960" y="3301205"/>
            <a:chExt cx="2156460" cy="1400176"/>
          </a:xfrm>
        </p:grpSpPr>
        <p:sp>
          <p:nvSpPr>
            <p:cNvPr id="32" name="Oval 5"/>
            <p:cNvSpPr>
              <a:spLocks noChangeAspect="1"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328035" y="3301206"/>
              <a:ext cx="400050" cy="40005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3" name="Oval 6"/>
            <p:cNvSpPr>
              <a:spLocks noChangeAspect="1"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328035" y="4301331"/>
              <a:ext cx="400050" cy="40005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5" name="Oval 7"/>
            <p:cNvSpPr>
              <a:spLocks noChangeAspect="1"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928110" y="3801269"/>
              <a:ext cx="400050" cy="40005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6" name="Oval 8"/>
            <p:cNvSpPr>
              <a:spLocks noChangeAspect="1"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727960" y="3801269"/>
              <a:ext cx="400050" cy="40005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cxnSp>
          <p:nvCxnSpPr>
            <p:cNvPr id="39" name="AutoShape 9"/>
            <p:cNvCxnSpPr>
              <a:cxnSpLocks noChangeShapeType="1"/>
              <a:stCxn id="50" idx="3"/>
            </p:cNvCxnSpPr>
            <p:nvPr>
              <p:custDataLst>
                <p:tags r:id="rId15"/>
              </p:custDataLst>
            </p:nvPr>
          </p:nvCxnSpPr>
          <p:spPr bwMode="auto">
            <a:xfrm flipH="1">
              <a:off x="3069669" y="3642915"/>
              <a:ext cx="316706" cy="216694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50" name="AutoShape 10"/>
            <p:cNvCxnSpPr>
              <a:cxnSpLocks noChangeShapeType="1"/>
              <a:stCxn id="50" idx="5"/>
              <a:endCxn id="52" idx="1"/>
            </p:cNvCxnSpPr>
            <p:nvPr>
              <p:custDataLst>
                <p:tags r:id="rId16"/>
              </p:custDataLst>
            </p:nvPr>
          </p:nvCxnSpPr>
          <p:spPr bwMode="auto">
            <a:xfrm>
              <a:off x="3669744" y="3642915"/>
              <a:ext cx="316706" cy="216694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51" name="AutoShape 11"/>
            <p:cNvCxnSpPr>
              <a:cxnSpLocks noChangeShapeType="1"/>
              <a:stCxn id="52" idx="3"/>
              <a:endCxn id="51" idx="7"/>
            </p:cNvCxnSpPr>
            <p:nvPr>
              <p:custDataLst>
                <p:tags r:id="rId17"/>
              </p:custDataLst>
            </p:nvPr>
          </p:nvCxnSpPr>
          <p:spPr bwMode="auto">
            <a:xfrm flipH="1">
              <a:off x="3669744" y="4142978"/>
              <a:ext cx="316706" cy="216694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52" name="AutoShape 12"/>
            <p:cNvCxnSpPr>
              <a:cxnSpLocks noChangeShapeType="1"/>
              <a:endCxn id="51" idx="1"/>
            </p:cNvCxnSpPr>
            <p:nvPr>
              <p:custDataLst>
                <p:tags r:id="rId18"/>
              </p:custDataLst>
            </p:nvPr>
          </p:nvCxnSpPr>
          <p:spPr bwMode="auto">
            <a:xfrm>
              <a:off x="3069669" y="4142978"/>
              <a:ext cx="316706" cy="216694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4" name="Oval 5"/>
            <p:cNvSpPr>
              <a:spLocks noChangeAspect="1"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484370" y="3301205"/>
              <a:ext cx="400050" cy="40005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cxnSp>
          <p:nvCxnSpPr>
            <p:cNvPr id="65" name="AutoShape 10"/>
            <p:cNvCxnSpPr>
              <a:cxnSpLocks noChangeShapeType="1"/>
              <a:stCxn id="32" idx="6"/>
              <a:endCxn id="64" idx="2"/>
            </p:cNvCxnSpPr>
            <p:nvPr>
              <p:custDataLst>
                <p:tags r:id="rId20"/>
              </p:custDataLst>
            </p:nvPr>
          </p:nvCxnSpPr>
          <p:spPr bwMode="auto">
            <a:xfrm flipV="1">
              <a:off x="3728085" y="3501230"/>
              <a:ext cx="756285" cy="1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6" name="AutoShape 10"/>
            <p:cNvCxnSpPr>
              <a:cxnSpLocks noChangeShapeType="1"/>
              <a:stCxn id="35" idx="7"/>
              <a:endCxn id="64" idx="3"/>
            </p:cNvCxnSpPr>
            <p:nvPr>
              <p:custDataLst>
                <p:tags r:id="rId21"/>
              </p:custDataLst>
            </p:nvPr>
          </p:nvCxnSpPr>
          <p:spPr bwMode="auto">
            <a:xfrm flipV="1">
              <a:off x="4269574" y="3642669"/>
              <a:ext cx="273382" cy="217186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</p:cxnSp>
      </p:grpSp>
      <p:sp>
        <p:nvSpPr>
          <p:cNvPr id="11" name="TextBox 10"/>
          <p:cNvSpPr txBox="1"/>
          <p:nvPr/>
        </p:nvSpPr>
        <p:spPr>
          <a:xfrm>
            <a:off x="5115155" y="3288355"/>
            <a:ext cx="808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DAG?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9022149" y="3258224"/>
            <a:ext cx="808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DAG?</a:t>
            </a:r>
            <a:endParaRPr lang="en-US" dirty="0"/>
          </a:p>
        </p:txBody>
      </p:sp>
      <p:grpSp>
        <p:nvGrpSpPr>
          <p:cNvPr id="68" name="Group 67"/>
          <p:cNvGrpSpPr/>
          <p:nvPr/>
        </p:nvGrpSpPr>
        <p:grpSpPr>
          <a:xfrm>
            <a:off x="1735369" y="3442890"/>
            <a:ext cx="2156460" cy="1400176"/>
            <a:chOff x="2727960" y="3301205"/>
            <a:chExt cx="2156460" cy="1400176"/>
          </a:xfrm>
        </p:grpSpPr>
        <p:sp>
          <p:nvSpPr>
            <p:cNvPr id="69" name="Oval 5"/>
            <p:cNvSpPr>
              <a:spLocks noChangeAspect="1"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3328035" y="3301206"/>
              <a:ext cx="400050" cy="40005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0" name="Oval 6"/>
            <p:cNvSpPr>
              <a:spLocks noChangeAspect="1"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328035" y="4301331"/>
              <a:ext cx="400050" cy="40005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1" name="Oval 7"/>
            <p:cNvSpPr>
              <a:spLocks noChangeAspect="1"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928110" y="3801269"/>
              <a:ext cx="400050" cy="40005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2" name="Oval 8"/>
            <p:cNvSpPr>
              <a:spLocks noChangeAspect="1"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727960" y="3801269"/>
              <a:ext cx="400050" cy="40005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cxnSp>
          <p:nvCxnSpPr>
            <p:cNvPr id="73" name="AutoShape 9"/>
            <p:cNvCxnSpPr>
              <a:cxnSpLocks noChangeShapeType="1"/>
            </p:cNvCxnSpPr>
            <p:nvPr>
              <p:custDataLst>
                <p:tags r:id="rId6"/>
              </p:custDataLst>
            </p:nvPr>
          </p:nvCxnSpPr>
          <p:spPr bwMode="auto">
            <a:xfrm flipH="1">
              <a:off x="3069669" y="3642915"/>
              <a:ext cx="316706" cy="216694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74" name="AutoShape 10"/>
            <p:cNvCxnSpPr>
              <a:cxnSpLocks noChangeShapeType="1"/>
            </p:cNvCxnSpPr>
            <p:nvPr>
              <p:custDataLst>
                <p:tags r:id="rId7"/>
              </p:custDataLst>
            </p:nvPr>
          </p:nvCxnSpPr>
          <p:spPr bwMode="auto">
            <a:xfrm>
              <a:off x="3669744" y="3642915"/>
              <a:ext cx="316706" cy="216694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6" name="AutoShape 12"/>
            <p:cNvCxnSpPr>
              <a:cxnSpLocks noChangeShapeType="1"/>
            </p:cNvCxnSpPr>
            <p:nvPr>
              <p:custDataLst>
                <p:tags r:id="rId8"/>
              </p:custDataLst>
            </p:nvPr>
          </p:nvCxnSpPr>
          <p:spPr bwMode="auto">
            <a:xfrm>
              <a:off x="3069669" y="4142978"/>
              <a:ext cx="316706" cy="216694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7" name="Oval 5"/>
            <p:cNvSpPr>
              <a:spLocks noChangeAspect="1"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484370" y="3301205"/>
              <a:ext cx="400050" cy="40005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cxnSp>
          <p:nvCxnSpPr>
            <p:cNvPr id="78" name="AutoShape 10"/>
            <p:cNvCxnSpPr>
              <a:cxnSpLocks noChangeShapeType="1"/>
            </p:cNvCxnSpPr>
            <p:nvPr>
              <p:custDataLst>
                <p:tags r:id="rId10"/>
              </p:custDataLst>
            </p:nvPr>
          </p:nvCxnSpPr>
          <p:spPr bwMode="auto">
            <a:xfrm flipV="1">
              <a:off x="3728085" y="3501230"/>
              <a:ext cx="756285" cy="1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</p:cxnSp>
      </p:grpSp>
      <p:sp>
        <p:nvSpPr>
          <p:cNvPr id="80" name="TextBox 79"/>
          <p:cNvSpPr txBox="1"/>
          <p:nvPr/>
        </p:nvSpPr>
        <p:spPr>
          <a:xfrm>
            <a:off x="1151747" y="3309779"/>
            <a:ext cx="808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648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/>
      <p:bldP spid="67" grpId="0"/>
      <p:bldP spid="8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Which of our directed-graph examples do you expect to be a DAG?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Web pages with links</a:t>
            </a:r>
          </a:p>
          <a:p>
            <a:r>
              <a:rPr lang="en-US" dirty="0" smtClean="0"/>
              <a:t>Methods in a program that call each other</a:t>
            </a:r>
          </a:p>
          <a:p>
            <a:r>
              <a:rPr lang="en-US" dirty="0" smtClean="0"/>
              <a:t>Airline routes</a:t>
            </a:r>
          </a:p>
          <a:p>
            <a:r>
              <a:rPr lang="en-US" dirty="0" smtClean="0"/>
              <a:t>Family trees</a:t>
            </a:r>
          </a:p>
          <a:p>
            <a:r>
              <a:rPr lang="en-US" dirty="0" smtClean="0"/>
              <a:t>Course pre-requisites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691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Midterm: Statistics and Distribution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" y="1690688"/>
            <a:ext cx="8883981" cy="4351338"/>
          </a:xfr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370198"/>
              </p:ext>
            </p:extLst>
          </p:nvPr>
        </p:nvGraphicFramePr>
        <p:xfrm>
          <a:off x="9493504" y="2061940"/>
          <a:ext cx="2735072" cy="3218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160"/>
                <a:gridCol w="1454912"/>
              </a:tblGrid>
              <a:tr h="643738">
                <a:tc>
                  <a:txBody>
                    <a:bodyPr/>
                    <a:lstStyle/>
                    <a:p>
                      <a:pPr algn="r"/>
                      <a:r>
                        <a:rPr lang="en-US" sz="2400" b="0" i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Mean</a:t>
                      </a:r>
                      <a:endParaRPr lang="en-US" sz="2400" b="0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ysClr val="windowText" lastClr="000000"/>
                          </a:solidFill>
                        </a:rPr>
                        <a:t>31.2 /43</a:t>
                      </a:r>
                      <a:endParaRPr lang="en-US" sz="2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3738">
                <a:tc>
                  <a:txBody>
                    <a:bodyPr/>
                    <a:lstStyle/>
                    <a:p>
                      <a:pPr algn="r"/>
                      <a:r>
                        <a:rPr lang="en-US" sz="2400" b="0" i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Std. </a:t>
                      </a:r>
                      <a:r>
                        <a:rPr lang="en-US" sz="2400" b="0" i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dev</a:t>
                      </a:r>
                      <a:r>
                        <a:rPr lang="en-US" sz="2400" b="0" i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.</a:t>
                      </a:r>
                      <a:endParaRPr lang="en-US" sz="2400" b="0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ysClr val="windowText" lastClr="000000"/>
                          </a:solidFill>
                        </a:rPr>
                        <a:t>5.48</a:t>
                      </a:r>
                      <a:endParaRPr lang="en-US" sz="2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3738">
                <a:tc>
                  <a:txBody>
                    <a:bodyPr/>
                    <a:lstStyle/>
                    <a:p>
                      <a:pPr algn="r"/>
                      <a:r>
                        <a:rPr lang="en-US" sz="2400" b="0" i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Median </a:t>
                      </a:r>
                      <a:endParaRPr lang="en-US" sz="2400" b="0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ysClr val="windowText" lastClr="000000"/>
                          </a:solidFill>
                        </a:rPr>
                        <a:t>32.5 /43</a:t>
                      </a:r>
                      <a:endParaRPr lang="en-US" sz="2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3738">
                <a:tc>
                  <a:txBody>
                    <a:bodyPr/>
                    <a:lstStyle/>
                    <a:p>
                      <a:pPr algn="r"/>
                      <a:r>
                        <a:rPr lang="en-US" sz="2400" b="0" i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Mode</a:t>
                      </a:r>
                      <a:endParaRPr lang="en-US" sz="2400" b="0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ysClr val="windowText" lastClr="000000"/>
                          </a:solidFill>
                        </a:rPr>
                        <a:t>34</a:t>
                      </a:r>
                      <a:r>
                        <a:rPr lang="en-US" sz="2400" b="0" baseline="0" dirty="0" smtClean="0">
                          <a:solidFill>
                            <a:sysClr val="windowText" lastClr="000000"/>
                          </a:solidFill>
                        </a:rPr>
                        <a:t> /43</a:t>
                      </a:r>
                      <a:endParaRPr lang="en-US" sz="2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3738">
                <a:tc>
                  <a:txBody>
                    <a:bodyPr/>
                    <a:lstStyle/>
                    <a:p>
                      <a:pPr algn="r"/>
                      <a:r>
                        <a:rPr lang="en-US" sz="2400" b="0" i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Max</a:t>
                      </a:r>
                      <a:endParaRPr lang="en-US" sz="2400" b="0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ysClr val="windowText" lastClr="000000"/>
                          </a:solidFill>
                        </a:rPr>
                        <a:t>41 /43</a:t>
                      </a:r>
                      <a:endParaRPr lang="en-US" sz="2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87297" y="1300921"/>
            <a:ext cx="3876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</a:rPr>
              <a:t>Remember: it’s curved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24259" y="1300921"/>
            <a:ext cx="3876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</a:rPr>
              <a:t>20% of grade </a:t>
            </a:r>
            <a:r>
              <a:rPr lang="en-US" sz="2400" dirty="0" smtClean="0">
                <a:solidFill>
                  <a:schemeClr val="accent6"/>
                </a:solidFill>
                <a:cs typeface="Courier New" pitchFamily="49" charset="0"/>
                <a:sym typeface="Symbol" pitchFamily="18" charset="2"/>
              </a:rPr>
              <a:t>→</a:t>
            </a:r>
            <a:r>
              <a:rPr lang="en-US" sz="2400" dirty="0" smtClean="0">
                <a:solidFill>
                  <a:schemeClr val="accent6"/>
                </a:solidFill>
              </a:rPr>
              <a:t> can pass class with even a 0 on exam</a:t>
            </a:r>
            <a:endParaRPr lang="en-US" sz="2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227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Density / </a:t>
            </a:r>
            <a:r>
              <a:rPr lang="en-US" dirty="0" err="1" smtClean="0"/>
              <a:t>Sparsity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92167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Recall: In an undirected graph, </a:t>
            </a:r>
            <a:r>
              <a:rPr lang="en-US" dirty="0" smtClean="0">
                <a:cs typeface="Times New Roman" pitchFamily="18" charset="0"/>
              </a:rPr>
              <a:t>0 ≤ |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E</a:t>
            </a:r>
            <a:r>
              <a:rPr lang="en-US" dirty="0" smtClean="0">
                <a:cs typeface="Times New Roman" pitchFamily="18" charset="0"/>
              </a:rPr>
              <a:t>| &lt; |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V</a:t>
            </a:r>
            <a:r>
              <a:rPr lang="en-US" dirty="0" smtClean="0">
                <a:cs typeface="Times New Roman" pitchFamily="18" charset="0"/>
              </a:rPr>
              <a:t>|</a:t>
            </a:r>
            <a:r>
              <a:rPr lang="en-US" baseline="30000" dirty="0" smtClean="0">
                <a:cs typeface="Times New Roman" pitchFamily="18" charset="0"/>
              </a:rPr>
              <a:t>2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Recall: In a directed graph: 0 ≤ </a:t>
            </a:r>
            <a:r>
              <a:rPr lang="en-US" dirty="0" smtClean="0"/>
              <a:t>|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E</a:t>
            </a:r>
            <a:r>
              <a:rPr lang="en-US" dirty="0" smtClean="0"/>
              <a:t>| </a:t>
            </a:r>
            <a:r>
              <a:rPr lang="en-US" dirty="0" smtClean="0"/>
              <a:t>≤ </a:t>
            </a:r>
            <a:r>
              <a:rPr lang="en-US" dirty="0" smtClean="0">
                <a:cs typeface="Times New Roman" pitchFamily="18" charset="0"/>
              </a:rPr>
              <a:t>|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V</a:t>
            </a:r>
            <a:r>
              <a:rPr lang="en-US" dirty="0" smtClean="0">
                <a:cs typeface="Times New Roman" pitchFamily="18" charset="0"/>
              </a:rPr>
              <a:t>|</a:t>
            </a:r>
            <a:r>
              <a:rPr lang="en-US" baseline="30000" dirty="0" smtClean="0"/>
              <a:t>2</a:t>
            </a:r>
            <a:endParaRPr lang="en-US" baseline="30000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So for any graph, </a:t>
            </a:r>
            <a:r>
              <a:rPr lang="en-US" i="1" dirty="0" smtClean="0">
                <a:cs typeface="Times New Roman" pitchFamily="18" charset="0"/>
              </a:rPr>
              <a:t>O</a:t>
            </a:r>
            <a:r>
              <a:rPr lang="en-US" dirty="0" smtClean="0">
                <a:cs typeface="Times New Roman" pitchFamily="18" charset="0"/>
              </a:rPr>
              <a:t>(|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E</a:t>
            </a:r>
            <a:r>
              <a:rPr lang="en-US" dirty="0" smtClean="0">
                <a:cs typeface="Times New Roman" pitchFamily="18" charset="0"/>
              </a:rPr>
              <a:t>|+|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V</a:t>
            </a:r>
            <a:r>
              <a:rPr lang="en-US" dirty="0" smtClean="0">
                <a:cs typeface="Times New Roman" pitchFamily="18" charset="0"/>
              </a:rPr>
              <a:t>|)</a:t>
            </a:r>
            <a:r>
              <a:rPr lang="en-US" dirty="0" smtClean="0"/>
              <a:t> is</a:t>
            </a:r>
            <a:endParaRPr lang="en-US" dirty="0" smtClean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n-US" sz="1000" baseline="30000" dirty="0"/>
          </a:p>
          <a:p>
            <a:pPr>
              <a:lnSpc>
                <a:spcPct val="120000"/>
              </a:lnSpc>
            </a:pPr>
            <a:r>
              <a:rPr lang="en-US" dirty="0" smtClean="0"/>
              <a:t>Another fact: If an undirected graph is </a:t>
            </a:r>
            <a:r>
              <a:rPr lang="en-US" i="1" dirty="0" smtClean="0"/>
              <a:t>connected</a:t>
            </a:r>
            <a:r>
              <a:rPr lang="en-US" dirty="0" smtClean="0"/>
              <a:t>, then </a:t>
            </a:r>
            <a:r>
              <a:rPr lang="en-US" dirty="0" smtClean="0">
                <a:cs typeface="Times New Roman" pitchFamily="18" charset="0"/>
              </a:rPr>
              <a:t>|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V</a:t>
            </a:r>
            <a:r>
              <a:rPr lang="en-US" dirty="0" smtClean="0">
                <a:cs typeface="Times New Roman" pitchFamily="18" charset="0"/>
              </a:rPr>
              <a:t>|-</a:t>
            </a:r>
            <a:r>
              <a:rPr lang="en-US" dirty="0" smtClean="0">
                <a:cs typeface="Times New Roman" pitchFamily="18" charset="0"/>
              </a:rPr>
              <a:t>1 ≤ </a:t>
            </a:r>
            <a:r>
              <a:rPr lang="en-US" dirty="0" smtClean="0">
                <a:cs typeface="Times New Roman" pitchFamily="18" charset="0"/>
              </a:rPr>
              <a:t>|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E</a:t>
            </a:r>
            <a:r>
              <a:rPr lang="en-US" dirty="0" smtClean="0">
                <a:cs typeface="Times New Roman" pitchFamily="18" charset="0"/>
              </a:rPr>
              <a:t>|</a:t>
            </a:r>
            <a:endParaRPr lang="en-US" dirty="0" smtClean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n-US" sz="1000" dirty="0"/>
          </a:p>
          <a:p>
            <a:pPr>
              <a:lnSpc>
                <a:spcPct val="120000"/>
              </a:lnSpc>
            </a:pPr>
            <a:r>
              <a:rPr lang="en-US" dirty="0" smtClean="0"/>
              <a:t>Because </a:t>
            </a:r>
            <a:r>
              <a:rPr lang="en-US" dirty="0" smtClean="0">
                <a:cs typeface="Times New Roman" pitchFamily="18" charset="0"/>
              </a:rPr>
              <a:t>|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E</a:t>
            </a:r>
            <a:r>
              <a:rPr lang="en-US" dirty="0" smtClean="0">
                <a:cs typeface="Times New Roman" pitchFamily="18" charset="0"/>
              </a:rPr>
              <a:t>|</a:t>
            </a:r>
            <a:r>
              <a:rPr lang="en-US" dirty="0" smtClean="0"/>
              <a:t> </a:t>
            </a:r>
            <a:r>
              <a:rPr lang="en-US" dirty="0" smtClean="0"/>
              <a:t>is often much smaller than its maximum size, we do not always approximate </a:t>
            </a:r>
            <a:r>
              <a:rPr lang="en-US" dirty="0" smtClean="0">
                <a:cs typeface="Times New Roman" pitchFamily="18" charset="0"/>
              </a:rPr>
              <a:t>|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E</a:t>
            </a:r>
            <a:r>
              <a:rPr lang="en-US" dirty="0" smtClean="0">
                <a:cs typeface="Times New Roman" pitchFamily="18" charset="0"/>
              </a:rPr>
              <a:t>|</a:t>
            </a:r>
            <a:r>
              <a:rPr lang="en-US" dirty="0" smtClean="0"/>
              <a:t> </a:t>
            </a:r>
            <a:r>
              <a:rPr lang="en-US" dirty="0" smtClean="0"/>
              <a:t>as </a:t>
            </a:r>
            <a:r>
              <a:rPr lang="en-US" i="1" dirty="0" smtClean="0"/>
              <a:t>O</a:t>
            </a:r>
            <a:r>
              <a:rPr lang="en-US" dirty="0" smtClean="0">
                <a:cs typeface="Times New Roman" pitchFamily="18" charset="0"/>
              </a:rPr>
              <a:t>(|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V</a:t>
            </a:r>
            <a:r>
              <a:rPr lang="en-US" dirty="0" smtClean="0">
                <a:cs typeface="Times New Roman" pitchFamily="18" charset="0"/>
              </a:rPr>
              <a:t>|</a:t>
            </a:r>
            <a:r>
              <a:rPr lang="en-US" sz="2400" baseline="30000" dirty="0" smtClean="0">
                <a:cs typeface="Times New Roman" pitchFamily="18" charset="0"/>
              </a:rPr>
              <a:t>2</a:t>
            </a:r>
            <a:r>
              <a:rPr lang="en-US" dirty="0" smtClean="0">
                <a:cs typeface="Times New Roman" pitchFamily="18" charset="0"/>
              </a:rPr>
              <a:t>)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This is a correct bound, it just is often not tight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If it is tight, i.e., </a:t>
            </a:r>
            <a:r>
              <a:rPr lang="en-US" dirty="0" smtClean="0">
                <a:cs typeface="Times New Roman" pitchFamily="18" charset="0"/>
              </a:rPr>
              <a:t>|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E</a:t>
            </a:r>
            <a:r>
              <a:rPr lang="en-US" dirty="0" smtClean="0">
                <a:cs typeface="Times New Roman" pitchFamily="18" charset="0"/>
              </a:rPr>
              <a:t>|</a:t>
            </a:r>
            <a:r>
              <a:rPr lang="en-US" dirty="0" smtClean="0"/>
              <a:t> </a:t>
            </a:r>
            <a:r>
              <a:rPr lang="en-US" dirty="0" smtClean="0"/>
              <a:t>is </a:t>
            </a:r>
            <a:r>
              <a:rPr lang="el-GR" dirty="0" smtClean="0"/>
              <a:t>θ</a:t>
            </a:r>
            <a:r>
              <a:rPr lang="en-US" dirty="0" smtClean="0">
                <a:cs typeface="Times New Roman" pitchFamily="18" charset="0"/>
              </a:rPr>
              <a:t>(|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V</a:t>
            </a:r>
            <a:r>
              <a:rPr lang="en-US" dirty="0" smtClean="0">
                <a:cs typeface="Times New Roman" pitchFamily="18" charset="0"/>
              </a:rPr>
              <a:t>|</a:t>
            </a:r>
            <a:r>
              <a:rPr lang="en-US" baseline="30000" dirty="0" smtClean="0">
                <a:cs typeface="Times New Roman" pitchFamily="18" charset="0"/>
              </a:rPr>
              <a:t>2</a:t>
            </a:r>
            <a:r>
              <a:rPr lang="en-US" dirty="0" smtClean="0">
                <a:cs typeface="Times New Roman" pitchFamily="18" charset="0"/>
              </a:rPr>
              <a:t>)</a:t>
            </a:r>
            <a:r>
              <a:rPr lang="en-US" dirty="0" smtClean="0"/>
              <a:t> we say the graph is </a:t>
            </a:r>
            <a:r>
              <a:rPr lang="en-US" b="1" dirty="0" smtClean="0">
                <a:solidFill>
                  <a:schemeClr val="accent2"/>
                </a:solidFill>
              </a:rPr>
              <a:t>dense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More sloppily, dense </a:t>
            </a:r>
            <a:r>
              <a:rPr lang="en-US" dirty="0" smtClean="0"/>
              <a:t>means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If</a:t>
            </a:r>
            <a:r>
              <a:rPr lang="en-US" dirty="0" smtClean="0">
                <a:cs typeface="Times New Roman" pitchFamily="18" charset="0"/>
              </a:rPr>
              <a:t> |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E</a:t>
            </a:r>
            <a:r>
              <a:rPr lang="en-US" dirty="0" smtClean="0">
                <a:cs typeface="Times New Roman" pitchFamily="18" charset="0"/>
              </a:rPr>
              <a:t>| </a:t>
            </a:r>
            <a:r>
              <a:rPr lang="en-US" dirty="0" smtClean="0"/>
              <a:t>is </a:t>
            </a:r>
            <a:r>
              <a:rPr lang="en-US" i="1" dirty="0" smtClean="0">
                <a:cs typeface="Times New Roman" pitchFamily="18" charset="0"/>
              </a:rPr>
              <a:t>O</a:t>
            </a:r>
            <a:r>
              <a:rPr lang="en-US" dirty="0" smtClean="0">
                <a:cs typeface="Times New Roman" pitchFamily="18" charset="0"/>
              </a:rPr>
              <a:t>(|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V</a:t>
            </a:r>
            <a:r>
              <a:rPr lang="en-US" dirty="0" smtClean="0">
                <a:cs typeface="Times New Roman" pitchFamily="18" charset="0"/>
              </a:rPr>
              <a:t>|)</a:t>
            </a:r>
            <a:r>
              <a:rPr lang="en-US" dirty="0" smtClean="0"/>
              <a:t> we say the graph is </a:t>
            </a:r>
            <a:r>
              <a:rPr lang="en-US" b="1" dirty="0" smtClean="0">
                <a:solidFill>
                  <a:schemeClr val="accent2"/>
                </a:solidFill>
              </a:rPr>
              <a:t>sparse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More </a:t>
            </a:r>
            <a:r>
              <a:rPr lang="en-US" dirty="0" smtClean="0"/>
              <a:t>sloppily, sparse means “most possible </a:t>
            </a:r>
            <a:r>
              <a:rPr lang="en-US" dirty="0" smtClean="0"/>
              <a:t>edges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54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Data Structure?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So graphs are really useful for lots of data and questions </a:t>
            </a:r>
          </a:p>
          <a:p>
            <a:pPr lvl="1"/>
            <a:r>
              <a:rPr lang="en-US" dirty="0" smtClean="0"/>
              <a:t>For example, “what’s the lowest-cost path from x to y”</a:t>
            </a:r>
          </a:p>
          <a:p>
            <a:endParaRPr lang="en-US" dirty="0" smtClean="0"/>
          </a:p>
          <a:p>
            <a:r>
              <a:rPr lang="en-US" dirty="0" smtClean="0"/>
              <a:t>But we need a data structure that represents graphs</a:t>
            </a:r>
          </a:p>
          <a:p>
            <a:endParaRPr lang="en-US" dirty="0" smtClean="0"/>
          </a:p>
          <a:p>
            <a:r>
              <a:rPr lang="en-US" dirty="0" smtClean="0"/>
              <a:t>The “best one” can depend on: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roperties of the graph (e.g., dense versus sparse)</a:t>
            </a:r>
          </a:p>
          <a:p>
            <a:pPr lvl="1"/>
            <a:r>
              <a:rPr lang="en-US" dirty="0" smtClean="0"/>
              <a:t>The common queries (e.g., “is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u,v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dirty="0" smtClean="0"/>
              <a:t> an edge?” versus “what are the neighbors of node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u</a:t>
            </a:r>
            <a:r>
              <a:rPr lang="en-US" dirty="0" smtClean="0"/>
              <a:t>?”)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So we’ll discuss the two standard graph representations</a:t>
            </a:r>
          </a:p>
          <a:p>
            <a:pPr lvl="1"/>
            <a:r>
              <a:rPr lang="en-US" b="1" dirty="0" smtClean="0">
                <a:solidFill>
                  <a:schemeClr val="accent2"/>
                </a:solidFill>
              </a:rPr>
              <a:t>Adjacency Matrix</a:t>
            </a:r>
            <a:r>
              <a:rPr lang="en-US" b="1" dirty="0" smtClean="0"/>
              <a:t>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chemeClr val="accent2"/>
                </a:solidFill>
              </a:rPr>
              <a:t>Adjacency List</a:t>
            </a:r>
          </a:p>
          <a:p>
            <a:pPr lvl="1"/>
            <a:r>
              <a:rPr lang="en-US" dirty="0" smtClean="0"/>
              <a:t>Different trade-offs, particularly time versus space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59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Adjacency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Assign each node a number from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0</a:t>
            </a:r>
            <a:r>
              <a:rPr lang="en-US" dirty="0" smtClean="0"/>
              <a:t> to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|V|-1</a:t>
            </a:r>
          </a:p>
          <a:p>
            <a:r>
              <a:rPr lang="en-US" dirty="0" smtClean="0"/>
              <a:t>A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|V|</a:t>
            </a:r>
            <a:r>
              <a:rPr lang="en-US" dirty="0" smtClean="0"/>
              <a:t> x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|V|</a:t>
            </a:r>
            <a:r>
              <a:rPr lang="en-US" dirty="0" smtClean="0"/>
              <a:t> matrix (i.e., 2-D array) of Booleans (or 1 vs. 0)</a:t>
            </a:r>
          </a:p>
          <a:p>
            <a:pPr lvl="1"/>
            <a:r>
              <a:rPr lang="en-US" dirty="0" smtClean="0"/>
              <a:t>If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M</a:t>
            </a:r>
            <a:r>
              <a:rPr lang="en-US" dirty="0" smtClean="0"/>
              <a:t> is the matrix, then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M[u][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v] == true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/>
              <a:t>means there is an edge from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u</a:t>
            </a:r>
            <a:r>
              <a:rPr lang="en-US" dirty="0" smtClean="0"/>
              <a:t> to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v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682313"/>
              </p:ext>
            </p:extLst>
          </p:nvPr>
        </p:nvGraphicFramePr>
        <p:xfrm>
          <a:off x="7741885" y="3547872"/>
          <a:ext cx="3401604" cy="2764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401"/>
                <a:gridCol w="850401"/>
                <a:gridCol w="850401"/>
                <a:gridCol w="850401"/>
              </a:tblGrid>
              <a:tr h="6910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00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00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00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70" name="Group 69"/>
          <p:cNvGrpSpPr/>
          <p:nvPr/>
        </p:nvGrpSpPr>
        <p:grpSpPr>
          <a:xfrm>
            <a:off x="1588889" y="3629216"/>
            <a:ext cx="5109441" cy="2930537"/>
            <a:chOff x="1588889" y="3629216"/>
            <a:chExt cx="5109441" cy="2930537"/>
          </a:xfrm>
        </p:grpSpPr>
        <p:grpSp>
          <p:nvGrpSpPr>
            <p:cNvPr id="53" name="Group 52"/>
            <p:cNvGrpSpPr/>
            <p:nvPr/>
          </p:nvGrpSpPr>
          <p:grpSpPr>
            <a:xfrm>
              <a:off x="1647784" y="3629216"/>
              <a:ext cx="4858724" cy="2930537"/>
              <a:chOff x="1739673" y="1793584"/>
              <a:chExt cx="3571635" cy="2154230"/>
            </a:xfrm>
          </p:grpSpPr>
          <p:grpSp>
            <p:nvGrpSpPr>
              <p:cNvPr id="54" name="Group 53"/>
              <p:cNvGrpSpPr/>
              <p:nvPr/>
            </p:nvGrpSpPr>
            <p:grpSpPr>
              <a:xfrm>
                <a:off x="1739673" y="2027190"/>
                <a:ext cx="3247919" cy="1484904"/>
                <a:chOff x="1739673" y="2027190"/>
                <a:chExt cx="3247919" cy="1484904"/>
              </a:xfrm>
            </p:grpSpPr>
            <p:sp>
              <p:nvSpPr>
                <p:cNvPr id="63" name="Rounded Rectangle 62"/>
                <p:cNvSpPr/>
                <p:nvPr/>
              </p:nvSpPr>
              <p:spPr>
                <a:xfrm>
                  <a:off x="1739673" y="2365758"/>
                  <a:ext cx="522863" cy="51248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alpha val="64000"/>
                  </a:schemeClr>
                </a:solidFill>
                <a:ln w="381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 smtClean="0">
                      <a:solidFill>
                        <a:schemeClr val="accent2"/>
                      </a:solidFill>
                      <a:latin typeface="Courier New" pitchFamily="49" charset="0"/>
                    </a:rPr>
                    <a:t>B</a:t>
                  </a:r>
                  <a:endParaRPr lang="en-US" sz="3200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64" name="Rounded Rectangle 63"/>
                <p:cNvSpPr/>
                <p:nvPr/>
              </p:nvSpPr>
              <p:spPr>
                <a:xfrm>
                  <a:off x="2887002" y="2196625"/>
                  <a:ext cx="540259" cy="53172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alpha val="64000"/>
                  </a:schemeClr>
                </a:solidFill>
                <a:ln w="381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 smtClean="0">
                      <a:solidFill>
                        <a:srgbClr val="C00000"/>
                      </a:solidFill>
                      <a:latin typeface="Courier New" pitchFamily="49" charset="0"/>
                    </a:rPr>
                    <a:t>S</a:t>
                  </a:r>
                  <a:endParaRPr lang="en-US" sz="3200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65" name="Rounded Rectangle 64"/>
                <p:cNvSpPr/>
                <p:nvPr/>
              </p:nvSpPr>
              <p:spPr>
                <a:xfrm>
                  <a:off x="3918333" y="3024260"/>
                  <a:ext cx="515776" cy="4878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alpha val="64000"/>
                  </a:schemeClr>
                </a:solidFill>
                <a:ln w="381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 smtClean="0">
                      <a:solidFill>
                        <a:schemeClr val="accent6"/>
                      </a:solidFill>
                      <a:latin typeface="Courier New" pitchFamily="49" charset="0"/>
                    </a:rPr>
                    <a:t>M</a:t>
                  </a:r>
                  <a:endParaRPr lang="en-US" sz="3200" dirty="0">
                    <a:solidFill>
                      <a:schemeClr val="accent6"/>
                    </a:solidFill>
                  </a:endParaRPr>
                </a:p>
              </p:txBody>
            </p:sp>
            <p:sp>
              <p:nvSpPr>
                <p:cNvPr id="66" name="Rounded Rectangle 65"/>
                <p:cNvSpPr/>
                <p:nvPr/>
              </p:nvSpPr>
              <p:spPr>
                <a:xfrm>
                  <a:off x="4469426" y="2027190"/>
                  <a:ext cx="518166" cy="53172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alpha val="64000"/>
                  </a:schemeClr>
                </a:solidFill>
                <a:ln w="381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 smtClean="0">
                      <a:solidFill>
                        <a:schemeClr val="accent1"/>
                      </a:solidFill>
                      <a:latin typeface="Courier New" pitchFamily="49" charset="0"/>
                    </a:rPr>
                    <a:t>E</a:t>
                  </a:r>
                  <a:endParaRPr lang="en-US" sz="3200" dirty="0">
                    <a:solidFill>
                      <a:schemeClr val="accent1"/>
                    </a:solidFill>
                  </a:endParaRPr>
                </a:p>
              </p:txBody>
            </p:sp>
          </p:grpSp>
          <p:grpSp>
            <p:nvGrpSpPr>
              <p:cNvPr id="55" name="Group 54"/>
              <p:cNvGrpSpPr/>
              <p:nvPr/>
            </p:nvGrpSpPr>
            <p:grpSpPr>
              <a:xfrm>
                <a:off x="2065213" y="1793584"/>
                <a:ext cx="3246095" cy="2154230"/>
                <a:chOff x="2065213" y="1793584"/>
                <a:chExt cx="3246095" cy="2154230"/>
              </a:xfrm>
            </p:grpSpPr>
            <p:sp>
              <p:nvSpPr>
                <p:cNvPr id="56" name="Arc 55"/>
                <p:cNvSpPr/>
                <p:nvPr/>
              </p:nvSpPr>
              <p:spPr>
                <a:xfrm rot="2752196">
                  <a:off x="2739354" y="2667438"/>
                  <a:ext cx="1524984" cy="1035767"/>
                </a:xfrm>
                <a:prstGeom prst="arc">
                  <a:avLst>
                    <a:gd name="adj1" fmla="val 12824580"/>
                    <a:gd name="adj2" fmla="val 17999849"/>
                  </a:avLst>
                </a:prstGeom>
                <a:ln w="38100">
                  <a:solidFill>
                    <a:schemeClr val="tx1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/>
                </a:p>
              </p:txBody>
            </p:sp>
            <p:sp>
              <p:nvSpPr>
                <p:cNvPr id="57" name="Arc 56"/>
                <p:cNvSpPr/>
                <p:nvPr/>
              </p:nvSpPr>
              <p:spPr>
                <a:xfrm>
                  <a:off x="2065213" y="2352957"/>
                  <a:ext cx="1154333" cy="827647"/>
                </a:xfrm>
                <a:prstGeom prst="arc">
                  <a:avLst>
                    <a:gd name="adj1" fmla="val 12824580"/>
                    <a:gd name="adj2" fmla="val 17999849"/>
                  </a:avLst>
                </a:prstGeom>
                <a:ln w="38100">
                  <a:solidFill>
                    <a:schemeClr val="tx1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/>
                </a:p>
              </p:txBody>
            </p:sp>
            <p:sp>
              <p:nvSpPr>
                <p:cNvPr id="58" name="Arc 57"/>
                <p:cNvSpPr/>
                <p:nvPr/>
              </p:nvSpPr>
              <p:spPr>
                <a:xfrm rot="13668948">
                  <a:off x="3077131" y="2038192"/>
                  <a:ext cx="1524984" cy="1035767"/>
                </a:xfrm>
                <a:prstGeom prst="arc">
                  <a:avLst>
                    <a:gd name="adj1" fmla="val 12824580"/>
                    <a:gd name="adj2" fmla="val 17999849"/>
                  </a:avLst>
                </a:prstGeom>
                <a:ln w="38100">
                  <a:solidFill>
                    <a:schemeClr val="tx1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/>
                </a:p>
              </p:txBody>
            </p:sp>
            <p:sp>
              <p:nvSpPr>
                <p:cNvPr id="59" name="Arc 58"/>
                <p:cNvSpPr/>
                <p:nvPr/>
              </p:nvSpPr>
              <p:spPr>
                <a:xfrm>
                  <a:off x="3137744" y="2142944"/>
                  <a:ext cx="1976802" cy="1388414"/>
                </a:xfrm>
                <a:prstGeom prst="arc">
                  <a:avLst>
                    <a:gd name="adj1" fmla="val 12824580"/>
                    <a:gd name="adj2" fmla="val 17999849"/>
                  </a:avLst>
                </a:prstGeom>
                <a:ln w="38100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/>
                </a:p>
              </p:txBody>
            </p:sp>
            <p:grpSp>
              <p:nvGrpSpPr>
                <p:cNvPr id="60" name="Group 59"/>
                <p:cNvGrpSpPr/>
                <p:nvPr/>
              </p:nvGrpSpPr>
              <p:grpSpPr>
                <a:xfrm rot="4692311">
                  <a:off x="3959052" y="1987283"/>
                  <a:ext cx="1053006" cy="1651506"/>
                  <a:chOff x="3136362" y="1945984"/>
                  <a:chExt cx="1373544" cy="2154230"/>
                </a:xfrm>
              </p:grpSpPr>
              <p:sp>
                <p:nvSpPr>
                  <p:cNvPr id="61" name="Arc 60"/>
                  <p:cNvSpPr/>
                  <p:nvPr/>
                </p:nvSpPr>
                <p:spPr>
                  <a:xfrm rot="13668948">
                    <a:off x="3229531" y="2190592"/>
                    <a:ext cx="1524984" cy="1035767"/>
                  </a:xfrm>
                  <a:prstGeom prst="arc">
                    <a:avLst>
                      <a:gd name="adj1" fmla="val 12824580"/>
                      <a:gd name="adj2" fmla="val 17999849"/>
                    </a:avLst>
                  </a:prstGeom>
                  <a:ln w="38100">
                    <a:solidFill>
                      <a:schemeClr val="tx1"/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400"/>
                  </a:p>
                </p:txBody>
              </p:sp>
              <p:sp>
                <p:nvSpPr>
                  <p:cNvPr id="62" name="Arc 61"/>
                  <p:cNvSpPr/>
                  <p:nvPr/>
                </p:nvSpPr>
                <p:spPr>
                  <a:xfrm rot="2752196">
                    <a:off x="2891754" y="2819838"/>
                    <a:ext cx="1524984" cy="1035767"/>
                  </a:xfrm>
                  <a:prstGeom prst="arc">
                    <a:avLst>
                      <a:gd name="adj1" fmla="val 12824580"/>
                      <a:gd name="adj2" fmla="val 17999849"/>
                    </a:avLst>
                  </a:prstGeom>
                  <a:ln w="38100">
                    <a:solidFill>
                      <a:schemeClr val="tx1"/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400"/>
                  </a:p>
                </p:txBody>
              </p:sp>
            </p:grpSp>
          </p:grpSp>
        </p:grpSp>
        <p:sp>
          <p:nvSpPr>
            <p:cNvPr id="6" name="Rectangle 5"/>
            <p:cNvSpPr/>
            <p:nvPr/>
          </p:nvSpPr>
          <p:spPr>
            <a:xfrm>
              <a:off x="1588889" y="5061685"/>
              <a:ext cx="82907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smtClean="0">
                  <a:solidFill>
                    <a:schemeClr val="accent2"/>
                  </a:solidFill>
                  <a:latin typeface="Courier New" pitchFamily="49" charset="0"/>
                </a:rPr>
                <a:t>(0)</a:t>
              </a:r>
              <a:endParaRPr lang="en-US" sz="280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143650" y="4859776"/>
              <a:ext cx="82907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C00000"/>
                  </a:solidFill>
                  <a:latin typeface="Courier New" pitchFamily="49" charset="0"/>
                </a:rPr>
                <a:t>(1)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869257" y="4397183"/>
              <a:ext cx="82907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chemeClr val="accent1"/>
                  </a:solidFill>
                  <a:latin typeface="Courier New" pitchFamily="49" charset="0"/>
                </a:rPr>
                <a:t>(2)</a:t>
              </a:r>
              <a:endParaRPr lang="en-US" sz="2800" dirty="0">
                <a:solidFill>
                  <a:schemeClr val="accent1"/>
                </a:solidFill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4946705" y="5836703"/>
              <a:ext cx="82907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chemeClr val="accent6"/>
                  </a:solidFill>
                  <a:latin typeface="Courier New" pitchFamily="49" charset="0"/>
                </a:rPr>
                <a:t>(3)</a:t>
              </a:r>
              <a:endParaRPr lang="en-US" sz="2800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71" name="Rectangle 70"/>
          <p:cNvSpPr/>
          <p:nvPr/>
        </p:nvSpPr>
        <p:spPr>
          <a:xfrm>
            <a:off x="7982514" y="3024652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latin typeface="Courier New" pitchFamily="49" charset="0"/>
              </a:rPr>
              <a:t>0</a:t>
            </a:r>
            <a:endParaRPr lang="en-US" sz="2800" dirty="0"/>
          </a:p>
        </p:txBody>
      </p:sp>
      <p:sp>
        <p:nvSpPr>
          <p:cNvPr id="72" name="Rectangle 71"/>
          <p:cNvSpPr/>
          <p:nvPr/>
        </p:nvSpPr>
        <p:spPr>
          <a:xfrm>
            <a:off x="8857211" y="3024652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  <a:latin typeface="Courier New" pitchFamily="49" charset="0"/>
              </a:rPr>
              <a:t>1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9667147" y="3024652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>
                <a:solidFill>
                  <a:schemeClr val="accent1"/>
                </a:solidFill>
                <a:latin typeface="Courier New" pitchFamily="49" charset="0"/>
              </a:rPr>
              <a:t>2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10541844" y="3012809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accent6"/>
                </a:solidFill>
                <a:latin typeface="Courier New" pitchFamily="49" charset="0"/>
              </a:rPr>
              <a:t>3</a:t>
            </a:r>
            <a:endParaRPr lang="en-US" sz="2800" dirty="0">
              <a:solidFill>
                <a:schemeClr val="accent6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7286877" y="3648700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>
                <a:solidFill>
                  <a:schemeClr val="accent2"/>
                </a:solidFill>
                <a:latin typeface="Courier New" pitchFamily="49" charset="0"/>
              </a:rPr>
              <a:t>0</a:t>
            </a:r>
            <a:endParaRPr lang="en-US" sz="2800"/>
          </a:p>
        </p:txBody>
      </p:sp>
      <p:sp>
        <p:nvSpPr>
          <p:cNvPr id="76" name="Rectangle 75"/>
          <p:cNvSpPr/>
          <p:nvPr/>
        </p:nvSpPr>
        <p:spPr>
          <a:xfrm>
            <a:off x="7291717" y="4315813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  <a:latin typeface="Courier New" pitchFamily="49" charset="0"/>
              </a:rPr>
              <a:t>1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7286877" y="5027291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>
                <a:solidFill>
                  <a:schemeClr val="accent1"/>
                </a:solidFill>
                <a:latin typeface="Courier New" pitchFamily="49" charset="0"/>
              </a:rPr>
              <a:t>2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7300725" y="5743978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accent6"/>
                </a:solidFill>
                <a:latin typeface="Courier New" pitchFamily="49" charset="0"/>
              </a:rPr>
              <a:t>3</a:t>
            </a:r>
            <a:endParaRPr lang="en-US" sz="28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053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Adjacency Matrix Properties</a:t>
            </a:r>
          </a:p>
        </p:txBody>
      </p:sp>
      <p:sp>
        <p:nvSpPr>
          <p:cNvPr id="74754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 smtClean="0"/>
              <a:t>Running time to: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 smtClean="0"/>
              <a:t>Get a vertex’s out-edges: 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Get a vertex’s in-edges: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 smtClean="0"/>
              <a:t>Decide if some edge exists: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 smtClean="0"/>
              <a:t>Insert an edge: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 smtClean="0"/>
              <a:t>Delete an edge: </a:t>
            </a:r>
          </a:p>
          <a:p>
            <a:pPr lvl="1" eaLnBrk="1" hangingPunct="1"/>
            <a:endParaRPr lang="en-US" sz="1700" dirty="0" smtClean="0"/>
          </a:p>
          <a:p>
            <a:pPr eaLnBrk="1" hangingPunct="1"/>
            <a:r>
              <a:rPr lang="en-US" dirty="0" smtClean="0"/>
              <a:t>Space requirements:</a:t>
            </a:r>
          </a:p>
          <a:p>
            <a:pPr lvl="1"/>
            <a:endParaRPr lang="en-US" dirty="0">
              <a:solidFill>
                <a:schemeClr val="accent2"/>
              </a:solidFill>
            </a:endParaRPr>
          </a:p>
          <a:p>
            <a:pPr lvl="1"/>
            <a:endParaRPr lang="en-US" sz="1000" dirty="0"/>
          </a:p>
          <a:p>
            <a:pPr eaLnBrk="1" hangingPunct="1"/>
            <a:r>
              <a:rPr lang="en-US" dirty="0" smtClean="0"/>
              <a:t>Best for sparse or dense graphs</a:t>
            </a:r>
            <a:r>
              <a:rPr lang="en-US" dirty="0" smtClean="0"/>
              <a:t>?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614775"/>
              </p:ext>
            </p:extLst>
          </p:nvPr>
        </p:nvGraphicFramePr>
        <p:xfrm>
          <a:off x="8192989" y="1792224"/>
          <a:ext cx="2799960" cy="2292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9990"/>
                <a:gridCol w="699990"/>
                <a:gridCol w="699990"/>
                <a:gridCol w="699990"/>
              </a:tblGrid>
              <a:tr h="573024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</a:t>
                      </a:r>
                      <a:endParaRPr lang="en-US" sz="2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</a:t>
                      </a:r>
                      <a:endParaRPr lang="en-US" sz="2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</a:t>
                      </a:r>
                      <a:endParaRPr lang="en-US" sz="2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</a:t>
                      </a:r>
                      <a:endParaRPr lang="en-US" sz="2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302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</a:t>
                      </a:r>
                      <a:endParaRPr lang="en-US" sz="2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</a:t>
                      </a:r>
                      <a:endParaRPr lang="en-US" sz="2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</a:t>
                      </a:r>
                      <a:endParaRPr lang="en-US" sz="2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</a:t>
                      </a:r>
                      <a:endParaRPr lang="en-US" sz="2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302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</a:t>
                      </a:r>
                      <a:endParaRPr lang="en-US" sz="2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</a:t>
                      </a:r>
                      <a:endParaRPr lang="en-US" sz="2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302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</a:t>
                      </a:r>
                      <a:endParaRPr lang="en-US" sz="2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</a:t>
                      </a:r>
                      <a:endParaRPr lang="en-US" sz="2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7811133" y="1376395"/>
            <a:ext cx="3039747" cy="2622581"/>
            <a:chOff x="7286877" y="3024652"/>
            <a:chExt cx="3693325" cy="3267298"/>
          </a:xfrm>
        </p:grpSpPr>
        <p:sp>
          <p:nvSpPr>
            <p:cNvPr id="45" name="Rectangle 44"/>
            <p:cNvSpPr/>
            <p:nvPr/>
          </p:nvSpPr>
          <p:spPr>
            <a:xfrm>
              <a:off x="7982514" y="3024652"/>
              <a:ext cx="438358" cy="5479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smtClean="0">
                  <a:solidFill>
                    <a:schemeClr val="accent2"/>
                  </a:solidFill>
                  <a:latin typeface="Courier New" pitchFamily="49" charset="0"/>
                </a:rPr>
                <a:t>0</a:t>
              </a:r>
              <a:endParaRPr lang="en-US" sz="240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8857211" y="3024652"/>
              <a:ext cx="438358" cy="5479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smtClean="0">
                  <a:solidFill>
                    <a:srgbClr val="C00000"/>
                  </a:solidFill>
                  <a:latin typeface="Courier New" pitchFamily="49" charset="0"/>
                </a:rPr>
                <a:t>1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9667147" y="3024652"/>
              <a:ext cx="438358" cy="5479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smtClean="0">
                  <a:solidFill>
                    <a:schemeClr val="accent1"/>
                  </a:solidFill>
                  <a:latin typeface="Courier New" pitchFamily="49" charset="0"/>
                </a:rPr>
                <a:t>2</a:t>
              </a:r>
              <a:endParaRPr lang="en-US" sz="2400" dirty="0">
                <a:solidFill>
                  <a:schemeClr val="accent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0541844" y="3027998"/>
              <a:ext cx="438358" cy="5479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chemeClr val="accent6"/>
                  </a:solidFill>
                  <a:latin typeface="Courier New" pitchFamily="49" charset="0"/>
                </a:rPr>
                <a:t>3</a:t>
              </a:r>
              <a:endParaRPr lang="en-US" sz="2400" dirty="0">
                <a:solidFill>
                  <a:schemeClr val="accent6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7286877" y="3648700"/>
              <a:ext cx="438358" cy="5479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smtClean="0">
                  <a:solidFill>
                    <a:schemeClr val="accent2"/>
                  </a:solidFill>
                  <a:latin typeface="Courier New" pitchFamily="49" charset="0"/>
                </a:rPr>
                <a:t>0</a:t>
              </a:r>
              <a:endParaRPr lang="en-US" sz="240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291717" y="4315813"/>
              <a:ext cx="438358" cy="5479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smtClean="0">
                  <a:solidFill>
                    <a:srgbClr val="C00000"/>
                  </a:solidFill>
                  <a:latin typeface="Courier New" pitchFamily="49" charset="0"/>
                </a:rPr>
                <a:t>1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286877" y="5027291"/>
              <a:ext cx="438358" cy="5479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smtClean="0">
                  <a:solidFill>
                    <a:schemeClr val="accent1"/>
                  </a:solidFill>
                  <a:latin typeface="Courier New" pitchFamily="49" charset="0"/>
                </a:rPr>
                <a:t>2</a:t>
              </a:r>
              <a:endParaRPr lang="en-US" sz="2400" dirty="0">
                <a:solidFill>
                  <a:schemeClr val="accent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300725" y="5743978"/>
              <a:ext cx="438358" cy="5479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chemeClr val="accent6"/>
                  </a:solidFill>
                  <a:latin typeface="Courier New" pitchFamily="49" charset="0"/>
                </a:rPr>
                <a:t>3</a:t>
              </a:r>
              <a:endParaRPr lang="en-US" sz="2400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8104452" y="4573901"/>
            <a:ext cx="2977034" cy="1774092"/>
            <a:chOff x="1588889" y="3629216"/>
            <a:chExt cx="4917619" cy="2930537"/>
          </a:xfrm>
        </p:grpSpPr>
        <p:grpSp>
          <p:nvGrpSpPr>
            <p:cNvPr id="54" name="Group 53"/>
            <p:cNvGrpSpPr/>
            <p:nvPr/>
          </p:nvGrpSpPr>
          <p:grpSpPr>
            <a:xfrm>
              <a:off x="1647784" y="3629216"/>
              <a:ext cx="4858724" cy="2930537"/>
              <a:chOff x="1739673" y="1793584"/>
              <a:chExt cx="3571635" cy="2154230"/>
            </a:xfrm>
          </p:grpSpPr>
          <p:grpSp>
            <p:nvGrpSpPr>
              <p:cNvPr id="59" name="Group 58"/>
              <p:cNvGrpSpPr/>
              <p:nvPr/>
            </p:nvGrpSpPr>
            <p:grpSpPr>
              <a:xfrm>
                <a:off x="1739673" y="2027190"/>
                <a:ext cx="3247919" cy="1484904"/>
                <a:chOff x="1739673" y="2027190"/>
                <a:chExt cx="3247919" cy="1484904"/>
              </a:xfrm>
            </p:grpSpPr>
            <p:sp>
              <p:nvSpPr>
                <p:cNvPr id="68" name="Rounded Rectangle 67"/>
                <p:cNvSpPr/>
                <p:nvPr/>
              </p:nvSpPr>
              <p:spPr>
                <a:xfrm>
                  <a:off x="1739673" y="2365758"/>
                  <a:ext cx="522863" cy="51248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alpha val="64000"/>
                  </a:schemeClr>
                </a:solidFill>
                <a:ln w="28575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>
                      <a:solidFill>
                        <a:schemeClr val="accent2"/>
                      </a:solidFill>
                      <a:latin typeface="Courier New" pitchFamily="49" charset="0"/>
                    </a:rPr>
                    <a:t>B</a:t>
                  </a:r>
                  <a:endParaRPr lang="en-US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69" name="Rounded Rectangle 68"/>
                <p:cNvSpPr/>
                <p:nvPr/>
              </p:nvSpPr>
              <p:spPr>
                <a:xfrm>
                  <a:off x="2887002" y="2196625"/>
                  <a:ext cx="540259" cy="53172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alpha val="64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>
                      <a:solidFill>
                        <a:srgbClr val="C00000"/>
                      </a:solidFill>
                      <a:latin typeface="Courier New" pitchFamily="49" charset="0"/>
                    </a:rPr>
                    <a:t>S</a:t>
                  </a:r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70" name="Rounded Rectangle 69"/>
                <p:cNvSpPr/>
                <p:nvPr/>
              </p:nvSpPr>
              <p:spPr>
                <a:xfrm>
                  <a:off x="3918333" y="3024260"/>
                  <a:ext cx="515776" cy="4878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alpha val="64000"/>
                  </a:schemeClr>
                </a:solidFill>
                <a:ln w="28575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>
                      <a:solidFill>
                        <a:schemeClr val="accent6"/>
                      </a:solidFill>
                      <a:latin typeface="Courier New" pitchFamily="49" charset="0"/>
                    </a:rPr>
                    <a:t>M</a:t>
                  </a:r>
                  <a:endParaRPr lang="en-US" dirty="0">
                    <a:solidFill>
                      <a:schemeClr val="accent6"/>
                    </a:solidFill>
                  </a:endParaRPr>
                </a:p>
              </p:txBody>
            </p:sp>
            <p:sp>
              <p:nvSpPr>
                <p:cNvPr id="71" name="Rounded Rectangle 70"/>
                <p:cNvSpPr/>
                <p:nvPr/>
              </p:nvSpPr>
              <p:spPr>
                <a:xfrm>
                  <a:off x="4469426" y="2027190"/>
                  <a:ext cx="518166" cy="53172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alpha val="64000"/>
                  </a:schemeClr>
                </a:solidFill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>
                      <a:solidFill>
                        <a:schemeClr val="accent1"/>
                      </a:solidFill>
                      <a:latin typeface="Courier New" pitchFamily="49" charset="0"/>
                    </a:rPr>
                    <a:t>E</a:t>
                  </a:r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</p:grpSp>
          <p:grpSp>
            <p:nvGrpSpPr>
              <p:cNvPr id="60" name="Group 59"/>
              <p:cNvGrpSpPr/>
              <p:nvPr/>
            </p:nvGrpSpPr>
            <p:grpSpPr>
              <a:xfrm>
                <a:off x="2065213" y="1793584"/>
                <a:ext cx="3246095" cy="2154230"/>
                <a:chOff x="2065213" y="1793584"/>
                <a:chExt cx="3246095" cy="2154230"/>
              </a:xfrm>
            </p:grpSpPr>
            <p:sp>
              <p:nvSpPr>
                <p:cNvPr id="61" name="Arc 60"/>
                <p:cNvSpPr/>
                <p:nvPr/>
              </p:nvSpPr>
              <p:spPr>
                <a:xfrm rot="2752196">
                  <a:off x="2739354" y="2667438"/>
                  <a:ext cx="1524984" cy="1035767"/>
                </a:xfrm>
                <a:prstGeom prst="arc">
                  <a:avLst>
                    <a:gd name="adj1" fmla="val 12824580"/>
                    <a:gd name="adj2" fmla="val 17999849"/>
                  </a:avLst>
                </a:prstGeom>
                <a:ln w="28575">
                  <a:solidFill>
                    <a:schemeClr val="tx1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  <p:sp>
              <p:nvSpPr>
                <p:cNvPr id="62" name="Arc 61"/>
                <p:cNvSpPr/>
                <p:nvPr/>
              </p:nvSpPr>
              <p:spPr>
                <a:xfrm>
                  <a:off x="2065213" y="2352957"/>
                  <a:ext cx="1154333" cy="827647"/>
                </a:xfrm>
                <a:prstGeom prst="arc">
                  <a:avLst>
                    <a:gd name="adj1" fmla="val 12824580"/>
                    <a:gd name="adj2" fmla="val 17999849"/>
                  </a:avLst>
                </a:prstGeom>
                <a:ln w="28575">
                  <a:solidFill>
                    <a:schemeClr val="tx1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  <p:sp>
              <p:nvSpPr>
                <p:cNvPr id="63" name="Arc 62"/>
                <p:cNvSpPr/>
                <p:nvPr/>
              </p:nvSpPr>
              <p:spPr>
                <a:xfrm rot="13668948">
                  <a:off x="3077131" y="2038192"/>
                  <a:ext cx="1524984" cy="1035767"/>
                </a:xfrm>
                <a:prstGeom prst="arc">
                  <a:avLst>
                    <a:gd name="adj1" fmla="val 12824580"/>
                    <a:gd name="adj2" fmla="val 17999849"/>
                  </a:avLst>
                </a:prstGeom>
                <a:ln w="28575">
                  <a:solidFill>
                    <a:schemeClr val="tx1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  <p:sp>
              <p:nvSpPr>
                <p:cNvPr id="64" name="Arc 63"/>
                <p:cNvSpPr/>
                <p:nvPr/>
              </p:nvSpPr>
              <p:spPr>
                <a:xfrm>
                  <a:off x="3137744" y="2142944"/>
                  <a:ext cx="1976802" cy="1388414"/>
                </a:xfrm>
                <a:prstGeom prst="arc">
                  <a:avLst>
                    <a:gd name="adj1" fmla="val 12824580"/>
                    <a:gd name="adj2" fmla="val 17999849"/>
                  </a:avLst>
                </a:prstGeom>
                <a:ln w="28575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  <p:grpSp>
              <p:nvGrpSpPr>
                <p:cNvPr id="65" name="Group 64"/>
                <p:cNvGrpSpPr/>
                <p:nvPr/>
              </p:nvGrpSpPr>
              <p:grpSpPr>
                <a:xfrm rot="4692311">
                  <a:off x="3959052" y="1987283"/>
                  <a:ext cx="1053006" cy="1651506"/>
                  <a:chOff x="3136362" y="1945984"/>
                  <a:chExt cx="1373544" cy="2154230"/>
                </a:xfrm>
              </p:grpSpPr>
              <p:sp>
                <p:nvSpPr>
                  <p:cNvPr id="66" name="Arc 65"/>
                  <p:cNvSpPr/>
                  <p:nvPr/>
                </p:nvSpPr>
                <p:spPr>
                  <a:xfrm rot="13668948">
                    <a:off x="3229531" y="2190592"/>
                    <a:ext cx="1524984" cy="1035767"/>
                  </a:xfrm>
                  <a:prstGeom prst="arc">
                    <a:avLst>
                      <a:gd name="adj1" fmla="val 12824580"/>
                      <a:gd name="adj2" fmla="val 17999849"/>
                    </a:avLst>
                  </a:prstGeom>
                  <a:ln w="28575">
                    <a:solidFill>
                      <a:schemeClr val="tx1"/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/>
                  </a:p>
                </p:txBody>
              </p:sp>
              <p:sp>
                <p:nvSpPr>
                  <p:cNvPr id="67" name="Arc 66"/>
                  <p:cNvSpPr/>
                  <p:nvPr/>
                </p:nvSpPr>
                <p:spPr>
                  <a:xfrm rot="2752196">
                    <a:off x="2891754" y="2819838"/>
                    <a:ext cx="1524984" cy="1035767"/>
                  </a:xfrm>
                  <a:prstGeom prst="arc">
                    <a:avLst>
                      <a:gd name="adj1" fmla="val 12824580"/>
                      <a:gd name="adj2" fmla="val 17999849"/>
                    </a:avLst>
                  </a:prstGeom>
                  <a:ln w="28575">
                    <a:solidFill>
                      <a:schemeClr val="tx1"/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/>
                  </a:p>
                </p:txBody>
              </p:sp>
            </p:grpSp>
          </p:grpSp>
        </p:grpSp>
        <p:sp>
          <p:nvSpPr>
            <p:cNvPr id="55" name="Rectangle 54"/>
            <p:cNvSpPr/>
            <p:nvPr/>
          </p:nvSpPr>
          <p:spPr>
            <a:xfrm>
              <a:off x="1588889" y="5061685"/>
              <a:ext cx="554960" cy="338554"/>
            </a:xfrm>
            <a:prstGeom prst="rect">
              <a:avLst/>
            </a:prstGeom>
            <a:ln w="28575"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600" b="1" smtClean="0">
                  <a:solidFill>
                    <a:schemeClr val="accent2"/>
                  </a:solidFill>
                  <a:latin typeface="Courier New" pitchFamily="49" charset="0"/>
                </a:rPr>
                <a:t>(0)</a:t>
              </a:r>
              <a:endParaRPr lang="en-US" sz="160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143650" y="4859776"/>
              <a:ext cx="554960" cy="338554"/>
            </a:xfrm>
            <a:prstGeom prst="rect">
              <a:avLst/>
            </a:prstGeom>
            <a:ln w="28575"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solidFill>
                    <a:srgbClr val="C00000"/>
                  </a:solidFill>
                  <a:latin typeface="Courier New" pitchFamily="49" charset="0"/>
                </a:rPr>
                <a:t>(1)</a:t>
              </a:r>
              <a:endParaRPr lang="en-US" sz="1600" dirty="0">
                <a:solidFill>
                  <a:srgbClr val="C00000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869257" y="4397183"/>
              <a:ext cx="554960" cy="338554"/>
            </a:xfrm>
            <a:prstGeom prst="rect">
              <a:avLst/>
            </a:prstGeom>
            <a:ln w="28575"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solidFill>
                    <a:schemeClr val="accent1"/>
                  </a:solidFill>
                  <a:latin typeface="Courier New" pitchFamily="49" charset="0"/>
                </a:rPr>
                <a:t>(2)</a:t>
              </a:r>
              <a:endParaRPr lang="en-US" sz="1600" dirty="0">
                <a:solidFill>
                  <a:schemeClr val="accent1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946705" y="5836703"/>
              <a:ext cx="554960" cy="338554"/>
            </a:xfrm>
            <a:prstGeom prst="rect">
              <a:avLst/>
            </a:prstGeom>
            <a:ln w="28575"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solidFill>
                    <a:schemeClr val="accent6"/>
                  </a:solidFill>
                  <a:latin typeface="Courier New" pitchFamily="49" charset="0"/>
                </a:rPr>
                <a:t>(3)</a:t>
              </a:r>
              <a:endParaRPr lang="en-US" sz="1600" dirty="0">
                <a:solidFill>
                  <a:schemeClr val="accent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2201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Adjacency Matrix Properties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How will the adjacency matrix vary for an </a:t>
            </a:r>
            <a:r>
              <a:rPr lang="en-US" i="1" dirty="0" smtClean="0"/>
              <a:t>undirected graph</a:t>
            </a:r>
            <a:r>
              <a:rPr lang="en-US" dirty="0" smtClean="0"/>
              <a:t>?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Undirected will be symmetric around the </a:t>
            </a:r>
            <a:r>
              <a:rPr lang="en-US" dirty="0" smtClean="0">
                <a:solidFill>
                  <a:schemeClr val="accent1"/>
                </a:solidFill>
              </a:rPr>
              <a:t>diagonal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dirty="0" smtClean="0"/>
              <a:t>How can we adapt the representation for </a:t>
            </a:r>
            <a:r>
              <a:rPr lang="en-US" i="1" dirty="0" smtClean="0"/>
              <a:t>weighted graphs</a:t>
            </a:r>
            <a:r>
              <a:rPr lang="en-US" dirty="0" smtClean="0"/>
              <a:t>?</a:t>
            </a:r>
          </a:p>
          <a:p>
            <a:pPr lvl="1" eaLnBrk="1" hangingPunct="1"/>
            <a:r>
              <a:rPr lang="en-US" dirty="0">
                <a:solidFill>
                  <a:schemeClr val="accent1"/>
                </a:solidFill>
              </a:rPr>
              <a:t>Instead of a Boolean, store a number in each cell</a:t>
            </a:r>
          </a:p>
          <a:p>
            <a:pPr lvl="1" eaLnBrk="1" hangingPunct="1"/>
            <a:r>
              <a:rPr lang="en-US" dirty="0">
                <a:solidFill>
                  <a:schemeClr val="accent1"/>
                </a:solidFill>
              </a:rPr>
              <a:t>Need some value to represent ‘not an edge’</a:t>
            </a:r>
          </a:p>
          <a:p>
            <a:pPr lvl="2" eaLnBrk="1" hangingPunct="1"/>
            <a:r>
              <a:rPr lang="en-US" dirty="0">
                <a:solidFill>
                  <a:schemeClr val="accent1"/>
                </a:solidFill>
              </a:rPr>
              <a:t>In </a:t>
            </a:r>
            <a:r>
              <a:rPr lang="en-US" i="1" dirty="0">
                <a:solidFill>
                  <a:schemeClr val="accent1"/>
                </a:solidFill>
              </a:rPr>
              <a:t>some</a:t>
            </a:r>
            <a:r>
              <a:rPr lang="en-US" dirty="0">
                <a:solidFill>
                  <a:schemeClr val="accent1"/>
                </a:solidFill>
              </a:rPr>
              <a:t> situations, 0 or -1 </a:t>
            </a:r>
            <a:r>
              <a:rPr lang="en-US" dirty="0" smtClean="0">
                <a:solidFill>
                  <a:schemeClr val="accent1"/>
                </a:solidFill>
              </a:rPr>
              <a:t>works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077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Adjacency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Assign each node a number from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0</a:t>
            </a:r>
            <a:r>
              <a:rPr lang="en-US" dirty="0" smtClean="0"/>
              <a:t> to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|V|-1</a:t>
            </a:r>
          </a:p>
          <a:p>
            <a:r>
              <a:rPr lang="en-US" dirty="0" smtClean="0">
                <a:cs typeface="Courier New" pitchFamily="49" charset="0"/>
              </a:rPr>
              <a:t>An array of length |V| in which each entry stores a list of all adjacent vertices </a:t>
            </a:r>
            <a:r>
              <a:rPr lang="en-US" dirty="0">
                <a:cs typeface="Courier New" pitchFamily="49" charset="0"/>
              </a:rPr>
              <a:t>(e.g., linked list)</a:t>
            </a:r>
            <a:endParaRPr lang="en-US" dirty="0" smtClean="0">
              <a:cs typeface="Courier New" pitchFamily="49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1215159" y="3381363"/>
            <a:ext cx="5109441" cy="2930537"/>
            <a:chOff x="1588889" y="3629216"/>
            <a:chExt cx="5109441" cy="2930537"/>
          </a:xfrm>
        </p:grpSpPr>
        <p:grpSp>
          <p:nvGrpSpPr>
            <p:cNvPr id="63" name="Group 62"/>
            <p:cNvGrpSpPr/>
            <p:nvPr/>
          </p:nvGrpSpPr>
          <p:grpSpPr>
            <a:xfrm>
              <a:off x="1647784" y="3629216"/>
              <a:ext cx="4858724" cy="2930537"/>
              <a:chOff x="1739673" y="1793584"/>
              <a:chExt cx="3571635" cy="2154230"/>
            </a:xfrm>
          </p:grpSpPr>
          <p:grpSp>
            <p:nvGrpSpPr>
              <p:cNvPr id="68" name="Group 67"/>
              <p:cNvGrpSpPr/>
              <p:nvPr/>
            </p:nvGrpSpPr>
            <p:grpSpPr>
              <a:xfrm>
                <a:off x="1739673" y="2027190"/>
                <a:ext cx="3247919" cy="1484904"/>
                <a:chOff x="1739673" y="2027190"/>
                <a:chExt cx="3247919" cy="1484904"/>
              </a:xfrm>
            </p:grpSpPr>
            <p:sp>
              <p:nvSpPr>
                <p:cNvPr id="77" name="Rounded Rectangle 76"/>
                <p:cNvSpPr/>
                <p:nvPr/>
              </p:nvSpPr>
              <p:spPr>
                <a:xfrm>
                  <a:off x="1739673" y="2365758"/>
                  <a:ext cx="522863" cy="51248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alpha val="64000"/>
                  </a:schemeClr>
                </a:solidFill>
                <a:ln w="381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 smtClean="0">
                      <a:solidFill>
                        <a:schemeClr val="accent2"/>
                      </a:solidFill>
                      <a:latin typeface="Courier New" pitchFamily="49" charset="0"/>
                    </a:rPr>
                    <a:t>B</a:t>
                  </a:r>
                  <a:endParaRPr lang="en-US" sz="3200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78" name="Rounded Rectangle 77"/>
                <p:cNvSpPr/>
                <p:nvPr/>
              </p:nvSpPr>
              <p:spPr>
                <a:xfrm>
                  <a:off x="2887002" y="2196625"/>
                  <a:ext cx="540259" cy="53172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alpha val="64000"/>
                  </a:schemeClr>
                </a:solidFill>
                <a:ln w="381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 smtClean="0">
                      <a:solidFill>
                        <a:srgbClr val="C00000"/>
                      </a:solidFill>
                      <a:latin typeface="Courier New" pitchFamily="49" charset="0"/>
                    </a:rPr>
                    <a:t>S</a:t>
                  </a:r>
                  <a:endParaRPr lang="en-US" sz="3200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79" name="Rounded Rectangle 78"/>
                <p:cNvSpPr/>
                <p:nvPr/>
              </p:nvSpPr>
              <p:spPr>
                <a:xfrm>
                  <a:off x="3918333" y="3024260"/>
                  <a:ext cx="515776" cy="4878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alpha val="64000"/>
                  </a:schemeClr>
                </a:solidFill>
                <a:ln w="381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 smtClean="0">
                      <a:solidFill>
                        <a:schemeClr val="accent6"/>
                      </a:solidFill>
                      <a:latin typeface="Courier New" pitchFamily="49" charset="0"/>
                    </a:rPr>
                    <a:t>M</a:t>
                  </a:r>
                  <a:endParaRPr lang="en-US" sz="3200" dirty="0">
                    <a:solidFill>
                      <a:schemeClr val="accent6"/>
                    </a:solidFill>
                  </a:endParaRPr>
                </a:p>
              </p:txBody>
            </p:sp>
            <p:sp>
              <p:nvSpPr>
                <p:cNvPr id="80" name="Rounded Rectangle 79"/>
                <p:cNvSpPr/>
                <p:nvPr/>
              </p:nvSpPr>
              <p:spPr>
                <a:xfrm>
                  <a:off x="4469426" y="2027190"/>
                  <a:ext cx="518166" cy="53172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alpha val="64000"/>
                  </a:schemeClr>
                </a:solidFill>
                <a:ln w="381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 smtClean="0">
                      <a:solidFill>
                        <a:schemeClr val="accent1"/>
                      </a:solidFill>
                      <a:latin typeface="Courier New" pitchFamily="49" charset="0"/>
                    </a:rPr>
                    <a:t>E</a:t>
                  </a:r>
                  <a:endParaRPr lang="en-US" sz="3200" dirty="0">
                    <a:solidFill>
                      <a:schemeClr val="accent1"/>
                    </a:solidFill>
                  </a:endParaRPr>
                </a:p>
              </p:txBody>
            </p:sp>
          </p:grpSp>
          <p:grpSp>
            <p:nvGrpSpPr>
              <p:cNvPr id="69" name="Group 68"/>
              <p:cNvGrpSpPr/>
              <p:nvPr/>
            </p:nvGrpSpPr>
            <p:grpSpPr>
              <a:xfrm>
                <a:off x="2065213" y="1793584"/>
                <a:ext cx="3246095" cy="2154230"/>
                <a:chOff x="2065213" y="1793584"/>
                <a:chExt cx="3246095" cy="2154230"/>
              </a:xfrm>
            </p:grpSpPr>
            <p:sp>
              <p:nvSpPr>
                <p:cNvPr id="70" name="Arc 69"/>
                <p:cNvSpPr/>
                <p:nvPr/>
              </p:nvSpPr>
              <p:spPr>
                <a:xfrm rot="2752196">
                  <a:off x="2739354" y="2667438"/>
                  <a:ext cx="1524984" cy="1035767"/>
                </a:xfrm>
                <a:prstGeom prst="arc">
                  <a:avLst>
                    <a:gd name="adj1" fmla="val 12824580"/>
                    <a:gd name="adj2" fmla="val 17999849"/>
                  </a:avLst>
                </a:prstGeom>
                <a:ln w="38100">
                  <a:solidFill>
                    <a:schemeClr val="tx1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/>
                </a:p>
              </p:txBody>
            </p:sp>
            <p:sp>
              <p:nvSpPr>
                <p:cNvPr id="71" name="Arc 70"/>
                <p:cNvSpPr/>
                <p:nvPr/>
              </p:nvSpPr>
              <p:spPr>
                <a:xfrm>
                  <a:off x="2065213" y="2352957"/>
                  <a:ext cx="1154333" cy="827647"/>
                </a:xfrm>
                <a:prstGeom prst="arc">
                  <a:avLst>
                    <a:gd name="adj1" fmla="val 12824580"/>
                    <a:gd name="adj2" fmla="val 17999849"/>
                  </a:avLst>
                </a:prstGeom>
                <a:ln w="38100">
                  <a:solidFill>
                    <a:schemeClr val="tx1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/>
                </a:p>
              </p:txBody>
            </p:sp>
            <p:sp>
              <p:nvSpPr>
                <p:cNvPr id="72" name="Arc 71"/>
                <p:cNvSpPr/>
                <p:nvPr/>
              </p:nvSpPr>
              <p:spPr>
                <a:xfrm rot="13668948">
                  <a:off x="3077131" y="2038192"/>
                  <a:ext cx="1524984" cy="1035767"/>
                </a:xfrm>
                <a:prstGeom prst="arc">
                  <a:avLst>
                    <a:gd name="adj1" fmla="val 12824580"/>
                    <a:gd name="adj2" fmla="val 17999849"/>
                  </a:avLst>
                </a:prstGeom>
                <a:ln w="38100">
                  <a:solidFill>
                    <a:schemeClr val="tx1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/>
                </a:p>
              </p:txBody>
            </p:sp>
            <p:sp>
              <p:nvSpPr>
                <p:cNvPr id="73" name="Arc 72"/>
                <p:cNvSpPr/>
                <p:nvPr/>
              </p:nvSpPr>
              <p:spPr>
                <a:xfrm>
                  <a:off x="3137744" y="2142944"/>
                  <a:ext cx="1976802" cy="1388414"/>
                </a:xfrm>
                <a:prstGeom prst="arc">
                  <a:avLst>
                    <a:gd name="adj1" fmla="val 12824580"/>
                    <a:gd name="adj2" fmla="val 17999849"/>
                  </a:avLst>
                </a:prstGeom>
                <a:ln w="38100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/>
                </a:p>
              </p:txBody>
            </p:sp>
            <p:grpSp>
              <p:nvGrpSpPr>
                <p:cNvPr id="74" name="Group 73"/>
                <p:cNvGrpSpPr/>
                <p:nvPr/>
              </p:nvGrpSpPr>
              <p:grpSpPr>
                <a:xfrm rot="4692311">
                  <a:off x="3959052" y="1987283"/>
                  <a:ext cx="1053006" cy="1651506"/>
                  <a:chOff x="3136362" y="1945984"/>
                  <a:chExt cx="1373544" cy="2154230"/>
                </a:xfrm>
              </p:grpSpPr>
              <p:sp>
                <p:nvSpPr>
                  <p:cNvPr id="75" name="Arc 74"/>
                  <p:cNvSpPr/>
                  <p:nvPr/>
                </p:nvSpPr>
                <p:spPr>
                  <a:xfrm rot="13668948">
                    <a:off x="3229531" y="2190592"/>
                    <a:ext cx="1524984" cy="1035767"/>
                  </a:xfrm>
                  <a:prstGeom prst="arc">
                    <a:avLst>
                      <a:gd name="adj1" fmla="val 12824580"/>
                      <a:gd name="adj2" fmla="val 17999849"/>
                    </a:avLst>
                  </a:prstGeom>
                  <a:ln w="38100">
                    <a:solidFill>
                      <a:schemeClr val="tx1"/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400"/>
                  </a:p>
                </p:txBody>
              </p:sp>
              <p:sp>
                <p:nvSpPr>
                  <p:cNvPr id="76" name="Arc 75"/>
                  <p:cNvSpPr/>
                  <p:nvPr/>
                </p:nvSpPr>
                <p:spPr>
                  <a:xfrm rot="2752196">
                    <a:off x="2891754" y="2819838"/>
                    <a:ext cx="1524984" cy="1035767"/>
                  </a:xfrm>
                  <a:prstGeom prst="arc">
                    <a:avLst>
                      <a:gd name="adj1" fmla="val 12824580"/>
                      <a:gd name="adj2" fmla="val 17999849"/>
                    </a:avLst>
                  </a:prstGeom>
                  <a:ln w="38100">
                    <a:solidFill>
                      <a:schemeClr val="tx1"/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400"/>
                  </a:p>
                </p:txBody>
              </p:sp>
            </p:grpSp>
          </p:grpSp>
        </p:grpSp>
        <p:sp>
          <p:nvSpPr>
            <p:cNvPr id="64" name="Rectangle 63"/>
            <p:cNvSpPr/>
            <p:nvPr/>
          </p:nvSpPr>
          <p:spPr>
            <a:xfrm>
              <a:off x="1588889" y="5061685"/>
              <a:ext cx="82907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smtClean="0">
                  <a:solidFill>
                    <a:schemeClr val="accent2"/>
                  </a:solidFill>
                  <a:latin typeface="Courier New" pitchFamily="49" charset="0"/>
                </a:rPr>
                <a:t>(0)</a:t>
              </a:r>
              <a:endParaRPr lang="en-US" sz="280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3143650" y="4859776"/>
              <a:ext cx="82907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C00000"/>
                  </a:solidFill>
                  <a:latin typeface="Courier New" pitchFamily="49" charset="0"/>
                </a:rPr>
                <a:t>(1)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5869257" y="4397183"/>
              <a:ext cx="82907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chemeClr val="accent1"/>
                  </a:solidFill>
                  <a:latin typeface="Courier New" pitchFamily="49" charset="0"/>
                </a:rPr>
                <a:t>(2)</a:t>
              </a:r>
              <a:endParaRPr lang="en-US" sz="2800" dirty="0">
                <a:solidFill>
                  <a:schemeClr val="accent1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946705" y="5836703"/>
              <a:ext cx="82907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chemeClr val="accent6"/>
                  </a:solidFill>
                  <a:latin typeface="Courier New" pitchFamily="49" charset="0"/>
                </a:rPr>
                <a:t>(3)</a:t>
              </a:r>
              <a:endParaRPr lang="en-US" sz="2800" dirty="0">
                <a:solidFill>
                  <a:schemeClr val="accent6"/>
                </a:solidFill>
              </a:endParaRPr>
            </a:p>
          </p:txBody>
        </p:sp>
      </p:grpSp>
      <p:graphicFrame>
        <p:nvGraphicFramePr>
          <p:cNvPr id="81" name="Table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77985"/>
              </p:ext>
            </p:extLst>
          </p:nvPr>
        </p:nvGraphicFramePr>
        <p:xfrm>
          <a:off x="7407058" y="3474883"/>
          <a:ext cx="850401" cy="2764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401"/>
              </a:tblGrid>
              <a:tr h="6910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00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00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0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2" name="Rectangle 81"/>
          <p:cNvSpPr/>
          <p:nvPr/>
        </p:nvSpPr>
        <p:spPr>
          <a:xfrm>
            <a:off x="6952050" y="3575711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>
                <a:solidFill>
                  <a:schemeClr val="accent2"/>
                </a:solidFill>
                <a:latin typeface="Courier New" pitchFamily="49" charset="0"/>
              </a:rPr>
              <a:t>0</a:t>
            </a:r>
            <a:endParaRPr lang="en-US" sz="2800"/>
          </a:p>
        </p:txBody>
      </p:sp>
      <p:sp>
        <p:nvSpPr>
          <p:cNvPr id="83" name="Rectangle 82"/>
          <p:cNvSpPr/>
          <p:nvPr/>
        </p:nvSpPr>
        <p:spPr>
          <a:xfrm>
            <a:off x="6956890" y="4242824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  <a:latin typeface="Courier New" pitchFamily="49" charset="0"/>
              </a:rPr>
              <a:t>1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6952050" y="4954302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>
                <a:solidFill>
                  <a:schemeClr val="accent1"/>
                </a:solidFill>
                <a:latin typeface="Courier New" pitchFamily="49" charset="0"/>
              </a:rPr>
              <a:t>2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6965898" y="5670989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accent6"/>
                </a:solidFill>
                <a:latin typeface="Courier New" pitchFamily="49" charset="0"/>
              </a:rPr>
              <a:t>3</a:t>
            </a:r>
            <a:endParaRPr lang="en-US" sz="28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702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3" grpId="0"/>
      <p:bldP spid="84" grpId="0"/>
      <p:bldP spid="8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Adjacency List Properties</a:t>
            </a:r>
          </a:p>
        </p:txBody>
      </p:sp>
      <p:sp>
        <p:nvSpPr>
          <p:cNvPr id="81924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 smtClean="0"/>
              <a:t>Running time to:</a:t>
            </a:r>
          </a:p>
          <a:p>
            <a:pPr lvl="1" eaLnBrk="1" hangingPunct="1"/>
            <a:r>
              <a:rPr lang="en-US" dirty="0" smtClean="0"/>
              <a:t>Get all of a vertex’s out-edges: </a:t>
            </a:r>
          </a:p>
          <a:p>
            <a:pPr lvl="1">
              <a:buNone/>
            </a:pPr>
            <a:r>
              <a:rPr lang="en-US" i="1" dirty="0">
                <a:solidFill>
                  <a:schemeClr val="accent2"/>
                </a:solidFill>
              </a:rPr>
              <a:t>	</a:t>
            </a:r>
            <a:r>
              <a:rPr lang="en-US" i="1" dirty="0">
                <a:solidFill>
                  <a:schemeClr val="accent2"/>
                </a:solidFill>
              </a:rPr>
              <a:t>	</a:t>
            </a:r>
            <a:r>
              <a:rPr lang="en-US" i="1" dirty="0" smtClean="0">
                <a:solidFill>
                  <a:schemeClr val="accent2"/>
                </a:solidFill>
              </a:rPr>
              <a:t>	</a:t>
            </a:r>
            <a:r>
              <a:rPr lang="en-US" dirty="0" smtClean="0">
                <a:solidFill>
                  <a:schemeClr val="accent2"/>
                </a:solidFill>
              </a:rPr>
              <a:t>where </a:t>
            </a:r>
            <a:r>
              <a:rPr lang="en-US" i="1" dirty="0">
                <a:solidFill>
                  <a:schemeClr val="accent2"/>
                </a:solidFill>
              </a:rPr>
              <a:t>d</a:t>
            </a:r>
            <a:r>
              <a:rPr lang="en-US" dirty="0">
                <a:solidFill>
                  <a:schemeClr val="accent2"/>
                </a:solidFill>
              </a:rPr>
              <a:t> is out-degree of </a:t>
            </a:r>
            <a:r>
              <a:rPr lang="en-US" dirty="0" smtClean="0">
                <a:solidFill>
                  <a:schemeClr val="accent2"/>
                </a:solidFill>
              </a:rPr>
              <a:t>vertex</a:t>
            </a:r>
            <a:r>
              <a:rPr lang="en-US" i="1" dirty="0" smtClean="0"/>
              <a:t>	 </a:t>
            </a:r>
            <a:endParaRPr lang="en-US" dirty="0" smtClean="0"/>
          </a:p>
          <a:p>
            <a:pPr lvl="1" eaLnBrk="1" hangingPunct="1"/>
            <a:r>
              <a:rPr lang="en-US" dirty="0" smtClean="0"/>
              <a:t>Get all of a vertex’s in-edges:</a:t>
            </a:r>
          </a:p>
          <a:p>
            <a:pPr lvl="1" eaLnBrk="1" hangingPunct="1">
              <a:buFontTx/>
              <a:buNone/>
            </a:pPr>
            <a:r>
              <a:rPr lang="en-US" dirty="0" smtClean="0"/>
              <a:t>	</a:t>
            </a:r>
            <a:r>
              <a:rPr lang="en-US" dirty="0">
                <a:solidFill>
                  <a:schemeClr val="accent2"/>
                </a:solidFill>
              </a:rPr>
              <a:t>	</a:t>
            </a:r>
            <a:r>
              <a:rPr lang="en-US" dirty="0" smtClean="0">
                <a:solidFill>
                  <a:schemeClr val="accent2"/>
                </a:solidFill>
              </a:rPr>
              <a:t>	</a:t>
            </a:r>
            <a:r>
              <a:rPr lang="en-US" dirty="0" smtClean="0">
                <a:solidFill>
                  <a:schemeClr val="accent2"/>
                </a:solidFill>
              </a:rPr>
              <a:t>(</a:t>
            </a:r>
            <a:r>
              <a:rPr lang="en-US" dirty="0">
                <a:solidFill>
                  <a:schemeClr val="accent2"/>
                </a:solidFill>
              </a:rPr>
              <a:t>but could keep a second adjacency list for this!)</a:t>
            </a:r>
            <a:r>
              <a:rPr lang="en-US" dirty="0" smtClean="0"/>
              <a:t> </a:t>
            </a:r>
          </a:p>
          <a:p>
            <a:pPr lvl="1" eaLnBrk="1" hangingPunct="1"/>
            <a:r>
              <a:rPr lang="en-US" dirty="0" smtClean="0"/>
              <a:t>Decide if some edge exists: </a:t>
            </a:r>
          </a:p>
          <a:p>
            <a:pPr lvl="1" eaLnBrk="1" hangingPunct="1">
              <a:buFontTx/>
              <a:buNone/>
            </a:pPr>
            <a:r>
              <a:rPr lang="en-US" i="1" dirty="0" smtClean="0"/>
              <a:t>	</a:t>
            </a:r>
            <a:r>
              <a:rPr lang="en-US" i="1" dirty="0" smtClean="0"/>
              <a:t>		</a:t>
            </a:r>
            <a:r>
              <a:rPr lang="en-US" dirty="0" smtClean="0">
                <a:solidFill>
                  <a:schemeClr val="accent2"/>
                </a:solidFill>
              </a:rPr>
              <a:t>where </a:t>
            </a:r>
            <a:r>
              <a:rPr lang="en-US" i="1" dirty="0">
                <a:solidFill>
                  <a:schemeClr val="accent2"/>
                </a:solidFill>
              </a:rPr>
              <a:t>d</a:t>
            </a:r>
            <a:r>
              <a:rPr lang="en-US" dirty="0">
                <a:solidFill>
                  <a:schemeClr val="accent2"/>
                </a:solidFill>
              </a:rPr>
              <a:t> is out-degree of source</a:t>
            </a:r>
            <a:endParaRPr lang="en-US" dirty="0" smtClean="0"/>
          </a:p>
          <a:p>
            <a:pPr lvl="1" eaLnBrk="1" hangingPunct="1"/>
            <a:r>
              <a:rPr lang="en-US" dirty="0" smtClean="0"/>
              <a:t>Insert an edge: </a:t>
            </a:r>
          </a:p>
          <a:p>
            <a:pPr marL="457200" lvl="1" indent="0">
              <a:buNone/>
            </a:pPr>
            <a:r>
              <a:rPr lang="en-US" i="1" dirty="0" smtClean="0">
                <a:solidFill>
                  <a:schemeClr val="accent2"/>
                </a:solidFill>
              </a:rPr>
              <a:t>    </a:t>
            </a:r>
            <a:r>
              <a:rPr lang="en-US" i="1" dirty="0" smtClean="0">
                <a:solidFill>
                  <a:schemeClr val="accent2"/>
                </a:solidFill>
              </a:rPr>
              <a:t>		 </a:t>
            </a:r>
            <a:r>
              <a:rPr lang="en-US" dirty="0" smtClean="0">
                <a:solidFill>
                  <a:schemeClr val="accent2"/>
                </a:solidFill>
              </a:rPr>
              <a:t>(</a:t>
            </a:r>
            <a:r>
              <a:rPr lang="en-US" dirty="0">
                <a:solidFill>
                  <a:schemeClr val="accent2"/>
                </a:solidFill>
              </a:rPr>
              <a:t>unless you need to check if it’s there)</a:t>
            </a:r>
            <a:r>
              <a:rPr lang="en-US" i="1" dirty="0" smtClean="0"/>
              <a:t> </a:t>
            </a:r>
            <a:endParaRPr lang="en-US" dirty="0" smtClean="0"/>
          </a:p>
          <a:p>
            <a:pPr lvl="1" eaLnBrk="1" hangingPunct="1"/>
            <a:r>
              <a:rPr lang="en-US" dirty="0" smtClean="0"/>
              <a:t>Delete an edge: </a:t>
            </a:r>
          </a:p>
          <a:p>
            <a:pPr marL="457200" lvl="1" indent="0">
              <a:buNone/>
            </a:pPr>
            <a:r>
              <a:rPr lang="en-US" i="1" dirty="0">
                <a:solidFill>
                  <a:schemeClr val="accent2"/>
                </a:solidFill>
              </a:rPr>
              <a:t> </a:t>
            </a:r>
            <a:r>
              <a:rPr lang="en-US" i="1" dirty="0" smtClean="0">
                <a:solidFill>
                  <a:schemeClr val="accent2"/>
                </a:solidFill>
              </a:rPr>
              <a:t>   </a:t>
            </a:r>
            <a:r>
              <a:rPr lang="en-US" i="1" dirty="0" smtClean="0">
                <a:solidFill>
                  <a:schemeClr val="accent2"/>
                </a:solidFill>
              </a:rPr>
              <a:t>		</a:t>
            </a:r>
            <a:r>
              <a:rPr lang="en-US" dirty="0" smtClean="0">
                <a:solidFill>
                  <a:schemeClr val="accent2"/>
                </a:solidFill>
              </a:rPr>
              <a:t>where </a:t>
            </a:r>
            <a:r>
              <a:rPr lang="en-US" i="1" dirty="0">
                <a:solidFill>
                  <a:schemeClr val="accent2"/>
                </a:solidFill>
              </a:rPr>
              <a:t>d</a:t>
            </a:r>
            <a:r>
              <a:rPr lang="en-US" dirty="0">
                <a:solidFill>
                  <a:schemeClr val="accent2"/>
                </a:solidFill>
              </a:rPr>
              <a:t> is out-degree of source</a:t>
            </a:r>
            <a:r>
              <a:rPr lang="en-US" i="1" dirty="0" smtClean="0"/>
              <a:t> </a:t>
            </a:r>
            <a:endParaRPr lang="en-US" dirty="0" smtClean="0"/>
          </a:p>
          <a:p>
            <a:pPr lvl="1" eaLnBrk="1" hangingPunct="1"/>
            <a:endParaRPr lang="en-US" sz="500" dirty="0"/>
          </a:p>
          <a:p>
            <a:pPr eaLnBrk="1" hangingPunct="1"/>
            <a:r>
              <a:rPr lang="en-US" dirty="0" smtClean="0"/>
              <a:t>Space requirements:</a:t>
            </a:r>
          </a:p>
          <a:p>
            <a:pPr lvl="1"/>
            <a:r>
              <a:rPr lang="en-US" i="1" dirty="0">
                <a:solidFill>
                  <a:schemeClr val="accent2"/>
                </a:solidFill>
              </a:rPr>
              <a:t>O</a:t>
            </a:r>
            <a:r>
              <a:rPr lang="en-US" dirty="0">
                <a:solidFill>
                  <a:schemeClr val="accent2"/>
                </a:solidFill>
              </a:rPr>
              <a:t>(|V|+|E|</a:t>
            </a:r>
            <a:r>
              <a:rPr lang="en-US" dirty="0" smtClean="0">
                <a:solidFill>
                  <a:schemeClr val="accent2"/>
                </a:solidFill>
              </a:rPr>
              <a:t>)</a:t>
            </a:r>
            <a:endParaRPr lang="en-US" dirty="0" smtClean="0"/>
          </a:p>
          <a:p>
            <a:pPr lvl="1" eaLnBrk="1" hangingPunct="1">
              <a:buFontTx/>
              <a:buNone/>
            </a:pPr>
            <a:endParaRPr lang="en-US" sz="500" dirty="0"/>
          </a:p>
          <a:p>
            <a:pPr marL="0" indent="0">
              <a:buNone/>
            </a:pPr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6620723" y="5284305"/>
            <a:ext cx="42337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/>
              <a:t>Best for sparse or dense graphs?</a:t>
            </a:r>
            <a:endParaRPr lang="en-US" sz="2400" dirty="0" smtClean="0"/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3545323"/>
              </p:ext>
            </p:extLst>
          </p:nvPr>
        </p:nvGraphicFramePr>
        <p:xfrm>
          <a:off x="8799396" y="656026"/>
          <a:ext cx="513171" cy="1987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3171"/>
              </a:tblGrid>
              <a:tr h="49678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678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678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678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8446935" y="632121"/>
            <a:ext cx="3358605" cy="1917326"/>
            <a:chOff x="7863840" y="341220"/>
            <a:chExt cx="3358605" cy="1917326"/>
          </a:xfrm>
        </p:grpSpPr>
        <p:grpSp>
          <p:nvGrpSpPr>
            <p:cNvPr id="2" name="Group 1"/>
            <p:cNvGrpSpPr/>
            <p:nvPr/>
          </p:nvGrpSpPr>
          <p:grpSpPr>
            <a:xfrm>
              <a:off x="7863840" y="453761"/>
              <a:ext cx="365759" cy="1764385"/>
              <a:chOff x="7773485" y="222911"/>
              <a:chExt cx="208474" cy="2464610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7773485" y="222911"/>
                <a:ext cx="19462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smtClean="0">
                    <a:solidFill>
                      <a:schemeClr val="accent2"/>
                    </a:solidFill>
                    <a:latin typeface="Courier New" pitchFamily="49" charset="0"/>
                  </a:rPr>
                  <a:t>0</a:t>
                </a:r>
                <a:endParaRPr lang="en-US" dirty="0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7778325" y="890024"/>
                <a:ext cx="19462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smtClean="0">
                    <a:solidFill>
                      <a:srgbClr val="C00000"/>
                    </a:solidFill>
                    <a:latin typeface="Courier New" pitchFamily="49" charset="0"/>
                  </a:rPr>
                  <a:t>1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7781689" y="1601502"/>
                <a:ext cx="194626" cy="369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smtClean="0">
                    <a:solidFill>
                      <a:schemeClr val="accent1"/>
                    </a:solidFill>
                    <a:latin typeface="Courier New" pitchFamily="49" charset="0"/>
                  </a:rPr>
                  <a:t>2</a:t>
                </a:r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7787333" y="2318189"/>
                <a:ext cx="19462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smtClean="0">
                    <a:solidFill>
                      <a:schemeClr val="accent6"/>
                    </a:solidFill>
                    <a:latin typeface="Courier New" pitchFamily="49" charset="0"/>
                  </a:rPr>
                  <a:t>3</a:t>
                </a:r>
                <a:endParaRPr lang="en-US" dirty="0">
                  <a:solidFill>
                    <a:schemeClr val="accent6"/>
                  </a:solidFill>
                </a:endParaRPr>
              </a:p>
            </p:txBody>
          </p:sp>
        </p:grpSp>
        <p:sp>
          <p:nvSpPr>
            <p:cNvPr id="39" name="Rectangle 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8905342" y="949153"/>
              <a:ext cx="304800" cy="3048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dirty="0" smtClean="0">
                  <a:solidFill>
                    <a:schemeClr val="accent2"/>
                  </a:solidFill>
                  <a:latin typeface="Courier New" pitchFamily="49" charset="0"/>
                </a:rPr>
                <a:t>0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41" name="AutoShape 9"/>
            <p:cNvCxnSpPr>
              <a:cxnSpLocks noChangeShapeType="1"/>
            </p:cNvCxnSpPr>
            <p:nvPr>
              <p:custDataLst>
                <p:tags r:id="rId4"/>
              </p:custDataLst>
            </p:nvPr>
          </p:nvCxnSpPr>
          <p:spPr bwMode="auto">
            <a:xfrm>
              <a:off x="8517054" y="1101553"/>
              <a:ext cx="388288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42" name="Rectangle 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9210142" y="949153"/>
              <a:ext cx="304800" cy="3048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43" name="Rectangle 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0612845" y="941533"/>
              <a:ext cx="304800" cy="3048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dirty="0" smtClean="0">
                  <a:solidFill>
                    <a:schemeClr val="accent6"/>
                  </a:solidFill>
                  <a:latin typeface="Courier New" pitchFamily="49" charset="0"/>
                </a:rPr>
                <a:t>3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45" name="AutoShape 9"/>
            <p:cNvCxnSpPr>
              <a:cxnSpLocks noChangeShapeType="1"/>
            </p:cNvCxnSpPr>
            <p:nvPr>
              <p:custDataLst>
                <p:tags r:id="rId7"/>
              </p:custDataLst>
            </p:nvPr>
          </p:nvCxnSpPr>
          <p:spPr bwMode="auto">
            <a:xfrm>
              <a:off x="10224225" y="1093933"/>
              <a:ext cx="381000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46" name="Rectangle 3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0917645" y="941533"/>
              <a:ext cx="304800" cy="3048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dirty="0" smtClean="0"/>
                <a:t>/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8310822" y="341220"/>
              <a:ext cx="324128" cy="523220"/>
            </a:xfrm>
            <a:prstGeom prst="rect">
              <a:avLst/>
            </a:prstGeom>
            <a:ln w="28575">
              <a:noFill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2800" dirty="0" smtClean="0"/>
                <a:t>/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5" name="Rectangle 3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8922261" y="1458972"/>
              <a:ext cx="304800" cy="3048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dirty="0" smtClean="0">
                  <a:solidFill>
                    <a:schemeClr val="accent6"/>
                  </a:solidFill>
                  <a:latin typeface="Courier New" pitchFamily="49" charset="0"/>
                </a:rPr>
                <a:t>3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77" name="AutoShape 9"/>
            <p:cNvCxnSpPr>
              <a:cxnSpLocks noChangeShapeType="1"/>
            </p:cNvCxnSpPr>
            <p:nvPr>
              <p:custDataLst>
                <p:tags r:id="rId10"/>
              </p:custDataLst>
            </p:nvPr>
          </p:nvCxnSpPr>
          <p:spPr bwMode="auto">
            <a:xfrm>
              <a:off x="8528791" y="1611372"/>
              <a:ext cx="385850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8" name="Rectangle 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9227061" y="1458972"/>
              <a:ext cx="304800" cy="3048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dirty="0" smtClean="0"/>
                <a:t>/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90" name="Rectangle 3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8931729" y="1953746"/>
              <a:ext cx="304800" cy="3048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dirty="0" smtClean="0">
                  <a:solidFill>
                    <a:srgbClr val="C00000"/>
                  </a:solidFill>
                  <a:latin typeface="Courier New" pitchFamily="49" charset="0"/>
                </a:rPr>
                <a:t>1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92" name="AutoShape 9"/>
            <p:cNvCxnSpPr>
              <a:cxnSpLocks noChangeShapeType="1"/>
            </p:cNvCxnSpPr>
            <p:nvPr>
              <p:custDataLst>
                <p:tags r:id="rId13"/>
              </p:custDataLst>
            </p:nvPr>
          </p:nvCxnSpPr>
          <p:spPr bwMode="auto">
            <a:xfrm>
              <a:off x="8543441" y="2106146"/>
              <a:ext cx="388288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93" name="Rectangle 3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9236529" y="1953746"/>
              <a:ext cx="304800" cy="3048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95" name="Rectangle 3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9777549" y="1953746"/>
              <a:ext cx="304800" cy="3048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dirty="0" smtClean="0">
                  <a:solidFill>
                    <a:schemeClr val="accent1"/>
                  </a:solidFill>
                  <a:latin typeface="Courier New" pitchFamily="49" charset="0"/>
                </a:rPr>
                <a:t>2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97" name="AutoShape 9"/>
            <p:cNvCxnSpPr>
              <a:cxnSpLocks noChangeShapeType="1"/>
            </p:cNvCxnSpPr>
            <p:nvPr>
              <p:custDataLst>
                <p:tags r:id="rId16"/>
              </p:custDataLst>
            </p:nvPr>
          </p:nvCxnSpPr>
          <p:spPr bwMode="auto">
            <a:xfrm>
              <a:off x="9388929" y="2106146"/>
              <a:ext cx="381000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98" name="Rectangle 3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10082349" y="1953746"/>
              <a:ext cx="304800" cy="3048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dirty="0" smtClean="0"/>
                <a:t>/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00" name="Rectangle 3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9745980" y="941108"/>
              <a:ext cx="304800" cy="3048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dirty="0" smtClean="0">
                  <a:solidFill>
                    <a:schemeClr val="accent1"/>
                  </a:solidFill>
                  <a:latin typeface="Courier New" pitchFamily="49" charset="0"/>
                </a:rPr>
                <a:t>2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102" name="AutoShape 9"/>
            <p:cNvCxnSpPr>
              <a:cxnSpLocks noChangeShapeType="1"/>
            </p:cNvCxnSpPr>
            <p:nvPr>
              <p:custDataLst>
                <p:tags r:id="rId19"/>
              </p:custDataLst>
            </p:nvPr>
          </p:nvCxnSpPr>
          <p:spPr bwMode="auto">
            <a:xfrm>
              <a:off x="9357692" y="1093508"/>
              <a:ext cx="388288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03" name="Rectangle 3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10050780" y="941108"/>
              <a:ext cx="304800" cy="3048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8617666" y="2891821"/>
            <a:ext cx="2977034" cy="1774092"/>
            <a:chOff x="1588889" y="3629216"/>
            <a:chExt cx="4917619" cy="2930537"/>
          </a:xfrm>
        </p:grpSpPr>
        <p:grpSp>
          <p:nvGrpSpPr>
            <p:cNvPr id="105" name="Group 104"/>
            <p:cNvGrpSpPr/>
            <p:nvPr/>
          </p:nvGrpSpPr>
          <p:grpSpPr>
            <a:xfrm>
              <a:off x="1647784" y="3629216"/>
              <a:ext cx="4858724" cy="2930537"/>
              <a:chOff x="1739673" y="1793584"/>
              <a:chExt cx="3571635" cy="2154230"/>
            </a:xfrm>
          </p:grpSpPr>
          <p:grpSp>
            <p:nvGrpSpPr>
              <p:cNvPr id="110" name="Group 109"/>
              <p:cNvGrpSpPr/>
              <p:nvPr/>
            </p:nvGrpSpPr>
            <p:grpSpPr>
              <a:xfrm>
                <a:off x="1739673" y="2027190"/>
                <a:ext cx="3247919" cy="1484904"/>
                <a:chOff x="1739673" y="2027190"/>
                <a:chExt cx="3247919" cy="1484904"/>
              </a:xfrm>
            </p:grpSpPr>
            <p:sp>
              <p:nvSpPr>
                <p:cNvPr id="119" name="Rounded Rectangle 118"/>
                <p:cNvSpPr/>
                <p:nvPr/>
              </p:nvSpPr>
              <p:spPr>
                <a:xfrm>
                  <a:off x="1739673" y="2365758"/>
                  <a:ext cx="522863" cy="51248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alpha val="64000"/>
                  </a:schemeClr>
                </a:solidFill>
                <a:ln w="28575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>
                      <a:solidFill>
                        <a:schemeClr val="accent2"/>
                      </a:solidFill>
                      <a:latin typeface="Courier New" pitchFamily="49" charset="0"/>
                    </a:rPr>
                    <a:t>B</a:t>
                  </a:r>
                  <a:endParaRPr lang="en-US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120" name="Rounded Rectangle 119"/>
                <p:cNvSpPr/>
                <p:nvPr/>
              </p:nvSpPr>
              <p:spPr>
                <a:xfrm>
                  <a:off x="2887002" y="2196625"/>
                  <a:ext cx="540259" cy="53172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alpha val="64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>
                      <a:solidFill>
                        <a:srgbClr val="C00000"/>
                      </a:solidFill>
                      <a:latin typeface="Courier New" pitchFamily="49" charset="0"/>
                    </a:rPr>
                    <a:t>S</a:t>
                  </a:r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121" name="Rounded Rectangle 120"/>
                <p:cNvSpPr/>
                <p:nvPr/>
              </p:nvSpPr>
              <p:spPr>
                <a:xfrm>
                  <a:off x="3918333" y="3024260"/>
                  <a:ext cx="515776" cy="4878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alpha val="64000"/>
                  </a:schemeClr>
                </a:solidFill>
                <a:ln w="28575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>
                      <a:solidFill>
                        <a:schemeClr val="accent6"/>
                      </a:solidFill>
                      <a:latin typeface="Courier New" pitchFamily="49" charset="0"/>
                    </a:rPr>
                    <a:t>M</a:t>
                  </a:r>
                  <a:endParaRPr lang="en-US" dirty="0">
                    <a:solidFill>
                      <a:schemeClr val="accent6"/>
                    </a:solidFill>
                  </a:endParaRPr>
                </a:p>
              </p:txBody>
            </p:sp>
            <p:sp>
              <p:nvSpPr>
                <p:cNvPr id="122" name="Rounded Rectangle 121"/>
                <p:cNvSpPr/>
                <p:nvPr/>
              </p:nvSpPr>
              <p:spPr>
                <a:xfrm>
                  <a:off x="4469426" y="2027190"/>
                  <a:ext cx="518166" cy="53172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alpha val="64000"/>
                  </a:schemeClr>
                </a:solidFill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>
                      <a:solidFill>
                        <a:schemeClr val="accent1"/>
                      </a:solidFill>
                      <a:latin typeface="Courier New" pitchFamily="49" charset="0"/>
                    </a:rPr>
                    <a:t>E</a:t>
                  </a:r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</p:grpSp>
          <p:grpSp>
            <p:nvGrpSpPr>
              <p:cNvPr id="111" name="Group 110"/>
              <p:cNvGrpSpPr/>
              <p:nvPr/>
            </p:nvGrpSpPr>
            <p:grpSpPr>
              <a:xfrm>
                <a:off x="2065213" y="1793584"/>
                <a:ext cx="3246095" cy="2154230"/>
                <a:chOff x="2065213" y="1793584"/>
                <a:chExt cx="3246095" cy="2154230"/>
              </a:xfrm>
            </p:grpSpPr>
            <p:sp>
              <p:nvSpPr>
                <p:cNvPr id="112" name="Arc 111"/>
                <p:cNvSpPr/>
                <p:nvPr/>
              </p:nvSpPr>
              <p:spPr>
                <a:xfrm rot="2752196">
                  <a:off x="2739354" y="2667438"/>
                  <a:ext cx="1524984" cy="1035767"/>
                </a:xfrm>
                <a:prstGeom prst="arc">
                  <a:avLst>
                    <a:gd name="adj1" fmla="val 12824580"/>
                    <a:gd name="adj2" fmla="val 17999849"/>
                  </a:avLst>
                </a:prstGeom>
                <a:ln w="28575">
                  <a:solidFill>
                    <a:schemeClr val="tx1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  <p:sp>
              <p:nvSpPr>
                <p:cNvPr id="113" name="Arc 112"/>
                <p:cNvSpPr/>
                <p:nvPr/>
              </p:nvSpPr>
              <p:spPr>
                <a:xfrm>
                  <a:off x="2065213" y="2352957"/>
                  <a:ext cx="1154333" cy="827647"/>
                </a:xfrm>
                <a:prstGeom prst="arc">
                  <a:avLst>
                    <a:gd name="adj1" fmla="val 12824580"/>
                    <a:gd name="adj2" fmla="val 17999849"/>
                  </a:avLst>
                </a:prstGeom>
                <a:ln w="28575">
                  <a:solidFill>
                    <a:schemeClr val="tx1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  <p:sp>
              <p:nvSpPr>
                <p:cNvPr id="114" name="Arc 113"/>
                <p:cNvSpPr/>
                <p:nvPr/>
              </p:nvSpPr>
              <p:spPr>
                <a:xfrm rot="13668948">
                  <a:off x="3077131" y="2038192"/>
                  <a:ext cx="1524984" cy="1035767"/>
                </a:xfrm>
                <a:prstGeom prst="arc">
                  <a:avLst>
                    <a:gd name="adj1" fmla="val 12824580"/>
                    <a:gd name="adj2" fmla="val 17999849"/>
                  </a:avLst>
                </a:prstGeom>
                <a:ln w="28575">
                  <a:solidFill>
                    <a:schemeClr val="tx1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  <p:sp>
              <p:nvSpPr>
                <p:cNvPr id="115" name="Arc 114"/>
                <p:cNvSpPr/>
                <p:nvPr/>
              </p:nvSpPr>
              <p:spPr>
                <a:xfrm>
                  <a:off x="3137744" y="2142944"/>
                  <a:ext cx="1976802" cy="1388414"/>
                </a:xfrm>
                <a:prstGeom prst="arc">
                  <a:avLst>
                    <a:gd name="adj1" fmla="val 12824580"/>
                    <a:gd name="adj2" fmla="val 17999849"/>
                  </a:avLst>
                </a:prstGeom>
                <a:ln w="28575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  <p:grpSp>
              <p:nvGrpSpPr>
                <p:cNvPr id="116" name="Group 115"/>
                <p:cNvGrpSpPr/>
                <p:nvPr/>
              </p:nvGrpSpPr>
              <p:grpSpPr>
                <a:xfrm rot="4692311">
                  <a:off x="3959052" y="1987283"/>
                  <a:ext cx="1053006" cy="1651506"/>
                  <a:chOff x="3136362" y="1945984"/>
                  <a:chExt cx="1373544" cy="2154230"/>
                </a:xfrm>
              </p:grpSpPr>
              <p:sp>
                <p:nvSpPr>
                  <p:cNvPr id="117" name="Arc 116"/>
                  <p:cNvSpPr/>
                  <p:nvPr/>
                </p:nvSpPr>
                <p:spPr>
                  <a:xfrm rot="13668948">
                    <a:off x="3229531" y="2190592"/>
                    <a:ext cx="1524984" cy="1035767"/>
                  </a:xfrm>
                  <a:prstGeom prst="arc">
                    <a:avLst>
                      <a:gd name="adj1" fmla="val 12824580"/>
                      <a:gd name="adj2" fmla="val 17999849"/>
                    </a:avLst>
                  </a:prstGeom>
                  <a:ln w="28575">
                    <a:solidFill>
                      <a:schemeClr val="tx1"/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/>
                  </a:p>
                </p:txBody>
              </p:sp>
              <p:sp>
                <p:nvSpPr>
                  <p:cNvPr id="118" name="Arc 117"/>
                  <p:cNvSpPr/>
                  <p:nvPr/>
                </p:nvSpPr>
                <p:spPr>
                  <a:xfrm rot="2752196">
                    <a:off x="2891754" y="2819838"/>
                    <a:ext cx="1524984" cy="1035767"/>
                  </a:xfrm>
                  <a:prstGeom prst="arc">
                    <a:avLst>
                      <a:gd name="adj1" fmla="val 12824580"/>
                      <a:gd name="adj2" fmla="val 17999849"/>
                    </a:avLst>
                  </a:prstGeom>
                  <a:ln w="28575">
                    <a:solidFill>
                      <a:schemeClr val="tx1"/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/>
                  </a:p>
                </p:txBody>
              </p:sp>
            </p:grpSp>
          </p:grpSp>
        </p:grpSp>
        <p:sp>
          <p:nvSpPr>
            <p:cNvPr id="106" name="Rectangle 105"/>
            <p:cNvSpPr/>
            <p:nvPr/>
          </p:nvSpPr>
          <p:spPr>
            <a:xfrm>
              <a:off x="1588889" y="5061685"/>
              <a:ext cx="554960" cy="338554"/>
            </a:xfrm>
            <a:prstGeom prst="rect">
              <a:avLst/>
            </a:prstGeom>
            <a:ln w="28575"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600" b="1" smtClean="0">
                  <a:solidFill>
                    <a:schemeClr val="accent2"/>
                  </a:solidFill>
                  <a:latin typeface="Courier New" pitchFamily="49" charset="0"/>
                </a:rPr>
                <a:t>(0)</a:t>
              </a:r>
              <a:endParaRPr lang="en-US" sz="1600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3143650" y="4859776"/>
              <a:ext cx="554960" cy="338554"/>
            </a:xfrm>
            <a:prstGeom prst="rect">
              <a:avLst/>
            </a:prstGeom>
            <a:ln w="28575"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solidFill>
                    <a:srgbClr val="C00000"/>
                  </a:solidFill>
                  <a:latin typeface="Courier New" pitchFamily="49" charset="0"/>
                </a:rPr>
                <a:t>(1)</a:t>
              </a:r>
              <a:endParaRPr lang="en-US" sz="1600" dirty="0">
                <a:solidFill>
                  <a:srgbClr val="C00000"/>
                </a:solidFill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5869257" y="4397183"/>
              <a:ext cx="554960" cy="338554"/>
            </a:xfrm>
            <a:prstGeom prst="rect">
              <a:avLst/>
            </a:prstGeom>
            <a:ln w="28575"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solidFill>
                    <a:schemeClr val="accent1"/>
                  </a:solidFill>
                  <a:latin typeface="Courier New" pitchFamily="49" charset="0"/>
                </a:rPr>
                <a:t>(2)</a:t>
              </a:r>
              <a:endParaRPr lang="en-US" sz="1600" dirty="0">
                <a:solidFill>
                  <a:schemeClr val="accent1"/>
                </a:solidFill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4946705" y="5836703"/>
              <a:ext cx="554960" cy="338554"/>
            </a:xfrm>
            <a:prstGeom prst="rect">
              <a:avLst/>
            </a:prstGeom>
            <a:ln w="28575"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solidFill>
                    <a:schemeClr val="accent6"/>
                  </a:solidFill>
                  <a:latin typeface="Courier New" pitchFamily="49" charset="0"/>
                </a:rPr>
                <a:t>(3)</a:t>
              </a:r>
              <a:endParaRPr lang="en-US" sz="1600" dirty="0">
                <a:solidFill>
                  <a:schemeClr val="accent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727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Midterm: Distribution by Problem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009" y="1825625"/>
            <a:ext cx="8883981" cy="4351338"/>
          </a:xfrm>
        </p:spPr>
      </p:pic>
    </p:spTree>
    <p:extLst>
      <p:ext uri="{BB962C8B-B14F-4D97-AF65-F5344CB8AC3E}">
        <p14:creationId xmlns:p14="http://schemas.microsoft.com/office/powerpoint/2010/main" val="1345255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0651"/>
          </a:xfrm>
        </p:spPr>
        <p:txBody>
          <a:bodyPr/>
          <a:lstStyle/>
          <a:p>
            <a:r>
              <a:rPr lang="en-US" dirty="0" smtClean="0"/>
              <a:t>Hash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4272"/>
            <a:ext cx="10515600" cy="476269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There is a hash table implemented with linear probing that doubles in size every time its load factor is strictly greater than 1⁄2. </a:t>
            </a:r>
          </a:p>
          <a:p>
            <a:pPr marL="0" indent="0">
              <a:buNone/>
            </a:pPr>
            <a:r>
              <a:rPr lang="en-US" dirty="0" smtClean="0"/>
              <a:t>What </a:t>
            </a:r>
            <a:r>
              <a:rPr lang="en-US" dirty="0"/>
              <a:t>is the worst-case condition for insert in this table? </a:t>
            </a:r>
            <a:endParaRPr lang="en-US" dirty="0" smtClean="0"/>
          </a:p>
          <a:p>
            <a:pPr marL="0" indent="0">
              <a:buNone/>
            </a:pPr>
            <a:endParaRPr lang="en-US" sz="6600" dirty="0" smtClean="0"/>
          </a:p>
          <a:p>
            <a:pPr marL="0" indent="0">
              <a:buNone/>
            </a:pPr>
            <a:r>
              <a:rPr lang="en-US" dirty="0"/>
              <a:t>What is the asymptotic worst-case running time to insert an </a:t>
            </a:r>
            <a:r>
              <a:rPr lang="en-US" dirty="0" smtClean="0"/>
              <a:t>item? </a:t>
            </a:r>
            <a:br>
              <a:rPr lang="en-US" dirty="0" smtClean="0"/>
            </a:br>
            <a:r>
              <a:rPr lang="en-US" i="1" dirty="0" smtClean="0"/>
              <a:t>(let n = # items in table)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is the </a:t>
            </a:r>
            <a:r>
              <a:rPr lang="en-US" dirty="0" smtClean="0"/>
              <a:t>amortized </a:t>
            </a:r>
            <a:r>
              <a:rPr lang="en-US" dirty="0"/>
              <a:t>running time to insert an item to this table? </a:t>
            </a:r>
          </a:p>
        </p:txBody>
      </p:sp>
    </p:spTree>
    <p:extLst>
      <p:ext uri="{BB962C8B-B14F-4D97-AF65-F5344CB8AC3E}">
        <p14:creationId xmlns:p14="http://schemas.microsoft.com/office/powerpoint/2010/main" val="955256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0651"/>
          </a:xfrm>
        </p:spPr>
        <p:txBody>
          <a:bodyPr/>
          <a:lstStyle/>
          <a:p>
            <a:r>
              <a:rPr lang="en-US" smtClean="0"/>
              <a:t>Hash Tables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4272"/>
            <a:ext cx="10515600" cy="476269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Now we have a hash table implemented with separate chaining in which each chain stores its keys in sorted order.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What </a:t>
            </a:r>
            <a:r>
              <a:rPr lang="en-US" dirty="0"/>
              <a:t>is the worst-case condition for insert in this </a:t>
            </a:r>
            <a:r>
              <a:rPr lang="en-US" dirty="0" smtClean="0"/>
              <a:t>table?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What </a:t>
            </a:r>
            <a:r>
              <a:rPr lang="en-US" dirty="0"/>
              <a:t>is the asymptotic worst-case running time to insert an item into this table?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227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Introducing: Graphs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Vertices, edges, and paths (oh my!)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069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Introductory Example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9790" y="1690688"/>
            <a:ext cx="6883400" cy="43434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838200" y="3016250"/>
            <a:ext cx="1732499" cy="850899"/>
          </a:xfrm>
          <a:prstGeom prst="roundRect">
            <a:avLst/>
          </a:prstGeom>
          <a:solidFill>
            <a:schemeClr val="bg1">
              <a:alpha val="75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Bainbridge Island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252618" y="3016250"/>
            <a:ext cx="1925173" cy="1391947"/>
          </a:xfrm>
          <a:prstGeom prst="roundRect">
            <a:avLst/>
          </a:prstGeom>
          <a:solidFill>
            <a:schemeClr val="bg1">
              <a:alpha val="75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Seattle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73567" y="4691958"/>
            <a:ext cx="1641583" cy="1056268"/>
          </a:xfrm>
          <a:prstGeom prst="roundRect">
            <a:avLst/>
          </a:prstGeom>
          <a:solidFill>
            <a:schemeClr val="bg1">
              <a:alpha val="75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Mercer Island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998582" y="2737533"/>
            <a:ext cx="1833136" cy="1408332"/>
          </a:xfrm>
          <a:prstGeom prst="roundRect">
            <a:avLst/>
          </a:prstGeom>
          <a:solidFill>
            <a:schemeClr val="bg1">
              <a:alpha val="75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East Side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2" name="Straight Connector 11"/>
          <p:cNvCxnSpPr>
            <a:stCxn id="8" idx="3"/>
            <a:endCxn id="9" idx="1"/>
          </p:cNvCxnSpPr>
          <p:nvPr/>
        </p:nvCxnSpPr>
        <p:spPr>
          <a:xfrm>
            <a:off x="2570699" y="3441700"/>
            <a:ext cx="681919" cy="270524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9" idx="3"/>
            <a:endCxn id="11" idx="1"/>
          </p:cNvCxnSpPr>
          <p:nvPr/>
        </p:nvCxnSpPr>
        <p:spPr>
          <a:xfrm flipV="1">
            <a:off x="5177791" y="3441699"/>
            <a:ext cx="820791" cy="270525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0" idx="1"/>
            <a:endCxn id="9" idx="2"/>
          </p:cNvCxnSpPr>
          <p:nvPr/>
        </p:nvCxnSpPr>
        <p:spPr>
          <a:xfrm flipH="1" flipV="1">
            <a:off x="4215205" y="4408197"/>
            <a:ext cx="1058362" cy="811895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0" idx="0"/>
            <a:endCxn id="11" idx="2"/>
          </p:cNvCxnSpPr>
          <p:nvPr/>
        </p:nvCxnSpPr>
        <p:spPr>
          <a:xfrm flipV="1">
            <a:off x="6094359" y="4145865"/>
            <a:ext cx="820791" cy="546093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8305800" y="1690688"/>
            <a:ext cx="36004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This representation is called a</a:t>
            </a:r>
          </a:p>
          <a:p>
            <a:endParaRPr lang="en-US" sz="2400" dirty="0"/>
          </a:p>
          <a:p>
            <a:r>
              <a:rPr lang="en-US" sz="2400" dirty="0" smtClean="0"/>
              <a:t>In this example, locations (Seattle, Bainbridge Island, the East Side, and Mercer Island) are the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And the roads, bridges, and ferry lines are the</a:t>
            </a:r>
          </a:p>
        </p:txBody>
      </p:sp>
    </p:spTree>
    <p:extLst>
      <p:ext uri="{BB962C8B-B14F-4D97-AF65-F5344CB8AC3E}">
        <p14:creationId xmlns:p14="http://schemas.microsoft.com/office/powerpoint/2010/main" val="665148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8848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 graph is a formalism for representing relationships among items</a:t>
            </a:r>
          </a:p>
          <a:p>
            <a:pPr lvl="1"/>
            <a:r>
              <a:rPr lang="en-US" dirty="0" smtClean="0"/>
              <a:t>Very general definition because very general concept</a:t>
            </a:r>
          </a:p>
          <a:p>
            <a:pPr lvl="1"/>
            <a:endParaRPr lang="en-US" sz="1000" dirty="0"/>
          </a:p>
          <a:p>
            <a:r>
              <a:rPr lang="en-US" dirty="0" smtClean="0"/>
              <a:t>A </a:t>
            </a:r>
            <a:r>
              <a:rPr lang="en-US" b="1" dirty="0" smtClean="0">
                <a:solidFill>
                  <a:schemeClr val="accent2"/>
                </a:solidFill>
              </a:rPr>
              <a:t>graph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is a pair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endParaRPr lang="en-US" sz="1300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dirty="0" smtClean="0"/>
              <a:t>A set of </a:t>
            </a:r>
            <a:r>
              <a:rPr lang="en-US" b="1" dirty="0" smtClean="0">
                <a:solidFill>
                  <a:schemeClr val="accent2"/>
                </a:solidFill>
              </a:rPr>
              <a:t>vertices</a:t>
            </a:r>
            <a:r>
              <a:rPr lang="en-US" dirty="0" smtClean="0"/>
              <a:t>, also known </a:t>
            </a:r>
            <a:r>
              <a:rPr lang="en-US" dirty="0" smtClean="0"/>
              <a:t>as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V = {v</a:t>
            </a:r>
            <a:r>
              <a:rPr lang="en-US" baseline="-25000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,v</a:t>
            </a:r>
            <a:r>
              <a:rPr lang="en-US" baseline="-25000" dirty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,…,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v</a:t>
            </a:r>
            <a:r>
              <a:rPr lang="en-US" baseline="-25000" dirty="0" err="1">
                <a:latin typeface="Courier New" pitchFamily="49" charset="0"/>
                <a:cs typeface="Courier New" pitchFamily="49" charset="0"/>
              </a:rPr>
              <a:t>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dirty="0" smtClean="0"/>
              <a:t>A set of </a:t>
            </a:r>
            <a:r>
              <a:rPr lang="en-US" b="1" dirty="0" smtClean="0">
                <a:solidFill>
                  <a:schemeClr val="accent2"/>
                </a:solidFill>
              </a:rPr>
              <a:t>edges</a:t>
            </a:r>
            <a:r>
              <a:rPr lang="en-US" b="1" dirty="0" smtClean="0"/>
              <a:t> </a:t>
            </a:r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E = {e</a:t>
            </a:r>
            <a:r>
              <a:rPr lang="en-US" baseline="-25000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,e</a:t>
            </a:r>
            <a:r>
              <a:rPr lang="en-US" baseline="-25000" dirty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,…,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e</a:t>
            </a:r>
            <a:r>
              <a:rPr lang="en-US" baseline="-25000" dirty="0" err="1">
                <a:latin typeface="Courier New" pitchFamily="49" charset="0"/>
                <a:cs typeface="Courier New" pitchFamily="49" charset="0"/>
              </a:rPr>
              <a:t>m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n-US" dirty="0" smtClean="0"/>
              <a:t>An edge “connects” the vertices</a:t>
            </a:r>
            <a:br>
              <a:rPr lang="en-US" dirty="0" smtClean="0"/>
            </a:br>
            <a:endParaRPr lang="en-US" sz="1200" dirty="0" smtClean="0"/>
          </a:p>
          <a:p>
            <a:pPr lvl="2"/>
            <a:r>
              <a:rPr lang="en-US" dirty="0" smtClean="0"/>
              <a:t>Each </a:t>
            </a:r>
            <a:r>
              <a:rPr lang="en-US" dirty="0" smtClean="0"/>
              <a:t>edge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e</a:t>
            </a:r>
            <a:r>
              <a:rPr lang="en-US" sz="2400" baseline="-250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aseline="-25000" dirty="0" smtClean="0"/>
              <a:t> </a:t>
            </a:r>
            <a:r>
              <a:rPr lang="en-US" dirty="0" smtClean="0"/>
              <a:t>is a pair of vertices </a:t>
            </a:r>
          </a:p>
          <a:p>
            <a:pPr lvl="2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endParaRPr lang="en-US" sz="1400" baseline="-25000" dirty="0" smtClean="0">
              <a:latin typeface="Courier New" pitchFamily="49" charset="0"/>
              <a:cs typeface="Courier New" pitchFamily="49" charset="0"/>
            </a:endParaRPr>
          </a:p>
          <a:p>
            <a:pPr lvl="2"/>
            <a:endParaRPr lang="en-US" sz="1000" dirty="0"/>
          </a:p>
          <a:p>
            <a:r>
              <a:rPr lang="en-US" dirty="0" smtClean="0"/>
              <a:t>Graphs can be </a:t>
            </a:r>
            <a:r>
              <a:rPr lang="en-US" dirty="0" smtClean="0">
                <a:solidFill>
                  <a:schemeClr val="accent2"/>
                </a:solidFill>
              </a:rPr>
              <a:t>directed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chemeClr val="accent2"/>
                </a:solidFill>
              </a:rPr>
              <a:t>undirected</a:t>
            </a:r>
            <a:endParaRPr lang="en-US" dirty="0">
              <a:solidFill>
                <a:schemeClr val="accent2"/>
              </a:solidFill>
            </a:endParaRPr>
          </a:p>
        </p:txBody>
      </p:sp>
      <p:grpSp>
        <p:nvGrpSpPr>
          <p:cNvPr id="230" name="Group 229"/>
          <p:cNvGrpSpPr/>
          <p:nvPr/>
        </p:nvGrpSpPr>
        <p:grpSpPr>
          <a:xfrm>
            <a:off x="7320746" y="2572491"/>
            <a:ext cx="3835588" cy="1512441"/>
            <a:chOff x="7598606" y="2593200"/>
            <a:chExt cx="3835588" cy="1512441"/>
          </a:xfrm>
        </p:grpSpPr>
        <p:sp>
          <p:nvSpPr>
            <p:cNvPr id="18" name="Rounded Rectangle 17"/>
            <p:cNvSpPr/>
            <p:nvPr/>
          </p:nvSpPr>
          <p:spPr>
            <a:xfrm>
              <a:off x="7598606" y="2711099"/>
              <a:ext cx="1042917" cy="576101"/>
            </a:xfrm>
            <a:prstGeom prst="roundRect">
              <a:avLst/>
            </a:prstGeom>
            <a:solidFill>
              <a:schemeClr val="bg1">
                <a:alpha val="64000"/>
              </a:schemeClr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accent2"/>
                  </a:solidFill>
                </a:rPr>
                <a:t>Bainbridge (</a:t>
              </a:r>
              <a:r>
                <a:rPr lang="en-US" sz="1400" b="1" dirty="0" smtClean="0">
                  <a:solidFill>
                    <a:schemeClr val="accent2"/>
                  </a:solidFill>
                  <a:latin typeface="Courier New" pitchFamily="49" charset="0"/>
                </a:rPr>
                <a:t>B</a:t>
              </a:r>
              <a:r>
                <a:rPr lang="en-US" sz="1400" dirty="0" smtClean="0">
                  <a:solidFill>
                    <a:schemeClr val="accent2"/>
                  </a:solidFill>
                </a:rPr>
                <a:t>)</a:t>
              </a:r>
              <a:endParaRPr lang="en-US" sz="1400" dirty="0">
                <a:solidFill>
                  <a:schemeClr val="accent2"/>
                </a:solidFill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9137676" y="2783553"/>
              <a:ext cx="952661" cy="597724"/>
            </a:xfrm>
            <a:prstGeom prst="roundRect">
              <a:avLst/>
            </a:prstGeom>
            <a:solidFill>
              <a:schemeClr val="bg1">
                <a:alpha val="64000"/>
              </a:schemeClr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C00000"/>
                  </a:solidFill>
                </a:rPr>
                <a:t>Seattle (</a:t>
              </a:r>
              <a:r>
                <a:rPr lang="en-US" sz="1600" b="1" dirty="0" smtClean="0">
                  <a:solidFill>
                    <a:srgbClr val="C00000"/>
                  </a:solidFill>
                  <a:latin typeface="Courier New" pitchFamily="49" charset="0"/>
                </a:rPr>
                <a:t>S</a:t>
              </a:r>
              <a:r>
                <a:rPr lang="en-US" sz="1600" dirty="0" smtClean="0">
                  <a:solidFill>
                    <a:srgbClr val="C00000"/>
                  </a:solidFill>
                </a:rPr>
                <a:t>)</a:t>
              </a:r>
              <a:endParaRPr lang="en-US" sz="1600" dirty="0">
                <a:solidFill>
                  <a:srgbClr val="C00000"/>
                </a:solidFill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10123107" y="3557254"/>
              <a:ext cx="992306" cy="548387"/>
            </a:xfrm>
            <a:prstGeom prst="roundRect">
              <a:avLst/>
            </a:prstGeom>
            <a:solidFill>
              <a:schemeClr val="bg1">
                <a:alpha val="64000"/>
              </a:schemeClr>
            </a:solidFill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smtClean="0">
                  <a:solidFill>
                    <a:schemeClr val="accent6"/>
                  </a:solidFill>
                </a:rPr>
                <a:t>Mercer Island (</a:t>
              </a:r>
              <a:r>
                <a:rPr lang="en-US" sz="1400" b="1" smtClean="0">
                  <a:solidFill>
                    <a:schemeClr val="accent6"/>
                  </a:solidFill>
                  <a:latin typeface="Courier New" pitchFamily="49" charset="0"/>
                </a:rPr>
                <a:t>M</a:t>
              </a:r>
              <a:r>
                <a:rPr lang="en-US" sz="1400" smtClean="0">
                  <a:solidFill>
                    <a:schemeClr val="accent6"/>
                  </a:solidFill>
                </a:rPr>
                <a:t>)</a:t>
              </a:r>
              <a:endParaRPr lang="en-US" sz="1400" dirty="0">
                <a:solidFill>
                  <a:schemeClr val="accent6"/>
                </a:solidFill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10520489" y="2593200"/>
              <a:ext cx="913705" cy="597724"/>
            </a:xfrm>
            <a:prstGeom prst="roundRect">
              <a:avLst/>
            </a:prstGeom>
            <a:solidFill>
              <a:schemeClr val="bg1">
                <a:alpha val="64000"/>
              </a:schemeClr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smtClean="0">
                  <a:solidFill>
                    <a:schemeClr val="accent1"/>
                  </a:solidFill>
                </a:rPr>
                <a:t>East Side (</a:t>
              </a:r>
              <a:r>
                <a:rPr lang="en-US" sz="1600" b="1" smtClean="0">
                  <a:solidFill>
                    <a:schemeClr val="accent1"/>
                  </a:solidFill>
                  <a:latin typeface="Courier New" pitchFamily="49" charset="0"/>
                </a:rPr>
                <a:t>E</a:t>
              </a:r>
              <a:r>
                <a:rPr lang="en-US" sz="1600" smtClean="0">
                  <a:solidFill>
                    <a:schemeClr val="accent1"/>
                  </a:solidFill>
                </a:rPr>
                <a:t>)</a:t>
              </a:r>
              <a:endParaRPr lang="en-US" sz="1600" dirty="0">
                <a:solidFill>
                  <a:schemeClr val="accent1"/>
                </a:solidFill>
              </a:endParaRPr>
            </a:p>
          </p:txBody>
        </p:sp>
        <p:cxnSp>
          <p:nvCxnSpPr>
            <p:cNvPr id="23" name="Straight Connector 22"/>
            <p:cNvCxnSpPr>
              <a:stCxn id="18" idx="3"/>
              <a:endCxn id="19" idx="1"/>
            </p:cNvCxnSpPr>
            <p:nvPr/>
          </p:nvCxnSpPr>
          <p:spPr>
            <a:xfrm>
              <a:off x="8641523" y="2999150"/>
              <a:ext cx="496153" cy="83265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>
              <a:stCxn id="20" idx="1"/>
              <a:endCxn id="19" idx="2"/>
            </p:cNvCxnSpPr>
            <p:nvPr/>
          </p:nvCxnSpPr>
          <p:spPr>
            <a:xfrm flipH="1" flipV="1">
              <a:off x="9614007" y="3381277"/>
              <a:ext cx="509100" cy="450171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>
              <a:stCxn id="21" idx="2"/>
              <a:endCxn id="20" idx="0"/>
            </p:cNvCxnSpPr>
            <p:nvPr/>
          </p:nvCxnSpPr>
          <p:spPr>
            <a:xfrm flipH="1">
              <a:off x="10619260" y="3190924"/>
              <a:ext cx="358082" cy="36633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>
              <a:stCxn id="21" idx="1"/>
              <a:endCxn id="19" idx="3"/>
            </p:cNvCxnSpPr>
            <p:nvPr/>
          </p:nvCxnSpPr>
          <p:spPr>
            <a:xfrm flipH="1">
              <a:off x="10090337" y="2892062"/>
              <a:ext cx="430152" cy="190353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5" name="Text Box 1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145933" y="4353637"/>
            <a:ext cx="218521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latin typeface="Courier New" pitchFamily="49" charset="0"/>
              </a:rPr>
              <a:t>V = </a:t>
            </a:r>
            <a:r>
              <a:rPr lang="en-US" sz="2000" dirty="0" smtClean="0">
                <a:latin typeface="Courier New" pitchFamily="49" charset="0"/>
              </a:rPr>
              <a:t>{</a:t>
            </a:r>
            <a:r>
              <a:rPr lang="en-US" sz="2000" b="1" dirty="0" smtClean="0">
                <a:solidFill>
                  <a:srgbClr val="C00000"/>
                </a:solidFill>
                <a:latin typeface="Courier New" pitchFamily="49" charset="0"/>
              </a:rPr>
              <a:t>S</a:t>
            </a:r>
            <a:r>
              <a:rPr lang="en-US" sz="2000" dirty="0" smtClean="0">
                <a:latin typeface="Courier New" pitchFamily="49" charset="0"/>
              </a:rPr>
              <a:t>,</a:t>
            </a:r>
            <a:r>
              <a:rPr lang="en-US" sz="2000" b="1" dirty="0" smtClean="0">
                <a:solidFill>
                  <a:srgbClr val="008000"/>
                </a:solidFill>
                <a:latin typeface="Courier New" pitchFamily="49" charset="0"/>
              </a:rPr>
              <a:t>M</a:t>
            </a:r>
            <a:r>
              <a:rPr lang="en-US" sz="2000" dirty="0" smtClean="0">
                <a:latin typeface="Courier New" pitchFamily="49" charset="0"/>
              </a:rPr>
              <a:t>,</a:t>
            </a:r>
            <a:r>
              <a:rPr lang="en-US" sz="2000" b="1" dirty="0" smtClean="0">
                <a:solidFill>
                  <a:schemeClr val="accent1"/>
                </a:solidFill>
                <a:latin typeface="Courier New" pitchFamily="49" charset="0"/>
              </a:rPr>
              <a:t>E</a:t>
            </a:r>
            <a:r>
              <a:rPr lang="en-US" sz="2000" dirty="0" smtClean="0">
                <a:latin typeface="Courier New" pitchFamily="49" charset="0"/>
              </a:rPr>
              <a:t>,</a:t>
            </a:r>
            <a:r>
              <a:rPr lang="en-US" sz="2000" b="1" dirty="0" smtClean="0">
                <a:solidFill>
                  <a:schemeClr val="accent2"/>
                </a:solidFill>
                <a:latin typeface="Courier New" pitchFamily="49" charset="0"/>
              </a:rPr>
              <a:t>B</a:t>
            </a:r>
            <a:r>
              <a:rPr lang="en-US" sz="2000" dirty="0" smtClean="0">
                <a:latin typeface="Courier New" pitchFamily="49" charset="0"/>
              </a:rPr>
              <a:t>}</a:t>
            </a:r>
            <a:endParaRPr lang="en-US" sz="2000" dirty="0">
              <a:latin typeface="Courier New" pitchFamily="49" charset="0"/>
            </a:endParaRPr>
          </a:p>
          <a:p>
            <a:r>
              <a:rPr lang="en-US" sz="2000" dirty="0">
                <a:latin typeface="Courier New" pitchFamily="49" charset="0"/>
              </a:rPr>
              <a:t>E = </a:t>
            </a:r>
            <a:r>
              <a:rPr lang="en-US" sz="2000" dirty="0" smtClean="0">
                <a:latin typeface="Courier New" pitchFamily="49" charset="0"/>
              </a:rPr>
              <a:t>{(</a:t>
            </a:r>
            <a:r>
              <a:rPr lang="en-US" sz="2000" b="1" dirty="0" smtClean="0">
                <a:solidFill>
                  <a:srgbClr val="C00000"/>
                </a:solidFill>
                <a:latin typeface="Courier New" pitchFamily="49" charset="0"/>
              </a:rPr>
              <a:t>S</a:t>
            </a:r>
            <a:r>
              <a:rPr lang="en-US" sz="2000" dirty="0" smtClean="0">
                <a:latin typeface="Courier New" pitchFamily="49" charset="0"/>
              </a:rPr>
              <a:t>,</a:t>
            </a:r>
            <a:r>
              <a:rPr lang="en-US" sz="2000" b="1" dirty="0" smtClean="0">
                <a:solidFill>
                  <a:schemeClr val="accent2"/>
                </a:solidFill>
                <a:latin typeface="Courier New" pitchFamily="49" charset="0"/>
              </a:rPr>
              <a:t>B</a:t>
            </a:r>
            <a:r>
              <a:rPr lang="en-US" sz="2000" dirty="0" smtClean="0">
                <a:latin typeface="Courier New" pitchFamily="49" charset="0"/>
              </a:rPr>
              <a:t>), </a:t>
            </a:r>
            <a:endParaRPr lang="en-US" sz="2000" dirty="0">
              <a:latin typeface="Courier New" pitchFamily="49" charset="0"/>
            </a:endParaRPr>
          </a:p>
          <a:p>
            <a:r>
              <a:rPr lang="en-US" sz="2000" dirty="0">
                <a:latin typeface="Courier New" pitchFamily="49" charset="0"/>
              </a:rPr>
              <a:t>     </a:t>
            </a:r>
            <a:r>
              <a:rPr lang="en-US" sz="2000" dirty="0" smtClean="0">
                <a:latin typeface="Courier New" pitchFamily="49" charset="0"/>
              </a:rPr>
              <a:t>(</a:t>
            </a:r>
            <a:r>
              <a:rPr lang="en-US" sz="2000" b="1" dirty="0" smtClean="0">
                <a:solidFill>
                  <a:srgbClr val="C00000"/>
                </a:solidFill>
                <a:latin typeface="Courier New" pitchFamily="49" charset="0"/>
              </a:rPr>
              <a:t>S</a:t>
            </a:r>
            <a:r>
              <a:rPr lang="en-US" sz="2000" dirty="0" smtClean="0">
                <a:latin typeface="Courier New" pitchFamily="49" charset="0"/>
              </a:rPr>
              <a:t>,</a:t>
            </a:r>
            <a:r>
              <a:rPr lang="en-US" sz="2000" b="1" dirty="0" smtClean="0">
                <a:solidFill>
                  <a:schemeClr val="accent1"/>
                </a:solidFill>
                <a:latin typeface="Courier New" pitchFamily="49" charset="0"/>
              </a:rPr>
              <a:t>E</a:t>
            </a:r>
            <a:r>
              <a:rPr lang="en-US" sz="2000" dirty="0" smtClean="0">
                <a:latin typeface="Courier New" pitchFamily="49" charset="0"/>
              </a:rPr>
              <a:t>), </a:t>
            </a:r>
            <a:endParaRPr lang="en-US" sz="2000" dirty="0">
              <a:latin typeface="Courier New" pitchFamily="49" charset="0"/>
            </a:endParaRPr>
          </a:p>
          <a:p>
            <a:r>
              <a:rPr lang="en-US" sz="2000" dirty="0">
                <a:latin typeface="Courier New" pitchFamily="49" charset="0"/>
              </a:rPr>
              <a:t>     </a:t>
            </a:r>
            <a:r>
              <a:rPr lang="en-US" sz="2000" dirty="0" smtClean="0">
                <a:latin typeface="Courier New" pitchFamily="49" charset="0"/>
              </a:rPr>
              <a:t>(</a:t>
            </a:r>
            <a:r>
              <a:rPr lang="en-US" sz="2000" b="1" dirty="0" smtClean="0">
                <a:solidFill>
                  <a:srgbClr val="C00000"/>
                </a:solidFill>
                <a:latin typeface="Courier New" pitchFamily="49" charset="0"/>
              </a:rPr>
              <a:t>S</a:t>
            </a:r>
            <a:r>
              <a:rPr lang="en-US" sz="2000" dirty="0" smtClean="0">
                <a:latin typeface="Courier New" pitchFamily="49" charset="0"/>
              </a:rPr>
              <a:t>,</a:t>
            </a:r>
            <a:r>
              <a:rPr lang="en-US" sz="2000" b="1" dirty="0">
                <a:solidFill>
                  <a:schemeClr val="accent6"/>
                </a:solidFill>
                <a:latin typeface="Courier New" pitchFamily="49" charset="0"/>
              </a:rPr>
              <a:t>M</a:t>
            </a:r>
            <a:r>
              <a:rPr lang="en-US" sz="2000" dirty="0" smtClean="0">
                <a:latin typeface="Courier New" pitchFamily="49" charset="0"/>
              </a:rPr>
              <a:t>),</a:t>
            </a:r>
          </a:p>
          <a:p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 smtClean="0">
                <a:latin typeface="Courier New" pitchFamily="49" charset="0"/>
              </a:rPr>
              <a:t>    (</a:t>
            </a:r>
            <a:r>
              <a:rPr lang="en-US" sz="2000" b="1" dirty="0" smtClean="0">
                <a:solidFill>
                  <a:schemeClr val="accent6"/>
                </a:solidFill>
                <a:latin typeface="Courier New" pitchFamily="49" charset="0"/>
              </a:rPr>
              <a:t>M</a:t>
            </a:r>
            <a:r>
              <a:rPr lang="en-US" sz="2000" dirty="0" smtClean="0">
                <a:latin typeface="Courier New" pitchFamily="49" charset="0"/>
              </a:rPr>
              <a:t>,</a:t>
            </a:r>
            <a:r>
              <a:rPr lang="en-US" sz="2000" b="1" dirty="0" smtClean="0">
                <a:solidFill>
                  <a:schemeClr val="accent1"/>
                </a:solidFill>
                <a:latin typeface="Courier New" pitchFamily="49" charset="0"/>
              </a:rPr>
              <a:t>E</a:t>
            </a:r>
            <a:r>
              <a:rPr lang="en-US" sz="2000" dirty="0" smtClean="0">
                <a:latin typeface="Courier New" pitchFamily="49" charset="0"/>
              </a:rPr>
              <a:t>)}</a:t>
            </a:r>
            <a:endParaRPr lang="en-US" sz="20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892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</TotalTime>
  <Words>2104</Words>
  <Application>Microsoft Macintosh PowerPoint</Application>
  <PresentationFormat>Widescreen</PresentationFormat>
  <Paragraphs>575</Paragraphs>
  <Slides>36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Bradley Hand</vt:lpstr>
      <vt:lpstr>Calibri</vt:lpstr>
      <vt:lpstr>Calibri Light</vt:lpstr>
      <vt:lpstr>Courier New</vt:lpstr>
      <vt:lpstr>Symbol</vt:lpstr>
      <vt:lpstr>Times New Roman</vt:lpstr>
      <vt:lpstr>Arial</vt:lpstr>
      <vt:lpstr>Office Theme</vt:lpstr>
      <vt:lpstr>Instructor: Lilian de Greef Quarter: Summer 2017</vt:lpstr>
      <vt:lpstr>Today</vt:lpstr>
      <vt:lpstr>Midterm: Statistics and Distribution</vt:lpstr>
      <vt:lpstr>Midterm: Distribution by Problem</vt:lpstr>
      <vt:lpstr>Hash Tables</vt:lpstr>
      <vt:lpstr>Hash Tables</vt:lpstr>
      <vt:lpstr>Introducing: Graphs</vt:lpstr>
      <vt:lpstr>Introductory Example</vt:lpstr>
      <vt:lpstr>Graphs</vt:lpstr>
      <vt:lpstr>Another Example:</vt:lpstr>
      <vt:lpstr>Undirected Graphs</vt:lpstr>
      <vt:lpstr>Directed Graphs</vt:lpstr>
      <vt:lpstr>Self-Edges, Connectedness</vt:lpstr>
      <vt:lpstr>More notation</vt:lpstr>
      <vt:lpstr>Examples</vt:lpstr>
      <vt:lpstr>Weighted Graphs</vt:lpstr>
      <vt:lpstr>Examples</vt:lpstr>
      <vt:lpstr>Paths and Cycles</vt:lpstr>
      <vt:lpstr>Path Length and Cost</vt:lpstr>
      <vt:lpstr>Simple Paths and Cycles</vt:lpstr>
      <vt:lpstr>Paths and Cycles in Directed Graphs</vt:lpstr>
      <vt:lpstr>Undirected-Graph Connectivity</vt:lpstr>
      <vt:lpstr>Directed-Graph Connectivity</vt:lpstr>
      <vt:lpstr>Practice Time!</vt:lpstr>
      <vt:lpstr>Trees as Graphs</vt:lpstr>
      <vt:lpstr>Rooted Trees</vt:lpstr>
      <vt:lpstr>Rooted Trees</vt:lpstr>
      <vt:lpstr>Directed Acyclic Graphs (DAGs)</vt:lpstr>
      <vt:lpstr>Examples</vt:lpstr>
      <vt:lpstr>Density / Sparsity</vt:lpstr>
      <vt:lpstr>What is the Data Structure?</vt:lpstr>
      <vt:lpstr>Adjacency Matrix</vt:lpstr>
      <vt:lpstr>Adjacency Matrix Properties</vt:lpstr>
      <vt:lpstr>Adjacency Matrix Properties</vt:lpstr>
      <vt:lpstr>Adjacency List</vt:lpstr>
      <vt:lpstr>Adjacency List Properties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Instructor: Lilian de Greef Quarter: Summer 2017</dc:title>
  <dc:creator>Lilian De Greef</dc:creator>
  <cp:lastModifiedBy>Lilian De Greef</cp:lastModifiedBy>
  <cp:revision>89</cp:revision>
  <dcterms:created xsi:type="dcterms:W3CDTF">2017-07-23T17:56:33Z</dcterms:created>
  <dcterms:modified xsi:type="dcterms:W3CDTF">2017-07-24T07:41:15Z</dcterms:modified>
</cp:coreProperties>
</file>