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6.xml" ContentType="application/vnd.openxmlformats-officedocument.presentationml.notesSlide+xml"/>
  <Override PartName="/ppt/tags/tag70.xml" ContentType="application/vnd.openxmlformats-officedocument.presentationml.tags+xml"/>
  <Override PartName="/ppt/notesSlides/notesSlide7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12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13.xml" ContentType="application/vnd.openxmlformats-officedocument.presentationml.notesSlide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notesSlides/notesSlide14.xml" ContentType="application/vnd.openxmlformats-officedocument.presentationml.notesSlide+xml"/>
  <Override PartName="/ppt/tags/tag200.xml" ContentType="application/vnd.openxmlformats-officedocument.presentationml.tags+xml"/>
  <Override PartName="/ppt/notesSlides/notesSlide15.xml" ContentType="application/vnd.openxmlformats-officedocument.presentationml.notesSlide+xml"/>
  <Override PartName="/ppt/tags/tag201.xml" ContentType="application/vnd.openxmlformats-officedocument.presentationml.tags+xml"/>
  <Override PartName="/ppt/notesSlides/notesSlide16.xml" ContentType="application/vnd.openxmlformats-officedocument.presentationml.notesSlide+xml"/>
  <Override PartName="/ppt/tags/tag202.xml" ContentType="application/vnd.openxmlformats-officedocument.presentationml.tags+xml"/>
  <Override PartName="/ppt/notesSlides/notesSlide17.xml" ContentType="application/vnd.openxmlformats-officedocument.presentationml.notesSlide+xml"/>
  <Override PartName="/ppt/tags/tag203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7" r:id="rId2"/>
    <p:sldId id="339" r:id="rId3"/>
    <p:sldId id="343" r:id="rId4"/>
    <p:sldId id="346" r:id="rId5"/>
    <p:sldId id="345" r:id="rId6"/>
    <p:sldId id="307" r:id="rId7"/>
    <p:sldId id="344" r:id="rId8"/>
    <p:sldId id="308" r:id="rId9"/>
    <p:sldId id="311" r:id="rId10"/>
    <p:sldId id="318" r:id="rId11"/>
    <p:sldId id="312" r:id="rId12"/>
    <p:sldId id="319" r:id="rId13"/>
    <p:sldId id="320" r:id="rId14"/>
    <p:sldId id="321" r:id="rId15"/>
    <p:sldId id="335" r:id="rId16"/>
    <p:sldId id="350" r:id="rId17"/>
    <p:sldId id="328" r:id="rId18"/>
    <p:sldId id="329" r:id="rId19"/>
    <p:sldId id="330" r:id="rId20"/>
    <p:sldId id="331" r:id="rId21"/>
    <p:sldId id="332" r:id="rId22"/>
    <p:sldId id="333" r:id="rId23"/>
    <p:sldId id="34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A032"/>
    <a:srgbClr val="0A8000"/>
    <a:srgbClr val="C05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03"/>
    <p:restoredTop sz="94712"/>
  </p:normalViewPr>
  <p:slideViewPr>
    <p:cSldViewPr snapToGrid="0" snapToObjects="1">
      <p:cViewPr>
        <p:scale>
          <a:sx n="146" d="100"/>
          <a:sy n="146" d="100"/>
        </p:scale>
        <p:origin x="143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ink/ink1.xml><?xml version="1.0" encoding="utf-8"?>
<inkml:ink xmlns:inkml="http://www.w3.org/2003/InkML">
  <inkml:definitions/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E7381-440C-B84B-99B2-F1A1110A94D4}" type="datetimeFigureOut">
              <a:rPr lang="en-US" smtClean="0"/>
              <a:t>7/17/17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629C5-10B6-5544-B703-A89D7E6FE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2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A1579-158C-D948-AE75-C63C17394A8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9429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520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124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951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538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14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916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loop invariant is a statement that holds before and</a:t>
            </a:r>
            <a:r>
              <a:rPr lang="en-US" baseline="0" dirty="0"/>
              <a:t> after each execution of a loop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828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61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551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07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BB897-907F-44B7-B6E4-61AAA6789F3E}" type="slidenum">
              <a:rPr lang="en-US"/>
              <a:pPr/>
              <a:t>3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Left child of node I = 2 * I</a:t>
            </a:r>
          </a:p>
          <a:p>
            <a:r>
              <a:rPr lang="en-US" dirty="0"/>
              <a:t>Right child  I = (2*</a:t>
            </a:r>
            <a:r>
              <a:rPr lang="en-US" dirty="0" err="1"/>
              <a:t>i</a:t>
            </a:r>
            <a:r>
              <a:rPr lang="en-US" dirty="0"/>
              <a:t>) +1</a:t>
            </a:r>
          </a:p>
          <a:p>
            <a:r>
              <a:rPr lang="en-US" dirty="0"/>
              <a:t>Parent of node I is at </a:t>
            </a:r>
            <a:r>
              <a:rPr lang="en-US" dirty="0" err="1"/>
              <a:t>i</a:t>
            </a:r>
            <a:r>
              <a:rPr lang="en-US" dirty="0"/>
              <a:t>/2 (floor)</a:t>
            </a:r>
          </a:p>
          <a:p>
            <a:r>
              <a:rPr lang="en-US" dirty="0"/>
              <a:t>if tree is complete, array won’t have empty</a:t>
            </a:r>
            <a:r>
              <a:rPr lang="en-US" baseline="0" dirty="0"/>
              <a:t> slots (</a:t>
            </a:r>
            <a:r>
              <a:rPr lang="en-US" baseline="0" dirty="0" err="1"/>
              <a:t>excpet</a:t>
            </a:r>
            <a:r>
              <a:rPr lang="en-US" baseline="0" dirty="0"/>
              <a:t> maybe at end)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107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5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64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24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Run time? </a:t>
            </a:r>
          </a:p>
          <a:p>
            <a:pPr lvl="1"/>
            <a:r>
              <a:rPr lang="en-US" sz="20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Runtime is O(height of heap) = O(</a:t>
            </a:r>
            <a:r>
              <a:rPr lang="en-US" sz="2000" b="0" kern="1200" dirty="0" err="1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logn</a:t>
            </a:r>
            <a:r>
              <a:rPr lang="en-US" sz="20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)</a:t>
            </a:r>
          </a:p>
          <a:p>
            <a:pPr lvl="1"/>
            <a:r>
              <a:rPr lang="en-US" sz="20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Height of a complete binary tree of </a:t>
            </a:r>
            <a:r>
              <a:rPr lang="en-US" sz="2000" b="0" i="1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n</a:t>
            </a:r>
            <a:r>
              <a:rPr lang="en-US" sz="20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nodes </a:t>
            </a:r>
            <a:r>
              <a:rPr lang="en-US" sz="20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  <a:sym typeface="Symbol" pitchFamily="18" charset="2"/>
              </a:rPr>
              <a:t>= </a:t>
            </a:r>
            <a:r>
              <a:rPr lang="en-US" sz="20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  <a:sym typeface="Symbol"/>
              </a:rPr>
              <a:t> </a:t>
            </a:r>
            <a:r>
              <a:rPr lang="en-US" sz="20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Courier New" pitchFamily="49" charset="0"/>
              </a:rPr>
              <a:t>log</a:t>
            </a:r>
            <a:r>
              <a:rPr lang="en-US" sz="2000" b="0" kern="1200" baseline="-250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2</a:t>
            </a:r>
            <a:r>
              <a:rPr lang="en-US" sz="20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(</a:t>
            </a:r>
            <a:r>
              <a:rPr lang="en-US" sz="2000" b="0" i="1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n</a:t>
            </a:r>
            <a:r>
              <a:rPr lang="en-US" sz="20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) </a:t>
            </a:r>
            <a:r>
              <a:rPr lang="en-US" sz="20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  <a:sym typeface="Symbol"/>
              </a:rPr>
              <a:t></a:t>
            </a:r>
            <a:endParaRPr lang="en-US" sz="2000" b="0" kern="1200" dirty="0">
              <a:solidFill>
                <a:schemeClr val="tx1"/>
              </a:solidFill>
              <a:latin typeface="Arial" pitchFamily="34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61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40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9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38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O(</a:t>
            </a:r>
            <a:r>
              <a:rPr lang="en-US" dirty="0" err="1"/>
              <a:t>logn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8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7C5-C789-F046-B564-7A7E7D554AF1}" type="datetimeFigureOut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475-2385-C14E-AD61-C0647354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5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7C5-C789-F046-B564-7A7E7D554AF1}" type="datetimeFigureOut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475-2385-C14E-AD61-C0647354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3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7C5-C789-F046-B564-7A7E7D554AF1}" type="datetimeFigureOut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475-2385-C14E-AD61-C0647354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3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7C5-C789-F046-B564-7A7E7D554AF1}" type="datetimeFigureOut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475-2385-C14E-AD61-C0647354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7C5-C789-F046-B564-7A7E7D554AF1}" type="datetimeFigureOut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475-2385-C14E-AD61-C0647354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4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7C5-C789-F046-B564-7A7E7D554AF1}" type="datetimeFigureOut">
              <a:rPr lang="en-US" smtClean="0"/>
              <a:t>7/17/17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475-2385-C14E-AD61-C0647354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3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7C5-C789-F046-B564-7A7E7D554AF1}" type="datetimeFigureOut">
              <a:rPr lang="en-US" smtClean="0"/>
              <a:t>7/17/17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475-2385-C14E-AD61-C0647354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1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7C5-C789-F046-B564-7A7E7D554AF1}" type="datetimeFigureOut">
              <a:rPr lang="en-US" smtClean="0"/>
              <a:t>7/17/17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475-2385-C14E-AD61-C0647354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7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7C5-C789-F046-B564-7A7E7D554AF1}" type="datetimeFigureOut">
              <a:rPr lang="en-US" smtClean="0"/>
              <a:t>7/17/17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475-2385-C14E-AD61-C0647354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63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7C5-C789-F046-B564-7A7E7D554AF1}" type="datetimeFigureOut">
              <a:rPr lang="en-US" smtClean="0"/>
              <a:t>7/17/17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475-2385-C14E-AD61-C0647354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0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7C5-C789-F046-B564-7A7E7D554AF1}" type="datetimeFigureOut">
              <a:rPr lang="en-US" smtClean="0"/>
              <a:t>7/17/17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475-2385-C14E-AD61-C0647354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7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3B7C5-C789-F046-B564-7A7E7D554AF1}" type="datetimeFigureOut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B1475-2385-C14E-AD61-C0647354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2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tags" Target="../tags/tag81.xml"/><Relationship Id="rId12" Type="http://schemas.openxmlformats.org/officeDocument/2006/relationships/tags" Target="../tags/tag82.xml"/><Relationship Id="rId13" Type="http://schemas.openxmlformats.org/officeDocument/2006/relationships/tags" Target="../tags/tag83.xml"/><Relationship Id="rId14" Type="http://schemas.openxmlformats.org/officeDocument/2006/relationships/tags" Target="../tags/tag84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8.xml"/><Relationship Id="rId1" Type="http://schemas.openxmlformats.org/officeDocument/2006/relationships/tags" Target="../tags/tag71.xml"/><Relationship Id="rId2" Type="http://schemas.openxmlformats.org/officeDocument/2006/relationships/tags" Target="../tags/tag72.xml"/><Relationship Id="rId3" Type="http://schemas.openxmlformats.org/officeDocument/2006/relationships/tags" Target="../tags/tag73.xml"/><Relationship Id="rId4" Type="http://schemas.openxmlformats.org/officeDocument/2006/relationships/tags" Target="../tags/tag74.xml"/><Relationship Id="rId5" Type="http://schemas.openxmlformats.org/officeDocument/2006/relationships/tags" Target="../tags/tag75.xml"/><Relationship Id="rId6" Type="http://schemas.openxmlformats.org/officeDocument/2006/relationships/tags" Target="../tags/tag76.xml"/><Relationship Id="rId7" Type="http://schemas.openxmlformats.org/officeDocument/2006/relationships/tags" Target="../tags/tag77.xml"/><Relationship Id="rId8" Type="http://schemas.openxmlformats.org/officeDocument/2006/relationships/tags" Target="../tags/tag78.xml"/><Relationship Id="rId9" Type="http://schemas.openxmlformats.org/officeDocument/2006/relationships/tags" Target="../tags/tag79.xml"/><Relationship Id="rId10" Type="http://schemas.openxmlformats.org/officeDocument/2006/relationships/tags" Target="../tags/tag8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93.xml"/><Relationship Id="rId20" Type="http://schemas.openxmlformats.org/officeDocument/2006/relationships/tags" Target="../tags/tag104.xml"/><Relationship Id="rId21" Type="http://schemas.openxmlformats.org/officeDocument/2006/relationships/tags" Target="../tags/tag105.xml"/><Relationship Id="rId22" Type="http://schemas.openxmlformats.org/officeDocument/2006/relationships/tags" Target="../tags/tag106.xml"/><Relationship Id="rId23" Type="http://schemas.openxmlformats.org/officeDocument/2006/relationships/tags" Target="../tags/tag107.xm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12.xml"/><Relationship Id="rId10" Type="http://schemas.openxmlformats.org/officeDocument/2006/relationships/tags" Target="../tags/tag94.xml"/><Relationship Id="rId11" Type="http://schemas.openxmlformats.org/officeDocument/2006/relationships/tags" Target="../tags/tag95.xml"/><Relationship Id="rId12" Type="http://schemas.openxmlformats.org/officeDocument/2006/relationships/tags" Target="../tags/tag96.xml"/><Relationship Id="rId13" Type="http://schemas.openxmlformats.org/officeDocument/2006/relationships/tags" Target="../tags/tag97.xml"/><Relationship Id="rId14" Type="http://schemas.openxmlformats.org/officeDocument/2006/relationships/tags" Target="../tags/tag98.xml"/><Relationship Id="rId15" Type="http://schemas.openxmlformats.org/officeDocument/2006/relationships/tags" Target="../tags/tag99.xml"/><Relationship Id="rId16" Type="http://schemas.openxmlformats.org/officeDocument/2006/relationships/tags" Target="../tags/tag100.xml"/><Relationship Id="rId17" Type="http://schemas.openxmlformats.org/officeDocument/2006/relationships/tags" Target="../tags/tag101.xml"/><Relationship Id="rId18" Type="http://schemas.openxmlformats.org/officeDocument/2006/relationships/tags" Target="../tags/tag102.xml"/><Relationship Id="rId19" Type="http://schemas.openxmlformats.org/officeDocument/2006/relationships/tags" Target="../tags/tag103.xml"/><Relationship Id="rId1" Type="http://schemas.openxmlformats.org/officeDocument/2006/relationships/tags" Target="../tags/tag85.xml"/><Relationship Id="rId2" Type="http://schemas.openxmlformats.org/officeDocument/2006/relationships/tags" Target="../tags/tag86.xml"/><Relationship Id="rId3" Type="http://schemas.openxmlformats.org/officeDocument/2006/relationships/tags" Target="../tags/tag87.xml"/><Relationship Id="rId4" Type="http://schemas.openxmlformats.org/officeDocument/2006/relationships/tags" Target="../tags/tag88.xml"/><Relationship Id="rId5" Type="http://schemas.openxmlformats.org/officeDocument/2006/relationships/tags" Target="../tags/tag89.xml"/><Relationship Id="rId6" Type="http://schemas.openxmlformats.org/officeDocument/2006/relationships/tags" Target="../tags/tag90.xml"/><Relationship Id="rId7" Type="http://schemas.openxmlformats.org/officeDocument/2006/relationships/tags" Target="../tags/tag91.xml"/><Relationship Id="rId8" Type="http://schemas.openxmlformats.org/officeDocument/2006/relationships/tags" Target="../tags/tag92.xml"/></Relationships>
</file>

<file path=ppt/slides/_rels/slide15.xml.rels><?xml version="1.0" encoding="UTF-8" standalone="yes"?>
<Relationships xmlns="http://schemas.openxmlformats.org/package/2006/relationships"><Relationship Id="rId46" Type="http://schemas.openxmlformats.org/officeDocument/2006/relationships/tags" Target="../tags/tag153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13.xml"/><Relationship Id="rId20" Type="http://schemas.openxmlformats.org/officeDocument/2006/relationships/tags" Target="../tags/tag127.xml"/><Relationship Id="rId21" Type="http://schemas.openxmlformats.org/officeDocument/2006/relationships/tags" Target="../tags/tag128.xml"/><Relationship Id="rId22" Type="http://schemas.openxmlformats.org/officeDocument/2006/relationships/tags" Target="../tags/tag129.xml"/><Relationship Id="rId23" Type="http://schemas.openxmlformats.org/officeDocument/2006/relationships/tags" Target="../tags/tag130.xml"/><Relationship Id="rId24" Type="http://schemas.openxmlformats.org/officeDocument/2006/relationships/tags" Target="../tags/tag131.xml"/><Relationship Id="rId25" Type="http://schemas.openxmlformats.org/officeDocument/2006/relationships/tags" Target="../tags/tag132.xml"/><Relationship Id="rId26" Type="http://schemas.openxmlformats.org/officeDocument/2006/relationships/tags" Target="../tags/tag133.xml"/><Relationship Id="rId27" Type="http://schemas.openxmlformats.org/officeDocument/2006/relationships/tags" Target="../tags/tag134.xml"/><Relationship Id="rId28" Type="http://schemas.openxmlformats.org/officeDocument/2006/relationships/tags" Target="../tags/tag135.xml"/><Relationship Id="rId29" Type="http://schemas.openxmlformats.org/officeDocument/2006/relationships/tags" Target="../tags/tag136.xml"/><Relationship Id="rId1" Type="http://schemas.openxmlformats.org/officeDocument/2006/relationships/tags" Target="../tags/tag108.xml"/><Relationship Id="rId2" Type="http://schemas.openxmlformats.org/officeDocument/2006/relationships/tags" Target="../tags/tag109.xml"/><Relationship Id="rId3" Type="http://schemas.openxmlformats.org/officeDocument/2006/relationships/tags" Target="../tags/tag110.xml"/><Relationship Id="rId4" Type="http://schemas.openxmlformats.org/officeDocument/2006/relationships/tags" Target="../tags/tag111.xml"/><Relationship Id="rId5" Type="http://schemas.openxmlformats.org/officeDocument/2006/relationships/tags" Target="../tags/tag112.xml"/><Relationship Id="rId30" Type="http://schemas.openxmlformats.org/officeDocument/2006/relationships/tags" Target="../tags/tag137.xml"/><Relationship Id="rId31" Type="http://schemas.openxmlformats.org/officeDocument/2006/relationships/tags" Target="../tags/tag138.xml"/><Relationship Id="rId32" Type="http://schemas.openxmlformats.org/officeDocument/2006/relationships/tags" Target="../tags/tag139.xml"/><Relationship Id="rId9" Type="http://schemas.openxmlformats.org/officeDocument/2006/relationships/tags" Target="../tags/tag116.xml"/><Relationship Id="rId6" Type="http://schemas.openxmlformats.org/officeDocument/2006/relationships/tags" Target="../tags/tag113.xml"/><Relationship Id="rId7" Type="http://schemas.openxmlformats.org/officeDocument/2006/relationships/tags" Target="../tags/tag114.xml"/><Relationship Id="rId8" Type="http://schemas.openxmlformats.org/officeDocument/2006/relationships/tags" Target="../tags/tag115.xml"/><Relationship Id="rId33" Type="http://schemas.openxmlformats.org/officeDocument/2006/relationships/tags" Target="../tags/tag140.xml"/><Relationship Id="rId34" Type="http://schemas.openxmlformats.org/officeDocument/2006/relationships/tags" Target="../tags/tag141.xml"/><Relationship Id="rId35" Type="http://schemas.openxmlformats.org/officeDocument/2006/relationships/tags" Target="../tags/tag142.xml"/><Relationship Id="rId36" Type="http://schemas.openxmlformats.org/officeDocument/2006/relationships/tags" Target="../tags/tag143.xml"/><Relationship Id="rId10" Type="http://schemas.openxmlformats.org/officeDocument/2006/relationships/tags" Target="../tags/tag117.xml"/><Relationship Id="rId11" Type="http://schemas.openxmlformats.org/officeDocument/2006/relationships/tags" Target="../tags/tag118.xml"/><Relationship Id="rId12" Type="http://schemas.openxmlformats.org/officeDocument/2006/relationships/tags" Target="../tags/tag119.xml"/><Relationship Id="rId13" Type="http://schemas.openxmlformats.org/officeDocument/2006/relationships/tags" Target="../tags/tag120.xml"/><Relationship Id="rId14" Type="http://schemas.openxmlformats.org/officeDocument/2006/relationships/tags" Target="../tags/tag121.xml"/><Relationship Id="rId15" Type="http://schemas.openxmlformats.org/officeDocument/2006/relationships/tags" Target="../tags/tag122.xml"/><Relationship Id="rId16" Type="http://schemas.openxmlformats.org/officeDocument/2006/relationships/tags" Target="../tags/tag123.xml"/><Relationship Id="rId17" Type="http://schemas.openxmlformats.org/officeDocument/2006/relationships/tags" Target="../tags/tag124.xml"/><Relationship Id="rId18" Type="http://schemas.openxmlformats.org/officeDocument/2006/relationships/tags" Target="../tags/tag125.xml"/><Relationship Id="rId19" Type="http://schemas.openxmlformats.org/officeDocument/2006/relationships/tags" Target="../tags/tag126.xml"/><Relationship Id="rId37" Type="http://schemas.openxmlformats.org/officeDocument/2006/relationships/tags" Target="../tags/tag144.xml"/><Relationship Id="rId38" Type="http://schemas.openxmlformats.org/officeDocument/2006/relationships/tags" Target="../tags/tag145.xml"/><Relationship Id="rId39" Type="http://schemas.openxmlformats.org/officeDocument/2006/relationships/tags" Target="../tags/tag146.xml"/><Relationship Id="rId40" Type="http://schemas.openxmlformats.org/officeDocument/2006/relationships/tags" Target="../tags/tag147.xml"/><Relationship Id="rId41" Type="http://schemas.openxmlformats.org/officeDocument/2006/relationships/tags" Target="../tags/tag148.xml"/><Relationship Id="rId42" Type="http://schemas.openxmlformats.org/officeDocument/2006/relationships/tags" Target="../tags/tag149.xml"/><Relationship Id="rId43" Type="http://schemas.openxmlformats.org/officeDocument/2006/relationships/tags" Target="../tags/tag150.xml"/><Relationship Id="rId44" Type="http://schemas.openxmlformats.org/officeDocument/2006/relationships/tags" Target="../tags/tag151.xml"/><Relationship Id="rId45" Type="http://schemas.openxmlformats.org/officeDocument/2006/relationships/tags" Target="../tags/tag152.xml"/></Relationships>
</file>

<file path=ppt/slides/_rels/slide16.xml.rels><?xml version="1.0" encoding="UTF-8" standalone="yes"?>
<Relationships xmlns="http://schemas.openxmlformats.org/package/2006/relationships"><Relationship Id="rId46" Type="http://schemas.openxmlformats.org/officeDocument/2006/relationships/tags" Target="../tags/tag199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14.xml"/><Relationship Id="rId20" Type="http://schemas.openxmlformats.org/officeDocument/2006/relationships/tags" Target="../tags/tag173.xml"/><Relationship Id="rId21" Type="http://schemas.openxmlformats.org/officeDocument/2006/relationships/tags" Target="../tags/tag174.xml"/><Relationship Id="rId22" Type="http://schemas.openxmlformats.org/officeDocument/2006/relationships/tags" Target="../tags/tag175.xml"/><Relationship Id="rId23" Type="http://schemas.openxmlformats.org/officeDocument/2006/relationships/tags" Target="../tags/tag176.xml"/><Relationship Id="rId24" Type="http://schemas.openxmlformats.org/officeDocument/2006/relationships/tags" Target="../tags/tag177.xml"/><Relationship Id="rId25" Type="http://schemas.openxmlformats.org/officeDocument/2006/relationships/tags" Target="../tags/tag178.xml"/><Relationship Id="rId26" Type="http://schemas.openxmlformats.org/officeDocument/2006/relationships/tags" Target="../tags/tag179.xml"/><Relationship Id="rId27" Type="http://schemas.openxmlformats.org/officeDocument/2006/relationships/tags" Target="../tags/tag180.xml"/><Relationship Id="rId28" Type="http://schemas.openxmlformats.org/officeDocument/2006/relationships/tags" Target="../tags/tag181.xml"/><Relationship Id="rId29" Type="http://schemas.openxmlformats.org/officeDocument/2006/relationships/tags" Target="../tags/tag182.xml"/><Relationship Id="rId1" Type="http://schemas.openxmlformats.org/officeDocument/2006/relationships/tags" Target="../tags/tag154.xml"/><Relationship Id="rId2" Type="http://schemas.openxmlformats.org/officeDocument/2006/relationships/tags" Target="../tags/tag155.xml"/><Relationship Id="rId3" Type="http://schemas.openxmlformats.org/officeDocument/2006/relationships/tags" Target="../tags/tag156.xml"/><Relationship Id="rId4" Type="http://schemas.openxmlformats.org/officeDocument/2006/relationships/tags" Target="../tags/tag157.xml"/><Relationship Id="rId5" Type="http://schemas.openxmlformats.org/officeDocument/2006/relationships/tags" Target="../tags/tag158.xml"/><Relationship Id="rId30" Type="http://schemas.openxmlformats.org/officeDocument/2006/relationships/tags" Target="../tags/tag183.xml"/><Relationship Id="rId31" Type="http://schemas.openxmlformats.org/officeDocument/2006/relationships/tags" Target="../tags/tag184.xml"/><Relationship Id="rId32" Type="http://schemas.openxmlformats.org/officeDocument/2006/relationships/tags" Target="../tags/tag185.xml"/><Relationship Id="rId9" Type="http://schemas.openxmlformats.org/officeDocument/2006/relationships/tags" Target="../tags/tag162.xml"/><Relationship Id="rId6" Type="http://schemas.openxmlformats.org/officeDocument/2006/relationships/tags" Target="../tags/tag159.xml"/><Relationship Id="rId7" Type="http://schemas.openxmlformats.org/officeDocument/2006/relationships/tags" Target="../tags/tag160.xml"/><Relationship Id="rId8" Type="http://schemas.openxmlformats.org/officeDocument/2006/relationships/tags" Target="../tags/tag161.xml"/><Relationship Id="rId33" Type="http://schemas.openxmlformats.org/officeDocument/2006/relationships/tags" Target="../tags/tag186.xml"/><Relationship Id="rId34" Type="http://schemas.openxmlformats.org/officeDocument/2006/relationships/tags" Target="../tags/tag187.xml"/><Relationship Id="rId35" Type="http://schemas.openxmlformats.org/officeDocument/2006/relationships/tags" Target="../tags/tag188.xml"/><Relationship Id="rId36" Type="http://schemas.openxmlformats.org/officeDocument/2006/relationships/tags" Target="../tags/tag189.xml"/><Relationship Id="rId10" Type="http://schemas.openxmlformats.org/officeDocument/2006/relationships/tags" Target="../tags/tag163.xml"/><Relationship Id="rId11" Type="http://schemas.openxmlformats.org/officeDocument/2006/relationships/tags" Target="../tags/tag164.xml"/><Relationship Id="rId12" Type="http://schemas.openxmlformats.org/officeDocument/2006/relationships/tags" Target="../tags/tag165.xml"/><Relationship Id="rId13" Type="http://schemas.openxmlformats.org/officeDocument/2006/relationships/tags" Target="../tags/tag166.xml"/><Relationship Id="rId14" Type="http://schemas.openxmlformats.org/officeDocument/2006/relationships/tags" Target="../tags/tag167.xml"/><Relationship Id="rId15" Type="http://schemas.openxmlformats.org/officeDocument/2006/relationships/tags" Target="../tags/tag168.xml"/><Relationship Id="rId16" Type="http://schemas.openxmlformats.org/officeDocument/2006/relationships/tags" Target="../tags/tag169.xml"/><Relationship Id="rId17" Type="http://schemas.openxmlformats.org/officeDocument/2006/relationships/tags" Target="../tags/tag170.xml"/><Relationship Id="rId18" Type="http://schemas.openxmlformats.org/officeDocument/2006/relationships/tags" Target="../tags/tag171.xml"/><Relationship Id="rId19" Type="http://schemas.openxmlformats.org/officeDocument/2006/relationships/tags" Target="../tags/tag172.xml"/><Relationship Id="rId37" Type="http://schemas.openxmlformats.org/officeDocument/2006/relationships/tags" Target="../tags/tag190.xml"/><Relationship Id="rId38" Type="http://schemas.openxmlformats.org/officeDocument/2006/relationships/tags" Target="../tags/tag191.xml"/><Relationship Id="rId39" Type="http://schemas.openxmlformats.org/officeDocument/2006/relationships/tags" Target="../tags/tag192.xml"/><Relationship Id="rId40" Type="http://schemas.openxmlformats.org/officeDocument/2006/relationships/tags" Target="../tags/tag193.xml"/><Relationship Id="rId41" Type="http://schemas.openxmlformats.org/officeDocument/2006/relationships/tags" Target="../tags/tag194.xml"/><Relationship Id="rId42" Type="http://schemas.openxmlformats.org/officeDocument/2006/relationships/tags" Target="../tags/tag195.xml"/><Relationship Id="rId43" Type="http://schemas.openxmlformats.org/officeDocument/2006/relationships/tags" Target="../tags/tag196.xml"/><Relationship Id="rId44" Type="http://schemas.openxmlformats.org/officeDocument/2006/relationships/tags" Target="../tags/tag197.xml"/><Relationship Id="rId45" Type="http://schemas.openxmlformats.org/officeDocument/2006/relationships/tags" Target="../tags/tag19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20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20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20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8.xml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tags" Target="../tags/tag20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tags" Target="../tags/tag26.xml"/><Relationship Id="rId27" Type="http://schemas.openxmlformats.org/officeDocument/2006/relationships/tags" Target="../tags/tag27.xml"/><Relationship Id="rId28" Type="http://schemas.openxmlformats.org/officeDocument/2006/relationships/tags" Target="../tags/tag28.xml"/><Relationship Id="rId29" Type="http://schemas.openxmlformats.org/officeDocument/2006/relationships/tags" Target="../tags/tag29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2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38.xml"/><Relationship Id="rId20" Type="http://schemas.openxmlformats.org/officeDocument/2006/relationships/tags" Target="../tags/tag49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4.xml"/><Relationship Id="rId10" Type="http://schemas.openxmlformats.org/officeDocument/2006/relationships/tags" Target="../tags/tag39.xml"/><Relationship Id="rId11" Type="http://schemas.openxmlformats.org/officeDocument/2006/relationships/tags" Target="../tags/tag40.xml"/><Relationship Id="rId12" Type="http://schemas.openxmlformats.org/officeDocument/2006/relationships/tags" Target="../tags/tag41.xml"/><Relationship Id="rId13" Type="http://schemas.openxmlformats.org/officeDocument/2006/relationships/tags" Target="../tags/tag42.xml"/><Relationship Id="rId14" Type="http://schemas.openxmlformats.org/officeDocument/2006/relationships/tags" Target="../tags/tag43.xml"/><Relationship Id="rId15" Type="http://schemas.openxmlformats.org/officeDocument/2006/relationships/tags" Target="../tags/tag44.xml"/><Relationship Id="rId16" Type="http://schemas.openxmlformats.org/officeDocument/2006/relationships/tags" Target="../tags/tag45.xml"/><Relationship Id="rId17" Type="http://schemas.openxmlformats.org/officeDocument/2006/relationships/tags" Target="../tags/tag46.xml"/><Relationship Id="rId18" Type="http://schemas.openxmlformats.org/officeDocument/2006/relationships/tags" Target="../tags/tag47.xml"/><Relationship Id="rId19" Type="http://schemas.openxmlformats.org/officeDocument/2006/relationships/tags" Target="../tags/tag48.xml"/><Relationship Id="rId1" Type="http://schemas.openxmlformats.org/officeDocument/2006/relationships/tags" Target="../tags/tag30.xml"/><Relationship Id="rId2" Type="http://schemas.openxmlformats.org/officeDocument/2006/relationships/tags" Target="../tags/tag31.xml"/><Relationship Id="rId3" Type="http://schemas.openxmlformats.org/officeDocument/2006/relationships/tags" Target="../tags/tag32.xml"/><Relationship Id="rId4" Type="http://schemas.openxmlformats.org/officeDocument/2006/relationships/tags" Target="../tags/tag33.xml"/><Relationship Id="rId5" Type="http://schemas.openxmlformats.org/officeDocument/2006/relationships/tags" Target="../tags/tag34.xml"/><Relationship Id="rId6" Type="http://schemas.openxmlformats.org/officeDocument/2006/relationships/tags" Target="../tags/tag35.xml"/><Relationship Id="rId7" Type="http://schemas.openxmlformats.org/officeDocument/2006/relationships/tags" Target="../tags/tag36.xml"/><Relationship Id="rId8" Type="http://schemas.openxmlformats.org/officeDocument/2006/relationships/tags" Target="../tags/tag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58.xml"/><Relationship Id="rId20" Type="http://schemas.openxmlformats.org/officeDocument/2006/relationships/tags" Target="../tags/tag69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6.xml"/><Relationship Id="rId10" Type="http://schemas.openxmlformats.org/officeDocument/2006/relationships/tags" Target="../tags/tag59.xml"/><Relationship Id="rId11" Type="http://schemas.openxmlformats.org/officeDocument/2006/relationships/tags" Target="../tags/tag60.xml"/><Relationship Id="rId12" Type="http://schemas.openxmlformats.org/officeDocument/2006/relationships/tags" Target="../tags/tag61.xml"/><Relationship Id="rId13" Type="http://schemas.openxmlformats.org/officeDocument/2006/relationships/tags" Target="../tags/tag62.xml"/><Relationship Id="rId14" Type="http://schemas.openxmlformats.org/officeDocument/2006/relationships/tags" Target="../tags/tag63.xml"/><Relationship Id="rId15" Type="http://schemas.openxmlformats.org/officeDocument/2006/relationships/tags" Target="../tags/tag64.xml"/><Relationship Id="rId16" Type="http://schemas.openxmlformats.org/officeDocument/2006/relationships/tags" Target="../tags/tag65.xml"/><Relationship Id="rId17" Type="http://schemas.openxmlformats.org/officeDocument/2006/relationships/tags" Target="../tags/tag66.xml"/><Relationship Id="rId18" Type="http://schemas.openxmlformats.org/officeDocument/2006/relationships/tags" Target="../tags/tag67.xml"/><Relationship Id="rId19" Type="http://schemas.openxmlformats.org/officeDocument/2006/relationships/tags" Target="../tags/tag68.xml"/><Relationship Id="rId1" Type="http://schemas.openxmlformats.org/officeDocument/2006/relationships/tags" Target="../tags/tag50.xml"/><Relationship Id="rId2" Type="http://schemas.openxmlformats.org/officeDocument/2006/relationships/tags" Target="../tags/tag51.xml"/><Relationship Id="rId3" Type="http://schemas.openxmlformats.org/officeDocument/2006/relationships/tags" Target="../tags/tag52.xml"/><Relationship Id="rId4" Type="http://schemas.openxmlformats.org/officeDocument/2006/relationships/tags" Target="../tags/tag53.xml"/><Relationship Id="rId5" Type="http://schemas.openxmlformats.org/officeDocument/2006/relationships/tags" Target="../tags/tag54.xml"/><Relationship Id="rId6" Type="http://schemas.openxmlformats.org/officeDocument/2006/relationships/tags" Target="../tags/tag55.xml"/><Relationship Id="rId7" Type="http://schemas.openxmlformats.org/officeDocument/2006/relationships/tags" Target="../tags/tag56.xml"/><Relationship Id="rId8" Type="http://schemas.openxmlformats.org/officeDocument/2006/relationships/tags" Target="../tags/tag5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7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5741" y="3740728"/>
            <a:ext cx="9144000" cy="1348182"/>
          </a:xfrm>
        </p:spPr>
        <p:txBody>
          <a:bodyPr anchor="ctr">
            <a:normAutofit/>
          </a:bodyPr>
          <a:lstStyle/>
          <a:p>
            <a:r>
              <a:rPr lang="en-US" sz="2400" dirty="0"/>
              <a:t>Instructor: Lilian de Greef</a:t>
            </a:r>
            <a:br>
              <a:rPr lang="en-US" sz="2400" dirty="0"/>
            </a:br>
            <a:r>
              <a:rPr lang="en-US" sz="2400" dirty="0"/>
              <a:t>Quarter: Summer 2017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2963" y="1833438"/>
            <a:ext cx="10115550" cy="1655762"/>
          </a:xfrm>
        </p:spPr>
        <p:txBody>
          <a:bodyPr anchor="ctr">
            <a:noAutofit/>
          </a:bodyPr>
          <a:lstStyle/>
          <a:p>
            <a:r>
              <a:rPr lang="en-US" sz="4400" dirty="0"/>
              <a:t>CSE 373: Data Structures and Algorithms</a:t>
            </a:r>
          </a:p>
          <a:p>
            <a:r>
              <a:rPr lang="en-US" sz="3200" dirty="0">
                <a:solidFill>
                  <a:schemeClr val="accent1"/>
                </a:solidFill>
              </a:rPr>
              <a:t>Lecture </a:t>
            </a:r>
            <a:r>
              <a:rPr lang="en-US" sz="3200" dirty="0" smtClean="0">
                <a:solidFill>
                  <a:schemeClr val="accent1"/>
                </a:solidFill>
              </a:rPr>
              <a:t>13: Finish Binary </a:t>
            </a:r>
            <a:r>
              <a:rPr lang="en-US" sz="3200" dirty="0">
                <a:solidFill>
                  <a:schemeClr val="accent1"/>
                </a:solidFill>
              </a:rPr>
              <a:t>Heaps</a:t>
            </a:r>
          </a:p>
        </p:txBody>
      </p:sp>
    </p:spTree>
    <p:extLst>
      <p:ext uri="{BB962C8B-B14F-4D97-AF65-F5344CB8AC3E}">
        <p14:creationId xmlns:p14="http://schemas.microsoft.com/office/powerpoint/2010/main" val="116678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9163"/>
            <a:ext cx="10515600" cy="19603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ea typeface="Courier New" charset="0"/>
                <a:cs typeface="Courier New" charset="0"/>
              </a:rPr>
              <a:t>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insert</a:t>
            </a:r>
            <a:r>
              <a:rPr lang="en-US" dirty="0"/>
              <a:t> (in this order): 16, 32, 4, 67,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deleteMin</a:t>
            </a:r>
            <a:r>
              <a:rPr lang="en-US" dirty="0"/>
              <a:t> once</a:t>
            </a:r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32851829"/>
              </p:ext>
            </p:extLst>
          </p:nvPr>
        </p:nvGraphicFramePr>
        <p:xfrm>
          <a:off x="2752608" y="2851020"/>
          <a:ext cx="6054512" cy="1205476"/>
        </p:xfrm>
        <a:graphic>
          <a:graphicData uri="http://schemas.openxmlformats.org/drawingml/2006/table">
            <a:tbl>
              <a:tblPr/>
              <a:tblGrid>
                <a:gridCol w="7568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68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568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568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5681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5681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5681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5681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738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0" i="0" u="none" strike="noStrike" cap="none" normalizeH="0" baseline="0" dirty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+mn-lt"/>
                      </a:endParaRPr>
                    </a:p>
                  </a:txBody>
                  <a:tcPr marL="107656" marR="107656" marT="53828" marB="538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7656" marR="107656" marT="53828" marB="538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7656" marR="107656" marT="53828" marB="538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7656" marR="107656" marT="53828" marB="538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7656" marR="107656" marT="53828" marB="538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7656" marR="107656" marT="53828" marB="538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7656" marR="107656" marT="53828" marB="538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7656" marR="107656" marT="53828" marB="538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6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07656" marR="107656" marT="53828" marB="53828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07656" marR="107656" marT="53828" marB="5382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107656" marR="107656" marT="53828" marB="5382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107656" marR="107656" marT="53828" marB="5382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07656" marR="107656" marT="53828" marB="5382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107656" marR="107656" marT="53828" marB="5382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107656" marR="107656" marT="53828" marB="5382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107656" marR="107656" marT="53828" marB="5382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3946357" y="4085503"/>
            <a:ext cx="4138863" cy="2443635"/>
            <a:chOff x="4267200" y="4539916"/>
            <a:chExt cx="2959768" cy="1533807"/>
          </a:xfrm>
        </p:grpSpPr>
        <p:sp>
          <p:nvSpPr>
            <p:cNvPr id="5" name="Oval 1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069305" y="5750663"/>
              <a:ext cx="521368" cy="313253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3200" dirty="0"/>
            </a:p>
          </p:txBody>
        </p:sp>
        <p:sp>
          <p:nvSpPr>
            <p:cNvPr id="6" name="Oval 1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267200" y="5750663"/>
              <a:ext cx="521368" cy="313253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3200" dirty="0"/>
            </a:p>
          </p:txBody>
        </p:sp>
        <p:sp>
          <p:nvSpPr>
            <p:cNvPr id="8" name="Oval 1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216316" y="5166422"/>
              <a:ext cx="521368" cy="313253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3200" dirty="0"/>
            </a:p>
          </p:txBody>
        </p:sp>
        <p:sp>
          <p:nvSpPr>
            <p:cNvPr id="9" name="Oval 1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652211" y="5166422"/>
              <a:ext cx="521368" cy="313253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3200" dirty="0"/>
            </a:p>
          </p:txBody>
        </p:sp>
        <p:sp>
          <p:nvSpPr>
            <p:cNvPr id="10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382126" y="4539916"/>
              <a:ext cx="521368" cy="313253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3200" dirty="0"/>
                <a:t> </a:t>
              </a:r>
            </a:p>
          </p:txBody>
        </p:sp>
        <p:cxnSp>
          <p:nvCxnSpPr>
            <p:cNvPr id="11" name="AutoShape 19"/>
            <p:cNvCxnSpPr>
              <a:cxnSpLocks noChangeShapeType="1"/>
              <a:stCxn id="18" idx="3"/>
              <a:endCxn id="17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4912895" y="4828805"/>
              <a:ext cx="545808" cy="31673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" name="AutoShape 20"/>
            <p:cNvCxnSpPr>
              <a:cxnSpLocks noChangeShapeType="1"/>
              <a:stCxn id="18" idx="5"/>
              <a:endCxn id="16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5826919" y="4828805"/>
              <a:ext cx="650081" cy="31673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" name="AutoShape 22"/>
            <p:cNvCxnSpPr>
              <a:cxnSpLocks noChangeShapeType="1"/>
              <a:stCxn id="17" idx="3"/>
              <a:endCxn id="15" idx="0"/>
            </p:cNvCxnSpPr>
            <p:nvPr>
              <p:custDataLst>
                <p:tags r:id="rId9"/>
              </p:custDataLst>
            </p:nvPr>
          </p:nvCxnSpPr>
          <p:spPr bwMode="auto">
            <a:xfrm rot="5400000">
              <a:off x="4469793" y="5491891"/>
              <a:ext cx="316863" cy="20068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23"/>
            <p:cNvCxnSpPr>
              <a:cxnSpLocks noChangeShapeType="1"/>
              <a:stCxn id="17" idx="5"/>
              <a:endCxn id="14" idx="0"/>
            </p:cNvCxnSpPr>
            <p:nvPr>
              <p:custDataLst>
                <p:tags r:id="rId10"/>
              </p:custDataLst>
            </p:nvPr>
          </p:nvCxnSpPr>
          <p:spPr bwMode="auto">
            <a:xfrm rot="16200000" flipH="1">
              <a:off x="5055176" y="5475849"/>
              <a:ext cx="316863" cy="23276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5" name="Oval 28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867400" y="5750663"/>
              <a:ext cx="521368" cy="313253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3200" dirty="0"/>
            </a:p>
          </p:txBody>
        </p:sp>
        <p:cxnSp>
          <p:nvCxnSpPr>
            <p:cNvPr id="16" name="AutoShape 29"/>
            <p:cNvCxnSpPr>
              <a:cxnSpLocks noChangeShapeType="1"/>
              <a:stCxn id="16" idx="3"/>
            </p:cNvCxnSpPr>
            <p:nvPr>
              <p:custDataLst>
                <p:tags r:id="rId12"/>
              </p:custDataLst>
            </p:nvPr>
          </p:nvCxnSpPr>
          <p:spPr bwMode="auto">
            <a:xfrm rot="5400000">
              <a:off x="6051946" y="5509939"/>
              <a:ext cx="316863" cy="16458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Oval 14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705600" y="5750663"/>
              <a:ext cx="521368" cy="313253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3200" dirty="0"/>
            </a:p>
          </p:txBody>
        </p:sp>
        <p:cxnSp>
          <p:nvCxnSpPr>
            <p:cNvPr id="18" name="AutoShape 23"/>
            <p:cNvCxnSpPr>
              <a:cxnSpLocks noChangeShapeType="1"/>
              <a:stCxn id="16" idx="5"/>
            </p:cNvCxnSpPr>
            <p:nvPr>
              <p:custDataLst>
                <p:tags r:id="rId14"/>
              </p:custDataLst>
            </p:nvPr>
          </p:nvCxnSpPr>
          <p:spPr bwMode="auto">
            <a:xfrm rot="16200000" flipH="1">
              <a:off x="6655376" y="5439754"/>
              <a:ext cx="316863" cy="30495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5387349" y="4547378"/>
              <a:ext cx="457200" cy="305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0" dirty="0">
                  <a:latin typeface="+mn-lt"/>
                </a:rPr>
                <a:t> 2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684294" y="5183085"/>
              <a:ext cx="457200" cy="305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0" dirty="0">
                  <a:latin typeface="+mn-lt"/>
                </a:rPr>
                <a:t>32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37597" y="5190904"/>
              <a:ext cx="457200" cy="305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0" dirty="0">
                  <a:latin typeface="+mn-lt"/>
                </a:rPr>
                <a:t> 4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05600" y="5725362"/>
              <a:ext cx="481264" cy="305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0" dirty="0">
                  <a:latin typeface="+mn-lt"/>
                </a:rPr>
                <a:t>16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899483" y="5767937"/>
              <a:ext cx="457200" cy="305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0" dirty="0">
                  <a:latin typeface="+mn-lt"/>
                </a:rPr>
                <a:t>43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63289" y="5758529"/>
              <a:ext cx="533400" cy="305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0" dirty="0">
                  <a:latin typeface="+mn-lt"/>
                </a:rPr>
                <a:t>105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296810" y="5758529"/>
              <a:ext cx="457200" cy="305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0" dirty="0">
                  <a:latin typeface="+mn-lt"/>
                </a:rPr>
                <a:t>67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535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3078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sz="2400" dirty="0"/>
              <a:t>: given pointer to object in priority queue (e.g., its array index), lower its priority value by </a:t>
            </a:r>
            <a:r>
              <a:rPr lang="en-US" sz="2400" i="1" dirty="0"/>
              <a:t>p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Change priority and percolate up</a:t>
            </a:r>
            <a:br>
              <a:rPr lang="en-US" sz="2000" dirty="0"/>
            </a:br>
            <a:endParaRPr lang="en-US" sz="500" dirty="0"/>
          </a:p>
          <a:p>
            <a:pPr>
              <a:lnSpc>
                <a:spcPct val="110000"/>
              </a:lnSpc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increaseKey</a:t>
            </a:r>
            <a:r>
              <a:rPr lang="en-US" sz="2400" dirty="0"/>
              <a:t>: given pointer to object in priority queue (e.g., its array index), raise its priority value by </a:t>
            </a:r>
            <a:r>
              <a:rPr lang="en-US" sz="2400" i="1" dirty="0"/>
              <a:t>p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Change priority and percolate down</a:t>
            </a:r>
            <a:br>
              <a:rPr lang="en-US" sz="2000" dirty="0"/>
            </a:br>
            <a:endParaRPr lang="en-US" sz="500" dirty="0"/>
          </a:p>
          <a:p>
            <a:pPr>
              <a:lnSpc>
                <a:spcPct val="110000"/>
              </a:lnSpc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400" dirty="0"/>
              <a:t>: given pointer to object in priority queue (e.g., its array index), remove it from the queue</a:t>
            </a:r>
          </a:p>
          <a:p>
            <a:pPr lvl="1">
              <a:lnSpc>
                <a:spcPct val="110000"/>
              </a:lnSpc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sz="2000" dirty="0"/>
              <a:t> with </a:t>
            </a:r>
            <a:r>
              <a:rPr lang="en-US" sz="2000" i="1" dirty="0"/>
              <a:t>p</a:t>
            </a:r>
            <a:r>
              <a:rPr lang="en-US" sz="2000" dirty="0"/>
              <a:t> = </a:t>
            </a:r>
            <a:r>
              <a:rPr lang="en-US" sz="2000" dirty="0">
                <a:sym typeface="Symbol"/>
              </a:rPr>
              <a:t></a:t>
            </a:r>
            <a:r>
              <a:rPr lang="en-US" sz="2000" dirty="0"/>
              <a:t>, then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endParaRPr lang="en-US" sz="300" dirty="0"/>
          </a:p>
          <a:p>
            <a:pPr>
              <a:lnSpc>
                <a:spcPct val="110000"/>
              </a:lnSpc>
              <a:buNone/>
            </a:pPr>
            <a:r>
              <a:rPr lang="en-US" sz="2400" dirty="0"/>
              <a:t>Running time for all these operations?</a:t>
            </a:r>
          </a:p>
        </p:txBody>
      </p:sp>
    </p:spTree>
    <p:extLst>
      <p:ext uri="{BB962C8B-B14F-4D97-AF65-F5344CB8AC3E}">
        <p14:creationId xmlns:p14="http://schemas.microsoft.com/office/powerpoint/2010/main" val="127990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Heap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Suppose you have </a:t>
            </a:r>
            <a:r>
              <a:rPr lang="en-US" i="1" dirty="0"/>
              <a:t>n</a:t>
            </a:r>
            <a:r>
              <a:rPr lang="en-US" dirty="0"/>
              <a:t> items to put in a new (empty) priority queue</a:t>
            </a:r>
          </a:p>
          <a:p>
            <a:pPr lvl="1"/>
            <a:r>
              <a:rPr lang="en-US" dirty="0"/>
              <a:t>Call this operation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inserts</a:t>
            </a:r>
            <a:endParaRPr lang="en-US" dirty="0"/>
          </a:p>
          <a:p>
            <a:pPr lvl="1"/>
            <a:r>
              <a:rPr lang="en-US" dirty="0"/>
              <a:t>Only choice if ADT doesn’t provide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/>
              <a:t> explicitly</a:t>
            </a:r>
          </a:p>
          <a:p>
            <a:pPr lvl="1"/>
            <a:r>
              <a:rPr lang="en-US" i="1" dirty="0"/>
              <a:t> </a:t>
            </a:r>
            <a:r>
              <a:rPr lang="en-US" dirty="0" smtClean="0"/>
              <a:t>Run time: 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Why would an ADT provide this unnecessary operation?</a:t>
            </a:r>
          </a:p>
          <a:p>
            <a:pPr lvl="1"/>
            <a:r>
              <a:rPr lang="en-US" dirty="0"/>
              <a:t>Convenience</a:t>
            </a:r>
          </a:p>
          <a:p>
            <a:pPr lvl="1"/>
            <a:r>
              <a:rPr lang="en-US" dirty="0"/>
              <a:t>Efficiency: an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algorithm</a:t>
            </a:r>
          </a:p>
          <a:p>
            <a:pPr lvl="1"/>
            <a:r>
              <a:rPr lang="en-US" dirty="0"/>
              <a:t>Common issue in ADT design: how many specialized operations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12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heapify</a:t>
            </a:r>
            <a:r>
              <a:rPr lang="en-US" dirty="0"/>
              <a:t> (Floyd’s Method)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114503" cy="43513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Use </a:t>
            </a:r>
            <a:r>
              <a:rPr lang="en-US" i="1" dirty="0"/>
              <a:t>n</a:t>
            </a:r>
            <a:r>
              <a:rPr lang="en-US" dirty="0"/>
              <a:t> items to make any complete tree you want </a:t>
            </a:r>
          </a:p>
          <a:p>
            <a:pPr marL="857250" lvl="1" indent="-457200"/>
            <a:r>
              <a:rPr lang="en-US" dirty="0"/>
              <a:t>That is, put them in array indices 1,…,</a:t>
            </a:r>
            <a:r>
              <a:rPr lang="en-US" i="1" dirty="0"/>
              <a:t>n</a:t>
            </a:r>
          </a:p>
          <a:p>
            <a:pPr marL="857250" lvl="1" indent="-457200"/>
            <a:endParaRPr lang="en-US" sz="14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Fix the heap-order property</a:t>
            </a:r>
          </a:p>
          <a:p>
            <a:pPr marL="857250" lvl="1" indent="-457200"/>
            <a:r>
              <a:rPr lang="en-US" dirty="0"/>
              <a:t>Bottom-up: percolate down starting at nodes one level up from leaves, work up toward the root</a:t>
            </a:r>
          </a:p>
        </p:txBody>
      </p:sp>
    </p:spTree>
    <p:extLst>
      <p:ext uri="{BB962C8B-B14F-4D97-AF65-F5344CB8AC3E}">
        <p14:creationId xmlns:p14="http://schemas.microsoft.com/office/powerpoint/2010/main" val="147922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heapify</a:t>
            </a:r>
            <a:r>
              <a:rPr lang="en-US" dirty="0"/>
              <a:t> (Floyd’s Method):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340" y="1690688"/>
            <a:ext cx="4284303" cy="146130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Use </a:t>
            </a:r>
            <a:r>
              <a:rPr lang="en-US" sz="2000" i="1" dirty="0"/>
              <a:t>n</a:t>
            </a:r>
            <a:r>
              <a:rPr lang="en-US" sz="2000" dirty="0"/>
              <a:t> items to make any complete tree you want </a:t>
            </a:r>
            <a:endParaRPr lang="en-US" sz="11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Fix the heap-order property </a:t>
            </a:r>
            <a:br>
              <a:rPr lang="en-US" sz="2000" dirty="0"/>
            </a:br>
            <a:r>
              <a:rPr lang="en-US" sz="2000" dirty="0"/>
              <a:t>from bottom-up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280388" y="1934414"/>
            <a:ext cx="5073412" cy="3979146"/>
            <a:chOff x="6450205" y="2037303"/>
            <a:chExt cx="3886200" cy="3048000"/>
          </a:xfrm>
        </p:grpSpPr>
        <p:sp>
          <p:nvSpPr>
            <p:cNvPr id="7" name="Oval 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8621905" y="4704303"/>
              <a:ext cx="381000" cy="381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6</a:t>
              </a:r>
            </a:p>
          </p:txBody>
        </p: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80885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7</a:t>
              </a:r>
            </a:p>
          </p:txBody>
        </p:sp>
        <p:sp>
          <p:nvSpPr>
            <p:cNvPr id="9" name="Oval 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5551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1</a:t>
              </a:r>
            </a:p>
          </p:txBody>
        </p:sp>
        <p:sp>
          <p:nvSpPr>
            <p:cNvPr id="10" name="Oval 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0217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8</a:t>
              </a:r>
            </a:p>
          </p:txBody>
        </p:sp>
        <p:sp>
          <p:nvSpPr>
            <p:cNvPr id="11" name="Oval 8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99554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9</a:t>
              </a:r>
            </a:p>
          </p:txBody>
        </p:sp>
        <p:sp>
          <p:nvSpPr>
            <p:cNvPr id="12" name="Oval 9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88886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2</a:t>
              </a:r>
            </a:p>
          </p:txBody>
        </p:sp>
        <p:sp>
          <p:nvSpPr>
            <p:cNvPr id="13" name="Oval 10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8218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/>
                <a:t>10</a:t>
              </a:r>
            </a:p>
          </p:txBody>
        </p: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7550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3</a:t>
              </a:r>
            </a:p>
          </p:txBody>
        </p:sp>
        <p:sp>
          <p:nvSpPr>
            <p:cNvPr id="15" name="Oval 12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9422005" y="2926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11</a:t>
              </a:r>
            </a:p>
          </p:txBody>
        </p:sp>
        <p:sp>
          <p:nvSpPr>
            <p:cNvPr id="16" name="Oval 13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288405" y="2926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5</a:t>
              </a:r>
            </a:p>
          </p:txBody>
        </p:sp>
        <p:sp>
          <p:nvSpPr>
            <p:cNvPr id="17" name="Oval 14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8355205" y="2037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/>
                <a:t>12</a:t>
              </a:r>
            </a:p>
          </p:txBody>
        </p:sp>
        <p:cxnSp>
          <p:nvCxnSpPr>
            <p:cNvPr id="18" name="AutoShape 15"/>
            <p:cNvCxnSpPr>
              <a:cxnSpLocks noChangeShapeType="1"/>
              <a:stCxn id="17" idx="3"/>
              <a:endCxn id="16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7478906" y="2381791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6"/>
            <p:cNvCxnSpPr>
              <a:cxnSpLocks noChangeShapeType="1"/>
              <a:stCxn id="17" idx="5"/>
              <a:endCxn id="15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8680643" y="2381791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7"/>
            <p:cNvCxnSpPr>
              <a:cxnSpLocks noChangeShapeType="1"/>
              <a:stCxn id="15" idx="3"/>
              <a:endCxn id="1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9079106" y="3270791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18"/>
            <p:cNvCxnSpPr>
              <a:cxnSpLocks noChangeShapeType="1"/>
              <a:stCxn id="15" idx="5"/>
              <a:endCxn id="11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9747443" y="3270791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19"/>
            <p:cNvCxnSpPr>
              <a:cxnSpLocks noChangeShapeType="1"/>
              <a:stCxn id="12" idx="3"/>
              <a:endCxn id="7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8812406" y="4159791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0"/>
            <p:cNvCxnSpPr>
              <a:cxnSpLocks noChangeShapeType="1"/>
              <a:stCxn id="16" idx="3"/>
              <a:endCxn id="14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6945506" y="3270791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1"/>
            <p:cNvCxnSpPr>
              <a:cxnSpLocks noChangeShapeType="1"/>
              <a:stCxn id="16" idx="5"/>
              <a:endCxn id="13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7613843" y="3270791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2"/>
            <p:cNvCxnSpPr>
              <a:cxnSpLocks noChangeShapeType="1"/>
              <a:stCxn id="14" idx="3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6678806" y="4159791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" name="AutoShape 23"/>
            <p:cNvCxnSpPr>
              <a:cxnSpLocks noChangeShapeType="1"/>
              <a:stCxn id="14" idx="5"/>
              <a:endCxn id="10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7080443" y="4159791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7" name="AutoShape 24"/>
            <p:cNvCxnSpPr>
              <a:cxnSpLocks noChangeShapeType="1"/>
              <a:stCxn id="13" idx="3"/>
              <a:endCxn id="9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7745606" y="4159791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" name="AutoShape 25"/>
            <p:cNvCxnSpPr>
              <a:cxnSpLocks noChangeShapeType="1"/>
              <a:stCxn id="13" idx="5"/>
              <a:endCxn id="8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8147243" y="4159791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" name="Oval 7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64502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4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48248" y="3183315"/>
            <a:ext cx="572674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6">
                    <a:lumMod val="75000"/>
                  </a:schemeClr>
                </a:solidFill>
              </a:rPr>
              <a:t>Which nodes break the heap-order property?</a:t>
            </a:r>
          </a:p>
          <a:p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200" dirty="0">
                <a:solidFill>
                  <a:schemeClr val="accent6">
                    <a:lumMod val="75000"/>
                  </a:schemeClr>
                </a:solidFill>
              </a:rPr>
              <a:t>Why work from the bottom-up to fix them?</a:t>
            </a:r>
          </a:p>
          <a:p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200" dirty="0">
                <a:solidFill>
                  <a:schemeClr val="accent6">
                    <a:lumMod val="75000"/>
                  </a:schemeClr>
                </a:solidFill>
              </a:rPr>
              <a:t>Why start at one level above the leaf nodes?</a:t>
            </a:r>
          </a:p>
          <a:p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200" dirty="0">
                <a:solidFill>
                  <a:schemeClr val="accent6">
                    <a:lumMod val="75000"/>
                  </a:schemeClr>
                </a:solidFill>
              </a:rPr>
              <a:t>Where do we start here?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2100" y="4810162"/>
            <a:ext cx="49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-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52100" y="5823126"/>
            <a:ext cx="49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52102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heapify</a:t>
            </a:r>
            <a:r>
              <a:rPr lang="en-US" dirty="0"/>
              <a:t> (Floyd’s Method): Example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77094" y="1967240"/>
            <a:ext cx="5073412" cy="3979146"/>
            <a:chOff x="6450205" y="2037303"/>
            <a:chExt cx="3886200" cy="3048000"/>
          </a:xfrm>
        </p:grpSpPr>
        <p:sp>
          <p:nvSpPr>
            <p:cNvPr id="7" name="Oval 3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8621905" y="4704303"/>
              <a:ext cx="381000" cy="381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6</a:t>
              </a:r>
            </a:p>
          </p:txBody>
        </p: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80885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7</a:t>
              </a:r>
            </a:p>
          </p:txBody>
        </p:sp>
        <p:sp>
          <p:nvSpPr>
            <p:cNvPr id="9" name="Oval 5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5551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1</a:t>
              </a:r>
            </a:p>
          </p:txBody>
        </p:sp>
        <p:sp>
          <p:nvSpPr>
            <p:cNvPr id="10" name="Oval 6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0217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8</a:t>
              </a:r>
            </a:p>
          </p:txBody>
        </p:sp>
        <p:sp>
          <p:nvSpPr>
            <p:cNvPr id="11" name="Oval 8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99554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9</a:t>
              </a:r>
            </a:p>
          </p:txBody>
        </p:sp>
        <p:sp>
          <p:nvSpPr>
            <p:cNvPr id="12" name="Oval 9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8886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/>
                <a:t>2</a:t>
              </a:r>
            </a:p>
          </p:txBody>
        </p:sp>
        <p:sp>
          <p:nvSpPr>
            <p:cNvPr id="13" name="Oval 10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78218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/>
                <a:t>10</a:t>
              </a:r>
            </a:p>
          </p:txBody>
        </p: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7550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3</a:t>
              </a:r>
            </a:p>
          </p:txBody>
        </p:sp>
        <p:sp>
          <p:nvSpPr>
            <p:cNvPr id="15" name="Oval 12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9422005" y="2926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11</a:t>
              </a:r>
            </a:p>
          </p:txBody>
        </p:sp>
        <p:sp>
          <p:nvSpPr>
            <p:cNvPr id="16" name="Oval 13"/>
            <p:cNvSpPr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7288405" y="2926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5</a:t>
              </a:r>
            </a:p>
          </p:txBody>
        </p:sp>
        <p:sp>
          <p:nvSpPr>
            <p:cNvPr id="17" name="Oval 14"/>
            <p:cNvSpPr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8355205" y="2037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/>
                <a:t>12</a:t>
              </a:r>
            </a:p>
          </p:txBody>
        </p:sp>
        <p:cxnSp>
          <p:nvCxnSpPr>
            <p:cNvPr id="18" name="AutoShape 15"/>
            <p:cNvCxnSpPr>
              <a:cxnSpLocks noChangeShapeType="1"/>
              <a:stCxn id="17" idx="3"/>
              <a:endCxn id="16" idx="0"/>
            </p:cNvCxnSpPr>
            <p:nvPr>
              <p:custDataLst>
                <p:tags r:id="rId35"/>
              </p:custDataLst>
            </p:nvPr>
          </p:nvCxnSpPr>
          <p:spPr bwMode="auto">
            <a:xfrm flipH="1">
              <a:off x="7478906" y="2381791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6"/>
            <p:cNvCxnSpPr>
              <a:cxnSpLocks noChangeShapeType="1"/>
              <a:stCxn id="17" idx="5"/>
              <a:endCxn id="15" idx="0"/>
            </p:cNvCxnSpPr>
            <p:nvPr>
              <p:custDataLst>
                <p:tags r:id="rId36"/>
              </p:custDataLst>
            </p:nvPr>
          </p:nvCxnSpPr>
          <p:spPr bwMode="auto">
            <a:xfrm>
              <a:off x="8680643" y="2381791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7"/>
            <p:cNvCxnSpPr>
              <a:cxnSpLocks noChangeShapeType="1"/>
              <a:stCxn id="15" idx="3"/>
              <a:endCxn id="12" idx="0"/>
            </p:cNvCxnSpPr>
            <p:nvPr>
              <p:custDataLst>
                <p:tags r:id="rId37"/>
              </p:custDataLst>
            </p:nvPr>
          </p:nvCxnSpPr>
          <p:spPr bwMode="auto">
            <a:xfrm flipH="1">
              <a:off x="9079106" y="3270791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18"/>
            <p:cNvCxnSpPr>
              <a:cxnSpLocks noChangeShapeType="1"/>
              <a:stCxn id="15" idx="5"/>
              <a:endCxn id="11" idx="0"/>
            </p:cNvCxnSpPr>
            <p:nvPr>
              <p:custDataLst>
                <p:tags r:id="rId38"/>
              </p:custDataLst>
            </p:nvPr>
          </p:nvCxnSpPr>
          <p:spPr bwMode="auto">
            <a:xfrm>
              <a:off x="9747443" y="3270791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19"/>
            <p:cNvCxnSpPr>
              <a:cxnSpLocks noChangeShapeType="1"/>
              <a:stCxn id="12" idx="3"/>
              <a:endCxn id="7" idx="0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8812406" y="4159791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0"/>
            <p:cNvCxnSpPr>
              <a:cxnSpLocks noChangeShapeType="1"/>
              <a:stCxn id="16" idx="3"/>
              <a:endCxn id="14" idx="0"/>
            </p:cNvCxnSpPr>
            <p:nvPr>
              <p:custDataLst>
                <p:tags r:id="rId40"/>
              </p:custDataLst>
            </p:nvPr>
          </p:nvCxnSpPr>
          <p:spPr bwMode="auto">
            <a:xfrm flipH="1">
              <a:off x="6945506" y="3270791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1"/>
            <p:cNvCxnSpPr>
              <a:cxnSpLocks noChangeShapeType="1"/>
              <a:stCxn id="16" idx="5"/>
              <a:endCxn id="13" idx="0"/>
            </p:cNvCxnSpPr>
            <p:nvPr>
              <p:custDataLst>
                <p:tags r:id="rId41"/>
              </p:custDataLst>
            </p:nvPr>
          </p:nvCxnSpPr>
          <p:spPr bwMode="auto">
            <a:xfrm>
              <a:off x="7613843" y="3270791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2"/>
            <p:cNvCxnSpPr>
              <a:cxnSpLocks noChangeShapeType="1"/>
              <a:stCxn id="14" idx="3"/>
            </p:cNvCxnSpPr>
            <p:nvPr>
              <p:custDataLst>
                <p:tags r:id="rId42"/>
              </p:custDataLst>
            </p:nvPr>
          </p:nvCxnSpPr>
          <p:spPr bwMode="auto">
            <a:xfrm flipH="1">
              <a:off x="6678806" y="4159791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" name="AutoShape 23"/>
            <p:cNvCxnSpPr>
              <a:cxnSpLocks noChangeShapeType="1"/>
              <a:stCxn id="14" idx="5"/>
              <a:endCxn id="10" idx="0"/>
            </p:cNvCxnSpPr>
            <p:nvPr>
              <p:custDataLst>
                <p:tags r:id="rId43"/>
              </p:custDataLst>
            </p:nvPr>
          </p:nvCxnSpPr>
          <p:spPr bwMode="auto">
            <a:xfrm>
              <a:off x="7080443" y="4159791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7" name="AutoShape 24"/>
            <p:cNvCxnSpPr>
              <a:cxnSpLocks noChangeShapeType="1"/>
              <a:stCxn id="13" idx="3"/>
              <a:endCxn id="9" idx="0"/>
            </p:cNvCxnSpPr>
            <p:nvPr>
              <p:custDataLst>
                <p:tags r:id="rId44"/>
              </p:custDataLst>
            </p:nvPr>
          </p:nvCxnSpPr>
          <p:spPr bwMode="auto">
            <a:xfrm flipH="1">
              <a:off x="7745606" y="4159791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" name="AutoShape 25"/>
            <p:cNvCxnSpPr>
              <a:cxnSpLocks noChangeShapeType="1"/>
              <a:stCxn id="13" idx="5"/>
              <a:endCxn id="8" idx="0"/>
            </p:cNvCxnSpPr>
            <p:nvPr>
              <p:custDataLst>
                <p:tags r:id="rId45"/>
              </p:custDataLst>
            </p:nvPr>
          </p:nvCxnSpPr>
          <p:spPr bwMode="auto">
            <a:xfrm>
              <a:off x="8147243" y="4159791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" name="Oval 7"/>
            <p:cNvSpPr>
              <a:spLocks noChangeAspect="1"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64502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4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497118" y="1967240"/>
            <a:ext cx="5073412" cy="3979146"/>
            <a:chOff x="6450205" y="2037303"/>
            <a:chExt cx="3886200" cy="3048000"/>
          </a:xfrm>
        </p:grpSpPr>
        <p:sp>
          <p:nvSpPr>
            <p:cNvPr id="31" name="Oval 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8621905" y="4704303"/>
              <a:ext cx="381000" cy="381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6</a:t>
              </a:r>
            </a:p>
          </p:txBody>
        </p:sp>
        <p:sp>
          <p:nvSpPr>
            <p:cNvPr id="32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80885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 dirty="0"/>
            </a:p>
          </p:txBody>
        </p:sp>
        <p:sp>
          <p:nvSpPr>
            <p:cNvPr id="33" name="Oval 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5551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 dirty="0"/>
            </a:p>
          </p:txBody>
        </p:sp>
        <p:sp>
          <p:nvSpPr>
            <p:cNvPr id="34" name="Oval 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0217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8</a:t>
              </a:r>
            </a:p>
          </p:txBody>
        </p:sp>
        <p:sp>
          <p:nvSpPr>
            <p:cNvPr id="35" name="Oval 8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99554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9</a:t>
              </a:r>
            </a:p>
          </p:txBody>
        </p:sp>
        <p:sp>
          <p:nvSpPr>
            <p:cNvPr id="36" name="Oval 9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88886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/>
                <a:t>2</a:t>
              </a:r>
            </a:p>
          </p:txBody>
        </p:sp>
        <p:sp>
          <p:nvSpPr>
            <p:cNvPr id="37" name="Oval 10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8218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 dirty="0"/>
            </a:p>
          </p:txBody>
        </p:sp>
        <p:sp>
          <p:nvSpPr>
            <p:cNvPr id="38" name="Oval 11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7550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3</a:t>
              </a:r>
            </a:p>
          </p:txBody>
        </p:sp>
        <p:sp>
          <p:nvSpPr>
            <p:cNvPr id="39" name="Oval 12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9422005" y="2926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 dirty="0">
                <a:solidFill>
                  <a:srgbClr val="C05611"/>
                </a:solidFill>
              </a:endParaRPr>
            </a:p>
          </p:txBody>
        </p:sp>
        <p:sp>
          <p:nvSpPr>
            <p:cNvPr id="40" name="Oval 13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288405" y="2926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 dirty="0">
                <a:solidFill>
                  <a:srgbClr val="C05611"/>
                </a:solidFill>
              </a:endParaRPr>
            </a:p>
          </p:txBody>
        </p:sp>
        <p:sp>
          <p:nvSpPr>
            <p:cNvPr id="41" name="Oval 14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8355205" y="2037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 dirty="0"/>
            </a:p>
          </p:txBody>
        </p:sp>
        <p:cxnSp>
          <p:nvCxnSpPr>
            <p:cNvPr id="42" name="AutoShape 15"/>
            <p:cNvCxnSpPr>
              <a:cxnSpLocks noChangeShapeType="1"/>
              <a:stCxn id="45" idx="3"/>
              <a:endCxn id="44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7478906" y="2381791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3" name="AutoShape 16"/>
            <p:cNvCxnSpPr>
              <a:cxnSpLocks noChangeShapeType="1"/>
              <a:stCxn id="45" idx="5"/>
              <a:endCxn id="43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8680643" y="2381791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4" name="AutoShape 17"/>
            <p:cNvCxnSpPr>
              <a:cxnSpLocks noChangeShapeType="1"/>
              <a:stCxn id="43" idx="3"/>
              <a:endCxn id="40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9079106" y="3270791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5" name="AutoShape 18"/>
            <p:cNvCxnSpPr>
              <a:cxnSpLocks noChangeShapeType="1"/>
              <a:stCxn id="43" idx="5"/>
              <a:endCxn id="39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9747443" y="3270791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9"/>
            <p:cNvCxnSpPr>
              <a:cxnSpLocks noChangeShapeType="1"/>
              <a:stCxn id="40" idx="3"/>
              <a:endCxn id="35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8812406" y="4159791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7" name="AutoShape 20"/>
            <p:cNvCxnSpPr>
              <a:cxnSpLocks noChangeShapeType="1"/>
              <a:stCxn id="44" idx="3"/>
              <a:endCxn id="42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6945506" y="3270791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8" name="AutoShape 21"/>
            <p:cNvCxnSpPr>
              <a:cxnSpLocks noChangeShapeType="1"/>
              <a:stCxn id="44" idx="5"/>
              <a:endCxn id="41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7613843" y="3270791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9" name="AutoShape 22"/>
            <p:cNvCxnSpPr>
              <a:cxnSpLocks noChangeShapeType="1"/>
              <a:stCxn id="42" idx="3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6678806" y="4159791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0" name="AutoShape 23"/>
            <p:cNvCxnSpPr>
              <a:cxnSpLocks noChangeShapeType="1"/>
              <a:stCxn id="42" idx="5"/>
              <a:endCxn id="38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7080443" y="4159791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1" name="AutoShape 24"/>
            <p:cNvCxnSpPr>
              <a:cxnSpLocks noChangeShapeType="1"/>
              <a:stCxn id="41" idx="3"/>
              <a:endCxn id="37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7745606" y="4159791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2" name="AutoShape 25"/>
            <p:cNvCxnSpPr>
              <a:cxnSpLocks noChangeShapeType="1"/>
              <a:stCxn id="41" idx="5"/>
              <a:endCxn id="36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8147243" y="4159791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3" name="Oval 7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64502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4</a:t>
              </a:r>
            </a:p>
          </p:txBody>
        </p:sp>
      </p:grpSp>
      <p:sp>
        <p:nvSpPr>
          <p:cNvPr id="3" name="Right Arrow 2"/>
          <p:cNvSpPr/>
          <p:nvPr/>
        </p:nvSpPr>
        <p:spPr>
          <a:xfrm>
            <a:off x="5838427" y="2489502"/>
            <a:ext cx="1056606" cy="638322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8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6497118" y="1967240"/>
            <a:ext cx="5073412" cy="3979146"/>
            <a:chOff x="6450205" y="2037303"/>
            <a:chExt cx="3886200" cy="3048000"/>
          </a:xfrm>
        </p:grpSpPr>
        <p:sp>
          <p:nvSpPr>
            <p:cNvPr id="55" name="Oval 3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8621905" y="4704303"/>
              <a:ext cx="381000" cy="381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 dirty="0"/>
            </a:p>
          </p:txBody>
        </p:sp>
        <p:sp>
          <p:nvSpPr>
            <p:cNvPr id="56" name="Oval 4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80885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 dirty="0"/>
            </a:p>
          </p:txBody>
        </p:sp>
        <p:sp>
          <p:nvSpPr>
            <p:cNvPr id="57" name="Oval 5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5551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 dirty="0"/>
            </a:p>
          </p:txBody>
        </p:sp>
        <p:sp>
          <p:nvSpPr>
            <p:cNvPr id="58" name="Oval 6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0217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 dirty="0"/>
            </a:p>
          </p:txBody>
        </p:sp>
        <p:sp>
          <p:nvSpPr>
            <p:cNvPr id="59" name="Oval 8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99554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 dirty="0"/>
            </a:p>
          </p:txBody>
        </p:sp>
        <p:sp>
          <p:nvSpPr>
            <p:cNvPr id="60" name="Oval 9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8886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 dirty="0"/>
            </a:p>
          </p:txBody>
        </p:sp>
        <p:sp>
          <p:nvSpPr>
            <p:cNvPr id="61" name="Oval 10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78218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 dirty="0"/>
            </a:p>
          </p:txBody>
        </p:sp>
        <p:sp>
          <p:nvSpPr>
            <p:cNvPr id="62" name="Oval 11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7550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 dirty="0"/>
            </a:p>
          </p:txBody>
        </p:sp>
        <p:sp>
          <p:nvSpPr>
            <p:cNvPr id="63" name="Oval 12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9422005" y="2926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 dirty="0"/>
            </a:p>
          </p:txBody>
        </p:sp>
        <p:sp>
          <p:nvSpPr>
            <p:cNvPr id="64" name="Oval 13"/>
            <p:cNvSpPr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7288405" y="2926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 dirty="0"/>
            </a:p>
          </p:txBody>
        </p:sp>
        <p:sp>
          <p:nvSpPr>
            <p:cNvPr id="65" name="Oval 14"/>
            <p:cNvSpPr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8355205" y="2037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 dirty="0"/>
            </a:p>
          </p:txBody>
        </p:sp>
        <p:cxnSp>
          <p:nvCxnSpPr>
            <p:cNvPr id="66" name="AutoShape 15"/>
            <p:cNvCxnSpPr>
              <a:cxnSpLocks noChangeShapeType="1"/>
              <a:stCxn id="69" idx="3"/>
              <a:endCxn id="68" idx="0"/>
            </p:cNvCxnSpPr>
            <p:nvPr>
              <p:custDataLst>
                <p:tags r:id="rId35"/>
              </p:custDataLst>
            </p:nvPr>
          </p:nvCxnSpPr>
          <p:spPr bwMode="auto">
            <a:xfrm flipH="1">
              <a:off x="7478906" y="2381791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7" name="AutoShape 16"/>
            <p:cNvCxnSpPr>
              <a:cxnSpLocks noChangeShapeType="1"/>
              <a:stCxn id="69" idx="5"/>
              <a:endCxn id="67" idx="0"/>
            </p:cNvCxnSpPr>
            <p:nvPr>
              <p:custDataLst>
                <p:tags r:id="rId36"/>
              </p:custDataLst>
            </p:nvPr>
          </p:nvCxnSpPr>
          <p:spPr bwMode="auto">
            <a:xfrm>
              <a:off x="8680643" y="2381791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8" name="AutoShape 17"/>
            <p:cNvCxnSpPr>
              <a:cxnSpLocks noChangeShapeType="1"/>
              <a:stCxn id="67" idx="3"/>
              <a:endCxn id="64" idx="0"/>
            </p:cNvCxnSpPr>
            <p:nvPr>
              <p:custDataLst>
                <p:tags r:id="rId37"/>
              </p:custDataLst>
            </p:nvPr>
          </p:nvCxnSpPr>
          <p:spPr bwMode="auto">
            <a:xfrm flipH="1">
              <a:off x="9079106" y="3270791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9" name="AutoShape 18"/>
            <p:cNvCxnSpPr>
              <a:cxnSpLocks noChangeShapeType="1"/>
              <a:stCxn id="67" idx="5"/>
              <a:endCxn id="63" idx="0"/>
            </p:cNvCxnSpPr>
            <p:nvPr>
              <p:custDataLst>
                <p:tags r:id="rId38"/>
              </p:custDataLst>
            </p:nvPr>
          </p:nvCxnSpPr>
          <p:spPr bwMode="auto">
            <a:xfrm>
              <a:off x="9747443" y="3270791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0" name="AutoShape 19"/>
            <p:cNvCxnSpPr>
              <a:cxnSpLocks noChangeShapeType="1"/>
              <a:stCxn id="64" idx="3"/>
              <a:endCxn id="59" idx="0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8812406" y="4159791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1" name="AutoShape 20"/>
            <p:cNvCxnSpPr>
              <a:cxnSpLocks noChangeShapeType="1"/>
              <a:stCxn id="68" idx="3"/>
              <a:endCxn id="66" idx="0"/>
            </p:cNvCxnSpPr>
            <p:nvPr>
              <p:custDataLst>
                <p:tags r:id="rId40"/>
              </p:custDataLst>
            </p:nvPr>
          </p:nvCxnSpPr>
          <p:spPr bwMode="auto">
            <a:xfrm flipH="1">
              <a:off x="6945506" y="3270791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2" name="AutoShape 21"/>
            <p:cNvCxnSpPr>
              <a:cxnSpLocks noChangeShapeType="1"/>
              <a:stCxn id="68" idx="5"/>
              <a:endCxn id="65" idx="0"/>
            </p:cNvCxnSpPr>
            <p:nvPr>
              <p:custDataLst>
                <p:tags r:id="rId41"/>
              </p:custDataLst>
            </p:nvPr>
          </p:nvCxnSpPr>
          <p:spPr bwMode="auto">
            <a:xfrm>
              <a:off x="7613843" y="3270791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3" name="AutoShape 22"/>
            <p:cNvCxnSpPr>
              <a:cxnSpLocks noChangeShapeType="1"/>
              <a:stCxn id="66" idx="3"/>
            </p:cNvCxnSpPr>
            <p:nvPr>
              <p:custDataLst>
                <p:tags r:id="rId42"/>
              </p:custDataLst>
            </p:nvPr>
          </p:nvCxnSpPr>
          <p:spPr bwMode="auto">
            <a:xfrm flipH="1">
              <a:off x="6678806" y="4159791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23"/>
            <p:cNvCxnSpPr>
              <a:cxnSpLocks noChangeShapeType="1"/>
              <a:stCxn id="66" idx="5"/>
              <a:endCxn id="62" idx="0"/>
            </p:cNvCxnSpPr>
            <p:nvPr>
              <p:custDataLst>
                <p:tags r:id="rId43"/>
              </p:custDataLst>
            </p:nvPr>
          </p:nvCxnSpPr>
          <p:spPr bwMode="auto">
            <a:xfrm>
              <a:off x="7080443" y="4159791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24"/>
            <p:cNvCxnSpPr>
              <a:cxnSpLocks noChangeShapeType="1"/>
              <a:stCxn id="65" idx="3"/>
              <a:endCxn id="61" idx="0"/>
            </p:cNvCxnSpPr>
            <p:nvPr>
              <p:custDataLst>
                <p:tags r:id="rId44"/>
              </p:custDataLst>
            </p:nvPr>
          </p:nvCxnSpPr>
          <p:spPr bwMode="auto">
            <a:xfrm flipH="1">
              <a:off x="7745606" y="4159791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6" name="AutoShape 25"/>
            <p:cNvCxnSpPr>
              <a:cxnSpLocks noChangeShapeType="1"/>
              <a:stCxn id="65" idx="5"/>
              <a:endCxn id="60" idx="0"/>
            </p:cNvCxnSpPr>
            <p:nvPr>
              <p:custDataLst>
                <p:tags r:id="rId45"/>
              </p:custDataLst>
            </p:nvPr>
          </p:nvCxnSpPr>
          <p:spPr bwMode="auto">
            <a:xfrm>
              <a:off x="8147243" y="4159791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7" name="Oval 7"/>
            <p:cNvSpPr>
              <a:spLocks noChangeAspect="1"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64502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heapify</a:t>
            </a:r>
            <a:r>
              <a:rPr lang="en-US" dirty="0"/>
              <a:t> (Floyd’s Method): Example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77094" y="1967240"/>
            <a:ext cx="5073412" cy="3979146"/>
            <a:chOff x="6450205" y="2037303"/>
            <a:chExt cx="3886200" cy="3048000"/>
          </a:xfrm>
        </p:grpSpPr>
        <p:sp>
          <p:nvSpPr>
            <p:cNvPr id="7" name="Oval 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8621905" y="4704303"/>
              <a:ext cx="381000" cy="381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 dirty="0"/>
            </a:p>
          </p:txBody>
        </p: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80885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 dirty="0"/>
            </a:p>
          </p:txBody>
        </p:sp>
        <p:sp>
          <p:nvSpPr>
            <p:cNvPr id="9" name="Oval 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5551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 dirty="0"/>
            </a:p>
          </p:txBody>
        </p:sp>
        <p:sp>
          <p:nvSpPr>
            <p:cNvPr id="10" name="Oval 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0217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 dirty="0"/>
            </a:p>
          </p:txBody>
        </p:sp>
        <p:sp>
          <p:nvSpPr>
            <p:cNvPr id="11" name="Oval 8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99554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 dirty="0"/>
            </a:p>
          </p:txBody>
        </p:sp>
        <p:sp>
          <p:nvSpPr>
            <p:cNvPr id="12" name="Oval 9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88886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 dirty="0"/>
            </a:p>
          </p:txBody>
        </p:sp>
        <p:sp>
          <p:nvSpPr>
            <p:cNvPr id="13" name="Oval 10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8218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 dirty="0"/>
            </a:p>
          </p:txBody>
        </p: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7550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 dirty="0"/>
            </a:p>
          </p:txBody>
        </p:sp>
        <p:sp>
          <p:nvSpPr>
            <p:cNvPr id="15" name="Oval 12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9422005" y="2926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 dirty="0"/>
            </a:p>
          </p:txBody>
        </p:sp>
        <p:sp>
          <p:nvSpPr>
            <p:cNvPr id="16" name="Oval 13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288405" y="2926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 dirty="0"/>
            </a:p>
          </p:txBody>
        </p:sp>
        <p:sp>
          <p:nvSpPr>
            <p:cNvPr id="17" name="Oval 14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8355205" y="2037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 dirty="0"/>
            </a:p>
          </p:txBody>
        </p:sp>
        <p:cxnSp>
          <p:nvCxnSpPr>
            <p:cNvPr id="18" name="AutoShape 15"/>
            <p:cNvCxnSpPr>
              <a:cxnSpLocks noChangeShapeType="1"/>
              <a:stCxn id="17" idx="3"/>
              <a:endCxn id="16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7478906" y="2381791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6"/>
            <p:cNvCxnSpPr>
              <a:cxnSpLocks noChangeShapeType="1"/>
              <a:stCxn id="17" idx="5"/>
              <a:endCxn id="15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8680643" y="2381791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7"/>
            <p:cNvCxnSpPr>
              <a:cxnSpLocks noChangeShapeType="1"/>
              <a:stCxn id="15" idx="3"/>
              <a:endCxn id="1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9079106" y="3270791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18"/>
            <p:cNvCxnSpPr>
              <a:cxnSpLocks noChangeShapeType="1"/>
              <a:stCxn id="15" idx="5"/>
              <a:endCxn id="11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9747443" y="3270791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19"/>
            <p:cNvCxnSpPr>
              <a:cxnSpLocks noChangeShapeType="1"/>
              <a:stCxn id="12" idx="3"/>
              <a:endCxn id="7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8812406" y="4159791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0"/>
            <p:cNvCxnSpPr>
              <a:cxnSpLocks noChangeShapeType="1"/>
              <a:stCxn id="16" idx="3"/>
              <a:endCxn id="14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6945506" y="3270791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1"/>
            <p:cNvCxnSpPr>
              <a:cxnSpLocks noChangeShapeType="1"/>
              <a:stCxn id="16" idx="5"/>
              <a:endCxn id="13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7613843" y="3270791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2"/>
            <p:cNvCxnSpPr>
              <a:cxnSpLocks noChangeShapeType="1"/>
              <a:stCxn id="14" idx="3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6678806" y="4159791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" name="AutoShape 23"/>
            <p:cNvCxnSpPr>
              <a:cxnSpLocks noChangeShapeType="1"/>
              <a:stCxn id="14" idx="5"/>
              <a:endCxn id="10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7080443" y="4159791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7" name="AutoShape 24"/>
            <p:cNvCxnSpPr>
              <a:cxnSpLocks noChangeShapeType="1"/>
              <a:stCxn id="13" idx="3"/>
              <a:endCxn id="9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7745606" y="4159791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" name="AutoShape 25"/>
            <p:cNvCxnSpPr>
              <a:cxnSpLocks noChangeShapeType="1"/>
              <a:stCxn id="13" idx="5"/>
              <a:endCxn id="8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8147243" y="4159791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" name="Oval 7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64502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 dirty="0"/>
            </a:p>
          </p:txBody>
        </p:sp>
      </p:grpSp>
      <p:sp>
        <p:nvSpPr>
          <p:cNvPr id="102" name="Right Arrow 101"/>
          <p:cNvSpPr/>
          <p:nvPr/>
        </p:nvSpPr>
        <p:spPr>
          <a:xfrm>
            <a:off x="5838427" y="2489502"/>
            <a:ext cx="1056606" cy="638322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ight Arrow 102"/>
          <p:cNvSpPr/>
          <p:nvPr/>
        </p:nvSpPr>
        <p:spPr>
          <a:xfrm>
            <a:off x="9723" y="2489502"/>
            <a:ext cx="1056606" cy="638322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2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heapify</a:t>
            </a:r>
            <a:r>
              <a:rPr lang="en-US" dirty="0"/>
              <a:t> (Floyd’s Method)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6113" y="4584560"/>
            <a:ext cx="7772400" cy="121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But is it right? </a:t>
            </a:r>
          </a:p>
          <a:p>
            <a:pPr lvl="1"/>
            <a:r>
              <a:rPr lang="en-US" dirty="0"/>
              <a:t>Let’s </a:t>
            </a:r>
            <a:r>
              <a:rPr lang="en-US" i="1" dirty="0"/>
              <a:t>prove</a:t>
            </a:r>
            <a:r>
              <a:rPr lang="en-US" dirty="0"/>
              <a:t> it restores the heap property </a:t>
            </a:r>
          </a:p>
          <a:p>
            <a:pPr lvl="1"/>
            <a:r>
              <a:rPr lang="en-US" dirty="0"/>
              <a:t>Then let’s </a:t>
            </a:r>
            <a:r>
              <a:rPr lang="en-US" i="1" dirty="0"/>
              <a:t>prove</a:t>
            </a:r>
            <a:r>
              <a:rPr lang="en-US" dirty="0"/>
              <a:t> its running time 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91060" y="1811268"/>
            <a:ext cx="5379218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void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buildHeap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	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latin typeface="Courier New" pitchFamily="49" charset="0"/>
              </a:rPr>
              <a:t>= size/2;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&gt;0;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--) {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latin typeface="Courier New" pitchFamily="49" charset="0"/>
              </a:rPr>
              <a:t>  = </a:t>
            </a:r>
            <a:r>
              <a:rPr lang="en-US" sz="2000" kern="0" dirty="0" err="1">
                <a:latin typeface="Courier New" pitchFamily="49" charset="0"/>
              </a:rPr>
              <a:t>arr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];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	 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percolateDown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, </a:t>
            </a:r>
            <a:r>
              <a:rPr lang="en-US" sz="2000" b="1" kern="0" dirty="0" err="1">
                <a:latin typeface="Courier New" pitchFamily="49" charset="0"/>
              </a:rPr>
              <a:t>val</a:t>
            </a:r>
            <a:r>
              <a:rPr lang="en-US" sz="2000" b="1" kern="0" dirty="0">
                <a:latin typeface="Courier New" pitchFamily="49" charset="0"/>
              </a:rPr>
              <a:t>);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err="1">
                <a:latin typeface="Courier New" pitchFamily="49" charset="0"/>
              </a:rPr>
              <a:t>arr</a:t>
            </a:r>
            <a:r>
              <a:rPr lang="en-US" sz="2000" kern="0" dirty="0">
                <a:latin typeface="Courier New" pitchFamily="49" charset="0"/>
              </a:rPr>
              <a:t>[hole] = </a:t>
            </a:r>
            <a:r>
              <a:rPr lang="en-US" sz="2000" kern="0" dirty="0" err="1">
                <a:latin typeface="Courier New" pitchFamily="49" charset="0"/>
              </a:rPr>
              <a:t>val</a:t>
            </a:r>
            <a:r>
              <a:rPr lang="en-US" sz="2000" kern="0" dirty="0">
                <a:latin typeface="Courier New" pitchFamily="49" charset="0"/>
              </a:rPr>
              <a:t>;</a:t>
            </a:r>
            <a:endParaRPr lang="en-US" sz="2000" b="1" kern="0" dirty="0">
              <a:latin typeface="Courier New" pitchFamily="49" charset="0"/>
            </a:endParaRP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}</a:t>
            </a:r>
            <a:endParaRPr lang="en-US" sz="2000" b="1" kern="0" dirty="0">
              <a:latin typeface="Courier New" pitchFamily="49" charset="0"/>
            </a:endParaRP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4292051" y="4504176"/>
            <a:ext cx="32176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2800" dirty="0"/>
              <a:t>…</a:t>
            </a:r>
            <a:r>
              <a:rPr lang="en-US" sz="2800" dirty="0"/>
              <a:t> it “seems to work”</a:t>
            </a:r>
          </a:p>
        </p:txBody>
      </p:sp>
    </p:spTree>
    <p:extLst>
      <p:ext uri="{BB962C8B-B14F-4D97-AF65-F5344CB8AC3E}">
        <p14:creationId xmlns:p14="http://schemas.microsoft.com/office/powerpoint/2010/main" val="156850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13355"/>
            <a:ext cx="10515600" cy="283241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i="1" dirty="0">
                <a:solidFill>
                  <a:schemeClr val="accent1"/>
                </a:solidFill>
              </a:rPr>
              <a:t>Loop Invariant:</a:t>
            </a:r>
            <a:r>
              <a:rPr lang="en-US" dirty="0"/>
              <a:t> For all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/>
              <a:t> 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[j]</a:t>
            </a:r>
            <a:r>
              <a:rPr lang="en-US" dirty="0"/>
              <a:t> is higher priority than its children</a:t>
            </a:r>
          </a:p>
          <a:p>
            <a:pPr>
              <a:lnSpc>
                <a:spcPct val="120000"/>
              </a:lnSpc>
            </a:pPr>
            <a:r>
              <a:rPr lang="en-US" dirty="0"/>
              <a:t>True initially: 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>
                <a:cs typeface="Courier New" pitchFamily="49" charset="0"/>
              </a:rPr>
              <a:t> &gt;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size/2</a:t>
            </a:r>
            <a:r>
              <a:rPr lang="en-US" dirty="0"/>
              <a:t>,  then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/>
              <a:t> is a leaf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Otherwise its left child would be at position &gt;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size</a:t>
            </a:r>
          </a:p>
          <a:p>
            <a:pPr>
              <a:lnSpc>
                <a:spcPct val="120000"/>
              </a:lnSpc>
            </a:pPr>
            <a:r>
              <a:rPr lang="en-US" dirty="0"/>
              <a:t>True after one more iteration: loop body and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percolateDown</a:t>
            </a:r>
            <a:r>
              <a:rPr lang="en-US" dirty="0"/>
              <a:t> make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/>
              <a:t> higher priority than children without breaking the property for any descendants</a:t>
            </a:r>
          </a:p>
          <a:p>
            <a:pPr>
              <a:lnSpc>
                <a:spcPct val="120000"/>
              </a:lnSpc>
              <a:buNone/>
            </a:pPr>
            <a:r>
              <a:rPr lang="en-US" dirty="0">
                <a:solidFill>
                  <a:schemeClr val="accent1"/>
                </a:solidFill>
              </a:rPr>
              <a:t>So after the loop finishes, all nodes are less than their children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52800" y="14478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void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buildHeap</a:t>
            </a:r>
            <a:r>
              <a:rPr lang="en-US" sz="2000" b="1" kern="0" dirty="0">
                <a:latin typeface="Courier New" pitchFamily="49" charset="0"/>
              </a:rPr>
              <a:t>() {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	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latin typeface="Courier New" pitchFamily="49" charset="0"/>
              </a:rPr>
              <a:t>= size/2;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&gt;0;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--) {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latin typeface="Courier New" pitchFamily="49" charset="0"/>
              </a:rPr>
              <a:t>  = </a:t>
            </a:r>
            <a:r>
              <a:rPr lang="en-US" sz="2000" kern="0" dirty="0" err="1">
                <a:latin typeface="Courier New" pitchFamily="49" charset="0"/>
              </a:rPr>
              <a:t>arr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];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	 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b="1" kern="0" dirty="0">
                <a:latin typeface="Courier New" pitchFamily="49" charset="0"/>
              </a:rPr>
              <a:t> = </a:t>
            </a:r>
            <a:r>
              <a:rPr lang="en-US" sz="2000" b="1" kern="0" dirty="0" err="1">
                <a:latin typeface="Courier New" pitchFamily="49" charset="0"/>
              </a:rPr>
              <a:t>percolateDown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i,val</a:t>
            </a:r>
            <a:r>
              <a:rPr lang="en-US" sz="2000" b="1" kern="0" dirty="0">
                <a:latin typeface="Courier New" pitchFamily="49" charset="0"/>
              </a:rPr>
              <a:t>);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err="1">
                <a:latin typeface="Courier New" pitchFamily="49" charset="0"/>
              </a:rPr>
              <a:t>arr</a:t>
            </a:r>
            <a:r>
              <a:rPr lang="en-US" sz="2000" kern="0" dirty="0">
                <a:latin typeface="Courier New" pitchFamily="49" charset="0"/>
              </a:rPr>
              <a:t>[hole] = </a:t>
            </a:r>
            <a:r>
              <a:rPr lang="en-US" sz="2000" kern="0" dirty="0" err="1">
                <a:latin typeface="Courier New" pitchFamily="49" charset="0"/>
              </a:rPr>
              <a:t>val</a:t>
            </a:r>
            <a:r>
              <a:rPr lang="en-US" sz="2000" kern="0" dirty="0">
                <a:latin typeface="Courier New" pitchFamily="49" charset="0"/>
              </a:rPr>
              <a:t>;</a:t>
            </a:r>
            <a:endParaRPr lang="en-US" sz="2000" b="1" kern="0" dirty="0">
              <a:latin typeface="Courier New" pitchFamily="49" charset="0"/>
            </a:endParaRP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}</a:t>
            </a:r>
            <a:endParaRPr lang="en-US" sz="2000" b="1" kern="0" dirty="0">
              <a:latin typeface="Courier New" pitchFamily="49" charset="0"/>
            </a:endParaRP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4843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24867"/>
            <a:ext cx="10937488" cy="26093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Easier argument: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8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800" dirty="0">
                <a:cs typeface="Courier New" pitchFamily="49" charset="0"/>
              </a:rPr>
              <a:t>loop iterations</a:t>
            </a:r>
          </a:p>
          <a:p>
            <a:pPr lvl="1"/>
            <a:r>
              <a:rPr lang="en-US" sz="2800" dirty="0">
                <a:cs typeface="Courier New" pitchFamily="49" charset="0"/>
              </a:rPr>
              <a:t>Each iteration does one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percolateDown</a:t>
            </a:r>
            <a:r>
              <a:rPr lang="en-US" sz="2800" dirty="0">
                <a:cs typeface="Courier New" pitchFamily="49" charset="0"/>
              </a:rPr>
              <a:t>, each is </a:t>
            </a:r>
            <a:r>
              <a:rPr lang="en-US" sz="2800" i="1" dirty="0"/>
              <a:t>                     </a:t>
            </a:r>
            <a:endParaRPr lang="en-US" sz="2800" dirty="0"/>
          </a:p>
          <a:p>
            <a:endParaRPr lang="en-US" dirty="0"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cs typeface="Courier New" pitchFamily="49" charset="0"/>
              </a:rPr>
              <a:t>This is correct, but there is a more precise (“tighter”) analysis of the algorithm…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52800" y="14478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void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buildHeap</a:t>
            </a:r>
            <a:r>
              <a:rPr lang="en-US" sz="2000" b="1" kern="0" dirty="0">
                <a:latin typeface="Courier New" pitchFamily="49" charset="0"/>
              </a:rPr>
              <a:t>() {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	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latin typeface="Courier New" pitchFamily="49" charset="0"/>
              </a:rPr>
              <a:t>= size/2;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&gt;0;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--) {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latin typeface="Courier New" pitchFamily="49" charset="0"/>
              </a:rPr>
              <a:t>  = </a:t>
            </a:r>
            <a:r>
              <a:rPr lang="en-US" sz="2000" kern="0" dirty="0" err="1">
                <a:latin typeface="Courier New" pitchFamily="49" charset="0"/>
              </a:rPr>
              <a:t>arr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];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	 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b="1" kern="0" dirty="0">
                <a:latin typeface="Courier New" pitchFamily="49" charset="0"/>
              </a:rPr>
              <a:t> = </a:t>
            </a:r>
            <a:r>
              <a:rPr lang="en-US" sz="2000" b="1" kern="0" dirty="0" err="1">
                <a:latin typeface="Courier New" pitchFamily="49" charset="0"/>
              </a:rPr>
              <a:t>percolateDown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i,val</a:t>
            </a:r>
            <a:r>
              <a:rPr lang="en-US" sz="2000" b="1" kern="0" dirty="0">
                <a:latin typeface="Courier New" pitchFamily="49" charset="0"/>
              </a:rPr>
              <a:t>);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err="1">
                <a:latin typeface="Courier New" pitchFamily="49" charset="0"/>
              </a:rPr>
              <a:t>arr</a:t>
            </a:r>
            <a:r>
              <a:rPr lang="en-US" sz="2000" kern="0" dirty="0">
                <a:latin typeface="Courier New" pitchFamily="49" charset="0"/>
              </a:rPr>
              <a:t>[hole] = </a:t>
            </a:r>
            <a:r>
              <a:rPr lang="en-US" sz="2000" kern="0" dirty="0" err="1">
                <a:latin typeface="Courier New" pitchFamily="49" charset="0"/>
              </a:rPr>
              <a:t>val</a:t>
            </a:r>
            <a:r>
              <a:rPr lang="en-US" sz="2000" kern="0" dirty="0">
                <a:latin typeface="Courier New" pitchFamily="49" charset="0"/>
              </a:rPr>
              <a:t>;</a:t>
            </a:r>
            <a:endParaRPr lang="en-US" sz="2000" b="1" kern="0" dirty="0">
              <a:latin typeface="Courier New" pitchFamily="49" charset="0"/>
            </a:endParaRP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}</a:t>
            </a:r>
            <a:endParaRPr lang="en-US" sz="2000" b="1" kern="0" dirty="0">
              <a:latin typeface="Courier New" pitchFamily="49" charset="0"/>
            </a:endParaRP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3475465" y="3757961"/>
            <a:ext cx="69815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sz="2800" dirty="0"/>
              <a:t> is </a:t>
            </a:r>
            <a:r>
              <a:rPr lang="en-US" sz="2800" i="1" dirty="0"/>
              <a:t>                         </a:t>
            </a:r>
            <a:r>
              <a:rPr lang="en-US" sz="2800" dirty="0"/>
              <a:t>where </a:t>
            </a:r>
            <a:r>
              <a:rPr lang="en-US" sz="2800" i="1" dirty="0"/>
              <a:t>n</a:t>
            </a:r>
            <a:r>
              <a:rPr lang="en-US" sz="2800" dirty="0"/>
              <a:t> is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size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740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Midterm on Friday</a:t>
            </a:r>
          </a:p>
          <a:p>
            <a:pPr lvl="1"/>
            <a:r>
              <a:rPr lang="en-US" dirty="0" smtClean="0"/>
              <a:t>Will </a:t>
            </a:r>
            <a:r>
              <a:rPr lang="en-US" dirty="0"/>
              <a:t>start at 10:50, will end promptly at 11:50 (even if you’re late), so be </a:t>
            </a:r>
            <a:r>
              <a:rPr lang="en-US" dirty="0" smtClean="0"/>
              <a:t>early</a:t>
            </a:r>
          </a:p>
          <a:p>
            <a:pPr lvl="1"/>
            <a:r>
              <a:rPr lang="en-US" dirty="0" smtClean="0"/>
              <a:t>Anything we’ve covered is fair game (including this lecture)</a:t>
            </a:r>
          </a:p>
          <a:p>
            <a:pPr lvl="1"/>
            <a:r>
              <a:rPr lang="en-US" dirty="0" smtClean="0"/>
              <a:t>Only bring pencils and erasers</a:t>
            </a:r>
          </a:p>
          <a:p>
            <a:pPr lvl="1"/>
            <a:r>
              <a:rPr lang="en-US" dirty="0" smtClean="0"/>
              <a:t>Turn off / s</a:t>
            </a:r>
            <a:r>
              <a:rPr lang="en-US" dirty="0" smtClean="0"/>
              <a:t>ilence and put away any devices (e.g. phone) before exam</a:t>
            </a:r>
          </a:p>
          <a:p>
            <a:r>
              <a:rPr lang="en-US" dirty="0" smtClean="0"/>
              <a:t>Section</a:t>
            </a:r>
          </a:p>
          <a:p>
            <a:pPr lvl="1"/>
            <a:r>
              <a:rPr lang="en-US" dirty="0" smtClean="0"/>
              <a:t>Will go over solutions for select problems from practice set</a:t>
            </a:r>
          </a:p>
          <a:p>
            <a:pPr lvl="1"/>
            <a:r>
              <a:rPr lang="en-US" dirty="0" smtClean="0"/>
              <a:t>Practice set posted on course webpage (under Sections)</a:t>
            </a:r>
          </a:p>
          <a:p>
            <a:pPr lvl="1"/>
            <a:r>
              <a:rPr lang="en-US" dirty="0" smtClean="0"/>
              <a:t>Recommendation: do the practice problems, then use section to go over the questions you found hardest (there isn’t enough time to cover all of them)</a:t>
            </a:r>
            <a:endParaRPr lang="en-US" dirty="0"/>
          </a:p>
          <a:p>
            <a:r>
              <a:rPr lang="en-US" dirty="0" smtClean="0"/>
              <a:t>Homework 3 grades come out today!</a:t>
            </a:r>
            <a:endParaRPr lang="en-US" dirty="0"/>
          </a:p>
          <a:p>
            <a:r>
              <a:rPr lang="en-US" dirty="0" smtClean="0"/>
              <a:t>Course feedback today! (anonymous, confidential, something I have set up)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69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23423"/>
            <a:ext cx="10515600" cy="275353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Better argument: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size/2 </a:t>
            </a:r>
            <a:r>
              <a:rPr lang="en-US" dirty="0">
                <a:cs typeface="Courier New" pitchFamily="49" charset="0"/>
              </a:rPr>
              <a:t>total loop iterations: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)</a:t>
            </a:r>
          </a:p>
          <a:p>
            <a:r>
              <a:rPr lang="en-US" dirty="0">
                <a:cs typeface="Courier New" pitchFamily="49" charset="0"/>
              </a:rPr>
              <a:t>1/2 the loop iterations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percolateDown</a:t>
            </a:r>
            <a:r>
              <a:rPr lang="en-US" dirty="0">
                <a:cs typeface="Courier New" pitchFamily="49" charset="0"/>
              </a:rPr>
              <a:t> at most</a:t>
            </a:r>
          </a:p>
          <a:p>
            <a:r>
              <a:rPr lang="en-US" dirty="0">
                <a:cs typeface="Courier New" pitchFamily="49" charset="0"/>
              </a:rPr>
              <a:t>1/4 the loop iterations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percolateDown</a:t>
            </a:r>
            <a:r>
              <a:rPr lang="en-US" dirty="0">
                <a:cs typeface="Courier New" pitchFamily="49" charset="0"/>
              </a:rPr>
              <a:t> at most</a:t>
            </a:r>
          </a:p>
          <a:p>
            <a:r>
              <a:rPr lang="en-US" dirty="0">
                <a:cs typeface="Courier New" pitchFamily="49" charset="0"/>
              </a:rPr>
              <a:t>1/8 the loop iterations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percolateDown</a:t>
            </a:r>
            <a:r>
              <a:rPr lang="en-US" dirty="0">
                <a:cs typeface="Courier New" pitchFamily="49" charset="0"/>
              </a:rPr>
              <a:t> at most</a:t>
            </a:r>
            <a:endParaRPr lang="en-US" dirty="0"/>
          </a:p>
          <a:p>
            <a:r>
              <a:rPr lang="en-US" dirty="0">
                <a:cs typeface="Courier New" pitchFamily="49" charset="0"/>
              </a:rPr>
              <a:t>… </a:t>
            </a:r>
          </a:p>
          <a:p>
            <a:r>
              <a:rPr lang="en-US" dirty="0">
                <a:cs typeface="Courier New" pitchFamily="49" charset="0"/>
              </a:rPr>
              <a:t>((1/2) + (2/4) + (3/8) + (4/16) + …) &lt; 2   </a:t>
            </a:r>
            <a:r>
              <a:rPr lang="en-US" sz="2300" dirty="0">
                <a:cs typeface="Courier New" pitchFamily="49" charset="0"/>
              </a:rPr>
              <a:t>(page 4 of Weiss) 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52800" y="11430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void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buildHeap</a:t>
            </a:r>
            <a:r>
              <a:rPr lang="en-US" sz="2000" b="1" kern="0" dirty="0">
                <a:latin typeface="Courier New" pitchFamily="49" charset="0"/>
              </a:rPr>
              <a:t>() {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	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latin typeface="Courier New" pitchFamily="49" charset="0"/>
              </a:rPr>
              <a:t>= size/2;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&gt;0;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--) {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latin typeface="Courier New" pitchFamily="49" charset="0"/>
              </a:rPr>
              <a:t>  = </a:t>
            </a:r>
            <a:r>
              <a:rPr lang="en-US" sz="2000" kern="0" dirty="0" err="1">
                <a:latin typeface="Courier New" pitchFamily="49" charset="0"/>
              </a:rPr>
              <a:t>arr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];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	 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b="1" kern="0" dirty="0">
                <a:latin typeface="Courier New" pitchFamily="49" charset="0"/>
              </a:rPr>
              <a:t> = </a:t>
            </a:r>
            <a:r>
              <a:rPr lang="en-US" sz="2000" b="1" kern="0" dirty="0" err="1">
                <a:latin typeface="Courier New" pitchFamily="49" charset="0"/>
              </a:rPr>
              <a:t>percolateDown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i,val</a:t>
            </a:r>
            <a:r>
              <a:rPr lang="en-US" sz="2000" b="1" kern="0" dirty="0">
                <a:latin typeface="Courier New" pitchFamily="49" charset="0"/>
              </a:rPr>
              <a:t>);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err="1">
                <a:latin typeface="Courier New" pitchFamily="49" charset="0"/>
              </a:rPr>
              <a:t>arr</a:t>
            </a:r>
            <a:r>
              <a:rPr lang="en-US" sz="2000" kern="0" dirty="0">
                <a:latin typeface="Courier New" pitchFamily="49" charset="0"/>
              </a:rPr>
              <a:t>[hole] = </a:t>
            </a:r>
            <a:r>
              <a:rPr lang="en-US" sz="2000" kern="0" dirty="0" err="1">
                <a:latin typeface="Courier New" pitchFamily="49" charset="0"/>
              </a:rPr>
              <a:t>val</a:t>
            </a:r>
            <a:r>
              <a:rPr lang="en-US" sz="2000" kern="0" dirty="0">
                <a:latin typeface="Courier New" pitchFamily="49" charset="0"/>
              </a:rPr>
              <a:t>;</a:t>
            </a:r>
            <a:endParaRPr lang="en-US" sz="2000" b="1" kern="0" dirty="0">
              <a:latin typeface="Courier New" pitchFamily="49" charset="0"/>
            </a:endParaRP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}</a:t>
            </a:r>
            <a:endParaRPr lang="en-US" sz="2000" b="1" kern="0" dirty="0">
              <a:latin typeface="Courier New" pitchFamily="49" charset="0"/>
            </a:endParaRP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680434"/>
              </p:ext>
            </p:extLst>
          </p:nvPr>
        </p:nvGraphicFramePr>
        <p:xfrm>
          <a:off x="8574357" y="5499409"/>
          <a:ext cx="996376" cy="779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Equation" r:id="rId5" imgW="584200" imgH="457200" progId="Equation.3">
                  <p:embed/>
                </p:oleObj>
              </mc:Choice>
              <mc:Fallback>
                <p:oleObj name="Equation" r:id="rId5" imgW="5842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574357" y="5499409"/>
                        <a:ext cx="996376" cy="7797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101870" y="3334215"/>
            <a:ext cx="5637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sz="2400" dirty="0"/>
              <a:t> is </a:t>
            </a:r>
            <a:r>
              <a:rPr lang="en-US" sz="2400" i="1" dirty="0"/>
              <a:t>                    </a:t>
            </a:r>
            <a:r>
              <a:rPr lang="en-US" sz="2400" dirty="0"/>
              <a:t>where </a:t>
            </a:r>
            <a:r>
              <a:rPr lang="en-US" sz="2400" i="1" dirty="0"/>
              <a:t>n</a:t>
            </a:r>
            <a:r>
              <a:rPr lang="en-US" sz="2400" dirty="0"/>
              <a:t> is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size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592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from </a:t>
            </a:r>
            <a:r>
              <a:rPr lang="en-US" i="0" dirty="0" err="1">
                <a:latin typeface="Courier New" pitchFamily="49" charset="0"/>
                <a:cs typeface="Courier New" pitchFamily="49" charset="0"/>
              </a:rPr>
              <a:t>buildHeap</a:t>
            </a:r>
            <a:endParaRPr lang="en-US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933878" cy="43513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Without providing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/>
              <a:t>, clients can implement their own </a:t>
            </a:r>
            <a:br>
              <a:rPr lang="en-US" dirty="0"/>
            </a:br>
            <a:r>
              <a:rPr lang="en-US" dirty="0"/>
              <a:t>that runs in</a:t>
            </a:r>
            <a:r>
              <a:rPr lang="en-US" i="1" dirty="0">
                <a:sym typeface="Symbol"/>
              </a:rPr>
              <a:t>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                      </a:t>
            </a:r>
            <a:r>
              <a:rPr lang="en-US" dirty="0"/>
              <a:t>worst case</a:t>
            </a:r>
          </a:p>
          <a:p>
            <a:pPr marL="457200" lvl="1" indent="0">
              <a:lnSpc>
                <a:spcPct val="110000"/>
              </a:lnSpc>
              <a:buNone/>
            </a:pPr>
            <a:endParaRPr lang="en-US" sz="1000" dirty="0"/>
          </a:p>
          <a:p>
            <a:pPr>
              <a:lnSpc>
                <a:spcPct val="110000"/>
              </a:lnSpc>
            </a:pPr>
            <a:r>
              <a:rPr lang="en-US" dirty="0"/>
              <a:t>By providing a specialized operation (with access to the internal data), </a:t>
            </a:r>
            <a:br>
              <a:rPr lang="en-US" dirty="0"/>
            </a:br>
            <a:r>
              <a:rPr lang="en-US" dirty="0"/>
              <a:t>we can do </a:t>
            </a:r>
            <a:r>
              <a:rPr lang="en-US" i="1" dirty="0"/>
              <a:t>              </a:t>
            </a:r>
            <a:r>
              <a:rPr lang="en-US" dirty="0"/>
              <a:t>worst case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Intuition: Most data is near a leaf, so better to percolate down</a:t>
            </a:r>
          </a:p>
          <a:p>
            <a:pPr>
              <a:lnSpc>
                <a:spcPct val="110000"/>
              </a:lnSpc>
            </a:pPr>
            <a:endParaRPr lang="en-US" sz="1000" dirty="0"/>
          </a:p>
          <a:p>
            <a:pPr>
              <a:lnSpc>
                <a:spcPct val="110000"/>
              </a:lnSpc>
            </a:pPr>
            <a:r>
              <a:rPr lang="en-US" dirty="0"/>
              <a:t>Can analyze this algorithm for: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Correctness: Non-trivial inductive proof using loop invariant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Efficiency:</a:t>
            </a:r>
          </a:p>
          <a:p>
            <a:pPr lvl="2">
              <a:lnSpc>
                <a:spcPct val="110000"/>
              </a:lnSpc>
            </a:pPr>
            <a:r>
              <a:rPr lang="en-US" sz="2400" dirty="0"/>
              <a:t>First (easier) analysis proved it was O(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)</a:t>
            </a:r>
          </a:p>
          <a:p>
            <a:pPr lvl="2">
              <a:lnSpc>
                <a:spcPct val="110000"/>
              </a:lnSpc>
            </a:pPr>
            <a:r>
              <a:rPr lang="en-US" sz="2400" dirty="0"/>
              <a:t>Tighter analysis shows same algorithm is </a:t>
            </a:r>
            <a:r>
              <a:rPr lang="en-US" sz="2400" i="1" dirty="0"/>
              <a:t>O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</a:t>
            </a:r>
          </a:p>
          <a:p>
            <a:pPr lvl="2">
              <a:lnSpc>
                <a:spcPct val="110000"/>
              </a:lnSpc>
            </a:pPr>
            <a:endParaRPr lang="en-US" dirty="0"/>
          </a:p>
          <a:p>
            <a:pPr lvl="2"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01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9369" y="4484980"/>
            <a:ext cx="49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-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branching factors for Heaps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442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>
                <a:solidFill>
                  <a:schemeClr val="accent1"/>
                </a:solidFill>
              </a:rPr>
              <a:t>d</a:t>
            </a:r>
            <a:r>
              <a:rPr lang="en-US" b="1" dirty="0">
                <a:solidFill>
                  <a:schemeClr val="accent1"/>
                </a:solidFill>
              </a:rPr>
              <a:t>-heaps</a:t>
            </a:r>
            <a:r>
              <a:rPr lang="en-US" dirty="0"/>
              <a:t>: have </a:t>
            </a:r>
            <a:r>
              <a:rPr lang="en-US" i="1" dirty="0"/>
              <a:t>d</a:t>
            </a:r>
            <a:r>
              <a:rPr lang="en-US" dirty="0"/>
              <a:t> children instead of 2</a:t>
            </a:r>
          </a:p>
          <a:p>
            <a:pPr lvl="1"/>
            <a:r>
              <a:rPr lang="en-US" dirty="0"/>
              <a:t>Makes heaps shallower</a:t>
            </a:r>
          </a:p>
          <a:p>
            <a:pPr lvl="1"/>
            <a:endParaRPr lang="en-US" sz="1000" dirty="0"/>
          </a:p>
          <a:p>
            <a:pPr lvl="1"/>
            <a:endParaRPr lang="en-US" sz="1000" dirty="0"/>
          </a:p>
          <a:p>
            <a:pPr lvl="1"/>
            <a:endParaRPr lang="en-US" sz="1000" dirty="0"/>
          </a:p>
          <a:p>
            <a:pPr lvl="1"/>
            <a:endParaRPr lang="en-US" sz="1000" dirty="0"/>
          </a:p>
          <a:p>
            <a:pPr lvl="1"/>
            <a:endParaRPr lang="en-US" sz="1000" dirty="0"/>
          </a:p>
          <a:p>
            <a:pPr lvl="1"/>
            <a:endParaRPr lang="en-US" sz="1000" dirty="0"/>
          </a:p>
          <a:p>
            <a:pPr lvl="1"/>
            <a:endParaRPr lang="en-US" sz="1000" dirty="0"/>
          </a:p>
          <a:p>
            <a:pPr lvl="1"/>
            <a:endParaRPr lang="en-US" sz="1000" dirty="0"/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/>
              <a:t>Example: 3-heap</a:t>
            </a:r>
          </a:p>
          <a:p>
            <a:pPr lvl="1"/>
            <a:r>
              <a:rPr lang="en-US" dirty="0"/>
              <a:t>Only difference: three children instead of 2</a:t>
            </a:r>
          </a:p>
          <a:p>
            <a:pPr lvl="1"/>
            <a:r>
              <a:rPr lang="en-US" dirty="0"/>
              <a:t>Still use an array with all positions from </a:t>
            </a:r>
            <a:br>
              <a:rPr lang="en-US" dirty="0"/>
            </a:br>
            <a:r>
              <a:rPr lang="en-US" dirty="0"/>
              <a:t>1 … </a:t>
            </a:r>
            <a:r>
              <a:rPr lang="en-US" dirty="0" err="1"/>
              <a:t>heapSize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65880"/>
              </p:ext>
            </p:extLst>
          </p:nvPr>
        </p:nvGraphicFramePr>
        <p:xfrm>
          <a:off x="7798419" y="2526211"/>
          <a:ext cx="3555381" cy="3650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3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109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153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</a:rPr>
                        <a:t> Index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</a:rPr>
                        <a:t>Children Indices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153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153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153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153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153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2153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709211" y="1977976"/>
            <a:ext cx="28064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Indices for 3-heap</a:t>
            </a:r>
          </a:p>
        </p:txBody>
      </p:sp>
    </p:spTree>
    <p:extLst>
      <p:ext uri="{BB962C8B-B14F-4D97-AF65-F5344CB8AC3E}">
        <p14:creationId xmlns:p14="http://schemas.microsoft.com/office/powerpoint/2010/main" val="188824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Wrapping up Heaps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heaps a data structure for?</a:t>
            </a:r>
          </a:p>
          <a:p>
            <a:endParaRPr lang="en-US" dirty="0"/>
          </a:p>
          <a:p>
            <a:r>
              <a:rPr lang="en-US" dirty="0"/>
              <a:t>What is it usually implemented with?</a:t>
            </a:r>
            <a:br>
              <a:rPr lang="en-US" dirty="0"/>
            </a:br>
            <a:r>
              <a:rPr lang="en-US" dirty="0"/>
              <a:t>Why?</a:t>
            </a:r>
          </a:p>
          <a:p>
            <a:endParaRPr lang="en-US" dirty="0"/>
          </a:p>
          <a:p>
            <a:r>
              <a:rPr lang="en-US" dirty="0"/>
              <a:t>What are some example uses?</a:t>
            </a:r>
          </a:p>
        </p:txBody>
      </p:sp>
    </p:spTree>
    <p:extLst>
      <p:ext uri="{BB962C8B-B14F-4D97-AF65-F5344CB8AC3E}">
        <p14:creationId xmlns:p14="http://schemas.microsoft.com/office/powerpoint/2010/main" val="27651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Binary Trees Implemented with an </a:t>
            </a:r>
            <a:r>
              <a:rPr lang="en-US" b="1" dirty="0"/>
              <a:t>Array</a:t>
            </a:r>
          </a:p>
        </p:txBody>
      </p:sp>
      <p:sp>
        <p:nvSpPr>
          <p:cNvPr id="4129" name="Text Box 3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421415" y="1541492"/>
            <a:ext cx="307012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/>
              <a:t>From node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/>
              <a:t>: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left child: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*2</a:t>
            </a:r>
          </a:p>
          <a:p>
            <a:r>
              <a:rPr lang="en-US" sz="2400" dirty="0"/>
              <a:t>right child: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*2+1</a:t>
            </a:r>
          </a:p>
          <a:p>
            <a:r>
              <a:rPr lang="en-US" sz="2400" dirty="0"/>
              <a:t>parent: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/2</a:t>
            </a:r>
          </a:p>
          <a:p>
            <a:endParaRPr lang="en-US" sz="2400" dirty="0"/>
          </a:p>
          <a:p>
            <a:r>
              <a:rPr lang="en-US" sz="2400" dirty="0"/>
              <a:t>(wasting index 0 is convenient for the index arithmetic)</a:t>
            </a:r>
          </a:p>
        </p:txBody>
      </p:sp>
      <p:sp>
        <p:nvSpPr>
          <p:cNvPr id="4100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220487" y="3279221"/>
            <a:ext cx="532904" cy="443561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G</a:t>
            </a:r>
          </a:p>
        </p:txBody>
      </p:sp>
      <p:sp>
        <p:nvSpPr>
          <p:cNvPr id="410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3502678" y="3318649"/>
            <a:ext cx="532904" cy="443561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E</a:t>
            </a:r>
          </a:p>
        </p:txBody>
      </p:sp>
      <p:sp>
        <p:nvSpPr>
          <p:cNvPr id="410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010548" y="3318649"/>
            <a:ext cx="532904" cy="443561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D</a:t>
            </a:r>
          </a:p>
        </p:txBody>
      </p:sp>
      <p:sp>
        <p:nvSpPr>
          <p:cNvPr id="410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5581003" y="2569522"/>
            <a:ext cx="532904" cy="443561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C</a:t>
            </a:r>
          </a:p>
        </p:txBody>
      </p:sp>
      <p:sp>
        <p:nvSpPr>
          <p:cNvPr id="410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809904" y="2569522"/>
            <a:ext cx="532904" cy="443561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B</a:t>
            </a:r>
          </a:p>
        </p:txBody>
      </p:sp>
      <p:sp>
        <p:nvSpPr>
          <p:cNvPr id="4105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4195453" y="1748469"/>
            <a:ext cx="532904" cy="443561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A</a:t>
            </a:r>
          </a:p>
        </p:txBody>
      </p:sp>
      <p:cxnSp>
        <p:nvCxnSpPr>
          <p:cNvPr id="4106" name="AutoShape 10"/>
          <p:cNvCxnSpPr>
            <a:cxnSpLocks noChangeShapeType="1"/>
            <a:stCxn id="4105" idx="3"/>
            <a:endCxn id="4104" idx="0"/>
          </p:cNvCxnSpPr>
          <p:nvPr>
            <p:custDataLst>
              <p:tags r:id="rId9"/>
            </p:custDataLst>
          </p:nvPr>
        </p:nvCxnSpPr>
        <p:spPr bwMode="auto">
          <a:xfrm flipH="1">
            <a:off x="3076355" y="2127072"/>
            <a:ext cx="1197140" cy="4424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7" name="AutoShape 11"/>
          <p:cNvCxnSpPr>
            <a:cxnSpLocks noChangeShapeType="1"/>
            <a:stCxn id="4105" idx="5"/>
            <a:endCxn id="4103" idx="0"/>
          </p:cNvCxnSpPr>
          <p:nvPr>
            <p:custDataLst>
              <p:tags r:id="rId10"/>
            </p:custDataLst>
          </p:nvPr>
        </p:nvCxnSpPr>
        <p:spPr bwMode="auto">
          <a:xfrm>
            <a:off x="4650315" y="2127072"/>
            <a:ext cx="1197140" cy="4424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8" name="AutoShape 12"/>
          <p:cNvCxnSpPr>
            <a:cxnSpLocks noChangeShapeType="1"/>
            <a:stCxn id="4103" idx="5"/>
            <a:endCxn id="4100" idx="0"/>
          </p:cNvCxnSpPr>
          <p:nvPr>
            <p:custDataLst>
              <p:tags r:id="rId11"/>
            </p:custDataLst>
          </p:nvPr>
        </p:nvCxnSpPr>
        <p:spPr bwMode="auto">
          <a:xfrm>
            <a:off x="6035637" y="2978586"/>
            <a:ext cx="451302" cy="271066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9" name="AutoShape 13"/>
          <p:cNvCxnSpPr>
            <a:cxnSpLocks noChangeShapeType="1"/>
            <a:stCxn id="4104" idx="3"/>
            <a:endCxn id="4102" idx="0"/>
          </p:cNvCxnSpPr>
          <p:nvPr>
            <p:custDataLst>
              <p:tags r:id="rId12"/>
            </p:custDataLst>
          </p:nvPr>
        </p:nvCxnSpPr>
        <p:spPr bwMode="auto">
          <a:xfrm flipH="1">
            <a:off x="2277001" y="2978586"/>
            <a:ext cx="611174" cy="31049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10" name="AutoShape 14"/>
          <p:cNvCxnSpPr>
            <a:cxnSpLocks noChangeShapeType="1"/>
            <a:stCxn id="4104" idx="5"/>
            <a:endCxn id="4101" idx="0"/>
          </p:cNvCxnSpPr>
          <p:nvPr>
            <p:custDataLst>
              <p:tags r:id="rId13"/>
            </p:custDataLst>
          </p:nvPr>
        </p:nvCxnSpPr>
        <p:spPr bwMode="auto">
          <a:xfrm>
            <a:off x="3264538" y="2978586"/>
            <a:ext cx="504593" cy="31049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3" name="Oval 17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129646" y="4077632"/>
            <a:ext cx="532904" cy="443561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J</a:t>
            </a:r>
          </a:p>
        </p:txBody>
      </p:sp>
      <p:cxnSp>
        <p:nvCxnSpPr>
          <p:cNvPr id="4114" name="AutoShape 18"/>
          <p:cNvCxnSpPr>
            <a:cxnSpLocks noChangeShapeType="1"/>
            <a:stCxn id="4101" idx="3"/>
            <a:endCxn id="4113" idx="0"/>
          </p:cNvCxnSpPr>
          <p:nvPr>
            <p:custDataLst>
              <p:tags r:id="rId15"/>
            </p:custDataLst>
          </p:nvPr>
        </p:nvCxnSpPr>
        <p:spPr bwMode="auto">
          <a:xfrm flipH="1">
            <a:off x="3396099" y="3727712"/>
            <a:ext cx="184851" cy="3203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5" name="Oval 1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3875711" y="4077632"/>
            <a:ext cx="532904" cy="443561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K</a:t>
            </a:r>
          </a:p>
        </p:txBody>
      </p:sp>
      <p:cxnSp>
        <p:nvCxnSpPr>
          <p:cNvPr id="4116" name="AutoShape 20"/>
          <p:cNvCxnSpPr>
            <a:cxnSpLocks noChangeShapeType="1"/>
            <a:stCxn id="4101" idx="5"/>
            <a:endCxn id="4115" idx="0"/>
          </p:cNvCxnSpPr>
          <p:nvPr>
            <p:custDataLst>
              <p:tags r:id="rId17"/>
            </p:custDataLst>
          </p:nvPr>
        </p:nvCxnSpPr>
        <p:spPr bwMode="auto">
          <a:xfrm>
            <a:off x="3957312" y="3727712"/>
            <a:ext cx="184850" cy="3203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7" name="Oval 2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1637515" y="4077632"/>
            <a:ext cx="532904" cy="443561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H</a:t>
            </a:r>
          </a:p>
        </p:txBody>
      </p:sp>
      <p:cxnSp>
        <p:nvCxnSpPr>
          <p:cNvPr id="4118" name="AutoShape 22"/>
          <p:cNvCxnSpPr>
            <a:cxnSpLocks noChangeShapeType="1"/>
            <a:stCxn id="4102" idx="3"/>
            <a:endCxn id="4117" idx="0"/>
          </p:cNvCxnSpPr>
          <p:nvPr>
            <p:custDataLst>
              <p:tags r:id="rId19"/>
            </p:custDataLst>
          </p:nvPr>
        </p:nvCxnSpPr>
        <p:spPr bwMode="auto">
          <a:xfrm flipH="1">
            <a:off x="1903968" y="3727712"/>
            <a:ext cx="184851" cy="3203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9" name="Oval 23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2383581" y="4077632"/>
            <a:ext cx="532904" cy="443561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I</a:t>
            </a:r>
          </a:p>
        </p:txBody>
      </p:sp>
      <p:cxnSp>
        <p:nvCxnSpPr>
          <p:cNvPr id="4120" name="AutoShape 24"/>
          <p:cNvCxnSpPr>
            <a:cxnSpLocks noChangeShapeType="1"/>
            <a:stCxn id="4102" idx="5"/>
            <a:endCxn id="4119" idx="0"/>
          </p:cNvCxnSpPr>
          <p:nvPr>
            <p:custDataLst>
              <p:tags r:id="rId21"/>
            </p:custDataLst>
          </p:nvPr>
        </p:nvCxnSpPr>
        <p:spPr bwMode="auto">
          <a:xfrm>
            <a:off x="2465182" y="3727712"/>
            <a:ext cx="184850" cy="3203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21" name="Oval 2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5048099" y="3279221"/>
            <a:ext cx="532904" cy="443561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F</a:t>
            </a:r>
          </a:p>
        </p:txBody>
      </p:sp>
      <p:cxnSp>
        <p:nvCxnSpPr>
          <p:cNvPr id="4122" name="AutoShape 26"/>
          <p:cNvCxnSpPr>
            <a:cxnSpLocks noChangeShapeType="1"/>
            <a:stCxn id="4103" idx="3"/>
            <a:endCxn id="4121" idx="0"/>
          </p:cNvCxnSpPr>
          <p:nvPr>
            <p:custDataLst>
              <p:tags r:id="rId23"/>
            </p:custDataLst>
          </p:nvPr>
        </p:nvCxnSpPr>
        <p:spPr bwMode="auto">
          <a:xfrm flipH="1">
            <a:off x="5314552" y="2978586"/>
            <a:ext cx="344723" cy="271066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23" name="Oval 27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4755002" y="4077632"/>
            <a:ext cx="532904" cy="443561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L</a:t>
            </a:r>
          </a:p>
        </p:txBody>
      </p:sp>
      <p:cxnSp>
        <p:nvCxnSpPr>
          <p:cNvPr id="4124" name="AutoShape 28"/>
          <p:cNvCxnSpPr>
            <a:cxnSpLocks noChangeShapeType="1"/>
            <a:stCxn id="4121" idx="3"/>
            <a:endCxn id="4123" idx="0"/>
          </p:cNvCxnSpPr>
          <p:nvPr>
            <p:custDataLst>
              <p:tags r:id="rId25"/>
            </p:custDataLst>
          </p:nvPr>
        </p:nvCxnSpPr>
        <p:spPr bwMode="auto">
          <a:xfrm rot="5400000">
            <a:off x="4863896" y="3815385"/>
            <a:ext cx="419807" cy="10468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291" name="Text Box 195" hidden="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991600" y="2819400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2 * i</a:t>
            </a:r>
          </a:p>
        </p:txBody>
      </p:sp>
      <p:sp>
        <p:nvSpPr>
          <p:cNvPr id="4292" name="Text Box 196" hidden="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9067800" y="3429000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(2 * i)+1</a:t>
            </a:r>
          </a:p>
        </p:txBody>
      </p:sp>
      <p:sp>
        <p:nvSpPr>
          <p:cNvPr id="4293" name="Text Box 197" hidden="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8534400" y="3886200"/>
            <a:ext cx="144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└ i / 2</a:t>
            </a: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┘</a:t>
            </a:r>
          </a:p>
        </p:txBody>
      </p:sp>
      <p:graphicFrame>
        <p:nvGraphicFramePr>
          <p:cNvPr id="51" name="Group 193"/>
          <p:cNvGraphicFramePr>
            <a:graphicFrameLocks noGrp="1"/>
          </p:cNvGraphicFramePr>
          <p:nvPr>
            <p:custDataLst>
              <p:tags r:id="rId29"/>
            </p:custDataLst>
            <p:extLst/>
          </p:nvPr>
        </p:nvGraphicFramePr>
        <p:xfrm>
          <a:off x="1034507" y="5184074"/>
          <a:ext cx="10311056" cy="1144968"/>
        </p:xfrm>
        <a:graphic>
          <a:graphicData uri="http://schemas.openxmlformats.org/drawingml/2006/table">
            <a:tbl>
              <a:tblPr/>
              <a:tblGrid>
                <a:gridCol w="7365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65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365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365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365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3650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3650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3650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3650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3650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3650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3650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36504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736504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712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+mn-lt"/>
                      </a:endParaRPr>
                    </a:p>
                  </a:txBody>
                  <a:tcPr marL="94945" marR="94945" marT="47473" marB="4747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4945" marR="94945" marT="47473" marB="4747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4945" marR="94945" marT="47473" marB="4747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4945" marR="94945" marT="47473" marB="4747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4945" marR="94945" marT="47473" marB="4747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4945" marR="94945" marT="47473" marB="4747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4945" marR="94945" marT="47473" marB="4747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4945" marR="94945" marT="47473" marB="4747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4945" marR="94945" marT="47473" marB="4747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4945" marR="94945" marT="47473" marB="4747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4945" marR="94945" marT="47473" marB="4747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4945" marR="94945" marT="47473" marB="4747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4945" marR="94945" marT="47473" marB="4747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4945" marR="94945" marT="47473" marB="4747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4945" marR="94945" marT="47473" marB="47473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4945" marR="94945" marT="47473" marB="47473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4945" marR="94945" marT="47473" marB="47473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4945" marR="94945" marT="47473" marB="47473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4945" marR="94945" marT="47473" marB="47473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4945" marR="94945" marT="47473" marB="47473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4945" marR="94945" marT="47473" marB="47473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4945" marR="94945" marT="47473" marB="47473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4945" marR="94945" marT="47473" marB="47473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4945" marR="94945" marT="47473" marB="47473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4945" marR="94945" marT="47473" marB="47473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4945" marR="94945" marT="47473" marB="47473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4945" marR="94945" marT="47473" marB="47473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4945" marR="94945" marT="47473" marB="47473"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06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Judging the array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200"/>
              </a:spcBef>
              <a:buNone/>
            </a:pPr>
            <a:r>
              <a:rPr lang="en-US" dirty="0"/>
              <a:t>Pros:</a:t>
            </a:r>
          </a:p>
          <a:p>
            <a:pPr>
              <a:lnSpc>
                <a:spcPct val="110000"/>
              </a:lnSpc>
              <a:spcBef>
                <a:spcPts val="200"/>
              </a:spcBef>
            </a:pPr>
            <a:r>
              <a:rPr lang="en-US" dirty="0"/>
              <a:t>Non-data space: just index 0 and unused space on right</a:t>
            </a:r>
          </a:p>
          <a:p>
            <a:pPr lvl="1">
              <a:lnSpc>
                <a:spcPct val="110000"/>
              </a:lnSpc>
              <a:spcBef>
                <a:spcPts val="200"/>
              </a:spcBef>
            </a:pPr>
            <a:r>
              <a:rPr lang="en-US" dirty="0"/>
              <a:t>In conventional tree representation, one edge per node (except for root), </a:t>
            </a:r>
            <a:br>
              <a:rPr lang="en-US" dirty="0"/>
            </a:br>
            <a:r>
              <a:rPr lang="en-US" dirty="0"/>
              <a:t>so </a:t>
            </a:r>
            <a:r>
              <a:rPr lang="en-US" i="1" dirty="0"/>
              <a:t>n</a:t>
            </a:r>
            <a:r>
              <a:rPr lang="en-US" dirty="0"/>
              <a:t>-1 wasted space (like linked lists)</a:t>
            </a:r>
          </a:p>
          <a:p>
            <a:pPr lvl="1">
              <a:lnSpc>
                <a:spcPct val="110000"/>
              </a:lnSpc>
              <a:spcBef>
                <a:spcPts val="200"/>
              </a:spcBef>
            </a:pPr>
            <a:r>
              <a:rPr lang="en-US" dirty="0">
                <a:solidFill>
                  <a:schemeClr val="accent1"/>
                </a:solidFill>
              </a:rPr>
              <a:t>Array would waste more space if tree were not complete</a:t>
            </a:r>
          </a:p>
          <a:p>
            <a:pPr>
              <a:lnSpc>
                <a:spcPct val="110000"/>
              </a:lnSpc>
              <a:spcBef>
                <a:spcPts val="200"/>
              </a:spcBef>
            </a:pPr>
            <a:r>
              <a:rPr lang="en-US" dirty="0"/>
              <a:t>Multiplying and dividing by 2 is very fast (shift operations in hardware)</a:t>
            </a:r>
          </a:p>
          <a:p>
            <a:pPr>
              <a:lnSpc>
                <a:spcPct val="110000"/>
              </a:lnSpc>
              <a:spcBef>
                <a:spcPts val="200"/>
              </a:spcBef>
            </a:pPr>
            <a:r>
              <a:rPr lang="en-US" dirty="0">
                <a:solidFill>
                  <a:schemeClr val="accent1"/>
                </a:solidFill>
              </a:rPr>
              <a:t>Last used position is just index</a:t>
            </a:r>
            <a:endParaRPr lang="en-US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spcBef>
                <a:spcPts val="200"/>
              </a:spcBef>
            </a:pPr>
            <a:endParaRPr lang="en-US" sz="1000" dirty="0"/>
          </a:p>
          <a:p>
            <a:pPr>
              <a:lnSpc>
                <a:spcPct val="110000"/>
              </a:lnSpc>
              <a:spcBef>
                <a:spcPts val="200"/>
              </a:spcBef>
              <a:buNone/>
            </a:pPr>
            <a:r>
              <a:rPr lang="en-US" dirty="0"/>
              <a:t>Cons:</a:t>
            </a:r>
          </a:p>
          <a:p>
            <a:pPr>
              <a:lnSpc>
                <a:spcPct val="110000"/>
              </a:lnSpc>
              <a:spcBef>
                <a:spcPts val="200"/>
              </a:spcBef>
            </a:pPr>
            <a:r>
              <a:rPr lang="en-US" dirty="0"/>
              <a:t>Same might-be-empty or might-get-full problems we saw with array-based stacks and queues (resize by doubling as necessary)</a:t>
            </a:r>
          </a:p>
          <a:p>
            <a:pPr>
              <a:lnSpc>
                <a:spcPct val="110000"/>
              </a:lnSpc>
              <a:spcBef>
                <a:spcPts val="200"/>
              </a:spcBef>
              <a:buNone/>
            </a:pPr>
            <a:endParaRPr lang="en-US" sz="1000" dirty="0"/>
          </a:p>
          <a:p>
            <a:pPr>
              <a:lnSpc>
                <a:spcPct val="110000"/>
              </a:lnSpc>
              <a:spcBef>
                <a:spcPts val="200"/>
              </a:spcBef>
              <a:buNone/>
            </a:pPr>
            <a:r>
              <a:rPr lang="en-US" dirty="0"/>
              <a:t>Pros outweigh cons: min-heaps almost always use array implementation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/>
            <p:spPr/>
          </p:pic>
        </mc:Fallback>
      </mc:AlternateContent>
    </p:spTree>
    <p:extLst>
      <p:ext uri="{BB962C8B-B14F-4D97-AF65-F5344CB8AC3E}">
        <p14:creationId xmlns:p14="http://schemas.microsoft.com/office/powerpoint/2010/main" val="13796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insert</a:t>
            </a:r>
            <a:r>
              <a:rPr lang="en-US" dirty="0" smtClean="0">
                <a:ea typeface="Courier New" charset="0"/>
                <a:cs typeface="Courier New" charset="0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7253"/>
            <a:ext cx="10515600" cy="1740034"/>
          </a:xfrm>
        </p:spPr>
        <p:txBody>
          <a:bodyPr>
            <a:normAutofit fontScale="85000" lnSpcReduction="20000"/>
          </a:bodyPr>
          <a:lstStyle/>
          <a:p>
            <a:pPr marL="514350" indent="-514350" eaLnBrk="0" hangingPunct="0">
              <a:lnSpc>
                <a:spcPct val="120000"/>
              </a:lnSpc>
              <a:buFont typeface="+mj-lt"/>
              <a:buAutoNum type="arabicPeriod"/>
            </a:pPr>
            <a:r>
              <a:rPr lang="en-US" b="0" dirty="0" smtClean="0">
                <a:latin typeface="Arial" charset="0"/>
              </a:rPr>
              <a:t> Put </a:t>
            </a:r>
            <a:r>
              <a:rPr lang="en-US" b="0" dirty="0">
                <a:latin typeface="Arial" charset="0"/>
              </a:rPr>
              <a:t>new data in new </a:t>
            </a:r>
            <a:r>
              <a:rPr lang="en-US" b="0" dirty="0" smtClean="0">
                <a:latin typeface="Arial" charset="0"/>
              </a:rPr>
              <a:t>location</a:t>
            </a:r>
            <a:r>
              <a:rPr lang="en-US" b="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(preserve structure property)</a:t>
            </a:r>
          </a:p>
          <a:p>
            <a:pPr marL="514350" indent="-514350" eaLnBrk="0" hangingPunct="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latin typeface="Arial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Arial" charset="0"/>
              </a:rPr>
              <a:t>Percolate up: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(restore heap property)</a:t>
            </a:r>
            <a:endParaRPr lang="en-US" b="0" i="1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  <a:p>
            <a:pPr lvl="2" eaLnBrk="0" hangingPunct="0">
              <a:lnSpc>
                <a:spcPct val="120000"/>
              </a:lnSpc>
              <a:buFontTx/>
              <a:buChar char="•"/>
            </a:pPr>
            <a:r>
              <a:rPr lang="en-US" sz="2200" b="0" dirty="0" smtClean="0">
                <a:latin typeface="Arial" charset="0"/>
              </a:rPr>
              <a:t>If </a:t>
            </a:r>
            <a:r>
              <a:rPr lang="en-US" sz="2200" b="0" dirty="0">
                <a:latin typeface="Arial" charset="0"/>
              </a:rPr>
              <a:t>higher priority tha</a:t>
            </a:r>
            <a:r>
              <a:rPr lang="en-US" sz="2200" dirty="0">
                <a:latin typeface="Arial" charset="0"/>
              </a:rPr>
              <a:t>n parent</a:t>
            </a:r>
            <a:r>
              <a:rPr lang="en-US" sz="2200" b="0" dirty="0">
                <a:latin typeface="Arial" charset="0"/>
              </a:rPr>
              <a:t>, swap with </a:t>
            </a:r>
            <a:r>
              <a:rPr lang="en-US" sz="2200" b="0" dirty="0" smtClean="0">
                <a:latin typeface="Arial" charset="0"/>
              </a:rPr>
              <a:t>parent</a:t>
            </a:r>
            <a:endParaRPr lang="en-US" sz="2200" b="0" dirty="0">
              <a:latin typeface="Arial" charset="0"/>
            </a:endParaRPr>
          </a:p>
          <a:p>
            <a:pPr lvl="2" eaLnBrk="0" hangingPunct="0">
              <a:lnSpc>
                <a:spcPct val="120000"/>
              </a:lnSpc>
              <a:buFontTx/>
              <a:buChar char="•"/>
            </a:pPr>
            <a:r>
              <a:rPr lang="en-US" sz="2200" b="0" dirty="0" smtClean="0">
                <a:latin typeface="Arial" charset="0"/>
              </a:rPr>
              <a:t>Repeat </a:t>
            </a:r>
            <a:r>
              <a:rPr lang="en-US" sz="2200" dirty="0">
                <a:latin typeface="Arial" charset="0"/>
              </a:rPr>
              <a:t>until </a:t>
            </a:r>
            <a:r>
              <a:rPr lang="en-US" sz="2200" b="0" dirty="0">
                <a:latin typeface="Arial" charset="0"/>
                <a:sym typeface="Symbol" pitchFamily="18" charset="2"/>
              </a:rPr>
              <a:t>parent is more important or reached root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endParaRPr lang="en-US" dirty="0">
              <a:latin typeface="Arial" charset="0"/>
              <a:sym typeface="Symbol" pitchFamily="18" charset="2"/>
            </a:endParaRP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7524260" y="4490193"/>
            <a:ext cx="523875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1112148" y="3502711"/>
            <a:ext cx="2630487" cy="2460625"/>
            <a:chOff x="1467748" y="3243470"/>
            <a:chExt cx="2630487" cy="2460625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3608475" y="5219676"/>
              <a:ext cx="344488" cy="344488"/>
            </a:xfrm>
            <a:prstGeom prst="ellipse">
              <a:avLst/>
            </a:prstGeom>
            <a:noFill/>
            <a:ln w="952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C05611"/>
                  </a:solidFill>
                </a:rPr>
                <a:t>2</a:t>
              </a: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899548" y="3243470"/>
              <a:ext cx="1393825" cy="2460625"/>
            </a:xfrm>
            <a:custGeom>
              <a:avLst/>
              <a:gdLst/>
              <a:ahLst/>
              <a:cxnLst>
                <a:cxn ang="0">
                  <a:pos x="837" y="97"/>
                </a:cxn>
                <a:cxn ang="0">
                  <a:pos x="657" y="20"/>
                </a:cxn>
                <a:cxn ang="0">
                  <a:pos x="383" y="217"/>
                </a:cxn>
                <a:cxn ang="0">
                  <a:pos x="134" y="389"/>
                </a:cxn>
                <a:cxn ang="0">
                  <a:pos x="14" y="526"/>
                </a:cxn>
                <a:cxn ang="0">
                  <a:pos x="49" y="689"/>
                </a:cxn>
                <a:cxn ang="0">
                  <a:pos x="220" y="834"/>
                </a:cxn>
                <a:cxn ang="0">
                  <a:pos x="451" y="1143"/>
                </a:cxn>
                <a:cxn ang="0">
                  <a:pos x="554" y="1469"/>
                </a:cxn>
                <a:cxn ang="0">
                  <a:pos x="751" y="1529"/>
                </a:cxn>
                <a:cxn ang="0">
                  <a:pos x="846" y="1340"/>
                </a:cxn>
                <a:cxn ang="0">
                  <a:pos x="674" y="877"/>
                </a:cxn>
                <a:cxn ang="0">
                  <a:pos x="469" y="663"/>
                </a:cxn>
                <a:cxn ang="0">
                  <a:pos x="486" y="466"/>
                </a:cxn>
                <a:cxn ang="0">
                  <a:pos x="820" y="320"/>
                </a:cxn>
                <a:cxn ang="0">
                  <a:pos x="837" y="97"/>
                </a:cxn>
              </a:cxnLst>
              <a:rect l="0" t="0" r="r" b="b"/>
              <a:pathLst>
                <a:path w="878" h="1550">
                  <a:moveTo>
                    <a:pt x="837" y="97"/>
                  </a:moveTo>
                  <a:cubicBezTo>
                    <a:pt x="810" y="47"/>
                    <a:pt x="733" y="0"/>
                    <a:pt x="657" y="20"/>
                  </a:cubicBezTo>
                  <a:cubicBezTo>
                    <a:pt x="581" y="40"/>
                    <a:pt x="470" y="156"/>
                    <a:pt x="383" y="217"/>
                  </a:cubicBezTo>
                  <a:cubicBezTo>
                    <a:pt x="296" y="278"/>
                    <a:pt x="196" y="338"/>
                    <a:pt x="134" y="389"/>
                  </a:cubicBezTo>
                  <a:cubicBezTo>
                    <a:pt x="72" y="440"/>
                    <a:pt x="28" y="476"/>
                    <a:pt x="14" y="526"/>
                  </a:cubicBezTo>
                  <a:cubicBezTo>
                    <a:pt x="0" y="576"/>
                    <a:pt x="15" y="638"/>
                    <a:pt x="49" y="689"/>
                  </a:cubicBezTo>
                  <a:cubicBezTo>
                    <a:pt x="83" y="740"/>
                    <a:pt x="153" y="758"/>
                    <a:pt x="220" y="834"/>
                  </a:cubicBezTo>
                  <a:cubicBezTo>
                    <a:pt x="287" y="910"/>
                    <a:pt x="395" y="1037"/>
                    <a:pt x="451" y="1143"/>
                  </a:cubicBezTo>
                  <a:cubicBezTo>
                    <a:pt x="507" y="1249"/>
                    <a:pt x="504" y="1405"/>
                    <a:pt x="554" y="1469"/>
                  </a:cubicBezTo>
                  <a:cubicBezTo>
                    <a:pt x="604" y="1533"/>
                    <a:pt x="702" y="1550"/>
                    <a:pt x="751" y="1529"/>
                  </a:cubicBezTo>
                  <a:cubicBezTo>
                    <a:pt x="800" y="1508"/>
                    <a:pt x="859" y="1449"/>
                    <a:pt x="846" y="1340"/>
                  </a:cubicBezTo>
                  <a:cubicBezTo>
                    <a:pt x="833" y="1231"/>
                    <a:pt x="737" y="990"/>
                    <a:pt x="674" y="877"/>
                  </a:cubicBezTo>
                  <a:cubicBezTo>
                    <a:pt x="611" y="764"/>
                    <a:pt x="500" y="731"/>
                    <a:pt x="469" y="663"/>
                  </a:cubicBezTo>
                  <a:cubicBezTo>
                    <a:pt x="438" y="595"/>
                    <a:pt x="428" y="523"/>
                    <a:pt x="486" y="466"/>
                  </a:cubicBezTo>
                  <a:cubicBezTo>
                    <a:pt x="544" y="409"/>
                    <a:pt x="762" y="381"/>
                    <a:pt x="820" y="320"/>
                  </a:cubicBezTo>
                  <a:cubicBezTo>
                    <a:pt x="878" y="259"/>
                    <a:pt x="864" y="147"/>
                    <a:pt x="837" y="97"/>
                  </a:cubicBezTo>
                  <a:close/>
                </a:path>
              </a:pathLst>
            </a:custGeom>
            <a:solidFill>
              <a:schemeClr val="bg2"/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2763148" y="5159583"/>
              <a:ext cx="344487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cxnSp>
          <p:nvCxnSpPr>
            <p:cNvPr id="8" name="AutoShape 7"/>
            <p:cNvCxnSpPr>
              <a:cxnSpLocks noChangeShapeType="1"/>
            </p:cNvCxnSpPr>
            <p:nvPr/>
          </p:nvCxnSpPr>
          <p:spPr bwMode="auto">
            <a:xfrm>
              <a:off x="2788548" y="4842083"/>
              <a:ext cx="147637" cy="3175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3412435" y="4014995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8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2113860" y="4014995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4</a:t>
              </a: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3753748" y="4548395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3067948" y="4548395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10</a:t>
              </a: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2494860" y="4548395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5</a:t>
              </a: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696348" y="4548395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7</a:t>
              </a: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2305948" y="5157995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6</a:t>
              </a: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1885260" y="5157995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467748" y="5157995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11</a:t>
              </a:r>
            </a:p>
          </p:txBody>
        </p:sp>
        <p:cxnSp>
          <p:nvCxnSpPr>
            <p:cNvPr id="18" name="AutoShape 17"/>
            <p:cNvCxnSpPr>
              <a:cxnSpLocks noChangeShapeType="1"/>
            </p:cNvCxnSpPr>
            <p:nvPr/>
          </p:nvCxnSpPr>
          <p:spPr bwMode="auto">
            <a:xfrm flipH="1">
              <a:off x="1640785" y="4842083"/>
              <a:ext cx="106363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8"/>
            <p:cNvCxnSpPr>
              <a:cxnSpLocks noChangeShapeType="1"/>
            </p:cNvCxnSpPr>
            <p:nvPr/>
          </p:nvCxnSpPr>
          <p:spPr bwMode="auto">
            <a:xfrm>
              <a:off x="1990035" y="4842083"/>
              <a:ext cx="68263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19"/>
            <p:cNvCxnSpPr>
              <a:cxnSpLocks noChangeShapeType="1"/>
            </p:cNvCxnSpPr>
            <p:nvPr/>
          </p:nvCxnSpPr>
          <p:spPr bwMode="auto">
            <a:xfrm flipH="1">
              <a:off x="2478985" y="4842083"/>
              <a:ext cx="66675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1" name="AutoShape 20"/>
            <p:cNvCxnSpPr>
              <a:cxnSpLocks noChangeShapeType="1"/>
            </p:cNvCxnSpPr>
            <p:nvPr/>
          </p:nvCxnSpPr>
          <p:spPr bwMode="auto">
            <a:xfrm flipH="1">
              <a:off x="1869385" y="4308683"/>
              <a:ext cx="295275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2" name="AutoShape 21"/>
            <p:cNvCxnSpPr>
              <a:cxnSpLocks noChangeShapeType="1"/>
            </p:cNvCxnSpPr>
            <p:nvPr/>
          </p:nvCxnSpPr>
          <p:spPr bwMode="auto">
            <a:xfrm>
              <a:off x="2407548" y="4308683"/>
              <a:ext cx="260350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3" name="AutoShape 22"/>
            <p:cNvCxnSpPr>
              <a:cxnSpLocks noChangeShapeType="1"/>
            </p:cNvCxnSpPr>
            <p:nvPr/>
          </p:nvCxnSpPr>
          <p:spPr bwMode="auto">
            <a:xfrm flipH="1">
              <a:off x="3240985" y="4308683"/>
              <a:ext cx="222250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4" name="AutoShape 23"/>
            <p:cNvCxnSpPr>
              <a:cxnSpLocks noChangeShapeType="1"/>
            </p:cNvCxnSpPr>
            <p:nvPr/>
          </p:nvCxnSpPr>
          <p:spPr bwMode="auto">
            <a:xfrm>
              <a:off x="3706123" y="4308683"/>
              <a:ext cx="220662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5" name="AutoShape 24"/>
            <p:cNvCxnSpPr>
              <a:cxnSpLocks noChangeShapeType="1"/>
            </p:cNvCxnSpPr>
            <p:nvPr/>
          </p:nvCxnSpPr>
          <p:spPr bwMode="auto">
            <a:xfrm flipH="1">
              <a:off x="2286898" y="3699083"/>
              <a:ext cx="527050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6" name="AutoShape 25"/>
            <p:cNvCxnSpPr>
              <a:cxnSpLocks noChangeShapeType="1"/>
            </p:cNvCxnSpPr>
            <p:nvPr/>
          </p:nvCxnSpPr>
          <p:spPr bwMode="auto">
            <a:xfrm>
              <a:off x="3056835" y="3699083"/>
              <a:ext cx="528638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2763148" y="3405395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1</a:t>
              </a:r>
            </a:p>
          </p:txBody>
        </p:sp>
        <p:cxnSp>
          <p:nvCxnSpPr>
            <p:cNvPr id="28" name="AutoShape 28"/>
            <p:cNvCxnSpPr>
              <a:cxnSpLocks noChangeShapeType="1"/>
            </p:cNvCxnSpPr>
            <p:nvPr/>
          </p:nvCxnSpPr>
          <p:spPr bwMode="auto">
            <a:xfrm flipH="1" flipV="1">
              <a:off x="3107635" y="5332620"/>
              <a:ext cx="508000" cy="28575"/>
            </a:xfrm>
            <a:prstGeom prst="straightConnector1">
              <a:avLst/>
            </a:prstGeom>
            <a:noFill/>
            <a:ln w="254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9" name="Oval 29"/>
            <p:cNvSpPr>
              <a:spLocks noChangeArrowheads="1"/>
            </p:cNvSpPr>
            <p:nvPr/>
          </p:nvSpPr>
          <p:spPr bwMode="auto">
            <a:xfrm>
              <a:off x="3277497" y="5000039"/>
              <a:ext cx="344488" cy="344488"/>
            </a:xfrm>
            <a:prstGeom prst="ellipse">
              <a:avLst/>
            </a:prstGeom>
            <a:noFill/>
            <a:ln w="9525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C05611"/>
                  </a:solidFill>
                </a:rPr>
                <a:t>?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4723809" y="3564062"/>
            <a:ext cx="2630487" cy="2460625"/>
            <a:chOff x="4591948" y="3252995"/>
            <a:chExt cx="2630487" cy="2460625"/>
          </a:xfrm>
        </p:grpSpPr>
        <p:sp>
          <p:nvSpPr>
            <p:cNvPr id="30" name="Oval 30"/>
            <p:cNvSpPr>
              <a:spLocks noChangeArrowheads="1"/>
            </p:cNvSpPr>
            <p:nvPr/>
          </p:nvSpPr>
          <p:spPr bwMode="auto">
            <a:xfrm>
              <a:off x="6625481" y="5002419"/>
              <a:ext cx="344488" cy="344488"/>
            </a:xfrm>
            <a:prstGeom prst="ellipse">
              <a:avLst/>
            </a:prstGeom>
            <a:noFill/>
            <a:ln w="952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C05611"/>
                  </a:solidFill>
                </a:rPr>
                <a:t>2</a:t>
              </a:r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5023748" y="3252995"/>
              <a:ext cx="1393825" cy="2460625"/>
            </a:xfrm>
            <a:custGeom>
              <a:avLst/>
              <a:gdLst/>
              <a:ahLst/>
              <a:cxnLst>
                <a:cxn ang="0">
                  <a:pos x="837" y="97"/>
                </a:cxn>
                <a:cxn ang="0">
                  <a:pos x="657" y="20"/>
                </a:cxn>
                <a:cxn ang="0">
                  <a:pos x="383" y="217"/>
                </a:cxn>
                <a:cxn ang="0">
                  <a:pos x="134" y="389"/>
                </a:cxn>
                <a:cxn ang="0">
                  <a:pos x="14" y="526"/>
                </a:cxn>
                <a:cxn ang="0">
                  <a:pos x="49" y="689"/>
                </a:cxn>
                <a:cxn ang="0">
                  <a:pos x="220" y="834"/>
                </a:cxn>
                <a:cxn ang="0">
                  <a:pos x="451" y="1143"/>
                </a:cxn>
                <a:cxn ang="0">
                  <a:pos x="554" y="1469"/>
                </a:cxn>
                <a:cxn ang="0">
                  <a:pos x="751" y="1529"/>
                </a:cxn>
                <a:cxn ang="0">
                  <a:pos x="846" y="1340"/>
                </a:cxn>
                <a:cxn ang="0">
                  <a:pos x="674" y="877"/>
                </a:cxn>
                <a:cxn ang="0">
                  <a:pos x="469" y="663"/>
                </a:cxn>
                <a:cxn ang="0">
                  <a:pos x="486" y="466"/>
                </a:cxn>
                <a:cxn ang="0">
                  <a:pos x="820" y="320"/>
                </a:cxn>
                <a:cxn ang="0">
                  <a:pos x="837" y="97"/>
                </a:cxn>
              </a:cxnLst>
              <a:rect l="0" t="0" r="r" b="b"/>
              <a:pathLst>
                <a:path w="878" h="1550">
                  <a:moveTo>
                    <a:pt x="837" y="97"/>
                  </a:moveTo>
                  <a:cubicBezTo>
                    <a:pt x="810" y="47"/>
                    <a:pt x="733" y="0"/>
                    <a:pt x="657" y="20"/>
                  </a:cubicBezTo>
                  <a:cubicBezTo>
                    <a:pt x="581" y="40"/>
                    <a:pt x="470" y="156"/>
                    <a:pt x="383" y="217"/>
                  </a:cubicBezTo>
                  <a:cubicBezTo>
                    <a:pt x="296" y="278"/>
                    <a:pt x="196" y="338"/>
                    <a:pt x="134" y="389"/>
                  </a:cubicBezTo>
                  <a:cubicBezTo>
                    <a:pt x="72" y="440"/>
                    <a:pt x="28" y="476"/>
                    <a:pt x="14" y="526"/>
                  </a:cubicBezTo>
                  <a:cubicBezTo>
                    <a:pt x="0" y="576"/>
                    <a:pt x="15" y="638"/>
                    <a:pt x="49" y="689"/>
                  </a:cubicBezTo>
                  <a:cubicBezTo>
                    <a:pt x="83" y="740"/>
                    <a:pt x="153" y="758"/>
                    <a:pt x="220" y="834"/>
                  </a:cubicBezTo>
                  <a:cubicBezTo>
                    <a:pt x="287" y="910"/>
                    <a:pt x="395" y="1037"/>
                    <a:pt x="451" y="1143"/>
                  </a:cubicBezTo>
                  <a:cubicBezTo>
                    <a:pt x="507" y="1249"/>
                    <a:pt x="504" y="1405"/>
                    <a:pt x="554" y="1469"/>
                  </a:cubicBezTo>
                  <a:cubicBezTo>
                    <a:pt x="604" y="1533"/>
                    <a:pt x="702" y="1550"/>
                    <a:pt x="751" y="1529"/>
                  </a:cubicBezTo>
                  <a:cubicBezTo>
                    <a:pt x="800" y="1508"/>
                    <a:pt x="859" y="1449"/>
                    <a:pt x="846" y="1340"/>
                  </a:cubicBezTo>
                  <a:cubicBezTo>
                    <a:pt x="833" y="1231"/>
                    <a:pt x="737" y="990"/>
                    <a:pt x="674" y="877"/>
                  </a:cubicBezTo>
                  <a:cubicBezTo>
                    <a:pt x="611" y="764"/>
                    <a:pt x="500" y="731"/>
                    <a:pt x="469" y="663"/>
                  </a:cubicBezTo>
                  <a:cubicBezTo>
                    <a:pt x="438" y="595"/>
                    <a:pt x="428" y="523"/>
                    <a:pt x="486" y="466"/>
                  </a:cubicBezTo>
                  <a:cubicBezTo>
                    <a:pt x="544" y="409"/>
                    <a:pt x="762" y="381"/>
                    <a:pt x="820" y="320"/>
                  </a:cubicBezTo>
                  <a:cubicBezTo>
                    <a:pt x="878" y="259"/>
                    <a:pt x="864" y="147"/>
                    <a:pt x="837" y="97"/>
                  </a:cubicBezTo>
                  <a:close/>
                </a:path>
              </a:pathLst>
            </a:custGeom>
            <a:solidFill>
              <a:schemeClr val="bg2"/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2"/>
            <p:cNvSpPr>
              <a:spLocks noChangeArrowheads="1"/>
            </p:cNvSpPr>
            <p:nvPr/>
          </p:nvSpPr>
          <p:spPr bwMode="auto">
            <a:xfrm>
              <a:off x="5887348" y="5169108"/>
              <a:ext cx="344487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5</a:t>
              </a:r>
            </a:p>
          </p:txBody>
        </p:sp>
        <p:cxnSp>
          <p:nvCxnSpPr>
            <p:cNvPr id="33" name="AutoShape 33"/>
            <p:cNvCxnSpPr>
              <a:cxnSpLocks noChangeShapeType="1"/>
            </p:cNvCxnSpPr>
            <p:nvPr/>
          </p:nvCxnSpPr>
          <p:spPr bwMode="auto">
            <a:xfrm>
              <a:off x="5912748" y="4851608"/>
              <a:ext cx="147637" cy="3175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4" name="Oval 34"/>
            <p:cNvSpPr>
              <a:spLocks noChangeArrowheads="1"/>
            </p:cNvSpPr>
            <p:nvPr/>
          </p:nvSpPr>
          <p:spPr bwMode="auto">
            <a:xfrm>
              <a:off x="6536635" y="402452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8</a:t>
              </a:r>
            </a:p>
          </p:txBody>
        </p:sp>
        <p:sp>
          <p:nvSpPr>
            <p:cNvPr id="35" name="Oval 35"/>
            <p:cNvSpPr>
              <a:spLocks noChangeArrowheads="1"/>
            </p:cNvSpPr>
            <p:nvPr/>
          </p:nvSpPr>
          <p:spPr bwMode="auto">
            <a:xfrm>
              <a:off x="5238060" y="402452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4</a:t>
              </a:r>
            </a:p>
          </p:txBody>
        </p:sp>
        <p:sp>
          <p:nvSpPr>
            <p:cNvPr id="36" name="Oval 36"/>
            <p:cNvSpPr>
              <a:spLocks noChangeArrowheads="1"/>
            </p:cNvSpPr>
            <p:nvPr/>
          </p:nvSpPr>
          <p:spPr bwMode="auto">
            <a:xfrm>
              <a:off x="6877948" y="455792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37" name="Oval 37"/>
            <p:cNvSpPr>
              <a:spLocks noChangeArrowheads="1"/>
            </p:cNvSpPr>
            <p:nvPr/>
          </p:nvSpPr>
          <p:spPr bwMode="auto">
            <a:xfrm>
              <a:off x="6192148" y="455792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10</a:t>
              </a:r>
            </a:p>
          </p:txBody>
        </p:sp>
        <p:sp>
          <p:nvSpPr>
            <p:cNvPr id="38" name="Oval 38"/>
            <p:cNvSpPr>
              <a:spLocks noChangeArrowheads="1"/>
            </p:cNvSpPr>
            <p:nvPr/>
          </p:nvSpPr>
          <p:spPr bwMode="auto">
            <a:xfrm>
              <a:off x="5619060" y="455792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39" name="Oval 39"/>
            <p:cNvSpPr>
              <a:spLocks noChangeArrowheads="1"/>
            </p:cNvSpPr>
            <p:nvPr/>
          </p:nvSpPr>
          <p:spPr bwMode="auto">
            <a:xfrm>
              <a:off x="4820548" y="455792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7</a:t>
              </a:r>
            </a:p>
          </p:txBody>
        </p:sp>
        <p:sp>
          <p:nvSpPr>
            <p:cNvPr id="40" name="Oval 40"/>
            <p:cNvSpPr>
              <a:spLocks noChangeArrowheads="1"/>
            </p:cNvSpPr>
            <p:nvPr/>
          </p:nvSpPr>
          <p:spPr bwMode="auto">
            <a:xfrm>
              <a:off x="5430148" y="516752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6</a:t>
              </a:r>
            </a:p>
          </p:txBody>
        </p:sp>
        <p:sp>
          <p:nvSpPr>
            <p:cNvPr id="41" name="Oval 41"/>
            <p:cNvSpPr>
              <a:spLocks noChangeArrowheads="1"/>
            </p:cNvSpPr>
            <p:nvPr/>
          </p:nvSpPr>
          <p:spPr bwMode="auto">
            <a:xfrm>
              <a:off x="5009460" y="516752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42" name="Oval 42"/>
            <p:cNvSpPr>
              <a:spLocks noChangeArrowheads="1"/>
            </p:cNvSpPr>
            <p:nvPr/>
          </p:nvSpPr>
          <p:spPr bwMode="auto">
            <a:xfrm>
              <a:off x="4591948" y="516752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11</a:t>
              </a:r>
            </a:p>
          </p:txBody>
        </p:sp>
        <p:cxnSp>
          <p:nvCxnSpPr>
            <p:cNvPr id="43" name="AutoShape 43"/>
            <p:cNvCxnSpPr>
              <a:cxnSpLocks noChangeShapeType="1"/>
            </p:cNvCxnSpPr>
            <p:nvPr/>
          </p:nvCxnSpPr>
          <p:spPr bwMode="auto">
            <a:xfrm flipH="1">
              <a:off x="4764985" y="4851608"/>
              <a:ext cx="106363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4" name="AutoShape 44"/>
            <p:cNvCxnSpPr>
              <a:cxnSpLocks noChangeShapeType="1"/>
            </p:cNvCxnSpPr>
            <p:nvPr/>
          </p:nvCxnSpPr>
          <p:spPr bwMode="auto">
            <a:xfrm>
              <a:off x="5114235" y="4851608"/>
              <a:ext cx="68263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" name="AutoShape 45"/>
            <p:cNvCxnSpPr>
              <a:cxnSpLocks noChangeShapeType="1"/>
            </p:cNvCxnSpPr>
            <p:nvPr/>
          </p:nvCxnSpPr>
          <p:spPr bwMode="auto">
            <a:xfrm flipH="1">
              <a:off x="5603185" y="4851608"/>
              <a:ext cx="66675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6" name="AutoShape 46"/>
            <p:cNvCxnSpPr>
              <a:cxnSpLocks noChangeShapeType="1"/>
            </p:cNvCxnSpPr>
            <p:nvPr/>
          </p:nvCxnSpPr>
          <p:spPr bwMode="auto">
            <a:xfrm flipH="1">
              <a:off x="4993585" y="4318208"/>
              <a:ext cx="295275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7" name="AutoShape 47"/>
            <p:cNvCxnSpPr>
              <a:cxnSpLocks noChangeShapeType="1"/>
            </p:cNvCxnSpPr>
            <p:nvPr/>
          </p:nvCxnSpPr>
          <p:spPr bwMode="auto">
            <a:xfrm>
              <a:off x="5531748" y="4318208"/>
              <a:ext cx="260350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8" name="AutoShape 48"/>
            <p:cNvCxnSpPr>
              <a:cxnSpLocks noChangeShapeType="1"/>
            </p:cNvCxnSpPr>
            <p:nvPr/>
          </p:nvCxnSpPr>
          <p:spPr bwMode="auto">
            <a:xfrm flipH="1">
              <a:off x="6365185" y="4318208"/>
              <a:ext cx="222250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9" name="AutoShape 49"/>
            <p:cNvCxnSpPr>
              <a:cxnSpLocks noChangeShapeType="1"/>
            </p:cNvCxnSpPr>
            <p:nvPr/>
          </p:nvCxnSpPr>
          <p:spPr bwMode="auto">
            <a:xfrm>
              <a:off x="6830323" y="4318208"/>
              <a:ext cx="220662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0" name="AutoShape 50"/>
            <p:cNvCxnSpPr>
              <a:cxnSpLocks noChangeShapeType="1"/>
            </p:cNvCxnSpPr>
            <p:nvPr/>
          </p:nvCxnSpPr>
          <p:spPr bwMode="auto">
            <a:xfrm flipH="1">
              <a:off x="5411098" y="3708608"/>
              <a:ext cx="527050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1" name="AutoShape 51"/>
            <p:cNvCxnSpPr>
              <a:cxnSpLocks noChangeShapeType="1"/>
            </p:cNvCxnSpPr>
            <p:nvPr/>
          </p:nvCxnSpPr>
          <p:spPr bwMode="auto">
            <a:xfrm>
              <a:off x="6181035" y="3708608"/>
              <a:ext cx="528638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52" name="Oval 52"/>
            <p:cNvSpPr>
              <a:spLocks noChangeArrowheads="1"/>
            </p:cNvSpPr>
            <p:nvPr/>
          </p:nvSpPr>
          <p:spPr bwMode="auto">
            <a:xfrm>
              <a:off x="5887348" y="341492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1</a:t>
              </a:r>
            </a:p>
          </p:txBody>
        </p:sp>
        <p:cxnSp>
          <p:nvCxnSpPr>
            <p:cNvPr id="53" name="AutoShape 53"/>
            <p:cNvCxnSpPr>
              <a:cxnSpLocks noChangeShapeType="1"/>
            </p:cNvCxnSpPr>
            <p:nvPr/>
          </p:nvCxnSpPr>
          <p:spPr bwMode="auto">
            <a:xfrm>
              <a:off x="5912748" y="4851608"/>
              <a:ext cx="702866" cy="265112"/>
            </a:xfrm>
            <a:prstGeom prst="straightConnector1">
              <a:avLst/>
            </a:prstGeom>
            <a:noFill/>
            <a:ln w="254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54" name="Oval 54"/>
            <p:cNvSpPr>
              <a:spLocks noChangeArrowheads="1"/>
            </p:cNvSpPr>
            <p:nvPr/>
          </p:nvSpPr>
          <p:spPr bwMode="auto">
            <a:xfrm>
              <a:off x="6274237" y="5023218"/>
              <a:ext cx="344488" cy="344488"/>
            </a:xfrm>
            <a:prstGeom prst="ellipse">
              <a:avLst/>
            </a:prstGeom>
            <a:noFill/>
            <a:ln w="9525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C05611"/>
                  </a:solidFill>
                </a:rPr>
                <a:t>?</a:t>
              </a:r>
            </a:p>
          </p:txBody>
        </p:sp>
      </p:grpSp>
      <p:sp>
        <p:nvSpPr>
          <p:cNvPr id="55" name="Line 55"/>
          <p:cNvSpPr>
            <a:spLocks noChangeShapeType="1"/>
          </p:cNvSpPr>
          <p:nvPr/>
        </p:nvSpPr>
        <p:spPr bwMode="auto">
          <a:xfrm>
            <a:off x="4115698" y="4481100"/>
            <a:ext cx="523875" cy="15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9" name="Group 88"/>
          <p:cNvGrpSpPr/>
          <p:nvPr/>
        </p:nvGrpSpPr>
        <p:grpSpPr>
          <a:xfrm>
            <a:off x="8299061" y="3564061"/>
            <a:ext cx="2630487" cy="2460625"/>
            <a:chOff x="7411348" y="3252995"/>
            <a:chExt cx="2630487" cy="2460625"/>
          </a:xfrm>
        </p:grpSpPr>
        <p:sp>
          <p:nvSpPr>
            <p:cNvPr id="56" name="Oval 56"/>
            <p:cNvSpPr>
              <a:spLocks noChangeArrowheads="1"/>
            </p:cNvSpPr>
            <p:nvPr/>
          </p:nvSpPr>
          <p:spPr bwMode="auto">
            <a:xfrm>
              <a:off x="7603435" y="3252995"/>
              <a:ext cx="344488" cy="344488"/>
            </a:xfrm>
            <a:prstGeom prst="ellipse">
              <a:avLst/>
            </a:prstGeom>
            <a:noFill/>
            <a:ln w="952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C05611"/>
                  </a:solidFill>
                </a:rPr>
                <a:t>2</a:t>
              </a:r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7843148" y="3252995"/>
              <a:ext cx="1393825" cy="2460625"/>
            </a:xfrm>
            <a:custGeom>
              <a:avLst/>
              <a:gdLst/>
              <a:ahLst/>
              <a:cxnLst>
                <a:cxn ang="0">
                  <a:pos x="837" y="97"/>
                </a:cxn>
                <a:cxn ang="0">
                  <a:pos x="657" y="20"/>
                </a:cxn>
                <a:cxn ang="0">
                  <a:pos x="383" y="217"/>
                </a:cxn>
                <a:cxn ang="0">
                  <a:pos x="134" y="389"/>
                </a:cxn>
                <a:cxn ang="0">
                  <a:pos x="14" y="526"/>
                </a:cxn>
                <a:cxn ang="0">
                  <a:pos x="49" y="689"/>
                </a:cxn>
                <a:cxn ang="0">
                  <a:pos x="220" y="834"/>
                </a:cxn>
                <a:cxn ang="0">
                  <a:pos x="451" y="1143"/>
                </a:cxn>
                <a:cxn ang="0">
                  <a:pos x="554" y="1469"/>
                </a:cxn>
                <a:cxn ang="0">
                  <a:pos x="751" y="1529"/>
                </a:cxn>
                <a:cxn ang="0">
                  <a:pos x="846" y="1340"/>
                </a:cxn>
                <a:cxn ang="0">
                  <a:pos x="674" y="877"/>
                </a:cxn>
                <a:cxn ang="0">
                  <a:pos x="469" y="663"/>
                </a:cxn>
                <a:cxn ang="0">
                  <a:pos x="486" y="466"/>
                </a:cxn>
                <a:cxn ang="0">
                  <a:pos x="820" y="320"/>
                </a:cxn>
                <a:cxn ang="0">
                  <a:pos x="837" y="97"/>
                </a:cxn>
              </a:cxnLst>
              <a:rect l="0" t="0" r="r" b="b"/>
              <a:pathLst>
                <a:path w="878" h="1550">
                  <a:moveTo>
                    <a:pt x="837" y="97"/>
                  </a:moveTo>
                  <a:cubicBezTo>
                    <a:pt x="810" y="47"/>
                    <a:pt x="733" y="0"/>
                    <a:pt x="657" y="20"/>
                  </a:cubicBezTo>
                  <a:cubicBezTo>
                    <a:pt x="581" y="40"/>
                    <a:pt x="470" y="156"/>
                    <a:pt x="383" y="217"/>
                  </a:cubicBezTo>
                  <a:cubicBezTo>
                    <a:pt x="296" y="278"/>
                    <a:pt x="196" y="338"/>
                    <a:pt x="134" y="389"/>
                  </a:cubicBezTo>
                  <a:cubicBezTo>
                    <a:pt x="72" y="440"/>
                    <a:pt x="28" y="476"/>
                    <a:pt x="14" y="526"/>
                  </a:cubicBezTo>
                  <a:cubicBezTo>
                    <a:pt x="0" y="576"/>
                    <a:pt x="15" y="638"/>
                    <a:pt x="49" y="689"/>
                  </a:cubicBezTo>
                  <a:cubicBezTo>
                    <a:pt x="83" y="740"/>
                    <a:pt x="153" y="758"/>
                    <a:pt x="220" y="834"/>
                  </a:cubicBezTo>
                  <a:cubicBezTo>
                    <a:pt x="287" y="910"/>
                    <a:pt x="395" y="1037"/>
                    <a:pt x="451" y="1143"/>
                  </a:cubicBezTo>
                  <a:cubicBezTo>
                    <a:pt x="507" y="1249"/>
                    <a:pt x="504" y="1405"/>
                    <a:pt x="554" y="1469"/>
                  </a:cubicBezTo>
                  <a:cubicBezTo>
                    <a:pt x="604" y="1533"/>
                    <a:pt x="702" y="1550"/>
                    <a:pt x="751" y="1529"/>
                  </a:cubicBezTo>
                  <a:cubicBezTo>
                    <a:pt x="800" y="1508"/>
                    <a:pt x="859" y="1449"/>
                    <a:pt x="846" y="1340"/>
                  </a:cubicBezTo>
                  <a:cubicBezTo>
                    <a:pt x="833" y="1231"/>
                    <a:pt x="737" y="990"/>
                    <a:pt x="674" y="877"/>
                  </a:cubicBezTo>
                  <a:cubicBezTo>
                    <a:pt x="611" y="764"/>
                    <a:pt x="500" y="731"/>
                    <a:pt x="469" y="663"/>
                  </a:cubicBezTo>
                  <a:cubicBezTo>
                    <a:pt x="438" y="595"/>
                    <a:pt x="428" y="523"/>
                    <a:pt x="486" y="466"/>
                  </a:cubicBezTo>
                  <a:cubicBezTo>
                    <a:pt x="544" y="409"/>
                    <a:pt x="762" y="381"/>
                    <a:pt x="820" y="320"/>
                  </a:cubicBezTo>
                  <a:cubicBezTo>
                    <a:pt x="878" y="259"/>
                    <a:pt x="864" y="147"/>
                    <a:pt x="837" y="97"/>
                  </a:cubicBezTo>
                  <a:close/>
                </a:path>
              </a:pathLst>
            </a:custGeom>
            <a:solidFill>
              <a:schemeClr val="bg2"/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58"/>
            <p:cNvSpPr>
              <a:spLocks noChangeArrowheads="1"/>
            </p:cNvSpPr>
            <p:nvPr/>
          </p:nvSpPr>
          <p:spPr bwMode="auto">
            <a:xfrm>
              <a:off x="8706748" y="5169108"/>
              <a:ext cx="344487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5</a:t>
              </a:r>
            </a:p>
          </p:txBody>
        </p:sp>
        <p:cxnSp>
          <p:nvCxnSpPr>
            <p:cNvPr id="59" name="AutoShape 59"/>
            <p:cNvCxnSpPr>
              <a:cxnSpLocks noChangeShapeType="1"/>
            </p:cNvCxnSpPr>
            <p:nvPr/>
          </p:nvCxnSpPr>
          <p:spPr bwMode="auto">
            <a:xfrm>
              <a:off x="8732148" y="4851608"/>
              <a:ext cx="147637" cy="3175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0" name="Oval 60"/>
            <p:cNvSpPr>
              <a:spLocks noChangeArrowheads="1"/>
            </p:cNvSpPr>
            <p:nvPr/>
          </p:nvSpPr>
          <p:spPr bwMode="auto">
            <a:xfrm>
              <a:off x="9356035" y="402452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8</a:t>
              </a:r>
            </a:p>
          </p:txBody>
        </p:sp>
        <p:sp>
          <p:nvSpPr>
            <p:cNvPr id="61" name="Oval 61"/>
            <p:cNvSpPr>
              <a:spLocks noChangeArrowheads="1"/>
            </p:cNvSpPr>
            <p:nvPr/>
          </p:nvSpPr>
          <p:spPr bwMode="auto">
            <a:xfrm>
              <a:off x="8057460" y="402452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dirty="0"/>
            </a:p>
          </p:txBody>
        </p:sp>
        <p:sp>
          <p:nvSpPr>
            <p:cNvPr id="62" name="Oval 62"/>
            <p:cNvSpPr>
              <a:spLocks noChangeArrowheads="1"/>
            </p:cNvSpPr>
            <p:nvPr/>
          </p:nvSpPr>
          <p:spPr bwMode="auto">
            <a:xfrm>
              <a:off x="9697348" y="455792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63" name="Oval 63"/>
            <p:cNvSpPr>
              <a:spLocks noChangeArrowheads="1"/>
            </p:cNvSpPr>
            <p:nvPr/>
          </p:nvSpPr>
          <p:spPr bwMode="auto">
            <a:xfrm>
              <a:off x="9011548" y="455792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10</a:t>
              </a:r>
            </a:p>
          </p:txBody>
        </p:sp>
        <p:sp>
          <p:nvSpPr>
            <p:cNvPr id="64" name="Oval 64"/>
            <p:cNvSpPr>
              <a:spLocks noChangeArrowheads="1"/>
            </p:cNvSpPr>
            <p:nvPr/>
          </p:nvSpPr>
          <p:spPr bwMode="auto">
            <a:xfrm>
              <a:off x="8438460" y="455792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4</a:t>
              </a:r>
            </a:p>
          </p:txBody>
        </p:sp>
        <p:sp>
          <p:nvSpPr>
            <p:cNvPr id="65" name="Oval 65"/>
            <p:cNvSpPr>
              <a:spLocks noChangeArrowheads="1"/>
            </p:cNvSpPr>
            <p:nvPr/>
          </p:nvSpPr>
          <p:spPr bwMode="auto">
            <a:xfrm>
              <a:off x="7639948" y="455792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7</a:t>
              </a:r>
            </a:p>
          </p:txBody>
        </p:sp>
        <p:sp>
          <p:nvSpPr>
            <p:cNvPr id="66" name="Oval 66"/>
            <p:cNvSpPr>
              <a:spLocks noChangeArrowheads="1"/>
            </p:cNvSpPr>
            <p:nvPr/>
          </p:nvSpPr>
          <p:spPr bwMode="auto">
            <a:xfrm>
              <a:off x="8249548" y="516752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6</a:t>
              </a:r>
            </a:p>
          </p:txBody>
        </p:sp>
        <p:sp>
          <p:nvSpPr>
            <p:cNvPr id="67" name="Oval 67"/>
            <p:cNvSpPr>
              <a:spLocks noChangeArrowheads="1"/>
            </p:cNvSpPr>
            <p:nvPr/>
          </p:nvSpPr>
          <p:spPr bwMode="auto">
            <a:xfrm>
              <a:off x="7828860" y="516752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68" name="Oval 68"/>
            <p:cNvSpPr>
              <a:spLocks noChangeArrowheads="1"/>
            </p:cNvSpPr>
            <p:nvPr/>
          </p:nvSpPr>
          <p:spPr bwMode="auto">
            <a:xfrm>
              <a:off x="7411348" y="516752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11</a:t>
              </a:r>
            </a:p>
          </p:txBody>
        </p:sp>
        <p:cxnSp>
          <p:nvCxnSpPr>
            <p:cNvPr id="69" name="AutoShape 69"/>
            <p:cNvCxnSpPr>
              <a:cxnSpLocks noChangeShapeType="1"/>
            </p:cNvCxnSpPr>
            <p:nvPr/>
          </p:nvCxnSpPr>
          <p:spPr bwMode="auto">
            <a:xfrm flipH="1">
              <a:off x="7584385" y="4851608"/>
              <a:ext cx="106363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0" name="AutoShape 70"/>
            <p:cNvCxnSpPr>
              <a:cxnSpLocks noChangeShapeType="1"/>
            </p:cNvCxnSpPr>
            <p:nvPr/>
          </p:nvCxnSpPr>
          <p:spPr bwMode="auto">
            <a:xfrm>
              <a:off x="7933635" y="4851608"/>
              <a:ext cx="68263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1" name="AutoShape 71"/>
            <p:cNvCxnSpPr>
              <a:cxnSpLocks noChangeShapeType="1"/>
            </p:cNvCxnSpPr>
            <p:nvPr/>
          </p:nvCxnSpPr>
          <p:spPr bwMode="auto">
            <a:xfrm flipH="1">
              <a:off x="8422585" y="4851608"/>
              <a:ext cx="66675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2" name="AutoShape 72"/>
            <p:cNvCxnSpPr>
              <a:cxnSpLocks noChangeShapeType="1"/>
            </p:cNvCxnSpPr>
            <p:nvPr/>
          </p:nvCxnSpPr>
          <p:spPr bwMode="auto">
            <a:xfrm flipH="1">
              <a:off x="7812985" y="4318208"/>
              <a:ext cx="295275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3" name="AutoShape 73"/>
            <p:cNvCxnSpPr>
              <a:cxnSpLocks noChangeShapeType="1"/>
            </p:cNvCxnSpPr>
            <p:nvPr/>
          </p:nvCxnSpPr>
          <p:spPr bwMode="auto">
            <a:xfrm>
              <a:off x="8351148" y="4318208"/>
              <a:ext cx="260350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4" name="AutoShape 74"/>
            <p:cNvCxnSpPr>
              <a:cxnSpLocks noChangeShapeType="1"/>
            </p:cNvCxnSpPr>
            <p:nvPr/>
          </p:nvCxnSpPr>
          <p:spPr bwMode="auto">
            <a:xfrm flipH="1">
              <a:off x="9184585" y="4318208"/>
              <a:ext cx="222250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5" name="AutoShape 75"/>
            <p:cNvCxnSpPr>
              <a:cxnSpLocks noChangeShapeType="1"/>
            </p:cNvCxnSpPr>
            <p:nvPr/>
          </p:nvCxnSpPr>
          <p:spPr bwMode="auto">
            <a:xfrm>
              <a:off x="9649723" y="4318208"/>
              <a:ext cx="220662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6" name="AutoShape 76"/>
            <p:cNvCxnSpPr>
              <a:cxnSpLocks noChangeShapeType="1"/>
            </p:cNvCxnSpPr>
            <p:nvPr/>
          </p:nvCxnSpPr>
          <p:spPr bwMode="auto">
            <a:xfrm flipH="1">
              <a:off x="8230498" y="3708608"/>
              <a:ext cx="527050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7" name="AutoShape 77"/>
            <p:cNvCxnSpPr>
              <a:cxnSpLocks noChangeShapeType="1"/>
            </p:cNvCxnSpPr>
            <p:nvPr/>
          </p:nvCxnSpPr>
          <p:spPr bwMode="auto">
            <a:xfrm>
              <a:off x="9000435" y="3708608"/>
              <a:ext cx="528638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78" name="Oval 78"/>
            <p:cNvSpPr>
              <a:spLocks noChangeArrowheads="1"/>
            </p:cNvSpPr>
            <p:nvPr/>
          </p:nvSpPr>
          <p:spPr bwMode="auto">
            <a:xfrm>
              <a:off x="8706748" y="341492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1</a:t>
              </a:r>
            </a:p>
          </p:txBody>
        </p:sp>
        <p:cxnSp>
          <p:nvCxnSpPr>
            <p:cNvPr id="79" name="AutoShape 79"/>
            <p:cNvCxnSpPr>
              <a:cxnSpLocks noChangeShapeType="1"/>
            </p:cNvCxnSpPr>
            <p:nvPr/>
          </p:nvCxnSpPr>
          <p:spPr bwMode="auto">
            <a:xfrm>
              <a:off x="7832035" y="3557795"/>
              <a:ext cx="327025" cy="452438"/>
            </a:xfrm>
            <a:prstGeom prst="straightConnector1">
              <a:avLst/>
            </a:prstGeom>
            <a:noFill/>
            <a:ln w="254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80" name="Oval 80"/>
            <p:cNvSpPr>
              <a:spLocks noChangeArrowheads="1"/>
            </p:cNvSpPr>
            <p:nvPr/>
          </p:nvSpPr>
          <p:spPr bwMode="auto">
            <a:xfrm>
              <a:off x="7909262" y="3478420"/>
              <a:ext cx="344488" cy="344488"/>
            </a:xfrm>
            <a:prstGeom prst="ellipse">
              <a:avLst/>
            </a:prstGeom>
            <a:noFill/>
            <a:ln w="9525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C05611"/>
                  </a:solidFill>
                </a:rPr>
                <a:t>?</a:t>
              </a:r>
            </a:p>
          </p:txBody>
        </p:sp>
        <p:sp>
          <p:nvSpPr>
            <p:cNvPr id="81" name="Oval 61"/>
            <p:cNvSpPr>
              <a:spLocks noChangeArrowheads="1"/>
            </p:cNvSpPr>
            <p:nvPr/>
          </p:nvSpPr>
          <p:spPr bwMode="auto">
            <a:xfrm>
              <a:off x="8060635" y="4005470"/>
              <a:ext cx="344488" cy="3810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66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Semi-Pseudocode: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insert</a:t>
            </a:r>
            <a:r>
              <a:rPr lang="en-US" dirty="0"/>
              <a:t> into binary heap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571846"/>
            <a:ext cx="4191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latin typeface="Courier New" pitchFamily="49" charset="0"/>
              </a:rPr>
              <a:t>) {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(size==arr.length-1)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resize();  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size++;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 err="1">
                <a:latin typeface="Courier New" pitchFamily="49" charset="0"/>
              </a:rPr>
              <a:t>percolateUp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size,val</a:t>
            </a:r>
            <a:r>
              <a:rPr lang="en-US" sz="2000" kern="0" dirty="0">
                <a:latin typeface="Courier New" pitchFamily="49" charset="0"/>
              </a:rPr>
              <a:t>);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arr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] = </a:t>
            </a:r>
            <a:r>
              <a:rPr lang="en-US" sz="2000" kern="0" dirty="0" err="1">
                <a:latin typeface="Courier New" pitchFamily="49" charset="0"/>
              </a:rPr>
              <a:t>val</a:t>
            </a:r>
            <a:r>
              <a:rPr lang="en-US" sz="2000" kern="0" dirty="0">
                <a:latin typeface="Courier New" pitchFamily="49" charset="0"/>
              </a:rPr>
              <a:t>;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0" y="1571847"/>
            <a:ext cx="4493538" cy="22852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ts val="1900"/>
              </a:lnSpc>
            </a:pP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</a:rPr>
              <a:t>percolateUp</a:t>
            </a:r>
            <a:r>
              <a:rPr lang="en-US" sz="2000" dirty="0">
                <a:latin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dirty="0">
                <a:latin typeface="Courier New" pitchFamily="49" charset="0"/>
              </a:rPr>
              <a:t>, 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              </a:t>
            </a: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dirty="0">
                <a:latin typeface="Courier New" pitchFamily="49" charset="0"/>
              </a:rPr>
              <a:t>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dirty="0">
                <a:latin typeface="Courier New" pitchFamily="49" charset="0"/>
              </a:rPr>
              <a:t>(hole &gt; 1 &amp;&amp;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</a:rPr>
              <a:t>val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</a:rPr>
              <a:t>[hole/2])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</a:rPr>
              <a:t>[hole] = </a:t>
            </a:r>
            <a:r>
              <a:rPr lang="en-US" sz="2000" dirty="0" err="1">
                <a:latin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</a:rPr>
              <a:t>[hole/2];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  hole = hole / 2;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}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>
                <a:latin typeface="Courier New" pitchFamily="49" charset="0"/>
              </a:rPr>
              <a:t> hole;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}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286002" y="3962400"/>
            <a:ext cx="2494547" cy="1295400"/>
            <a:chOff x="4267200" y="2930525"/>
            <a:chExt cx="3510842" cy="1946275"/>
          </a:xfrm>
        </p:grpSpPr>
        <p:sp>
          <p:nvSpPr>
            <p:cNvPr id="10" name="Oval 1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27004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1" name="Oval 1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2" name="Oval 1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3" name="Oval 1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4" name="Oval 1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15" name="Oval 1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16" name="AutoShape 19"/>
            <p:cNvCxnSpPr>
              <a:cxnSpLocks noChangeShapeType="1"/>
              <a:stCxn id="15" idx="3"/>
              <a:endCxn id="14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20"/>
            <p:cNvCxnSpPr>
              <a:cxnSpLocks noChangeShapeType="1"/>
              <a:stCxn id="15" idx="5"/>
              <a:endCxn id="13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21"/>
            <p:cNvCxnSpPr>
              <a:cxnSpLocks noChangeShapeType="1"/>
              <a:stCxn id="13" idx="5"/>
              <a:endCxn id="10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7297997" y="3790328"/>
              <a:ext cx="270449" cy="18164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22"/>
            <p:cNvCxnSpPr>
              <a:cxnSpLocks noChangeShapeType="1"/>
              <a:stCxn id="14" idx="3"/>
              <a:endCxn id="12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23"/>
            <p:cNvCxnSpPr>
              <a:cxnSpLocks noChangeShapeType="1"/>
              <a:stCxn id="14" idx="5"/>
              <a:endCxn id="11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2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70	0</a:t>
              </a:r>
            </a:p>
          </p:txBody>
        </p:sp>
        <p:cxnSp>
          <p:nvCxnSpPr>
            <p:cNvPr id="22" name="AutoShape 25"/>
            <p:cNvCxnSpPr>
              <a:cxnSpLocks noChangeShapeType="1"/>
              <a:stCxn id="12" idx="3"/>
              <a:endCxn id="21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26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50</a:t>
              </a:r>
            </a:p>
          </p:txBody>
        </p:sp>
        <p:cxnSp>
          <p:nvCxnSpPr>
            <p:cNvPr id="24" name="AutoShape 27"/>
            <p:cNvCxnSpPr>
              <a:cxnSpLocks noChangeShapeType="1"/>
              <a:stCxn id="12" idx="5"/>
              <a:endCxn id="23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5" name="Oval 2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19331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26" name="AutoShape 29"/>
            <p:cNvCxnSpPr>
              <a:cxnSpLocks noChangeShapeType="1"/>
              <a:stCxn id="13" idx="3"/>
              <a:endCxn id="25" idx="0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6743038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graphicFrame>
        <p:nvGraphicFramePr>
          <p:cNvPr id="27" name="Group 19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975352509"/>
              </p:ext>
            </p:extLst>
          </p:nvPr>
        </p:nvGraphicFramePr>
        <p:xfrm>
          <a:off x="1828800" y="5532120"/>
          <a:ext cx="8534400" cy="1024288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628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6254159" y="4124060"/>
            <a:ext cx="4335379" cy="817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/>
              <a:t>This </a:t>
            </a:r>
            <a:r>
              <a:rPr lang="en-US" dirty="0" err="1"/>
              <a:t>pseudocode</a:t>
            </a:r>
            <a:r>
              <a:rPr lang="en-US" dirty="0"/>
              <a:t> uses </a:t>
            </a:r>
            <a:r>
              <a:rPr lang="en-US" dirty="0" err="1"/>
              <a:t>ints</a:t>
            </a:r>
            <a:r>
              <a:rPr lang="en-US" dirty="0"/>
              <a:t>.  In real use, you will have data nodes with priorities.</a:t>
            </a:r>
          </a:p>
        </p:txBody>
      </p:sp>
    </p:spTree>
    <p:extLst>
      <p:ext uri="{BB962C8B-B14F-4D97-AF65-F5344CB8AC3E}">
        <p14:creationId xmlns:p14="http://schemas.microsoft.com/office/powerpoint/2010/main" val="93796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86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Heap </a:t>
            </a:r>
            <a:r>
              <a:rPr lang="en-US" sz="4000" dirty="0" err="1" smtClean="0">
                <a:latin typeface="Courier New" charset="0"/>
                <a:ea typeface="Courier New" charset="0"/>
                <a:cs typeface="Courier New" charset="0"/>
              </a:rPr>
              <a:t>deleteMin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488696"/>
            <a:ext cx="10515600" cy="2003580"/>
          </a:xfrm>
        </p:spPr>
        <p:txBody>
          <a:bodyPr>
            <a:normAutofit fontScale="77500" lnSpcReduction="20000"/>
          </a:bodyPr>
          <a:lstStyle/>
          <a:p>
            <a:pPr marL="514350" indent="-514350" eaLnBrk="0" hangingPunct="0">
              <a:lnSpc>
                <a:spcPct val="120000"/>
              </a:lnSpc>
              <a:spcBef>
                <a:spcPts val="500"/>
              </a:spcBef>
              <a:buFont typeface="+mj-lt"/>
              <a:buAutoNum type="arabicPeriod"/>
            </a:pPr>
            <a:r>
              <a:rPr lang="en-US" dirty="0" smtClean="0">
                <a:latin typeface="Arial" charset="0"/>
              </a:rPr>
              <a:t> Remove (and later return) item at root</a:t>
            </a:r>
          </a:p>
          <a:p>
            <a:pPr marL="514350" indent="-514350" eaLnBrk="0" hangingPunct="0">
              <a:lnSpc>
                <a:spcPct val="120000"/>
              </a:lnSpc>
              <a:spcBef>
                <a:spcPts val="500"/>
              </a:spcBef>
              <a:buFont typeface="+mj-lt"/>
              <a:buAutoNum type="arabicPeriod"/>
            </a:pPr>
            <a:r>
              <a:rPr lang="en-US" dirty="0" smtClean="0">
                <a:latin typeface="Arial" charset="0"/>
              </a:rPr>
              <a:t> “Move” the last item in bottom row to the root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(preserve structure property)</a:t>
            </a:r>
            <a:endParaRPr lang="en-US" dirty="0">
              <a:latin typeface="Arial" charset="0"/>
            </a:endParaRPr>
          </a:p>
          <a:p>
            <a:pPr marL="514350" indent="-514350" eaLnBrk="0" hangingPunct="0">
              <a:lnSpc>
                <a:spcPct val="120000"/>
              </a:lnSpc>
              <a:spcBef>
                <a:spcPts val="500"/>
              </a:spcBef>
              <a:buFont typeface="+mj-lt"/>
              <a:buAutoNum type="arabicPeriod"/>
            </a:pPr>
            <a:r>
              <a:rPr lang="en-US" dirty="0" smtClean="0">
                <a:latin typeface="Arial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Arial" charset="0"/>
              </a:rPr>
              <a:t>Percolate </a:t>
            </a:r>
            <a:r>
              <a:rPr lang="en-US" b="1" dirty="0">
                <a:solidFill>
                  <a:schemeClr val="accent1"/>
                </a:solidFill>
                <a:latin typeface="Arial" charset="0"/>
              </a:rPr>
              <a:t>down: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(restore heap property)</a:t>
            </a:r>
            <a:endParaRPr lang="en-US" b="1" dirty="0">
              <a:solidFill>
                <a:schemeClr val="accent1"/>
              </a:solidFill>
              <a:latin typeface="Arial" charset="0"/>
            </a:endParaRPr>
          </a:p>
          <a:p>
            <a:pPr lvl="2" eaLnBrk="0" hangingPunct="0">
              <a:lnSpc>
                <a:spcPct val="120000"/>
              </a:lnSpc>
              <a:buFontTx/>
              <a:buChar char="•"/>
            </a:pPr>
            <a:r>
              <a:rPr lang="en-US" sz="2300" dirty="0" smtClean="0">
                <a:latin typeface="Arial" charset="0"/>
              </a:rPr>
              <a:t>If </a:t>
            </a:r>
            <a:r>
              <a:rPr lang="en-US" sz="2300" dirty="0">
                <a:latin typeface="Arial" charset="0"/>
              </a:rPr>
              <a:t>item has lower priority, swap with the most important child</a:t>
            </a:r>
          </a:p>
          <a:p>
            <a:pPr lvl="2" eaLnBrk="0" hangingPunct="0">
              <a:lnSpc>
                <a:spcPct val="120000"/>
              </a:lnSpc>
              <a:buFontTx/>
              <a:buChar char="•"/>
            </a:pPr>
            <a:r>
              <a:rPr lang="en-US" sz="2300" dirty="0">
                <a:latin typeface="Arial" charset="0"/>
              </a:rPr>
              <a:t>Repeat until both children have lower priority </a:t>
            </a:r>
            <a:r>
              <a:rPr lang="en-US" sz="2300" dirty="0">
                <a:latin typeface="Arial" charset="0"/>
                <a:sym typeface="Symbol" pitchFamily="18" charset="2"/>
              </a:rPr>
              <a:t>or we’ve reached a leaf node</a:t>
            </a:r>
            <a:endParaRPr lang="en-US" dirty="0"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50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50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50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50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50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50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500"/>
              </a:spcBef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73214" y="3644579"/>
            <a:ext cx="9645571" cy="2445566"/>
            <a:chOff x="804715" y="3505242"/>
            <a:chExt cx="11053074" cy="2802428"/>
          </a:xfrm>
        </p:grpSpPr>
        <p:sp>
          <p:nvSpPr>
            <p:cNvPr id="107523" name="Line 3"/>
            <p:cNvSpPr>
              <a:spLocks noChangeShapeType="1"/>
            </p:cNvSpPr>
            <p:nvPr/>
          </p:nvSpPr>
          <p:spPr bwMode="auto">
            <a:xfrm>
              <a:off x="4286762" y="4738281"/>
              <a:ext cx="523875" cy="1588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7524" name="Line 4"/>
            <p:cNvSpPr>
              <a:spLocks noChangeShapeType="1"/>
            </p:cNvSpPr>
            <p:nvPr/>
          </p:nvSpPr>
          <p:spPr bwMode="auto">
            <a:xfrm>
              <a:off x="8264765" y="4773095"/>
              <a:ext cx="523875" cy="1587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60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8788640" y="3860871"/>
              <a:ext cx="3069149" cy="2446798"/>
              <a:chOff x="7696200" y="3427414"/>
              <a:chExt cx="2630488" cy="2097087"/>
            </a:xfrm>
          </p:grpSpPr>
          <p:sp>
            <p:nvSpPr>
              <p:cNvPr id="107568" name="Oval 48"/>
              <p:cNvSpPr>
                <a:spLocks noChangeArrowheads="1"/>
              </p:cNvSpPr>
              <p:nvPr/>
            </p:nvSpPr>
            <p:spPr bwMode="auto">
              <a:xfrm>
                <a:off x="9640889" y="4037014"/>
                <a:ext cx="344487" cy="3444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/>
                  <a:t>8</a:t>
                </a:r>
              </a:p>
            </p:txBody>
          </p:sp>
          <p:sp>
            <p:nvSpPr>
              <p:cNvPr id="107569" name="Oval 49"/>
              <p:cNvSpPr>
                <a:spLocks noChangeArrowheads="1"/>
              </p:cNvSpPr>
              <p:nvPr/>
            </p:nvSpPr>
            <p:spPr bwMode="auto">
              <a:xfrm>
                <a:off x="8342314" y="4037014"/>
                <a:ext cx="344487" cy="3444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4</a:t>
                </a:r>
              </a:p>
            </p:txBody>
          </p:sp>
          <p:sp>
            <p:nvSpPr>
              <p:cNvPr id="107570" name="Oval 50"/>
              <p:cNvSpPr>
                <a:spLocks noChangeArrowheads="1"/>
              </p:cNvSpPr>
              <p:nvPr/>
            </p:nvSpPr>
            <p:spPr bwMode="auto">
              <a:xfrm>
                <a:off x="9982200" y="4570414"/>
                <a:ext cx="344488" cy="3444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/>
                  <a:t>9</a:t>
                </a:r>
              </a:p>
            </p:txBody>
          </p:sp>
          <p:sp>
            <p:nvSpPr>
              <p:cNvPr id="107571" name="Oval 51"/>
              <p:cNvSpPr>
                <a:spLocks noChangeArrowheads="1"/>
              </p:cNvSpPr>
              <p:nvPr/>
            </p:nvSpPr>
            <p:spPr bwMode="auto">
              <a:xfrm>
                <a:off x="9296400" y="4570414"/>
                <a:ext cx="344488" cy="3444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>
                    <a:solidFill>
                      <a:schemeClr val="accent2">
                        <a:lumMod val="75000"/>
                      </a:schemeClr>
                    </a:solidFill>
                  </a:rPr>
                  <a:t>10</a:t>
                </a:r>
              </a:p>
            </p:txBody>
          </p:sp>
          <p:sp>
            <p:nvSpPr>
              <p:cNvPr id="107572" name="Oval 52"/>
              <p:cNvSpPr>
                <a:spLocks noChangeArrowheads="1"/>
              </p:cNvSpPr>
              <p:nvPr/>
            </p:nvSpPr>
            <p:spPr bwMode="auto">
              <a:xfrm>
                <a:off x="8723314" y="4570414"/>
                <a:ext cx="344487" cy="3444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/>
                  <a:t>5</a:t>
                </a:r>
              </a:p>
            </p:txBody>
          </p:sp>
          <p:sp>
            <p:nvSpPr>
              <p:cNvPr id="107573" name="Oval 53"/>
              <p:cNvSpPr>
                <a:spLocks noChangeArrowheads="1"/>
              </p:cNvSpPr>
              <p:nvPr/>
            </p:nvSpPr>
            <p:spPr bwMode="auto">
              <a:xfrm>
                <a:off x="7924800" y="4570414"/>
                <a:ext cx="344488" cy="3444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/>
                  <a:t>7</a:t>
                </a:r>
              </a:p>
            </p:txBody>
          </p:sp>
          <p:sp>
            <p:nvSpPr>
              <p:cNvPr id="107574" name="Oval 54"/>
              <p:cNvSpPr>
                <a:spLocks noChangeArrowheads="1"/>
              </p:cNvSpPr>
              <p:nvPr/>
            </p:nvSpPr>
            <p:spPr bwMode="auto">
              <a:xfrm>
                <a:off x="8534400" y="5180014"/>
                <a:ext cx="344488" cy="3444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/>
                  <a:t>6</a:t>
                </a:r>
              </a:p>
            </p:txBody>
          </p:sp>
          <p:sp>
            <p:nvSpPr>
              <p:cNvPr id="107575" name="Oval 55"/>
              <p:cNvSpPr>
                <a:spLocks noChangeArrowheads="1"/>
              </p:cNvSpPr>
              <p:nvPr/>
            </p:nvSpPr>
            <p:spPr bwMode="auto">
              <a:xfrm>
                <a:off x="8113714" y="5180014"/>
                <a:ext cx="344487" cy="3444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/>
                  <a:t>9</a:t>
                </a:r>
              </a:p>
            </p:txBody>
          </p:sp>
          <p:sp>
            <p:nvSpPr>
              <p:cNvPr id="107576" name="Oval 56"/>
              <p:cNvSpPr>
                <a:spLocks noChangeArrowheads="1"/>
              </p:cNvSpPr>
              <p:nvPr/>
            </p:nvSpPr>
            <p:spPr bwMode="auto">
              <a:xfrm>
                <a:off x="7696200" y="5180014"/>
                <a:ext cx="344488" cy="3444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/>
                  <a:t>11</a:t>
                </a:r>
              </a:p>
            </p:txBody>
          </p:sp>
          <p:cxnSp>
            <p:nvCxnSpPr>
              <p:cNvPr id="107577" name="AutoShape 57"/>
              <p:cNvCxnSpPr>
                <a:cxnSpLocks noChangeShapeType="1"/>
                <a:stCxn id="107573" idx="3"/>
                <a:endCxn id="107576" idx="0"/>
              </p:cNvCxnSpPr>
              <p:nvPr/>
            </p:nvCxnSpPr>
            <p:spPr bwMode="auto">
              <a:xfrm flipH="1">
                <a:off x="7869238" y="4864101"/>
                <a:ext cx="106362" cy="31591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578" name="AutoShape 58"/>
              <p:cNvCxnSpPr>
                <a:cxnSpLocks noChangeShapeType="1"/>
                <a:stCxn id="107573" idx="5"/>
                <a:endCxn id="107575" idx="0"/>
              </p:cNvCxnSpPr>
              <p:nvPr/>
            </p:nvCxnSpPr>
            <p:spPr bwMode="auto">
              <a:xfrm>
                <a:off x="8218488" y="4864101"/>
                <a:ext cx="68262" cy="31591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579" name="AutoShape 59"/>
              <p:cNvCxnSpPr>
                <a:cxnSpLocks noChangeShapeType="1"/>
                <a:stCxn id="107572" idx="3"/>
                <a:endCxn id="107574" idx="0"/>
              </p:cNvCxnSpPr>
              <p:nvPr/>
            </p:nvCxnSpPr>
            <p:spPr bwMode="auto">
              <a:xfrm flipH="1">
                <a:off x="8707439" y="4864101"/>
                <a:ext cx="66675" cy="31591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580" name="AutoShape 60"/>
              <p:cNvCxnSpPr>
                <a:cxnSpLocks noChangeShapeType="1"/>
                <a:stCxn id="107569" idx="3"/>
                <a:endCxn id="107573" idx="0"/>
              </p:cNvCxnSpPr>
              <p:nvPr/>
            </p:nvCxnSpPr>
            <p:spPr bwMode="auto">
              <a:xfrm flipH="1">
                <a:off x="8097839" y="4330701"/>
                <a:ext cx="295275" cy="23971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581" name="AutoShape 61"/>
              <p:cNvCxnSpPr>
                <a:cxnSpLocks noChangeShapeType="1"/>
                <a:stCxn id="107569" idx="5"/>
                <a:endCxn id="107572" idx="0"/>
              </p:cNvCxnSpPr>
              <p:nvPr/>
            </p:nvCxnSpPr>
            <p:spPr bwMode="auto">
              <a:xfrm>
                <a:off x="8636000" y="4330701"/>
                <a:ext cx="260350" cy="23971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582" name="AutoShape 62"/>
              <p:cNvCxnSpPr>
                <a:cxnSpLocks noChangeShapeType="1"/>
                <a:stCxn id="107568" idx="3"/>
                <a:endCxn id="107571" idx="0"/>
              </p:cNvCxnSpPr>
              <p:nvPr/>
            </p:nvCxnSpPr>
            <p:spPr bwMode="auto">
              <a:xfrm flipH="1">
                <a:off x="9469438" y="4330701"/>
                <a:ext cx="222250" cy="23971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583" name="AutoShape 63"/>
              <p:cNvCxnSpPr>
                <a:cxnSpLocks noChangeShapeType="1"/>
                <a:stCxn id="107568" idx="5"/>
                <a:endCxn id="107570" idx="0"/>
              </p:cNvCxnSpPr>
              <p:nvPr/>
            </p:nvCxnSpPr>
            <p:spPr bwMode="auto">
              <a:xfrm>
                <a:off x="9934576" y="4330701"/>
                <a:ext cx="220663" cy="23971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584" name="AutoShape 64"/>
              <p:cNvCxnSpPr>
                <a:cxnSpLocks noChangeShapeType="1"/>
                <a:stCxn id="107586" idx="3"/>
                <a:endCxn id="107569" idx="0"/>
              </p:cNvCxnSpPr>
              <p:nvPr/>
            </p:nvCxnSpPr>
            <p:spPr bwMode="auto">
              <a:xfrm flipH="1">
                <a:off x="8515350" y="3721101"/>
                <a:ext cx="527050" cy="31591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585" name="AutoShape 65"/>
              <p:cNvCxnSpPr>
                <a:cxnSpLocks noChangeShapeType="1"/>
                <a:stCxn id="107586" idx="5"/>
                <a:endCxn id="107568" idx="0"/>
              </p:cNvCxnSpPr>
              <p:nvPr/>
            </p:nvCxnSpPr>
            <p:spPr bwMode="auto">
              <a:xfrm>
                <a:off x="9285289" y="3721101"/>
                <a:ext cx="528637" cy="31591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07586" name="Oval 66"/>
              <p:cNvSpPr>
                <a:spLocks noChangeArrowheads="1"/>
              </p:cNvSpPr>
              <p:nvPr/>
            </p:nvSpPr>
            <p:spPr bwMode="auto">
              <a:xfrm>
                <a:off x="8991600" y="3427414"/>
                <a:ext cx="344488" cy="3444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3</a:t>
                </a: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804715" y="3505242"/>
              <a:ext cx="3293326" cy="2802428"/>
              <a:chOff x="1828800" y="3124200"/>
              <a:chExt cx="2822624" cy="2401888"/>
            </a:xfrm>
          </p:grpSpPr>
          <p:sp>
            <p:nvSpPr>
              <p:cNvPr id="107526" name="Oval 6"/>
              <p:cNvSpPr>
                <a:spLocks noChangeArrowheads="1"/>
              </p:cNvSpPr>
              <p:nvPr/>
            </p:nvSpPr>
            <p:spPr bwMode="auto">
              <a:xfrm>
                <a:off x="3773489" y="4038600"/>
                <a:ext cx="344487" cy="344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3</a:t>
                </a:r>
              </a:p>
            </p:txBody>
          </p:sp>
          <p:sp>
            <p:nvSpPr>
              <p:cNvPr id="107527" name="Oval 7"/>
              <p:cNvSpPr>
                <a:spLocks noChangeArrowheads="1"/>
              </p:cNvSpPr>
              <p:nvPr/>
            </p:nvSpPr>
            <p:spPr bwMode="auto">
              <a:xfrm>
                <a:off x="2474914" y="4038600"/>
                <a:ext cx="344487" cy="344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/>
                  <a:t>4</a:t>
                </a:r>
              </a:p>
            </p:txBody>
          </p:sp>
          <p:sp>
            <p:nvSpPr>
              <p:cNvPr id="107528" name="Oval 8"/>
              <p:cNvSpPr>
                <a:spLocks noChangeArrowheads="1"/>
              </p:cNvSpPr>
              <p:nvPr/>
            </p:nvSpPr>
            <p:spPr bwMode="auto">
              <a:xfrm>
                <a:off x="4114800" y="4572000"/>
                <a:ext cx="344488" cy="344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/>
                  <a:t>9</a:t>
                </a:r>
              </a:p>
            </p:txBody>
          </p:sp>
          <p:sp>
            <p:nvSpPr>
              <p:cNvPr id="107529" name="Oval 9"/>
              <p:cNvSpPr>
                <a:spLocks noChangeArrowheads="1"/>
              </p:cNvSpPr>
              <p:nvPr/>
            </p:nvSpPr>
            <p:spPr bwMode="auto">
              <a:xfrm>
                <a:off x="3429000" y="4572000"/>
                <a:ext cx="344488" cy="344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/>
                  <a:t>8</a:t>
                </a:r>
              </a:p>
            </p:txBody>
          </p:sp>
          <p:sp>
            <p:nvSpPr>
              <p:cNvPr id="107530" name="Oval 10"/>
              <p:cNvSpPr>
                <a:spLocks noChangeArrowheads="1"/>
              </p:cNvSpPr>
              <p:nvPr/>
            </p:nvSpPr>
            <p:spPr bwMode="auto">
              <a:xfrm>
                <a:off x="2855914" y="4572000"/>
                <a:ext cx="344487" cy="344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/>
                  <a:t>5</a:t>
                </a:r>
              </a:p>
            </p:txBody>
          </p:sp>
          <p:sp>
            <p:nvSpPr>
              <p:cNvPr id="107531" name="Oval 11"/>
              <p:cNvSpPr>
                <a:spLocks noChangeArrowheads="1"/>
              </p:cNvSpPr>
              <p:nvPr/>
            </p:nvSpPr>
            <p:spPr bwMode="auto">
              <a:xfrm>
                <a:off x="2057400" y="4572000"/>
                <a:ext cx="344488" cy="344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/>
                  <a:t>7</a:t>
                </a:r>
              </a:p>
            </p:txBody>
          </p:sp>
          <p:sp>
            <p:nvSpPr>
              <p:cNvPr id="107532" name="Oval 12"/>
              <p:cNvSpPr>
                <a:spLocks noChangeArrowheads="1"/>
              </p:cNvSpPr>
              <p:nvPr/>
            </p:nvSpPr>
            <p:spPr bwMode="auto">
              <a:xfrm>
                <a:off x="4306936" y="3180556"/>
                <a:ext cx="344488" cy="344488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>
                    <a:solidFill>
                      <a:schemeClr val="accent2">
                        <a:lumMod val="75000"/>
                      </a:schemeClr>
                    </a:solidFill>
                  </a:rPr>
                  <a:t>10</a:t>
                </a:r>
              </a:p>
            </p:txBody>
          </p:sp>
          <p:sp>
            <p:nvSpPr>
              <p:cNvPr id="107533" name="Oval 13"/>
              <p:cNvSpPr>
                <a:spLocks noChangeArrowheads="1"/>
              </p:cNvSpPr>
              <p:nvPr/>
            </p:nvSpPr>
            <p:spPr bwMode="auto">
              <a:xfrm>
                <a:off x="2667000" y="5181600"/>
                <a:ext cx="344488" cy="344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/>
                  <a:t>6</a:t>
                </a:r>
              </a:p>
            </p:txBody>
          </p:sp>
          <p:sp>
            <p:nvSpPr>
              <p:cNvPr id="107534" name="Oval 14"/>
              <p:cNvSpPr>
                <a:spLocks noChangeArrowheads="1"/>
              </p:cNvSpPr>
              <p:nvPr/>
            </p:nvSpPr>
            <p:spPr bwMode="auto">
              <a:xfrm>
                <a:off x="2246314" y="5181600"/>
                <a:ext cx="344487" cy="344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/>
                  <a:t>9</a:t>
                </a:r>
              </a:p>
            </p:txBody>
          </p:sp>
          <p:sp>
            <p:nvSpPr>
              <p:cNvPr id="107535" name="Oval 15"/>
              <p:cNvSpPr>
                <a:spLocks noChangeArrowheads="1"/>
              </p:cNvSpPr>
              <p:nvPr/>
            </p:nvSpPr>
            <p:spPr bwMode="auto">
              <a:xfrm>
                <a:off x="1828800" y="5181600"/>
                <a:ext cx="344488" cy="344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/>
                  <a:t>11</a:t>
                </a:r>
              </a:p>
            </p:txBody>
          </p:sp>
          <p:cxnSp>
            <p:nvCxnSpPr>
              <p:cNvPr id="107536" name="AutoShape 16"/>
              <p:cNvCxnSpPr>
                <a:cxnSpLocks noChangeShapeType="1"/>
                <a:stCxn id="107531" idx="3"/>
                <a:endCxn id="107535" idx="0"/>
              </p:cNvCxnSpPr>
              <p:nvPr/>
            </p:nvCxnSpPr>
            <p:spPr bwMode="auto">
              <a:xfrm flipH="1">
                <a:off x="2001838" y="4865688"/>
                <a:ext cx="106362" cy="3159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537" name="AutoShape 17"/>
              <p:cNvCxnSpPr>
                <a:cxnSpLocks noChangeShapeType="1"/>
                <a:stCxn id="107531" idx="5"/>
                <a:endCxn id="107534" idx="0"/>
              </p:cNvCxnSpPr>
              <p:nvPr/>
            </p:nvCxnSpPr>
            <p:spPr bwMode="auto">
              <a:xfrm>
                <a:off x="2351088" y="4865688"/>
                <a:ext cx="68262" cy="3159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538" name="AutoShape 18"/>
              <p:cNvCxnSpPr>
                <a:cxnSpLocks noChangeShapeType="1"/>
                <a:stCxn id="107530" idx="3"/>
                <a:endCxn id="107533" idx="0"/>
              </p:cNvCxnSpPr>
              <p:nvPr/>
            </p:nvCxnSpPr>
            <p:spPr bwMode="auto">
              <a:xfrm flipH="1">
                <a:off x="2840039" y="4865688"/>
                <a:ext cx="66675" cy="3159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539" name="AutoShape 19"/>
              <p:cNvCxnSpPr>
                <a:cxnSpLocks noChangeShapeType="1"/>
                <a:stCxn id="107527" idx="3"/>
                <a:endCxn id="107531" idx="0"/>
              </p:cNvCxnSpPr>
              <p:nvPr/>
            </p:nvCxnSpPr>
            <p:spPr bwMode="auto">
              <a:xfrm flipH="1">
                <a:off x="2230439" y="4332288"/>
                <a:ext cx="295275" cy="2397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540" name="AutoShape 20"/>
              <p:cNvCxnSpPr>
                <a:cxnSpLocks noChangeShapeType="1"/>
                <a:stCxn id="107527" idx="5"/>
                <a:endCxn id="107530" idx="0"/>
              </p:cNvCxnSpPr>
              <p:nvPr/>
            </p:nvCxnSpPr>
            <p:spPr bwMode="auto">
              <a:xfrm>
                <a:off x="2768600" y="4332288"/>
                <a:ext cx="260350" cy="2397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541" name="AutoShape 21"/>
              <p:cNvCxnSpPr>
                <a:cxnSpLocks noChangeShapeType="1"/>
                <a:stCxn id="107526" idx="3"/>
                <a:endCxn id="107529" idx="0"/>
              </p:cNvCxnSpPr>
              <p:nvPr/>
            </p:nvCxnSpPr>
            <p:spPr bwMode="auto">
              <a:xfrm flipH="1">
                <a:off x="3602038" y="4332288"/>
                <a:ext cx="222250" cy="2397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542" name="AutoShape 22"/>
              <p:cNvCxnSpPr>
                <a:cxnSpLocks noChangeShapeType="1"/>
                <a:stCxn id="107526" idx="5"/>
                <a:endCxn id="107528" idx="0"/>
              </p:cNvCxnSpPr>
              <p:nvPr/>
            </p:nvCxnSpPr>
            <p:spPr bwMode="auto">
              <a:xfrm>
                <a:off x="4067176" y="4332288"/>
                <a:ext cx="220663" cy="2397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543" name="AutoShape 23"/>
              <p:cNvCxnSpPr>
                <a:cxnSpLocks noChangeShapeType="1"/>
                <a:stCxn id="107545" idx="3"/>
                <a:endCxn id="107527" idx="0"/>
              </p:cNvCxnSpPr>
              <p:nvPr/>
            </p:nvCxnSpPr>
            <p:spPr bwMode="auto">
              <a:xfrm flipH="1">
                <a:off x="2647950" y="3722688"/>
                <a:ext cx="527050" cy="3159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544" name="AutoShape 24"/>
              <p:cNvCxnSpPr>
                <a:cxnSpLocks noChangeShapeType="1"/>
                <a:stCxn id="107545" idx="5"/>
                <a:endCxn id="107526" idx="0"/>
              </p:cNvCxnSpPr>
              <p:nvPr/>
            </p:nvCxnSpPr>
            <p:spPr bwMode="auto">
              <a:xfrm>
                <a:off x="3417889" y="3722688"/>
                <a:ext cx="528637" cy="3159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07545" name="Oval 25"/>
              <p:cNvSpPr>
                <a:spLocks noChangeArrowheads="1"/>
              </p:cNvSpPr>
              <p:nvPr/>
            </p:nvSpPr>
            <p:spPr bwMode="auto">
              <a:xfrm>
                <a:off x="3124200" y="3429000"/>
                <a:ext cx="344488" cy="344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000"/>
              </a:p>
            </p:txBody>
          </p:sp>
          <p:cxnSp>
            <p:nvCxnSpPr>
              <p:cNvPr id="107546" name="AutoShape 26"/>
              <p:cNvCxnSpPr>
                <a:cxnSpLocks noChangeShapeType="1"/>
                <a:endCxn id="107545" idx="6"/>
              </p:cNvCxnSpPr>
              <p:nvPr/>
            </p:nvCxnSpPr>
            <p:spPr bwMode="auto">
              <a:xfrm flipH="1">
                <a:off x="3468688" y="3352800"/>
                <a:ext cx="798512" cy="249238"/>
              </a:xfrm>
              <a:prstGeom prst="straightConnector1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107587" name="Oval 67"/>
              <p:cNvSpPr>
                <a:spLocks noChangeArrowheads="1"/>
              </p:cNvSpPr>
              <p:nvPr/>
            </p:nvSpPr>
            <p:spPr bwMode="auto">
              <a:xfrm>
                <a:off x="3733800" y="3124200"/>
                <a:ext cx="344488" cy="344488"/>
              </a:xfrm>
              <a:prstGeom prst="ellipse">
                <a:avLst/>
              </a:prstGeom>
              <a:noFill/>
              <a:ln w="9525">
                <a:noFill/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>
                    <a:solidFill>
                      <a:schemeClr val="accent2">
                        <a:lumMod val="75000"/>
                      </a:schemeClr>
                    </a:solidFill>
                  </a:rPr>
                  <a:t>?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750373" y="3683057"/>
              <a:ext cx="3737803" cy="2624613"/>
              <a:chOff x="4760914" y="3276600"/>
              <a:chExt cx="3203574" cy="2249488"/>
            </a:xfrm>
          </p:grpSpPr>
          <p:sp>
            <p:nvSpPr>
              <p:cNvPr id="107556" name="Oval 36"/>
              <p:cNvSpPr>
                <a:spLocks noChangeArrowheads="1"/>
              </p:cNvSpPr>
              <p:nvPr/>
            </p:nvSpPr>
            <p:spPr bwMode="auto">
              <a:xfrm>
                <a:off x="4760914" y="5181600"/>
                <a:ext cx="344487" cy="344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11</a:t>
                </a:r>
              </a:p>
            </p:txBody>
          </p:sp>
          <p:grpSp>
            <p:nvGrpSpPr>
              <p:cNvPr id="5" name="Group 4"/>
              <p:cNvGrpSpPr/>
              <p:nvPr/>
            </p:nvGrpSpPr>
            <p:grpSpPr>
              <a:xfrm>
                <a:off x="4933951" y="3276600"/>
                <a:ext cx="3030537" cy="2249488"/>
                <a:chOff x="4933951" y="3276600"/>
                <a:chExt cx="3030537" cy="2249488"/>
              </a:xfrm>
            </p:grpSpPr>
            <p:sp>
              <p:nvSpPr>
                <p:cNvPr id="107547" name="Oval 27"/>
                <p:cNvSpPr>
                  <a:spLocks noChangeArrowheads="1"/>
                </p:cNvSpPr>
                <p:nvPr/>
              </p:nvSpPr>
              <p:spPr bwMode="auto">
                <a:xfrm>
                  <a:off x="6705600" y="4038600"/>
                  <a:ext cx="344488" cy="344488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en-US" sz="2000"/>
                </a:p>
              </p:txBody>
            </p:sp>
            <p:sp>
              <p:nvSpPr>
                <p:cNvPr id="107548" name="Oval 28"/>
                <p:cNvSpPr>
                  <a:spLocks noChangeArrowheads="1"/>
                </p:cNvSpPr>
                <p:nvPr/>
              </p:nvSpPr>
              <p:spPr bwMode="auto">
                <a:xfrm>
                  <a:off x="5407025" y="4038600"/>
                  <a:ext cx="344488" cy="344488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sz="2000"/>
                    <a:t>4</a:t>
                  </a:r>
                </a:p>
              </p:txBody>
            </p:sp>
            <p:sp>
              <p:nvSpPr>
                <p:cNvPr id="107549" name="Oval 29"/>
                <p:cNvSpPr>
                  <a:spLocks noChangeArrowheads="1"/>
                </p:cNvSpPr>
                <p:nvPr/>
              </p:nvSpPr>
              <p:spPr bwMode="auto">
                <a:xfrm>
                  <a:off x="7046914" y="4572000"/>
                  <a:ext cx="344487" cy="344488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sz="2000"/>
                    <a:t>9</a:t>
                  </a:r>
                </a:p>
              </p:txBody>
            </p:sp>
            <p:sp>
              <p:nvSpPr>
                <p:cNvPr id="107550" name="Oval 30"/>
                <p:cNvSpPr>
                  <a:spLocks noChangeArrowheads="1"/>
                </p:cNvSpPr>
                <p:nvPr/>
              </p:nvSpPr>
              <p:spPr bwMode="auto">
                <a:xfrm>
                  <a:off x="6361114" y="4572000"/>
                  <a:ext cx="344487" cy="344488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sz="2000"/>
                    <a:t>8</a:t>
                  </a:r>
                </a:p>
              </p:txBody>
            </p:sp>
            <p:sp>
              <p:nvSpPr>
                <p:cNvPr id="107551" name="Oval 31"/>
                <p:cNvSpPr>
                  <a:spLocks noChangeArrowheads="1"/>
                </p:cNvSpPr>
                <p:nvPr/>
              </p:nvSpPr>
              <p:spPr bwMode="auto">
                <a:xfrm>
                  <a:off x="5788025" y="4572000"/>
                  <a:ext cx="344488" cy="344488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sz="2000" dirty="0"/>
                    <a:t>5</a:t>
                  </a:r>
                </a:p>
              </p:txBody>
            </p:sp>
            <p:sp>
              <p:nvSpPr>
                <p:cNvPr id="107552" name="Oval 32"/>
                <p:cNvSpPr>
                  <a:spLocks noChangeArrowheads="1"/>
                </p:cNvSpPr>
                <p:nvPr/>
              </p:nvSpPr>
              <p:spPr bwMode="auto">
                <a:xfrm>
                  <a:off x="4989514" y="4572000"/>
                  <a:ext cx="344487" cy="344488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sz="2000"/>
                    <a:t>7</a:t>
                  </a:r>
                </a:p>
              </p:txBody>
            </p:sp>
            <p:sp>
              <p:nvSpPr>
                <p:cNvPr id="107553" name="Oval 33"/>
                <p:cNvSpPr>
                  <a:spLocks noChangeArrowheads="1"/>
                </p:cNvSpPr>
                <p:nvPr/>
              </p:nvSpPr>
              <p:spPr bwMode="auto">
                <a:xfrm>
                  <a:off x="7620000" y="3276600"/>
                  <a:ext cx="344488" cy="344488"/>
                </a:xfrm>
                <a:prstGeom prst="ellipse">
                  <a:avLst/>
                </a:prstGeom>
                <a:noFill/>
                <a:ln w="952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sz="2000" dirty="0">
                      <a:solidFill>
                        <a:schemeClr val="accent2">
                          <a:lumMod val="75000"/>
                        </a:schemeClr>
                      </a:solidFill>
                    </a:rPr>
                    <a:t>10</a:t>
                  </a:r>
                </a:p>
              </p:txBody>
            </p:sp>
            <p:sp>
              <p:nvSpPr>
                <p:cNvPr id="107554" name="Oval 34"/>
                <p:cNvSpPr>
                  <a:spLocks noChangeArrowheads="1"/>
                </p:cNvSpPr>
                <p:nvPr/>
              </p:nvSpPr>
              <p:spPr bwMode="auto">
                <a:xfrm>
                  <a:off x="5599114" y="5181600"/>
                  <a:ext cx="344487" cy="344488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sz="2000"/>
                    <a:t>6</a:t>
                  </a:r>
                </a:p>
              </p:txBody>
            </p:sp>
            <p:sp>
              <p:nvSpPr>
                <p:cNvPr id="107555" name="Oval 35"/>
                <p:cNvSpPr>
                  <a:spLocks noChangeArrowheads="1"/>
                </p:cNvSpPr>
                <p:nvPr/>
              </p:nvSpPr>
              <p:spPr bwMode="auto">
                <a:xfrm>
                  <a:off x="5178425" y="5181600"/>
                  <a:ext cx="344488" cy="344488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sz="2000" dirty="0"/>
                    <a:t>9</a:t>
                  </a:r>
                </a:p>
              </p:txBody>
            </p:sp>
            <p:cxnSp>
              <p:nvCxnSpPr>
                <p:cNvPr id="107557" name="AutoShape 37"/>
                <p:cNvCxnSpPr>
                  <a:cxnSpLocks noChangeShapeType="1"/>
                  <a:stCxn id="107552" idx="3"/>
                  <a:endCxn id="107556" idx="0"/>
                </p:cNvCxnSpPr>
                <p:nvPr/>
              </p:nvCxnSpPr>
              <p:spPr bwMode="auto">
                <a:xfrm flipH="1">
                  <a:off x="4933951" y="4865688"/>
                  <a:ext cx="106363" cy="31591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107558" name="AutoShape 38"/>
                <p:cNvCxnSpPr>
                  <a:cxnSpLocks noChangeShapeType="1"/>
                  <a:stCxn id="107552" idx="5"/>
                  <a:endCxn id="107555" idx="0"/>
                </p:cNvCxnSpPr>
                <p:nvPr/>
              </p:nvCxnSpPr>
              <p:spPr bwMode="auto">
                <a:xfrm>
                  <a:off x="5283201" y="4865688"/>
                  <a:ext cx="68263" cy="31591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107559" name="AutoShape 39"/>
                <p:cNvCxnSpPr>
                  <a:cxnSpLocks noChangeShapeType="1"/>
                  <a:stCxn id="107551" idx="3"/>
                  <a:endCxn id="107554" idx="0"/>
                </p:cNvCxnSpPr>
                <p:nvPr/>
              </p:nvCxnSpPr>
              <p:spPr bwMode="auto">
                <a:xfrm flipH="1">
                  <a:off x="5772151" y="4865688"/>
                  <a:ext cx="66675" cy="31591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107560" name="AutoShape 40"/>
                <p:cNvCxnSpPr>
                  <a:cxnSpLocks noChangeShapeType="1"/>
                  <a:stCxn id="107548" idx="3"/>
                  <a:endCxn id="107552" idx="0"/>
                </p:cNvCxnSpPr>
                <p:nvPr/>
              </p:nvCxnSpPr>
              <p:spPr bwMode="auto">
                <a:xfrm flipH="1">
                  <a:off x="5162551" y="4332288"/>
                  <a:ext cx="295275" cy="23971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107561" name="AutoShape 41"/>
                <p:cNvCxnSpPr>
                  <a:cxnSpLocks noChangeShapeType="1"/>
                  <a:stCxn id="107548" idx="5"/>
                  <a:endCxn id="107551" idx="0"/>
                </p:cNvCxnSpPr>
                <p:nvPr/>
              </p:nvCxnSpPr>
              <p:spPr bwMode="auto">
                <a:xfrm>
                  <a:off x="5700713" y="4332288"/>
                  <a:ext cx="260350" cy="23971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107562" name="AutoShape 42"/>
                <p:cNvCxnSpPr>
                  <a:cxnSpLocks noChangeShapeType="1"/>
                  <a:stCxn id="107547" idx="3"/>
                  <a:endCxn id="107550" idx="0"/>
                </p:cNvCxnSpPr>
                <p:nvPr/>
              </p:nvCxnSpPr>
              <p:spPr bwMode="auto">
                <a:xfrm flipH="1">
                  <a:off x="6534150" y="4332288"/>
                  <a:ext cx="222250" cy="23971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107563" name="AutoShape 43"/>
                <p:cNvCxnSpPr>
                  <a:cxnSpLocks noChangeShapeType="1"/>
                  <a:stCxn id="107547" idx="5"/>
                  <a:endCxn id="107549" idx="0"/>
                </p:cNvCxnSpPr>
                <p:nvPr/>
              </p:nvCxnSpPr>
              <p:spPr bwMode="auto">
                <a:xfrm>
                  <a:off x="6999288" y="4332288"/>
                  <a:ext cx="220662" cy="23971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107564" name="AutoShape 44"/>
                <p:cNvCxnSpPr>
                  <a:cxnSpLocks noChangeShapeType="1"/>
                  <a:stCxn id="107566" idx="3"/>
                  <a:endCxn id="107548" idx="0"/>
                </p:cNvCxnSpPr>
                <p:nvPr/>
              </p:nvCxnSpPr>
              <p:spPr bwMode="auto">
                <a:xfrm flipH="1">
                  <a:off x="5580063" y="3722688"/>
                  <a:ext cx="527050" cy="31591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107565" name="AutoShape 45"/>
                <p:cNvCxnSpPr>
                  <a:cxnSpLocks noChangeShapeType="1"/>
                  <a:stCxn id="107566" idx="5"/>
                  <a:endCxn id="107547" idx="0"/>
                </p:cNvCxnSpPr>
                <p:nvPr/>
              </p:nvCxnSpPr>
              <p:spPr bwMode="auto">
                <a:xfrm>
                  <a:off x="6350000" y="3722688"/>
                  <a:ext cx="528638" cy="31591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sp>
              <p:nvSpPr>
                <p:cNvPr id="107566" name="Oval 46"/>
                <p:cNvSpPr>
                  <a:spLocks noChangeArrowheads="1"/>
                </p:cNvSpPr>
                <p:nvPr/>
              </p:nvSpPr>
              <p:spPr bwMode="auto">
                <a:xfrm>
                  <a:off x="6056314" y="3429000"/>
                  <a:ext cx="344487" cy="344488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sz="2000" dirty="0"/>
                    <a:t>3</a:t>
                  </a:r>
                </a:p>
              </p:txBody>
            </p:sp>
            <p:cxnSp>
              <p:nvCxnSpPr>
                <p:cNvPr id="107567" name="AutoShape 47"/>
                <p:cNvCxnSpPr>
                  <a:cxnSpLocks noChangeShapeType="1"/>
                </p:cNvCxnSpPr>
                <p:nvPr/>
              </p:nvCxnSpPr>
              <p:spPr bwMode="auto">
                <a:xfrm flipH="1">
                  <a:off x="7010400" y="3581400"/>
                  <a:ext cx="609600" cy="457200"/>
                </a:xfrm>
                <a:prstGeom prst="straightConnector1">
                  <a:avLst/>
                </a:prstGeom>
                <a:noFill/>
                <a:ln w="25400">
                  <a:solidFill>
                    <a:schemeClr val="accent2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</p:cxnSp>
            <p:sp>
              <p:nvSpPr>
                <p:cNvPr id="107588" name="Oval 68"/>
                <p:cNvSpPr>
                  <a:spLocks noChangeArrowheads="1"/>
                </p:cNvSpPr>
                <p:nvPr/>
              </p:nvSpPr>
              <p:spPr bwMode="auto">
                <a:xfrm>
                  <a:off x="7010400" y="3429000"/>
                  <a:ext cx="344488" cy="344488"/>
                </a:xfrm>
                <a:prstGeom prst="ellipse">
                  <a:avLst/>
                </a:prstGeom>
                <a:noFill/>
                <a:ln w="9525">
                  <a:noFill/>
                  <a:prstDash val="dash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sz="2000" dirty="0">
                      <a:solidFill>
                        <a:schemeClr val="accent2">
                          <a:lumMod val="75000"/>
                        </a:schemeClr>
                      </a:solidFill>
                    </a:rPr>
                    <a:t>?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47933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884" y="133941"/>
            <a:ext cx="10784305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Semi-Pseudocode: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deleteMin</a:t>
            </a:r>
            <a:r>
              <a:rPr lang="en-US" dirty="0"/>
              <a:t> from binary heap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143000"/>
            <a:ext cx="41148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</a:rPr>
              <a:t>deleteMin</a:t>
            </a:r>
            <a:r>
              <a:rPr lang="en-US" sz="2000" dirty="0">
                <a:latin typeface="Courier New" pitchFamily="49" charset="0"/>
              </a:rPr>
              <a:t>() {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>
                <a:latin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</a:rPr>
              <a:t>isEmpty</a:t>
            </a:r>
            <a:r>
              <a:rPr lang="en-US" sz="2000" dirty="0">
                <a:latin typeface="Courier New" pitchFamily="49" charset="0"/>
              </a:rPr>
              <a:t>())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throw</a:t>
            </a:r>
            <a:r>
              <a:rPr lang="en-US" sz="2000" dirty="0">
                <a:latin typeface="Courier New" pitchFamily="49" charset="0"/>
              </a:rPr>
              <a:t>…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</a:rPr>
              <a:t>[1];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dirty="0">
                <a:latin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</a:rPr>
              <a:t>percolateDown</a:t>
            </a:r>
            <a:endParaRPr lang="en-US" sz="20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        (1,arr[size]);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</a:rPr>
              <a:t>[hole] = </a:t>
            </a:r>
            <a:r>
              <a:rPr lang="en-US" sz="2000" dirty="0" err="1">
                <a:latin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</a:rPr>
              <a:t>[size];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size--;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867400" y="1143001"/>
            <a:ext cx="4648002" cy="448883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ts val="1900"/>
              </a:lnSpc>
            </a:pP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rgbClr val="3FA032"/>
                </a:solidFill>
                <a:latin typeface="Courier New" pitchFamily="49" charset="0"/>
              </a:rPr>
              <a:t>percolateDown</a:t>
            </a:r>
            <a:r>
              <a:rPr lang="en-US" sz="2000" dirty="0">
                <a:latin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dirty="0">
                <a:latin typeface="Courier New" pitchFamily="49" charset="0"/>
              </a:rPr>
              <a:t>,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                </a:t>
            </a: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dirty="0">
                <a:latin typeface="Courier New" pitchFamily="49" charset="0"/>
              </a:rPr>
              <a:t>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dirty="0">
                <a:latin typeface="Courier New" pitchFamily="49" charset="0"/>
              </a:rPr>
              <a:t>(2*hole &lt;= size)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</a:rPr>
              <a:t>left</a:t>
            </a:r>
            <a:r>
              <a:rPr lang="en-US" sz="2000" dirty="0">
                <a:latin typeface="Courier New" pitchFamily="49" charset="0"/>
              </a:rPr>
              <a:t>  = 2*hole; 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</a:rPr>
              <a:t>right</a:t>
            </a:r>
            <a:r>
              <a:rPr lang="en-US" sz="2000" dirty="0">
                <a:latin typeface="Courier New" pitchFamily="49" charset="0"/>
              </a:rPr>
              <a:t> = left + 1;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>
                <a:latin typeface="Courier New" pitchFamily="49" charset="0"/>
              </a:rPr>
              <a:t>(right &gt; size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||</a:t>
            </a:r>
            <a:endParaRPr lang="en-US" sz="2000" dirty="0">
              <a:latin typeface="Courier New" pitchFamily="49" charset="0"/>
            </a:endParaRP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   </a:t>
            </a:r>
            <a:r>
              <a:rPr lang="en-US" sz="2000" dirty="0" err="1">
                <a:latin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</a:rPr>
              <a:t>[left] &lt; </a:t>
            </a:r>
            <a:r>
              <a:rPr lang="en-US" sz="2000" dirty="0" err="1">
                <a:latin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</a:rPr>
              <a:t>[right])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</a:rPr>
              <a:t>target</a:t>
            </a:r>
            <a:r>
              <a:rPr lang="en-US" sz="2000" dirty="0">
                <a:latin typeface="Courier New" pitchFamily="49" charset="0"/>
              </a:rPr>
              <a:t> = left;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else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</a:rPr>
              <a:t>target</a:t>
            </a:r>
            <a:r>
              <a:rPr lang="en-US" sz="2000" dirty="0">
                <a:latin typeface="Courier New" pitchFamily="49" charset="0"/>
              </a:rPr>
              <a:t> = right;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>
                <a:latin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</a:rPr>
              <a:t>[target] &lt; </a:t>
            </a:r>
            <a:r>
              <a:rPr lang="en-US" sz="2000" dirty="0" err="1">
                <a:latin typeface="Courier New" pitchFamily="49" charset="0"/>
              </a:rPr>
              <a:t>val</a:t>
            </a:r>
            <a:r>
              <a:rPr lang="en-US" sz="2000" dirty="0">
                <a:latin typeface="Courier New" pitchFamily="49" charset="0"/>
              </a:rPr>
              <a:t>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</a:rPr>
              <a:t>[hole] = </a:t>
            </a:r>
            <a:r>
              <a:rPr lang="en-US" sz="2000" dirty="0" err="1">
                <a:latin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</a:rPr>
              <a:t>[target];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  hole = target;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}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else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   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break;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}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>
                <a:latin typeface="Courier New" pitchFamily="49" charset="0"/>
              </a:rPr>
              <a:t> hole;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}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209801" y="4114800"/>
            <a:ext cx="2570747" cy="1295400"/>
            <a:chOff x="4267200" y="2930525"/>
            <a:chExt cx="3618087" cy="1946275"/>
          </a:xfrm>
        </p:grpSpPr>
        <p:sp>
          <p:nvSpPr>
            <p:cNvPr id="10" name="Oval 1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77288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1" name="Oval 1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2" name="Oval 1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3" name="Oval 1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4" name="Oval 1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15" name="Oval 1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16" name="AutoShape 19"/>
            <p:cNvCxnSpPr>
              <a:cxnSpLocks noChangeShapeType="1"/>
              <a:stCxn id="15" idx="3"/>
              <a:endCxn id="14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20"/>
            <p:cNvCxnSpPr>
              <a:cxnSpLocks noChangeShapeType="1"/>
              <a:stCxn id="15" idx="5"/>
              <a:endCxn id="13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21"/>
            <p:cNvCxnSpPr>
              <a:cxnSpLocks noChangeShapeType="1"/>
              <a:stCxn id="13" idx="5"/>
              <a:endCxn id="10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7351621" y="3736706"/>
              <a:ext cx="270449" cy="288886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22"/>
            <p:cNvCxnSpPr>
              <a:cxnSpLocks noChangeShapeType="1"/>
              <a:stCxn id="14" idx="3"/>
              <a:endCxn id="12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23"/>
            <p:cNvCxnSpPr>
              <a:cxnSpLocks noChangeShapeType="1"/>
              <a:stCxn id="14" idx="5"/>
              <a:endCxn id="11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2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700</a:t>
              </a:r>
            </a:p>
          </p:txBody>
        </p:sp>
        <p:cxnSp>
          <p:nvCxnSpPr>
            <p:cNvPr id="22" name="AutoShape 25"/>
            <p:cNvCxnSpPr>
              <a:cxnSpLocks noChangeShapeType="1"/>
              <a:stCxn id="12" idx="3"/>
              <a:endCxn id="21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26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50</a:t>
              </a:r>
            </a:p>
          </p:txBody>
        </p:sp>
        <p:cxnSp>
          <p:nvCxnSpPr>
            <p:cNvPr id="24" name="AutoShape 27"/>
            <p:cNvCxnSpPr>
              <a:cxnSpLocks noChangeShapeType="1"/>
              <a:stCxn id="12" idx="5"/>
              <a:endCxn id="23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5" name="Oval 2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19332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26" name="AutoShape 29"/>
            <p:cNvCxnSpPr>
              <a:cxnSpLocks noChangeShapeType="1"/>
              <a:stCxn id="13" idx="3"/>
              <a:endCxn id="25" idx="0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6743040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graphicFrame>
        <p:nvGraphicFramePr>
          <p:cNvPr id="27" name="Group 19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29252053"/>
              </p:ext>
            </p:extLst>
          </p:nvPr>
        </p:nvGraphicFramePr>
        <p:xfrm>
          <a:off x="1828800" y="5748688"/>
          <a:ext cx="8534400" cy="968141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571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81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9163"/>
            <a:ext cx="10515600" cy="19603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ea typeface="Courier New" charset="0"/>
                <a:cs typeface="Courier New" charset="0"/>
              </a:rPr>
              <a:t>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insert</a:t>
            </a:r>
            <a:r>
              <a:rPr lang="en-US" dirty="0"/>
              <a:t> (in this order): 16, 32, 4, 67,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deleteMin</a:t>
            </a:r>
            <a:r>
              <a:rPr lang="en-US" dirty="0"/>
              <a:t> once</a:t>
            </a:r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32851829"/>
              </p:ext>
            </p:extLst>
          </p:nvPr>
        </p:nvGraphicFramePr>
        <p:xfrm>
          <a:off x="2752608" y="2851020"/>
          <a:ext cx="6054512" cy="1205476"/>
        </p:xfrm>
        <a:graphic>
          <a:graphicData uri="http://schemas.openxmlformats.org/drawingml/2006/table">
            <a:tbl>
              <a:tblPr/>
              <a:tblGrid>
                <a:gridCol w="7568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68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568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568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5681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5681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5681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5681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738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0" i="0" u="none" strike="noStrike" cap="none" normalizeH="0" baseline="0" dirty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+mn-lt"/>
                      </a:endParaRPr>
                    </a:p>
                  </a:txBody>
                  <a:tcPr marL="107656" marR="107656" marT="53828" marB="538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7656" marR="107656" marT="53828" marB="538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7656" marR="107656" marT="53828" marB="538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7656" marR="107656" marT="53828" marB="538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7656" marR="107656" marT="53828" marB="538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7656" marR="107656" marT="53828" marB="538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7656" marR="107656" marT="53828" marB="538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7656" marR="107656" marT="53828" marB="538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6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07656" marR="107656" marT="53828" marB="53828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07656" marR="107656" marT="53828" marB="5382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107656" marR="107656" marT="53828" marB="5382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107656" marR="107656" marT="53828" marB="5382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07656" marR="107656" marT="53828" marB="5382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107656" marR="107656" marT="53828" marB="5382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107656" marR="107656" marT="53828" marB="5382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107656" marR="107656" marT="53828" marB="5382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57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3328</TotalTime>
  <Words>1378</Words>
  <Application>Microsoft Macintosh PowerPoint</Application>
  <PresentationFormat>Widescreen</PresentationFormat>
  <Paragraphs>490</Paragraphs>
  <Slides>23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Calibri</vt:lpstr>
      <vt:lpstr>Calibri Light</vt:lpstr>
      <vt:lpstr>Courier New</vt:lpstr>
      <vt:lpstr>Mangal</vt:lpstr>
      <vt:lpstr>Symbol</vt:lpstr>
      <vt:lpstr>Times New Roman</vt:lpstr>
      <vt:lpstr>Arial</vt:lpstr>
      <vt:lpstr>Office Theme</vt:lpstr>
      <vt:lpstr>Equation</vt:lpstr>
      <vt:lpstr>Instructor: Lilian de Greef Quarter: Summer 2017</vt:lpstr>
      <vt:lpstr>Announcements</vt:lpstr>
      <vt:lpstr>Binary Trees Implemented with an Array</vt:lpstr>
      <vt:lpstr>Judging the array implementation</vt:lpstr>
      <vt:lpstr>Heap insert:</vt:lpstr>
      <vt:lpstr>Semi-Pseudocode: insert into binary heap</vt:lpstr>
      <vt:lpstr>Heap deleteMin:</vt:lpstr>
      <vt:lpstr>Semi-Pseudocode: deleteMin from binary heap</vt:lpstr>
      <vt:lpstr>Example</vt:lpstr>
      <vt:lpstr>Example</vt:lpstr>
      <vt:lpstr>Other operations</vt:lpstr>
      <vt:lpstr>Build Heap</vt:lpstr>
      <vt:lpstr>heapify (Floyd’s Method)</vt:lpstr>
      <vt:lpstr>heapify (Floyd’s Method): Example</vt:lpstr>
      <vt:lpstr>heapify (Floyd’s Method): Example</vt:lpstr>
      <vt:lpstr>heapify (Floyd’s Method): Example</vt:lpstr>
      <vt:lpstr>heapify (Floyd’s Method)</vt:lpstr>
      <vt:lpstr>Correctness</vt:lpstr>
      <vt:lpstr>Efficiency</vt:lpstr>
      <vt:lpstr>Efficiency</vt:lpstr>
      <vt:lpstr>Lessons from buildHeap</vt:lpstr>
      <vt:lpstr>Other branching factors for Heaps</vt:lpstr>
      <vt:lpstr>Wrapping up Heaps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Instructor: Lilian de Greef Quarter: Summer 2017</dc:title>
  <dc:creator>Lilian De Greef</dc:creator>
  <cp:lastModifiedBy>Lilian De Greef</cp:lastModifiedBy>
  <cp:revision>161</cp:revision>
  <cp:lastPrinted>2017-07-18T18:48:36Z</cp:lastPrinted>
  <dcterms:created xsi:type="dcterms:W3CDTF">2017-07-13T17:12:30Z</dcterms:created>
  <dcterms:modified xsi:type="dcterms:W3CDTF">2017-07-18T18:49:01Z</dcterms:modified>
</cp:coreProperties>
</file>