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8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1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2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3.xml" ContentType="application/vnd.openxmlformats-officedocument.presentationml.notesSlide+xml"/>
  <Override PartName="/ppt/tags/tag126.xml" ContentType="application/vnd.openxmlformats-officedocument.presentationml.tags+xml"/>
  <Override PartName="/ppt/notesSlides/notesSlide14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19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20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21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2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23.xml" ContentType="application/vnd.openxmlformats-officedocument.presentationml.notesSlide+xml"/>
  <Override PartName="/ppt/tags/tag256.xml" ContentType="application/vnd.openxmlformats-officedocument.presentationml.tags+xml"/>
  <Override PartName="/ppt/notesSlides/notesSlide24.xml" ContentType="application/vnd.openxmlformats-officedocument.presentationml.notesSlide+xml"/>
  <Override PartName="/ppt/tags/tag257.xml" ContentType="application/vnd.openxmlformats-officedocument.presentationml.tags+xml"/>
  <Override PartName="/ppt/notesSlides/notesSlide25.xml" ContentType="application/vnd.openxmlformats-officedocument.presentationml.notesSlide+xml"/>
  <Override PartName="/ppt/tags/tag258.xml" ContentType="application/vnd.openxmlformats-officedocument.presentationml.tags+xml"/>
  <Override PartName="/ppt/notesSlides/notesSlide26.xml" ContentType="application/vnd.openxmlformats-officedocument.presentationml.notesSlide+xml"/>
  <Override PartName="/ppt/tags/tag259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7" r:id="rId2"/>
    <p:sldId id="339" r:id="rId3"/>
    <p:sldId id="277" r:id="rId4"/>
    <p:sldId id="284" r:id="rId5"/>
    <p:sldId id="285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4" r:id="rId20"/>
    <p:sldId id="340" r:id="rId21"/>
    <p:sldId id="307" r:id="rId22"/>
    <p:sldId id="308" r:id="rId23"/>
    <p:sldId id="311" r:id="rId24"/>
    <p:sldId id="318" r:id="rId25"/>
    <p:sldId id="312" r:id="rId26"/>
    <p:sldId id="319" r:id="rId27"/>
    <p:sldId id="320" r:id="rId28"/>
    <p:sldId id="321" r:id="rId29"/>
    <p:sldId id="335" r:id="rId30"/>
    <p:sldId id="336" r:id="rId31"/>
    <p:sldId id="337" r:id="rId32"/>
    <p:sldId id="338" r:id="rId33"/>
    <p:sldId id="328" r:id="rId34"/>
    <p:sldId id="329" r:id="rId35"/>
    <p:sldId id="330" r:id="rId36"/>
    <p:sldId id="331" r:id="rId37"/>
    <p:sldId id="332" r:id="rId38"/>
    <p:sldId id="333" r:id="rId39"/>
    <p:sldId id="341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611"/>
    <a:srgbClr val="0A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87"/>
    <p:restoredTop sz="94712"/>
  </p:normalViewPr>
  <p:slideViewPr>
    <p:cSldViewPr snapToGrid="0" snapToObjects="1">
      <p:cViewPr varScale="1">
        <p:scale>
          <a:sx n="114" d="100"/>
          <a:sy n="114" d="100"/>
        </p:scale>
        <p:origin x="16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E7381-440C-B84B-99B2-F1A1110A94D4}" type="datetimeFigureOut">
              <a:rPr lang="en-US" smtClean="0"/>
              <a:t>7/16/17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629C5-10B6-5544-B703-A89D7E6FE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2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1579-158C-D948-AE75-C63C17394A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42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50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19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24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40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38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O(</a:t>
            </a:r>
            <a:r>
              <a:rPr lang="en-US" dirty="0" err="1"/>
              <a:t>logn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84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52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124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9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32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38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23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047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495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91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loop invariant is a statement that holds before and</a:t>
            </a:r>
            <a:r>
              <a:rPr lang="en-US" baseline="0" dirty="0" smtClean="0"/>
              <a:t> after each execution of a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828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1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551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079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b="0" kern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Where is the highest-priority item? 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b="0" kern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Where is lowest priority</a:t>
            </a:r>
            <a:r>
              <a:rPr lang="en-US" sz="1200" b="0" kern="0" baseline="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item? Leaf node</a:t>
            </a:r>
            <a:endParaRPr lang="en-US" sz="1200" b="0" kern="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What is the height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a heap with </a:t>
            </a:r>
            <a:r>
              <a:rPr kumimoji="0" lang="en-US" sz="1200" b="0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items? height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is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logn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COMPLETE TREE!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1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Run time? </a:t>
            </a:r>
          </a:p>
          <a:p>
            <a:pPr lvl="1"/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Runtime is O(height of heap) = O(</a:t>
            </a:r>
            <a:r>
              <a:rPr lang="en-US" sz="2000" b="0" kern="1200" dirty="0" err="1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logn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)</a:t>
            </a:r>
          </a:p>
          <a:p>
            <a:pPr lvl="1"/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Height of a complete binary tree of </a:t>
            </a:r>
            <a:r>
              <a:rPr lang="en-US" sz="2000" b="0" i="1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n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nodes 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sym typeface="Symbol" pitchFamily="18" charset="2"/>
              </a:rPr>
              <a:t>= 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sym typeface="Symbol"/>
              </a:rPr>
              <a:t> 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Courier New" pitchFamily="49" charset="0"/>
              </a:rPr>
              <a:t>log</a:t>
            </a:r>
            <a:r>
              <a:rPr lang="en-US" sz="2000" b="0" kern="1200" baseline="-250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2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(</a:t>
            </a:r>
            <a:r>
              <a:rPr lang="en-US" sz="2000" b="0" i="1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n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) </a:t>
            </a:r>
            <a:r>
              <a:rPr lang="en-US" sz="20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  <a:sym typeface="Symbol"/>
              </a:rPr>
              <a:t></a:t>
            </a:r>
            <a:endParaRPr lang="en-US" sz="2000" b="0" kern="120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1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7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</a:t>
            </a:r>
            <a:r>
              <a:rPr lang="en-US" i="1" dirty="0"/>
              <a:t>worst-case</a:t>
            </a:r>
          </a:p>
          <a:p>
            <a:pPr lvl="2"/>
            <a:r>
              <a:rPr lang="en-US" dirty="0"/>
              <a:t>Possible because we don’t support unneeded operations; no need to maintain a full sort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77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29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17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child of node I = 2 * I</a:t>
            </a:r>
          </a:p>
          <a:p>
            <a:r>
              <a:rPr lang="en-US" dirty="0"/>
              <a:t>Right child  I = (2*</a:t>
            </a:r>
            <a:r>
              <a:rPr lang="en-US" dirty="0" err="1"/>
              <a:t>i</a:t>
            </a:r>
            <a:r>
              <a:rPr lang="en-US" dirty="0"/>
              <a:t>) +1</a:t>
            </a:r>
          </a:p>
          <a:p>
            <a:r>
              <a:rPr lang="en-US" dirty="0"/>
              <a:t>Parent of node I is at </a:t>
            </a:r>
            <a:r>
              <a:rPr lang="en-US" dirty="0" err="1"/>
              <a:t>i</a:t>
            </a:r>
            <a:r>
              <a:rPr lang="en-US" dirty="0"/>
              <a:t>/2 (floor)</a:t>
            </a:r>
          </a:p>
          <a:p>
            <a:r>
              <a:rPr lang="en-US" dirty="0"/>
              <a:t>if tree is complete, array won’t have empty</a:t>
            </a:r>
            <a:r>
              <a:rPr lang="en-US" baseline="0" dirty="0"/>
              <a:t> slots (</a:t>
            </a:r>
            <a:r>
              <a:rPr lang="en-US" baseline="0" dirty="0" err="1"/>
              <a:t>excpet</a:t>
            </a:r>
            <a:r>
              <a:rPr lang="en-US" baseline="0" dirty="0"/>
              <a:t> maybe at end)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6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3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4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3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1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7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6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0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7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B7C5-C789-F046-B564-7A7E7D554AF1}" type="datetimeFigureOut">
              <a:rPr lang="en-US" smtClean="0"/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1475-2385-C14E-AD61-C0647354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20" Type="http://schemas.openxmlformats.org/officeDocument/2006/relationships/tags" Target="../tags/tag49.xml"/><Relationship Id="rId21" Type="http://schemas.openxmlformats.org/officeDocument/2006/relationships/tags" Target="../tags/tag50.xml"/><Relationship Id="rId22" Type="http://schemas.openxmlformats.org/officeDocument/2006/relationships/tags" Target="../tags/tag51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8.xml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tags" Target="../tags/tag46.xml"/><Relationship Id="rId18" Type="http://schemas.openxmlformats.org/officeDocument/2006/relationships/tags" Target="../tags/tag47.xml"/><Relationship Id="rId19" Type="http://schemas.openxmlformats.org/officeDocument/2006/relationships/tags" Target="../tags/tag48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20" Type="http://schemas.openxmlformats.org/officeDocument/2006/relationships/tags" Target="../tags/tag71.xml"/><Relationship Id="rId21" Type="http://schemas.openxmlformats.org/officeDocument/2006/relationships/tags" Target="../tags/tag72.xml"/><Relationship Id="rId22" Type="http://schemas.openxmlformats.org/officeDocument/2006/relationships/tags" Target="../tags/tag73.xml"/><Relationship Id="rId23" Type="http://schemas.openxmlformats.org/officeDocument/2006/relationships/tags" Target="../tags/tag74.xml"/><Relationship Id="rId24" Type="http://schemas.openxmlformats.org/officeDocument/2006/relationships/tags" Target="../tags/tag75.xml"/><Relationship Id="rId25" Type="http://schemas.openxmlformats.org/officeDocument/2006/relationships/tags" Target="../tags/tag76.xml"/><Relationship Id="rId26" Type="http://schemas.openxmlformats.org/officeDocument/2006/relationships/tags" Target="../tags/tag77.xml"/><Relationship Id="rId27" Type="http://schemas.openxmlformats.org/officeDocument/2006/relationships/tags" Target="../tags/tag78.xml"/><Relationship Id="rId28" Type="http://schemas.openxmlformats.org/officeDocument/2006/relationships/tags" Target="../tags/tag79.xml"/><Relationship Id="rId29" Type="http://schemas.openxmlformats.org/officeDocument/2006/relationships/tags" Target="../tags/tag80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9.xml"/><Relationship Id="rId10" Type="http://schemas.openxmlformats.org/officeDocument/2006/relationships/tags" Target="../tags/tag61.xml"/><Relationship Id="rId11" Type="http://schemas.openxmlformats.org/officeDocument/2006/relationships/tags" Target="../tags/tag62.xml"/><Relationship Id="rId12" Type="http://schemas.openxmlformats.org/officeDocument/2006/relationships/tags" Target="../tags/tag63.xml"/><Relationship Id="rId13" Type="http://schemas.openxmlformats.org/officeDocument/2006/relationships/tags" Target="../tags/tag64.xml"/><Relationship Id="rId14" Type="http://schemas.openxmlformats.org/officeDocument/2006/relationships/tags" Target="../tags/tag65.xml"/><Relationship Id="rId15" Type="http://schemas.openxmlformats.org/officeDocument/2006/relationships/tags" Target="../tags/tag66.xml"/><Relationship Id="rId16" Type="http://schemas.openxmlformats.org/officeDocument/2006/relationships/tags" Target="../tags/tag67.xml"/><Relationship Id="rId17" Type="http://schemas.openxmlformats.org/officeDocument/2006/relationships/tags" Target="../tags/tag68.xml"/><Relationship Id="rId18" Type="http://schemas.openxmlformats.org/officeDocument/2006/relationships/tags" Target="../tags/tag69.xml"/><Relationship Id="rId19" Type="http://schemas.openxmlformats.org/officeDocument/2006/relationships/tags" Target="../tags/tag70.xml"/><Relationship Id="rId1" Type="http://schemas.openxmlformats.org/officeDocument/2006/relationships/tags" Target="../tags/tag52.xml"/><Relationship Id="rId2" Type="http://schemas.openxmlformats.org/officeDocument/2006/relationships/tags" Target="../tags/tag53.xml"/><Relationship Id="rId3" Type="http://schemas.openxmlformats.org/officeDocument/2006/relationships/tags" Target="../tags/tag54.xml"/><Relationship Id="rId4" Type="http://schemas.openxmlformats.org/officeDocument/2006/relationships/tags" Target="../tags/tag55.xml"/><Relationship Id="rId5" Type="http://schemas.openxmlformats.org/officeDocument/2006/relationships/tags" Target="../tags/tag56.xml"/><Relationship Id="rId6" Type="http://schemas.openxmlformats.org/officeDocument/2006/relationships/tags" Target="../tags/tag57.xml"/><Relationship Id="rId7" Type="http://schemas.openxmlformats.org/officeDocument/2006/relationships/tags" Target="../tags/tag58.xml"/><Relationship Id="rId8" Type="http://schemas.openxmlformats.org/officeDocument/2006/relationships/tags" Target="../tags/tag5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tags" Target="../tags/tag85.xml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1.xml"/><Relationship Id="rId1" Type="http://schemas.openxmlformats.org/officeDocument/2006/relationships/tags" Target="../tags/tag81.xml"/><Relationship Id="rId2" Type="http://schemas.openxmlformats.org/officeDocument/2006/relationships/tags" Target="../tags/tag8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20" Type="http://schemas.openxmlformats.org/officeDocument/2006/relationships/tags" Target="../tags/tag105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12.xml"/><Relationship Id="rId10" Type="http://schemas.openxmlformats.org/officeDocument/2006/relationships/tags" Target="../tags/tag95.xml"/><Relationship Id="rId11" Type="http://schemas.openxmlformats.org/officeDocument/2006/relationships/tags" Target="../tags/tag96.xml"/><Relationship Id="rId12" Type="http://schemas.openxmlformats.org/officeDocument/2006/relationships/tags" Target="../tags/tag97.xml"/><Relationship Id="rId13" Type="http://schemas.openxmlformats.org/officeDocument/2006/relationships/tags" Target="../tags/tag98.xml"/><Relationship Id="rId14" Type="http://schemas.openxmlformats.org/officeDocument/2006/relationships/tags" Target="../tags/tag99.xml"/><Relationship Id="rId15" Type="http://schemas.openxmlformats.org/officeDocument/2006/relationships/tags" Target="../tags/tag100.xml"/><Relationship Id="rId16" Type="http://schemas.openxmlformats.org/officeDocument/2006/relationships/tags" Target="../tags/tag101.xml"/><Relationship Id="rId17" Type="http://schemas.openxmlformats.org/officeDocument/2006/relationships/tags" Target="../tags/tag102.xml"/><Relationship Id="rId18" Type="http://schemas.openxmlformats.org/officeDocument/2006/relationships/tags" Target="../tags/tag103.xml"/><Relationship Id="rId19" Type="http://schemas.openxmlformats.org/officeDocument/2006/relationships/tags" Target="../tags/tag104.xml"/><Relationship Id="rId1" Type="http://schemas.openxmlformats.org/officeDocument/2006/relationships/tags" Target="../tags/tag86.xml"/><Relationship Id="rId2" Type="http://schemas.openxmlformats.org/officeDocument/2006/relationships/tags" Target="../tags/tag87.xml"/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tags" Target="../tags/tag90.xml"/><Relationship Id="rId6" Type="http://schemas.openxmlformats.org/officeDocument/2006/relationships/tags" Target="../tags/tag91.xml"/><Relationship Id="rId7" Type="http://schemas.openxmlformats.org/officeDocument/2006/relationships/tags" Target="../tags/tag92.xml"/><Relationship Id="rId8" Type="http://schemas.openxmlformats.org/officeDocument/2006/relationships/tags" Target="../tags/tag93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14.xml"/><Relationship Id="rId20" Type="http://schemas.openxmlformats.org/officeDocument/2006/relationships/tags" Target="../tags/tag125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13.xml"/><Relationship Id="rId10" Type="http://schemas.openxmlformats.org/officeDocument/2006/relationships/tags" Target="../tags/tag115.xml"/><Relationship Id="rId11" Type="http://schemas.openxmlformats.org/officeDocument/2006/relationships/tags" Target="../tags/tag116.xml"/><Relationship Id="rId12" Type="http://schemas.openxmlformats.org/officeDocument/2006/relationships/tags" Target="../tags/tag117.xml"/><Relationship Id="rId13" Type="http://schemas.openxmlformats.org/officeDocument/2006/relationships/tags" Target="../tags/tag118.xml"/><Relationship Id="rId14" Type="http://schemas.openxmlformats.org/officeDocument/2006/relationships/tags" Target="../tags/tag119.xml"/><Relationship Id="rId15" Type="http://schemas.openxmlformats.org/officeDocument/2006/relationships/tags" Target="../tags/tag120.xml"/><Relationship Id="rId16" Type="http://schemas.openxmlformats.org/officeDocument/2006/relationships/tags" Target="../tags/tag121.xml"/><Relationship Id="rId17" Type="http://schemas.openxmlformats.org/officeDocument/2006/relationships/tags" Target="../tags/tag122.xml"/><Relationship Id="rId18" Type="http://schemas.openxmlformats.org/officeDocument/2006/relationships/tags" Target="../tags/tag123.xml"/><Relationship Id="rId19" Type="http://schemas.openxmlformats.org/officeDocument/2006/relationships/tags" Target="../tags/tag124.xml"/><Relationship Id="rId1" Type="http://schemas.openxmlformats.org/officeDocument/2006/relationships/tags" Target="../tags/tag106.xml"/><Relationship Id="rId2" Type="http://schemas.openxmlformats.org/officeDocument/2006/relationships/tags" Target="../tags/tag107.xml"/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tags" Target="../tags/tag110.xml"/><Relationship Id="rId6" Type="http://schemas.openxmlformats.org/officeDocument/2006/relationships/tags" Target="../tags/tag111.xml"/><Relationship Id="rId7" Type="http://schemas.openxmlformats.org/officeDocument/2006/relationships/tags" Target="../tags/tag112.xml"/><Relationship Id="rId8" Type="http://schemas.openxmlformats.org/officeDocument/2006/relationships/tags" Target="../tags/tag1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137.xml"/><Relationship Id="rId12" Type="http://schemas.openxmlformats.org/officeDocument/2006/relationships/tags" Target="../tags/tag138.xml"/><Relationship Id="rId13" Type="http://schemas.openxmlformats.org/officeDocument/2006/relationships/tags" Target="../tags/tag139.xml"/><Relationship Id="rId14" Type="http://schemas.openxmlformats.org/officeDocument/2006/relationships/tags" Target="../tags/tag140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5.xml"/><Relationship Id="rId1" Type="http://schemas.openxmlformats.org/officeDocument/2006/relationships/tags" Target="../tags/tag127.xml"/><Relationship Id="rId2" Type="http://schemas.openxmlformats.org/officeDocument/2006/relationships/tags" Target="../tags/tag128.xml"/><Relationship Id="rId3" Type="http://schemas.openxmlformats.org/officeDocument/2006/relationships/tags" Target="../tags/tag129.xml"/><Relationship Id="rId4" Type="http://schemas.openxmlformats.org/officeDocument/2006/relationships/tags" Target="../tags/tag130.xml"/><Relationship Id="rId5" Type="http://schemas.openxmlformats.org/officeDocument/2006/relationships/tags" Target="../tags/tag131.xml"/><Relationship Id="rId6" Type="http://schemas.openxmlformats.org/officeDocument/2006/relationships/tags" Target="../tags/tag132.xml"/><Relationship Id="rId7" Type="http://schemas.openxmlformats.org/officeDocument/2006/relationships/tags" Target="../tags/tag133.xml"/><Relationship Id="rId8" Type="http://schemas.openxmlformats.org/officeDocument/2006/relationships/tags" Target="../tags/tag134.xml"/><Relationship Id="rId9" Type="http://schemas.openxmlformats.org/officeDocument/2006/relationships/tags" Target="../tags/tag135.xml"/><Relationship Id="rId10" Type="http://schemas.openxmlformats.org/officeDocument/2006/relationships/tags" Target="../tags/tag1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149.xml"/><Relationship Id="rId20" Type="http://schemas.openxmlformats.org/officeDocument/2006/relationships/tags" Target="../tags/tag160.xml"/><Relationship Id="rId21" Type="http://schemas.openxmlformats.org/officeDocument/2006/relationships/tags" Target="../tags/tag161.xml"/><Relationship Id="rId22" Type="http://schemas.openxmlformats.org/officeDocument/2006/relationships/tags" Target="../tags/tag162.xml"/><Relationship Id="rId23" Type="http://schemas.openxmlformats.org/officeDocument/2006/relationships/tags" Target="../tags/tag163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19.xml"/><Relationship Id="rId10" Type="http://schemas.openxmlformats.org/officeDocument/2006/relationships/tags" Target="../tags/tag150.xml"/><Relationship Id="rId11" Type="http://schemas.openxmlformats.org/officeDocument/2006/relationships/tags" Target="../tags/tag151.xml"/><Relationship Id="rId12" Type="http://schemas.openxmlformats.org/officeDocument/2006/relationships/tags" Target="../tags/tag152.xml"/><Relationship Id="rId13" Type="http://schemas.openxmlformats.org/officeDocument/2006/relationships/tags" Target="../tags/tag153.xml"/><Relationship Id="rId14" Type="http://schemas.openxmlformats.org/officeDocument/2006/relationships/tags" Target="../tags/tag154.xml"/><Relationship Id="rId15" Type="http://schemas.openxmlformats.org/officeDocument/2006/relationships/tags" Target="../tags/tag155.xml"/><Relationship Id="rId16" Type="http://schemas.openxmlformats.org/officeDocument/2006/relationships/tags" Target="../tags/tag156.xml"/><Relationship Id="rId17" Type="http://schemas.openxmlformats.org/officeDocument/2006/relationships/tags" Target="../tags/tag157.xml"/><Relationship Id="rId18" Type="http://schemas.openxmlformats.org/officeDocument/2006/relationships/tags" Target="../tags/tag158.xml"/><Relationship Id="rId19" Type="http://schemas.openxmlformats.org/officeDocument/2006/relationships/tags" Target="../tags/tag159.xml"/><Relationship Id="rId1" Type="http://schemas.openxmlformats.org/officeDocument/2006/relationships/tags" Target="../tags/tag141.xml"/><Relationship Id="rId2" Type="http://schemas.openxmlformats.org/officeDocument/2006/relationships/tags" Target="../tags/tag142.xml"/><Relationship Id="rId3" Type="http://schemas.openxmlformats.org/officeDocument/2006/relationships/tags" Target="../tags/tag143.xml"/><Relationship Id="rId4" Type="http://schemas.openxmlformats.org/officeDocument/2006/relationships/tags" Target="../tags/tag144.xml"/><Relationship Id="rId5" Type="http://schemas.openxmlformats.org/officeDocument/2006/relationships/tags" Target="../tags/tag145.xml"/><Relationship Id="rId6" Type="http://schemas.openxmlformats.org/officeDocument/2006/relationships/tags" Target="../tags/tag146.xml"/><Relationship Id="rId7" Type="http://schemas.openxmlformats.org/officeDocument/2006/relationships/tags" Target="../tags/tag147.xml"/><Relationship Id="rId8" Type="http://schemas.openxmlformats.org/officeDocument/2006/relationships/tags" Target="../tags/tag148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172.xml"/><Relationship Id="rId20" Type="http://schemas.openxmlformats.org/officeDocument/2006/relationships/tags" Target="../tags/tag183.xml"/><Relationship Id="rId21" Type="http://schemas.openxmlformats.org/officeDocument/2006/relationships/tags" Target="../tags/tag184.xml"/><Relationship Id="rId22" Type="http://schemas.openxmlformats.org/officeDocument/2006/relationships/tags" Target="../tags/tag185.xml"/><Relationship Id="rId23" Type="http://schemas.openxmlformats.org/officeDocument/2006/relationships/tags" Target="../tags/tag186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0.xml"/><Relationship Id="rId10" Type="http://schemas.openxmlformats.org/officeDocument/2006/relationships/tags" Target="../tags/tag173.xml"/><Relationship Id="rId11" Type="http://schemas.openxmlformats.org/officeDocument/2006/relationships/tags" Target="../tags/tag174.xml"/><Relationship Id="rId12" Type="http://schemas.openxmlformats.org/officeDocument/2006/relationships/tags" Target="../tags/tag175.xml"/><Relationship Id="rId13" Type="http://schemas.openxmlformats.org/officeDocument/2006/relationships/tags" Target="../tags/tag176.xml"/><Relationship Id="rId14" Type="http://schemas.openxmlformats.org/officeDocument/2006/relationships/tags" Target="../tags/tag177.xml"/><Relationship Id="rId15" Type="http://schemas.openxmlformats.org/officeDocument/2006/relationships/tags" Target="../tags/tag178.xml"/><Relationship Id="rId16" Type="http://schemas.openxmlformats.org/officeDocument/2006/relationships/tags" Target="../tags/tag179.xml"/><Relationship Id="rId17" Type="http://schemas.openxmlformats.org/officeDocument/2006/relationships/tags" Target="../tags/tag180.xml"/><Relationship Id="rId18" Type="http://schemas.openxmlformats.org/officeDocument/2006/relationships/tags" Target="../tags/tag181.xml"/><Relationship Id="rId19" Type="http://schemas.openxmlformats.org/officeDocument/2006/relationships/tags" Target="../tags/tag182.xml"/><Relationship Id="rId1" Type="http://schemas.openxmlformats.org/officeDocument/2006/relationships/tags" Target="../tags/tag164.xml"/><Relationship Id="rId2" Type="http://schemas.openxmlformats.org/officeDocument/2006/relationships/tags" Target="../tags/tag165.xml"/><Relationship Id="rId3" Type="http://schemas.openxmlformats.org/officeDocument/2006/relationships/tags" Target="../tags/tag166.xml"/><Relationship Id="rId4" Type="http://schemas.openxmlformats.org/officeDocument/2006/relationships/tags" Target="../tags/tag167.xml"/><Relationship Id="rId5" Type="http://schemas.openxmlformats.org/officeDocument/2006/relationships/tags" Target="../tags/tag168.xml"/><Relationship Id="rId6" Type="http://schemas.openxmlformats.org/officeDocument/2006/relationships/tags" Target="../tags/tag169.xml"/><Relationship Id="rId7" Type="http://schemas.openxmlformats.org/officeDocument/2006/relationships/tags" Target="../tags/tag170.xml"/><Relationship Id="rId8" Type="http://schemas.openxmlformats.org/officeDocument/2006/relationships/tags" Target="../tags/tag1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195.xml"/><Relationship Id="rId20" Type="http://schemas.openxmlformats.org/officeDocument/2006/relationships/tags" Target="../tags/tag206.xml"/><Relationship Id="rId21" Type="http://schemas.openxmlformats.org/officeDocument/2006/relationships/tags" Target="../tags/tag207.xml"/><Relationship Id="rId22" Type="http://schemas.openxmlformats.org/officeDocument/2006/relationships/tags" Target="../tags/tag208.xml"/><Relationship Id="rId23" Type="http://schemas.openxmlformats.org/officeDocument/2006/relationships/tags" Target="../tags/tag209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1.xml"/><Relationship Id="rId10" Type="http://schemas.openxmlformats.org/officeDocument/2006/relationships/tags" Target="../tags/tag196.xml"/><Relationship Id="rId11" Type="http://schemas.openxmlformats.org/officeDocument/2006/relationships/tags" Target="../tags/tag197.xml"/><Relationship Id="rId12" Type="http://schemas.openxmlformats.org/officeDocument/2006/relationships/tags" Target="../tags/tag198.xml"/><Relationship Id="rId13" Type="http://schemas.openxmlformats.org/officeDocument/2006/relationships/tags" Target="../tags/tag199.xml"/><Relationship Id="rId14" Type="http://schemas.openxmlformats.org/officeDocument/2006/relationships/tags" Target="../tags/tag200.xml"/><Relationship Id="rId15" Type="http://schemas.openxmlformats.org/officeDocument/2006/relationships/tags" Target="../tags/tag201.xml"/><Relationship Id="rId16" Type="http://schemas.openxmlformats.org/officeDocument/2006/relationships/tags" Target="../tags/tag202.xml"/><Relationship Id="rId17" Type="http://schemas.openxmlformats.org/officeDocument/2006/relationships/tags" Target="../tags/tag203.xml"/><Relationship Id="rId18" Type="http://schemas.openxmlformats.org/officeDocument/2006/relationships/tags" Target="../tags/tag204.xml"/><Relationship Id="rId19" Type="http://schemas.openxmlformats.org/officeDocument/2006/relationships/tags" Target="../tags/tag205.xml"/><Relationship Id="rId1" Type="http://schemas.openxmlformats.org/officeDocument/2006/relationships/tags" Target="../tags/tag187.xml"/><Relationship Id="rId2" Type="http://schemas.openxmlformats.org/officeDocument/2006/relationships/tags" Target="../tags/tag188.xml"/><Relationship Id="rId3" Type="http://schemas.openxmlformats.org/officeDocument/2006/relationships/tags" Target="../tags/tag189.xml"/><Relationship Id="rId4" Type="http://schemas.openxmlformats.org/officeDocument/2006/relationships/tags" Target="../tags/tag190.xml"/><Relationship Id="rId5" Type="http://schemas.openxmlformats.org/officeDocument/2006/relationships/tags" Target="../tags/tag191.xml"/><Relationship Id="rId6" Type="http://schemas.openxmlformats.org/officeDocument/2006/relationships/tags" Target="../tags/tag192.xml"/><Relationship Id="rId7" Type="http://schemas.openxmlformats.org/officeDocument/2006/relationships/tags" Target="../tags/tag193.xml"/><Relationship Id="rId8" Type="http://schemas.openxmlformats.org/officeDocument/2006/relationships/tags" Target="../tags/tag194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218.xml"/><Relationship Id="rId20" Type="http://schemas.openxmlformats.org/officeDocument/2006/relationships/tags" Target="../tags/tag229.xml"/><Relationship Id="rId21" Type="http://schemas.openxmlformats.org/officeDocument/2006/relationships/tags" Target="../tags/tag230.xml"/><Relationship Id="rId22" Type="http://schemas.openxmlformats.org/officeDocument/2006/relationships/tags" Target="../tags/tag231.xml"/><Relationship Id="rId23" Type="http://schemas.openxmlformats.org/officeDocument/2006/relationships/tags" Target="../tags/tag232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2.xml"/><Relationship Id="rId10" Type="http://schemas.openxmlformats.org/officeDocument/2006/relationships/tags" Target="../tags/tag219.xml"/><Relationship Id="rId11" Type="http://schemas.openxmlformats.org/officeDocument/2006/relationships/tags" Target="../tags/tag220.xml"/><Relationship Id="rId12" Type="http://schemas.openxmlformats.org/officeDocument/2006/relationships/tags" Target="../tags/tag221.xml"/><Relationship Id="rId13" Type="http://schemas.openxmlformats.org/officeDocument/2006/relationships/tags" Target="../tags/tag222.xml"/><Relationship Id="rId14" Type="http://schemas.openxmlformats.org/officeDocument/2006/relationships/tags" Target="../tags/tag223.xml"/><Relationship Id="rId15" Type="http://schemas.openxmlformats.org/officeDocument/2006/relationships/tags" Target="../tags/tag224.xml"/><Relationship Id="rId16" Type="http://schemas.openxmlformats.org/officeDocument/2006/relationships/tags" Target="../tags/tag225.xml"/><Relationship Id="rId17" Type="http://schemas.openxmlformats.org/officeDocument/2006/relationships/tags" Target="../tags/tag226.xml"/><Relationship Id="rId18" Type="http://schemas.openxmlformats.org/officeDocument/2006/relationships/tags" Target="../tags/tag227.xml"/><Relationship Id="rId19" Type="http://schemas.openxmlformats.org/officeDocument/2006/relationships/tags" Target="../tags/tag228.xml"/><Relationship Id="rId1" Type="http://schemas.openxmlformats.org/officeDocument/2006/relationships/tags" Target="../tags/tag210.xml"/><Relationship Id="rId2" Type="http://schemas.openxmlformats.org/officeDocument/2006/relationships/tags" Target="../tags/tag211.xml"/><Relationship Id="rId3" Type="http://schemas.openxmlformats.org/officeDocument/2006/relationships/tags" Target="../tags/tag212.xml"/><Relationship Id="rId4" Type="http://schemas.openxmlformats.org/officeDocument/2006/relationships/tags" Target="../tags/tag213.xml"/><Relationship Id="rId5" Type="http://schemas.openxmlformats.org/officeDocument/2006/relationships/tags" Target="../tags/tag214.xml"/><Relationship Id="rId6" Type="http://schemas.openxmlformats.org/officeDocument/2006/relationships/tags" Target="../tags/tag215.xml"/><Relationship Id="rId7" Type="http://schemas.openxmlformats.org/officeDocument/2006/relationships/tags" Target="../tags/tag216.xml"/><Relationship Id="rId8" Type="http://schemas.openxmlformats.org/officeDocument/2006/relationships/tags" Target="../tags/tag217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241.xml"/><Relationship Id="rId20" Type="http://schemas.openxmlformats.org/officeDocument/2006/relationships/tags" Target="../tags/tag252.xml"/><Relationship Id="rId21" Type="http://schemas.openxmlformats.org/officeDocument/2006/relationships/tags" Target="../tags/tag253.xml"/><Relationship Id="rId22" Type="http://schemas.openxmlformats.org/officeDocument/2006/relationships/tags" Target="../tags/tag254.xml"/><Relationship Id="rId23" Type="http://schemas.openxmlformats.org/officeDocument/2006/relationships/tags" Target="../tags/tag255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23.xml"/><Relationship Id="rId10" Type="http://schemas.openxmlformats.org/officeDocument/2006/relationships/tags" Target="../tags/tag242.xml"/><Relationship Id="rId11" Type="http://schemas.openxmlformats.org/officeDocument/2006/relationships/tags" Target="../tags/tag243.xml"/><Relationship Id="rId12" Type="http://schemas.openxmlformats.org/officeDocument/2006/relationships/tags" Target="../tags/tag244.xml"/><Relationship Id="rId13" Type="http://schemas.openxmlformats.org/officeDocument/2006/relationships/tags" Target="../tags/tag245.xml"/><Relationship Id="rId14" Type="http://schemas.openxmlformats.org/officeDocument/2006/relationships/tags" Target="../tags/tag246.xml"/><Relationship Id="rId15" Type="http://schemas.openxmlformats.org/officeDocument/2006/relationships/tags" Target="../tags/tag247.xml"/><Relationship Id="rId16" Type="http://schemas.openxmlformats.org/officeDocument/2006/relationships/tags" Target="../tags/tag248.xml"/><Relationship Id="rId17" Type="http://schemas.openxmlformats.org/officeDocument/2006/relationships/tags" Target="../tags/tag249.xml"/><Relationship Id="rId18" Type="http://schemas.openxmlformats.org/officeDocument/2006/relationships/tags" Target="../tags/tag250.xml"/><Relationship Id="rId19" Type="http://schemas.openxmlformats.org/officeDocument/2006/relationships/tags" Target="../tags/tag251.xml"/><Relationship Id="rId1" Type="http://schemas.openxmlformats.org/officeDocument/2006/relationships/tags" Target="../tags/tag233.xml"/><Relationship Id="rId2" Type="http://schemas.openxmlformats.org/officeDocument/2006/relationships/tags" Target="../tags/tag234.xml"/><Relationship Id="rId3" Type="http://schemas.openxmlformats.org/officeDocument/2006/relationships/tags" Target="../tags/tag235.xml"/><Relationship Id="rId4" Type="http://schemas.openxmlformats.org/officeDocument/2006/relationships/tags" Target="../tags/tag236.xml"/><Relationship Id="rId5" Type="http://schemas.openxmlformats.org/officeDocument/2006/relationships/tags" Target="../tags/tag237.xml"/><Relationship Id="rId6" Type="http://schemas.openxmlformats.org/officeDocument/2006/relationships/tags" Target="../tags/tag238.xml"/><Relationship Id="rId7" Type="http://schemas.openxmlformats.org/officeDocument/2006/relationships/tags" Target="../tags/tag239.xml"/><Relationship Id="rId8" Type="http://schemas.openxmlformats.org/officeDocument/2006/relationships/tags" Target="../tags/tag24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5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25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25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tags" Target="../tags/tag25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20" Type="http://schemas.openxmlformats.org/officeDocument/2006/relationships/tags" Target="../tags/tag23.xml"/><Relationship Id="rId21" Type="http://schemas.openxmlformats.org/officeDocument/2006/relationships/tags" Target="../tags/tag24.xml"/><Relationship Id="rId22" Type="http://schemas.openxmlformats.org/officeDocument/2006/relationships/tags" Target="../tags/tag25.xml"/><Relationship Id="rId23" Type="http://schemas.openxmlformats.org/officeDocument/2006/relationships/tags" Target="../tags/tag26.xml"/><Relationship Id="rId24" Type="http://schemas.openxmlformats.org/officeDocument/2006/relationships/tags" Target="../tags/tag27.xml"/><Relationship Id="rId25" Type="http://schemas.openxmlformats.org/officeDocument/2006/relationships/tags" Target="../tags/tag28.xml"/><Relationship Id="rId26" Type="http://schemas.openxmlformats.org/officeDocument/2006/relationships/tags" Target="../tags/tag29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3.xml"/><Relationship Id="rId11" Type="http://schemas.openxmlformats.org/officeDocument/2006/relationships/tags" Target="../tags/tag14.xml"/><Relationship Id="rId12" Type="http://schemas.openxmlformats.org/officeDocument/2006/relationships/tags" Target="../tags/tag15.xml"/><Relationship Id="rId13" Type="http://schemas.openxmlformats.org/officeDocument/2006/relationships/tags" Target="../tags/tag16.xml"/><Relationship Id="rId14" Type="http://schemas.openxmlformats.org/officeDocument/2006/relationships/tags" Target="../tags/tag17.xml"/><Relationship Id="rId15" Type="http://schemas.openxmlformats.org/officeDocument/2006/relationships/tags" Target="../tags/tag18.xml"/><Relationship Id="rId16" Type="http://schemas.openxmlformats.org/officeDocument/2006/relationships/tags" Target="../tags/tag19.xml"/><Relationship Id="rId17" Type="http://schemas.openxmlformats.org/officeDocument/2006/relationships/tags" Target="../tags/tag20.xml"/><Relationship Id="rId18" Type="http://schemas.openxmlformats.org/officeDocument/2006/relationships/tags" Target="../tags/tag21.xml"/><Relationship Id="rId19" Type="http://schemas.openxmlformats.org/officeDocument/2006/relationships/tags" Target="../tags/tag22.xml"/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tags" Target="../tags/tag10.xml"/><Relationship Id="rId8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741" y="3740728"/>
            <a:ext cx="9144000" cy="13481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Instructor: Lilian de Greef</a:t>
            </a:r>
            <a:br>
              <a:rPr lang="en-US" sz="2400" dirty="0"/>
            </a:br>
            <a:r>
              <a:rPr lang="en-US" sz="2400" dirty="0"/>
              <a:t>Quarter: Summer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3" y="1833438"/>
            <a:ext cx="10115550" cy="1655762"/>
          </a:xfrm>
        </p:spPr>
        <p:txBody>
          <a:bodyPr anchor="ctr">
            <a:noAutofit/>
          </a:bodyPr>
          <a:lstStyle/>
          <a:p>
            <a:r>
              <a:rPr lang="en-US" sz="4400" dirty="0"/>
              <a:t>CSE 373: Data Structures and Algorithms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Lecture </a:t>
            </a:r>
            <a:r>
              <a:rPr lang="en-US" sz="3200" dirty="0" smtClean="0">
                <a:solidFill>
                  <a:schemeClr val="accent1"/>
                </a:solidFill>
              </a:rPr>
              <a:t>12: Binary </a:t>
            </a:r>
            <a:r>
              <a:rPr lang="en-US" sz="3200" dirty="0">
                <a:solidFill>
                  <a:schemeClr val="accent1"/>
                </a:solidFill>
              </a:rPr>
              <a:t>Heaps</a:t>
            </a:r>
          </a:p>
        </p:txBody>
      </p:sp>
    </p:spTree>
    <p:extLst>
      <p:ext uri="{BB962C8B-B14F-4D97-AF65-F5344CB8AC3E}">
        <p14:creationId xmlns:p14="http://schemas.microsoft.com/office/powerpoint/2010/main" val="116678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/>
              <a:t>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time is</a:t>
            </a:r>
          </a:p>
          <a:p>
            <a:endParaRPr lang="en-US" dirty="0"/>
          </a:p>
          <a:p>
            <a:r>
              <a:rPr lang="en-US" dirty="0"/>
              <a:t>A heap is a</a:t>
            </a:r>
          </a:p>
          <a:p>
            <a:endParaRPr lang="en-US" dirty="0"/>
          </a:p>
          <a:p>
            <a:r>
              <a:rPr lang="en-US" dirty="0"/>
              <a:t>So its height with </a:t>
            </a:r>
            <a:r>
              <a:rPr lang="en-US" i="1" dirty="0"/>
              <a:t>n</a:t>
            </a:r>
            <a:r>
              <a:rPr lang="en-US" dirty="0"/>
              <a:t> nodes is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So run time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is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>
                <a:ea typeface="Courier New" charset="0"/>
                <a:cs typeface="Courier New" charset="0"/>
              </a:rPr>
              <a:t>:  Step #1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83658" y="2495741"/>
            <a:ext cx="4594595" cy="3653268"/>
            <a:chOff x="1065953" y="2098176"/>
            <a:chExt cx="4594595" cy="3653268"/>
          </a:xfrm>
        </p:grpSpPr>
        <p:grpSp>
          <p:nvGrpSpPr>
            <p:cNvPr id="29" name="Group 28"/>
            <p:cNvGrpSpPr/>
            <p:nvPr/>
          </p:nvGrpSpPr>
          <p:grpSpPr>
            <a:xfrm>
              <a:off x="1065953" y="2634772"/>
              <a:ext cx="4594595" cy="3116672"/>
              <a:chOff x="3067050" y="2603679"/>
              <a:chExt cx="2630487" cy="1784350"/>
            </a:xfrm>
          </p:grpSpPr>
          <p:sp>
            <p:nvSpPr>
              <p:cNvPr id="4" name="Oval 3"/>
              <p:cNvSpPr>
                <a:spLocks noChangeArrowheads="1"/>
              </p:cNvSpPr>
              <p:nvPr/>
            </p:nvSpPr>
            <p:spPr bwMode="auto">
              <a:xfrm>
                <a:off x="5011737" y="2900542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3</a:t>
                </a:r>
              </a:p>
            </p:txBody>
          </p:sp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>
                <a:off x="3713162" y="2900542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dirty="0"/>
                  <a:t>4</a:t>
                </a:r>
              </a:p>
            </p:txBody>
          </p:sp>
          <p:sp>
            <p:nvSpPr>
              <p:cNvPr id="6" name="Oval 5"/>
              <p:cNvSpPr>
                <a:spLocks noChangeArrowheads="1"/>
              </p:cNvSpPr>
              <p:nvPr/>
            </p:nvSpPr>
            <p:spPr bwMode="auto">
              <a:xfrm>
                <a:off x="5353050" y="3433942"/>
                <a:ext cx="344487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9</a:t>
                </a:r>
              </a:p>
            </p:txBody>
          </p:sp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4667250" y="3433942"/>
                <a:ext cx="344487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8</a:t>
                </a:r>
              </a:p>
            </p:txBody>
          </p:sp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>
                <a:off x="4094162" y="3433942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5</a:t>
                </a:r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3295650" y="3433942"/>
                <a:ext cx="344487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7</a:t>
                </a:r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3905250" y="4043542"/>
                <a:ext cx="344487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6</a:t>
                </a:r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3484562" y="4043542"/>
                <a:ext cx="344488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9</a:t>
                </a:r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3067050" y="4043542"/>
                <a:ext cx="344487" cy="3444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11</a:t>
                </a:r>
              </a:p>
            </p:txBody>
          </p:sp>
          <p:cxnSp>
            <p:nvCxnSpPr>
              <p:cNvPr id="14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3240087" y="3727629"/>
                <a:ext cx="106363" cy="3159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" name="AutoShape 14"/>
              <p:cNvCxnSpPr>
                <a:cxnSpLocks noChangeShapeType="1"/>
              </p:cNvCxnSpPr>
              <p:nvPr/>
            </p:nvCxnSpPr>
            <p:spPr bwMode="auto">
              <a:xfrm>
                <a:off x="3589337" y="3727629"/>
                <a:ext cx="68263" cy="3159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4078287" y="3727629"/>
                <a:ext cx="66675" cy="3159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3468687" y="3194229"/>
                <a:ext cx="295275" cy="2397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8"/>
              <p:cNvCxnSpPr>
                <a:cxnSpLocks noChangeShapeType="1"/>
              </p:cNvCxnSpPr>
              <p:nvPr/>
            </p:nvCxnSpPr>
            <p:spPr bwMode="auto">
              <a:xfrm>
                <a:off x="4006850" y="3194229"/>
                <a:ext cx="260350" cy="2397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0" name="AutoShape 19"/>
              <p:cNvCxnSpPr>
                <a:cxnSpLocks noChangeShapeType="1"/>
              </p:cNvCxnSpPr>
              <p:nvPr/>
            </p:nvCxnSpPr>
            <p:spPr bwMode="auto">
              <a:xfrm flipH="1">
                <a:off x="4840287" y="3194229"/>
                <a:ext cx="222250" cy="2397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1" name="AutoShape 20"/>
              <p:cNvCxnSpPr>
                <a:cxnSpLocks noChangeShapeType="1"/>
              </p:cNvCxnSpPr>
              <p:nvPr/>
            </p:nvCxnSpPr>
            <p:spPr bwMode="auto">
              <a:xfrm>
                <a:off x="5305425" y="3194229"/>
                <a:ext cx="220662" cy="2397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2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3886200" y="2603679"/>
                <a:ext cx="527050" cy="2968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3" name="AutoShape 22"/>
              <p:cNvCxnSpPr>
                <a:cxnSpLocks noChangeShapeType="1"/>
              </p:cNvCxnSpPr>
              <p:nvPr/>
            </p:nvCxnSpPr>
            <p:spPr bwMode="auto">
              <a:xfrm>
                <a:off x="4656137" y="2603679"/>
                <a:ext cx="528638" cy="2968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25" name="Oval 4"/>
            <p:cNvSpPr>
              <a:spLocks noChangeArrowheads="1"/>
            </p:cNvSpPr>
            <p:nvPr/>
          </p:nvSpPr>
          <p:spPr bwMode="auto">
            <a:xfrm>
              <a:off x="3323121" y="2098176"/>
              <a:ext cx="612644" cy="61012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</a:t>
              </a:r>
            </a:p>
          </p:txBody>
        </p:sp>
      </p:grp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7186562" y="1860507"/>
            <a:ext cx="914372" cy="814147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dirty="0">
                <a:solidFill>
                  <a:srgbClr val="C0561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4826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>
                <a:ea typeface="Courier New" charset="0"/>
                <a:cs typeface="Courier New" charset="0"/>
              </a:rPr>
              <a:t>:  Step #2</a:t>
            </a: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7186562" y="1860507"/>
            <a:ext cx="914372" cy="814147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dirty="0">
                <a:solidFill>
                  <a:srgbClr val="C05611"/>
                </a:solidFill>
              </a:rPr>
              <a:t>2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883658" y="2495741"/>
            <a:ext cx="4594595" cy="3653268"/>
            <a:chOff x="6883658" y="2495741"/>
            <a:chExt cx="4594595" cy="3653268"/>
          </a:xfrm>
        </p:grpSpPr>
        <p:grpSp>
          <p:nvGrpSpPr>
            <p:cNvPr id="3" name="Group 2"/>
            <p:cNvGrpSpPr/>
            <p:nvPr/>
          </p:nvGrpSpPr>
          <p:grpSpPr>
            <a:xfrm>
              <a:off x="6883658" y="2495741"/>
              <a:ext cx="4594595" cy="3653268"/>
              <a:chOff x="1065953" y="2098176"/>
              <a:chExt cx="4594595" cy="3653268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065953" y="2634772"/>
                <a:ext cx="4594595" cy="3116672"/>
                <a:chOff x="3067050" y="2603679"/>
                <a:chExt cx="2630487" cy="1784350"/>
              </a:xfrm>
            </p:grpSpPr>
            <p:sp>
              <p:nvSpPr>
                <p:cNvPr id="4" name="Oval 3"/>
                <p:cNvSpPr>
                  <a:spLocks noChangeArrowheads="1"/>
                </p:cNvSpPr>
                <p:nvPr/>
              </p:nvSpPr>
              <p:spPr bwMode="auto">
                <a:xfrm>
                  <a:off x="5011737" y="2900542"/>
                  <a:ext cx="344488" cy="34448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400"/>
                    <a:t>3</a:t>
                  </a:r>
                </a:p>
              </p:txBody>
            </p:sp>
            <p:sp>
              <p:nvSpPr>
                <p:cNvPr id="5" name="Oval 4"/>
                <p:cNvSpPr>
                  <a:spLocks noChangeArrowheads="1"/>
                </p:cNvSpPr>
                <p:nvPr/>
              </p:nvSpPr>
              <p:spPr bwMode="auto">
                <a:xfrm>
                  <a:off x="3713162" y="2900542"/>
                  <a:ext cx="344488" cy="34448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6" name="Oval 5"/>
                <p:cNvSpPr>
                  <a:spLocks noChangeArrowheads="1"/>
                </p:cNvSpPr>
                <p:nvPr/>
              </p:nvSpPr>
              <p:spPr bwMode="auto">
                <a:xfrm>
                  <a:off x="5353050" y="3433942"/>
                  <a:ext cx="344487" cy="34448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400"/>
                    <a:t>9</a:t>
                  </a:r>
                </a:p>
              </p:txBody>
            </p:sp>
            <p:sp>
              <p:nvSpPr>
                <p:cNvPr id="7" name="Oval 6"/>
                <p:cNvSpPr>
                  <a:spLocks noChangeArrowheads="1"/>
                </p:cNvSpPr>
                <p:nvPr/>
              </p:nvSpPr>
              <p:spPr bwMode="auto">
                <a:xfrm>
                  <a:off x="4667250" y="3433942"/>
                  <a:ext cx="344487" cy="34448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400"/>
                    <a:t>8</a:t>
                  </a:r>
                </a:p>
              </p:txBody>
            </p:sp>
            <p:sp>
              <p:nvSpPr>
                <p:cNvPr id="8" name="Oval 7"/>
                <p:cNvSpPr>
                  <a:spLocks noChangeArrowheads="1"/>
                </p:cNvSpPr>
                <p:nvPr/>
              </p:nvSpPr>
              <p:spPr bwMode="auto">
                <a:xfrm>
                  <a:off x="4094162" y="3433942"/>
                  <a:ext cx="344488" cy="34448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400"/>
                    <a:t>5</a:t>
                  </a:r>
                </a:p>
              </p:txBody>
            </p:sp>
            <p:sp>
              <p:nvSpPr>
                <p:cNvPr id="9" name="Oval 8"/>
                <p:cNvSpPr>
                  <a:spLocks noChangeArrowheads="1"/>
                </p:cNvSpPr>
                <p:nvPr/>
              </p:nvSpPr>
              <p:spPr bwMode="auto">
                <a:xfrm>
                  <a:off x="3295650" y="3433942"/>
                  <a:ext cx="344487" cy="34448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400"/>
                    <a:t>7</a:t>
                  </a:r>
                </a:p>
              </p:txBody>
            </p:sp>
            <p:sp>
              <p:nvSpPr>
                <p:cNvPr id="11" name="Oval 10"/>
                <p:cNvSpPr>
                  <a:spLocks noChangeArrowheads="1"/>
                </p:cNvSpPr>
                <p:nvPr/>
              </p:nvSpPr>
              <p:spPr bwMode="auto">
                <a:xfrm>
                  <a:off x="3905250" y="4043542"/>
                  <a:ext cx="344487" cy="34448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400"/>
                    <a:t>6</a:t>
                  </a:r>
                </a:p>
              </p:txBody>
            </p:sp>
            <p:sp>
              <p:nvSpPr>
                <p:cNvPr id="12" name="Oval 11"/>
                <p:cNvSpPr>
                  <a:spLocks noChangeArrowheads="1"/>
                </p:cNvSpPr>
                <p:nvPr/>
              </p:nvSpPr>
              <p:spPr bwMode="auto">
                <a:xfrm>
                  <a:off x="3484562" y="4043542"/>
                  <a:ext cx="344488" cy="34448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400"/>
                    <a:t>9</a:t>
                  </a:r>
                </a:p>
              </p:txBody>
            </p:sp>
            <p:sp>
              <p:nvSpPr>
                <p:cNvPr id="13" name="Oval 12"/>
                <p:cNvSpPr>
                  <a:spLocks noChangeArrowheads="1"/>
                </p:cNvSpPr>
                <p:nvPr/>
              </p:nvSpPr>
              <p:spPr bwMode="auto">
                <a:xfrm>
                  <a:off x="3067050" y="4043542"/>
                  <a:ext cx="344487" cy="344487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400"/>
                    <a:t>11</a:t>
                  </a:r>
                </a:p>
              </p:txBody>
            </p:sp>
            <p:cxnSp>
              <p:nvCxnSpPr>
                <p:cNvPr id="14" name="AutoShape 13"/>
                <p:cNvCxnSpPr>
                  <a:cxnSpLocks noChangeShapeType="1"/>
                </p:cNvCxnSpPr>
                <p:nvPr/>
              </p:nvCxnSpPr>
              <p:spPr bwMode="auto">
                <a:xfrm flipH="1">
                  <a:off x="3240087" y="3727629"/>
                  <a:ext cx="106363" cy="31591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5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3589337" y="3727629"/>
                  <a:ext cx="68263" cy="31591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6" name="AutoShape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4078287" y="3727629"/>
                  <a:ext cx="66675" cy="31591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8" name="AutoShape 17"/>
                <p:cNvCxnSpPr>
                  <a:cxnSpLocks noChangeShapeType="1"/>
                </p:cNvCxnSpPr>
                <p:nvPr/>
              </p:nvCxnSpPr>
              <p:spPr bwMode="auto">
                <a:xfrm flipH="1">
                  <a:off x="3468687" y="3194229"/>
                  <a:ext cx="295275" cy="23971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19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4006850" y="3194229"/>
                  <a:ext cx="260350" cy="23971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0" name="AutoShape 19"/>
                <p:cNvCxnSpPr>
                  <a:cxnSpLocks noChangeShapeType="1"/>
                </p:cNvCxnSpPr>
                <p:nvPr/>
              </p:nvCxnSpPr>
              <p:spPr bwMode="auto">
                <a:xfrm flipH="1">
                  <a:off x="4840287" y="3194229"/>
                  <a:ext cx="222250" cy="23971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1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5305425" y="3194229"/>
                  <a:ext cx="220662" cy="23971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2" name="AutoShape 21"/>
                <p:cNvCxnSpPr>
                  <a:cxnSpLocks noChangeShapeType="1"/>
                </p:cNvCxnSpPr>
                <p:nvPr/>
              </p:nvCxnSpPr>
              <p:spPr bwMode="auto">
                <a:xfrm flipH="1">
                  <a:off x="3886200" y="2603679"/>
                  <a:ext cx="527050" cy="2968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3" name="AutoShape 22"/>
                <p:cNvCxnSpPr>
                  <a:cxnSpLocks noChangeShapeType="1"/>
                </p:cNvCxnSpPr>
                <p:nvPr/>
              </p:nvCxnSpPr>
              <p:spPr bwMode="auto">
                <a:xfrm>
                  <a:off x="4656137" y="2603679"/>
                  <a:ext cx="528638" cy="296863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</p:grpSp>
          <p:sp>
            <p:nvSpPr>
              <p:cNvPr id="25" name="Oval 4"/>
              <p:cNvSpPr>
                <a:spLocks noChangeArrowheads="1"/>
              </p:cNvSpPr>
              <p:nvPr/>
            </p:nvSpPr>
            <p:spPr bwMode="auto">
              <a:xfrm>
                <a:off x="3323121" y="2098176"/>
                <a:ext cx="612644" cy="61012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dirty="0"/>
                  <a:t>1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9107768" y="5035264"/>
              <a:ext cx="577682" cy="1110106"/>
              <a:chOff x="7239000" y="4214813"/>
              <a:chExt cx="344488" cy="661987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7239000" y="4532313"/>
                <a:ext cx="344488" cy="344487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cxnSp>
            <p:nvCxnSpPr>
              <p:cNvPr id="28" name="AutoShape 5"/>
              <p:cNvCxnSpPr>
                <a:cxnSpLocks noChangeShapeType="1"/>
              </p:cNvCxnSpPr>
              <p:nvPr/>
            </p:nvCxnSpPr>
            <p:spPr bwMode="auto">
              <a:xfrm>
                <a:off x="7264400" y="4214813"/>
                <a:ext cx="147638" cy="29845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54845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>
                <a:ea typeface="Courier New" charset="0"/>
                <a:cs typeface="Courier New" charset="0"/>
              </a:rPr>
              <a:t>:  Step #2 </a:t>
            </a:r>
            <a:r>
              <a:rPr lang="en-US" dirty="0"/>
              <a:t>(Restore Heap Property)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5320748"/>
          </a:xfrm>
        </p:spPr>
        <p:txBody>
          <a:bodyPr>
            <a:normAutofit fontScale="77500" lnSpcReduction="20000"/>
          </a:bodyPr>
          <a:lstStyle/>
          <a:p>
            <a:pPr marL="0" indent="0" eaLnBrk="0" hangingPunct="0">
              <a:lnSpc>
                <a:spcPct val="120000"/>
              </a:lnSpc>
              <a:buNone/>
            </a:pPr>
            <a:r>
              <a:rPr lang="en-US" b="1" dirty="0">
                <a:solidFill>
                  <a:schemeClr val="accent1"/>
                </a:solidFill>
                <a:latin typeface="Arial" charset="0"/>
              </a:rPr>
              <a:t>Percolate up: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b="0" dirty="0">
                <a:latin typeface="Arial" charset="0"/>
              </a:rPr>
              <a:t>  Put new data in new location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b="0" dirty="0">
                <a:latin typeface="Arial" charset="0"/>
              </a:rPr>
              <a:t>  If higher priority tha</a:t>
            </a:r>
            <a:r>
              <a:rPr lang="en-US" dirty="0">
                <a:latin typeface="Arial" charset="0"/>
              </a:rPr>
              <a:t>n parent</a:t>
            </a:r>
            <a:r>
              <a:rPr lang="en-US" b="0" dirty="0">
                <a:latin typeface="Arial" charset="0"/>
              </a:rPr>
              <a:t>, swap with parent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b="0" dirty="0">
                <a:latin typeface="Arial" charset="0"/>
              </a:rPr>
              <a:t>  Repeat </a:t>
            </a:r>
            <a:r>
              <a:rPr lang="en-US" dirty="0">
                <a:latin typeface="Arial" charset="0"/>
              </a:rPr>
              <a:t>until </a:t>
            </a:r>
            <a:r>
              <a:rPr lang="en-US" b="0" dirty="0">
                <a:latin typeface="Arial" charset="0"/>
                <a:sym typeface="Symbol" pitchFamily="18" charset="2"/>
              </a:rPr>
              <a:t>parent is more important or reached root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endParaRPr lang="en-US" dirty="0">
              <a:latin typeface="Arial" charset="0"/>
              <a:sym typeface="Symbol" pitchFamily="18" charset="2"/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endParaRPr lang="en-US" dirty="0">
              <a:latin typeface="Arial" charset="0"/>
              <a:sym typeface="Symbol" pitchFamily="18" charset="2"/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endParaRPr lang="en-US" b="0" dirty="0">
              <a:latin typeface="Arial" charset="0"/>
              <a:sym typeface="Symbol" pitchFamily="18" charset="2"/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endParaRPr lang="en-US" dirty="0">
              <a:latin typeface="Arial" charset="0"/>
              <a:sym typeface="Symbol" pitchFamily="18" charset="2"/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endParaRPr lang="en-US" b="0" dirty="0">
              <a:latin typeface="Arial" charset="0"/>
              <a:sym typeface="Symbol" pitchFamily="18" charset="2"/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endParaRPr lang="en-US" b="0" dirty="0">
              <a:latin typeface="Arial" charset="0"/>
              <a:sym typeface="Symbol" pitchFamily="18" charset="2"/>
            </a:endParaRPr>
          </a:p>
          <a:p>
            <a:pPr marL="0" indent="0" eaLnBrk="0" hangingPunct="0">
              <a:lnSpc>
                <a:spcPct val="120000"/>
              </a:lnSpc>
              <a:buNone/>
            </a:pPr>
            <a:r>
              <a:rPr lang="en-US" b="0" dirty="0">
                <a:latin typeface="Arial" charset="0"/>
                <a:sym typeface="Symbol" pitchFamily="18" charset="2"/>
              </a:rPr>
              <a:t>What is the running time?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7524260" y="449019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1112148" y="3502711"/>
            <a:ext cx="2630487" cy="2460625"/>
            <a:chOff x="1467748" y="3243470"/>
            <a:chExt cx="2630487" cy="246062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608475" y="5219676"/>
              <a:ext cx="344488" cy="344488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2</a:t>
              </a: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899548" y="3243470"/>
              <a:ext cx="1393825" cy="2460625"/>
            </a:xfrm>
            <a:custGeom>
              <a:avLst/>
              <a:gdLst/>
              <a:ahLst/>
              <a:cxnLst>
                <a:cxn ang="0">
                  <a:pos x="837" y="97"/>
                </a:cxn>
                <a:cxn ang="0">
                  <a:pos x="657" y="20"/>
                </a:cxn>
                <a:cxn ang="0">
                  <a:pos x="383" y="217"/>
                </a:cxn>
                <a:cxn ang="0">
                  <a:pos x="134" y="389"/>
                </a:cxn>
                <a:cxn ang="0">
                  <a:pos x="14" y="526"/>
                </a:cxn>
                <a:cxn ang="0">
                  <a:pos x="49" y="689"/>
                </a:cxn>
                <a:cxn ang="0">
                  <a:pos x="220" y="834"/>
                </a:cxn>
                <a:cxn ang="0">
                  <a:pos x="451" y="1143"/>
                </a:cxn>
                <a:cxn ang="0">
                  <a:pos x="554" y="1469"/>
                </a:cxn>
                <a:cxn ang="0">
                  <a:pos x="751" y="1529"/>
                </a:cxn>
                <a:cxn ang="0">
                  <a:pos x="846" y="1340"/>
                </a:cxn>
                <a:cxn ang="0">
                  <a:pos x="674" y="877"/>
                </a:cxn>
                <a:cxn ang="0">
                  <a:pos x="469" y="663"/>
                </a:cxn>
                <a:cxn ang="0">
                  <a:pos x="486" y="466"/>
                </a:cxn>
                <a:cxn ang="0">
                  <a:pos x="820" y="320"/>
                </a:cxn>
                <a:cxn ang="0">
                  <a:pos x="837" y="97"/>
                </a:cxn>
              </a:cxnLst>
              <a:rect l="0" t="0" r="r" b="b"/>
              <a:pathLst>
                <a:path w="878" h="1550">
                  <a:moveTo>
                    <a:pt x="837" y="97"/>
                  </a:moveTo>
                  <a:cubicBezTo>
                    <a:pt x="810" y="47"/>
                    <a:pt x="733" y="0"/>
                    <a:pt x="657" y="20"/>
                  </a:cubicBezTo>
                  <a:cubicBezTo>
                    <a:pt x="581" y="40"/>
                    <a:pt x="470" y="156"/>
                    <a:pt x="383" y="217"/>
                  </a:cubicBezTo>
                  <a:cubicBezTo>
                    <a:pt x="296" y="278"/>
                    <a:pt x="196" y="338"/>
                    <a:pt x="134" y="389"/>
                  </a:cubicBezTo>
                  <a:cubicBezTo>
                    <a:pt x="72" y="440"/>
                    <a:pt x="28" y="476"/>
                    <a:pt x="14" y="526"/>
                  </a:cubicBezTo>
                  <a:cubicBezTo>
                    <a:pt x="0" y="576"/>
                    <a:pt x="15" y="638"/>
                    <a:pt x="49" y="689"/>
                  </a:cubicBezTo>
                  <a:cubicBezTo>
                    <a:pt x="83" y="740"/>
                    <a:pt x="153" y="758"/>
                    <a:pt x="220" y="834"/>
                  </a:cubicBezTo>
                  <a:cubicBezTo>
                    <a:pt x="287" y="910"/>
                    <a:pt x="395" y="1037"/>
                    <a:pt x="451" y="1143"/>
                  </a:cubicBezTo>
                  <a:cubicBezTo>
                    <a:pt x="507" y="1249"/>
                    <a:pt x="504" y="1405"/>
                    <a:pt x="554" y="1469"/>
                  </a:cubicBezTo>
                  <a:cubicBezTo>
                    <a:pt x="604" y="1533"/>
                    <a:pt x="702" y="1550"/>
                    <a:pt x="751" y="1529"/>
                  </a:cubicBezTo>
                  <a:cubicBezTo>
                    <a:pt x="800" y="1508"/>
                    <a:pt x="859" y="1449"/>
                    <a:pt x="846" y="1340"/>
                  </a:cubicBezTo>
                  <a:cubicBezTo>
                    <a:pt x="833" y="1231"/>
                    <a:pt x="737" y="990"/>
                    <a:pt x="674" y="877"/>
                  </a:cubicBezTo>
                  <a:cubicBezTo>
                    <a:pt x="611" y="764"/>
                    <a:pt x="500" y="731"/>
                    <a:pt x="469" y="663"/>
                  </a:cubicBezTo>
                  <a:cubicBezTo>
                    <a:pt x="438" y="595"/>
                    <a:pt x="428" y="523"/>
                    <a:pt x="486" y="466"/>
                  </a:cubicBezTo>
                  <a:cubicBezTo>
                    <a:pt x="544" y="409"/>
                    <a:pt x="762" y="381"/>
                    <a:pt x="820" y="320"/>
                  </a:cubicBezTo>
                  <a:cubicBezTo>
                    <a:pt x="878" y="259"/>
                    <a:pt x="864" y="147"/>
                    <a:pt x="837" y="97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763148" y="5159583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2788548" y="4842083"/>
              <a:ext cx="147637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412435" y="4014995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113860" y="4014995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753748" y="45483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067948" y="45483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494860" y="4548395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696348" y="45483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305948" y="51579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885260" y="5157995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467748" y="51579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8" name="AutoShape 17"/>
            <p:cNvCxnSpPr>
              <a:cxnSpLocks noChangeShapeType="1"/>
            </p:cNvCxnSpPr>
            <p:nvPr/>
          </p:nvCxnSpPr>
          <p:spPr bwMode="auto">
            <a:xfrm flipH="1">
              <a:off x="1640785" y="4842083"/>
              <a:ext cx="1063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8"/>
            <p:cNvCxnSpPr>
              <a:cxnSpLocks noChangeShapeType="1"/>
            </p:cNvCxnSpPr>
            <p:nvPr/>
          </p:nvCxnSpPr>
          <p:spPr bwMode="auto">
            <a:xfrm>
              <a:off x="1990035" y="4842083"/>
              <a:ext cx="682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flipH="1">
              <a:off x="2478985" y="4842083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0"/>
            <p:cNvCxnSpPr>
              <a:cxnSpLocks noChangeShapeType="1"/>
            </p:cNvCxnSpPr>
            <p:nvPr/>
          </p:nvCxnSpPr>
          <p:spPr bwMode="auto">
            <a:xfrm flipH="1">
              <a:off x="1869385" y="4308683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" name="AutoShape 21"/>
            <p:cNvCxnSpPr>
              <a:cxnSpLocks noChangeShapeType="1"/>
            </p:cNvCxnSpPr>
            <p:nvPr/>
          </p:nvCxnSpPr>
          <p:spPr bwMode="auto">
            <a:xfrm>
              <a:off x="2407548" y="4308683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3" name="AutoShape 22"/>
            <p:cNvCxnSpPr>
              <a:cxnSpLocks noChangeShapeType="1"/>
            </p:cNvCxnSpPr>
            <p:nvPr/>
          </p:nvCxnSpPr>
          <p:spPr bwMode="auto">
            <a:xfrm flipH="1">
              <a:off x="3240985" y="4308683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4" name="AutoShape 23"/>
            <p:cNvCxnSpPr>
              <a:cxnSpLocks noChangeShapeType="1"/>
            </p:cNvCxnSpPr>
            <p:nvPr/>
          </p:nvCxnSpPr>
          <p:spPr bwMode="auto">
            <a:xfrm>
              <a:off x="3706123" y="4308683"/>
              <a:ext cx="220662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24"/>
            <p:cNvCxnSpPr>
              <a:cxnSpLocks noChangeShapeType="1"/>
            </p:cNvCxnSpPr>
            <p:nvPr/>
          </p:nvCxnSpPr>
          <p:spPr bwMode="auto">
            <a:xfrm flipH="1">
              <a:off x="2286898" y="3699083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6" name="AutoShape 25"/>
            <p:cNvCxnSpPr>
              <a:cxnSpLocks noChangeShapeType="1"/>
            </p:cNvCxnSpPr>
            <p:nvPr/>
          </p:nvCxnSpPr>
          <p:spPr bwMode="auto">
            <a:xfrm>
              <a:off x="3056835" y="3699083"/>
              <a:ext cx="528638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2763148" y="3405395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</a:t>
              </a:r>
            </a:p>
          </p:txBody>
        </p:sp>
        <p:cxnSp>
          <p:nvCxnSpPr>
            <p:cNvPr id="28" name="AutoShape 28"/>
            <p:cNvCxnSpPr>
              <a:cxnSpLocks noChangeShapeType="1"/>
            </p:cNvCxnSpPr>
            <p:nvPr/>
          </p:nvCxnSpPr>
          <p:spPr bwMode="auto">
            <a:xfrm flipH="1" flipV="1">
              <a:off x="3107635" y="5332620"/>
              <a:ext cx="508000" cy="28575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3277497" y="5000039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?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723809" y="3564062"/>
            <a:ext cx="2630487" cy="2460625"/>
            <a:chOff x="4591948" y="3252995"/>
            <a:chExt cx="2630487" cy="2460625"/>
          </a:xfrm>
        </p:grpSpPr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6625481" y="5002419"/>
              <a:ext cx="344488" cy="344488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2</a:t>
              </a: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5023748" y="3252995"/>
              <a:ext cx="1393825" cy="2460625"/>
            </a:xfrm>
            <a:custGeom>
              <a:avLst/>
              <a:gdLst/>
              <a:ahLst/>
              <a:cxnLst>
                <a:cxn ang="0">
                  <a:pos x="837" y="97"/>
                </a:cxn>
                <a:cxn ang="0">
                  <a:pos x="657" y="20"/>
                </a:cxn>
                <a:cxn ang="0">
                  <a:pos x="383" y="217"/>
                </a:cxn>
                <a:cxn ang="0">
                  <a:pos x="134" y="389"/>
                </a:cxn>
                <a:cxn ang="0">
                  <a:pos x="14" y="526"/>
                </a:cxn>
                <a:cxn ang="0">
                  <a:pos x="49" y="689"/>
                </a:cxn>
                <a:cxn ang="0">
                  <a:pos x="220" y="834"/>
                </a:cxn>
                <a:cxn ang="0">
                  <a:pos x="451" y="1143"/>
                </a:cxn>
                <a:cxn ang="0">
                  <a:pos x="554" y="1469"/>
                </a:cxn>
                <a:cxn ang="0">
                  <a:pos x="751" y="1529"/>
                </a:cxn>
                <a:cxn ang="0">
                  <a:pos x="846" y="1340"/>
                </a:cxn>
                <a:cxn ang="0">
                  <a:pos x="674" y="877"/>
                </a:cxn>
                <a:cxn ang="0">
                  <a:pos x="469" y="663"/>
                </a:cxn>
                <a:cxn ang="0">
                  <a:pos x="486" y="466"/>
                </a:cxn>
                <a:cxn ang="0">
                  <a:pos x="820" y="320"/>
                </a:cxn>
                <a:cxn ang="0">
                  <a:pos x="837" y="97"/>
                </a:cxn>
              </a:cxnLst>
              <a:rect l="0" t="0" r="r" b="b"/>
              <a:pathLst>
                <a:path w="878" h="1550">
                  <a:moveTo>
                    <a:pt x="837" y="97"/>
                  </a:moveTo>
                  <a:cubicBezTo>
                    <a:pt x="810" y="47"/>
                    <a:pt x="733" y="0"/>
                    <a:pt x="657" y="20"/>
                  </a:cubicBezTo>
                  <a:cubicBezTo>
                    <a:pt x="581" y="40"/>
                    <a:pt x="470" y="156"/>
                    <a:pt x="383" y="217"/>
                  </a:cubicBezTo>
                  <a:cubicBezTo>
                    <a:pt x="296" y="278"/>
                    <a:pt x="196" y="338"/>
                    <a:pt x="134" y="389"/>
                  </a:cubicBezTo>
                  <a:cubicBezTo>
                    <a:pt x="72" y="440"/>
                    <a:pt x="28" y="476"/>
                    <a:pt x="14" y="526"/>
                  </a:cubicBezTo>
                  <a:cubicBezTo>
                    <a:pt x="0" y="576"/>
                    <a:pt x="15" y="638"/>
                    <a:pt x="49" y="689"/>
                  </a:cubicBezTo>
                  <a:cubicBezTo>
                    <a:pt x="83" y="740"/>
                    <a:pt x="153" y="758"/>
                    <a:pt x="220" y="834"/>
                  </a:cubicBezTo>
                  <a:cubicBezTo>
                    <a:pt x="287" y="910"/>
                    <a:pt x="395" y="1037"/>
                    <a:pt x="451" y="1143"/>
                  </a:cubicBezTo>
                  <a:cubicBezTo>
                    <a:pt x="507" y="1249"/>
                    <a:pt x="504" y="1405"/>
                    <a:pt x="554" y="1469"/>
                  </a:cubicBezTo>
                  <a:cubicBezTo>
                    <a:pt x="604" y="1533"/>
                    <a:pt x="702" y="1550"/>
                    <a:pt x="751" y="1529"/>
                  </a:cubicBezTo>
                  <a:cubicBezTo>
                    <a:pt x="800" y="1508"/>
                    <a:pt x="859" y="1449"/>
                    <a:pt x="846" y="1340"/>
                  </a:cubicBezTo>
                  <a:cubicBezTo>
                    <a:pt x="833" y="1231"/>
                    <a:pt x="737" y="990"/>
                    <a:pt x="674" y="877"/>
                  </a:cubicBezTo>
                  <a:cubicBezTo>
                    <a:pt x="611" y="764"/>
                    <a:pt x="500" y="731"/>
                    <a:pt x="469" y="663"/>
                  </a:cubicBezTo>
                  <a:cubicBezTo>
                    <a:pt x="438" y="595"/>
                    <a:pt x="428" y="523"/>
                    <a:pt x="486" y="466"/>
                  </a:cubicBezTo>
                  <a:cubicBezTo>
                    <a:pt x="544" y="409"/>
                    <a:pt x="762" y="381"/>
                    <a:pt x="820" y="320"/>
                  </a:cubicBezTo>
                  <a:cubicBezTo>
                    <a:pt x="878" y="259"/>
                    <a:pt x="864" y="147"/>
                    <a:pt x="837" y="97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5887348" y="5169108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cxnSp>
          <p:nvCxnSpPr>
            <p:cNvPr id="33" name="AutoShape 33"/>
            <p:cNvCxnSpPr>
              <a:cxnSpLocks noChangeShapeType="1"/>
            </p:cNvCxnSpPr>
            <p:nvPr/>
          </p:nvCxnSpPr>
          <p:spPr bwMode="auto">
            <a:xfrm>
              <a:off x="5912748" y="4851608"/>
              <a:ext cx="147637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4" name="Oval 34"/>
            <p:cNvSpPr>
              <a:spLocks noChangeArrowheads="1"/>
            </p:cNvSpPr>
            <p:nvPr/>
          </p:nvSpPr>
          <p:spPr bwMode="auto">
            <a:xfrm>
              <a:off x="6536635" y="4024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5238060" y="4024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>
              <a:off x="68779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61921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38" name="Oval 38"/>
            <p:cNvSpPr>
              <a:spLocks noChangeArrowheads="1"/>
            </p:cNvSpPr>
            <p:nvPr/>
          </p:nvSpPr>
          <p:spPr bwMode="auto">
            <a:xfrm>
              <a:off x="5619060" y="45579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48205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5430148" y="51675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5009460" y="5167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auto">
            <a:xfrm>
              <a:off x="4591948" y="51675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43" name="AutoShape 43"/>
            <p:cNvCxnSpPr>
              <a:cxnSpLocks noChangeShapeType="1"/>
            </p:cNvCxnSpPr>
            <p:nvPr/>
          </p:nvCxnSpPr>
          <p:spPr bwMode="auto">
            <a:xfrm flipH="1">
              <a:off x="4764985" y="4851608"/>
              <a:ext cx="1063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44"/>
            <p:cNvCxnSpPr>
              <a:cxnSpLocks noChangeShapeType="1"/>
            </p:cNvCxnSpPr>
            <p:nvPr/>
          </p:nvCxnSpPr>
          <p:spPr bwMode="auto">
            <a:xfrm>
              <a:off x="5114235" y="4851608"/>
              <a:ext cx="682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45"/>
            <p:cNvCxnSpPr>
              <a:cxnSpLocks noChangeShapeType="1"/>
            </p:cNvCxnSpPr>
            <p:nvPr/>
          </p:nvCxnSpPr>
          <p:spPr bwMode="auto">
            <a:xfrm flipH="1">
              <a:off x="5603185" y="485160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46"/>
            <p:cNvCxnSpPr>
              <a:cxnSpLocks noChangeShapeType="1"/>
            </p:cNvCxnSpPr>
            <p:nvPr/>
          </p:nvCxnSpPr>
          <p:spPr bwMode="auto">
            <a:xfrm flipH="1">
              <a:off x="4993585" y="431820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47"/>
            <p:cNvCxnSpPr>
              <a:cxnSpLocks noChangeShapeType="1"/>
            </p:cNvCxnSpPr>
            <p:nvPr/>
          </p:nvCxnSpPr>
          <p:spPr bwMode="auto">
            <a:xfrm>
              <a:off x="5531748" y="431820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48"/>
            <p:cNvCxnSpPr>
              <a:cxnSpLocks noChangeShapeType="1"/>
            </p:cNvCxnSpPr>
            <p:nvPr/>
          </p:nvCxnSpPr>
          <p:spPr bwMode="auto">
            <a:xfrm flipH="1">
              <a:off x="6365185" y="431820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49"/>
            <p:cNvCxnSpPr>
              <a:cxnSpLocks noChangeShapeType="1"/>
            </p:cNvCxnSpPr>
            <p:nvPr/>
          </p:nvCxnSpPr>
          <p:spPr bwMode="auto">
            <a:xfrm>
              <a:off x="6830323" y="4318208"/>
              <a:ext cx="220662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0" name="AutoShape 50"/>
            <p:cNvCxnSpPr>
              <a:cxnSpLocks noChangeShapeType="1"/>
            </p:cNvCxnSpPr>
            <p:nvPr/>
          </p:nvCxnSpPr>
          <p:spPr bwMode="auto">
            <a:xfrm flipH="1">
              <a:off x="5411098" y="3708608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51"/>
            <p:cNvCxnSpPr>
              <a:cxnSpLocks noChangeShapeType="1"/>
            </p:cNvCxnSpPr>
            <p:nvPr/>
          </p:nvCxnSpPr>
          <p:spPr bwMode="auto">
            <a:xfrm>
              <a:off x="6181035" y="3708608"/>
              <a:ext cx="528638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52" name="Oval 52"/>
            <p:cNvSpPr>
              <a:spLocks noChangeArrowheads="1"/>
            </p:cNvSpPr>
            <p:nvPr/>
          </p:nvSpPr>
          <p:spPr bwMode="auto">
            <a:xfrm>
              <a:off x="5887348" y="3414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</a:t>
              </a:r>
            </a:p>
          </p:txBody>
        </p:sp>
        <p:cxnSp>
          <p:nvCxnSpPr>
            <p:cNvPr id="53" name="AutoShape 53"/>
            <p:cNvCxnSpPr>
              <a:cxnSpLocks noChangeShapeType="1"/>
            </p:cNvCxnSpPr>
            <p:nvPr/>
          </p:nvCxnSpPr>
          <p:spPr bwMode="auto">
            <a:xfrm>
              <a:off x="5912748" y="4851608"/>
              <a:ext cx="702866" cy="265112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4" name="Oval 54"/>
            <p:cNvSpPr>
              <a:spLocks noChangeArrowheads="1"/>
            </p:cNvSpPr>
            <p:nvPr/>
          </p:nvSpPr>
          <p:spPr bwMode="auto">
            <a:xfrm>
              <a:off x="6274237" y="5023218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?</a:t>
              </a:r>
            </a:p>
          </p:txBody>
        </p:sp>
      </p:grp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4115698" y="448110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8299061" y="3564061"/>
            <a:ext cx="2630487" cy="2460625"/>
            <a:chOff x="7411348" y="3252995"/>
            <a:chExt cx="2630487" cy="2460625"/>
          </a:xfrm>
        </p:grpSpPr>
        <p:sp>
          <p:nvSpPr>
            <p:cNvPr id="56" name="Oval 56"/>
            <p:cNvSpPr>
              <a:spLocks noChangeArrowheads="1"/>
            </p:cNvSpPr>
            <p:nvPr/>
          </p:nvSpPr>
          <p:spPr bwMode="auto">
            <a:xfrm>
              <a:off x="7603435" y="3252995"/>
              <a:ext cx="344488" cy="344488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2</a:t>
              </a:r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7843148" y="3252995"/>
              <a:ext cx="1393825" cy="2460625"/>
            </a:xfrm>
            <a:custGeom>
              <a:avLst/>
              <a:gdLst/>
              <a:ahLst/>
              <a:cxnLst>
                <a:cxn ang="0">
                  <a:pos x="837" y="97"/>
                </a:cxn>
                <a:cxn ang="0">
                  <a:pos x="657" y="20"/>
                </a:cxn>
                <a:cxn ang="0">
                  <a:pos x="383" y="217"/>
                </a:cxn>
                <a:cxn ang="0">
                  <a:pos x="134" y="389"/>
                </a:cxn>
                <a:cxn ang="0">
                  <a:pos x="14" y="526"/>
                </a:cxn>
                <a:cxn ang="0">
                  <a:pos x="49" y="689"/>
                </a:cxn>
                <a:cxn ang="0">
                  <a:pos x="220" y="834"/>
                </a:cxn>
                <a:cxn ang="0">
                  <a:pos x="451" y="1143"/>
                </a:cxn>
                <a:cxn ang="0">
                  <a:pos x="554" y="1469"/>
                </a:cxn>
                <a:cxn ang="0">
                  <a:pos x="751" y="1529"/>
                </a:cxn>
                <a:cxn ang="0">
                  <a:pos x="846" y="1340"/>
                </a:cxn>
                <a:cxn ang="0">
                  <a:pos x="674" y="877"/>
                </a:cxn>
                <a:cxn ang="0">
                  <a:pos x="469" y="663"/>
                </a:cxn>
                <a:cxn ang="0">
                  <a:pos x="486" y="466"/>
                </a:cxn>
                <a:cxn ang="0">
                  <a:pos x="820" y="320"/>
                </a:cxn>
                <a:cxn ang="0">
                  <a:pos x="837" y="97"/>
                </a:cxn>
              </a:cxnLst>
              <a:rect l="0" t="0" r="r" b="b"/>
              <a:pathLst>
                <a:path w="878" h="1550">
                  <a:moveTo>
                    <a:pt x="837" y="97"/>
                  </a:moveTo>
                  <a:cubicBezTo>
                    <a:pt x="810" y="47"/>
                    <a:pt x="733" y="0"/>
                    <a:pt x="657" y="20"/>
                  </a:cubicBezTo>
                  <a:cubicBezTo>
                    <a:pt x="581" y="40"/>
                    <a:pt x="470" y="156"/>
                    <a:pt x="383" y="217"/>
                  </a:cubicBezTo>
                  <a:cubicBezTo>
                    <a:pt x="296" y="278"/>
                    <a:pt x="196" y="338"/>
                    <a:pt x="134" y="389"/>
                  </a:cubicBezTo>
                  <a:cubicBezTo>
                    <a:pt x="72" y="440"/>
                    <a:pt x="28" y="476"/>
                    <a:pt x="14" y="526"/>
                  </a:cubicBezTo>
                  <a:cubicBezTo>
                    <a:pt x="0" y="576"/>
                    <a:pt x="15" y="638"/>
                    <a:pt x="49" y="689"/>
                  </a:cubicBezTo>
                  <a:cubicBezTo>
                    <a:pt x="83" y="740"/>
                    <a:pt x="153" y="758"/>
                    <a:pt x="220" y="834"/>
                  </a:cubicBezTo>
                  <a:cubicBezTo>
                    <a:pt x="287" y="910"/>
                    <a:pt x="395" y="1037"/>
                    <a:pt x="451" y="1143"/>
                  </a:cubicBezTo>
                  <a:cubicBezTo>
                    <a:pt x="507" y="1249"/>
                    <a:pt x="504" y="1405"/>
                    <a:pt x="554" y="1469"/>
                  </a:cubicBezTo>
                  <a:cubicBezTo>
                    <a:pt x="604" y="1533"/>
                    <a:pt x="702" y="1550"/>
                    <a:pt x="751" y="1529"/>
                  </a:cubicBezTo>
                  <a:cubicBezTo>
                    <a:pt x="800" y="1508"/>
                    <a:pt x="859" y="1449"/>
                    <a:pt x="846" y="1340"/>
                  </a:cubicBezTo>
                  <a:cubicBezTo>
                    <a:pt x="833" y="1231"/>
                    <a:pt x="737" y="990"/>
                    <a:pt x="674" y="877"/>
                  </a:cubicBezTo>
                  <a:cubicBezTo>
                    <a:pt x="611" y="764"/>
                    <a:pt x="500" y="731"/>
                    <a:pt x="469" y="663"/>
                  </a:cubicBezTo>
                  <a:cubicBezTo>
                    <a:pt x="438" y="595"/>
                    <a:pt x="428" y="523"/>
                    <a:pt x="486" y="466"/>
                  </a:cubicBezTo>
                  <a:cubicBezTo>
                    <a:pt x="544" y="409"/>
                    <a:pt x="762" y="381"/>
                    <a:pt x="820" y="320"/>
                  </a:cubicBezTo>
                  <a:cubicBezTo>
                    <a:pt x="878" y="259"/>
                    <a:pt x="864" y="147"/>
                    <a:pt x="837" y="97"/>
                  </a:cubicBezTo>
                  <a:close/>
                </a:path>
              </a:pathLst>
            </a:custGeom>
            <a:solidFill>
              <a:schemeClr val="bg2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58"/>
            <p:cNvSpPr>
              <a:spLocks noChangeArrowheads="1"/>
            </p:cNvSpPr>
            <p:nvPr/>
          </p:nvSpPr>
          <p:spPr bwMode="auto">
            <a:xfrm>
              <a:off x="8706748" y="5169108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cxnSp>
          <p:nvCxnSpPr>
            <p:cNvPr id="59" name="AutoShape 59"/>
            <p:cNvCxnSpPr>
              <a:cxnSpLocks noChangeShapeType="1"/>
            </p:cNvCxnSpPr>
            <p:nvPr/>
          </p:nvCxnSpPr>
          <p:spPr bwMode="auto">
            <a:xfrm>
              <a:off x="8732148" y="4851608"/>
              <a:ext cx="147637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0" name="Oval 60"/>
            <p:cNvSpPr>
              <a:spLocks noChangeArrowheads="1"/>
            </p:cNvSpPr>
            <p:nvPr/>
          </p:nvSpPr>
          <p:spPr bwMode="auto">
            <a:xfrm>
              <a:off x="9356035" y="4024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61" name="Oval 61"/>
            <p:cNvSpPr>
              <a:spLocks noChangeArrowheads="1"/>
            </p:cNvSpPr>
            <p:nvPr/>
          </p:nvSpPr>
          <p:spPr bwMode="auto">
            <a:xfrm>
              <a:off x="8057460" y="4024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dirty="0"/>
            </a:p>
          </p:txBody>
        </p:sp>
        <p:sp>
          <p:nvSpPr>
            <p:cNvPr id="62" name="Oval 62"/>
            <p:cNvSpPr>
              <a:spLocks noChangeArrowheads="1"/>
            </p:cNvSpPr>
            <p:nvPr/>
          </p:nvSpPr>
          <p:spPr bwMode="auto">
            <a:xfrm>
              <a:off x="96973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63" name="Oval 63"/>
            <p:cNvSpPr>
              <a:spLocks noChangeArrowheads="1"/>
            </p:cNvSpPr>
            <p:nvPr/>
          </p:nvSpPr>
          <p:spPr bwMode="auto">
            <a:xfrm>
              <a:off x="90115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64" name="Oval 64"/>
            <p:cNvSpPr>
              <a:spLocks noChangeArrowheads="1"/>
            </p:cNvSpPr>
            <p:nvPr/>
          </p:nvSpPr>
          <p:spPr bwMode="auto">
            <a:xfrm>
              <a:off x="8438460" y="45579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65" name="Oval 65"/>
            <p:cNvSpPr>
              <a:spLocks noChangeArrowheads="1"/>
            </p:cNvSpPr>
            <p:nvPr/>
          </p:nvSpPr>
          <p:spPr bwMode="auto">
            <a:xfrm>
              <a:off x="7639948" y="4557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66" name="Oval 66"/>
            <p:cNvSpPr>
              <a:spLocks noChangeArrowheads="1"/>
            </p:cNvSpPr>
            <p:nvPr/>
          </p:nvSpPr>
          <p:spPr bwMode="auto">
            <a:xfrm>
              <a:off x="8249548" y="51675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67" name="Oval 67"/>
            <p:cNvSpPr>
              <a:spLocks noChangeArrowheads="1"/>
            </p:cNvSpPr>
            <p:nvPr/>
          </p:nvSpPr>
          <p:spPr bwMode="auto">
            <a:xfrm>
              <a:off x="7828860" y="516752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68" name="Oval 68"/>
            <p:cNvSpPr>
              <a:spLocks noChangeArrowheads="1"/>
            </p:cNvSpPr>
            <p:nvPr/>
          </p:nvSpPr>
          <p:spPr bwMode="auto">
            <a:xfrm>
              <a:off x="7411348" y="51675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69" name="AutoShape 69"/>
            <p:cNvCxnSpPr>
              <a:cxnSpLocks noChangeShapeType="1"/>
            </p:cNvCxnSpPr>
            <p:nvPr/>
          </p:nvCxnSpPr>
          <p:spPr bwMode="auto">
            <a:xfrm flipH="1">
              <a:off x="7584385" y="4851608"/>
              <a:ext cx="1063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0" name="AutoShape 70"/>
            <p:cNvCxnSpPr>
              <a:cxnSpLocks noChangeShapeType="1"/>
            </p:cNvCxnSpPr>
            <p:nvPr/>
          </p:nvCxnSpPr>
          <p:spPr bwMode="auto">
            <a:xfrm>
              <a:off x="7933635" y="4851608"/>
              <a:ext cx="682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1" name="AutoShape 71"/>
            <p:cNvCxnSpPr>
              <a:cxnSpLocks noChangeShapeType="1"/>
            </p:cNvCxnSpPr>
            <p:nvPr/>
          </p:nvCxnSpPr>
          <p:spPr bwMode="auto">
            <a:xfrm flipH="1">
              <a:off x="8422585" y="485160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" name="AutoShape 72"/>
            <p:cNvCxnSpPr>
              <a:cxnSpLocks noChangeShapeType="1"/>
            </p:cNvCxnSpPr>
            <p:nvPr/>
          </p:nvCxnSpPr>
          <p:spPr bwMode="auto">
            <a:xfrm flipH="1">
              <a:off x="7812985" y="431820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3" name="AutoShape 73"/>
            <p:cNvCxnSpPr>
              <a:cxnSpLocks noChangeShapeType="1"/>
            </p:cNvCxnSpPr>
            <p:nvPr/>
          </p:nvCxnSpPr>
          <p:spPr bwMode="auto">
            <a:xfrm>
              <a:off x="8351148" y="431820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4" name="AutoShape 74"/>
            <p:cNvCxnSpPr>
              <a:cxnSpLocks noChangeShapeType="1"/>
            </p:cNvCxnSpPr>
            <p:nvPr/>
          </p:nvCxnSpPr>
          <p:spPr bwMode="auto">
            <a:xfrm flipH="1">
              <a:off x="9184585" y="431820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5" name="AutoShape 75"/>
            <p:cNvCxnSpPr>
              <a:cxnSpLocks noChangeShapeType="1"/>
            </p:cNvCxnSpPr>
            <p:nvPr/>
          </p:nvCxnSpPr>
          <p:spPr bwMode="auto">
            <a:xfrm>
              <a:off x="9649723" y="4318208"/>
              <a:ext cx="220662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6" name="AutoShape 76"/>
            <p:cNvCxnSpPr>
              <a:cxnSpLocks noChangeShapeType="1"/>
            </p:cNvCxnSpPr>
            <p:nvPr/>
          </p:nvCxnSpPr>
          <p:spPr bwMode="auto">
            <a:xfrm flipH="1">
              <a:off x="8230498" y="3708608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7" name="AutoShape 77"/>
            <p:cNvCxnSpPr>
              <a:cxnSpLocks noChangeShapeType="1"/>
            </p:cNvCxnSpPr>
            <p:nvPr/>
          </p:nvCxnSpPr>
          <p:spPr bwMode="auto">
            <a:xfrm>
              <a:off x="9000435" y="3708608"/>
              <a:ext cx="528638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78" name="Oval 78"/>
            <p:cNvSpPr>
              <a:spLocks noChangeArrowheads="1"/>
            </p:cNvSpPr>
            <p:nvPr/>
          </p:nvSpPr>
          <p:spPr bwMode="auto">
            <a:xfrm>
              <a:off x="8706748" y="341492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1</a:t>
              </a:r>
            </a:p>
          </p:txBody>
        </p:sp>
        <p:cxnSp>
          <p:nvCxnSpPr>
            <p:cNvPr id="79" name="AutoShape 79"/>
            <p:cNvCxnSpPr>
              <a:cxnSpLocks noChangeShapeType="1"/>
            </p:cNvCxnSpPr>
            <p:nvPr/>
          </p:nvCxnSpPr>
          <p:spPr bwMode="auto">
            <a:xfrm>
              <a:off x="7832035" y="3557795"/>
              <a:ext cx="327025" cy="452438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80" name="Oval 80"/>
            <p:cNvSpPr>
              <a:spLocks noChangeArrowheads="1"/>
            </p:cNvSpPr>
            <p:nvPr/>
          </p:nvSpPr>
          <p:spPr bwMode="auto">
            <a:xfrm>
              <a:off x="7909262" y="3478420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05611"/>
                  </a:solidFill>
                </a:rPr>
                <a:t>?</a:t>
              </a:r>
            </a:p>
          </p:txBody>
        </p:sp>
        <p:sp>
          <p:nvSpPr>
            <p:cNvPr id="81" name="Oval 61"/>
            <p:cNvSpPr>
              <a:spLocks noChangeArrowheads="1"/>
            </p:cNvSpPr>
            <p:nvPr/>
          </p:nvSpPr>
          <p:spPr bwMode="auto">
            <a:xfrm>
              <a:off x="8060635" y="4005470"/>
              <a:ext cx="344488" cy="3810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028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basic idea for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6424396" cy="4665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/>
              <a:t>: 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root.data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root.data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dirty="0">
                <a:solidFill>
                  <a:schemeClr val="accent1"/>
                </a:solidFill>
              </a:rPr>
              <a:t>Percolate down</a:t>
            </a:r>
            <a:r>
              <a:rPr lang="en-US" dirty="0"/>
              <a:t>” to restore heap property</a:t>
            </a:r>
          </a:p>
          <a:p>
            <a:pPr marL="0" indent="0">
              <a:buNone/>
            </a:pPr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dirty="0">
                <a:solidFill>
                  <a:schemeClr val="accent1"/>
                </a:solidFill>
              </a:rPr>
              <a:t>Percolate up</a:t>
            </a:r>
            <a:r>
              <a:rPr lang="en-US" dirty="0"/>
              <a:t>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3" name="Content Placeholder 1"/>
          <p:cNvSpPr txBox="1">
            <a:spLocks/>
          </p:cNvSpPr>
          <p:nvPr/>
        </p:nvSpPr>
        <p:spPr>
          <a:xfrm>
            <a:off x="7713407" y="1690688"/>
            <a:ext cx="4173792" cy="20741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lIns="18288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i="1" dirty="0"/>
              <a:t>Overall strategy: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Preserve structure property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Restore heap property</a:t>
            </a:r>
          </a:p>
        </p:txBody>
      </p:sp>
    </p:spTree>
    <p:extLst>
      <p:ext uri="{BB962C8B-B14F-4D97-AF65-F5344CB8AC3E}">
        <p14:creationId xmlns:p14="http://schemas.microsoft.com/office/powerpoint/2010/main" val="130816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Operations</a:t>
            </a:r>
          </a:p>
          <a:p>
            <a:pPr lvl="1">
              <a:lnSpc>
                <a:spcPct val="150000"/>
              </a:lnSpc>
            </a:pP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</a:t>
            </a:r>
            <a:r>
              <a:rPr lang="en-US" i="1" dirty="0"/>
              <a:t>worst-case</a:t>
            </a:r>
          </a:p>
          <a:p>
            <a:pPr lvl="1">
              <a:lnSpc>
                <a:spcPct val="150000"/>
              </a:lnSpc>
            </a:pPr>
            <a:r>
              <a:rPr lang="en-US" i="1" dirty="0"/>
              <a:t>Very</a:t>
            </a:r>
            <a:r>
              <a:rPr lang="en-US" dirty="0"/>
              <a:t> good constant factors</a:t>
            </a:r>
          </a:p>
          <a:p>
            <a:pPr lvl="1">
              <a:lnSpc>
                <a:spcPct val="150000"/>
              </a:lnSpc>
            </a:pPr>
            <a:r>
              <a:rPr lang="en-US" i="1" dirty="0"/>
              <a:t>If</a:t>
            </a:r>
            <a:r>
              <a:rPr lang="en-US" dirty="0"/>
              <a:t> items arrive in random order, then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is </a:t>
            </a:r>
            <a:r>
              <a:rPr lang="en-US" i="1" dirty="0"/>
              <a:t>O</a:t>
            </a:r>
            <a:r>
              <a:rPr lang="en-US" dirty="0"/>
              <a:t>(1) on </a:t>
            </a:r>
            <a:r>
              <a:rPr lang="en-US" i="1" dirty="0"/>
              <a:t>average</a:t>
            </a:r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2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Priority Queue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Priority Queue ADT: 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comparable object, 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chemeClr val="accent1"/>
                </a:solidFill>
              </a:rPr>
              <a:t>Binary heap </a:t>
            </a:r>
            <a:r>
              <a:rPr lang="en-US" dirty="0"/>
              <a:t>data structure: </a:t>
            </a:r>
          </a:p>
          <a:p>
            <a:pPr lvl="1"/>
            <a:r>
              <a:rPr lang="en-US" dirty="0"/>
              <a:t>Complete binary tree </a:t>
            </a:r>
          </a:p>
          <a:p>
            <a:pPr lvl="1"/>
            <a:r>
              <a:rPr lang="en-US" dirty="0"/>
              <a:t>Each node has less important </a:t>
            </a:r>
          </a:p>
          <a:p>
            <a:pPr marL="457200" lvl="1" indent="0">
              <a:buNone/>
            </a:pPr>
            <a:r>
              <a:rPr lang="en-US" dirty="0"/>
              <a:t>	priority value than its parent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operations = </a:t>
            </a:r>
            <a:r>
              <a:rPr lang="en-US" i="1" dirty="0"/>
              <a:t>O</a:t>
            </a:r>
            <a:r>
              <a:rPr lang="en-US" dirty="0"/>
              <a:t>(height-of-tree)=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	  put at new last position in tree and percolate-up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</a:t>
            </a:r>
            <a:r>
              <a:rPr lang="en-US" sz="1000" dirty="0"/>
              <a:t>    </a:t>
            </a:r>
            <a:r>
              <a:rPr lang="en-US" dirty="0"/>
              <a:t>remove root, put last element at root and  		                   </a:t>
            </a:r>
            <a:r>
              <a:rPr lang="en-US" sz="1000" dirty="0"/>
              <a:t> 		                                                            </a:t>
            </a:r>
            <a:r>
              <a:rPr lang="en-US" dirty="0"/>
              <a:t>percolate-down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324599" y="1371600"/>
            <a:ext cx="3971845" cy="1333824"/>
            <a:chOff x="3810000" y="2735262"/>
            <a:chExt cx="4937505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862185" cy="460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356105" cy="460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 err="1">
                  <a:solidFill>
                    <a:schemeClr val="accent2"/>
                  </a:solidFill>
                </a:rPr>
                <a:t>deleteMin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48511" y="2868152"/>
            <a:ext cx="2418347" cy="1627239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700	</a:t>
              </a:r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50</a:t>
              </a:r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7134208" y="1411269"/>
            <a:ext cx="1788521" cy="1174922"/>
            <a:chOff x="6180844" y="4036059"/>
            <a:chExt cx="3042395" cy="1998620"/>
          </a:xfrm>
        </p:grpSpPr>
        <p:sp>
          <p:nvSpPr>
            <p:cNvPr id="37" name="Rectangle 36"/>
            <p:cNvSpPr/>
            <p:nvPr/>
          </p:nvSpPr>
          <p:spPr>
            <a:xfrm>
              <a:off x="8205412" y="5385314"/>
              <a:ext cx="513188" cy="62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dirty="0">
                  <a:solidFill>
                    <a:srgbClr val="C05611"/>
                  </a:solidFill>
                </a:rPr>
                <a:t>7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510995" y="4943469"/>
              <a:ext cx="712244" cy="62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5611"/>
                  </a:solidFill>
                </a:rPr>
                <a:t>18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529962" y="4943469"/>
              <a:ext cx="712244" cy="62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5611"/>
                  </a:solidFill>
                </a:rPr>
                <a:t>12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994133" y="4505432"/>
              <a:ext cx="712244" cy="62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5611"/>
                  </a:solidFill>
                </a:rPr>
                <a:t>23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241652" y="5406421"/>
              <a:ext cx="513188" cy="62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5611"/>
                  </a:solidFill>
                </a:rPr>
                <a:t>3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80844" y="5389048"/>
              <a:ext cx="712244" cy="62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5611"/>
                  </a:solidFill>
                </a:rPr>
                <a:t>45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356348" y="4505472"/>
              <a:ext cx="712244" cy="62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5611"/>
                  </a:solidFill>
                </a:rPr>
                <a:t>15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776556" y="4052313"/>
              <a:ext cx="513188" cy="62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5611"/>
                  </a:solidFill>
                </a:rPr>
                <a:t>6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31606" y="4036059"/>
              <a:ext cx="513188" cy="628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C05611"/>
                  </a:solidFill>
                </a:rPr>
                <a:t>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55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Trees Implemented with an </a:t>
            </a:r>
            <a:r>
              <a:rPr lang="en-US" b="1" dirty="0"/>
              <a:t>Array</a:t>
            </a:r>
          </a:p>
        </p:txBody>
      </p:sp>
      <p:sp>
        <p:nvSpPr>
          <p:cNvPr id="4129" name="Text Box 3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1415" y="1541492"/>
            <a:ext cx="3070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From node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left child: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*2</a:t>
            </a:r>
          </a:p>
          <a:p>
            <a:r>
              <a:rPr lang="en-US" sz="2400" dirty="0"/>
              <a:t>right child: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*2+1</a:t>
            </a:r>
          </a:p>
          <a:p>
            <a:r>
              <a:rPr lang="en-US" sz="2400" dirty="0"/>
              <a:t>parent: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400" dirty="0"/>
          </a:p>
          <a:p>
            <a:r>
              <a:rPr lang="en-US" sz="2400" dirty="0"/>
              <a:t>(wasting index 0 is convenient for the index arithmetic)</a:t>
            </a:r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220487" y="3279221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502678" y="3318649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010548" y="3318649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581003" y="256952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809904" y="256952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195453" y="1748469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9"/>
            </p:custDataLst>
          </p:nvPr>
        </p:nvCxnSpPr>
        <p:spPr bwMode="auto">
          <a:xfrm flipH="1">
            <a:off x="3076355" y="2127072"/>
            <a:ext cx="1197140" cy="4424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10"/>
            </p:custDataLst>
          </p:nvPr>
        </p:nvCxnSpPr>
        <p:spPr bwMode="auto">
          <a:xfrm>
            <a:off x="4650315" y="2127072"/>
            <a:ext cx="1197140" cy="4424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1"/>
            </p:custDataLst>
          </p:nvPr>
        </p:nvCxnSpPr>
        <p:spPr bwMode="auto">
          <a:xfrm>
            <a:off x="6035637" y="2978586"/>
            <a:ext cx="451302" cy="271066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2"/>
            </p:custDataLst>
          </p:nvPr>
        </p:nvCxnSpPr>
        <p:spPr bwMode="auto">
          <a:xfrm flipH="1">
            <a:off x="2277001" y="2978586"/>
            <a:ext cx="611174" cy="31049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3"/>
            </p:custDataLst>
          </p:nvPr>
        </p:nvCxnSpPr>
        <p:spPr bwMode="auto">
          <a:xfrm>
            <a:off x="3264538" y="2978586"/>
            <a:ext cx="504593" cy="310493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129646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5"/>
            </p:custDataLst>
          </p:nvPr>
        </p:nvCxnSpPr>
        <p:spPr bwMode="auto">
          <a:xfrm flipH="1">
            <a:off x="3396099" y="3727712"/>
            <a:ext cx="184851" cy="320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875711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7"/>
            </p:custDataLst>
          </p:nvPr>
        </p:nvCxnSpPr>
        <p:spPr bwMode="auto">
          <a:xfrm>
            <a:off x="3957312" y="3727712"/>
            <a:ext cx="184850" cy="320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1637515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9"/>
            </p:custDataLst>
          </p:nvPr>
        </p:nvCxnSpPr>
        <p:spPr bwMode="auto">
          <a:xfrm flipH="1">
            <a:off x="1903968" y="3727712"/>
            <a:ext cx="184851" cy="320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383581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1"/>
            </p:custDataLst>
          </p:nvPr>
        </p:nvCxnSpPr>
        <p:spPr bwMode="auto">
          <a:xfrm>
            <a:off x="2465182" y="3727712"/>
            <a:ext cx="184850" cy="32035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048099" y="3279221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3"/>
            </p:custDataLst>
          </p:nvPr>
        </p:nvCxnSpPr>
        <p:spPr bwMode="auto">
          <a:xfrm flipH="1">
            <a:off x="5314552" y="2978586"/>
            <a:ext cx="344723" cy="271066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755002" y="4077632"/>
            <a:ext cx="532904" cy="443561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4863896" y="3815385"/>
            <a:ext cx="419807" cy="1046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291" name="Text Box 195" hidden="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991600" y="2819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067800" y="34290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534400" y="38862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graphicFrame>
        <p:nvGraphicFramePr>
          <p:cNvPr id="51" name="Group 193"/>
          <p:cNvGraphicFramePr>
            <a:graphicFrameLocks noGrp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1013671455"/>
              </p:ext>
            </p:extLst>
          </p:nvPr>
        </p:nvGraphicFramePr>
        <p:xfrm>
          <a:off x="1034507" y="5184074"/>
          <a:ext cx="10311056" cy="1144968"/>
        </p:xfrm>
        <a:graphic>
          <a:graphicData uri="http://schemas.openxmlformats.org/drawingml/2006/table">
            <a:tbl>
              <a:tblPr/>
              <a:tblGrid>
                <a:gridCol w="73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3650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712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4945" marR="94945" marT="47473" marB="4747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4945" marR="94945" marT="47473" marB="47473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4945" marR="94945" marT="47473" marB="47473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4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Judging the array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dirty="0"/>
              <a:t>Pros: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Non-data space: just index 0 and unused space on right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In conventional tree representation, one edge per node (except for root), </a:t>
            </a:r>
            <a:br>
              <a:rPr lang="en-US" dirty="0"/>
            </a:br>
            <a:r>
              <a:rPr lang="en-US" dirty="0"/>
              <a:t>so </a:t>
            </a:r>
            <a:r>
              <a:rPr lang="en-US" i="1" dirty="0"/>
              <a:t>n</a:t>
            </a:r>
            <a:r>
              <a:rPr lang="en-US" dirty="0"/>
              <a:t>-1 wasted space (like linked lists)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dirty="0">
                <a:solidFill>
                  <a:schemeClr val="accent1"/>
                </a:solidFill>
              </a:rPr>
              <a:t>Array would waste more space if tree were not complete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Multiplying and dividing by 2 is very fast (shift operations in hardware)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>
                <a:solidFill>
                  <a:schemeClr val="accent1"/>
                </a:solidFill>
              </a:rPr>
              <a:t>Last used position is just index</a:t>
            </a:r>
            <a:endParaRPr lang="en-US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</a:pPr>
            <a:endParaRPr lang="en-US" sz="1000" dirty="0"/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dirty="0"/>
              <a:t>Cons:</a:t>
            </a:r>
          </a:p>
          <a:p>
            <a:pPr>
              <a:lnSpc>
                <a:spcPct val="110000"/>
              </a:lnSpc>
              <a:spcBef>
                <a:spcPts val="200"/>
              </a:spcBef>
            </a:pPr>
            <a:r>
              <a:rPr lang="en-US" dirty="0"/>
              <a:t>Same might-be-empty or might-get-full problems we saw with array-based stacks and queues (resize by doubling as necessary)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endParaRPr lang="en-US" sz="1000" dirty="0"/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en-US" dirty="0"/>
              <a:t>Pros outweigh cons: min-heaps almost always use array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7323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84" y="510172"/>
            <a:ext cx="10680032" cy="2505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Practice time! </a:t>
            </a:r>
          </a:p>
          <a:p>
            <a:pPr marL="0" indent="0">
              <a:buNone/>
            </a:pPr>
            <a:r>
              <a:rPr lang="en-US" dirty="0"/>
              <a:t>Starting with an empty array-based binary heap, which is the result after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/>
              <a:t> (in this order):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/>
              <a:t> once</a:t>
            </a:r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5318626"/>
              </p:ext>
            </p:extLst>
          </p:nvPr>
        </p:nvGraphicFramePr>
        <p:xfrm>
          <a:off x="3295650" y="2686847"/>
          <a:ext cx="5142496" cy="842478"/>
        </p:xfrm>
        <a:graphic>
          <a:graphicData uri="http://schemas.openxmlformats.org/drawingml/2006/table">
            <a:tbl>
              <a:tblPr/>
              <a:tblGrid>
                <a:gridCol w="6428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2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28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28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28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28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28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28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4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19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4293491"/>
              </p:ext>
            </p:extLst>
          </p:nvPr>
        </p:nvGraphicFramePr>
        <p:xfrm>
          <a:off x="829836" y="4304006"/>
          <a:ext cx="4957696" cy="880732"/>
        </p:xfrm>
        <a:graphic>
          <a:graphicData uri="http://schemas.openxmlformats.org/drawingml/2006/table">
            <a:tbl>
              <a:tblPr/>
              <a:tblGrid>
                <a:gridCol w="619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25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1320" marR="81320" marT="40661" marB="40661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19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51347396"/>
              </p:ext>
            </p:extLst>
          </p:nvPr>
        </p:nvGraphicFramePr>
        <p:xfrm>
          <a:off x="829836" y="5795922"/>
          <a:ext cx="4957696" cy="880732"/>
        </p:xfrm>
        <a:graphic>
          <a:graphicData uri="http://schemas.openxmlformats.org/drawingml/2006/table">
            <a:tbl>
              <a:tblPr/>
              <a:tblGrid>
                <a:gridCol w="619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25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1320" marR="81320" marT="40661" marB="40661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Group 193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7030744"/>
              </p:ext>
            </p:extLst>
          </p:nvPr>
        </p:nvGraphicFramePr>
        <p:xfrm>
          <a:off x="6921483" y="4304006"/>
          <a:ext cx="4957696" cy="880732"/>
        </p:xfrm>
        <a:graphic>
          <a:graphicData uri="http://schemas.openxmlformats.org/drawingml/2006/table">
            <a:tbl>
              <a:tblPr/>
              <a:tblGrid>
                <a:gridCol w="619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25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1320" marR="81320" marT="40661" marB="40661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193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88177403"/>
              </p:ext>
            </p:extLst>
          </p:nvPr>
        </p:nvGraphicFramePr>
        <p:xfrm>
          <a:off x="6921483" y="5795922"/>
          <a:ext cx="4957696" cy="880732"/>
        </p:xfrm>
        <a:graphic>
          <a:graphicData uri="http://schemas.openxmlformats.org/drawingml/2006/table">
            <a:tbl>
              <a:tblPr/>
              <a:tblGrid>
                <a:gridCol w="619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97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25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320" marR="81320" marT="40661" marB="4066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1320" marR="81320" marT="40661" marB="40661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1320" marR="81320" marT="40661" marB="40661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9836" y="3805101"/>
            <a:ext cx="806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29835" y="5305352"/>
            <a:ext cx="806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53646" y="3791172"/>
            <a:ext cx="806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21483" y="5316681"/>
            <a:ext cx="806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95216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on Friday</a:t>
            </a:r>
          </a:p>
          <a:p>
            <a:pPr lvl="1"/>
            <a:r>
              <a:rPr lang="en-US" dirty="0" smtClean="0"/>
              <a:t>Practice midterms on course website</a:t>
            </a:r>
          </a:p>
          <a:p>
            <a:pPr lvl="1"/>
            <a:r>
              <a:rPr lang="en-US" dirty="0" smtClean="0"/>
              <a:t>Note that some may cover slightly different material</a:t>
            </a:r>
          </a:p>
          <a:p>
            <a:pPr lvl="1"/>
            <a:r>
              <a:rPr lang="en-US" dirty="0" smtClean="0"/>
              <a:t>Will start at 10:50, will end promptly at 11:50 (even if you’re late), so be early</a:t>
            </a:r>
          </a:p>
          <a:p>
            <a:endParaRPr lang="en-US" dirty="0" smtClean="0"/>
          </a:p>
          <a:p>
            <a:r>
              <a:rPr lang="en-US" dirty="0" smtClean="0"/>
              <a:t>Will have homework 3 grades back before midterm</a:t>
            </a:r>
          </a:p>
          <a:p>
            <a:endParaRPr lang="en-US" dirty="0" smtClean="0"/>
          </a:p>
          <a:p>
            <a:r>
              <a:rPr lang="en-US" dirty="0" smtClean="0"/>
              <a:t>Reminder: course feedback session on Wednesday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9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(extra space for your scratch work a notes)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51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Semi-Pseudocode: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/>
              <a:t> into binary heap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71846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(size==arr.length-1)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resize();  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size++;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 err="1">
                <a:latin typeface="Courier New" pitchFamily="49" charset="0"/>
              </a:rPr>
              <a:t>percolateUp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size,val</a:t>
            </a:r>
            <a:r>
              <a:rPr lang="en-US" sz="2000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0" y="1571847"/>
            <a:ext cx="4493538" cy="2285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percolateUp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>
                <a:latin typeface="Courier New" pitchFamily="49" charset="0"/>
              </a:rPr>
              <a:t>,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        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(hole &gt; 1 &amp;&amp;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[hole/2])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[hole] =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[hole/2];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hole = hole / 2;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86002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70	0</a:t>
              </a:r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50</a:t>
              </a:r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75352509"/>
              </p:ext>
            </p:extLst>
          </p:nvPr>
        </p:nvGraphicFramePr>
        <p:xfrm>
          <a:off x="1828800" y="5532120"/>
          <a:ext cx="8534400" cy="1024288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628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6254159" y="4124060"/>
            <a:ext cx="4335379" cy="81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/>
              <a:t>This </a:t>
            </a:r>
            <a:r>
              <a:rPr lang="en-US" dirty="0" err="1"/>
              <a:t>pseudocode</a:t>
            </a:r>
            <a:r>
              <a:rPr lang="en-US" dirty="0"/>
              <a:t> uses </a:t>
            </a:r>
            <a:r>
              <a:rPr lang="en-US" dirty="0" err="1"/>
              <a:t>ints</a:t>
            </a:r>
            <a:r>
              <a:rPr lang="en-US" dirty="0"/>
              <a:t>.  In real use, you will have data nodes with priorities.</a:t>
            </a:r>
          </a:p>
        </p:txBody>
      </p:sp>
    </p:spTree>
    <p:extLst>
      <p:ext uri="{BB962C8B-B14F-4D97-AF65-F5344CB8AC3E}">
        <p14:creationId xmlns:p14="http://schemas.microsoft.com/office/powerpoint/2010/main" val="9379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884" y="133941"/>
            <a:ext cx="1078430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Semi-Pseudocode: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/>
              <a:t> from binary heap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143000"/>
            <a:ext cx="4114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dirty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isEmpty</a:t>
            </a:r>
            <a:r>
              <a:rPr lang="en-US" sz="2000" dirty="0">
                <a:latin typeface="Courier New" pitchFamily="49" charset="0"/>
              </a:rPr>
              <a:t>())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en-US" sz="20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</a:rPr>
              <a:t>percolateDown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[hole] =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1143001"/>
            <a:ext cx="4648002" cy="44888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percolateDown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>
                <a:latin typeface="Courier New" pitchFamily="49" charset="0"/>
              </a:rPr>
              <a:t>,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          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2000" dirty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2000" dirty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(right &gt; size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||</a:t>
            </a:r>
            <a:endParaRPr lang="en-US" sz="2000" dirty="0">
              <a:latin typeface="Courier New" pitchFamily="49" charset="0"/>
            </a:endParaRP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[left] &lt;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[right])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[target] &lt; </a:t>
            </a:r>
            <a:r>
              <a:rPr lang="en-US" sz="2000" dirty="0" err="1">
                <a:latin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[hole] = </a:t>
            </a:r>
            <a:r>
              <a:rPr lang="en-US" sz="2000" dirty="0" err="1">
                <a:latin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}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    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09801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700</a:t>
              </a:r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50</a:t>
              </a:r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29252053"/>
              </p:ext>
            </p:extLst>
          </p:nvPr>
        </p:nvGraphicFramePr>
        <p:xfrm>
          <a:off x="1828800" y="5748688"/>
          <a:ext cx="8534400" cy="968141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571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81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9163"/>
            <a:ext cx="10515600" cy="19603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/>
              <a:t> (in this order):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/>
              <a:t> once</a:t>
            </a:r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2851829"/>
              </p:ext>
            </p:extLst>
          </p:nvPr>
        </p:nvGraphicFramePr>
        <p:xfrm>
          <a:off x="2752608" y="2851020"/>
          <a:ext cx="6054512" cy="1205476"/>
        </p:xfrm>
        <a:graphic>
          <a:graphicData uri="http://schemas.openxmlformats.org/drawingml/2006/table">
            <a:tbl>
              <a:tblPr/>
              <a:tblGrid>
                <a:gridCol w="7568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38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6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07656" marR="107656" marT="53828" marB="53828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57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9163"/>
            <a:ext cx="10515600" cy="19603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insert</a:t>
            </a:r>
            <a:r>
              <a:rPr lang="en-US" dirty="0"/>
              <a:t> (in this order): 16, 32, 4, 67,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/>
              <a:t> once</a:t>
            </a:r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2851829"/>
              </p:ext>
            </p:extLst>
          </p:nvPr>
        </p:nvGraphicFramePr>
        <p:xfrm>
          <a:off x="2752608" y="2851020"/>
          <a:ext cx="6054512" cy="1205476"/>
        </p:xfrm>
        <a:graphic>
          <a:graphicData uri="http://schemas.openxmlformats.org/drawingml/2006/table">
            <a:tbl>
              <a:tblPr/>
              <a:tblGrid>
                <a:gridCol w="7568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68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38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7656" marR="107656" marT="53828" marB="538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6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07656" marR="107656" marT="53828" marB="53828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7656" marR="107656" marT="53828" marB="5382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946357" y="4085503"/>
            <a:ext cx="4138863" cy="2443635"/>
            <a:chOff x="4267200" y="4539916"/>
            <a:chExt cx="2959768" cy="1533807"/>
          </a:xfrm>
        </p:grpSpPr>
        <p:sp>
          <p:nvSpPr>
            <p:cNvPr id="5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69305" y="5750663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sp>
          <p:nvSpPr>
            <p:cNvPr id="6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50663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sp>
          <p:nvSpPr>
            <p:cNvPr id="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216316" y="5166422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sp>
          <p:nvSpPr>
            <p:cNvPr id="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52211" y="5166422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sp>
          <p:nvSpPr>
            <p:cNvPr id="1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82126" y="4539916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3200" dirty="0"/>
                <a:t> </a:t>
              </a:r>
            </a:p>
          </p:txBody>
        </p:sp>
        <p:cxnSp>
          <p:nvCxnSpPr>
            <p:cNvPr id="11" name="AutoShape 19"/>
            <p:cNvCxnSpPr>
              <a:cxnSpLocks noChangeShapeType="1"/>
              <a:stCxn id="18" idx="3"/>
              <a:endCxn id="17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4912895" y="4828805"/>
              <a:ext cx="545808" cy="31673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20"/>
            <p:cNvCxnSpPr>
              <a:cxnSpLocks noChangeShapeType="1"/>
              <a:stCxn id="18" idx="5"/>
              <a:endCxn id="16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5826919" y="4828805"/>
              <a:ext cx="650081" cy="31673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22"/>
            <p:cNvCxnSpPr>
              <a:cxnSpLocks noChangeShapeType="1"/>
              <a:stCxn id="17" idx="3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5400000">
              <a:off x="4469793" y="5491891"/>
              <a:ext cx="316863" cy="20068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23"/>
            <p:cNvCxnSpPr>
              <a:cxnSpLocks noChangeShapeType="1"/>
              <a:stCxn id="17" idx="5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rot="16200000" flipH="1">
              <a:off x="5055176" y="5475849"/>
              <a:ext cx="316863" cy="23276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Oval 2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867400" y="5750663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cxnSp>
          <p:nvCxnSpPr>
            <p:cNvPr id="16" name="AutoShape 29"/>
            <p:cNvCxnSpPr>
              <a:cxnSpLocks noChangeShapeType="1"/>
              <a:stCxn id="16" idx="3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6051946" y="5509939"/>
              <a:ext cx="316863" cy="16458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705600" y="5750663"/>
              <a:ext cx="521368" cy="313253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3200" dirty="0"/>
            </a:p>
          </p:txBody>
        </p:sp>
        <p:cxnSp>
          <p:nvCxnSpPr>
            <p:cNvPr id="18" name="AutoShape 23"/>
            <p:cNvCxnSpPr>
              <a:cxnSpLocks noChangeShapeType="1"/>
              <a:stCxn id="16" idx="5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6655376" y="5439754"/>
              <a:ext cx="316863" cy="30495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5387349" y="4547378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 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84294" y="5183085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32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7597" y="5190904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 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5600" y="5725362"/>
              <a:ext cx="481264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16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99483" y="5767937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43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63289" y="5758529"/>
              <a:ext cx="5334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105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96810" y="5758529"/>
              <a:ext cx="457200" cy="305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67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535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078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sz="2400" dirty="0"/>
              <a:t>: given pointer to object in priority queue (e.g., its array index), lower its priority value by </a:t>
            </a:r>
            <a:r>
              <a:rPr lang="en-US" sz="2400" i="1" dirty="0"/>
              <a:t>p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Change priority and percolate up</a:t>
            </a:r>
            <a:br>
              <a:rPr lang="en-US" sz="2000" dirty="0"/>
            </a:br>
            <a:endParaRPr lang="en-US" sz="500" dirty="0"/>
          </a:p>
          <a:p>
            <a:pPr>
              <a:lnSpc>
                <a:spcPct val="110000"/>
              </a:lnSpc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sz="2400" dirty="0"/>
              <a:t>: given pointer to object in priority queue (e.g., its array index), raise its priority value by </a:t>
            </a:r>
            <a:r>
              <a:rPr lang="en-US" sz="2400" i="1" dirty="0"/>
              <a:t>p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Change priority and percolate down</a:t>
            </a:r>
            <a:br>
              <a:rPr lang="en-US" sz="2000" dirty="0"/>
            </a:br>
            <a:endParaRPr lang="en-US" sz="500" dirty="0"/>
          </a:p>
          <a:p>
            <a:pPr>
              <a:lnSpc>
                <a:spcPct val="110000"/>
              </a:lnSpc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/>
              <a:t>: given pointer to object in priority queue (e.g., its array index), remove it from the queue</a:t>
            </a:r>
          </a:p>
          <a:p>
            <a:pPr lvl="1">
              <a:lnSpc>
                <a:spcPct val="110000"/>
              </a:lnSpc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sz="2000" dirty="0"/>
              <a:t> with </a:t>
            </a:r>
            <a:r>
              <a:rPr lang="en-US" sz="2000" i="1" dirty="0"/>
              <a:t>p</a:t>
            </a:r>
            <a:r>
              <a:rPr lang="en-US" sz="2000" dirty="0"/>
              <a:t> = </a:t>
            </a:r>
            <a:r>
              <a:rPr lang="en-US" sz="2000" dirty="0">
                <a:sym typeface="Symbol"/>
              </a:rPr>
              <a:t></a:t>
            </a:r>
            <a:r>
              <a:rPr lang="en-US" sz="2000" dirty="0"/>
              <a:t>, then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300" dirty="0"/>
          </a:p>
          <a:p>
            <a:pPr>
              <a:lnSpc>
                <a:spcPct val="110000"/>
              </a:lnSpc>
              <a:buNone/>
            </a:pPr>
            <a:r>
              <a:rPr lang="en-US" sz="2400" dirty="0"/>
              <a:t>Running time for all these operations?</a:t>
            </a:r>
          </a:p>
        </p:txBody>
      </p:sp>
    </p:spTree>
    <p:extLst>
      <p:ext uri="{BB962C8B-B14F-4D97-AF65-F5344CB8AC3E}">
        <p14:creationId xmlns:p14="http://schemas.microsoft.com/office/powerpoint/2010/main" val="127990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you have </a:t>
            </a:r>
            <a:r>
              <a:rPr lang="en-US" i="1" dirty="0" smtClean="0"/>
              <a:t>n</a:t>
            </a:r>
            <a:r>
              <a:rPr lang="en-US" dirty="0" smtClean="0"/>
              <a:t> items to put in a new (empty) priority queue</a:t>
            </a:r>
          </a:p>
          <a:p>
            <a:pPr lvl="1"/>
            <a:r>
              <a:rPr lang="en-US" dirty="0" smtClean="0"/>
              <a:t>Call this operation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inserts</a:t>
            </a:r>
            <a:endParaRPr lang="en-US" dirty="0" smtClean="0"/>
          </a:p>
          <a:p>
            <a:pPr lvl="1"/>
            <a:r>
              <a:rPr lang="en-US" dirty="0" smtClean="0"/>
              <a:t>Only choice if ADT doesn’t provide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explicitly</a:t>
            </a:r>
          </a:p>
          <a:p>
            <a:pPr lvl="1"/>
            <a:r>
              <a:rPr lang="en-US" i="1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Why would an ADT provide this unnecessary operation?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Efficiency: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Common issue in ADT design: how many specialized operations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2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 smtClean="0"/>
              <a:t> (Floyd’s Method)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114503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n</a:t>
            </a:r>
            <a:r>
              <a:rPr lang="en-US" dirty="0" smtClean="0"/>
              <a:t> items to make any complete tree you </a:t>
            </a:r>
            <a:r>
              <a:rPr lang="en-US" dirty="0" smtClean="0"/>
              <a:t>want </a:t>
            </a:r>
            <a:endParaRPr lang="en-US" dirty="0" smtClean="0"/>
          </a:p>
          <a:p>
            <a:pPr marL="857250" lvl="1" indent="-457200"/>
            <a:r>
              <a:rPr lang="en-US" dirty="0" smtClean="0"/>
              <a:t>That is, put them in array indices 1,…,</a:t>
            </a:r>
            <a:r>
              <a:rPr lang="en-US" i="1" dirty="0" smtClean="0"/>
              <a:t>n</a:t>
            </a:r>
          </a:p>
          <a:p>
            <a:pPr marL="857250" lvl="1" indent="-457200"/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ix </a:t>
            </a:r>
            <a:r>
              <a:rPr lang="en-US" dirty="0" smtClean="0"/>
              <a:t>the heap-order property</a:t>
            </a:r>
          </a:p>
          <a:p>
            <a:pPr marL="857250" lvl="1" indent="-457200"/>
            <a:r>
              <a:rPr lang="en-US" dirty="0" smtClean="0"/>
              <a:t>Bottom-up: percolate down starting at nodes one level up from leaves, work up toward the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2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40" y="1690688"/>
            <a:ext cx="4284303" cy="146130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Use </a:t>
            </a:r>
            <a:r>
              <a:rPr lang="en-US" sz="2000" i="1" dirty="0"/>
              <a:t>n</a:t>
            </a:r>
            <a:r>
              <a:rPr lang="en-US" sz="2000" dirty="0"/>
              <a:t> items to make any complete tree you want </a:t>
            </a:r>
            <a:endParaRPr lang="en-US" sz="11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Fix the heap-order </a:t>
            </a:r>
            <a:r>
              <a:rPr lang="en-US" sz="2000" dirty="0" smtClean="0"/>
              <a:t>property </a:t>
            </a:r>
            <a:br>
              <a:rPr lang="en-US" sz="2000" dirty="0" smtClean="0"/>
            </a:br>
            <a:r>
              <a:rPr lang="en-US" sz="2000" dirty="0" smtClean="0"/>
              <a:t>from bottom-up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6280388" y="1934414"/>
            <a:ext cx="5073412" cy="3979146"/>
            <a:chOff x="6450205" y="2037303"/>
            <a:chExt cx="3886200" cy="30480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</a:t>
              </a:r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2</a:t>
              </a: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10</a:t>
              </a: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3</a:t>
              </a:r>
            </a:p>
          </p:txBody>
        </p:sp>
        <p:sp>
          <p:nvSpPr>
            <p:cNvPr id="15" name="Oval 1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11</a:t>
              </a:r>
            </a:p>
          </p:txBody>
        </p:sp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5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12</a:t>
              </a:r>
            </a:p>
          </p:txBody>
        </p:sp>
        <p:cxnSp>
          <p:nvCxnSpPr>
            <p:cNvPr id="18" name="AutoShape 15"/>
            <p:cNvCxnSpPr>
              <a:cxnSpLocks noChangeShapeType="1"/>
              <a:stCxn id="17" idx="3"/>
              <a:endCxn id="16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7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5" idx="3"/>
              <a:endCxn id="1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5" idx="5"/>
              <a:endCxn id="1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9"/>
            <p:cNvCxnSpPr>
              <a:cxnSpLocks noChangeShapeType="1"/>
              <a:stCxn id="12" idx="3"/>
              <a:endCxn id="7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16" idx="3"/>
              <a:endCxn id="1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6" idx="5"/>
              <a:endCxn id="1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14" idx="3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14" idx="5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24"/>
            <p:cNvCxnSpPr>
              <a:cxnSpLocks noChangeShapeType="1"/>
              <a:stCxn id="13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5"/>
            <p:cNvCxnSpPr>
              <a:cxnSpLocks noChangeShapeType="1"/>
              <a:stCxn id="13" idx="5"/>
              <a:endCxn id="8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4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48248" y="3183315"/>
            <a:ext cx="572674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Which nodes break the heap-order property?</a:t>
            </a:r>
          </a:p>
          <a:p>
            <a:endParaRPr lang="en-US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Why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work from the bottom-up to fix them?</a:t>
            </a:r>
          </a:p>
          <a:p>
            <a:endParaRPr lang="en-US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Why start at one level above the leaf nodes?</a:t>
            </a:r>
          </a:p>
          <a:p>
            <a:endParaRPr lang="en-US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Where do we start here?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2100" y="4810162"/>
            <a:ext cx="49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-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2100" y="5823126"/>
            <a:ext cx="49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-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22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Method): 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48762" y="1854028"/>
            <a:ext cx="5073412" cy="3979146"/>
            <a:chOff x="6450205" y="2037303"/>
            <a:chExt cx="3886200" cy="30480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</a:t>
              </a:r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2</a:t>
              </a: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10</a:t>
              </a: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3</a:t>
              </a:r>
            </a:p>
          </p:txBody>
        </p:sp>
        <p:sp>
          <p:nvSpPr>
            <p:cNvPr id="15" name="Oval 1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11</a:t>
              </a:r>
            </a:p>
          </p:txBody>
        </p:sp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5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12</a:t>
              </a:r>
            </a:p>
          </p:txBody>
        </p:sp>
        <p:cxnSp>
          <p:nvCxnSpPr>
            <p:cNvPr id="18" name="AutoShape 15"/>
            <p:cNvCxnSpPr>
              <a:cxnSpLocks noChangeShapeType="1"/>
              <a:stCxn id="17" idx="3"/>
              <a:endCxn id="16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7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5" idx="3"/>
              <a:endCxn id="1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5" idx="5"/>
              <a:endCxn id="1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9"/>
            <p:cNvCxnSpPr>
              <a:cxnSpLocks noChangeShapeType="1"/>
              <a:stCxn id="12" idx="3"/>
              <a:endCxn id="7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16" idx="3"/>
              <a:endCxn id="1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6" idx="5"/>
              <a:endCxn id="1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14" idx="3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14" idx="5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24"/>
            <p:cNvCxnSpPr>
              <a:cxnSpLocks noChangeShapeType="1"/>
              <a:stCxn id="13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5"/>
            <p:cNvCxnSpPr>
              <a:cxnSpLocks noChangeShapeType="1"/>
              <a:stCxn id="13" idx="5"/>
              <a:endCxn id="8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548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517"/>
            <a:ext cx="10946130" cy="51692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Meaning: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A </a:t>
            </a:r>
            <a:r>
              <a:rPr lang="en-US" sz="2800" b="1" dirty="0"/>
              <a:t>priority queue</a:t>
            </a:r>
            <a:r>
              <a:rPr lang="en-US" sz="2800" dirty="0"/>
              <a:t> holds </a:t>
            </a:r>
            <a:r>
              <a:rPr lang="en-US" sz="2800" i="1" dirty="0">
                <a:solidFill>
                  <a:schemeClr val="accent1"/>
                </a:solidFill>
              </a:rPr>
              <a:t>compare-able data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Key property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sz="2800" dirty="0" smtClean="0"/>
              <a:t> </a:t>
            </a:r>
            <a:r>
              <a:rPr lang="en-US" sz="2800" u="sng" dirty="0" smtClean="0"/>
              <a:t>returns</a:t>
            </a:r>
            <a:r>
              <a:rPr lang="en-US" sz="2800" dirty="0" smtClean="0"/>
              <a:t> and </a:t>
            </a:r>
            <a:r>
              <a:rPr lang="en-US" sz="2800" u="sng" dirty="0" smtClean="0"/>
              <a:t>deletes</a:t>
            </a:r>
            <a:r>
              <a:rPr lang="en-US" sz="2800" dirty="0" smtClean="0"/>
              <a:t> the item with the highest priority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(can resolve ties arbitrarily)</a:t>
            </a:r>
            <a:endParaRPr lang="en-US" i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i="1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Operations</a:t>
            </a:r>
            <a:r>
              <a:rPr lang="en-US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deleteMin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insert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isEmpty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i="1" dirty="0">
              <a:solidFill>
                <a:schemeClr val="accent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05599" y="3781586"/>
            <a:ext cx="7025664" cy="2575403"/>
            <a:chOff x="4505599" y="3781586"/>
            <a:chExt cx="7025664" cy="2575403"/>
          </a:xfrm>
        </p:grpSpPr>
        <p:sp>
          <p:nvSpPr>
            <p:cNvPr id="6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4505599" y="5453624"/>
              <a:ext cx="122616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8" name="Line 7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9652783" y="5453624"/>
              <a:ext cx="187848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0" name="Freeform 80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5843726" y="3781586"/>
              <a:ext cx="4586490" cy="2575403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36396" y="5021646"/>
              <a:ext cx="9012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05611"/>
                  </a:solidFill>
                </a:rPr>
                <a:t>insert</a:t>
              </a:r>
              <a:endParaRPr lang="en-US" sz="2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829474" y="5031905"/>
              <a:ext cx="14720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C05611"/>
                  </a:solidFill>
                </a:rPr>
                <a:t>deleteMin</a:t>
              </a:r>
              <a:endParaRPr lang="en-US" sz="24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496282" y="5450173"/>
              <a:ext cx="443105" cy="500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2400" dirty="0" smtClean="0">
                  <a:solidFill>
                    <a:srgbClr val="C05611"/>
                  </a:solidFill>
                </a:rPr>
                <a:t> 7</a:t>
              </a:r>
              <a:endParaRPr lang="en-US" sz="2400" dirty="0">
                <a:solidFill>
                  <a:srgbClr val="C0561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818661" y="4984048"/>
              <a:ext cx="611527" cy="500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5611"/>
                  </a:solidFill>
                </a:rPr>
                <a:t> 18</a:t>
              </a:r>
              <a:endParaRPr lang="en-US" sz="24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783710" y="4984048"/>
              <a:ext cx="611527" cy="500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5611"/>
                  </a:solidFill>
                </a:rPr>
                <a:t> 12</a:t>
              </a:r>
              <a:endParaRPr lang="en-US" sz="24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273391" y="4521938"/>
              <a:ext cx="611527" cy="500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5611"/>
                  </a:solidFill>
                </a:rPr>
                <a:t> 23</a:t>
              </a:r>
              <a:endParaRPr lang="en-US" sz="24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479555" y="5472438"/>
              <a:ext cx="443105" cy="500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5611"/>
                  </a:solidFill>
                </a:rPr>
                <a:t> 3</a:t>
              </a:r>
              <a:endParaRPr lang="en-US" sz="24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360446" y="5454114"/>
              <a:ext cx="611527" cy="500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5611"/>
                  </a:solidFill>
                </a:rPr>
                <a:t> 45</a:t>
              </a:r>
              <a:endParaRPr lang="en-US" sz="24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545597" y="4521978"/>
              <a:ext cx="611527" cy="500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5611"/>
                  </a:solidFill>
                </a:rPr>
                <a:t> 15</a:t>
              </a:r>
              <a:endParaRPr lang="en-US" sz="24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988898" y="4043915"/>
              <a:ext cx="443105" cy="500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5611"/>
                  </a:solidFill>
                </a:rPr>
                <a:t> 6</a:t>
              </a:r>
              <a:endParaRPr lang="en-US" sz="24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890942" y="4026768"/>
              <a:ext cx="443105" cy="500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C05611"/>
                  </a:solidFill>
                </a:rPr>
                <a:t> 2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14454" y="4171788"/>
            <a:ext cx="8148704" cy="1697790"/>
            <a:chOff x="3914454" y="4171788"/>
            <a:chExt cx="8148704" cy="1697790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700330" y="4182830"/>
              <a:ext cx="377227" cy="276634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610565" y="4171788"/>
              <a:ext cx="377227" cy="276634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260536" y="4646837"/>
              <a:ext cx="377227" cy="276634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996858" y="4646837"/>
              <a:ext cx="377227" cy="276634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71922" y="5578758"/>
              <a:ext cx="377227" cy="276634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200212" y="5592944"/>
              <a:ext cx="377227" cy="276634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521336" y="5112696"/>
              <a:ext cx="377227" cy="276634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560111" y="5112696"/>
              <a:ext cx="377227" cy="276634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192083" y="5572779"/>
              <a:ext cx="377227" cy="276634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914454" y="5311023"/>
              <a:ext cx="440222" cy="322829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622936" y="5308405"/>
              <a:ext cx="440222" cy="3228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940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Method): 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48762" y="1854028"/>
            <a:ext cx="5073412" cy="3979146"/>
            <a:chOff x="6450205" y="2037303"/>
            <a:chExt cx="3886200" cy="30480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2</a:t>
              </a: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3</a:t>
              </a:r>
            </a:p>
          </p:txBody>
        </p:sp>
        <p:sp>
          <p:nvSpPr>
            <p:cNvPr id="15" name="Oval 1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rgbClr val="C0561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rgbClr val="C05611"/>
                  </a:solidFill>
                </a:rPr>
                <a:t>11</a:t>
              </a:r>
            </a:p>
          </p:txBody>
        </p:sp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rgbClr val="C0561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rgbClr val="C05611"/>
                  </a:solidFill>
                </a:rPr>
                <a:t>5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12</a:t>
              </a:r>
            </a:p>
          </p:txBody>
        </p:sp>
        <p:cxnSp>
          <p:nvCxnSpPr>
            <p:cNvPr id="18" name="AutoShape 15"/>
            <p:cNvCxnSpPr>
              <a:cxnSpLocks noChangeShapeType="1"/>
              <a:stCxn id="17" idx="3"/>
              <a:endCxn id="16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7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5" idx="3"/>
              <a:endCxn id="1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5" idx="5"/>
              <a:endCxn id="1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9"/>
            <p:cNvCxnSpPr>
              <a:cxnSpLocks noChangeShapeType="1"/>
              <a:stCxn id="12" idx="3"/>
              <a:endCxn id="7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16" idx="3"/>
              <a:endCxn id="1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6" idx="5"/>
              <a:endCxn id="1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14" idx="3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14" idx="5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24"/>
            <p:cNvCxnSpPr>
              <a:cxnSpLocks noChangeShapeType="1"/>
              <a:stCxn id="13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5"/>
            <p:cNvCxnSpPr>
              <a:cxnSpLocks noChangeShapeType="1"/>
              <a:stCxn id="13" idx="5"/>
              <a:endCxn id="8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4889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Method): 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48762" y="1854028"/>
            <a:ext cx="5073412" cy="3979146"/>
            <a:chOff x="6450205" y="2037303"/>
            <a:chExt cx="3886200" cy="30480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/>
                <a:t>11</a:t>
              </a:r>
              <a:endParaRPr lang="en-US" sz="2400" dirty="0"/>
            </a:p>
          </p:txBody>
        </p: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</a:t>
              </a:r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6</a:t>
              </a:r>
              <a:endParaRPr lang="en-US" sz="2400" dirty="0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10</a:t>
              </a: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5</a:t>
              </a:r>
              <a:endParaRPr lang="en-US" sz="2400" dirty="0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2</a:t>
              </a:r>
              <a:endParaRPr lang="en-US" sz="2400" dirty="0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3</a:t>
              </a:r>
              <a:endParaRPr lang="en-US" sz="2400" dirty="0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rgbClr val="C0561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C05611"/>
                  </a:solidFill>
                </a:rPr>
                <a:t>12</a:t>
              </a:r>
            </a:p>
          </p:txBody>
        </p:sp>
        <p:cxnSp>
          <p:nvCxnSpPr>
            <p:cNvPr id="18" name="AutoShape 15"/>
            <p:cNvCxnSpPr>
              <a:cxnSpLocks noChangeShapeType="1"/>
              <a:stCxn id="17" idx="3"/>
              <a:endCxn id="16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7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5" idx="3"/>
              <a:endCxn id="1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5" idx="5"/>
              <a:endCxn id="1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9"/>
            <p:cNvCxnSpPr>
              <a:cxnSpLocks noChangeShapeType="1"/>
              <a:stCxn id="12" idx="3"/>
              <a:endCxn id="7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16" idx="3"/>
              <a:endCxn id="1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6" idx="5"/>
              <a:endCxn id="1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14" idx="3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14" idx="5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24"/>
            <p:cNvCxnSpPr>
              <a:cxnSpLocks noChangeShapeType="1"/>
              <a:stCxn id="13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5"/>
            <p:cNvCxnSpPr>
              <a:cxnSpLocks noChangeShapeType="1"/>
              <a:stCxn id="13" idx="5"/>
              <a:endCxn id="8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614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5077"/>
            <a:ext cx="10515600" cy="1325563"/>
          </a:xfrm>
        </p:spPr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Method): 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448762" y="1854028"/>
            <a:ext cx="5073412" cy="3979146"/>
            <a:chOff x="6450205" y="2037303"/>
            <a:chExt cx="3886200" cy="30480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8621905" y="4704303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/>
                <a:t>12</a:t>
              </a:r>
              <a:endParaRPr lang="en-US" sz="2400" dirty="0"/>
            </a:p>
          </p:txBody>
        </p: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80885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551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</a:t>
              </a:r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217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99554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8886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/>
                <a:t>11</a:t>
              </a:r>
              <a:endParaRPr lang="en-US" sz="2400" dirty="0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218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10</a:t>
              </a: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55005" y="3815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5</a:t>
              </a:r>
              <a:endParaRPr lang="en-US" sz="2400" dirty="0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4220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288405" y="2926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3</a:t>
              </a:r>
              <a:endParaRPr lang="en-US" sz="2400" dirty="0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8355205" y="2037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18" name="AutoShape 15"/>
            <p:cNvCxnSpPr>
              <a:cxnSpLocks noChangeShapeType="1"/>
              <a:stCxn id="17" idx="3"/>
              <a:endCxn id="16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7478906" y="2381791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7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8680643" y="2381791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5" idx="3"/>
              <a:endCxn id="1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90791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5" idx="5"/>
              <a:endCxn id="1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97474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9"/>
            <p:cNvCxnSpPr>
              <a:cxnSpLocks noChangeShapeType="1"/>
              <a:stCxn id="12" idx="3"/>
              <a:endCxn id="7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88124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16" idx="3"/>
              <a:endCxn id="1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6945506" y="3270791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6" idx="5"/>
              <a:endCxn id="1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7613843" y="3270791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14" idx="3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66788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14" idx="5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0804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24"/>
            <p:cNvCxnSpPr>
              <a:cxnSpLocks noChangeShapeType="1"/>
              <a:stCxn id="13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7745606" y="4159791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5"/>
            <p:cNvCxnSpPr>
              <a:cxnSpLocks noChangeShapeType="1"/>
              <a:stCxn id="13" idx="5"/>
              <a:endCxn id="8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8147243" y="4159791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450205" y="4704303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1841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heapify</a:t>
            </a:r>
            <a:r>
              <a:rPr lang="en-US" dirty="0"/>
              <a:t> (Floyd’s Method)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113" y="4584560"/>
            <a:ext cx="7772400" cy="121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But is it right? </a:t>
            </a:r>
            <a:endParaRPr lang="en-US" dirty="0" smtClean="0"/>
          </a:p>
          <a:p>
            <a:pPr lvl="1"/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 restores the heap property </a:t>
            </a:r>
            <a:endParaRPr lang="en-US" dirty="0"/>
          </a:p>
          <a:p>
            <a:pPr lvl="1"/>
            <a:r>
              <a:rPr lang="en-US" dirty="0" smtClean="0"/>
              <a:t>Then </a:t>
            </a:r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its running time 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91060" y="1811268"/>
            <a:ext cx="5379218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void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buildHeap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&gt;0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--)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  =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 smtClean="0">
                <a:latin typeface="Courier New" pitchFamily="49" charset="0"/>
              </a:rPr>
              <a:t>, </a:t>
            </a:r>
            <a:r>
              <a:rPr lang="en-US" sz="2000" b="1" kern="0" dirty="0" err="1" smtClean="0">
                <a:latin typeface="Courier New" pitchFamily="49" charset="0"/>
              </a:rPr>
              <a:t>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[hole]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92051" y="4504176"/>
            <a:ext cx="3217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800" dirty="0"/>
              <a:t>…</a:t>
            </a:r>
            <a:r>
              <a:rPr lang="en-US" sz="2800" dirty="0"/>
              <a:t> it “seems to work”</a:t>
            </a:r>
          </a:p>
        </p:txBody>
      </p:sp>
    </p:spTree>
    <p:extLst>
      <p:ext uri="{BB962C8B-B14F-4D97-AF65-F5344CB8AC3E}">
        <p14:creationId xmlns:p14="http://schemas.microsoft.com/office/powerpoint/2010/main" val="156850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3355"/>
            <a:ext cx="10515600" cy="28324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Loop Invariant:</a:t>
            </a:r>
            <a:r>
              <a:rPr lang="en-US" dirty="0" smtClean="0"/>
              <a:t> For all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is </a:t>
            </a:r>
            <a:r>
              <a:rPr lang="en-US" dirty="0" smtClean="0"/>
              <a:t>higher priority than </a:t>
            </a:r>
            <a:r>
              <a:rPr lang="en-US" dirty="0" smtClean="0"/>
              <a:t>its children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True initially: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>
                <a:cs typeface="Courier New" pitchFamily="49" charset="0"/>
              </a:rPr>
              <a:t> 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size/2</a:t>
            </a:r>
            <a:r>
              <a:rPr lang="en-US" dirty="0" smtClean="0"/>
              <a:t>,  </a:t>
            </a:r>
            <a:r>
              <a:rPr lang="en-US" dirty="0" smtClean="0"/>
              <a:t>then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is </a:t>
            </a:r>
            <a:r>
              <a:rPr lang="en-US" dirty="0" smtClean="0"/>
              <a:t>a </a:t>
            </a:r>
            <a:r>
              <a:rPr lang="en-US" dirty="0" smtClean="0"/>
              <a:t>leaf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Otherwise its left child would be at position 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True after one more iteration: loop body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/>
              <a:t> make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</a:t>
            </a:r>
            <a:r>
              <a:rPr lang="en-US" dirty="0"/>
              <a:t>higher priority than </a:t>
            </a:r>
            <a:r>
              <a:rPr lang="en-US" dirty="0" smtClean="0"/>
              <a:t>children without breaking the property for any descendants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So after the loop finishes, all nodes are less than their children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buildHeap</a:t>
            </a:r>
            <a:r>
              <a:rPr lang="en-US" sz="2000" b="1" kern="0" dirty="0" smtClean="0">
                <a:latin typeface="Courier New" pitchFamily="49" charset="0"/>
              </a:rPr>
              <a:t>() 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&gt;0;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--)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  =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i,val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[hole]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  <a:endParaRPr lang="en-US" sz="2000" b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24867"/>
            <a:ext cx="10937488" cy="2609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Easier </a:t>
            </a:r>
            <a:r>
              <a:rPr lang="en-US" dirty="0" smtClean="0"/>
              <a:t>argument</a:t>
            </a:r>
            <a:r>
              <a:rPr lang="en-US" dirty="0" smtClean="0"/>
              <a:t>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800" dirty="0" smtClean="0">
                <a:cs typeface="Courier New" pitchFamily="49" charset="0"/>
              </a:rPr>
              <a:t>loop iterations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Each </a:t>
            </a:r>
            <a:r>
              <a:rPr lang="en-US" sz="2800" dirty="0" smtClean="0">
                <a:cs typeface="Courier New" pitchFamily="49" charset="0"/>
              </a:rPr>
              <a:t>iteration does one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sz="2800" dirty="0" smtClean="0">
                <a:cs typeface="Courier New" pitchFamily="49" charset="0"/>
              </a:rPr>
              <a:t>, each is </a:t>
            </a:r>
            <a:r>
              <a:rPr lang="en-US" sz="2800" i="1" dirty="0" smtClean="0"/>
              <a:t>                     </a:t>
            </a:r>
            <a:endParaRPr lang="en-US" sz="2800" dirty="0" smtClean="0"/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2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buildHeap</a:t>
            </a:r>
            <a:r>
              <a:rPr lang="en-US" sz="2000" b="1" kern="0" dirty="0" smtClean="0">
                <a:latin typeface="Courier New" pitchFamily="49" charset="0"/>
              </a:rPr>
              <a:t>() 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&gt;0;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--)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  =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i,val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[hole]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  <a:endParaRPr lang="en-US" sz="2000" b="1" kern="0" dirty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5465" y="3757961"/>
            <a:ext cx="6981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2800" dirty="0" smtClean="0"/>
              <a:t> is </a:t>
            </a:r>
            <a:r>
              <a:rPr lang="en-US" sz="2800" i="1" dirty="0" smtClean="0"/>
              <a:t>                         </a:t>
            </a:r>
            <a:r>
              <a:rPr lang="en-US" sz="2800" dirty="0"/>
              <a:t>where </a:t>
            </a:r>
            <a:r>
              <a:rPr lang="en-US" sz="2800" i="1" dirty="0"/>
              <a:t>n</a:t>
            </a:r>
            <a:r>
              <a:rPr lang="en-US" sz="2800" dirty="0"/>
              <a:t> is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size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740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3423"/>
            <a:ext cx="10515600" cy="275353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Better argument</a:t>
            </a:r>
            <a:r>
              <a:rPr lang="en-US" dirty="0" smtClean="0"/>
              <a:t>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total loop iterations: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cs typeface="Courier New" pitchFamily="49" charset="0"/>
              </a:rPr>
              <a:t>1/2 </a:t>
            </a:r>
            <a:r>
              <a:rPr lang="en-US" dirty="0" smtClean="0">
                <a:cs typeface="Courier New" pitchFamily="49" charset="0"/>
              </a:rPr>
              <a:t>the loop iterations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at </a:t>
            </a:r>
            <a:r>
              <a:rPr lang="en-US" dirty="0" smtClean="0">
                <a:cs typeface="Courier New" pitchFamily="49" charset="0"/>
              </a:rPr>
              <a:t>most</a:t>
            </a:r>
          </a:p>
          <a:p>
            <a:r>
              <a:rPr lang="en-US" dirty="0" smtClean="0">
                <a:cs typeface="Courier New" pitchFamily="49" charset="0"/>
              </a:rPr>
              <a:t>1/4 the loop iterations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 at most</a:t>
            </a:r>
          </a:p>
          <a:p>
            <a:r>
              <a:rPr lang="en-US" dirty="0" smtClean="0">
                <a:cs typeface="Courier New" pitchFamily="49" charset="0"/>
              </a:rPr>
              <a:t>1/8 </a:t>
            </a:r>
            <a:r>
              <a:rPr lang="en-US" dirty="0" smtClean="0">
                <a:cs typeface="Courier New" pitchFamily="49" charset="0"/>
              </a:rPr>
              <a:t>the loop iterations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 at most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… </a:t>
            </a: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((</a:t>
            </a:r>
            <a:r>
              <a:rPr lang="en-US" dirty="0" smtClean="0">
                <a:cs typeface="Courier New" pitchFamily="49" charset="0"/>
              </a:rPr>
              <a:t>1/2) + (2/4) + (3/8) + (4/16) + …) &lt; 2 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sz="2300" dirty="0" smtClean="0">
                <a:cs typeface="Courier New" pitchFamily="49" charset="0"/>
              </a:rPr>
              <a:t>(</a:t>
            </a:r>
            <a:r>
              <a:rPr lang="en-US" sz="2300" dirty="0" smtClean="0">
                <a:cs typeface="Courier New" pitchFamily="49" charset="0"/>
              </a:rPr>
              <a:t>page 4 of Weiss) </a:t>
            </a:r>
            <a:endParaRPr lang="en-US" dirty="0" smtClean="0"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2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void </a:t>
            </a:r>
            <a:r>
              <a:rPr lang="en-US" sz="2000" b="1" kern="0" dirty="0" err="1" smtClean="0">
                <a:solidFill>
                  <a:srgbClr val="119F33"/>
                </a:solidFill>
                <a:latin typeface="Courier New" pitchFamily="49" charset="0"/>
              </a:rPr>
              <a:t>buildHeap</a:t>
            </a:r>
            <a:r>
              <a:rPr lang="en-US" sz="2000" b="1" kern="0" dirty="0" smtClean="0">
                <a:latin typeface="Courier New" pitchFamily="49" charset="0"/>
              </a:rPr>
              <a:t>() 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size/2;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&gt;0;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--) {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  =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	 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percolateDown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i,val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arr</a:t>
            </a:r>
            <a:r>
              <a:rPr lang="en-US" sz="2000" kern="0" dirty="0">
                <a:latin typeface="Courier New" pitchFamily="49" charset="0"/>
              </a:rPr>
              <a:t>[hole] = </a:t>
            </a:r>
            <a:r>
              <a:rPr lang="en-US" sz="2000" kern="0" dirty="0" err="1">
                <a:latin typeface="Courier New" pitchFamily="49" charset="0"/>
              </a:rPr>
              <a:t>val</a:t>
            </a:r>
            <a:r>
              <a:rPr lang="en-US" sz="2000" kern="0" dirty="0">
                <a:latin typeface="Courier New" pitchFamily="49" charset="0"/>
              </a:rPr>
              <a:t>;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}</a:t>
            </a:r>
            <a:endParaRPr lang="en-US" sz="2000" b="1" kern="0" dirty="0">
              <a:latin typeface="Courier New" pitchFamily="49" charset="0"/>
            </a:endParaRPr>
          </a:p>
          <a:p>
            <a:pPr marL="342900" indent="-342900" fontAlgn="base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  <a:endParaRPr lang="en-US" sz="2000" b="1" kern="0" dirty="0">
              <a:latin typeface="Courier New" pitchFamily="49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80434"/>
              </p:ext>
            </p:extLst>
          </p:nvPr>
        </p:nvGraphicFramePr>
        <p:xfrm>
          <a:off x="8574357" y="5499409"/>
          <a:ext cx="996376" cy="779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5" imgW="584200" imgH="457200" progId="Equation.3">
                  <p:embed/>
                </p:oleObj>
              </mc:Choice>
              <mc:Fallback>
                <p:oleObj name="Equation" r:id="rId5" imgW="584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74357" y="5499409"/>
                        <a:ext cx="996376" cy="779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101870" y="3334215"/>
            <a:ext cx="5637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2400" dirty="0" smtClean="0"/>
              <a:t> is </a:t>
            </a:r>
            <a:r>
              <a:rPr lang="en-US" sz="2400" i="1" dirty="0" smtClean="0"/>
              <a:t>                    </a:t>
            </a:r>
            <a:r>
              <a:rPr lang="en-US" sz="2400" dirty="0" smtClean="0"/>
              <a:t>where </a:t>
            </a:r>
            <a:r>
              <a:rPr lang="en-US" sz="2400" i="1" dirty="0"/>
              <a:t>n</a:t>
            </a:r>
            <a:r>
              <a:rPr lang="en-US" sz="2400" dirty="0"/>
              <a:t> is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size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592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</a:t>
            </a:r>
            <a:r>
              <a:rPr lang="en-US" i="0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33878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Without providing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clients can implement their own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runs in</a:t>
            </a:r>
            <a:r>
              <a:rPr lang="en-US" i="1" dirty="0" smtClean="0">
                <a:sym typeface="Symbol"/>
              </a:rPr>
              <a:t>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                      </a:t>
            </a:r>
            <a:r>
              <a:rPr lang="en-US" dirty="0" smtClean="0"/>
              <a:t>worst </a:t>
            </a:r>
            <a:r>
              <a:rPr lang="en-US" dirty="0" smtClean="0"/>
              <a:t>case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sz="1000" dirty="0"/>
          </a:p>
          <a:p>
            <a:pPr>
              <a:lnSpc>
                <a:spcPct val="110000"/>
              </a:lnSpc>
            </a:pPr>
            <a:r>
              <a:rPr lang="en-US" dirty="0" smtClean="0"/>
              <a:t>By providing a specialized operation (with access to the internal data),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 smtClean="0"/>
              <a:t>can do </a:t>
            </a:r>
            <a:r>
              <a:rPr lang="en-US" i="1" dirty="0" smtClean="0"/>
              <a:t>              </a:t>
            </a:r>
            <a:r>
              <a:rPr lang="en-US" dirty="0" smtClean="0"/>
              <a:t>worst case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Intuition: Most data is near a leaf, so better to percolate down</a:t>
            </a:r>
          </a:p>
          <a:p>
            <a:pPr>
              <a:lnSpc>
                <a:spcPct val="110000"/>
              </a:lnSpc>
            </a:pPr>
            <a:endParaRPr lang="en-US" sz="1000" dirty="0"/>
          </a:p>
          <a:p>
            <a:pPr>
              <a:lnSpc>
                <a:spcPct val="110000"/>
              </a:lnSpc>
            </a:pPr>
            <a:r>
              <a:rPr lang="en-US" dirty="0" smtClean="0"/>
              <a:t>Can analyze this algorithm for: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Correctness: </a:t>
            </a:r>
            <a:r>
              <a:rPr lang="en-US" dirty="0" smtClean="0"/>
              <a:t>Non-trivial </a:t>
            </a:r>
            <a:r>
              <a:rPr lang="en-US" dirty="0" smtClean="0"/>
              <a:t>inductive proof using loop invariant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Efficiency: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First </a:t>
            </a:r>
            <a:r>
              <a:rPr lang="en-US" sz="2400" dirty="0" smtClean="0"/>
              <a:t>(easier) analysis proved </a:t>
            </a:r>
            <a:r>
              <a:rPr lang="en-US" sz="2400" dirty="0" smtClean="0"/>
              <a:t>it was O(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/>
              <a:t>Tighter analysis shows same algorithm is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2">
              <a:lnSpc>
                <a:spcPct val="11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01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9369" y="4484980"/>
            <a:ext cx="49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-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branching </a:t>
            </a:r>
            <a:r>
              <a:rPr lang="en-US" dirty="0" smtClean="0"/>
              <a:t>factors for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442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d</a:t>
            </a:r>
            <a:r>
              <a:rPr lang="en-US" b="1" dirty="0" smtClean="0">
                <a:solidFill>
                  <a:schemeClr val="accent1"/>
                </a:solidFill>
              </a:rPr>
              <a:t>-heaps</a:t>
            </a:r>
            <a:r>
              <a:rPr lang="en-US" dirty="0" smtClean="0"/>
              <a:t>: have </a:t>
            </a:r>
            <a:r>
              <a:rPr lang="en-US" i="1" dirty="0" smtClean="0"/>
              <a:t>d</a:t>
            </a:r>
            <a:r>
              <a:rPr lang="en-US" dirty="0" smtClean="0"/>
              <a:t> children instead of 2</a:t>
            </a:r>
          </a:p>
          <a:p>
            <a:pPr lvl="1"/>
            <a:r>
              <a:rPr lang="en-US" dirty="0" smtClean="0"/>
              <a:t>Makes heaps shallower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 3-heap</a:t>
            </a:r>
          </a:p>
          <a:p>
            <a:pPr lvl="1"/>
            <a:r>
              <a:rPr lang="en-US" dirty="0" smtClean="0"/>
              <a:t>Only difference: three children instead of 2</a:t>
            </a:r>
          </a:p>
          <a:p>
            <a:pPr lvl="1"/>
            <a:r>
              <a:rPr lang="en-US" dirty="0"/>
              <a:t>Still use an array with all positions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… </a:t>
            </a:r>
            <a:r>
              <a:rPr lang="en-US" dirty="0" err="1" smtClean="0"/>
              <a:t>heapSize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5880"/>
              </p:ext>
            </p:extLst>
          </p:nvPr>
        </p:nvGraphicFramePr>
        <p:xfrm>
          <a:off x="7798419" y="2526211"/>
          <a:ext cx="3555381" cy="365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383"/>
                <a:gridCol w="2310998"/>
              </a:tblGrid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 Index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</a:rPr>
                        <a:t>Children Indices</a:t>
                      </a:r>
                      <a:endParaRPr lang="en-US" sz="2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153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709211" y="1977976"/>
            <a:ext cx="2806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Indices for 3-heap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824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heaps a data structure for?</a:t>
            </a:r>
          </a:p>
          <a:p>
            <a:endParaRPr lang="en-US" dirty="0" smtClean="0"/>
          </a:p>
          <a:p>
            <a:r>
              <a:rPr lang="en-US" dirty="0" smtClean="0"/>
              <a:t>What is it usually implemented with?</a:t>
            </a:r>
            <a:br>
              <a:rPr lang="en-US" dirty="0" smtClean="0"/>
            </a:br>
            <a:r>
              <a:rPr lang="en-US" dirty="0" smtClean="0"/>
              <a:t>Why?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some example uses?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good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Will show an efficient, non-obvious data structure for this ADT</a:t>
            </a:r>
          </a:p>
          <a:p>
            <a:pPr marL="457200" lvl="1" indent="0">
              <a:buNone/>
            </a:pPr>
            <a:r>
              <a:rPr lang="en-US" dirty="0"/>
              <a:t>But first let’s analyze some “obvious” ideas for </a:t>
            </a:r>
            <a:r>
              <a:rPr lang="en-US" i="1" dirty="0"/>
              <a:t>n</a:t>
            </a:r>
            <a:r>
              <a:rPr lang="en-US" dirty="0"/>
              <a:t> data items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lnSpc>
                <a:spcPts val="2800"/>
              </a:lnSpc>
              <a:buNone/>
            </a:pPr>
            <a:r>
              <a:rPr lang="en-US" i="1" u="sng" dirty="0"/>
              <a:t>data</a:t>
            </a:r>
            <a:r>
              <a:rPr lang="en-US" dirty="0"/>
              <a:t>	  		     </a:t>
            </a:r>
            <a:r>
              <a:rPr lang="en-US" i="1" u="sng" dirty="0"/>
              <a:t>insert algorithm / time</a:t>
            </a:r>
            <a:r>
              <a:rPr lang="en-US" dirty="0"/>
              <a:t>    	      </a:t>
            </a:r>
            <a:r>
              <a:rPr lang="en-US" i="1" u="sng" dirty="0" err="1"/>
              <a:t>deleteMin</a:t>
            </a:r>
            <a:r>
              <a:rPr lang="en-US" i="1" u="sng" dirty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unsorted array	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sorted circular array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sorted linked list	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binary search tree</a:t>
            </a:r>
          </a:p>
          <a:p>
            <a:pPr>
              <a:lnSpc>
                <a:spcPts val="2800"/>
              </a:lnSpc>
              <a:buNone/>
            </a:pPr>
            <a:r>
              <a:rPr lang="en-US" dirty="0"/>
              <a:t>AVL tree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80644" y="3247623"/>
            <a:ext cx="7636099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850"/>
              </a:spcBef>
            </a:pPr>
            <a:r>
              <a:rPr lang="en-US" sz="2400" kern="0" dirty="0">
                <a:solidFill>
                  <a:srgbClr val="000000"/>
                </a:solidFill>
              </a:rPr>
              <a:t>add at end			    search</a:t>
            </a:r>
          </a:p>
          <a:p>
            <a:pPr marL="342900" indent="-342900">
              <a:spcBef>
                <a:spcPts val="850"/>
              </a:spcBef>
            </a:pPr>
            <a:r>
              <a:rPr lang="en-US" sz="2400" kern="0" dirty="0">
                <a:solidFill>
                  <a:srgbClr val="000000"/>
                </a:solidFill>
              </a:rPr>
              <a:t>add at front			    search</a:t>
            </a:r>
          </a:p>
          <a:p>
            <a:pPr marL="342900" indent="-342900">
              <a:spcBef>
                <a:spcPts val="850"/>
              </a:spcBef>
            </a:pPr>
            <a:r>
              <a:rPr lang="en-US" sz="2400" kern="0" dirty="0">
                <a:solidFill>
                  <a:srgbClr val="000000"/>
                </a:solidFill>
              </a:rPr>
              <a:t>search / shift			    move front</a:t>
            </a:r>
          </a:p>
          <a:p>
            <a:pPr marL="342900" indent="-342900">
              <a:spcBef>
                <a:spcPts val="850"/>
              </a:spcBef>
            </a:pPr>
            <a:r>
              <a:rPr lang="en-US" sz="2400" kern="0" dirty="0">
                <a:solidFill>
                  <a:srgbClr val="000000"/>
                </a:solidFill>
              </a:rPr>
              <a:t>put in right place		    remove at front</a:t>
            </a:r>
          </a:p>
          <a:p>
            <a:pPr marL="342900" indent="-342900">
              <a:spcBef>
                <a:spcPts val="850"/>
              </a:spcBef>
            </a:pPr>
            <a:r>
              <a:rPr lang="en-US" sz="2400" kern="0" dirty="0">
                <a:solidFill>
                  <a:srgbClr val="000000"/>
                </a:solidFill>
              </a:rPr>
              <a:t>put in right place		    leftmost</a:t>
            </a:r>
          </a:p>
          <a:p>
            <a:pPr marL="342900" indent="-342900">
              <a:spcBef>
                <a:spcPts val="850"/>
              </a:spcBef>
            </a:pPr>
            <a:r>
              <a:rPr lang="en-US" sz="2400" kern="0" dirty="0">
                <a:solidFill>
                  <a:srgbClr val="000000"/>
                </a:solidFill>
              </a:rPr>
              <a:t>put in right place		    leftmost</a:t>
            </a:r>
          </a:p>
        </p:txBody>
      </p:sp>
    </p:spTree>
    <p:extLst>
      <p:ext uri="{BB962C8B-B14F-4D97-AF65-F5344CB8AC3E}">
        <p14:creationId xmlns:p14="http://schemas.microsoft.com/office/powerpoint/2010/main" val="19795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A </a:t>
            </a:r>
            <a:r>
              <a:rPr lang="en-US" i="1" dirty="0"/>
              <a:t>binary min-heap</a:t>
            </a:r>
            <a:r>
              <a:rPr lang="en-US" dirty="0"/>
              <a:t> (or just </a:t>
            </a:r>
            <a:r>
              <a:rPr lang="en-US" i="1" dirty="0"/>
              <a:t>binary heap</a:t>
            </a:r>
            <a:r>
              <a:rPr lang="en-US" dirty="0"/>
              <a:t> or just </a:t>
            </a:r>
            <a:r>
              <a:rPr lang="en-US" i="1" dirty="0"/>
              <a:t>heap</a:t>
            </a:r>
            <a:r>
              <a:rPr lang="en-US" dirty="0"/>
              <a:t>) has:</a:t>
            </a:r>
          </a:p>
          <a:p>
            <a:r>
              <a:rPr lang="en-US" dirty="0">
                <a:solidFill>
                  <a:schemeClr val="accent1"/>
                </a:solidFill>
              </a:rPr>
              <a:t>Structure property: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1"/>
                </a:solidFill>
              </a:rPr>
              <a:t>Heap property: </a:t>
            </a:r>
            <a:r>
              <a:rPr lang="en-US" dirty="0"/>
              <a:t>The priority of every (non-root) node is less important than the priority of its parent</a:t>
            </a: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FF0000"/>
              </a:solidFill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n-US" sz="2000" kern="0" dirty="0"/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kern="0" dirty="0"/>
              <a:t>Where is the highest-priority item?		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kern="0" dirty="0"/>
              <a:t>Where is the lowest priority?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kern="0" dirty="0"/>
              <a:t>What is the height of a heap with </a:t>
            </a:r>
            <a:r>
              <a:rPr lang="en-US" sz="2000" i="1" kern="0" dirty="0"/>
              <a:t>n</a:t>
            </a:r>
            <a:r>
              <a:rPr lang="en-US" sz="2000" kern="0" dirty="0"/>
              <a:t> items?</a:t>
            </a:r>
            <a:endParaRPr lang="en-US" i="1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565400" y="3941762"/>
            <a:ext cx="2032000" cy="1428750"/>
            <a:chOff x="1219200" y="3505200"/>
            <a:chExt cx="2032000" cy="1428750"/>
          </a:xfrm>
        </p:grpSpPr>
        <p:sp>
          <p:nvSpPr>
            <p:cNvPr id="7" name="Oval 4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133600" y="4648200"/>
              <a:ext cx="508000" cy="285750"/>
            </a:xfrm>
            <a:prstGeom prst="ellipse">
              <a:avLst/>
            </a:prstGeom>
            <a:ln w="38100">
              <a:solidFill>
                <a:srgbClr val="008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2000" dirty="0"/>
                <a:t>7</a:t>
              </a:r>
            </a:p>
          </p:txBody>
        </p:sp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2192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A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3</a:t>
              </a: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18</a:t>
              </a: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256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A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235200" y="3505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11" idx="3"/>
              <a:endCxn id="10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1879600" y="3768725"/>
              <a:ext cx="4302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11" idx="5"/>
              <a:endCxn id="9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2668588" y="37687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8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1473200" y="4340225"/>
              <a:ext cx="2270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0" idx="5"/>
              <a:endCxn id="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2058988" y="43402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6731000" y="3682999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6214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>
                <a:ea typeface="Courier New" charset="0"/>
                <a:cs typeface="Courier New" charset="0"/>
              </a:rPr>
              <a:t>:  Step #1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065953" y="2066028"/>
            <a:ext cx="4594595" cy="3685416"/>
            <a:chOff x="3067050" y="2278063"/>
            <a:chExt cx="2630487" cy="2109966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5011737" y="2900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3</a:t>
              </a:r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713162" y="2900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4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5353050" y="34339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667250" y="34339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094162" y="34339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5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295650" y="34339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4322762" y="4043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10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905250" y="40435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484562" y="4043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067050" y="40435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11</a:t>
              </a:r>
            </a:p>
          </p:txBody>
        </p:sp>
        <p:cxnSp>
          <p:nvCxnSpPr>
            <p:cNvPr id="14" name="AutoShape 13"/>
            <p:cNvCxnSpPr>
              <a:cxnSpLocks noChangeShapeType="1"/>
            </p:cNvCxnSpPr>
            <p:nvPr/>
          </p:nvCxnSpPr>
          <p:spPr bwMode="auto">
            <a:xfrm flipH="1">
              <a:off x="3240087" y="3727629"/>
              <a:ext cx="106363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4"/>
            <p:cNvCxnSpPr>
              <a:cxnSpLocks noChangeShapeType="1"/>
            </p:cNvCxnSpPr>
            <p:nvPr/>
          </p:nvCxnSpPr>
          <p:spPr bwMode="auto">
            <a:xfrm>
              <a:off x="3589337" y="3727629"/>
              <a:ext cx="68263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5"/>
            <p:cNvCxnSpPr>
              <a:cxnSpLocks noChangeShapeType="1"/>
            </p:cNvCxnSpPr>
            <p:nvPr/>
          </p:nvCxnSpPr>
          <p:spPr bwMode="auto">
            <a:xfrm flipH="1">
              <a:off x="4078287" y="3727629"/>
              <a:ext cx="66675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6"/>
            <p:cNvCxnSpPr>
              <a:cxnSpLocks noChangeShapeType="1"/>
            </p:cNvCxnSpPr>
            <p:nvPr/>
          </p:nvCxnSpPr>
          <p:spPr bwMode="auto">
            <a:xfrm>
              <a:off x="4387850" y="3727629"/>
              <a:ext cx="107950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7"/>
            <p:cNvCxnSpPr>
              <a:cxnSpLocks noChangeShapeType="1"/>
            </p:cNvCxnSpPr>
            <p:nvPr/>
          </p:nvCxnSpPr>
          <p:spPr bwMode="auto">
            <a:xfrm flipH="1">
              <a:off x="3468687" y="3194229"/>
              <a:ext cx="295275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8"/>
            <p:cNvCxnSpPr>
              <a:cxnSpLocks noChangeShapeType="1"/>
            </p:cNvCxnSpPr>
            <p:nvPr/>
          </p:nvCxnSpPr>
          <p:spPr bwMode="auto">
            <a:xfrm>
              <a:off x="4006850" y="3194229"/>
              <a:ext cx="2603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flipH="1">
              <a:off x="4840287" y="3194229"/>
              <a:ext cx="2222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20"/>
            <p:cNvCxnSpPr>
              <a:cxnSpLocks noChangeShapeType="1"/>
            </p:cNvCxnSpPr>
            <p:nvPr/>
          </p:nvCxnSpPr>
          <p:spPr bwMode="auto">
            <a:xfrm>
              <a:off x="5305425" y="3194229"/>
              <a:ext cx="220662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" name="AutoShape 21"/>
            <p:cNvCxnSpPr>
              <a:cxnSpLocks noChangeShapeType="1"/>
            </p:cNvCxnSpPr>
            <p:nvPr/>
          </p:nvCxnSpPr>
          <p:spPr bwMode="auto">
            <a:xfrm flipH="1">
              <a:off x="3886200" y="2603679"/>
              <a:ext cx="527050" cy="296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3" name="AutoShape 22"/>
            <p:cNvCxnSpPr>
              <a:cxnSpLocks noChangeShapeType="1"/>
            </p:cNvCxnSpPr>
            <p:nvPr/>
          </p:nvCxnSpPr>
          <p:spPr bwMode="auto">
            <a:xfrm>
              <a:off x="4656137" y="2603679"/>
              <a:ext cx="528638" cy="296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4357195" y="2278063"/>
              <a:ext cx="344487" cy="344487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/>
            </a:p>
          </p:txBody>
        </p:sp>
      </p:grp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3307410" y="2058606"/>
            <a:ext cx="612644" cy="610126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16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sz="4000" dirty="0">
                <a:ea typeface="Courier New" charset="0"/>
                <a:cs typeface="Courier New" charset="0"/>
              </a:rPr>
              <a:t>:  Step #2 (Keep Structure Property)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1398" y="1825625"/>
            <a:ext cx="4922402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Want to keep structure property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65953" y="2066028"/>
            <a:ext cx="4594595" cy="3685416"/>
            <a:chOff x="3067050" y="2278063"/>
            <a:chExt cx="2630487" cy="2109966"/>
          </a:xfrm>
        </p:grpSpPr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5011737" y="2900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3</a:t>
              </a: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713162" y="2900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4</a:t>
              </a:r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5353050" y="34339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667250" y="34339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4094162" y="34339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5</a:t>
              </a: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3295650" y="34339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322762" y="4043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10</a:t>
              </a:r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3905250" y="40435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3484562" y="4043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3067050" y="40435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11</a:t>
              </a:r>
            </a:p>
          </p:txBody>
        </p:sp>
        <p:cxnSp>
          <p:nvCxnSpPr>
            <p:cNvPr id="39" name="AutoShape 13"/>
            <p:cNvCxnSpPr>
              <a:cxnSpLocks noChangeShapeType="1"/>
            </p:cNvCxnSpPr>
            <p:nvPr/>
          </p:nvCxnSpPr>
          <p:spPr bwMode="auto">
            <a:xfrm flipH="1">
              <a:off x="3240087" y="3727629"/>
              <a:ext cx="106363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" name="AutoShape 14"/>
            <p:cNvCxnSpPr>
              <a:cxnSpLocks noChangeShapeType="1"/>
            </p:cNvCxnSpPr>
            <p:nvPr/>
          </p:nvCxnSpPr>
          <p:spPr bwMode="auto">
            <a:xfrm>
              <a:off x="3589337" y="3727629"/>
              <a:ext cx="68263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1" name="AutoShape 15"/>
            <p:cNvCxnSpPr>
              <a:cxnSpLocks noChangeShapeType="1"/>
            </p:cNvCxnSpPr>
            <p:nvPr/>
          </p:nvCxnSpPr>
          <p:spPr bwMode="auto">
            <a:xfrm flipH="1">
              <a:off x="4078287" y="3727629"/>
              <a:ext cx="66675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16"/>
            <p:cNvCxnSpPr>
              <a:cxnSpLocks noChangeShapeType="1"/>
            </p:cNvCxnSpPr>
            <p:nvPr/>
          </p:nvCxnSpPr>
          <p:spPr bwMode="auto">
            <a:xfrm>
              <a:off x="4387850" y="3727629"/>
              <a:ext cx="107950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17"/>
            <p:cNvCxnSpPr>
              <a:cxnSpLocks noChangeShapeType="1"/>
            </p:cNvCxnSpPr>
            <p:nvPr/>
          </p:nvCxnSpPr>
          <p:spPr bwMode="auto">
            <a:xfrm flipH="1">
              <a:off x="3468687" y="3194229"/>
              <a:ext cx="295275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18"/>
            <p:cNvCxnSpPr>
              <a:cxnSpLocks noChangeShapeType="1"/>
            </p:cNvCxnSpPr>
            <p:nvPr/>
          </p:nvCxnSpPr>
          <p:spPr bwMode="auto">
            <a:xfrm>
              <a:off x="4006850" y="3194229"/>
              <a:ext cx="2603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19"/>
            <p:cNvCxnSpPr>
              <a:cxnSpLocks noChangeShapeType="1"/>
            </p:cNvCxnSpPr>
            <p:nvPr/>
          </p:nvCxnSpPr>
          <p:spPr bwMode="auto">
            <a:xfrm flipH="1">
              <a:off x="4840287" y="3194229"/>
              <a:ext cx="2222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20"/>
            <p:cNvCxnSpPr>
              <a:cxnSpLocks noChangeShapeType="1"/>
            </p:cNvCxnSpPr>
            <p:nvPr/>
          </p:nvCxnSpPr>
          <p:spPr bwMode="auto">
            <a:xfrm>
              <a:off x="5305425" y="3194229"/>
              <a:ext cx="220662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21"/>
            <p:cNvCxnSpPr>
              <a:cxnSpLocks noChangeShapeType="1"/>
            </p:cNvCxnSpPr>
            <p:nvPr/>
          </p:nvCxnSpPr>
          <p:spPr bwMode="auto">
            <a:xfrm flipH="1">
              <a:off x="3886200" y="2603679"/>
              <a:ext cx="527050" cy="296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22"/>
            <p:cNvCxnSpPr>
              <a:cxnSpLocks noChangeShapeType="1"/>
            </p:cNvCxnSpPr>
            <p:nvPr/>
          </p:nvCxnSpPr>
          <p:spPr bwMode="auto">
            <a:xfrm>
              <a:off x="4656137" y="2603679"/>
              <a:ext cx="528638" cy="296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9" name="Oval 24"/>
            <p:cNvSpPr>
              <a:spLocks noChangeArrowheads="1"/>
            </p:cNvSpPr>
            <p:nvPr/>
          </p:nvSpPr>
          <p:spPr bwMode="auto">
            <a:xfrm>
              <a:off x="4357195" y="2278063"/>
              <a:ext cx="344487" cy="344487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40647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dirty="0">
                <a:ea typeface="Courier New" charset="0"/>
                <a:cs typeface="Courier New" charset="0"/>
              </a:rPr>
              <a:t>:  Step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864" y="1825625"/>
            <a:ext cx="4622936" cy="4351338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Want to restore heap property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065953" y="2066028"/>
            <a:ext cx="4594595" cy="3685416"/>
            <a:chOff x="3067050" y="2278063"/>
            <a:chExt cx="2630487" cy="2109966"/>
          </a:xfrm>
        </p:grpSpPr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5011737" y="2900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3</a:t>
              </a: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713162" y="2900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4</a:t>
              </a:r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5353050" y="34339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667250" y="34339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4094162" y="34339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5</a:t>
              </a: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3295650" y="34339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3905250" y="40435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3484562" y="4043542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3067050" y="4043542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11</a:t>
              </a:r>
            </a:p>
          </p:txBody>
        </p:sp>
        <p:cxnSp>
          <p:nvCxnSpPr>
            <p:cNvPr id="39" name="AutoShape 13"/>
            <p:cNvCxnSpPr>
              <a:cxnSpLocks noChangeShapeType="1"/>
            </p:cNvCxnSpPr>
            <p:nvPr/>
          </p:nvCxnSpPr>
          <p:spPr bwMode="auto">
            <a:xfrm flipH="1">
              <a:off x="3240087" y="3727629"/>
              <a:ext cx="106363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" name="AutoShape 14"/>
            <p:cNvCxnSpPr>
              <a:cxnSpLocks noChangeShapeType="1"/>
            </p:cNvCxnSpPr>
            <p:nvPr/>
          </p:nvCxnSpPr>
          <p:spPr bwMode="auto">
            <a:xfrm>
              <a:off x="3589337" y="3727629"/>
              <a:ext cx="68263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1" name="AutoShape 15"/>
            <p:cNvCxnSpPr>
              <a:cxnSpLocks noChangeShapeType="1"/>
            </p:cNvCxnSpPr>
            <p:nvPr/>
          </p:nvCxnSpPr>
          <p:spPr bwMode="auto">
            <a:xfrm flipH="1">
              <a:off x="4078287" y="3727629"/>
              <a:ext cx="66675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17"/>
            <p:cNvCxnSpPr>
              <a:cxnSpLocks noChangeShapeType="1"/>
            </p:cNvCxnSpPr>
            <p:nvPr/>
          </p:nvCxnSpPr>
          <p:spPr bwMode="auto">
            <a:xfrm flipH="1">
              <a:off x="3468687" y="3194229"/>
              <a:ext cx="295275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18"/>
            <p:cNvCxnSpPr>
              <a:cxnSpLocks noChangeShapeType="1"/>
            </p:cNvCxnSpPr>
            <p:nvPr/>
          </p:nvCxnSpPr>
          <p:spPr bwMode="auto">
            <a:xfrm>
              <a:off x="4006850" y="3194229"/>
              <a:ext cx="2603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19"/>
            <p:cNvCxnSpPr>
              <a:cxnSpLocks noChangeShapeType="1"/>
            </p:cNvCxnSpPr>
            <p:nvPr/>
          </p:nvCxnSpPr>
          <p:spPr bwMode="auto">
            <a:xfrm flipH="1">
              <a:off x="4840287" y="3194229"/>
              <a:ext cx="2222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20"/>
            <p:cNvCxnSpPr>
              <a:cxnSpLocks noChangeShapeType="1"/>
            </p:cNvCxnSpPr>
            <p:nvPr/>
          </p:nvCxnSpPr>
          <p:spPr bwMode="auto">
            <a:xfrm>
              <a:off x="5305425" y="3194229"/>
              <a:ext cx="220662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21"/>
            <p:cNvCxnSpPr>
              <a:cxnSpLocks noChangeShapeType="1"/>
            </p:cNvCxnSpPr>
            <p:nvPr/>
          </p:nvCxnSpPr>
          <p:spPr bwMode="auto">
            <a:xfrm flipH="1">
              <a:off x="3886200" y="2603679"/>
              <a:ext cx="527050" cy="296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22"/>
            <p:cNvCxnSpPr>
              <a:cxnSpLocks noChangeShapeType="1"/>
            </p:cNvCxnSpPr>
            <p:nvPr/>
          </p:nvCxnSpPr>
          <p:spPr bwMode="auto">
            <a:xfrm>
              <a:off x="4656137" y="2603679"/>
              <a:ext cx="528638" cy="296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9" name="Oval 24"/>
            <p:cNvSpPr>
              <a:spLocks noChangeArrowheads="1"/>
            </p:cNvSpPr>
            <p:nvPr/>
          </p:nvSpPr>
          <p:spPr bwMode="auto">
            <a:xfrm>
              <a:off x="4357195" y="2278063"/>
              <a:ext cx="344487" cy="344487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94484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86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Courier New" charset="0"/>
                <a:ea typeface="Courier New" charset="0"/>
                <a:cs typeface="Courier New" charset="0"/>
              </a:rPr>
              <a:t>deleteMin</a:t>
            </a:r>
            <a:r>
              <a:rPr lang="en-US" sz="4000" dirty="0"/>
              <a:t>: Step #3 (Restore Heap Property)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488696"/>
            <a:ext cx="10515600" cy="5415687"/>
          </a:xfrm>
        </p:spPr>
        <p:txBody>
          <a:bodyPr>
            <a:normAutofit fontScale="77500" lnSpcReduction="20000"/>
          </a:bodyPr>
          <a:lstStyle/>
          <a:p>
            <a:pPr marL="0" indent="0" eaLnBrk="0" hangingPunc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b="1" dirty="0">
                <a:solidFill>
                  <a:schemeClr val="accent1"/>
                </a:solidFill>
                <a:latin typeface="Arial" charset="0"/>
              </a:rPr>
              <a:t>Percolate down: </a:t>
            </a:r>
          </a:p>
          <a:p>
            <a:pPr eaLnBrk="0" hangingPunct="0">
              <a:lnSpc>
                <a:spcPct val="120000"/>
              </a:lnSpc>
              <a:spcBef>
                <a:spcPts val="500"/>
              </a:spcBef>
              <a:buFontTx/>
              <a:buChar char="•"/>
            </a:pPr>
            <a:r>
              <a:rPr lang="en-US" dirty="0">
                <a:latin typeface="Arial" charset="0"/>
              </a:rPr>
              <a:t>Compare priority of item with its children </a:t>
            </a:r>
          </a:p>
          <a:p>
            <a:pPr eaLnBrk="0" hangingPunct="0">
              <a:lnSpc>
                <a:spcPct val="120000"/>
              </a:lnSpc>
              <a:spcBef>
                <a:spcPts val="500"/>
              </a:spcBef>
              <a:buFontTx/>
              <a:buChar char="•"/>
            </a:pPr>
            <a:r>
              <a:rPr lang="en-US" dirty="0">
                <a:latin typeface="Arial" charset="0"/>
              </a:rPr>
              <a:t>If item has lower priority, swap with the most important child</a:t>
            </a:r>
          </a:p>
          <a:p>
            <a:pPr eaLnBrk="0" hangingPunct="0">
              <a:lnSpc>
                <a:spcPct val="120000"/>
              </a:lnSpc>
              <a:spcBef>
                <a:spcPts val="500"/>
              </a:spcBef>
              <a:buFontTx/>
              <a:buChar char="•"/>
            </a:pPr>
            <a:r>
              <a:rPr lang="en-US" dirty="0">
                <a:latin typeface="Arial" charset="0"/>
              </a:rPr>
              <a:t>Repeat until both children have lower priority </a:t>
            </a:r>
            <a:r>
              <a:rPr lang="en-US" dirty="0">
                <a:latin typeface="Arial" charset="0"/>
                <a:sym typeface="Symbol" pitchFamily="18" charset="2"/>
              </a:rPr>
              <a:t>or we’ve reached a leaf node</a:t>
            </a:r>
            <a:endParaRPr lang="en-US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dirty="0"/>
              <a:t>What is the run time?</a:t>
            </a:r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4286762" y="4416054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8264765" y="445086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788640" y="3538644"/>
            <a:ext cx="3069149" cy="2446798"/>
            <a:chOff x="7696200" y="3427414"/>
            <a:chExt cx="2630488" cy="2097087"/>
          </a:xfrm>
        </p:grpSpPr>
        <p:sp>
          <p:nvSpPr>
            <p:cNvPr id="107568" name="Oval 48"/>
            <p:cNvSpPr>
              <a:spLocks noChangeArrowheads="1"/>
            </p:cNvSpPr>
            <p:nvPr/>
          </p:nvSpPr>
          <p:spPr bwMode="auto">
            <a:xfrm>
              <a:off x="9640889" y="4037014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107569" name="Oval 49"/>
            <p:cNvSpPr>
              <a:spLocks noChangeArrowheads="1"/>
            </p:cNvSpPr>
            <p:nvPr/>
          </p:nvSpPr>
          <p:spPr bwMode="auto">
            <a:xfrm>
              <a:off x="8342314" y="4037014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4</a:t>
              </a:r>
            </a:p>
          </p:txBody>
        </p:sp>
        <p:sp>
          <p:nvSpPr>
            <p:cNvPr id="107570" name="Oval 50"/>
            <p:cNvSpPr>
              <a:spLocks noChangeArrowheads="1"/>
            </p:cNvSpPr>
            <p:nvPr/>
          </p:nvSpPr>
          <p:spPr bwMode="auto">
            <a:xfrm>
              <a:off x="9982200" y="4570414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07571" name="Oval 51"/>
            <p:cNvSpPr>
              <a:spLocks noChangeArrowheads="1"/>
            </p:cNvSpPr>
            <p:nvPr/>
          </p:nvSpPr>
          <p:spPr bwMode="auto">
            <a:xfrm>
              <a:off x="9296400" y="4570414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10</a:t>
              </a:r>
            </a:p>
          </p:txBody>
        </p:sp>
        <p:sp>
          <p:nvSpPr>
            <p:cNvPr id="107572" name="Oval 52"/>
            <p:cNvSpPr>
              <a:spLocks noChangeArrowheads="1"/>
            </p:cNvSpPr>
            <p:nvPr/>
          </p:nvSpPr>
          <p:spPr bwMode="auto">
            <a:xfrm>
              <a:off x="8723314" y="4570414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5</a:t>
              </a:r>
            </a:p>
          </p:txBody>
        </p:sp>
        <p:sp>
          <p:nvSpPr>
            <p:cNvPr id="107573" name="Oval 53"/>
            <p:cNvSpPr>
              <a:spLocks noChangeArrowheads="1"/>
            </p:cNvSpPr>
            <p:nvPr/>
          </p:nvSpPr>
          <p:spPr bwMode="auto">
            <a:xfrm>
              <a:off x="7924800" y="4570414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107574" name="Oval 54"/>
            <p:cNvSpPr>
              <a:spLocks noChangeArrowheads="1"/>
            </p:cNvSpPr>
            <p:nvPr/>
          </p:nvSpPr>
          <p:spPr bwMode="auto">
            <a:xfrm>
              <a:off x="8534400" y="5180014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107575" name="Oval 55"/>
            <p:cNvSpPr>
              <a:spLocks noChangeArrowheads="1"/>
            </p:cNvSpPr>
            <p:nvPr/>
          </p:nvSpPr>
          <p:spPr bwMode="auto">
            <a:xfrm>
              <a:off x="8113714" y="5180014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07576" name="Oval 56"/>
            <p:cNvSpPr>
              <a:spLocks noChangeArrowheads="1"/>
            </p:cNvSpPr>
            <p:nvPr/>
          </p:nvSpPr>
          <p:spPr bwMode="auto">
            <a:xfrm>
              <a:off x="7696200" y="5180014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11</a:t>
              </a:r>
            </a:p>
          </p:txBody>
        </p:sp>
        <p:cxnSp>
          <p:nvCxnSpPr>
            <p:cNvPr id="107577" name="AutoShape 57"/>
            <p:cNvCxnSpPr>
              <a:cxnSpLocks noChangeShapeType="1"/>
              <a:stCxn id="107573" idx="3"/>
              <a:endCxn id="107576" idx="0"/>
            </p:cNvCxnSpPr>
            <p:nvPr/>
          </p:nvCxnSpPr>
          <p:spPr bwMode="auto">
            <a:xfrm flipH="1">
              <a:off x="7869238" y="4864101"/>
              <a:ext cx="106362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78" name="AutoShape 58"/>
            <p:cNvCxnSpPr>
              <a:cxnSpLocks noChangeShapeType="1"/>
              <a:stCxn id="107573" idx="5"/>
              <a:endCxn id="107575" idx="0"/>
            </p:cNvCxnSpPr>
            <p:nvPr/>
          </p:nvCxnSpPr>
          <p:spPr bwMode="auto">
            <a:xfrm>
              <a:off x="8218488" y="4864101"/>
              <a:ext cx="68262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79" name="AutoShape 59"/>
            <p:cNvCxnSpPr>
              <a:cxnSpLocks noChangeShapeType="1"/>
              <a:stCxn id="107572" idx="3"/>
              <a:endCxn id="107574" idx="0"/>
            </p:cNvCxnSpPr>
            <p:nvPr/>
          </p:nvCxnSpPr>
          <p:spPr bwMode="auto">
            <a:xfrm flipH="1">
              <a:off x="8707439" y="4864101"/>
              <a:ext cx="66675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0" name="AutoShape 60"/>
            <p:cNvCxnSpPr>
              <a:cxnSpLocks noChangeShapeType="1"/>
              <a:stCxn id="107569" idx="3"/>
              <a:endCxn id="107573" idx="0"/>
            </p:cNvCxnSpPr>
            <p:nvPr/>
          </p:nvCxnSpPr>
          <p:spPr bwMode="auto">
            <a:xfrm flipH="1">
              <a:off x="8097839" y="4330701"/>
              <a:ext cx="295275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1" name="AutoShape 61"/>
            <p:cNvCxnSpPr>
              <a:cxnSpLocks noChangeShapeType="1"/>
              <a:stCxn id="107569" idx="5"/>
              <a:endCxn id="107572" idx="0"/>
            </p:cNvCxnSpPr>
            <p:nvPr/>
          </p:nvCxnSpPr>
          <p:spPr bwMode="auto">
            <a:xfrm>
              <a:off x="8636000" y="4330701"/>
              <a:ext cx="2603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2" name="AutoShape 62"/>
            <p:cNvCxnSpPr>
              <a:cxnSpLocks noChangeShapeType="1"/>
              <a:stCxn id="107568" idx="3"/>
              <a:endCxn id="107571" idx="0"/>
            </p:cNvCxnSpPr>
            <p:nvPr/>
          </p:nvCxnSpPr>
          <p:spPr bwMode="auto">
            <a:xfrm flipH="1">
              <a:off x="9469438" y="4330701"/>
              <a:ext cx="2222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3" name="AutoShape 63"/>
            <p:cNvCxnSpPr>
              <a:cxnSpLocks noChangeShapeType="1"/>
              <a:stCxn id="107568" idx="5"/>
              <a:endCxn id="107570" idx="0"/>
            </p:cNvCxnSpPr>
            <p:nvPr/>
          </p:nvCxnSpPr>
          <p:spPr bwMode="auto">
            <a:xfrm>
              <a:off x="9934576" y="4330701"/>
              <a:ext cx="220663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4" name="AutoShape 64"/>
            <p:cNvCxnSpPr>
              <a:cxnSpLocks noChangeShapeType="1"/>
              <a:stCxn id="107586" idx="3"/>
              <a:endCxn id="107569" idx="0"/>
            </p:cNvCxnSpPr>
            <p:nvPr/>
          </p:nvCxnSpPr>
          <p:spPr bwMode="auto">
            <a:xfrm flipH="1">
              <a:off x="8515350" y="3721101"/>
              <a:ext cx="527050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5" name="AutoShape 65"/>
            <p:cNvCxnSpPr>
              <a:cxnSpLocks noChangeShapeType="1"/>
              <a:stCxn id="107586" idx="5"/>
              <a:endCxn id="107568" idx="0"/>
            </p:cNvCxnSpPr>
            <p:nvPr/>
          </p:nvCxnSpPr>
          <p:spPr bwMode="auto">
            <a:xfrm>
              <a:off x="9285289" y="3721101"/>
              <a:ext cx="528637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586" name="Oval 66"/>
            <p:cNvSpPr>
              <a:spLocks noChangeArrowheads="1"/>
            </p:cNvSpPr>
            <p:nvPr/>
          </p:nvSpPr>
          <p:spPr bwMode="auto">
            <a:xfrm>
              <a:off x="8991600" y="3427414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3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04715" y="3183015"/>
            <a:ext cx="3293326" cy="2802428"/>
            <a:chOff x="1828800" y="3124200"/>
            <a:chExt cx="2822624" cy="2401888"/>
          </a:xfrm>
        </p:grpSpPr>
        <p:sp>
          <p:nvSpPr>
            <p:cNvPr id="107526" name="Oval 6"/>
            <p:cNvSpPr>
              <a:spLocks noChangeArrowheads="1"/>
            </p:cNvSpPr>
            <p:nvPr/>
          </p:nvSpPr>
          <p:spPr bwMode="auto">
            <a:xfrm>
              <a:off x="3773489" y="403860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3</a:t>
              </a:r>
            </a:p>
          </p:txBody>
        </p:sp>
        <p:sp>
          <p:nvSpPr>
            <p:cNvPr id="107527" name="Oval 7"/>
            <p:cNvSpPr>
              <a:spLocks noChangeArrowheads="1"/>
            </p:cNvSpPr>
            <p:nvPr/>
          </p:nvSpPr>
          <p:spPr bwMode="auto">
            <a:xfrm>
              <a:off x="2474914" y="403860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4</a:t>
              </a:r>
            </a:p>
          </p:txBody>
        </p:sp>
        <p:sp>
          <p:nvSpPr>
            <p:cNvPr id="107528" name="Oval 8"/>
            <p:cNvSpPr>
              <a:spLocks noChangeArrowheads="1"/>
            </p:cNvSpPr>
            <p:nvPr/>
          </p:nvSpPr>
          <p:spPr bwMode="auto">
            <a:xfrm>
              <a:off x="4114800" y="45720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07529" name="Oval 9"/>
            <p:cNvSpPr>
              <a:spLocks noChangeArrowheads="1"/>
            </p:cNvSpPr>
            <p:nvPr/>
          </p:nvSpPr>
          <p:spPr bwMode="auto">
            <a:xfrm>
              <a:off x="3429000" y="45720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8</a:t>
              </a:r>
            </a:p>
          </p:txBody>
        </p:sp>
        <p:sp>
          <p:nvSpPr>
            <p:cNvPr id="107530" name="Oval 10"/>
            <p:cNvSpPr>
              <a:spLocks noChangeArrowheads="1"/>
            </p:cNvSpPr>
            <p:nvPr/>
          </p:nvSpPr>
          <p:spPr bwMode="auto">
            <a:xfrm>
              <a:off x="2855914" y="457200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5</a:t>
              </a:r>
            </a:p>
          </p:txBody>
        </p:sp>
        <p:sp>
          <p:nvSpPr>
            <p:cNvPr id="107531" name="Oval 11"/>
            <p:cNvSpPr>
              <a:spLocks noChangeArrowheads="1"/>
            </p:cNvSpPr>
            <p:nvPr/>
          </p:nvSpPr>
          <p:spPr bwMode="auto">
            <a:xfrm>
              <a:off x="2057400" y="45720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7</a:t>
              </a:r>
            </a:p>
          </p:txBody>
        </p:sp>
        <p:sp>
          <p:nvSpPr>
            <p:cNvPr id="107532" name="Oval 12"/>
            <p:cNvSpPr>
              <a:spLocks noChangeArrowheads="1"/>
            </p:cNvSpPr>
            <p:nvPr/>
          </p:nvSpPr>
          <p:spPr bwMode="auto">
            <a:xfrm>
              <a:off x="4306936" y="3180556"/>
              <a:ext cx="344488" cy="344488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10</a:t>
              </a:r>
            </a:p>
          </p:txBody>
        </p:sp>
        <p:sp>
          <p:nvSpPr>
            <p:cNvPr id="107533" name="Oval 13"/>
            <p:cNvSpPr>
              <a:spLocks noChangeArrowheads="1"/>
            </p:cNvSpPr>
            <p:nvPr/>
          </p:nvSpPr>
          <p:spPr bwMode="auto">
            <a:xfrm>
              <a:off x="2667000" y="51816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6</a:t>
              </a:r>
            </a:p>
          </p:txBody>
        </p:sp>
        <p:sp>
          <p:nvSpPr>
            <p:cNvPr id="107534" name="Oval 14"/>
            <p:cNvSpPr>
              <a:spLocks noChangeArrowheads="1"/>
            </p:cNvSpPr>
            <p:nvPr/>
          </p:nvSpPr>
          <p:spPr bwMode="auto">
            <a:xfrm>
              <a:off x="2246314" y="518160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9</a:t>
              </a:r>
            </a:p>
          </p:txBody>
        </p:sp>
        <p:sp>
          <p:nvSpPr>
            <p:cNvPr id="107535" name="Oval 15"/>
            <p:cNvSpPr>
              <a:spLocks noChangeArrowheads="1"/>
            </p:cNvSpPr>
            <p:nvPr/>
          </p:nvSpPr>
          <p:spPr bwMode="auto">
            <a:xfrm>
              <a:off x="1828800" y="51816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11</a:t>
              </a:r>
            </a:p>
          </p:txBody>
        </p:sp>
        <p:cxnSp>
          <p:nvCxnSpPr>
            <p:cNvPr id="107536" name="AutoShape 16"/>
            <p:cNvCxnSpPr>
              <a:cxnSpLocks noChangeShapeType="1"/>
              <a:stCxn id="107531" idx="3"/>
              <a:endCxn id="107535" idx="0"/>
            </p:cNvCxnSpPr>
            <p:nvPr/>
          </p:nvCxnSpPr>
          <p:spPr bwMode="auto">
            <a:xfrm flipH="1">
              <a:off x="2001838" y="4865688"/>
              <a:ext cx="106362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37" name="AutoShape 17"/>
            <p:cNvCxnSpPr>
              <a:cxnSpLocks noChangeShapeType="1"/>
              <a:stCxn id="107531" idx="5"/>
              <a:endCxn id="107534" idx="0"/>
            </p:cNvCxnSpPr>
            <p:nvPr/>
          </p:nvCxnSpPr>
          <p:spPr bwMode="auto">
            <a:xfrm>
              <a:off x="2351088" y="4865688"/>
              <a:ext cx="68262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38" name="AutoShape 18"/>
            <p:cNvCxnSpPr>
              <a:cxnSpLocks noChangeShapeType="1"/>
              <a:stCxn id="107530" idx="3"/>
              <a:endCxn id="107533" idx="0"/>
            </p:cNvCxnSpPr>
            <p:nvPr/>
          </p:nvCxnSpPr>
          <p:spPr bwMode="auto">
            <a:xfrm flipH="1">
              <a:off x="2840039" y="486568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39" name="AutoShape 19"/>
            <p:cNvCxnSpPr>
              <a:cxnSpLocks noChangeShapeType="1"/>
              <a:stCxn id="107527" idx="3"/>
              <a:endCxn id="107531" idx="0"/>
            </p:cNvCxnSpPr>
            <p:nvPr/>
          </p:nvCxnSpPr>
          <p:spPr bwMode="auto">
            <a:xfrm flipH="1">
              <a:off x="2230439" y="433228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40" name="AutoShape 20"/>
            <p:cNvCxnSpPr>
              <a:cxnSpLocks noChangeShapeType="1"/>
              <a:stCxn id="107527" idx="5"/>
              <a:endCxn id="107530" idx="0"/>
            </p:cNvCxnSpPr>
            <p:nvPr/>
          </p:nvCxnSpPr>
          <p:spPr bwMode="auto">
            <a:xfrm>
              <a:off x="2768600" y="433228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41" name="AutoShape 21"/>
            <p:cNvCxnSpPr>
              <a:cxnSpLocks noChangeShapeType="1"/>
              <a:stCxn id="107526" idx="3"/>
              <a:endCxn id="107529" idx="0"/>
            </p:cNvCxnSpPr>
            <p:nvPr/>
          </p:nvCxnSpPr>
          <p:spPr bwMode="auto">
            <a:xfrm flipH="1">
              <a:off x="3602038" y="433228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42" name="AutoShape 22"/>
            <p:cNvCxnSpPr>
              <a:cxnSpLocks noChangeShapeType="1"/>
              <a:stCxn id="107526" idx="5"/>
              <a:endCxn id="107528" idx="0"/>
            </p:cNvCxnSpPr>
            <p:nvPr/>
          </p:nvCxnSpPr>
          <p:spPr bwMode="auto">
            <a:xfrm>
              <a:off x="4067176" y="4332288"/>
              <a:ext cx="220663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43" name="AutoShape 23"/>
            <p:cNvCxnSpPr>
              <a:cxnSpLocks noChangeShapeType="1"/>
              <a:stCxn id="107545" idx="3"/>
              <a:endCxn id="107527" idx="0"/>
            </p:cNvCxnSpPr>
            <p:nvPr/>
          </p:nvCxnSpPr>
          <p:spPr bwMode="auto">
            <a:xfrm flipH="1">
              <a:off x="2647950" y="3722688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44" name="AutoShape 24"/>
            <p:cNvCxnSpPr>
              <a:cxnSpLocks noChangeShapeType="1"/>
              <a:stCxn id="107545" idx="5"/>
              <a:endCxn id="107526" idx="0"/>
            </p:cNvCxnSpPr>
            <p:nvPr/>
          </p:nvCxnSpPr>
          <p:spPr bwMode="auto">
            <a:xfrm>
              <a:off x="3417889" y="3722688"/>
              <a:ext cx="528637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545" name="Oval 25"/>
            <p:cNvSpPr>
              <a:spLocks noChangeArrowheads="1"/>
            </p:cNvSpPr>
            <p:nvPr/>
          </p:nvSpPr>
          <p:spPr bwMode="auto">
            <a:xfrm>
              <a:off x="3124200" y="34290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/>
            </a:p>
          </p:txBody>
        </p:sp>
        <p:cxnSp>
          <p:nvCxnSpPr>
            <p:cNvPr id="107546" name="AutoShape 26"/>
            <p:cNvCxnSpPr>
              <a:cxnSpLocks noChangeShapeType="1"/>
              <a:endCxn id="107545" idx="6"/>
            </p:cNvCxnSpPr>
            <p:nvPr/>
          </p:nvCxnSpPr>
          <p:spPr bwMode="auto">
            <a:xfrm flipH="1">
              <a:off x="3468688" y="3352800"/>
              <a:ext cx="798512" cy="249238"/>
            </a:xfrm>
            <a:prstGeom prst="straightConnector1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7587" name="Oval 67"/>
            <p:cNvSpPr>
              <a:spLocks noChangeArrowheads="1"/>
            </p:cNvSpPr>
            <p:nvPr/>
          </p:nvSpPr>
          <p:spPr bwMode="auto">
            <a:xfrm>
              <a:off x="3733800" y="3124200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?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50373" y="3360830"/>
            <a:ext cx="3737803" cy="2624613"/>
            <a:chOff x="4760914" y="3276600"/>
            <a:chExt cx="3203574" cy="2249488"/>
          </a:xfrm>
        </p:grpSpPr>
        <p:sp>
          <p:nvSpPr>
            <p:cNvPr id="107556" name="Oval 36"/>
            <p:cNvSpPr>
              <a:spLocks noChangeArrowheads="1"/>
            </p:cNvSpPr>
            <p:nvPr/>
          </p:nvSpPr>
          <p:spPr bwMode="auto">
            <a:xfrm>
              <a:off x="4760914" y="518160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/>
                <a:t>11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933951" y="3276600"/>
              <a:ext cx="3030537" cy="2249488"/>
              <a:chOff x="4933951" y="3276600"/>
              <a:chExt cx="3030537" cy="2249488"/>
            </a:xfrm>
          </p:grpSpPr>
          <p:sp>
            <p:nvSpPr>
              <p:cNvPr id="107547" name="Oval 27"/>
              <p:cNvSpPr>
                <a:spLocks noChangeArrowheads="1"/>
              </p:cNvSpPr>
              <p:nvPr/>
            </p:nvSpPr>
            <p:spPr bwMode="auto">
              <a:xfrm>
                <a:off x="6705600" y="40386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/>
              </a:p>
            </p:txBody>
          </p:sp>
          <p:sp>
            <p:nvSpPr>
              <p:cNvPr id="107548" name="Oval 28"/>
              <p:cNvSpPr>
                <a:spLocks noChangeArrowheads="1"/>
              </p:cNvSpPr>
              <p:nvPr/>
            </p:nvSpPr>
            <p:spPr bwMode="auto">
              <a:xfrm>
                <a:off x="5407025" y="40386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4</a:t>
                </a:r>
              </a:p>
            </p:txBody>
          </p:sp>
          <p:sp>
            <p:nvSpPr>
              <p:cNvPr id="107549" name="Oval 29"/>
              <p:cNvSpPr>
                <a:spLocks noChangeArrowheads="1"/>
              </p:cNvSpPr>
              <p:nvPr/>
            </p:nvSpPr>
            <p:spPr bwMode="auto">
              <a:xfrm>
                <a:off x="7046914" y="45720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9</a:t>
                </a:r>
              </a:p>
            </p:txBody>
          </p:sp>
          <p:sp>
            <p:nvSpPr>
              <p:cNvPr id="107550" name="Oval 30"/>
              <p:cNvSpPr>
                <a:spLocks noChangeArrowheads="1"/>
              </p:cNvSpPr>
              <p:nvPr/>
            </p:nvSpPr>
            <p:spPr bwMode="auto">
              <a:xfrm>
                <a:off x="6361114" y="45720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8</a:t>
                </a:r>
              </a:p>
            </p:txBody>
          </p:sp>
          <p:sp>
            <p:nvSpPr>
              <p:cNvPr id="107551" name="Oval 31"/>
              <p:cNvSpPr>
                <a:spLocks noChangeArrowheads="1"/>
              </p:cNvSpPr>
              <p:nvPr/>
            </p:nvSpPr>
            <p:spPr bwMode="auto">
              <a:xfrm>
                <a:off x="5788025" y="45720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dirty="0"/>
                  <a:t>5</a:t>
                </a:r>
              </a:p>
            </p:txBody>
          </p:sp>
          <p:sp>
            <p:nvSpPr>
              <p:cNvPr id="107552" name="Oval 32"/>
              <p:cNvSpPr>
                <a:spLocks noChangeArrowheads="1"/>
              </p:cNvSpPr>
              <p:nvPr/>
            </p:nvSpPr>
            <p:spPr bwMode="auto">
              <a:xfrm>
                <a:off x="4989514" y="45720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7</a:t>
                </a:r>
              </a:p>
            </p:txBody>
          </p:sp>
          <p:sp>
            <p:nvSpPr>
              <p:cNvPr id="107553" name="Oval 33"/>
              <p:cNvSpPr>
                <a:spLocks noChangeArrowheads="1"/>
              </p:cNvSpPr>
              <p:nvPr/>
            </p:nvSpPr>
            <p:spPr bwMode="auto">
              <a:xfrm>
                <a:off x="7620000" y="3276600"/>
                <a:ext cx="344488" cy="344488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dirty="0">
                    <a:solidFill>
                      <a:schemeClr val="accent2">
                        <a:lumMod val="75000"/>
                      </a:schemeClr>
                    </a:solidFill>
                  </a:rPr>
                  <a:t>10</a:t>
                </a:r>
              </a:p>
            </p:txBody>
          </p:sp>
          <p:sp>
            <p:nvSpPr>
              <p:cNvPr id="107554" name="Oval 34"/>
              <p:cNvSpPr>
                <a:spLocks noChangeArrowheads="1"/>
              </p:cNvSpPr>
              <p:nvPr/>
            </p:nvSpPr>
            <p:spPr bwMode="auto">
              <a:xfrm>
                <a:off x="5599114" y="51816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6</a:t>
                </a:r>
              </a:p>
            </p:txBody>
          </p:sp>
          <p:sp>
            <p:nvSpPr>
              <p:cNvPr id="107555" name="Oval 35"/>
              <p:cNvSpPr>
                <a:spLocks noChangeArrowheads="1"/>
              </p:cNvSpPr>
              <p:nvPr/>
            </p:nvSpPr>
            <p:spPr bwMode="auto">
              <a:xfrm>
                <a:off x="5178425" y="5181600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dirty="0"/>
                  <a:t>9</a:t>
                </a:r>
              </a:p>
            </p:txBody>
          </p:sp>
          <p:cxnSp>
            <p:nvCxnSpPr>
              <p:cNvPr id="107557" name="AutoShape 37"/>
              <p:cNvCxnSpPr>
                <a:cxnSpLocks noChangeShapeType="1"/>
                <a:stCxn id="107552" idx="3"/>
                <a:endCxn id="107556" idx="0"/>
              </p:cNvCxnSpPr>
              <p:nvPr/>
            </p:nvCxnSpPr>
            <p:spPr bwMode="auto">
              <a:xfrm flipH="1">
                <a:off x="4933951" y="4865688"/>
                <a:ext cx="106363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58" name="AutoShape 38"/>
              <p:cNvCxnSpPr>
                <a:cxnSpLocks noChangeShapeType="1"/>
                <a:stCxn id="107552" idx="5"/>
                <a:endCxn id="107555" idx="0"/>
              </p:cNvCxnSpPr>
              <p:nvPr/>
            </p:nvCxnSpPr>
            <p:spPr bwMode="auto">
              <a:xfrm>
                <a:off x="5283201" y="4865688"/>
                <a:ext cx="68263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59" name="AutoShape 39"/>
              <p:cNvCxnSpPr>
                <a:cxnSpLocks noChangeShapeType="1"/>
                <a:stCxn id="107551" idx="3"/>
                <a:endCxn id="107554" idx="0"/>
              </p:cNvCxnSpPr>
              <p:nvPr/>
            </p:nvCxnSpPr>
            <p:spPr bwMode="auto">
              <a:xfrm flipH="1">
                <a:off x="5772151" y="4865688"/>
                <a:ext cx="66675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0" name="AutoShape 40"/>
              <p:cNvCxnSpPr>
                <a:cxnSpLocks noChangeShapeType="1"/>
                <a:stCxn id="107548" idx="3"/>
                <a:endCxn id="107552" idx="0"/>
              </p:cNvCxnSpPr>
              <p:nvPr/>
            </p:nvCxnSpPr>
            <p:spPr bwMode="auto">
              <a:xfrm flipH="1">
                <a:off x="5162551" y="4332288"/>
                <a:ext cx="295275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1" name="AutoShape 41"/>
              <p:cNvCxnSpPr>
                <a:cxnSpLocks noChangeShapeType="1"/>
                <a:stCxn id="107548" idx="5"/>
                <a:endCxn id="107551" idx="0"/>
              </p:cNvCxnSpPr>
              <p:nvPr/>
            </p:nvCxnSpPr>
            <p:spPr bwMode="auto">
              <a:xfrm>
                <a:off x="5700713" y="4332288"/>
                <a:ext cx="260350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2" name="AutoShape 42"/>
              <p:cNvCxnSpPr>
                <a:cxnSpLocks noChangeShapeType="1"/>
                <a:stCxn id="107547" idx="3"/>
                <a:endCxn id="107550" idx="0"/>
              </p:cNvCxnSpPr>
              <p:nvPr/>
            </p:nvCxnSpPr>
            <p:spPr bwMode="auto">
              <a:xfrm flipH="1">
                <a:off x="6534150" y="4332288"/>
                <a:ext cx="222250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3" name="AutoShape 43"/>
              <p:cNvCxnSpPr>
                <a:cxnSpLocks noChangeShapeType="1"/>
                <a:stCxn id="107547" idx="5"/>
                <a:endCxn id="107549" idx="0"/>
              </p:cNvCxnSpPr>
              <p:nvPr/>
            </p:nvCxnSpPr>
            <p:spPr bwMode="auto">
              <a:xfrm>
                <a:off x="6999288" y="4332288"/>
                <a:ext cx="220662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4" name="AutoShape 44"/>
              <p:cNvCxnSpPr>
                <a:cxnSpLocks noChangeShapeType="1"/>
                <a:stCxn id="107566" idx="3"/>
                <a:endCxn id="107548" idx="0"/>
              </p:cNvCxnSpPr>
              <p:nvPr/>
            </p:nvCxnSpPr>
            <p:spPr bwMode="auto">
              <a:xfrm flipH="1">
                <a:off x="5580063" y="3722688"/>
                <a:ext cx="527050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5" name="AutoShape 45"/>
              <p:cNvCxnSpPr>
                <a:cxnSpLocks noChangeShapeType="1"/>
                <a:stCxn id="107566" idx="5"/>
                <a:endCxn id="107547" idx="0"/>
              </p:cNvCxnSpPr>
              <p:nvPr/>
            </p:nvCxnSpPr>
            <p:spPr bwMode="auto">
              <a:xfrm>
                <a:off x="6350000" y="3722688"/>
                <a:ext cx="528638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7566" name="Oval 46"/>
              <p:cNvSpPr>
                <a:spLocks noChangeArrowheads="1"/>
              </p:cNvSpPr>
              <p:nvPr/>
            </p:nvSpPr>
            <p:spPr bwMode="auto">
              <a:xfrm>
                <a:off x="6056314" y="3429000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dirty="0"/>
                  <a:t>3</a:t>
                </a:r>
              </a:p>
            </p:txBody>
          </p:sp>
          <p:cxnSp>
            <p:nvCxnSpPr>
              <p:cNvPr id="107567" name="AutoShape 47"/>
              <p:cNvCxnSpPr>
                <a:cxnSpLocks noChangeShapeType="1"/>
              </p:cNvCxnSpPr>
              <p:nvPr/>
            </p:nvCxnSpPr>
            <p:spPr bwMode="auto">
              <a:xfrm flipH="1">
                <a:off x="7010400" y="3581400"/>
                <a:ext cx="609600" cy="457200"/>
              </a:xfrm>
              <a:prstGeom prst="straightConnector1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07588" name="Oval 68"/>
              <p:cNvSpPr>
                <a:spLocks noChangeArrowheads="1"/>
              </p:cNvSpPr>
              <p:nvPr/>
            </p:nvSpPr>
            <p:spPr bwMode="auto">
              <a:xfrm>
                <a:off x="7010400" y="3429000"/>
                <a:ext cx="344488" cy="344488"/>
              </a:xfrm>
              <a:prstGeom prst="ellipse">
                <a:avLst/>
              </a:prstGeom>
              <a:noFill/>
              <a:ln w="9525">
                <a:noFill/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dirty="0">
                    <a:solidFill>
                      <a:schemeClr val="accent2">
                        <a:lumMod val="75000"/>
                      </a:schemeClr>
                    </a:solidFill>
                  </a:rPr>
                  <a:t>?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0763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1907</Words>
  <Application>Microsoft Macintosh PowerPoint</Application>
  <PresentationFormat>Widescreen</PresentationFormat>
  <Paragraphs>807</Paragraphs>
  <Slides>39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Calibri</vt:lpstr>
      <vt:lpstr>Calibri Light</vt:lpstr>
      <vt:lpstr>Courier New</vt:lpstr>
      <vt:lpstr>Mangal</vt:lpstr>
      <vt:lpstr>Symbol</vt:lpstr>
      <vt:lpstr>Times New Roman</vt:lpstr>
      <vt:lpstr>Arial</vt:lpstr>
      <vt:lpstr>Office Theme</vt:lpstr>
      <vt:lpstr>Equation</vt:lpstr>
      <vt:lpstr>Instructor: Lilian de Greef Quarter: Summer 2017</vt:lpstr>
      <vt:lpstr>Announcements</vt:lpstr>
      <vt:lpstr>Priority Queue ADT</vt:lpstr>
      <vt:lpstr>Finding a good data structure</vt:lpstr>
      <vt:lpstr>Our data structure</vt:lpstr>
      <vt:lpstr>deleteMin:  Step #1</vt:lpstr>
      <vt:lpstr>deleteMin:  Step #2 (Keep Structure Property)</vt:lpstr>
      <vt:lpstr>deleteMin:  Step #3</vt:lpstr>
      <vt:lpstr>deleteMin: Step #3 (Restore Heap Property)</vt:lpstr>
      <vt:lpstr>deleteMin: Run Time Analysis</vt:lpstr>
      <vt:lpstr>insert:  Step #1</vt:lpstr>
      <vt:lpstr>insert:  Step #2</vt:lpstr>
      <vt:lpstr>insert:  Step #2 (Restore Heap Property)</vt:lpstr>
      <vt:lpstr>Summary: basic idea for operations</vt:lpstr>
      <vt:lpstr>Binary Heap</vt:lpstr>
      <vt:lpstr>Summary: Priority Queue ADT</vt:lpstr>
      <vt:lpstr>Binary Trees Implemented with an Array</vt:lpstr>
      <vt:lpstr>Judging the array implementation</vt:lpstr>
      <vt:lpstr>PowerPoint Presentation</vt:lpstr>
      <vt:lpstr>(extra space for your scratch work a notes)</vt:lpstr>
      <vt:lpstr>Semi-Pseudocode: insert into binary heap</vt:lpstr>
      <vt:lpstr>Semi-Pseudocode: deleteMin from binary heap</vt:lpstr>
      <vt:lpstr>Example</vt:lpstr>
      <vt:lpstr>Example</vt:lpstr>
      <vt:lpstr>Other operations</vt:lpstr>
      <vt:lpstr>Build Heap</vt:lpstr>
      <vt:lpstr>heapify (Floyd’s Method)</vt:lpstr>
      <vt:lpstr>heapify (Floyd’s Method): Example</vt:lpstr>
      <vt:lpstr>heapify (Floyd’s Method): Example</vt:lpstr>
      <vt:lpstr>heapify (Floyd’s Method): Example</vt:lpstr>
      <vt:lpstr>heapify (Floyd’s Method): Example</vt:lpstr>
      <vt:lpstr>heapify (Floyd’s Method): Example</vt:lpstr>
      <vt:lpstr>heapify (Floyd’s Method)</vt:lpstr>
      <vt:lpstr>Correctness</vt:lpstr>
      <vt:lpstr>Efficiency</vt:lpstr>
      <vt:lpstr>Efficiency</vt:lpstr>
      <vt:lpstr>Lessons from buildHeap</vt:lpstr>
      <vt:lpstr>Other branching factors for Heaps</vt:lpstr>
      <vt:lpstr>Wrapping up Heaps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Instructor: Lilian de Greef Quarter: Summer 2017</dc:title>
  <dc:creator>Lilian De Greef</dc:creator>
  <cp:lastModifiedBy>Lilian De Greef</cp:lastModifiedBy>
  <cp:revision>147</cp:revision>
  <cp:lastPrinted>2017-07-17T08:02:42Z</cp:lastPrinted>
  <dcterms:created xsi:type="dcterms:W3CDTF">2017-07-13T17:12:30Z</dcterms:created>
  <dcterms:modified xsi:type="dcterms:W3CDTF">2017-07-17T08:05:31Z</dcterms:modified>
</cp:coreProperties>
</file>