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4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5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6.xml" ContentType="application/vnd.openxmlformats-officedocument.presentationml.notesSlide+xml"/>
  <Override PartName="/ppt/tags/tag196.xml" ContentType="application/vnd.openxmlformats-officedocument.presentationml.tags+xml"/>
  <Override PartName="/ppt/notesSlides/notesSlide17.xml" ContentType="application/vnd.openxmlformats-officedocument.presentationml.notesSlide+xml"/>
  <Override PartName="/ppt/tags/tag19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86" r:id="rId4"/>
    <p:sldId id="280" r:id="rId5"/>
    <p:sldId id="271" r:id="rId6"/>
    <p:sldId id="270" r:id="rId7"/>
    <p:sldId id="260" r:id="rId8"/>
    <p:sldId id="261" r:id="rId9"/>
    <p:sldId id="262" r:id="rId10"/>
    <p:sldId id="263" r:id="rId11"/>
    <p:sldId id="311" r:id="rId12"/>
    <p:sldId id="266" r:id="rId13"/>
    <p:sldId id="267" r:id="rId14"/>
    <p:sldId id="268" r:id="rId15"/>
    <p:sldId id="269" r:id="rId16"/>
    <p:sldId id="272" r:id="rId17"/>
    <p:sldId id="279" r:id="rId18"/>
    <p:sldId id="273" r:id="rId19"/>
    <p:sldId id="274" r:id="rId20"/>
    <p:sldId id="275" r:id="rId21"/>
    <p:sldId id="277" r:id="rId22"/>
    <p:sldId id="276" r:id="rId23"/>
    <p:sldId id="278" r:id="rId24"/>
    <p:sldId id="284" r:id="rId25"/>
    <p:sldId id="285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4" r:id="rId40"/>
    <p:sldId id="310" r:id="rId41"/>
    <p:sldId id="307" r:id="rId42"/>
    <p:sldId id="308" r:id="rId43"/>
    <p:sldId id="313" r:id="rId44"/>
    <p:sldId id="314" r:id="rId45"/>
    <p:sldId id="31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611"/>
    <a:srgbClr val="0A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9"/>
    <p:restoredTop sz="94712"/>
  </p:normalViewPr>
  <p:slideViewPr>
    <p:cSldViewPr snapToGrid="0" snapToObjects="1">
      <p:cViewPr>
        <p:scale>
          <a:sx n="80" d="100"/>
          <a:sy n="80" d="100"/>
        </p:scale>
        <p:origin x="696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E7381-440C-B84B-99B2-F1A1110A94D4}" type="datetimeFigureOut">
              <a:rPr lang="en-US" smtClean="0"/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629C5-10B6-5544-B703-A89D7E6FE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2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579-158C-D948-AE75-C63C17394A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42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 </a:t>
            </a:r>
            <a:r>
              <a:rPr lang="en-US" i="1" dirty="0" smtClean="0"/>
              <a:t>worst-case</a:t>
            </a:r>
          </a:p>
          <a:p>
            <a:pPr lvl="2"/>
            <a:r>
              <a:rPr lang="en-US" dirty="0" smtClean="0"/>
              <a:t>Possible because we don’t support unneeded operations; no need to maintain a full sort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7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29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BB897-907F-44B7-B6E4-61AAA6789F3E}" type="slidenum">
              <a:rPr lang="en-US"/>
              <a:pPr/>
              <a:t>37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child of node I = 2 * I</a:t>
            </a:r>
          </a:p>
          <a:p>
            <a:r>
              <a:rPr lang="en-US" dirty="0"/>
              <a:t>Right child  I = (2*</a:t>
            </a:r>
            <a:r>
              <a:rPr lang="en-US" dirty="0" err="1"/>
              <a:t>i</a:t>
            </a:r>
            <a:r>
              <a:rPr lang="en-US" dirty="0"/>
              <a:t>) +1</a:t>
            </a:r>
          </a:p>
          <a:p>
            <a:r>
              <a:rPr lang="en-US" dirty="0"/>
              <a:t>Parent of node I is at </a:t>
            </a:r>
            <a:r>
              <a:rPr lang="en-US" dirty="0" err="1"/>
              <a:t>i</a:t>
            </a:r>
            <a:r>
              <a:rPr lang="en-US" dirty="0"/>
              <a:t>/2 (floor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tree is complete, array won’t have empty</a:t>
            </a:r>
            <a:r>
              <a:rPr lang="en-US" baseline="0" dirty="0" smtClean="0"/>
              <a:t> slots (</a:t>
            </a:r>
            <a:r>
              <a:rPr lang="en-US" baseline="0" dirty="0" err="1" smtClean="0"/>
              <a:t>excpet</a:t>
            </a:r>
            <a:r>
              <a:rPr lang="en-US" baseline="0" dirty="0" smtClean="0"/>
              <a:t> maybe at end)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63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50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19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4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40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31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63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O(</a:t>
            </a:r>
            <a:r>
              <a:rPr lang="en-US" dirty="0" err="1" smtClean="0"/>
              <a:t>logn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0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8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2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3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Where is the highest-priority item?  Root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0" kern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Where is lowest priority</a:t>
            </a:r>
            <a:r>
              <a:rPr lang="en-US" sz="1200" b="0" kern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item? Leaf node</a:t>
            </a:r>
            <a:endParaRPr lang="en-US" sz="1200" b="0" kern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What is the height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 a heap with </a:t>
            </a:r>
            <a:r>
              <a:rPr kumimoji="0" lang="en-US" sz="1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items? height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is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logn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COMPLETE TREE!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0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Run time? </a:t>
            </a:r>
          </a:p>
          <a:p>
            <a:pPr lvl="1"/>
            <a:r>
              <a: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Runtime is O(height of heap) = O(</a:t>
            </a:r>
            <a:r>
              <a:rPr lang="en-US" sz="2000" b="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logn</a:t>
            </a:r>
            <a:r>
              <a: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</a:t>
            </a:r>
          </a:p>
          <a:p>
            <a:pPr lvl="1"/>
            <a:r>
              <a: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Height of a complete binary tree of </a:t>
            </a:r>
            <a:r>
              <a:rPr lang="en-US" sz="20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n</a:t>
            </a:r>
            <a:r>
              <a: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nodes </a:t>
            </a:r>
            <a:r>
              <a: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Symbol" pitchFamily="18" charset="2"/>
              </a:rPr>
              <a:t>= </a:t>
            </a:r>
            <a:r>
              <a: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Symbol"/>
              </a:rPr>
              <a:t> </a:t>
            </a:r>
            <a:r>
              <a: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Courier New" pitchFamily="49" charset="0"/>
              </a:rPr>
              <a:t>log</a:t>
            </a:r>
            <a:r>
              <a:rPr lang="en-US" sz="2000" b="0" kern="1200" baseline="-25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2</a:t>
            </a:r>
            <a:r>
              <a: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sz="20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n</a:t>
            </a:r>
            <a:r>
              <a: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 </a:t>
            </a:r>
            <a:r>
              <a: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Symbol"/>
              </a:rPr>
              <a:t></a:t>
            </a:r>
            <a:endParaRPr lang="en-US" sz="20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B7C5-C789-F046-B564-7A7E7D554AF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1475-2385-C14E-AD61-C06473545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B7C5-C789-F046-B564-7A7E7D554AF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1475-2385-C14E-AD61-C06473545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B7C5-C789-F046-B564-7A7E7D554AF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1475-2385-C14E-AD61-C06473545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B7C5-C789-F046-B564-7A7E7D554AF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1475-2385-C14E-AD61-C06473545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B7C5-C789-F046-B564-7A7E7D554AF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1475-2385-C14E-AD61-C06473545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4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B7C5-C789-F046-B564-7A7E7D554AF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1475-2385-C14E-AD61-C06473545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3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B7C5-C789-F046-B564-7A7E7D554AF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1475-2385-C14E-AD61-C06473545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B7C5-C789-F046-B564-7A7E7D554AF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1475-2385-C14E-AD61-C06473545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7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B7C5-C789-F046-B564-7A7E7D554AF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1475-2385-C14E-AD61-C06473545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B7C5-C789-F046-B564-7A7E7D554AF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1475-2385-C14E-AD61-C06473545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0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B7C5-C789-F046-B564-7A7E7D554AF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1475-2385-C14E-AD61-C06473545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3B7C5-C789-F046-B564-7A7E7D554AF1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B1475-2385-C14E-AD61-C06473545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50" Type="http://schemas.openxmlformats.org/officeDocument/2006/relationships/tags" Target="../tags/tag50.xml"/><Relationship Id="rId51" Type="http://schemas.openxmlformats.org/officeDocument/2006/relationships/tags" Target="../tags/tag51.xml"/><Relationship Id="rId52" Type="http://schemas.openxmlformats.org/officeDocument/2006/relationships/tags" Target="../tags/tag52.xml"/><Relationship Id="rId53" Type="http://schemas.openxmlformats.org/officeDocument/2006/relationships/tags" Target="../tags/tag53.xml"/><Relationship Id="rId54" Type="http://schemas.openxmlformats.org/officeDocument/2006/relationships/slideLayout" Target="../slideLayouts/slideLayout2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tags" Target="../tags/tag47.xml"/><Relationship Id="rId48" Type="http://schemas.openxmlformats.org/officeDocument/2006/relationships/tags" Target="../tags/tag48.xml"/><Relationship Id="rId49" Type="http://schemas.openxmlformats.org/officeDocument/2006/relationships/tags" Target="../tags/tag4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tags" Target="../tags/tag59.xml"/><Relationship Id="rId7" Type="http://schemas.openxmlformats.org/officeDocument/2006/relationships/tags" Target="../tags/tag60.xml"/><Relationship Id="rId8" Type="http://schemas.openxmlformats.org/officeDocument/2006/relationships/tags" Target="../tags/tag61.xml"/><Relationship Id="rId9" Type="http://schemas.openxmlformats.org/officeDocument/2006/relationships/tags" Target="../tags/tag6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lay_tree" TargetMode="External"/><Relationship Id="rId4" Type="http://schemas.openxmlformats.org/officeDocument/2006/relationships/hyperlink" Target="https://en.wikipedia.org/wiki/2-3_tree" TargetMode="External"/><Relationship Id="rId5" Type="http://schemas.openxmlformats.org/officeDocument/2006/relationships/hyperlink" Target="https://en.wikipedia.org/wiki/AA_tree" TargetMode="External"/><Relationship Id="rId6" Type="http://schemas.openxmlformats.org/officeDocument/2006/relationships/hyperlink" Target="https://en.wikipedia.org/wiki/Red-black_tree" TargetMode="External"/><Relationship Id="rId7" Type="http://schemas.openxmlformats.org/officeDocument/2006/relationships/hyperlink" Target="https://en.wikipedia.org/wiki/Scapegoat_tree" TargetMode="External"/><Relationship Id="rId8" Type="http://schemas.openxmlformats.org/officeDocument/2006/relationships/hyperlink" Target="https://en.wikipedia.org/wiki/Treap" TargetMode="External"/><Relationship Id="rId9" Type="http://schemas.openxmlformats.org/officeDocument/2006/relationships/hyperlink" Target="https://en.wikipedia.org/wiki/Self-balancing_binary_search_tree#Implementa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AVL_tre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" Type="http://schemas.openxmlformats.org/officeDocument/2006/relationships/tags" Target="../tags/tag63.xml"/><Relationship Id="rId2" Type="http://schemas.openxmlformats.org/officeDocument/2006/relationships/tags" Target="../tags/tag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2" Type="http://schemas.openxmlformats.org/officeDocument/2006/relationships/tags" Target="../tags/tag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2" Type="http://schemas.openxmlformats.org/officeDocument/2006/relationships/tags" Target="../tags/tag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20" Type="http://schemas.openxmlformats.org/officeDocument/2006/relationships/tags" Target="../tags/tag93.xml"/><Relationship Id="rId21" Type="http://schemas.openxmlformats.org/officeDocument/2006/relationships/tags" Target="../tags/tag94.xml"/><Relationship Id="rId22" Type="http://schemas.openxmlformats.org/officeDocument/2006/relationships/tags" Target="../tags/tag95.xml"/><Relationship Id="rId23" Type="http://schemas.openxmlformats.org/officeDocument/2006/relationships/tags" Target="../tags/tag96.xml"/><Relationship Id="rId24" Type="http://schemas.openxmlformats.org/officeDocument/2006/relationships/tags" Target="../tags/tag97.xml"/><Relationship Id="rId25" Type="http://schemas.openxmlformats.org/officeDocument/2006/relationships/tags" Target="../tags/tag98.xml"/><Relationship Id="rId26" Type="http://schemas.openxmlformats.org/officeDocument/2006/relationships/tags" Target="../tags/tag99.xml"/><Relationship Id="rId27" Type="http://schemas.openxmlformats.org/officeDocument/2006/relationships/slideLayout" Target="../slideLayouts/slideLayout2.xml"/><Relationship Id="rId28" Type="http://schemas.openxmlformats.org/officeDocument/2006/relationships/notesSlide" Target="../notesSlides/notesSlide6.xml"/><Relationship Id="rId10" Type="http://schemas.openxmlformats.org/officeDocument/2006/relationships/tags" Target="../tags/tag83.xml"/><Relationship Id="rId11" Type="http://schemas.openxmlformats.org/officeDocument/2006/relationships/tags" Target="../tags/tag84.xml"/><Relationship Id="rId12" Type="http://schemas.openxmlformats.org/officeDocument/2006/relationships/tags" Target="../tags/tag85.xml"/><Relationship Id="rId13" Type="http://schemas.openxmlformats.org/officeDocument/2006/relationships/tags" Target="../tags/tag86.xml"/><Relationship Id="rId14" Type="http://schemas.openxmlformats.org/officeDocument/2006/relationships/tags" Target="../tags/tag87.xml"/><Relationship Id="rId15" Type="http://schemas.openxmlformats.org/officeDocument/2006/relationships/tags" Target="../tags/tag88.xml"/><Relationship Id="rId16" Type="http://schemas.openxmlformats.org/officeDocument/2006/relationships/tags" Target="../tags/tag89.xml"/><Relationship Id="rId17" Type="http://schemas.openxmlformats.org/officeDocument/2006/relationships/tags" Target="../tags/tag90.xml"/><Relationship Id="rId18" Type="http://schemas.openxmlformats.org/officeDocument/2006/relationships/tags" Target="../tags/tag91.xml"/><Relationship Id="rId19" Type="http://schemas.openxmlformats.org/officeDocument/2006/relationships/tags" Target="../tags/tag92.xml"/><Relationship Id="rId1" Type="http://schemas.openxmlformats.org/officeDocument/2006/relationships/tags" Target="../tags/tag74.xml"/><Relationship Id="rId2" Type="http://schemas.openxmlformats.org/officeDocument/2006/relationships/tags" Target="../tags/tag75.xml"/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tags" Target="../tags/tag78.xml"/><Relationship Id="rId6" Type="http://schemas.openxmlformats.org/officeDocument/2006/relationships/tags" Target="../tags/tag79.xml"/><Relationship Id="rId7" Type="http://schemas.openxmlformats.org/officeDocument/2006/relationships/tags" Target="../tags/tag80.xml"/><Relationship Id="rId8" Type="http://schemas.openxmlformats.org/officeDocument/2006/relationships/tags" Target="../tags/tag8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20" Type="http://schemas.openxmlformats.org/officeDocument/2006/relationships/tags" Target="../tags/tag119.xml"/><Relationship Id="rId21" Type="http://schemas.openxmlformats.org/officeDocument/2006/relationships/tags" Target="../tags/tag120.xml"/><Relationship Id="rId22" Type="http://schemas.openxmlformats.org/officeDocument/2006/relationships/tags" Target="../tags/tag121.xml"/><Relationship Id="rId23" Type="http://schemas.openxmlformats.org/officeDocument/2006/relationships/slideLayout" Target="../slideLayouts/slideLayout2.xml"/><Relationship Id="rId24" Type="http://schemas.openxmlformats.org/officeDocument/2006/relationships/notesSlide" Target="../notesSlides/notesSlide11.xml"/><Relationship Id="rId10" Type="http://schemas.openxmlformats.org/officeDocument/2006/relationships/tags" Target="../tags/tag109.xml"/><Relationship Id="rId11" Type="http://schemas.openxmlformats.org/officeDocument/2006/relationships/tags" Target="../tags/tag110.xml"/><Relationship Id="rId12" Type="http://schemas.openxmlformats.org/officeDocument/2006/relationships/tags" Target="../tags/tag111.xml"/><Relationship Id="rId13" Type="http://schemas.openxmlformats.org/officeDocument/2006/relationships/tags" Target="../tags/tag112.xml"/><Relationship Id="rId14" Type="http://schemas.openxmlformats.org/officeDocument/2006/relationships/tags" Target="../tags/tag113.xml"/><Relationship Id="rId15" Type="http://schemas.openxmlformats.org/officeDocument/2006/relationships/tags" Target="../tags/tag114.xml"/><Relationship Id="rId16" Type="http://schemas.openxmlformats.org/officeDocument/2006/relationships/tags" Target="../tags/tag115.xml"/><Relationship Id="rId17" Type="http://schemas.openxmlformats.org/officeDocument/2006/relationships/tags" Target="../tags/tag116.xml"/><Relationship Id="rId18" Type="http://schemas.openxmlformats.org/officeDocument/2006/relationships/tags" Target="../tags/tag117.xml"/><Relationship Id="rId19" Type="http://schemas.openxmlformats.org/officeDocument/2006/relationships/tags" Target="../tags/tag118.xml"/><Relationship Id="rId1" Type="http://schemas.openxmlformats.org/officeDocument/2006/relationships/tags" Target="../tags/tag100.xml"/><Relationship Id="rId2" Type="http://schemas.openxmlformats.org/officeDocument/2006/relationships/tags" Target="../tags/tag101.xml"/><Relationship Id="rId3" Type="http://schemas.openxmlformats.org/officeDocument/2006/relationships/tags" Target="../tags/tag102.xml"/><Relationship Id="rId4" Type="http://schemas.openxmlformats.org/officeDocument/2006/relationships/tags" Target="../tags/tag103.xml"/><Relationship Id="rId5" Type="http://schemas.openxmlformats.org/officeDocument/2006/relationships/tags" Target="../tags/tag104.xml"/><Relationship Id="rId6" Type="http://schemas.openxmlformats.org/officeDocument/2006/relationships/tags" Target="../tags/tag105.xml"/><Relationship Id="rId7" Type="http://schemas.openxmlformats.org/officeDocument/2006/relationships/tags" Target="../tags/tag106.xml"/><Relationship Id="rId8" Type="http://schemas.openxmlformats.org/officeDocument/2006/relationships/tags" Target="../tags/tag107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20" Type="http://schemas.openxmlformats.org/officeDocument/2006/relationships/tags" Target="../tags/tag141.xml"/><Relationship Id="rId21" Type="http://schemas.openxmlformats.org/officeDocument/2006/relationships/tags" Target="../tags/tag142.xml"/><Relationship Id="rId22" Type="http://schemas.openxmlformats.org/officeDocument/2006/relationships/tags" Target="../tags/tag143.xml"/><Relationship Id="rId23" Type="http://schemas.openxmlformats.org/officeDocument/2006/relationships/tags" Target="../tags/tag144.xml"/><Relationship Id="rId24" Type="http://schemas.openxmlformats.org/officeDocument/2006/relationships/tags" Target="../tags/tag145.xml"/><Relationship Id="rId25" Type="http://schemas.openxmlformats.org/officeDocument/2006/relationships/tags" Target="../tags/tag146.xml"/><Relationship Id="rId26" Type="http://schemas.openxmlformats.org/officeDocument/2006/relationships/tags" Target="../tags/tag147.xml"/><Relationship Id="rId27" Type="http://schemas.openxmlformats.org/officeDocument/2006/relationships/tags" Target="../tags/tag148.xml"/><Relationship Id="rId28" Type="http://schemas.openxmlformats.org/officeDocument/2006/relationships/tags" Target="../tags/tag149.xml"/><Relationship Id="rId29" Type="http://schemas.openxmlformats.org/officeDocument/2006/relationships/tags" Target="../tags/tag150.xml"/><Relationship Id="rId30" Type="http://schemas.openxmlformats.org/officeDocument/2006/relationships/slideLayout" Target="../slideLayouts/slideLayout2.xml"/><Relationship Id="rId31" Type="http://schemas.openxmlformats.org/officeDocument/2006/relationships/notesSlide" Target="../notesSlides/notesSlide12.xml"/><Relationship Id="rId10" Type="http://schemas.openxmlformats.org/officeDocument/2006/relationships/tags" Target="../tags/tag131.xml"/><Relationship Id="rId11" Type="http://schemas.openxmlformats.org/officeDocument/2006/relationships/tags" Target="../tags/tag132.xml"/><Relationship Id="rId12" Type="http://schemas.openxmlformats.org/officeDocument/2006/relationships/tags" Target="../tags/tag133.xml"/><Relationship Id="rId13" Type="http://schemas.openxmlformats.org/officeDocument/2006/relationships/tags" Target="../tags/tag134.xml"/><Relationship Id="rId14" Type="http://schemas.openxmlformats.org/officeDocument/2006/relationships/tags" Target="../tags/tag135.xml"/><Relationship Id="rId15" Type="http://schemas.openxmlformats.org/officeDocument/2006/relationships/tags" Target="../tags/tag136.xml"/><Relationship Id="rId16" Type="http://schemas.openxmlformats.org/officeDocument/2006/relationships/tags" Target="../tags/tag137.xml"/><Relationship Id="rId17" Type="http://schemas.openxmlformats.org/officeDocument/2006/relationships/tags" Target="../tags/tag138.xml"/><Relationship Id="rId18" Type="http://schemas.openxmlformats.org/officeDocument/2006/relationships/tags" Target="../tags/tag139.xml"/><Relationship Id="rId19" Type="http://schemas.openxmlformats.org/officeDocument/2006/relationships/tags" Target="../tags/tag140.xml"/><Relationship Id="rId1" Type="http://schemas.openxmlformats.org/officeDocument/2006/relationships/tags" Target="../tags/tag122.xml"/><Relationship Id="rId2" Type="http://schemas.openxmlformats.org/officeDocument/2006/relationships/tags" Target="../tags/tag123.xml"/><Relationship Id="rId3" Type="http://schemas.openxmlformats.org/officeDocument/2006/relationships/tags" Target="../tags/tag124.xml"/><Relationship Id="rId4" Type="http://schemas.openxmlformats.org/officeDocument/2006/relationships/tags" Target="../tags/tag125.xml"/><Relationship Id="rId5" Type="http://schemas.openxmlformats.org/officeDocument/2006/relationships/tags" Target="../tags/tag126.xml"/><Relationship Id="rId6" Type="http://schemas.openxmlformats.org/officeDocument/2006/relationships/tags" Target="../tags/tag127.xml"/><Relationship Id="rId7" Type="http://schemas.openxmlformats.org/officeDocument/2006/relationships/tags" Target="../tags/tag128.xml"/><Relationship Id="rId8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4" Type="http://schemas.openxmlformats.org/officeDocument/2006/relationships/tags" Target="../tags/tag154.xml"/><Relationship Id="rId5" Type="http://schemas.openxmlformats.org/officeDocument/2006/relationships/tags" Target="../tags/tag15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4.xml"/><Relationship Id="rId1" Type="http://schemas.openxmlformats.org/officeDocument/2006/relationships/tags" Target="../tags/tag151.xml"/><Relationship Id="rId2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20" Type="http://schemas.openxmlformats.org/officeDocument/2006/relationships/tags" Target="../tags/tag175.xml"/><Relationship Id="rId21" Type="http://schemas.openxmlformats.org/officeDocument/2006/relationships/slideLayout" Target="../slideLayouts/slideLayout2.xml"/><Relationship Id="rId22" Type="http://schemas.openxmlformats.org/officeDocument/2006/relationships/notesSlide" Target="../notesSlides/notesSlide15.xml"/><Relationship Id="rId10" Type="http://schemas.openxmlformats.org/officeDocument/2006/relationships/tags" Target="../tags/tag165.xml"/><Relationship Id="rId11" Type="http://schemas.openxmlformats.org/officeDocument/2006/relationships/tags" Target="../tags/tag166.xml"/><Relationship Id="rId12" Type="http://schemas.openxmlformats.org/officeDocument/2006/relationships/tags" Target="../tags/tag167.xml"/><Relationship Id="rId13" Type="http://schemas.openxmlformats.org/officeDocument/2006/relationships/tags" Target="../tags/tag168.xml"/><Relationship Id="rId14" Type="http://schemas.openxmlformats.org/officeDocument/2006/relationships/tags" Target="../tags/tag169.xml"/><Relationship Id="rId15" Type="http://schemas.openxmlformats.org/officeDocument/2006/relationships/tags" Target="../tags/tag170.xml"/><Relationship Id="rId16" Type="http://schemas.openxmlformats.org/officeDocument/2006/relationships/tags" Target="../tags/tag171.xml"/><Relationship Id="rId17" Type="http://schemas.openxmlformats.org/officeDocument/2006/relationships/tags" Target="../tags/tag172.xml"/><Relationship Id="rId18" Type="http://schemas.openxmlformats.org/officeDocument/2006/relationships/tags" Target="../tags/tag173.xml"/><Relationship Id="rId19" Type="http://schemas.openxmlformats.org/officeDocument/2006/relationships/tags" Target="../tags/tag174.xml"/><Relationship Id="rId1" Type="http://schemas.openxmlformats.org/officeDocument/2006/relationships/tags" Target="../tags/tag156.xml"/><Relationship Id="rId2" Type="http://schemas.openxmlformats.org/officeDocument/2006/relationships/tags" Target="../tags/tag157.xml"/><Relationship Id="rId3" Type="http://schemas.openxmlformats.org/officeDocument/2006/relationships/tags" Target="../tags/tag158.xml"/><Relationship Id="rId4" Type="http://schemas.openxmlformats.org/officeDocument/2006/relationships/tags" Target="../tags/tag159.xml"/><Relationship Id="rId5" Type="http://schemas.openxmlformats.org/officeDocument/2006/relationships/tags" Target="../tags/tag160.xml"/><Relationship Id="rId6" Type="http://schemas.openxmlformats.org/officeDocument/2006/relationships/tags" Target="../tags/tag161.xml"/><Relationship Id="rId7" Type="http://schemas.openxmlformats.org/officeDocument/2006/relationships/tags" Target="../tags/tag162.xml"/><Relationship Id="rId8" Type="http://schemas.openxmlformats.org/officeDocument/2006/relationships/tags" Target="../tags/tag163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20" Type="http://schemas.openxmlformats.org/officeDocument/2006/relationships/tags" Target="../tags/tag195.xml"/><Relationship Id="rId21" Type="http://schemas.openxmlformats.org/officeDocument/2006/relationships/slideLayout" Target="../slideLayouts/slideLayout2.xml"/><Relationship Id="rId22" Type="http://schemas.openxmlformats.org/officeDocument/2006/relationships/notesSlide" Target="../notesSlides/notesSlide16.xml"/><Relationship Id="rId10" Type="http://schemas.openxmlformats.org/officeDocument/2006/relationships/tags" Target="../tags/tag185.xml"/><Relationship Id="rId11" Type="http://schemas.openxmlformats.org/officeDocument/2006/relationships/tags" Target="../tags/tag186.xml"/><Relationship Id="rId12" Type="http://schemas.openxmlformats.org/officeDocument/2006/relationships/tags" Target="../tags/tag187.xml"/><Relationship Id="rId13" Type="http://schemas.openxmlformats.org/officeDocument/2006/relationships/tags" Target="../tags/tag188.xml"/><Relationship Id="rId14" Type="http://schemas.openxmlformats.org/officeDocument/2006/relationships/tags" Target="../tags/tag189.xml"/><Relationship Id="rId15" Type="http://schemas.openxmlformats.org/officeDocument/2006/relationships/tags" Target="../tags/tag190.xml"/><Relationship Id="rId16" Type="http://schemas.openxmlformats.org/officeDocument/2006/relationships/tags" Target="../tags/tag191.xml"/><Relationship Id="rId17" Type="http://schemas.openxmlformats.org/officeDocument/2006/relationships/tags" Target="../tags/tag192.xml"/><Relationship Id="rId18" Type="http://schemas.openxmlformats.org/officeDocument/2006/relationships/tags" Target="../tags/tag193.xml"/><Relationship Id="rId19" Type="http://schemas.openxmlformats.org/officeDocument/2006/relationships/tags" Target="../tags/tag194.xml"/><Relationship Id="rId1" Type="http://schemas.openxmlformats.org/officeDocument/2006/relationships/tags" Target="../tags/tag176.xml"/><Relationship Id="rId2" Type="http://schemas.openxmlformats.org/officeDocument/2006/relationships/tags" Target="../tags/tag177.xml"/><Relationship Id="rId3" Type="http://schemas.openxmlformats.org/officeDocument/2006/relationships/tags" Target="../tags/tag178.xml"/><Relationship Id="rId4" Type="http://schemas.openxmlformats.org/officeDocument/2006/relationships/tags" Target="../tags/tag179.xml"/><Relationship Id="rId5" Type="http://schemas.openxmlformats.org/officeDocument/2006/relationships/tags" Target="../tags/tag180.xml"/><Relationship Id="rId6" Type="http://schemas.openxmlformats.org/officeDocument/2006/relationships/tags" Target="../tags/tag181.xml"/><Relationship Id="rId7" Type="http://schemas.openxmlformats.org/officeDocument/2006/relationships/tags" Target="../tags/tag182.xml"/><Relationship Id="rId8" Type="http://schemas.openxmlformats.org/officeDocument/2006/relationships/tags" Target="../tags/tag18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19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19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741" y="3740728"/>
            <a:ext cx="9144000" cy="13481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Instructor: Lilian de Greef</a:t>
            </a:r>
            <a:br>
              <a:rPr lang="en-US" sz="2400" dirty="0"/>
            </a:br>
            <a:r>
              <a:rPr lang="en-US" sz="2400" dirty="0"/>
              <a:t>Quarter: Summer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1833438"/>
            <a:ext cx="10115550" cy="1655762"/>
          </a:xfrm>
        </p:spPr>
        <p:txBody>
          <a:bodyPr anchor="ctr">
            <a:noAutofit/>
          </a:bodyPr>
          <a:lstStyle/>
          <a:p>
            <a:r>
              <a:rPr lang="en-US" sz="4400" dirty="0"/>
              <a:t>CSE 373: Data Structures and Algorithms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Lecture </a:t>
            </a:r>
            <a:r>
              <a:rPr lang="en-US" sz="3200" dirty="0" smtClean="0">
                <a:solidFill>
                  <a:schemeClr val="accent1"/>
                </a:solidFill>
              </a:rPr>
              <a:t>11: Finish AVL Trees; Priority Queues; Binary Heaps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983" y="217609"/>
            <a:ext cx="10515600" cy="1044228"/>
          </a:xfrm>
        </p:spPr>
        <p:txBody>
          <a:bodyPr>
            <a:normAutofit/>
          </a:bodyPr>
          <a:lstStyle/>
          <a:p>
            <a:r>
              <a:rPr lang="en-US" sz="3600" smtClean="0"/>
              <a:t>Practice time! </a:t>
            </a:r>
            <a:r>
              <a:rPr lang="en-US" sz="3600" dirty="0" smtClean="0"/>
              <a:t>Example of Case #4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410" y="4416456"/>
            <a:ext cx="572034" cy="61425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1"/>
                </a:solidFill>
              </a:rPr>
              <a:t>A)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grpSp>
        <p:nvGrpSpPr>
          <p:cNvPr id="439" name="Group 438"/>
          <p:cNvGrpSpPr/>
          <p:nvPr/>
        </p:nvGrpSpPr>
        <p:grpSpPr>
          <a:xfrm>
            <a:off x="4383257" y="1344544"/>
            <a:ext cx="2106445" cy="2224841"/>
            <a:chOff x="4286989" y="1858692"/>
            <a:chExt cx="2106445" cy="2224841"/>
          </a:xfrm>
        </p:grpSpPr>
        <p:sp>
          <p:nvSpPr>
            <p:cNvPr id="6" name="Oval 1028"/>
            <p:cNvSpPr>
              <a:spLocks noChangeAspect="1"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252851" y="3566714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50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1029"/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86989" y="3574523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10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1030"/>
            <p:cNvSpPr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883179" y="2646963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9" name="Oval 1031"/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02339" y="2665834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/>
                <a:t>30</a:t>
              </a:r>
              <a:endParaRPr lang="en-US" sz="2400" dirty="0"/>
            </a:p>
          </p:txBody>
        </p:sp>
        <p:sp>
          <p:nvSpPr>
            <p:cNvPr id="10" name="Oval 1032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358223" y="1858692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60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AutoShape 1033"/>
            <p:cNvCxnSpPr>
              <a:cxnSpLocks noChangeShapeType="1"/>
              <a:stCxn id="10" idx="3"/>
              <a:endCxn id="9" idx="0"/>
            </p:cNvCxnSpPr>
            <p:nvPr>
              <p:custDataLst>
                <p:tags r:id="rId50"/>
              </p:custDataLst>
            </p:nvPr>
          </p:nvCxnSpPr>
          <p:spPr bwMode="auto">
            <a:xfrm flipH="1">
              <a:off x="5057467" y="2293159"/>
              <a:ext cx="375481" cy="3726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4" name="AutoShape 1036"/>
            <p:cNvCxnSpPr>
              <a:cxnSpLocks noChangeShapeType="1"/>
              <a:stCxn id="9" idx="3"/>
              <a:endCxn id="7" idx="0"/>
            </p:cNvCxnSpPr>
            <p:nvPr>
              <p:custDataLst>
                <p:tags r:id="rId51"/>
              </p:custDataLst>
            </p:nvPr>
          </p:nvCxnSpPr>
          <p:spPr bwMode="auto">
            <a:xfrm flipH="1">
              <a:off x="4542117" y="3100301"/>
              <a:ext cx="334947" cy="47422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5" name="AutoShape 1037"/>
            <p:cNvCxnSpPr>
              <a:cxnSpLocks noChangeShapeType="1"/>
              <a:stCxn id="9" idx="5"/>
              <a:endCxn id="6" idx="0"/>
            </p:cNvCxnSpPr>
            <p:nvPr>
              <p:custDataLst>
                <p:tags r:id="rId52"/>
              </p:custDataLst>
            </p:nvPr>
          </p:nvCxnSpPr>
          <p:spPr bwMode="auto">
            <a:xfrm>
              <a:off x="5237869" y="3100301"/>
              <a:ext cx="270110" cy="4664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413" name="AutoShape 1034"/>
            <p:cNvCxnSpPr>
              <a:cxnSpLocks noChangeShapeType="1"/>
              <a:stCxn id="10" idx="5"/>
              <a:endCxn id="8" idx="0"/>
            </p:cNvCxnSpPr>
            <p:nvPr>
              <p:custDataLst>
                <p:tags r:id="rId53"/>
              </p:custDataLst>
            </p:nvPr>
          </p:nvCxnSpPr>
          <p:spPr bwMode="auto">
            <a:xfrm>
              <a:off x="5793753" y="2293159"/>
              <a:ext cx="344554" cy="3538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456" name="Group 455"/>
          <p:cNvGrpSpPr/>
          <p:nvPr/>
        </p:nvGrpSpPr>
        <p:grpSpPr>
          <a:xfrm>
            <a:off x="856598" y="4511689"/>
            <a:ext cx="2128835" cy="1852326"/>
            <a:chOff x="1520190" y="4238966"/>
            <a:chExt cx="2556957" cy="2224841"/>
          </a:xfrm>
        </p:grpSpPr>
        <p:sp>
          <p:nvSpPr>
            <p:cNvPr id="443" name="Oval 1029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2019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10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45" name="Oval 1031"/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03554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30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46" name="Oval 1032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91424" y="4238966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42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47" name="AutoShape 1033"/>
            <p:cNvCxnSpPr>
              <a:cxnSpLocks noChangeShapeType="1"/>
              <a:endCxn id="448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2290668" y="4673433"/>
              <a:ext cx="375481" cy="37267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48" name="AutoShape 1036"/>
            <p:cNvCxnSpPr>
              <a:cxnSpLocks noChangeShapeType="1"/>
              <a:stCxn id="448" idx="3"/>
              <a:endCxn id="446" idx="0"/>
            </p:cNvCxnSpPr>
            <p:nvPr>
              <p:custDataLst>
                <p:tags r:id="rId38"/>
              </p:custDataLst>
            </p:nvPr>
          </p:nvCxnSpPr>
          <p:spPr bwMode="auto">
            <a:xfrm flipH="1">
              <a:off x="1775318" y="5480575"/>
              <a:ext cx="334947" cy="47422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50" name="AutoShape 1034"/>
            <p:cNvCxnSpPr>
              <a:cxnSpLocks noChangeShapeType="1"/>
              <a:endCxn id="447" idx="0"/>
            </p:cNvCxnSpPr>
            <p:nvPr>
              <p:custDataLst>
                <p:tags r:id="rId39"/>
              </p:custDataLst>
            </p:nvPr>
          </p:nvCxnSpPr>
          <p:spPr bwMode="auto">
            <a:xfrm>
              <a:off x="3026954" y="4673433"/>
              <a:ext cx="344554" cy="35380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sp>
          <p:nvSpPr>
            <p:cNvPr id="451" name="Oval 1028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566892" y="594698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8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52" name="Oval 1029"/>
            <p:cNvSpPr>
              <a:spLocks noChangeAspect="1"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60103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50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53" name="Oval 1031"/>
            <p:cNvSpPr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1638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6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54" name="AutoShape 1036"/>
            <p:cNvCxnSpPr>
              <a:cxnSpLocks noChangeShapeType="1"/>
            </p:cNvCxnSpPr>
            <p:nvPr>
              <p:custDataLst>
                <p:tags r:id="rId43"/>
              </p:custDataLst>
            </p:nvPr>
          </p:nvCxnSpPr>
          <p:spPr bwMode="auto">
            <a:xfrm flipH="1">
              <a:off x="2856158" y="5480575"/>
              <a:ext cx="334947" cy="47422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55" name="AutoShape 1037"/>
            <p:cNvCxnSpPr>
              <a:cxnSpLocks noChangeShapeType="1"/>
            </p:cNvCxnSpPr>
            <p:nvPr>
              <p:custDataLst>
                <p:tags r:id="rId44"/>
              </p:custDataLst>
            </p:nvPr>
          </p:nvCxnSpPr>
          <p:spPr bwMode="auto">
            <a:xfrm>
              <a:off x="3551910" y="5480575"/>
              <a:ext cx="270110" cy="466413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457" name="Group 456"/>
          <p:cNvGrpSpPr/>
          <p:nvPr/>
        </p:nvGrpSpPr>
        <p:grpSpPr>
          <a:xfrm>
            <a:off x="9478371" y="4458746"/>
            <a:ext cx="2128835" cy="1852326"/>
            <a:chOff x="1520190" y="4238966"/>
            <a:chExt cx="2556957" cy="2224841"/>
          </a:xfrm>
        </p:grpSpPr>
        <p:sp>
          <p:nvSpPr>
            <p:cNvPr id="458" name="Oval 1029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2019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10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59" name="Oval 1031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3554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30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60" name="Oval 1032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91424" y="4238966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50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61" name="AutoShape 1033"/>
            <p:cNvCxnSpPr>
              <a:cxnSpLocks noChangeShapeType="1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2290668" y="4673433"/>
              <a:ext cx="375481" cy="37267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62" name="AutoShape 1036"/>
            <p:cNvCxnSpPr>
              <a:cxnSpLocks noChangeShapeType="1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1775318" y="5480575"/>
              <a:ext cx="334947" cy="47422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63" name="AutoShape 1034"/>
            <p:cNvCxnSpPr>
              <a:cxnSpLocks noChangeShapeType="1"/>
            </p:cNvCxnSpPr>
            <p:nvPr>
              <p:custDataLst>
                <p:tags r:id="rId28"/>
              </p:custDataLst>
            </p:nvPr>
          </p:nvCxnSpPr>
          <p:spPr bwMode="auto">
            <a:xfrm>
              <a:off x="3026954" y="4673433"/>
              <a:ext cx="344554" cy="35380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sp>
          <p:nvSpPr>
            <p:cNvPr id="464" name="Oval 1028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566892" y="594698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8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65" name="Oval 1029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0103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42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66" name="Oval 1031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1638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6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67" name="AutoShape 1036"/>
            <p:cNvCxnSpPr>
              <a:cxnSpLocks noChangeShapeType="1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2856158" y="5480575"/>
              <a:ext cx="334947" cy="47422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68" name="AutoShape 1037"/>
            <p:cNvCxnSpPr>
              <a:cxnSpLocks noChangeShapeType="1"/>
            </p:cNvCxnSpPr>
            <p:nvPr>
              <p:custDataLst>
                <p:tags r:id="rId33"/>
              </p:custDataLst>
            </p:nvPr>
          </p:nvCxnSpPr>
          <p:spPr bwMode="auto">
            <a:xfrm>
              <a:off x="3551910" y="5480575"/>
              <a:ext cx="270110" cy="466413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469" name="Group 468"/>
          <p:cNvGrpSpPr/>
          <p:nvPr/>
        </p:nvGrpSpPr>
        <p:grpSpPr>
          <a:xfrm>
            <a:off x="6818592" y="4502764"/>
            <a:ext cx="2128835" cy="1852326"/>
            <a:chOff x="1520190" y="4238966"/>
            <a:chExt cx="2556957" cy="2224841"/>
          </a:xfrm>
        </p:grpSpPr>
        <p:sp>
          <p:nvSpPr>
            <p:cNvPr id="470" name="Oval 1029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52019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10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71" name="Oval 1031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03554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30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72" name="Oval 1032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1424" y="4238966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50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73" name="AutoShape 1033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2290668" y="4673433"/>
              <a:ext cx="375481" cy="37267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74" name="AutoShape 1036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1775318" y="5480575"/>
              <a:ext cx="334947" cy="47422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75" name="AutoShape 1034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>
              <a:off x="3026954" y="4673433"/>
              <a:ext cx="344554" cy="35380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sp>
          <p:nvSpPr>
            <p:cNvPr id="476" name="Oval 1028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66892" y="594698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8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77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0103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42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78" name="Oval 1031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11638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6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79" name="AutoShape 1036"/>
            <p:cNvCxnSpPr>
              <a:cxnSpLocks noChangeShapeType="1"/>
              <a:stCxn id="471" idx="5"/>
            </p:cNvCxnSpPr>
            <p:nvPr>
              <p:custDataLst>
                <p:tags r:id="rId21"/>
              </p:custDataLst>
            </p:nvPr>
          </p:nvCxnSpPr>
          <p:spPr bwMode="auto">
            <a:xfrm>
              <a:off x="2471070" y="5480574"/>
              <a:ext cx="385088" cy="474223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80" name="AutoShape 1037"/>
            <p:cNvCxnSpPr>
              <a:cxnSpLocks noChangeShapeType="1"/>
            </p:cNvCxnSpPr>
            <p:nvPr>
              <p:custDataLst>
                <p:tags r:id="rId22"/>
              </p:custDataLst>
            </p:nvPr>
          </p:nvCxnSpPr>
          <p:spPr bwMode="auto">
            <a:xfrm>
              <a:off x="3551910" y="5480575"/>
              <a:ext cx="270110" cy="466413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482" name="Group 481"/>
          <p:cNvGrpSpPr/>
          <p:nvPr/>
        </p:nvGrpSpPr>
        <p:grpSpPr>
          <a:xfrm>
            <a:off x="3901525" y="4458746"/>
            <a:ext cx="2122446" cy="1922545"/>
            <a:chOff x="1527863" y="4154626"/>
            <a:chExt cx="2549284" cy="2309181"/>
          </a:xfrm>
        </p:grpSpPr>
        <p:sp>
          <p:nvSpPr>
            <p:cNvPr id="483" name="Oval 1029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897299" y="5929381"/>
              <a:ext cx="510255" cy="509009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42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84" name="Oval 1031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527863" y="5057786"/>
              <a:ext cx="510255" cy="509009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1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85" name="Oval 1032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02062" y="4154626"/>
              <a:ext cx="510255" cy="509009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3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86" name="AutoShape 1033"/>
            <p:cNvCxnSpPr>
              <a:cxnSpLocks noChangeShapeType="1"/>
              <a:stCxn id="485" idx="3"/>
              <a:endCxn id="484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1782990" y="4589092"/>
              <a:ext cx="593796" cy="468693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87" name="AutoShape 1036"/>
            <p:cNvCxnSpPr>
              <a:cxnSpLocks noChangeShapeType="1"/>
              <a:stCxn id="484" idx="5"/>
              <a:endCxn id="483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1963393" y="5492253"/>
              <a:ext cx="189034" cy="43712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88" name="AutoShape 1034"/>
            <p:cNvCxnSpPr>
              <a:cxnSpLocks noChangeShapeType="1"/>
              <a:stCxn id="485" idx="5"/>
              <a:endCxn id="491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2737592" y="4589092"/>
              <a:ext cx="633915" cy="45701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sp>
          <p:nvSpPr>
            <p:cNvPr id="489" name="Oval 1028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66892" y="594698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8</a:t>
              </a:r>
              <a:r>
                <a:rPr lang="en-US" sz="2000" dirty="0" smtClean="0">
                  <a:solidFill>
                    <a:schemeClr val="accent1"/>
                  </a:solidFill>
                </a:rPr>
                <a:t>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90" name="Oval 1029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1030" y="5954797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60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91" name="Oval 1031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6380" y="5046108"/>
              <a:ext cx="510255" cy="50901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</a:rPr>
                <a:t>50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92" name="AutoShape 1036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2856158" y="5480575"/>
              <a:ext cx="334947" cy="47422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  <p:cxnSp>
          <p:nvCxnSpPr>
            <p:cNvPr id="493" name="AutoShape 1037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3551910" y="5480575"/>
              <a:ext cx="270110" cy="466413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</p:spPr>
        </p:cxnSp>
      </p:grpSp>
      <p:sp>
        <p:nvSpPr>
          <p:cNvPr id="504" name="Content Placeholder 2"/>
          <p:cNvSpPr txBox="1">
            <a:spLocks/>
          </p:cNvSpPr>
          <p:nvPr/>
        </p:nvSpPr>
        <p:spPr>
          <a:xfrm>
            <a:off x="3411073" y="4416456"/>
            <a:ext cx="572034" cy="61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B</a:t>
            </a:r>
            <a:r>
              <a:rPr lang="en-US" sz="3200" b="1" dirty="0" smtClean="0">
                <a:solidFill>
                  <a:schemeClr val="accent1"/>
                </a:solidFill>
              </a:rPr>
              <a:t>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05" name="Content Placeholder 2"/>
          <p:cNvSpPr txBox="1">
            <a:spLocks/>
          </p:cNvSpPr>
          <p:nvPr/>
        </p:nvSpPr>
        <p:spPr>
          <a:xfrm>
            <a:off x="6587639" y="4379005"/>
            <a:ext cx="572034" cy="61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C</a:t>
            </a:r>
            <a:r>
              <a:rPr lang="en-US" sz="3200" b="1" dirty="0" smtClean="0">
                <a:solidFill>
                  <a:schemeClr val="accent1"/>
                </a:solidFill>
              </a:rPr>
              <a:t>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06" name="Content Placeholder 2"/>
          <p:cNvSpPr txBox="1">
            <a:spLocks/>
          </p:cNvSpPr>
          <p:nvPr/>
        </p:nvSpPr>
        <p:spPr>
          <a:xfrm>
            <a:off x="9323161" y="4315490"/>
            <a:ext cx="572034" cy="61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D</a:t>
            </a:r>
            <a:r>
              <a:rPr lang="en-US" sz="3200" b="1" dirty="0" smtClean="0">
                <a:solidFill>
                  <a:schemeClr val="accent1"/>
                </a:solidFill>
              </a:rPr>
              <a:t>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7517558" y="1356666"/>
            <a:ext cx="357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of the following is the updated AVL tree after inserting 42?</a:t>
            </a:r>
            <a:endParaRPr lang="en-US" sz="2800" dirty="0"/>
          </a:p>
        </p:txBody>
      </p:sp>
      <p:sp>
        <p:nvSpPr>
          <p:cNvPr id="508" name="TextBox 507"/>
          <p:cNvSpPr txBox="1"/>
          <p:nvPr/>
        </p:nvSpPr>
        <p:spPr>
          <a:xfrm>
            <a:off x="852360" y="1406545"/>
            <a:ext cx="3111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Starting with this AVL tree:</a:t>
            </a:r>
            <a:endParaRPr lang="en-US" sz="2800" dirty="0"/>
          </a:p>
        </p:txBody>
      </p:sp>
      <p:cxnSp>
        <p:nvCxnSpPr>
          <p:cNvPr id="510" name="Straight Connector 509"/>
          <p:cNvCxnSpPr/>
          <p:nvPr/>
        </p:nvCxnSpPr>
        <p:spPr>
          <a:xfrm>
            <a:off x="816573" y="3954780"/>
            <a:ext cx="10683385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9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(extra space for your scratch work and notes)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62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983" y="217609"/>
            <a:ext cx="10515600" cy="1044228"/>
          </a:xfrm>
        </p:spPr>
        <p:txBody>
          <a:bodyPr>
            <a:normAutofit/>
          </a:bodyPr>
          <a:lstStyle/>
          <a:p>
            <a:r>
              <a:rPr lang="en-US" sz="3600" smtClean="0"/>
              <a:t>Practice time! </a:t>
            </a:r>
            <a:r>
              <a:rPr lang="en-US" sz="3600" dirty="0" smtClean="0"/>
              <a:t>Example of Case #4</a:t>
            </a:r>
            <a:endParaRPr lang="en-US" sz="3600" dirty="0"/>
          </a:p>
        </p:txBody>
      </p:sp>
      <p:grpSp>
        <p:nvGrpSpPr>
          <p:cNvPr id="439" name="Group 438"/>
          <p:cNvGrpSpPr/>
          <p:nvPr/>
        </p:nvGrpSpPr>
        <p:grpSpPr>
          <a:xfrm>
            <a:off x="4383257" y="1344544"/>
            <a:ext cx="2106445" cy="2224841"/>
            <a:chOff x="4286989" y="1858692"/>
            <a:chExt cx="2106445" cy="2224841"/>
          </a:xfrm>
        </p:grpSpPr>
        <p:sp>
          <p:nvSpPr>
            <p:cNvPr id="6" name="Oval 1028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252851" y="3566714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50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1029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286989" y="3574523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10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1030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83179" y="2646963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9" name="Oval 1031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802339" y="2665834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/>
                <a:t>30</a:t>
              </a:r>
              <a:endParaRPr lang="en-US" sz="2400" dirty="0"/>
            </a:p>
          </p:txBody>
        </p:sp>
        <p:sp>
          <p:nvSpPr>
            <p:cNvPr id="10" name="Oval 1032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58223" y="1858692"/>
              <a:ext cx="510255" cy="50901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60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AutoShape 1033"/>
            <p:cNvCxnSpPr>
              <a:cxnSpLocks noChangeShapeType="1"/>
              <a:stCxn id="10" idx="3"/>
              <a:endCxn id="9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5057467" y="2293159"/>
              <a:ext cx="375481" cy="3726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4" name="AutoShape 1036"/>
            <p:cNvCxnSpPr>
              <a:cxnSpLocks noChangeShapeType="1"/>
              <a:stCxn id="9" idx="3"/>
              <a:endCxn id="7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4542117" y="3100301"/>
              <a:ext cx="334947" cy="47422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15" name="AutoShape 1037"/>
            <p:cNvCxnSpPr>
              <a:cxnSpLocks noChangeShapeType="1"/>
              <a:stCxn id="9" idx="5"/>
              <a:endCxn id="6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5237869" y="3100301"/>
              <a:ext cx="270110" cy="4664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413" name="AutoShape 1034"/>
            <p:cNvCxnSpPr>
              <a:cxnSpLocks noChangeShapeType="1"/>
              <a:stCxn id="10" idx="5"/>
              <a:endCxn id="8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5793753" y="2293159"/>
              <a:ext cx="344554" cy="3538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</p:cxnSp>
      </p:grpSp>
      <p:sp>
        <p:nvSpPr>
          <p:cNvPr id="507" name="TextBox 506"/>
          <p:cNvSpPr txBox="1"/>
          <p:nvPr/>
        </p:nvSpPr>
        <p:spPr>
          <a:xfrm>
            <a:off x="7517558" y="1356666"/>
            <a:ext cx="357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of the following is the updated AVL tree after inserting 42?</a:t>
            </a:r>
            <a:endParaRPr lang="en-US" sz="2800" dirty="0"/>
          </a:p>
        </p:txBody>
      </p:sp>
      <p:sp>
        <p:nvSpPr>
          <p:cNvPr id="508" name="TextBox 507"/>
          <p:cNvSpPr txBox="1"/>
          <p:nvPr/>
        </p:nvSpPr>
        <p:spPr>
          <a:xfrm>
            <a:off x="852360" y="1406545"/>
            <a:ext cx="3111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Starting with this AVL tree: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32220" y="5894883"/>
            <a:ext cx="413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rotations did we do?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204308" y="5894884"/>
            <a:ext cx="392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What’s the name of this case?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531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Insert,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Insert as in our generic BST</a:t>
            </a:r>
            <a:endParaRPr lang="en-US" sz="1000" dirty="0"/>
          </a:p>
          <a:p>
            <a:pPr>
              <a:lnSpc>
                <a:spcPct val="120000"/>
              </a:lnSpc>
            </a:pPr>
            <a:r>
              <a:rPr lang="en-US" dirty="0" smtClean="0"/>
              <a:t>Check back up path for imbalance, which will be 1 of 4 cases: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</a:t>
            </a:r>
            <a:r>
              <a:rPr lang="en-US" dirty="0" smtClean="0"/>
              <a:t>ode’s </a:t>
            </a:r>
            <a:r>
              <a:rPr lang="en-US" dirty="0" smtClean="0">
                <a:solidFill>
                  <a:schemeClr val="accent1"/>
                </a:solidFill>
              </a:rPr>
              <a:t>left-left</a:t>
            </a:r>
            <a:r>
              <a:rPr lang="en-US" dirty="0" smtClean="0"/>
              <a:t> grandchild is too tall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Node’s</a:t>
            </a:r>
            <a:r>
              <a:rPr lang="en-US" dirty="0" smtClean="0">
                <a:solidFill>
                  <a:schemeClr val="accent1"/>
                </a:solidFill>
              </a:rPr>
              <a:t> left-right </a:t>
            </a:r>
            <a:r>
              <a:rPr lang="en-US" dirty="0" smtClean="0"/>
              <a:t>grandchild is too tall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Node’s </a:t>
            </a:r>
            <a:r>
              <a:rPr lang="en-US" dirty="0" smtClean="0">
                <a:solidFill>
                  <a:schemeClr val="accent1"/>
                </a:solidFill>
              </a:rPr>
              <a:t>right-left</a:t>
            </a:r>
            <a:r>
              <a:rPr lang="en-US" dirty="0" smtClean="0"/>
              <a:t> grandchild is too tall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Node’s </a:t>
            </a:r>
            <a:r>
              <a:rPr lang="en-US" dirty="0" smtClean="0">
                <a:solidFill>
                  <a:schemeClr val="accent1"/>
                </a:solidFill>
              </a:rPr>
              <a:t>right-right </a:t>
            </a:r>
            <a:r>
              <a:rPr lang="en-US" dirty="0" smtClean="0"/>
              <a:t>grandchild is too tall</a:t>
            </a:r>
          </a:p>
          <a:p>
            <a:pPr lvl="1">
              <a:lnSpc>
                <a:spcPct val="120000"/>
              </a:lnSpc>
            </a:pPr>
            <a:endParaRPr lang="en-US" sz="1000" dirty="0"/>
          </a:p>
          <a:p>
            <a:pPr>
              <a:lnSpc>
                <a:spcPct val="120000"/>
              </a:lnSpc>
            </a:pPr>
            <a:r>
              <a:rPr lang="en-US" dirty="0" smtClean="0"/>
              <a:t>Only                       occurs because </a:t>
            </a:r>
            <a:endParaRPr lang="en-US" sz="10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After the appropriate single or double rotation, the smallest-unbalanced subtree has the same height as before the insertion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So all ancestors are now balanced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Worst-case complexity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Worst-case complexity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/>
              <a:t>: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Worst-case complexity of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buildTree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Takes </a:t>
            </a:r>
            <a:r>
              <a:rPr lang="en-US" dirty="0"/>
              <a:t>some more rotation action to handle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AVL Trees</a:t>
            </a:r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85850" y="1604010"/>
            <a:ext cx="898398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2200" dirty="0">
                <a:latin typeface="+mj-lt"/>
              </a:rPr>
              <a:t>Arguments for AVL trees:</a:t>
            </a:r>
          </a:p>
          <a:p>
            <a:pPr marL="457200" indent="-457200"/>
            <a:endParaRPr lang="en-US" sz="220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+mj-lt"/>
              </a:rPr>
              <a:t>All operations logarithmic worst-case because trees are </a:t>
            </a:r>
            <a:r>
              <a:rPr lang="en-US" sz="2200" i="1" dirty="0">
                <a:latin typeface="+mj-lt"/>
              </a:rPr>
              <a:t>always</a:t>
            </a:r>
            <a:r>
              <a:rPr lang="en-US" sz="2200" dirty="0">
                <a:latin typeface="+mj-lt"/>
              </a:rPr>
              <a:t>  balanced</a:t>
            </a: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+mj-lt"/>
              </a:rPr>
              <a:t>Height balancing adds no more than a constant factor to the speed of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200" dirty="0">
                <a:latin typeface="+mj-lt"/>
              </a:rPr>
              <a:t> and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delete</a:t>
            </a:r>
            <a:endParaRPr lang="en-US" sz="2200" dirty="0">
              <a:latin typeface="+mj-lt"/>
            </a:endParaRPr>
          </a:p>
          <a:p>
            <a:pPr marL="457200" indent="-457200"/>
            <a:endParaRPr lang="en-US" sz="2200" dirty="0">
              <a:latin typeface="+mj-lt"/>
            </a:endParaRPr>
          </a:p>
          <a:p>
            <a:pPr marL="457200" indent="-457200"/>
            <a:r>
              <a:rPr lang="en-US" sz="2200" dirty="0">
                <a:latin typeface="+mj-lt"/>
              </a:rPr>
              <a:t>Arguments against AVL trees:</a:t>
            </a:r>
          </a:p>
          <a:p>
            <a:pPr marL="457200" indent="-457200"/>
            <a:endParaRPr lang="en-US" sz="220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+mj-lt"/>
              </a:rPr>
              <a:t>Difficult to program &amp; debug [but done once in a library!]</a:t>
            </a: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+mj-lt"/>
              </a:rPr>
              <a:t>More space for height field</a:t>
            </a: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+mj-lt"/>
              </a:rPr>
              <a:t>Asymptotically faster but rebalancing takes a little time</a:t>
            </a: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+mj-lt"/>
              </a:rPr>
              <a:t>If </a:t>
            </a:r>
            <a:r>
              <a:rPr lang="en-US" sz="2200" i="1" dirty="0">
                <a:latin typeface="+mj-lt"/>
              </a:rPr>
              <a:t>amortized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logarithmic </a:t>
            </a:r>
            <a:r>
              <a:rPr lang="en-US" sz="2200" dirty="0">
                <a:latin typeface="+mj-lt"/>
              </a:rPr>
              <a:t>time is enough, use splay trees (also in the </a:t>
            </a:r>
            <a:r>
              <a:rPr lang="en-US" sz="2200" dirty="0" smtClean="0">
                <a:latin typeface="+mj-lt"/>
              </a:rPr>
              <a:t>text, not covered in this class)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81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cool Self-Balancing BSTs out there!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40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Popular </a:t>
            </a:r>
            <a:r>
              <a:rPr lang="en-US" dirty="0" smtClean="0"/>
              <a:t>self-balancing BSTs include:</a:t>
            </a:r>
            <a:endParaRPr lang="en-US" dirty="0" smtClean="0"/>
          </a:p>
          <a:p>
            <a:r>
              <a:rPr lang="en-US" dirty="0" smtClean="0">
                <a:hlinkClick r:id="rId2" tooltip="AVL tree"/>
              </a:rPr>
              <a:t>AVL tree</a:t>
            </a:r>
            <a:endParaRPr lang="en-US" dirty="0" smtClean="0"/>
          </a:p>
          <a:p>
            <a:r>
              <a:rPr lang="en-US" dirty="0" smtClean="0">
                <a:hlinkClick r:id="rId3" tooltip="Splay tree"/>
              </a:rPr>
              <a:t>Splay tree</a:t>
            </a:r>
            <a:endParaRPr lang="en-US" dirty="0" smtClean="0"/>
          </a:p>
          <a:p>
            <a:r>
              <a:rPr lang="en-US" dirty="0" smtClean="0">
                <a:hlinkClick r:id="rId4" tooltip="2-3 tree"/>
              </a:rPr>
              <a:t>2-3 </a:t>
            </a:r>
            <a:r>
              <a:rPr lang="en-US" dirty="0">
                <a:hlinkClick r:id="rId4" tooltip="2-3 tree"/>
              </a:rPr>
              <a:t>tree</a:t>
            </a:r>
            <a:endParaRPr lang="en-US" dirty="0"/>
          </a:p>
          <a:p>
            <a:r>
              <a:rPr lang="en-US" dirty="0">
                <a:hlinkClick r:id="rId5" tooltip="AA tree"/>
              </a:rPr>
              <a:t>AA </a:t>
            </a:r>
            <a:r>
              <a:rPr lang="en-US" dirty="0" smtClean="0">
                <a:hlinkClick r:id="rId5" tooltip="AA tree"/>
              </a:rPr>
              <a:t>tree</a:t>
            </a:r>
            <a:endParaRPr lang="en-US" dirty="0" smtClean="0"/>
          </a:p>
          <a:p>
            <a:r>
              <a:rPr lang="en-US" dirty="0" smtClean="0">
                <a:hlinkClick r:id="rId6" tooltip="Red-black tree"/>
              </a:rPr>
              <a:t>Red-black </a:t>
            </a:r>
            <a:r>
              <a:rPr lang="en-US" dirty="0">
                <a:hlinkClick r:id="rId6" tooltip="Red-black tree"/>
              </a:rPr>
              <a:t>tree</a:t>
            </a:r>
            <a:endParaRPr lang="en-US" dirty="0"/>
          </a:p>
          <a:p>
            <a:r>
              <a:rPr lang="en-US" dirty="0">
                <a:hlinkClick r:id="rId7" tooltip="Scapegoat tree"/>
              </a:rPr>
              <a:t>Scapegoat </a:t>
            </a:r>
            <a:r>
              <a:rPr lang="en-US" dirty="0" smtClean="0">
                <a:hlinkClick r:id="rId7" tooltip="Scapegoat tree"/>
              </a:rPr>
              <a:t>tree</a:t>
            </a:r>
            <a:endParaRPr lang="en-US" dirty="0" smtClean="0"/>
          </a:p>
          <a:p>
            <a:r>
              <a:rPr lang="en-US" dirty="0" smtClean="0">
                <a:hlinkClick r:id="rId8" tooltip="Treap"/>
              </a:rPr>
              <a:t>Treap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2945" y="6074666"/>
            <a:ext cx="913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(From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https://en.wikipedia.org/wiki/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Self-balancing_binary_search_tree#Implementations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1803" y="32694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(Not covered in this class, but several are in the textbook and all of them are online!)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4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Up: Hash Table vs BST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Hash Table advantages: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BST </a:t>
            </a:r>
            <a:r>
              <a:rPr lang="en-US" dirty="0" smtClean="0"/>
              <a:t>advantages</a:t>
            </a:r>
            <a:r>
              <a:rPr lang="en-US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Can get keys in sorted order without much extra effort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Same for ordering statistics, finding closest elements, range queries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Easier to implement if don</a:t>
            </a:r>
            <a:r>
              <a:rPr lang="mr-IN" dirty="0" smtClean="0"/>
              <a:t>’</a:t>
            </a:r>
            <a:r>
              <a:rPr lang="en-US" dirty="0" smtClean="0"/>
              <a:t>t have hash function (which are hard!).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Can guarantee O(log n) </a:t>
            </a:r>
            <a:r>
              <a:rPr lang="en-US" i="1" dirty="0" smtClean="0"/>
              <a:t>worst-case </a:t>
            </a:r>
            <a:r>
              <a:rPr lang="en-US" dirty="0" smtClean="0"/>
              <a:t>time, whereas hash tables are O(1) </a:t>
            </a:r>
            <a:r>
              <a:rPr lang="en-US" i="1" dirty="0" smtClean="0"/>
              <a:t>average</a:t>
            </a:r>
            <a:r>
              <a:rPr lang="en-US" dirty="0" smtClean="0"/>
              <a:t>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Queue ADT &amp; </a:t>
            </a:r>
            <a:br>
              <a:rPr lang="en-US" dirty="0" smtClean="0"/>
            </a:br>
            <a:r>
              <a:rPr lang="en-US" dirty="0" smtClean="0"/>
              <a:t>Binary Heap data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a Queue, but with priorities for each element.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Introductory Example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451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Gill Bates, the CEO of the software company </a:t>
            </a:r>
            <a:r>
              <a:rPr lang="en-US" dirty="0" err="1" smtClean="0"/>
              <a:t>Millisoft</a:t>
            </a:r>
            <a:r>
              <a:rPr lang="en-US" dirty="0" smtClean="0"/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built a robot secretary to manage her hundreds of emails.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During the day, Bates only wants to look at a few emails every now and then so she can stay focused.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robot secretary sends her the most important emails each time.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do so, he assigns each email a </a:t>
            </a:r>
            <a:r>
              <a:rPr lang="en-US" i="1" dirty="0" smtClean="0"/>
              <a:t>priority</a:t>
            </a:r>
            <a:r>
              <a:rPr lang="en-US" dirty="0" smtClean="0"/>
              <a:t> when he gets them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only sends Bates the </a:t>
            </a:r>
            <a:r>
              <a:rPr lang="en-US" i="1" dirty="0" smtClean="0"/>
              <a:t>highest priority</a:t>
            </a:r>
            <a:r>
              <a:rPr lang="en-US" dirty="0" smtClean="0"/>
              <a:t> emails upon request.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8428" y="5368877"/>
            <a:ext cx="1143873" cy="838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9180" y="5265077"/>
            <a:ext cx="27403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your computer servers are on fire!</a:t>
            </a:r>
            <a:br>
              <a:rPr lang="en-US" dirty="0" smtClean="0"/>
            </a:br>
            <a:endParaRPr lang="en-US" sz="600" dirty="0" smtClean="0"/>
          </a:p>
          <a:p>
            <a:r>
              <a:rPr lang="en-US" b="1" dirty="0" smtClean="0"/>
              <a:t>Priority: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3457" y="5368877"/>
            <a:ext cx="1143873" cy="838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84209" y="5265077"/>
            <a:ext cx="2740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a reminder for our meeting in 2 months.</a:t>
            </a:r>
            <a:br>
              <a:rPr lang="en-US" dirty="0" smtClean="0"/>
            </a:br>
            <a:endParaRPr lang="en-US" sz="600" dirty="0" smtClean="0"/>
          </a:p>
          <a:p>
            <a:r>
              <a:rPr lang="en-US" b="1" dirty="0" smtClean="0"/>
              <a:t>Priority:</a:t>
            </a:r>
          </a:p>
        </p:txBody>
      </p:sp>
    </p:spTree>
    <p:extLst>
      <p:ext uri="{BB962C8B-B14F-4D97-AF65-F5344CB8AC3E}">
        <p14:creationId xmlns:p14="http://schemas.microsoft.com/office/powerpoint/2010/main" val="6974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Finish AVL Trees</a:t>
            </a:r>
          </a:p>
          <a:p>
            <a:r>
              <a:rPr lang="en-US" dirty="0" smtClean="0"/>
              <a:t>Priority Queues</a:t>
            </a:r>
          </a:p>
          <a:p>
            <a:r>
              <a:rPr lang="en-US" dirty="0" smtClean="0"/>
              <a:t>Binary Heaps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Queue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2517"/>
            <a:ext cx="10515600" cy="51692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 </a:t>
            </a:r>
            <a:r>
              <a:rPr lang="en-US" b="1" dirty="0" smtClean="0"/>
              <a:t>priority queue</a:t>
            </a:r>
            <a:r>
              <a:rPr lang="en-US" dirty="0" smtClean="0"/>
              <a:t> holds </a:t>
            </a:r>
            <a:r>
              <a:rPr lang="en-US" i="1" dirty="0" smtClean="0">
                <a:solidFill>
                  <a:schemeClr val="accent1"/>
                </a:solidFill>
              </a:rPr>
              <a:t>compare-able data</a:t>
            </a:r>
            <a:br>
              <a:rPr lang="en-US" i="1" dirty="0" smtClean="0">
                <a:solidFill>
                  <a:schemeClr val="accent1"/>
                </a:solidFill>
              </a:rPr>
            </a:br>
            <a:endParaRPr lang="en-US" sz="1600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Like dictionaries, we need to </a:t>
            </a:r>
            <a:r>
              <a:rPr lang="en-US" i="1" dirty="0" smtClean="0">
                <a:solidFill>
                  <a:schemeClr val="accent1"/>
                </a:solidFill>
              </a:rPr>
              <a:t>compare items</a:t>
            </a:r>
          </a:p>
          <a:p>
            <a:pPr lvl="2"/>
            <a:r>
              <a:rPr lang="en-US" dirty="0" smtClean="0"/>
              <a:t>Given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, is </a:t>
            </a:r>
            <a:r>
              <a:rPr lang="en-US" i="1" dirty="0" smtClean="0"/>
              <a:t>x</a:t>
            </a:r>
            <a:r>
              <a:rPr lang="en-US" dirty="0" smtClean="0"/>
              <a:t> less than, equal to, or greater than </a:t>
            </a:r>
            <a:r>
              <a:rPr lang="en-US" i="1" dirty="0" smtClean="0"/>
              <a:t>y</a:t>
            </a:r>
          </a:p>
          <a:p>
            <a:pPr lvl="2"/>
            <a:r>
              <a:rPr lang="en-US" dirty="0" smtClean="0"/>
              <a:t>Meaning of the ordering can depend on your data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The data t</a:t>
            </a:r>
            <a:r>
              <a:rPr lang="en-US" dirty="0" smtClean="0"/>
              <a:t>ypically has two fields:</a:t>
            </a:r>
          </a:p>
          <a:p>
            <a:pPr lvl="2"/>
            <a:r>
              <a:rPr lang="en-US" dirty="0" smtClean="0"/>
              <a:t>We’ll now use integers for examples, but can use other types /objects for priorities too!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 smtClean="0">
              <a:solidFill>
                <a:schemeClr val="accent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853867" y="3582668"/>
            <a:ext cx="7748204" cy="1956911"/>
            <a:chOff x="1853867" y="3613666"/>
            <a:chExt cx="7748204" cy="1956911"/>
          </a:xfrm>
        </p:grpSpPr>
        <p:grpSp>
          <p:nvGrpSpPr>
            <p:cNvPr id="24" name="Group 23"/>
            <p:cNvGrpSpPr/>
            <p:nvPr/>
          </p:nvGrpSpPr>
          <p:grpSpPr>
            <a:xfrm>
              <a:off x="1853867" y="3613666"/>
              <a:ext cx="7748204" cy="1956911"/>
              <a:chOff x="1371277" y="3084439"/>
              <a:chExt cx="10048091" cy="253777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371277" y="3084439"/>
                <a:ext cx="10048091" cy="2537776"/>
                <a:chOff x="2683109" y="2735262"/>
                <a:chExt cx="7155309" cy="1807168"/>
              </a:xfrm>
            </p:grpSpPr>
            <p:sp>
              <p:nvSpPr>
                <p:cNvPr id="6" name="Line 71"/>
                <p:cNvSpPr>
                  <a:spLocks noChangeShapeType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 flipV="1">
                  <a:off x="3810000" y="3878262"/>
                  <a:ext cx="838200" cy="0"/>
                </a:xfrm>
                <a:prstGeom prst="line">
                  <a:avLst/>
                </a:prstGeom>
                <a:noFill/>
                <a:ln w="3492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7" name="Text Box 72"/>
                <p:cNvSpPr txBox="1"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2683109" y="3917440"/>
                  <a:ext cx="1165857" cy="369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solidFill>
                        <a:schemeClr val="accent2"/>
                      </a:solidFill>
                    </a:rPr>
                    <a:t>n</a:t>
                  </a:r>
                  <a:r>
                    <a:rPr lang="en-US" sz="2000" dirty="0" smtClean="0">
                      <a:solidFill>
                        <a:schemeClr val="accent2"/>
                      </a:solidFill>
                    </a:rPr>
                    <a:t>ew email</a:t>
                  </a:r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" name="Line 73"/>
                <p:cNvSpPr>
                  <a:spLocks noChangeShapeType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 flipV="1">
                  <a:off x="7283286" y="3874501"/>
                  <a:ext cx="1219200" cy="19050"/>
                </a:xfrm>
                <a:prstGeom prst="line">
                  <a:avLst/>
                </a:prstGeom>
                <a:noFill/>
                <a:ln w="3492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9" name="Text Box 74"/>
                <p:cNvSpPr txBox="1"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8350853" y="3888711"/>
                  <a:ext cx="1487565" cy="653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en-US" sz="2000" dirty="0">
                      <a:solidFill>
                        <a:schemeClr val="accent2"/>
                      </a:solidFill>
                    </a:rPr>
                    <a:t>h</a:t>
                  </a:r>
                  <a:r>
                    <a:rPr lang="en-US" sz="2000" dirty="0" smtClean="0">
                      <a:solidFill>
                        <a:schemeClr val="accent2"/>
                      </a:solidFill>
                    </a:rPr>
                    <a:t>ighest priority email</a:t>
                  </a:r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" name="Freeform 80"/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4679950" y="2735262"/>
                  <a:ext cx="3135313" cy="1760538"/>
                </a:xfrm>
                <a:custGeom>
                  <a:avLst/>
                  <a:gdLst/>
                  <a:ahLst/>
                  <a:cxnLst>
                    <a:cxn ang="0">
                      <a:pos x="381" y="157"/>
                    </a:cxn>
                    <a:cxn ang="0">
                      <a:pos x="306" y="135"/>
                    </a:cxn>
                    <a:cxn ang="0">
                      <a:pos x="187" y="150"/>
                    </a:cxn>
                    <a:cxn ang="0">
                      <a:pos x="52" y="374"/>
                    </a:cxn>
                    <a:cxn ang="0">
                      <a:pos x="97" y="599"/>
                    </a:cxn>
                    <a:cxn ang="0">
                      <a:pos x="52" y="816"/>
                    </a:cxn>
                    <a:cxn ang="0">
                      <a:pos x="22" y="861"/>
                    </a:cxn>
                    <a:cxn ang="0">
                      <a:pos x="0" y="935"/>
                    </a:cxn>
                    <a:cxn ang="0">
                      <a:pos x="30" y="1048"/>
                    </a:cxn>
                    <a:cxn ang="0">
                      <a:pos x="52" y="1369"/>
                    </a:cxn>
                    <a:cxn ang="0">
                      <a:pos x="232" y="1474"/>
                    </a:cxn>
                    <a:cxn ang="0">
                      <a:pos x="404" y="1452"/>
                    </a:cxn>
                    <a:cxn ang="0">
                      <a:pos x="516" y="1339"/>
                    </a:cxn>
                    <a:cxn ang="0">
                      <a:pos x="673" y="1220"/>
                    </a:cxn>
                    <a:cxn ang="0">
                      <a:pos x="778" y="1242"/>
                    </a:cxn>
                    <a:cxn ang="0">
                      <a:pos x="838" y="1302"/>
                    </a:cxn>
                    <a:cxn ang="0">
                      <a:pos x="890" y="1347"/>
                    </a:cxn>
                    <a:cxn ang="0">
                      <a:pos x="920" y="1392"/>
                    </a:cxn>
                    <a:cxn ang="0">
                      <a:pos x="1040" y="1474"/>
                    </a:cxn>
                    <a:cxn ang="0">
                      <a:pos x="1159" y="1452"/>
                    </a:cxn>
                    <a:cxn ang="0">
                      <a:pos x="1219" y="1407"/>
                    </a:cxn>
                    <a:cxn ang="0">
                      <a:pos x="1271" y="1294"/>
                    </a:cxn>
                    <a:cxn ang="0">
                      <a:pos x="1242" y="1160"/>
                    </a:cxn>
                    <a:cxn ang="0">
                      <a:pos x="1152" y="988"/>
                    </a:cxn>
                    <a:cxn ang="0">
                      <a:pos x="1167" y="718"/>
                    </a:cxn>
                    <a:cxn ang="0">
                      <a:pos x="1242" y="644"/>
                    </a:cxn>
                    <a:cxn ang="0">
                      <a:pos x="1346" y="599"/>
                    </a:cxn>
                    <a:cxn ang="0">
                      <a:pos x="1481" y="427"/>
                    </a:cxn>
                    <a:cxn ang="0">
                      <a:pos x="1294" y="202"/>
                    </a:cxn>
                    <a:cxn ang="0">
                      <a:pos x="1219" y="210"/>
                    </a:cxn>
                    <a:cxn ang="0">
                      <a:pos x="1114" y="300"/>
                    </a:cxn>
                    <a:cxn ang="0">
                      <a:pos x="1062" y="389"/>
                    </a:cxn>
                    <a:cxn ang="0">
                      <a:pos x="957" y="449"/>
                    </a:cxn>
                    <a:cxn ang="0">
                      <a:pos x="793" y="240"/>
                    </a:cxn>
                    <a:cxn ang="0">
                      <a:pos x="763" y="120"/>
                    </a:cxn>
                    <a:cxn ang="0">
                      <a:pos x="695" y="45"/>
                    </a:cxn>
                    <a:cxn ang="0">
                      <a:pos x="673" y="23"/>
                    </a:cxn>
                    <a:cxn ang="0">
                      <a:pos x="606" y="0"/>
                    </a:cxn>
                    <a:cxn ang="0">
                      <a:pos x="456" y="75"/>
                    </a:cxn>
                    <a:cxn ang="0">
                      <a:pos x="426" y="120"/>
                    </a:cxn>
                    <a:cxn ang="0">
                      <a:pos x="381" y="157"/>
                    </a:cxn>
                  </a:cxnLst>
                  <a:rect l="0" t="0" r="r" b="b"/>
                  <a:pathLst>
                    <a:path w="1481" h="1479">
                      <a:moveTo>
                        <a:pt x="381" y="157"/>
                      </a:moveTo>
                      <a:cubicBezTo>
                        <a:pt x="355" y="151"/>
                        <a:pt x="331" y="143"/>
                        <a:pt x="306" y="135"/>
                      </a:cubicBezTo>
                      <a:cubicBezTo>
                        <a:pt x="300" y="135"/>
                        <a:pt x="213" y="137"/>
                        <a:pt x="187" y="150"/>
                      </a:cubicBezTo>
                      <a:cubicBezTo>
                        <a:pt x="107" y="190"/>
                        <a:pt x="73" y="294"/>
                        <a:pt x="52" y="374"/>
                      </a:cubicBezTo>
                      <a:cubicBezTo>
                        <a:pt x="57" y="445"/>
                        <a:pt x="56" y="536"/>
                        <a:pt x="97" y="599"/>
                      </a:cubicBezTo>
                      <a:cubicBezTo>
                        <a:pt x="124" y="684"/>
                        <a:pt x="114" y="754"/>
                        <a:pt x="52" y="816"/>
                      </a:cubicBezTo>
                      <a:cubicBezTo>
                        <a:pt x="30" y="885"/>
                        <a:pt x="67" y="780"/>
                        <a:pt x="22" y="861"/>
                      </a:cubicBezTo>
                      <a:cubicBezTo>
                        <a:pt x="13" y="877"/>
                        <a:pt x="5" y="915"/>
                        <a:pt x="0" y="935"/>
                      </a:cubicBezTo>
                      <a:cubicBezTo>
                        <a:pt x="5" y="981"/>
                        <a:pt x="5" y="1010"/>
                        <a:pt x="30" y="1048"/>
                      </a:cubicBezTo>
                      <a:cubicBezTo>
                        <a:pt x="77" y="1190"/>
                        <a:pt x="27" y="1023"/>
                        <a:pt x="52" y="1369"/>
                      </a:cubicBezTo>
                      <a:cubicBezTo>
                        <a:pt x="57" y="1432"/>
                        <a:pt x="182" y="1465"/>
                        <a:pt x="232" y="1474"/>
                      </a:cubicBezTo>
                      <a:cubicBezTo>
                        <a:pt x="329" y="1469"/>
                        <a:pt x="337" y="1472"/>
                        <a:pt x="404" y="1452"/>
                      </a:cubicBezTo>
                      <a:cubicBezTo>
                        <a:pt x="509" y="1366"/>
                        <a:pt x="446" y="1409"/>
                        <a:pt x="516" y="1339"/>
                      </a:cubicBezTo>
                      <a:cubicBezTo>
                        <a:pt x="539" y="1268"/>
                        <a:pt x="606" y="1233"/>
                        <a:pt x="673" y="1220"/>
                      </a:cubicBezTo>
                      <a:cubicBezTo>
                        <a:pt x="711" y="1225"/>
                        <a:pt x="741" y="1233"/>
                        <a:pt x="778" y="1242"/>
                      </a:cubicBezTo>
                      <a:cubicBezTo>
                        <a:pt x="804" y="1260"/>
                        <a:pt x="817" y="1281"/>
                        <a:pt x="838" y="1302"/>
                      </a:cubicBezTo>
                      <a:cubicBezTo>
                        <a:pt x="872" y="1336"/>
                        <a:pt x="861" y="1310"/>
                        <a:pt x="890" y="1347"/>
                      </a:cubicBezTo>
                      <a:cubicBezTo>
                        <a:pt x="901" y="1361"/>
                        <a:pt x="906" y="1381"/>
                        <a:pt x="920" y="1392"/>
                      </a:cubicBezTo>
                      <a:cubicBezTo>
                        <a:pt x="960" y="1422"/>
                        <a:pt x="996" y="1452"/>
                        <a:pt x="1040" y="1474"/>
                      </a:cubicBezTo>
                      <a:cubicBezTo>
                        <a:pt x="1097" y="1469"/>
                        <a:pt x="1118" y="1479"/>
                        <a:pt x="1159" y="1452"/>
                      </a:cubicBezTo>
                      <a:cubicBezTo>
                        <a:pt x="1180" y="1438"/>
                        <a:pt x="1219" y="1407"/>
                        <a:pt x="1219" y="1407"/>
                      </a:cubicBezTo>
                      <a:cubicBezTo>
                        <a:pt x="1243" y="1371"/>
                        <a:pt x="1255" y="1334"/>
                        <a:pt x="1271" y="1294"/>
                      </a:cubicBezTo>
                      <a:cubicBezTo>
                        <a:pt x="1266" y="1239"/>
                        <a:pt x="1270" y="1204"/>
                        <a:pt x="1242" y="1160"/>
                      </a:cubicBezTo>
                      <a:cubicBezTo>
                        <a:pt x="1225" y="1098"/>
                        <a:pt x="1181" y="1046"/>
                        <a:pt x="1152" y="988"/>
                      </a:cubicBezTo>
                      <a:cubicBezTo>
                        <a:pt x="1133" y="899"/>
                        <a:pt x="1116" y="797"/>
                        <a:pt x="1167" y="718"/>
                      </a:cubicBezTo>
                      <a:cubicBezTo>
                        <a:pt x="1179" y="679"/>
                        <a:pt x="1204" y="655"/>
                        <a:pt x="1242" y="644"/>
                      </a:cubicBezTo>
                      <a:cubicBezTo>
                        <a:pt x="1272" y="624"/>
                        <a:pt x="1311" y="607"/>
                        <a:pt x="1346" y="599"/>
                      </a:cubicBezTo>
                      <a:cubicBezTo>
                        <a:pt x="1411" y="557"/>
                        <a:pt x="1461" y="503"/>
                        <a:pt x="1481" y="427"/>
                      </a:cubicBezTo>
                      <a:cubicBezTo>
                        <a:pt x="1465" y="308"/>
                        <a:pt x="1416" y="228"/>
                        <a:pt x="1294" y="202"/>
                      </a:cubicBezTo>
                      <a:cubicBezTo>
                        <a:pt x="1269" y="205"/>
                        <a:pt x="1243" y="202"/>
                        <a:pt x="1219" y="210"/>
                      </a:cubicBezTo>
                      <a:cubicBezTo>
                        <a:pt x="1187" y="221"/>
                        <a:pt x="1135" y="279"/>
                        <a:pt x="1114" y="300"/>
                      </a:cubicBezTo>
                      <a:cubicBezTo>
                        <a:pt x="1092" y="322"/>
                        <a:pt x="1080" y="364"/>
                        <a:pt x="1062" y="389"/>
                      </a:cubicBezTo>
                      <a:cubicBezTo>
                        <a:pt x="1035" y="428"/>
                        <a:pt x="1000" y="441"/>
                        <a:pt x="957" y="449"/>
                      </a:cubicBezTo>
                      <a:cubicBezTo>
                        <a:pt x="845" y="428"/>
                        <a:pt x="813" y="342"/>
                        <a:pt x="793" y="240"/>
                      </a:cubicBezTo>
                      <a:cubicBezTo>
                        <a:pt x="790" y="225"/>
                        <a:pt x="782" y="144"/>
                        <a:pt x="763" y="120"/>
                      </a:cubicBezTo>
                      <a:cubicBezTo>
                        <a:pt x="743" y="93"/>
                        <a:pt x="716" y="71"/>
                        <a:pt x="695" y="45"/>
                      </a:cubicBezTo>
                      <a:cubicBezTo>
                        <a:pt x="688" y="37"/>
                        <a:pt x="682" y="29"/>
                        <a:pt x="673" y="23"/>
                      </a:cubicBezTo>
                      <a:cubicBezTo>
                        <a:pt x="656" y="11"/>
                        <a:pt x="626" y="7"/>
                        <a:pt x="606" y="0"/>
                      </a:cubicBezTo>
                      <a:cubicBezTo>
                        <a:pt x="526" y="12"/>
                        <a:pt x="516" y="15"/>
                        <a:pt x="456" y="75"/>
                      </a:cubicBezTo>
                      <a:cubicBezTo>
                        <a:pt x="443" y="88"/>
                        <a:pt x="426" y="120"/>
                        <a:pt x="426" y="120"/>
                      </a:cubicBezTo>
                      <a:cubicBezTo>
                        <a:pt x="418" y="145"/>
                        <a:pt x="409" y="157"/>
                        <a:pt x="381" y="157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928900" y="3531028"/>
                <a:ext cx="343260" cy="25172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757174" y="3520980"/>
                <a:ext cx="343260" cy="25172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528706" y="3953254"/>
                <a:ext cx="343260" cy="2517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108683" y="3953254"/>
                <a:ext cx="343260" cy="25172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357076" y="4801259"/>
                <a:ext cx="343260" cy="251724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83770" y="4814168"/>
                <a:ext cx="343260" cy="25172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675980" y="4377165"/>
                <a:ext cx="343260" cy="25172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621218" y="4377165"/>
                <a:ext cx="343260" cy="25172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86329" y="4795819"/>
                <a:ext cx="343260" cy="25172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17017" y="4437459"/>
                <a:ext cx="570892" cy="41865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017236" y="4317588"/>
                <a:ext cx="570892" cy="418653"/>
              </a:xfrm>
              <a:prstGeom prst="rect">
                <a:avLst/>
              </a:prstGeom>
            </p:spPr>
          </p:pic>
        </p:grpSp>
        <p:sp>
          <p:nvSpPr>
            <p:cNvPr id="25" name="Rectangle 24"/>
            <p:cNvSpPr/>
            <p:nvPr/>
          </p:nvSpPr>
          <p:spPr>
            <a:xfrm>
              <a:off x="5857373" y="4847303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dirty="0" smtClean="0">
                  <a:solidFill>
                    <a:srgbClr val="C05611"/>
                  </a:solidFill>
                </a:rPr>
                <a:t>7</a:t>
              </a:r>
              <a:endParaRPr lang="en-US" dirty="0">
                <a:solidFill>
                  <a:srgbClr val="C0561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83579" y="4520233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18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57377" y="4520233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12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00975" y="4195981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23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43958" y="486292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3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58704" y="4850068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45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88620" y="4196009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15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99675" y="3860563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6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32619" y="384853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2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796658" y="1583893"/>
            <a:ext cx="269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1"/>
                </a:solidFill>
              </a:rPr>
              <a:t>In our </a:t>
            </a:r>
            <a:r>
              <a:rPr lang="en-US" sz="2000" dirty="0" smtClean="0">
                <a:solidFill>
                  <a:schemeClr val="accent1"/>
                </a:solidFill>
              </a:rPr>
              <a:t>introductory example: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Queue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2517"/>
            <a:ext cx="10515600" cy="51692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Meaning: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A </a:t>
            </a:r>
            <a:r>
              <a:rPr lang="en-US" sz="2800" b="1" dirty="0" smtClean="0"/>
              <a:t>priority queue</a:t>
            </a:r>
            <a:r>
              <a:rPr lang="en-US" sz="2800" dirty="0" smtClean="0"/>
              <a:t> holds </a:t>
            </a:r>
            <a:r>
              <a:rPr lang="en-US" sz="2800" i="1" dirty="0" smtClean="0">
                <a:solidFill>
                  <a:schemeClr val="accent1"/>
                </a:solidFill>
              </a:rPr>
              <a:t>compare-able data</a:t>
            </a:r>
            <a:endParaRPr lang="en-US" sz="2800" i="1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Key property: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i="1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i="1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i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Operations: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i="1" dirty="0" smtClean="0">
              <a:solidFill>
                <a:schemeClr val="accent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422473" y="3781586"/>
            <a:ext cx="7303614" cy="2575403"/>
            <a:chOff x="4422473" y="3781586"/>
            <a:chExt cx="7303614" cy="2575403"/>
          </a:xfrm>
        </p:grpSpPr>
        <p:grpSp>
          <p:nvGrpSpPr>
            <p:cNvPr id="5" name="Group 4"/>
            <p:cNvGrpSpPr/>
            <p:nvPr/>
          </p:nvGrpSpPr>
          <p:grpSpPr>
            <a:xfrm>
              <a:off x="4422473" y="3781586"/>
              <a:ext cx="7303614" cy="2575403"/>
              <a:chOff x="3708385" y="2735262"/>
              <a:chExt cx="4992732" cy="1760538"/>
            </a:xfrm>
          </p:grpSpPr>
          <p:sp>
            <p:nvSpPr>
              <p:cNvPr id="6" name="Line 71"/>
              <p:cNvSpPr>
                <a:spLocks noChangeShapeType="1"/>
              </p:cNvSpPr>
              <p:nvPr>
                <p:custDataLst>
                  <p:tags r:id="rId1"/>
                </p:custDataLst>
              </p:nvPr>
            </p:nvSpPr>
            <p:spPr bwMode="auto">
              <a:xfrm flipV="1">
                <a:off x="3708385" y="3878262"/>
                <a:ext cx="838200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8" name="Line 73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 flipV="1">
                <a:off x="7481917" y="3874501"/>
                <a:ext cx="1219200" cy="1905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10" name="Freeform 80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679950" y="2735262"/>
                <a:ext cx="3135313" cy="1760538"/>
              </a:xfrm>
              <a:custGeom>
                <a:avLst/>
                <a:gdLst/>
                <a:ahLst/>
                <a:cxnLst>
                  <a:cxn ang="0">
                    <a:pos x="381" y="157"/>
                  </a:cxn>
                  <a:cxn ang="0">
                    <a:pos x="306" y="135"/>
                  </a:cxn>
                  <a:cxn ang="0">
                    <a:pos x="187" y="150"/>
                  </a:cxn>
                  <a:cxn ang="0">
                    <a:pos x="52" y="374"/>
                  </a:cxn>
                  <a:cxn ang="0">
                    <a:pos x="97" y="599"/>
                  </a:cxn>
                  <a:cxn ang="0">
                    <a:pos x="52" y="816"/>
                  </a:cxn>
                  <a:cxn ang="0">
                    <a:pos x="22" y="861"/>
                  </a:cxn>
                  <a:cxn ang="0">
                    <a:pos x="0" y="935"/>
                  </a:cxn>
                  <a:cxn ang="0">
                    <a:pos x="30" y="1048"/>
                  </a:cxn>
                  <a:cxn ang="0">
                    <a:pos x="52" y="1369"/>
                  </a:cxn>
                  <a:cxn ang="0">
                    <a:pos x="232" y="1474"/>
                  </a:cxn>
                  <a:cxn ang="0">
                    <a:pos x="404" y="1452"/>
                  </a:cxn>
                  <a:cxn ang="0">
                    <a:pos x="516" y="1339"/>
                  </a:cxn>
                  <a:cxn ang="0">
                    <a:pos x="673" y="1220"/>
                  </a:cxn>
                  <a:cxn ang="0">
                    <a:pos x="778" y="1242"/>
                  </a:cxn>
                  <a:cxn ang="0">
                    <a:pos x="838" y="1302"/>
                  </a:cxn>
                  <a:cxn ang="0">
                    <a:pos x="890" y="1347"/>
                  </a:cxn>
                  <a:cxn ang="0">
                    <a:pos x="920" y="1392"/>
                  </a:cxn>
                  <a:cxn ang="0">
                    <a:pos x="1040" y="1474"/>
                  </a:cxn>
                  <a:cxn ang="0">
                    <a:pos x="1159" y="1452"/>
                  </a:cxn>
                  <a:cxn ang="0">
                    <a:pos x="1219" y="1407"/>
                  </a:cxn>
                  <a:cxn ang="0">
                    <a:pos x="1271" y="1294"/>
                  </a:cxn>
                  <a:cxn ang="0">
                    <a:pos x="1242" y="1160"/>
                  </a:cxn>
                  <a:cxn ang="0">
                    <a:pos x="1152" y="988"/>
                  </a:cxn>
                  <a:cxn ang="0">
                    <a:pos x="1167" y="718"/>
                  </a:cxn>
                  <a:cxn ang="0">
                    <a:pos x="1242" y="644"/>
                  </a:cxn>
                  <a:cxn ang="0">
                    <a:pos x="1346" y="599"/>
                  </a:cxn>
                  <a:cxn ang="0">
                    <a:pos x="1481" y="427"/>
                  </a:cxn>
                  <a:cxn ang="0">
                    <a:pos x="1294" y="202"/>
                  </a:cxn>
                  <a:cxn ang="0">
                    <a:pos x="1219" y="210"/>
                  </a:cxn>
                  <a:cxn ang="0">
                    <a:pos x="1114" y="300"/>
                  </a:cxn>
                  <a:cxn ang="0">
                    <a:pos x="1062" y="389"/>
                  </a:cxn>
                  <a:cxn ang="0">
                    <a:pos x="957" y="449"/>
                  </a:cxn>
                  <a:cxn ang="0">
                    <a:pos x="793" y="240"/>
                  </a:cxn>
                  <a:cxn ang="0">
                    <a:pos x="763" y="120"/>
                  </a:cxn>
                  <a:cxn ang="0">
                    <a:pos x="695" y="45"/>
                  </a:cxn>
                  <a:cxn ang="0">
                    <a:pos x="673" y="23"/>
                  </a:cxn>
                  <a:cxn ang="0">
                    <a:pos x="606" y="0"/>
                  </a:cxn>
                  <a:cxn ang="0">
                    <a:pos x="456" y="75"/>
                  </a:cxn>
                  <a:cxn ang="0">
                    <a:pos x="426" y="120"/>
                  </a:cxn>
                  <a:cxn ang="0">
                    <a:pos x="381" y="157"/>
                  </a:cxn>
                </a:cxnLst>
                <a:rect l="0" t="0" r="r" b="b"/>
                <a:pathLst>
                  <a:path w="1481" h="1479">
                    <a:moveTo>
                      <a:pt x="381" y="157"/>
                    </a:moveTo>
                    <a:cubicBezTo>
                      <a:pt x="355" y="151"/>
                      <a:pt x="331" y="143"/>
                      <a:pt x="306" y="135"/>
                    </a:cubicBezTo>
                    <a:cubicBezTo>
                      <a:pt x="300" y="135"/>
                      <a:pt x="213" y="137"/>
                      <a:pt x="187" y="150"/>
                    </a:cubicBezTo>
                    <a:cubicBezTo>
                      <a:pt x="107" y="190"/>
                      <a:pt x="73" y="294"/>
                      <a:pt x="52" y="374"/>
                    </a:cubicBezTo>
                    <a:cubicBezTo>
                      <a:pt x="57" y="445"/>
                      <a:pt x="56" y="536"/>
                      <a:pt x="97" y="599"/>
                    </a:cubicBezTo>
                    <a:cubicBezTo>
                      <a:pt x="124" y="684"/>
                      <a:pt x="114" y="754"/>
                      <a:pt x="52" y="816"/>
                    </a:cubicBezTo>
                    <a:cubicBezTo>
                      <a:pt x="30" y="885"/>
                      <a:pt x="67" y="780"/>
                      <a:pt x="22" y="861"/>
                    </a:cubicBezTo>
                    <a:cubicBezTo>
                      <a:pt x="13" y="877"/>
                      <a:pt x="5" y="915"/>
                      <a:pt x="0" y="935"/>
                    </a:cubicBezTo>
                    <a:cubicBezTo>
                      <a:pt x="5" y="981"/>
                      <a:pt x="5" y="1010"/>
                      <a:pt x="30" y="1048"/>
                    </a:cubicBezTo>
                    <a:cubicBezTo>
                      <a:pt x="77" y="1190"/>
                      <a:pt x="27" y="1023"/>
                      <a:pt x="52" y="1369"/>
                    </a:cubicBezTo>
                    <a:cubicBezTo>
                      <a:pt x="57" y="1432"/>
                      <a:pt x="182" y="1465"/>
                      <a:pt x="232" y="1474"/>
                    </a:cubicBezTo>
                    <a:cubicBezTo>
                      <a:pt x="329" y="1469"/>
                      <a:pt x="337" y="1472"/>
                      <a:pt x="404" y="1452"/>
                    </a:cubicBezTo>
                    <a:cubicBezTo>
                      <a:pt x="509" y="1366"/>
                      <a:pt x="446" y="1409"/>
                      <a:pt x="516" y="1339"/>
                    </a:cubicBezTo>
                    <a:cubicBezTo>
                      <a:pt x="539" y="1268"/>
                      <a:pt x="606" y="1233"/>
                      <a:pt x="673" y="1220"/>
                    </a:cubicBezTo>
                    <a:cubicBezTo>
                      <a:pt x="711" y="1225"/>
                      <a:pt x="741" y="1233"/>
                      <a:pt x="778" y="1242"/>
                    </a:cubicBezTo>
                    <a:cubicBezTo>
                      <a:pt x="804" y="1260"/>
                      <a:pt x="817" y="1281"/>
                      <a:pt x="838" y="1302"/>
                    </a:cubicBezTo>
                    <a:cubicBezTo>
                      <a:pt x="872" y="1336"/>
                      <a:pt x="861" y="1310"/>
                      <a:pt x="890" y="1347"/>
                    </a:cubicBezTo>
                    <a:cubicBezTo>
                      <a:pt x="901" y="1361"/>
                      <a:pt x="906" y="1381"/>
                      <a:pt x="920" y="1392"/>
                    </a:cubicBezTo>
                    <a:cubicBezTo>
                      <a:pt x="960" y="1422"/>
                      <a:pt x="996" y="1452"/>
                      <a:pt x="1040" y="1474"/>
                    </a:cubicBezTo>
                    <a:cubicBezTo>
                      <a:pt x="1097" y="1469"/>
                      <a:pt x="1118" y="1479"/>
                      <a:pt x="1159" y="1452"/>
                    </a:cubicBezTo>
                    <a:cubicBezTo>
                      <a:pt x="1180" y="1438"/>
                      <a:pt x="1219" y="1407"/>
                      <a:pt x="1219" y="1407"/>
                    </a:cubicBezTo>
                    <a:cubicBezTo>
                      <a:pt x="1243" y="1371"/>
                      <a:pt x="1255" y="1334"/>
                      <a:pt x="1271" y="1294"/>
                    </a:cubicBezTo>
                    <a:cubicBezTo>
                      <a:pt x="1266" y="1239"/>
                      <a:pt x="1270" y="1204"/>
                      <a:pt x="1242" y="1160"/>
                    </a:cubicBezTo>
                    <a:cubicBezTo>
                      <a:pt x="1225" y="1098"/>
                      <a:pt x="1181" y="1046"/>
                      <a:pt x="1152" y="988"/>
                    </a:cubicBezTo>
                    <a:cubicBezTo>
                      <a:pt x="1133" y="899"/>
                      <a:pt x="1116" y="797"/>
                      <a:pt x="1167" y="718"/>
                    </a:cubicBezTo>
                    <a:cubicBezTo>
                      <a:pt x="1179" y="679"/>
                      <a:pt x="1204" y="655"/>
                      <a:pt x="1242" y="644"/>
                    </a:cubicBezTo>
                    <a:cubicBezTo>
                      <a:pt x="1272" y="624"/>
                      <a:pt x="1311" y="607"/>
                      <a:pt x="1346" y="599"/>
                    </a:cubicBezTo>
                    <a:cubicBezTo>
                      <a:pt x="1411" y="557"/>
                      <a:pt x="1461" y="503"/>
                      <a:pt x="1481" y="427"/>
                    </a:cubicBezTo>
                    <a:cubicBezTo>
                      <a:pt x="1465" y="308"/>
                      <a:pt x="1416" y="228"/>
                      <a:pt x="1294" y="202"/>
                    </a:cubicBezTo>
                    <a:cubicBezTo>
                      <a:pt x="1269" y="205"/>
                      <a:pt x="1243" y="202"/>
                      <a:pt x="1219" y="210"/>
                    </a:cubicBezTo>
                    <a:cubicBezTo>
                      <a:pt x="1187" y="221"/>
                      <a:pt x="1135" y="279"/>
                      <a:pt x="1114" y="300"/>
                    </a:cubicBezTo>
                    <a:cubicBezTo>
                      <a:pt x="1092" y="322"/>
                      <a:pt x="1080" y="364"/>
                      <a:pt x="1062" y="389"/>
                    </a:cubicBezTo>
                    <a:cubicBezTo>
                      <a:pt x="1035" y="428"/>
                      <a:pt x="1000" y="441"/>
                      <a:pt x="957" y="449"/>
                    </a:cubicBezTo>
                    <a:cubicBezTo>
                      <a:pt x="845" y="428"/>
                      <a:pt x="813" y="342"/>
                      <a:pt x="793" y="240"/>
                    </a:cubicBezTo>
                    <a:cubicBezTo>
                      <a:pt x="790" y="225"/>
                      <a:pt x="782" y="144"/>
                      <a:pt x="763" y="120"/>
                    </a:cubicBezTo>
                    <a:cubicBezTo>
                      <a:pt x="743" y="93"/>
                      <a:pt x="716" y="71"/>
                      <a:pt x="695" y="45"/>
                    </a:cubicBezTo>
                    <a:cubicBezTo>
                      <a:pt x="688" y="37"/>
                      <a:pt x="682" y="29"/>
                      <a:pt x="673" y="23"/>
                    </a:cubicBezTo>
                    <a:cubicBezTo>
                      <a:pt x="656" y="11"/>
                      <a:pt x="626" y="7"/>
                      <a:pt x="606" y="0"/>
                    </a:cubicBezTo>
                    <a:cubicBezTo>
                      <a:pt x="526" y="12"/>
                      <a:pt x="516" y="15"/>
                      <a:pt x="456" y="75"/>
                    </a:cubicBezTo>
                    <a:cubicBezTo>
                      <a:pt x="443" y="88"/>
                      <a:pt x="426" y="120"/>
                      <a:pt x="426" y="120"/>
                    </a:cubicBezTo>
                    <a:cubicBezTo>
                      <a:pt x="418" y="145"/>
                      <a:pt x="409" y="157"/>
                      <a:pt x="381" y="157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180844" y="4036059"/>
              <a:ext cx="2825801" cy="1832024"/>
              <a:chOff x="6180844" y="4036059"/>
              <a:chExt cx="2825801" cy="183202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205412" y="5385313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/>
                <a:r>
                  <a:rPr lang="en-US" sz="2400" dirty="0" smtClean="0">
                    <a:solidFill>
                      <a:srgbClr val="C05611"/>
                    </a:solidFill>
                  </a:rPr>
                  <a:t>7</a:t>
                </a:r>
                <a:endParaRPr lang="en-US" sz="2400" dirty="0">
                  <a:solidFill>
                    <a:srgbClr val="C0561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510996" y="494347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C05611"/>
                    </a:solidFill>
                  </a:rPr>
                  <a:t>18</a:t>
                </a:r>
                <a:endParaRPr lang="en-US" sz="24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529962" y="494347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C05611"/>
                    </a:solidFill>
                  </a:rPr>
                  <a:t>12</a:t>
                </a:r>
                <a:endParaRPr lang="en-US" sz="24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994132" y="4505433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C05611"/>
                    </a:solidFill>
                  </a:rPr>
                  <a:t>23</a:t>
                </a:r>
                <a:endParaRPr lang="en-US" sz="24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241652" y="5406418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C05611"/>
                    </a:solidFill>
                  </a:rPr>
                  <a:t>3</a:t>
                </a:r>
                <a:endParaRPr lang="en-US" sz="24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80844" y="5389048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C05611"/>
                    </a:solidFill>
                  </a:rPr>
                  <a:t>45</a:t>
                </a:r>
                <a:endParaRPr lang="en-US" sz="24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356349" y="4505471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C05611"/>
                    </a:solidFill>
                  </a:rPr>
                  <a:t>15</a:t>
                </a:r>
                <a:endParaRPr lang="en-US" sz="24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776556" y="4052313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C05611"/>
                    </a:solidFill>
                  </a:rPr>
                  <a:t>6</a:t>
                </a:r>
                <a:endParaRPr lang="en-US" sz="24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631607" y="4036059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C05611"/>
                    </a:solidFill>
                  </a:rPr>
                  <a:t>2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94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Queue: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with priority </a:t>
            </a:r>
            <a:r>
              <a:rPr lang="en-US" i="1" dirty="0" smtClean="0"/>
              <a:t>5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with priority </a:t>
            </a:r>
            <a:r>
              <a:rPr lang="en-US" i="1" dirty="0" smtClean="0"/>
              <a:t>3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a</a:t>
            </a:r>
            <a:r>
              <a:rPr lang="en-US" dirty="0" smtClean="0"/>
              <a:t> 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3</a:t>
            </a:r>
            <a:r>
              <a:rPr lang="en-US" dirty="0" smtClean="0"/>
              <a:t> with priority </a:t>
            </a:r>
            <a:r>
              <a:rPr lang="en-US" i="1" dirty="0" smtClean="0"/>
              <a:t>2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4</a:t>
            </a:r>
            <a:r>
              <a:rPr lang="en-US" dirty="0" smtClean="0"/>
              <a:t> with priority </a:t>
            </a:r>
            <a:r>
              <a:rPr lang="en-US" i="1" dirty="0" smtClean="0"/>
              <a:t>6</a:t>
            </a:r>
          </a:p>
          <a:p>
            <a:pPr>
              <a:buNone/>
            </a:pPr>
            <a:r>
              <a:rPr lang="en-US" dirty="0" smtClean="0"/>
              <a:t>	c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d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Analogy: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is like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dirty="0" smtClean="0"/>
              <a:t>,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 is like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dequeue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But the whole point is to use priorities instead of FIFO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92175" y="1592178"/>
            <a:ext cx="6981639" cy="2575403"/>
            <a:chOff x="3752405" y="2735262"/>
            <a:chExt cx="4772632" cy="1760538"/>
          </a:xfrm>
        </p:grpSpPr>
        <p:sp>
          <p:nvSpPr>
            <p:cNvPr id="15" name="Line 71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3752405" y="3878262"/>
              <a:ext cx="8382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6" name="Line 7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7305837" y="3856893"/>
              <a:ext cx="1219200" cy="1905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7" name="Freeform 80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679950" y="2735262"/>
              <a:ext cx="3135313" cy="1760538"/>
            </a:xfrm>
            <a:custGeom>
              <a:avLst/>
              <a:gdLst/>
              <a:ahLst/>
              <a:cxnLst>
                <a:cxn ang="0">
                  <a:pos x="381" y="157"/>
                </a:cxn>
                <a:cxn ang="0">
                  <a:pos x="306" y="135"/>
                </a:cxn>
                <a:cxn ang="0">
                  <a:pos x="187" y="150"/>
                </a:cxn>
                <a:cxn ang="0">
                  <a:pos x="52" y="374"/>
                </a:cxn>
                <a:cxn ang="0">
                  <a:pos x="97" y="599"/>
                </a:cxn>
                <a:cxn ang="0">
                  <a:pos x="52" y="816"/>
                </a:cxn>
                <a:cxn ang="0">
                  <a:pos x="22" y="861"/>
                </a:cxn>
                <a:cxn ang="0">
                  <a:pos x="0" y="935"/>
                </a:cxn>
                <a:cxn ang="0">
                  <a:pos x="30" y="1048"/>
                </a:cxn>
                <a:cxn ang="0">
                  <a:pos x="52" y="1369"/>
                </a:cxn>
                <a:cxn ang="0">
                  <a:pos x="232" y="1474"/>
                </a:cxn>
                <a:cxn ang="0">
                  <a:pos x="404" y="1452"/>
                </a:cxn>
                <a:cxn ang="0">
                  <a:pos x="516" y="1339"/>
                </a:cxn>
                <a:cxn ang="0">
                  <a:pos x="673" y="1220"/>
                </a:cxn>
                <a:cxn ang="0">
                  <a:pos x="778" y="1242"/>
                </a:cxn>
                <a:cxn ang="0">
                  <a:pos x="838" y="1302"/>
                </a:cxn>
                <a:cxn ang="0">
                  <a:pos x="890" y="1347"/>
                </a:cxn>
                <a:cxn ang="0">
                  <a:pos x="920" y="1392"/>
                </a:cxn>
                <a:cxn ang="0">
                  <a:pos x="1040" y="1474"/>
                </a:cxn>
                <a:cxn ang="0">
                  <a:pos x="1159" y="1452"/>
                </a:cxn>
                <a:cxn ang="0">
                  <a:pos x="1219" y="1407"/>
                </a:cxn>
                <a:cxn ang="0">
                  <a:pos x="1271" y="1294"/>
                </a:cxn>
                <a:cxn ang="0">
                  <a:pos x="1242" y="1160"/>
                </a:cxn>
                <a:cxn ang="0">
                  <a:pos x="1152" y="988"/>
                </a:cxn>
                <a:cxn ang="0">
                  <a:pos x="1167" y="718"/>
                </a:cxn>
                <a:cxn ang="0">
                  <a:pos x="1242" y="644"/>
                </a:cxn>
                <a:cxn ang="0">
                  <a:pos x="1346" y="599"/>
                </a:cxn>
                <a:cxn ang="0">
                  <a:pos x="1481" y="427"/>
                </a:cxn>
                <a:cxn ang="0">
                  <a:pos x="1294" y="202"/>
                </a:cxn>
                <a:cxn ang="0">
                  <a:pos x="1219" y="210"/>
                </a:cxn>
                <a:cxn ang="0">
                  <a:pos x="1114" y="300"/>
                </a:cxn>
                <a:cxn ang="0">
                  <a:pos x="1062" y="389"/>
                </a:cxn>
                <a:cxn ang="0">
                  <a:pos x="957" y="449"/>
                </a:cxn>
                <a:cxn ang="0">
                  <a:pos x="793" y="240"/>
                </a:cxn>
                <a:cxn ang="0">
                  <a:pos x="763" y="120"/>
                </a:cxn>
                <a:cxn ang="0">
                  <a:pos x="695" y="45"/>
                </a:cxn>
                <a:cxn ang="0">
                  <a:pos x="673" y="23"/>
                </a:cxn>
                <a:cxn ang="0">
                  <a:pos x="606" y="0"/>
                </a:cxn>
                <a:cxn ang="0">
                  <a:pos x="456" y="75"/>
                </a:cxn>
                <a:cxn ang="0">
                  <a:pos x="426" y="120"/>
                </a:cxn>
                <a:cxn ang="0">
                  <a:pos x="381" y="157"/>
                </a:cxn>
              </a:cxnLst>
              <a:rect l="0" t="0" r="r" b="b"/>
              <a:pathLst>
                <a:path w="1481" h="1479">
                  <a:moveTo>
                    <a:pt x="381" y="157"/>
                  </a:moveTo>
                  <a:cubicBezTo>
                    <a:pt x="355" y="151"/>
                    <a:pt x="331" y="143"/>
                    <a:pt x="306" y="135"/>
                  </a:cubicBezTo>
                  <a:cubicBezTo>
                    <a:pt x="300" y="135"/>
                    <a:pt x="213" y="137"/>
                    <a:pt x="187" y="150"/>
                  </a:cubicBezTo>
                  <a:cubicBezTo>
                    <a:pt x="107" y="190"/>
                    <a:pt x="73" y="294"/>
                    <a:pt x="52" y="374"/>
                  </a:cubicBezTo>
                  <a:cubicBezTo>
                    <a:pt x="57" y="445"/>
                    <a:pt x="56" y="536"/>
                    <a:pt x="97" y="599"/>
                  </a:cubicBezTo>
                  <a:cubicBezTo>
                    <a:pt x="124" y="684"/>
                    <a:pt x="114" y="754"/>
                    <a:pt x="52" y="816"/>
                  </a:cubicBezTo>
                  <a:cubicBezTo>
                    <a:pt x="30" y="885"/>
                    <a:pt x="67" y="780"/>
                    <a:pt x="22" y="861"/>
                  </a:cubicBezTo>
                  <a:cubicBezTo>
                    <a:pt x="13" y="877"/>
                    <a:pt x="5" y="915"/>
                    <a:pt x="0" y="935"/>
                  </a:cubicBezTo>
                  <a:cubicBezTo>
                    <a:pt x="5" y="981"/>
                    <a:pt x="5" y="1010"/>
                    <a:pt x="30" y="1048"/>
                  </a:cubicBezTo>
                  <a:cubicBezTo>
                    <a:pt x="77" y="1190"/>
                    <a:pt x="27" y="1023"/>
                    <a:pt x="52" y="1369"/>
                  </a:cubicBezTo>
                  <a:cubicBezTo>
                    <a:pt x="57" y="1432"/>
                    <a:pt x="182" y="1465"/>
                    <a:pt x="232" y="1474"/>
                  </a:cubicBezTo>
                  <a:cubicBezTo>
                    <a:pt x="329" y="1469"/>
                    <a:pt x="337" y="1472"/>
                    <a:pt x="404" y="1452"/>
                  </a:cubicBezTo>
                  <a:cubicBezTo>
                    <a:pt x="509" y="1366"/>
                    <a:pt x="446" y="1409"/>
                    <a:pt x="516" y="1339"/>
                  </a:cubicBezTo>
                  <a:cubicBezTo>
                    <a:pt x="539" y="1268"/>
                    <a:pt x="606" y="1233"/>
                    <a:pt x="673" y="1220"/>
                  </a:cubicBezTo>
                  <a:cubicBezTo>
                    <a:pt x="711" y="1225"/>
                    <a:pt x="741" y="1233"/>
                    <a:pt x="778" y="1242"/>
                  </a:cubicBezTo>
                  <a:cubicBezTo>
                    <a:pt x="804" y="1260"/>
                    <a:pt x="817" y="1281"/>
                    <a:pt x="838" y="1302"/>
                  </a:cubicBezTo>
                  <a:cubicBezTo>
                    <a:pt x="872" y="1336"/>
                    <a:pt x="861" y="1310"/>
                    <a:pt x="890" y="1347"/>
                  </a:cubicBezTo>
                  <a:cubicBezTo>
                    <a:pt x="901" y="1361"/>
                    <a:pt x="906" y="1381"/>
                    <a:pt x="920" y="1392"/>
                  </a:cubicBezTo>
                  <a:cubicBezTo>
                    <a:pt x="960" y="1422"/>
                    <a:pt x="996" y="1452"/>
                    <a:pt x="1040" y="1474"/>
                  </a:cubicBezTo>
                  <a:cubicBezTo>
                    <a:pt x="1097" y="1469"/>
                    <a:pt x="1118" y="1479"/>
                    <a:pt x="1159" y="1452"/>
                  </a:cubicBezTo>
                  <a:cubicBezTo>
                    <a:pt x="1180" y="1438"/>
                    <a:pt x="1219" y="1407"/>
                    <a:pt x="1219" y="1407"/>
                  </a:cubicBezTo>
                  <a:cubicBezTo>
                    <a:pt x="1243" y="1371"/>
                    <a:pt x="1255" y="1334"/>
                    <a:pt x="1271" y="1294"/>
                  </a:cubicBezTo>
                  <a:cubicBezTo>
                    <a:pt x="1266" y="1239"/>
                    <a:pt x="1270" y="1204"/>
                    <a:pt x="1242" y="1160"/>
                  </a:cubicBezTo>
                  <a:cubicBezTo>
                    <a:pt x="1225" y="1098"/>
                    <a:pt x="1181" y="1046"/>
                    <a:pt x="1152" y="988"/>
                  </a:cubicBezTo>
                  <a:cubicBezTo>
                    <a:pt x="1133" y="899"/>
                    <a:pt x="1116" y="797"/>
                    <a:pt x="1167" y="718"/>
                  </a:cubicBezTo>
                  <a:cubicBezTo>
                    <a:pt x="1179" y="679"/>
                    <a:pt x="1204" y="655"/>
                    <a:pt x="1242" y="644"/>
                  </a:cubicBezTo>
                  <a:cubicBezTo>
                    <a:pt x="1272" y="624"/>
                    <a:pt x="1311" y="607"/>
                    <a:pt x="1346" y="599"/>
                  </a:cubicBezTo>
                  <a:cubicBezTo>
                    <a:pt x="1411" y="557"/>
                    <a:pt x="1461" y="503"/>
                    <a:pt x="1481" y="427"/>
                  </a:cubicBezTo>
                  <a:cubicBezTo>
                    <a:pt x="1465" y="308"/>
                    <a:pt x="1416" y="228"/>
                    <a:pt x="1294" y="202"/>
                  </a:cubicBezTo>
                  <a:cubicBezTo>
                    <a:pt x="1269" y="205"/>
                    <a:pt x="1243" y="202"/>
                    <a:pt x="1219" y="210"/>
                  </a:cubicBezTo>
                  <a:cubicBezTo>
                    <a:pt x="1187" y="221"/>
                    <a:pt x="1135" y="279"/>
                    <a:pt x="1114" y="300"/>
                  </a:cubicBezTo>
                  <a:cubicBezTo>
                    <a:pt x="1092" y="322"/>
                    <a:pt x="1080" y="364"/>
                    <a:pt x="1062" y="389"/>
                  </a:cubicBezTo>
                  <a:cubicBezTo>
                    <a:pt x="1035" y="428"/>
                    <a:pt x="1000" y="441"/>
                    <a:pt x="957" y="449"/>
                  </a:cubicBezTo>
                  <a:cubicBezTo>
                    <a:pt x="845" y="428"/>
                    <a:pt x="813" y="342"/>
                    <a:pt x="793" y="240"/>
                  </a:cubicBezTo>
                  <a:cubicBezTo>
                    <a:pt x="790" y="225"/>
                    <a:pt x="782" y="144"/>
                    <a:pt x="763" y="120"/>
                  </a:cubicBezTo>
                  <a:cubicBezTo>
                    <a:pt x="743" y="93"/>
                    <a:pt x="716" y="71"/>
                    <a:pt x="695" y="45"/>
                  </a:cubicBezTo>
                  <a:cubicBezTo>
                    <a:pt x="688" y="37"/>
                    <a:pt x="682" y="29"/>
                    <a:pt x="673" y="23"/>
                  </a:cubicBezTo>
                  <a:cubicBezTo>
                    <a:pt x="656" y="11"/>
                    <a:pt x="626" y="7"/>
                    <a:pt x="606" y="0"/>
                  </a:cubicBezTo>
                  <a:cubicBezTo>
                    <a:pt x="526" y="12"/>
                    <a:pt x="516" y="15"/>
                    <a:pt x="456" y="75"/>
                  </a:cubicBezTo>
                  <a:cubicBezTo>
                    <a:pt x="443" y="88"/>
                    <a:pt x="426" y="120"/>
                    <a:pt x="426" y="120"/>
                  </a:cubicBezTo>
                  <a:cubicBezTo>
                    <a:pt x="418" y="145"/>
                    <a:pt x="409" y="157"/>
                    <a:pt x="381" y="157"/>
                  </a:cubicBez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194791" y="2799158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C05611"/>
                </a:solidFill>
              </a:rPr>
              <a:t>insert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0361994" y="2799157"/>
            <a:ext cx="1472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C05611"/>
                </a:solidFill>
              </a:rPr>
              <a:t>deleteMin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4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Like all good ADTs, the priority queue arises often</a:t>
            </a:r>
          </a:p>
          <a:p>
            <a:pPr lvl="1"/>
            <a:endParaRPr lang="en-US" dirty="0" smtClean="0"/>
          </a:p>
          <a:p>
            <a:pPr>
              <a:lnSpc>
                <a:spcPts val="2000"/>
              </a:lnSpc>
            </a:pPr>
            <a:r>
              <a:rPr lang="en-US" dirty="0" smtClean="0"/>
              <a:t>Run multiple programs in the operating system</a:t>
            </a:r>
          </a:p>
          <a:p>
            <a:pPr lvl="1">
              <a:lnSpc>
                <a:spcPts val="2000"/>
              </a:lnSpc>
            </a:pPr>
            <a:r>
              <a:rPr lang="en-US" dirty="0" smtClean="0"/>
              <a:t>“critical” before “interactive” before “compute-intensive”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dirty="0" smtClean="0"/>
              <a:t>Treat hospital patients in order of severity (or triage)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Forward network packets in order of urgency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Select most frequent symbols for data compression 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Sort (first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all, then repeatedly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Much like Homework 1 uses a stack to implement reverse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7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good 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46186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Will show an efficient, non-obvious data structure for this ADT</a:t>
            </a:r>
          </a:p>
          <a:p>
            <a:pPr marL="457200" lvl="1" indent="0">
              <a:buNone/>
            </a:pPr>
            <a:r>
              <a:rPr lang="en-US" dirty="0" smtClean="0"/>
              <a:t>But first let’s analyze some “obvious” ideas for </a:t>
            </a:r>
            <a:r>
              <a:rPr lang="en-US" i="1" dirty="0" smtClean="0"/>
              <a:t>n</a:t>
            </a:r>
            <a:r>
              <a:rPr lang="en-US" dirty="0" smtClean="0"/>
              <a:t> data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lnSpc>
                <a:spcPts val="2800"/>
              </a:lnSpc>
              <a:buNone/>
            </a:pPr>
            <a:r>
              <a:rPr lang="en-US" i="1" u="sng" dirty="0" smtClean="0"/>
              <a:t>data</a:t>
            </a:r>
            <a:r>
              <a:rPr lang="en-US" dirty="0" smtClean="0"/>
              <a:t>	  	</a:t>
            </a:r>
            <a:r>
              <a:rPr lang="en-US" dirty="0" smtClean="0"/>
              <a:t>	     </a:t>
            </a:r>
            <a:r>
              <a:rPr lang="en-US" i="1" u="sng" dirty="0" smtClean="0"/>
              <a:t>insert algorithm / time</a:t>
            </a:r>
            <a:r>
              <a:rPr lang="en-US" dirty="0" smtClean="0"/>
              <a:t>    </a:t>
            </a:r>
            <a:r>
              <a:rPr lang="en-US" dirty="0" smtClean="0"/>
              <a:t>	      </a:t>
            </a:r>
            <a:r>
              <a:rPr lang="en-US" i="1" u="sng" dirty="0" err="1" smtClean="0"/>
              <a:t>deleteMin</a:t>
            </a:r>
            <a:r>
              <a:rPr lang="en-US" i="1" u="sng" dirty="0" smtClean="0"/>
              <a:t> </a:t>
            </a:r>
            <a:r>
              <a:rPr lang="en-US" i="1" u="sng" dirty="0" smtClean="0"/>
              <a:t>algorithm / time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unsorted array	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unsorted linked list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sorted circular array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sorted linked list	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binary search tree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AVL tree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0644" y="3247623"/>
            <a:ext cx="7636099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50"/>
              </a:spcBef>
            </a:pPr>
            <a:r>
              <a:rPr lang="en-US" sz="2400" kern="0" dirty="0">
                <a:solidFill>
                  <a:srgbClr val="000000"/>
                </a:solidFill>
              </a:rPr>
              <a:t>add </a:t>
            </a:r>
            <a:r>
              <a:rPr lang="en-US" sz="2400" kern="0" dirty="0">
                <a:solidFill>
                  <a:srgbClr val="000000"/>
                </a:solidFill>
              </a:rPr>
              <a:t>at </a:t>
            </a:r>
            <a:r>
              <a:rPr lang="en-US" sz="2400" kern="0" dirty="0" smtClean="0">
                <a:solidFill>
                  <a:srgbClr val="000000"/>
                </a:solidFill>
              </a:rPr>
              <a:t>end			    search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850"/>
              </a:spcBef>
            </a:pPr>
            <a:r>
              <a:rPr lang="en-US" sz="2400" kern="0" dirty="0">
                <a:solidFill>
                  <a:srgbClr val="000000"/>
                </a:solidFill>
              </a:rPr>
              <a:t>add </a:t>
            </a:r>
            <a:r>
              <a:rPr lang="en-US" sz="2400" kern="0" dirty="0">
                <a:solidFill>
                  <a:srgbClr val="000000"/>
                </a:solidFill>
              </a:rPr>
              <a:t>at </a:t>
            </a:r>
            <a:r>
              <a:rPr lang="en-US" sz="2400" kern="0" dirty="0" smtClean="0">
                <a:solidFill>
                  <a:srgbClr val="000000"/>
                </a:solidFill>
              </a:rPr>
              <a:t>front			</a:t>
            </a:r>
            <a:r>
              <a:rPr lang="en-US" sz="2400" kern="0" dirty="0" smtClean="0">
                <a:solidFill>
                  <a:srgbClr val="000000"/>
                </a:solidFill>
              </a:rPr>
              <a:t>    </a:t>
            </a:r>
            <a:r>
              <a:rPr lang="en-US" sz="2400" kern="0" dirty="0" smtClean="0">
                <a:solidFill>
                  <a:srgbClr val="000000"/>
                </a:solidFill>
              </a:rPr>
              <a:t>search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850"/>
              </a:spcBef>
            </a:pPr>
            <a:r>
              <a:rPr lang="en-US" sz="2400" kern="0" dirty="0">
                <a:solidFill>
                  <a:srgbClr val="000000"/>
                </a:solidFill>
              </a:rPr>
              <a:t>search </a:t>
            </a:r>
            <a:r>
              <a:rPr lang="en-US" sz="2400" kern="0" dirty="0">
                <a:solidFill>
                  <a:srgbClr val="000000"/>
                </a:solidFill>
              </a:rPr>
              <a:t>/ </a:t>
            </a:r>
            <a:r>
              <a:rPr lang="en-US" sz="2400" kern="0" dirty="0" smtClean="0">
                <a:solidFill>
                  <a:srgbClr val="000000"/>
                </a:solidFill>
              </a:rPr>
              <a:t>shift			    move front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850"/>
              </a:spcBef>
            </a:pPr>
            <a:r>
              <a:rPr lang="en-US" sz="2400" kern="0" dirty="0">
                <a:solidFill>
                  <a:srgbClr val="000000"/>
                </a:solidFill>
              </a:rPr>
              <a:t>put </a:t>
            </a:r>
            <a:r>
              <a:rPr lang="en-US" sz="2400" kern="0" dirty="0">
                <a:solidFill>
                  <a:srgbClr val="000000"/>
                </a:solidFill>
              </a:rPr>
              <a:t>in right </a:t>
            </a:r>
            <a:r>
              <a:rPr lang="en-US" sz="2400" kern="0" dirty="0" smtClean="0">
                <a:solidFill>
                  <a:srgbClr val="000000"/>
                </a:solidFill>
              </a:rPr>
              <a:t>place		    remove </a:t>
            </a:r>
            <a:r>
              <a:rPr lang="en-US" sz="2400" kern="0" dirty="0">
                <a:solidFill>
                  <a:srgbClr val="000000"/>
                </a:solidFill>
              </a:rPr>
              <a:t>at </a:t>
            </a:r>
            <a:r>
              <a:rPr lang="en-US" sz="2400" kern="0" dirty="0" smtClean="0">
                <a:solidFill>
                  <a:srgbClr val="000000"/>
                </a:solidFill>
              </a:rPr>
              <a:t>front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850"/>
              </a:spcBef>
            </a:pPr>
            <a:r>
              <a:rPr lang="en-US" sz="2400" kern="0" dirty="0">
                <a:solidFill>
                  <a:srgbClr val="000000"/>
                </a:solidFill>
              </a:rPr>
              <a:t>put </a:t>
            </a:r>
            <a:r>
              <a:rPr lang="en-US" sz="2400" kern="0" dirty="0">
                <a:solidFill>
                  <a:srgbClr val="000000"/>
                </a:solidFill>
              </a:rPr>
              <a:t>in right </a:t>
            </a:r>
            <a:r>
              <a:rPr lang="en-US" sz="2400" kern="0" dirty="0" smtClean="0">
                <a:solidFill>
                  <a:srgbClr val="000000"/>
                </a:solidFill>
              </a:rPr>
              <a:t>place		    leftmost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850"/>
              </a:spcBef>
            </a:pPr>
            <a:r>
              <a:rPr lang="en-US" sz="2400" kern="0" dirty="0">
                <a:solidFill>
                  <a:srgbClr val="000000"/>
                </a:solidFill>
              </a:rPr>
              <a:t>put </a:t>
            </a:r>
            <a:r>
              <a:rPr lang="en-US" sz="2400" kern="0" dirty="0">
                <a:solidFill>
                  <a:srgbClr val="000000"/>
                </a:solidFill>
              </a:rPr>
              <a:t>in right </a:t>
            </a:r>
            <a:r>
              <a:rPr lang="en-US" sz="2400" kern="0" dirty="0" smtClean="0">
                <a:solidFill>
                  <a:srgbClr val="000000"/>
                </a:solidFill>
              </a:rPr>
              <a:t>place		    leftmost</a:t>
            </a:r>
            <a:endParaRPr lang="en-US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1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i="1" dirty="0" smtClean="0"/>
              <a:t>binary min-heap</a:t>
            </a:r>
            <a:r>
              <a:rPr lang="en-US" dirty="0" smtClean="0"/>
              <a:t> (or just </a:t>
            </a:r>
            <a:r>
              <a:rPr lang="en-US" i="1" dirty="0" smtClean="0"/>
              <a:t>binary heap</a:t>
            </a:r>
            <a:r>
              <a:rPr lang="en-US" dirty="0" smtClean="0"/>
              <a:t> or just </a:t>
            </a:r>
            <a:r>
              <a:rPr lang="en-US" i="1" dirty="0" smtClean="0"/>
              <a:t>heap</a:t>
            </a:r>
            <a:r>
              <a:rPr lang="en-US" dirty="0" smtClean="0"/>
              <a:t>) has: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Structure property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Heap property: </a:t>
            </a:r>
            <a:r>
              <a:rPr lang="en-US" dirty="0" smtClean="0"/>
              <a:t>The priority of every (non-root) node is less important than the priority of its parent</a:t>
            </a:r>
          </a:p>
          <a:p>
            <a:pPr lvl="1"/>
            <a:endParaRPr lang="en-US" i="1" dirty="0" smtClean="0">
              <a:solidFill>
                <a:srgbClr val="FF0000"/>
              </a:solidFill>
            </a:endParaRP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i="1" dirty="0" smtClean="0">
              <a:solidFill>
                <a:srgbClr val="FF0000"/>
              </a:solidFill>
            </a:endParaRPr>
          </a:p>
          <a:p>
            <a:pPr lvl="1"/>
            <a:endParaRPr lang="en-US" i="1" dirty="0" smtClean="0">
              <a:solidFill>
                <a:srgbClr val="FF0000"/>
              </a:solidFill>
            </a:endParaRP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i="1" dirty="0" smtClean="0">
              <a:solidFill>
                <a:srgbClr val="FF0000"/>
              </a:solidFill>
            </a:endParaRPr>
          </a:p>
          <a:p>
            <a:pPr lvl="1"/>
            <a:endParaRPr lang="en-US" i="1" dirty="0" smtClean="0">
              <a:solidFill>
                <a:srgbClr val="FF0000"/>
              </a:solidFill>
            </a:endParaRP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2000" kern="0" dirty="0"/>
              <a:t>So: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 smtClean="0"/>
              <a:t>Where is the highest-priority item?	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 smtClean="0"/>
              <a:t>Where is the lowest priorit</a:t>
            </a:r>
            <a:r>
              <a:rPr lang="en-US" sz="2000" kern="0" dirty="0" smtClean="0"/>
              <a:t>y?</a:t>
            </a:r>
            <a:endParaRPr lang="en-US" sz="2000" kern="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 smtClean="0"/>
              <a:t>What is the height of a heap with </a:t>
            </a:r>
            <a:r>
              <a:rPr lang="en-US" sz="2000" i="1" kern="0" dirty="0" smtClean="0"/>
              <a:t>n</a:t>
            </a:r>
            <a:r>
              <a:rPr lang="en-US" sz="2000" kern="0" dirty="0" smtClean="0"/>
              <a:t> items?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565400" y="3941762"/>
            <a:ext cx="2032000" cy="1428750"/>
            <a:chOff x="1219200" y="3505200"/>
            <a:chExt cx="2032000" cy="1428750"/>
          </a:xfrm>
        </p:grpSpPr>
        <p:sp>
          <p:nvSpPr>
            <p:cNvPr id="7" name="Oval 4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133600" y="4648200"/>
              <a:ext cx="508000" cy="285750"/>
            </a:xfrm>
            <a:prstGeom prst="ellipse">
              <a:avLst/>
            </a:prstGeom>
            <a:ln w="38100">
              <a:solidFill>
                <a:srgbClr val="008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2000" dirty="0"/>
                <a:t>7</a:t>
              </a:r>
            </a:p>
          </p:txBody>
        </p:sp>
        <p:sp>
          <p:nvSpPr>
            <p:cNvPr id="8" name="Oval 5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219200" y="46482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A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3</a:t>
              </a:r>
              <a:endParaRPr lang="en-US" sz="2000" dirty="0"/>
            </a:p>
          </p:txBody>
        </p:sp>
        <p:sp>
          <p:nvSpPr>
            <p:cNvPr id="9" name="Oval 6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43200" y="40767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18</a:t>
              </a:r>
              <a:endParaRPr lang="en-US" sz="2000" dirty="0"/>
            </a:p>
          </p:txBody>
        </p:sp>
        <p:sp>
          <p:nvSpPr>
            <p:cNvPr id="10" name="Oval 7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625600" y="40767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A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5</a:t>
              </a: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235200" y="35052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10</a:t>
              </a:r>
            </a:p>
          </p:txBody>
        </p:sp>
        <p:cxnSp>
          <p:nvCxnSpPr>
            <p:cNvPr id="12" name="AutoShape 9"/>
            <p:cNvCxnSpPr>
              <a:cxnSpLocks noChangeShapeType="1"/>
              <a:stCxn id="11" idx="3"/>
              <a:endCxn id="10" idx="0"/>
            </p:cNvCxnSpPr>
            <p:nvPr>
              <p:custDataLst>
                <p:tags r:id="rId23"/>
              </p:custDataLst>
            </p:nvPr>
          </p:nvCxnSpPr>
          <p:spPr bwMode="auto">
            <a:xfrm flipH="1">
              <a:off x="1879600" y="3768725"/>
              <a:ext cx="4302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10"/>
            <p:cNvCxnSpPr>
              <a:cxnSpLocks noChangeShapeType="1"/>
              <a:stCxn id="11" idx="5"/>
              <a:endCxn id="9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2668588" y="3768725"/>
              <a:ext cx="3286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1"/>
            <p:cNvCxnSpPr>
              <a:cxnSpLocks noChangeShapeType="1"/>
              <a:stCxn id="10" idx="3"/>
              <a:endCxn id="8" idx="0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1473200" y="4340225"/>
              <a:ext cx="2270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2"/>
            <p:cNvCxnSpPr>
              <a:cxnSpLocks noChangeShapeType="1"/>
              <a:stCxn id="10" idx="5"/>
              <a:endCxn id="7" idx="0"/>
            </p:cNvCxnSpPr>
            <p:nvPr>
              <p:custDataLst>
                <p:tags r:id="rId26"/>
              </p:custDataLst>
            </p:nvPr>
          </p:nvCxnSpPr>
          <p:spPr bwMode="auto">
            <a:xfrm>
              <a:off x="2058988" y="4340225"/>
              <a:ext cx="3286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6731000" y="3682999"/>
            <a:ext cx="3556000" cy="1946275"/>
            <a:chOff x="4267200" y="2930525"/>
            <a:chExt cx="3556000" cy="1946275"/>
          </a:xfrm>
        </p:grpSpPr>
        <p:sp>
          <p:nvSpPr>
            <p:cNvPr id="16" name="Oval 1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31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99</a:t>
              </a:r>
            </a:p>
          </p:txBody>
        </p:sp>
        <p:sp>
          <p:nvSpPr>
            <p:cNvPr id="17" name="Oval 1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791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60</a:t>
              </a:r>
            </a:p>
          </p:txBody>
        </p:sp>
        <p:sp>
          <p:nvSpPr>
            <p:cNvPr id="18" name="Oval 1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7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40</a:t>
              </a:r>
            </a:p>
          </p:txBody>
        </p:sp>
        <p:sp>
          <p:nvSpPr>
            <p:cNvPr id="19" name="Oval 1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08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80</a:t>
              </a:r>
            </a:p>
          </p:txBody>
        </p:sp>
        <p:sp>
          <p:nvSpPr>
            <p:cNvPr id="20" name="Oval 1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84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20</a:t>
              </a:r>
            </a:p>
          </p:txBody>
        </p:sp>
        <p:sp>
          <p:nvSpPr>
            <p:cNvPr id="21" name="Oval 1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96000" y="29305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10</a:t>
              </a:r>
            </a:p>
          </p:txBody>
        </p:sp>
        <p:cxnSp>
          <p:nvCxnSpPr>
            <p:cNvPr id="22" name="AutoShape 19"/>
            <p:cNvCxnSpPr>
              <a:cxnSpLocks noChangeShapeType="1"/>
              <a:stCxn id="21" idx="3"/>
              <a:endCxn id="20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5638800" y="3194050"/>
              <a:ext cx="5318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0"/>
            <p:cNvCxnSpPr>
              <a:cxnSpLocks noChangeShapeType="1"/>
              <a:stCxn id="21" idx="5"/>
              <a:endCxn id="19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6529388" y="3194050"/>
              <a:ext cx="6334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19" idx="5"/>
              <a:endCxn id="16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7320579" y="3767753"/>
              <a:ext cx="270447" cy="22679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" name="AutoShape 22"/>
            <p:cNvCxnSpPr>
              <a:cxnSpLocks noChangeShapeType="1"/>
              <a:stCxn id="20" idx="3"/>
              <a:endCxn id="18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029200" y="3765550"/>
              <a:ext cx="430213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" name="AutoShape 23"/>
            <p:cNvCxnSpPr>
              <a:cxnSpLocks noChangeShapeType="1"/>
              <a:stCxn id="20" idx="5"/>
              <a:endCxn id="17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5818188" y="3765550"/>
              <a:ext cx="2270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" name="Oval 24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672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50</a:t>
              </a:r>
            </a:p>
          </p:txBody>
        </p:sp>
        <p:cxnSp>
          <p:nvCxnSpPr>
            <p:cNvPr id="28" name="AutoShape 25"/>
            <p:cNvCxnSpPr>
              <a:cxnSpLocks noChangeShapeType="1"/>
              <a:stCxn id="18" idx="3"/>
              <a:endCxn id="27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4597400" y="4279900"/>
              <a:ext cx="252413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" name="Oval 2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308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700</a:t>
              </a:r>
            </a:p>
          </p:txBody>
        </p:sp>
        <p:cxnSp>
          <p:nvCxnSpPr>
            <p:cNvPr id="30" name="AutoShape 27"/>
            <p:cNvCxnSpPr>
              <a:cxnSpLocks noChangeShapeType="1"/>
              <a:stCxn id="18" idx="5"/>
              <a:endCxn id="29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5208588" y="4279900"/>
              <a:ext cx="252412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1" name="Oval 28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553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85</a:t>
              </a:r>
            </a:p>
          </p:txBody>
        </p:sp>
        <p:cxnSp>
          <p:nvCxnSpPr>
            <p:cNvPr id="32" name="AutoShape 29"/>
            <p:cNvCxnSpPr>
              <a:cxnSpLocks noChangeShapeType="1"/>
              <a:stCxn id="19" idx="3"/>
              <a:endCxn id="31" idx="0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6759975" y="3793154"/>
              <a:ext cx="270447" cy="17599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6214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deleteMin</a:t>
            </a:r>
            <a:r>
              <a:rPr lang="en-US" dirty="0" smtClean="0">
                <a:ea typeface="Courier New" charset="0"/>
                <a:cs typeface="Courier New" charset="0"/>
              </a:rPr>
              <a:t>:  Step #1</a:t>
            </a:r>
            <a:endParaRPr lang="en-US" dirty="0">
              <a:ea typeface="Courier New" charset="0"/>
              <a:cs typeface="Courier New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65953" y="2066028"/>
            <a:ext cx="4594595" cy="3685416"/>
            <a:chOff x="3067050" y="2278063"/>
            <a:chExt cx="2630487" cy="2109966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5011737" y="29005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3</a:t>
              </a: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713162" y="29005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/>
                <a:t>4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353050" y="34339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9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667250" y="34339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8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094162" y="34339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5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295650" y="34339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7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322762" y="40435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10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905250" y="40435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6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484562" y="40435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9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067050" y="40435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11</a:t>
              </a:r>
            </a:p>
          </p:txBody>
        </p:sp>
        <p:cxnSp>
          <p:nvCxnSpPr>
            <p:cNvPr id="14" name="AutoShape 13"/>
            <p:cNvCxnSpPr>
              <a:cxnSpLocks noChangeShapeType="1"/>
            </p:cNvCxnSpPr>
            <p:nvPr/>
          </p:nvCxnSpPr>
          <p:spPr bwMode="auto">
            <a:xfrm flipH="1">
              <a:off x="3240087" y="3727629"/>
              <a:ext cx="106363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4"/>
            <p:cNvCxnSpPr>
              <a:cxnSpLocks noChangeShapeType="1"/>
            </p:cNvCxnSpPr>
            <p:nvPr/>
          </p:nvCxnSpPr>
          <p:spPr bwMode="auto">
            <a:xfrm>
              <a:off x="3589337" y="3727629"/>
              <a:ext cx="68263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5"/>
            <p:cNvCxnSpPr>
              <a:cxnSpLocks noChangeShapeType="1"/>
            </p:cNvCxnSpPr>
            <p:nvPr/>
          </p:nvCxnSpPr>
          <p:spPr bwMode="auto">
            <a:xfrm flipH="1">
              <a:off x="4078287" y="3727629"/>
              <a:ext cx="66675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6"/>
            <p:cNvCxnSpPr>
              <a:cxnSpLocks noChangeShapeType="1"/>
            </p:cNvCxnSpPr>
            <p:nvPr/>
          </p:nvCxnSpPr>
          <p:spPr bwMode="auto">
            <a:xfrm>
              <a:off x="4387850" y="3727629"/>
              <a:ext cx="107950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7"/>
            <p:cNvCxnSpPr>
              <a:cxnSpLocks noChangeShapeType="1"/>
            </p:cNvCxnSpPr>
            <p:nvPr/>
          </p:nvCxnSpPr>
          <p:spPr bwMode="auto">
            <a:xfrm flipH="1">
              <a:off x="3468687" y="3194229"/>
              <a:ext cx="295275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8"/>
            <p:cNvCxnSpPr>
              <a:cxnSpLocks noChangeShapeType="1"/>
            </p:cNvCxnSpPr>
            <p:nvPr/>
          </p:nvCxnSpPr>
          <p:spPr bwMode="auto">
            <a:xfrm>
              <a:off x="4006850" y="3194229"/>
              <a:ext cx="260350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9"/>
            <p:cNvCxnSpPr>
              <a:cxnSpLocks noChangeShapeType="1"/>
            </p:cNvCxnSpPr>
            <p:nvPr/>
          </p:nvCxnSpPr>
          <p:spPr bwMode="auto">
            <a:xfrm flipH="1">
              <a:off x="4840287" y="3194229"/>
              <a:ext cx="222250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1" name="AutoShape 20"/>
            <p:cNvCxnSpPr>
              <a:cxnSpLocks noChangeShapeType="1"/>
            </p:cNvCxnSpPr>
            <p:nvPr/>
          </p:nvCxnSpPr>
          <p:spPr bwMode="auto">
            <a:xfrm>
              <a:off x="5305425" y="3194229"/>
              <a:ext cx="220662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2" name="AutoShape 21"/>
            <p:cNvCxnSpPr>
              <a:cxnSpLocks noChangeShapeType="1"/>
            </p:cNvCxnSpPr>
            <p:nvPr/>
          </p:nvCxnSpPr>
          <p:spPr bwMode="auto">
            <a:xfrm flipH="1">
              <a:off x="3886200" y="2603679"/>
              <a:ext cx="527050" cy="2968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" name="AutoShape 22"/>
            <p:cNvCxnSpPr>
              <a:cxnSpLocks noChangeShapeType="1"/>
            </p:cNvCxnSpPr>
            <p:nvPr/>
          </p:nvCxnSpPr>
          <p:spPr bwMode="auto">
            <a:xfrm>
              <a:off x="4656137" y="2603679"/>
              <a:ext cx="528638" cy="2968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357195" y="2278063"/>
              <a:ext cx="344487" cy="344487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</p:grp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307410" y="2058606"/>
            <a:ext cx="612644" cy="6101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urier New" charset="0"/>
                <a:ea typeface="Courier New" charset="0"/>
                <a:cs typeface="Courier New" charset="0"/>
              </a:rPr>
              <a:t>deleteMin</a:t>
            </a:r>
            <a:r>
              <a:rPr lang="en-US" sz="4000" dirty="0" smtClean="0">
                <a:ea typeface="Courier New" charset="0"/>
                <a:cs typeface="Courier New" charset="0"/>
              </a:rPr>
              <a:t>:  Step #2 (Keep Structure Property)</a:t>
            </a:r>
            <a:endParaRPr lang="en-US" sz="4000" dirty="0">
              <a:ea typeface="Courier New" charset="0"/>
              <a:cs typeface="Courier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398" y="1825625"/>
            <a:ext cx="4922402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Want to keep structure property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65953" y="2066028"/>
            <a:ext cx="4594595" cy="3685416"/>
            <a:chOff x="3067050" y="2278063"/>
            <a:chExt cx="2630487" cy="2109966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011737" y="29005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3</a:t>
              </a: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713162" y="29005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/>
                <a:t>4</a:t>
              </a: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5353050" y="34339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9</a:t>
              </a: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4667250" y="34339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8</a:t>
              </a: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094162" y="34339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5</a:t>
              </a: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295650" y="34339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7</a:t>
              </a: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322762" y="40435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10</a:t>
              </a: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905250" y="40435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6</a:t>
              </a: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3484562" y="40435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9</a:t>
              </a: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3067050" y="40435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11</a:t>
              </a:r>
            </a:p>
          </p:txBody>
        </p:sp>
        <p:cxnSp>
          <p:nvCxnSpPr>
            <p:cNvPr id="39" name="AutoShape 13"/>
            <p:cNvCxnSpPr>
              <a:cxnSpLocks noChangeShapeType="1"/>
            </p:cNvCxnSpPr>
            <p:nvPr/>
          </p:nvCxnSpPr>
          <p:spPr bwMode="auto">
            <a:xfrm flipH="1">
              <a:off x="3240087" y="3727629"/>
              <a:ext cx="106363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0" name="AutoShape 14"/>
            <p:cNvCxnSpPr>
              <a:cxnSpLocks noChangeShapeType="1"/>
            </p:cNvCxnSpPr>
            <p:nvPr/>
          </p:nvCxnSpPr>
          <p:spPr bwMode="auto">
            <a:xfrm>
              <a:off x="3589337" y="3727629"/>
              <a:ext cx="68263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1" name="AutoShape 15"/>
            <p:cNvCxnSpPr>
              <a:cxnSpLocks noChangeShapeType="1"/>
            </p:cNvCxnSpPr>
            <p:nvPr/>
          </p:nvCxnSpPr>
          <p:spPr bwMode="auto">
            <a:xfrm flipH="1">
              <a:off x="4078287" y="3727629"/>
              <a:ext cx="66675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6"/>
            <p:cNvCxnSpPr>
              <a:cxnSpLocks noChangeShapeType="1"/>
            </p:cNvCxnSpPr>
            <p:nvPr/>
          </p:nvCxnSpPr>
          <p:spPr bwMode="auto">
            <a:xfrm>
              <a:off x="4387850" y="3727629"/>
              <a:ext cx="107950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3" name="AutoShape 17"/>
            <p:cNvCxnSpPr>
              <a:cxnSpLocks noChangeShapeType="1"/>
            </p:cNvCxnSpPr>
            <p:nvPr/>
          </p:nvCxnSpPr>
          <p:spPr bwMode="auto">
            <a:xfrm flipH="1">
              <a:off x="3468687" y="3194229"/>
              <a:ext cx="295275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4" name="AutoShape 18"/>
            <p:cNvCxnSpPr>
              <a:cxnSpLocks noChangeShapeType="1"/>
            </p:cNvCxnSpPr>
            <p:nvPr/>
          </p:nvCxnSpPr>
          <p:spPr bwMode="auto">
            <a:xfrm>
              <a:off x="4006850" y="3194229"/>
              <a:ext cx="260350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5" name="AutoShape 19"/>
            <p:cNvCxnSpPr>
              <a:cxnSpLocks noChangeShapeType="1"/>
            </p:cNvCxnSpPr>
            <p:nvPr/>
          </p:nvCxnSpPr>
          <p:spPr bwMode="auto">
            <a:xfrm flipH="1">
              <a:off x="4840287" y="3194229"/>
              <a:ext cx="222250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6" name="AutoShape 20"/>
            <p:cNvCxnSpPr>
              <a:cxnSpLocks noChangeShapeType="1"/>
            </p:cNvCxnSpPr>
            <p:nvPr/>
          </p:nvCxnSpPr>
          <p:spPr bwMode="auto">
            <a:xfrm>
              <a:off x="5305425" y="3194229"/>
              <a:ext cx="220662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7" name="AutoShape 21"/>
            <p:cNvCxnSpPr>
              <a:cxnSpLocks noChangeShapeType="1"/>
            </p:cNvCxnSpPr>
            <p:nvPr/>
          </p:nvCxnSpPr>
          <p:spPr bwMode="auto">
            <a:xfrm flipH="1">
              <a:off x="3886200" y="2603679"/>
              <a:ext cx="527050" cy="2968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8" name="AutoShape 22"/>
            <p:cNvCxnSpPr>
              <a:cxnSpLocks noChangeShapeType="1"/>
            </p:cNvCxnSpPr>
            <p:nvPr/>
          </p:nvCxnSpPr>
          <p:spPr bwMode="auto">
            <a:xfrm>
              <a:off x="4656137" y="2603679"/>
              <a:ext cx="528638" cy="2968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9" name="Oval 24"/>
            <p:cNvSpPr>
              <a:spLocks noChangeArrowheads="1"/>
            </p:cNvSpPr>
            <p:nvPr/>
          </p:nvSpPr>
          <p:spPr bwMode="auto">
            <a:xfrm>
              <a:off x="4357195" y="2278063"/>
              <a:ext cx="344487" cy="344487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064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deleteMin</a:t>
            </a:r>
            <a:r>
              <a:rPr lang="en-US" dirty="0" smtClean="0">
                <a:ea typeface="Courier New" charset="0"/>
                <a:cs typeface="Courier New" charset="0"/>
              </a:rPr>
              <a:t>:  Step #3</a:t>
            </a:r>
            <a:endParaRPr lang="en-US" dirty="0">
              <a:ea typeface="Courier New" charset="0"/>
              <a:cs typeface="Courier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0864" y="1825625"/>
            <a:ext cx="4622936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Want to restore heap property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65953" y="2066028"/>
            <a:ext cx="4594595" cy="3685416"/>
            <a:chOff x="3067050" y="2278063"/>
            <a:chExt cx="2630487" cy="2109966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011737" y="29005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3</a:t>
              </a: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713162" y="29005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/>
                <a:t>4</a:t>
              </a: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5353050" y="34339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9</a:t>
              </a: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4667250" y="34339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8</a:t>
              </a: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094162" y="34339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5</a:t>
              </a: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295650" y="34339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7</a:t>
              </a: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905250" y="40435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6</a:t>
              </a: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3484562" y="4043542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9</a:t>
              </a: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3067050" y="4043542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11</a:t>
              </a:r>
            </a:p>
          </p:txBody>
        </p:sp>
        <p:cxnSp>
          <p:nvCxnSpPr>
            <p:cNvPr id="39" name="AutoShape 13"/>
            <p:cNvCxnSpPr>
              <a:cxnSpLocks noChangeShapeType="1"/>
            </p:cNvCxnSpPr>
            <p:nvPr/>
          </p:nvCxnSpPr>
          <p:spPr bwMode="auto">
            <a:xfrm flipH="1">
              <a:off x="3240087" y="3727629"/>
              <a:ext cx="106363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0" name="AutoShape 14"/>
            <p:cNvCxnSpPr>
              <a:cxnSpLocks noChangeShapeType="1"/>
            </p:cNvCxnSpPr>
            <p:nvPr/>
          </p:nvCxnSpPr>
          <p:spPr bwMode="auto">
            <a:xfrm>
              <a:off x="3589337" y="3727629"/>
              <a:ext cx="68263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1" name="AutoShape 15"/>
            <p:cNvCxnSpPr>
              <a:cxnSpLocks noChangeShapeType="1"/>
            </p:cNvCxnSpPr>
            <p:nvPr/>
          </p:nvCxnSpPr>
          <p:spPr bwMode="auto">
            <a:xfrm flipH="1">
              <a:off x="4078287" y="3727629"/>
              <a:ext cx="66675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3" name="AutoShape 17"/>
            <p:cNvCxnSpPr>
              <a:cxnSpLocks noChangeShapeType="1"/>
            </p:cNvCxnSpPr>
            <p:nvPr/>
          </p:nvCxnSpPr>
          <p:spPr bwMode="auto">
            <a:xfrm flipH="1">
              <a:off x="3468687" y="3194229"/>
              <a:ext cx="295275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4" name="AutoShape 18"/>
            <p:cNvCxnSpPr>
              <a:cxnSpLocks noChangeShapeType="1"/>
            </p:cNvCxnSpPr>
            <p:nvPr/>
          </p:nvCxnSpPr>
          <p:spPr bwMode="auto">
            <a:xfrm>
              <a:off x="4006850" y="3194229"/>
              <a:ext cx="260350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5" name="AutoShape 19"/>
            <p:cNvCxnSpPr>
              <a:cxnSpLocks noChangeShapeType="1"/>
            </p:cNvCxnSpPr>
            <p:nvPr/>
          </p:nvCxnSpPr>
          <p:spPr bwMode="auto">
            <a:xfrm flipH="1">
              <a:off x="4840287" y="3194229"/>
              <a:ext cx="222250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6" name="AutoShape 20"/>
            <p:cNvCxnSpPr>
              <a:cxnSpLocks noChangeShapeType="1"/>
            </p:cNvCxnSpPr>
            <p:nvPr/>
          </p:nvCxnSpPr>
          <p:spPr bwMode="auto">
            <a:xfrm>
              <a:off x="5305425" y="3194229"/>
              <a:ext cx="220662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7" name="AutoShape 21"/>
            <p:cNvCxnSpPr>
              <a:cxnSpLocks noChangeShapeType="1"/>
            </p:cNvCxnSpPr>
            <p:nvPr/>
          </p:nvCxnSpPr>
          <p:spPr bwMode="auto">
            <a:xfrm flipH="1">
              <a:off x="3886200" y="2603679"/>
              <a:ext cx="527050" cy="2968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8" name="AutoShape 22"/>
            <p:cNvCxnSpPr>
              <a:cxnSpLocks noChangeShapeType="1"/>
            </p:cNvCxnSpPr>
            <p:nvPr/>
          </p:nvCxnSpPr>
          <p:spPr bwMode="auto">
            <a:xfrm>
              <a:off x="4656137" y="2603679"/>
              <a:ext cx="528638" cy="2968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9" name="Oval 24"/>
            <p:cNvSpPr>
              <a:spLocks noChangeArrowheads="1"/>
            </p:cNvSpPr>
            <p:nvPr/>
          </p:nvSpPr>
          <p:spPr bwMode="auto">
            <a:xfrm>
              <a:off x="4357195" y="2278063"/>
              <a:ext cx="344487" cy="344487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448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988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en-US" sz="4000" dirty="0" err="1" smtClean="0">
                <a:latin typeface="Courier New" charset="0"/>
                <a:ea typeface="Courier New" charset="0"/>
                <a:cs typeface="Courier New" charset="0"/>
              </a:rPr>
              <a:t>eleteMin</a:t>
            </a:r>
            <a:r>
              <a:rPr lang="en-US" sz="4000" dirty="0"/>
              <a:t>: </a:t>
            </a:r>
            <a:r>
              <a:rPr lang="en-US" sz="4000" dirty="0" smtClean="0"/>
              <a:t>Step #3 (Restore Heap Property)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488696"/>
            <a:ext cx="10515600" cy="5415687"/>
          </a:xfrm>
        </p:spPr>
        <p:txBody>
          <a:bodyPr>
            <a:normAutofit fontScale="77500" lnSpcReduction="20000"/>
          </a:bodyPr>
          <a:lstStyle/>
          <a:p>
            <a:pPr marL="0" indent="0" eaLnBrk="0" hangingPunc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Percolate down: </a:t>
            </a:r>
          </a:p>
          <a:p>
            <a:pPr eaLnBrk="0" hangingPunct="0">
              <a:lnSpc>
                <a:spcPct val="120000"/>
              </a:lnSpc>
              <a:spcBef>
                <a:spcPts val="500"/>
              </a:spcBef>
              <a:buFontTx/>
              <a:buChar char="•"/>
            </a:pPr>
            <a:r>
              <a:rPr lang="en-US" dirty="0" smtClean="0">
                <a:latin typeface="Arial" charset="0"/>
              </a:rPr>
              <a:t>Compare priority of item with its children </a:t>
            </a:r>
          </a:p>
          <a:p>
            <a:pPr eaLnBrk="0" hangingPunct="0">
              <a:lnSpc>
                <a:spcPct val="120000"/>
              </a:lnSpc>
              <a:spcBef>
                <a:spcPts val="500"/>
              </a:spcBef>
              <a:buFontTx/>
              <a:buChar char="•"/>
            </a:pPr>
            <a:r>
              <a:rPr lang="en-US" dirty="0" smtClean="0">
                <a:latin typeface="Arial" charset="0"/>
              </a:rPr>
              <a:t>If item has lower priority, swap with the most important child</a:t>
            </a:r>
          </a:p>
          <a:p>
            <a:pPr eaLnBrk="0" hangingPunct="0">
              <a:lnSpc>
                <a:spcPct val="120000"/>
              </a:lnSpc>
              <a:spcBef>
                <a:spcPts val="500"/>
              </a:spcBef>
              <a:buFontTx/>
              <a:buChar char="•"/>
            </a:pPr>
            <a:r>
              <a:rPr lang="en-US" dirty="0" smtClean="0">
                <a:latin typeface="Arial" charset="0"/>
              </a:rPr>
              <a:t>Repeat until both children have lower priority </a:t>
            </a:r>
            <a:r>
              <a:rPr lang="en-US" dirty="0" smtClean="0">
                <a:latin typeface="Arial" charset="0"/>
                <a:sym typeface="Symbol" pitchFamily="18" charset="2"/>
              </a:rPr>
              <a:t>or we’ve reached a leaf node</a:t>
            </a:r>
            <a:endParaRPr lang="en-US" dirty="0" smtClean="0">
              <a:latin typeface="Arial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dirty="0" smtClean="0"/>
              <a:t>What is the run time?</a:t>
            </a:r>
            <a:endParaRPr lang="en-US" dirty="0"/>
          </a:p>
        </p:txBody>
      </p:sp>
      <p:sp>
        <p:nvSpPr>
          <p:cNvPr id="107523" name="Line 3"/>
          <p:cNvSpPr>
            <a:spLocks noChangeShapeType="1"/>
          </p:cNvSpPr>
          <p:nvPr/>
        </p:nvSpPr>
        <p:spPr bwMode="auto">
          <a:xfrm>
            <a:off x="4286762" y="4416054"/>
            <a:ext cx="523875" cy="15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8264765" y="4450868"/>
            <a:ext cx="523875" cy="158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788640" y="3538644"/>
            <a:ext cx="3069149" cy="2446798"/>
            <a:chOff x="7696200" y="3427414"/>
            <a:chExt cx="2630488" cy="2097087"/>
          </a:xfrm>
        </p:grpSpPr>
        <p:sp>
          <p:nvSpPr>
            <p:cNvPr id="107568" name="Oval 48"/>
            <p:cNvSpPr>
              <a:spLocks noChangeArrowheads="1"/>
            </p:cNvSpPr>
            <p:nvPr/>
          </p:nvSpPr>
          <p:spPr bwMode="auto">
            <a:xfrm>
              <a:off x="9640889" y="4037014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8</a:t>
              </a:r>
            </a:p>
          </p:txBody>
        </p:sp>
        <p:sp>
          <p:nvSpPr>
            <p:cNvPr id="107569" name="Oval 49"/>
            <p:cNvSpPr>
              <a:spLocks noChangeArrowheads="1"/>
            </p:cNvSpPr>
            <p:nvPr/>
          </p:nvSpPr>
          <p:spPr bwMode="auto">
            <a:xfrm>
              <a:off x="8342314" y="4037014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/>
                <a:t>4</a:t>
              </a:r>
            </a:p>
          </p:txBody>
        </p:sp>
        <p:sp>
          <p:nvSpPr>
            <p:cNvPr id="107570" name="Oval 50"/>
            <p:cNvSpPr>
              <a:spLocks noChangeArrowheads="1"/>
            </p:cNvSpPr>
            <p:nvPr/>
          </p:nvSpPr>
          <p:spPr bwMode="auto">
            <a:xfrm>
              <a:off x="9982200" y="4570414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9</a:t>
              </a:r>
            </a:p>
          </p:txBody>
        </p:sp>
        <p:sp>
          <p:nvSpPr>
            <p:cNvPr id="107571" name="Oval 51"/>
            <p:cNvSpPr>
              <a:spLocks noChangeArrowheads="1"/>
            </p:cNvSpPr>
            <p:nvPr/>
          </p:nvSpPr>
          <p:spPr bwMode="auto">
            <a:xfrm>
              <a:off x="9296400" y="4570414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10</a:t>
              </a:r>
            </a:p>
          </p:txBody>
        </p:sp>
        <p:sp>
          <p:nvSpPr>
            <p:cNvPr id="107572" name="Oval 52"/>
            <p:cNvSpPr>
              <a:spLocks noChangeArrowheads="1"/>
            </p:cNvSpPr>
            <p:nvPr/>
          </p:nvSpPr>
          <p:spPr bwMode="auto">
            <a:xfrm>
              <a:off x="8723314" y="4570414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5</a:t>
              </a:r>
            </a:p>
          </p:txBody>
        </p:sp>
        <p:sp>
          <p:nvSpPr>
            <p:cNvPr id="107573" name="Oval 53"/>
            <p:cNvSpPr>
              <a:spLocks noChangeArrowheads="1"/>
            </p:cNvSpPr>
            <p:nvPr/>
          </p:nvSpPr>
          <p:spPr bwMode="auto">
            <a:xfrm>
              <a:off x="7924800" y="4570414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7</a:t>
              </a:r>
            </a:p>
          </p:txBody>
        </p:sp>
        <p:sp>
          <p:nvSpPr>
            <p:cNvPr id="107574" name="Oval 54"/>
            <p:cNvSpPr>
              <a:spLocks noChangeArrowheads="1"/>
            </p:cNvSpPr>
            <p:nvPr/>
          </p:nvSpPr>
          <p:spPr bwMode="auto">
            <a:xfrm>
              <a:off x="8534400" y="5180014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6</a:t>
              </a:r>
            </a:p>
          </p:txBody>
        </p:sp>
        <p:sp>
          <p:nvSpPr>
            <p:cNvPr id="107575" name="Oval 55"/>
            <p:cNvSpPr>
              <a:spLocks noChangeArrowheads="1"/>
            </p:cNvSpPr>
            <p:nvPr/>
          </p:nvSpPr>
          <p:spPr bwMode="auto">
            <a:xfrm>
              <a:off x="8113714" y="5180014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9</a:t>
              </a:r>
            </a:p>
          </p:txBody>
        </p:sp>
        <p:sp>
          <p:nvSpPr>
            <p:cNvPr id="107576" name="Oval 56"/>
            <p:cNvSpPr>
              <a:spLocks noChangeArrowheads="1"/>
            </p:cNvSpPr>
            <p:nvPr/>
          </p:nvSpPr>
          <p:spPr bwMode="auto">
            <a:xfrm>
              <a:off x="7696200" y="5180014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11</a:t>
              </a:r>
            </a:p>
          </p:txBody>
        </p:sp>
        <p:cxnSp>
          <p:nvCxnSpPr>
            <p:cNvPr id="107577" name="AutoShape 57"/>
            <p:cNvCxnSpPr>
              <a:cxnSpLocks noChangeShapeType="1"/>
              <a:stCxn id="107573" idx="3"/>
              <a:endCxn id="107576" idx="0"/>
            </p:cNvCxnSpPr>
            <p:nvPr/>
          </p:nvCxnSpPr>
          <p:spPr bwMode="auto">
            <a:xfrm flipH="1">
              <a:off x="7869238" y="4864101"/>
              <a:ext cx="106362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78" name="AutoShape 58"/>
            <p:cNvCxnSpPr>
              <a:cxnSpLocks noChangeShapeType="1"/>
              <a:stCxn id="107573" idx="5"/>
              <a:endCxn id="107575" idx="0"/>
            </p:cNvCxnSpPr>
            <p:nvPr/>
          </p:nvCxnSpPr>
          <p:spPr bwMode="auto">
            <a:xfrm>
              <a:off x="8218488" y="4864101"/>
              <a:ext cx="68262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79" name="AutoShape 59"/>
            <p:cNvCxnSpPr>
              <a:cxnSpLocks noChangeShapeType="1"/>
              <a:stCxn id="107572" idx="3"/>
              <a:endCxn id="107574" idx="0"/>
            </p:cNvCxnSpPr>
            <p:nvPr/>
          </p:nvCxnSpPr>
          <p:spPr bwMode="auto">
            <a:xfrm flipH="1">
              <a:off x="8707439" y="4864101"/>
              <a:ext cx="66675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80" name="AutoShape 60"/>
            <p:cNvCxnSpPr>
              <a:cxnSpLocks noChangeShapeType="1"/>
              <a:stCxn id="107569" idx="3"/>
              <a:endCxn id="107573" idx="0"/>
            </p:cNvCxnSpPr>
            <p:nvPr/>
          </p:nvCxnSpPr>
          <p:spPr bwMode="auto">
            <a:xfrm flipH="1">
              <a:off x="8097839" y="4330701"/>
              <a:ext cx="295275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81" name="AutoShape 61"/>
            <p:cNvCxnSpPr>
              <a:cxnSpLocks noChangeShapeType="1"/>
              <a:stCxn id="107569" idx="5"/>
              <a:endCxn id="107572" idx="0"/>
            </p:cNvCxnSpPr>
            <p:nvPr/>
          </p:nvCxnSpPr>
          <p:spPr bwMode="auto">
            <a:xfrm>
              <a:off x="8636000" y="4330701"/>
              <a:ext cx="260350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82" name="AutoShape 62"/>
            <p:cNvCxnSpPr>
              <a:cxnSpLocks noChangeShapeType="1"/>
              <a:stCxn id="107568" idx="3"/>
              <a:endCxn id="107571" idx="0"/>
            </p:cNvCxnSpPr>
            <p:nvPr/>
          </p:nvCxnSpPr>
          <p:spPr bwMode="auto">
            <a:xfrm flipH="1">
              <a:off x="9469438" y="4330701"/>
              <a:ext cx="222250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83" name="AutoShape 63"/>
            <p:cNvCxnSpPr>
              <a:cxnSpLocks noChangeShapeType="1"/>
              <a:stCxn id="107568" idx="5"/>
              <a:endCxn id="107570" idx="0"/>
            </p:cNvCxnSpPr>
            <p:nvPr/>
          </p:nvCxnSpPr>
          <p:spPr bwMode="auto">
            <a:xfrm>
              <a:off x="9934576" y="4330701"/>
              <a:ext cx="220663" cy="239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84" name="AutoShape 64"/>
            <p:cNvCxnSpPr>
              <a:cxnSpLocks noChangeShapeType="1"/>
              <a:stCxn id="107586" idx="3"/>
              <a:endCxn id="107569" idx="0"/>
            </p:cNvCxnSpPr>
            <p:nvPr/>
          </p:nvCxnSpPr>
          <p:spPr bwMode="auto">
            <a:xfrm flipH="1">
              <a:off x="8515350" y="3721101"/>
              <a:ext cx="527050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85" name="AutoShape 65"/>
            <p:cNvCxnSpPr>
              <a:cxnSpLocks noChangeShapeType="1"/>
              <a:stCxn id="107586" idx="5"/>
              <a:endCxn id="107568" idx="0"/>
            </p:cNvCxnSpPr>
            <p:nvPr/>
          </p:nvCxnSpPr>
          <p:spPr bwMode="auto">
            <a:xfrm>
              <a:off x="9285289" y="3721101"/>
              <a:ext cx="528637" cy="315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7586" name="Oval 66"/>
            <p:cNvSpPr>
              <a:spLocks noChangeArrowheads="1"/>
            </p:cNvSpPr>
            <p:nvPr/>
          </p:nvSpPr>
          <p:spPr bwMode="auto">
            <a:xfrm>
              <a:off x="8991600" y="3427414"/>
              <a:ext cx="344488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/>
                <a:t>3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04715" y="3183015"/>
            <a:ext cx="3293326" cy="2802428"/>
            <a:chOff x="1828800" y="3124200"/>
            <a:chExt cx="2822624" cy="2401888"/>
          </a:xfrm>
        </p:grpSpPr>
        <p:sp>
          <p:nvSpPr>
            <p:cNvPr id="107526" name="Oval 6"/>
            <p:cNvSpPr>
              <a:spLocks noChangeArrowheads="1"/>
            </p:cNvSpPr>
            <p:nvPr/>
          </p:nvSpPr>
          <p:spPr bwMode="auto">
            <a:xfrm>
              <a:off x="3773489" y="403860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/>
                <a:t>3</a:t>
              </a:r>
              <a:endParaRPr lang="en-US" sz="2400" dirty="0"/>
            </a:p>
          </p:txBody>
        </p:sp>
        <p:sp>
          <p:nvSpPr>
            <p:cNvPr id="107527" name="Oval 7"/>
            <p:cNvSpPr>
              <a:spLocks noChangeArrowheads="1"/>
            </p:cNvSpPr>
            <p:nvPr/>
          </p:nvSpPr>
          <p:spPr bwMode="auto">
            <a:xfrm>
              <a:off x="2474914" y="403860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4</a:t>
              </a:r>
            </a:p>
          </p:txBody>
        </p:sp>
        <p:sp>
          <p:nvSpPr>
            <p:cNvPr id="107528" name="Oval 8"/>
            <p:cNvSpPr>
              <a:spLocks noChangeArrowheads="1"/>
            </p:cNvSpPr>
            <p:nvPr/>
          </p:nvSpPr>
          <p:spPr bwMode="auto">
            <a:xfrm>
              <a:off x="4114800" y="457200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9</a:t>
              </a:r>
            </a:p>
          </p:txBody>
        </p:sp>
        <p:sp>
          <p:nvSpPr>
            <p:cNvPr id="107529" name="Oval 9"/>
            <p:cNvSpPr>
              <a:spLocks noChangeArrowheads="1"/>
            </p:cNvSpPr>
            <p:nvPr/>
          </p:nvSpPr>
          <p:spPr bwMode="auto">
            <a:xfrm>
              <a:off x="3429000" y="457200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8</a:t>
              </a:r>
            </a:p>
          </p:txBody>
        </p:sp>
        <p:sp>
          <p:nvSpPr>
            <p:cNvPr id="107530" name="Oval 10"/>
            <p:cNvSpPr>
              <a:spLocks noChangeArrowheads="1"/>
            </p:cNvSpPr>
            <p:nvPr/>
          </p:nvSpPr>
          <p:spPr bwMode="auto">
            <a:xfrm>
              <a:off x="2855914" y="457200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5</a:t>
              </a:r>
            </a:p>
          </p:txBody>
        </p:sp>
        <p:sp>
          <p:nvSpPr>
            <p:cNvPr id="107531" name="Oval 11"/>
            <p:cNvSpPr>
              <a:spLocks noChangeArrowheads="1"/>
            </p:cNvSpPr>
            <p:nvPr/>
          </p:nvSpPr>
          <p:spPr bwMode="auto">
            <a:xfrm>
              <a:off x="2057400" y="457200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7</a:t>
              </a:r>
            </a:p>
          </p:txBody>
        </p:sp>
        <p:sp>
          <p:nvSpPr>
            <p:cNvPr id="107532" name="Oval 12"/>
            <p:cNvSpPr>
              <a:spLocks noChangeArrowheads="1"/>
            </p:cNvSpPr>
            <p:nvPr/>
          </p:nvSpPr>
          <p:spPr bwMode="auto">
            <a:xfrm>
              <a:off x="4306936" y="3180556"/>
              <a:ext cx="344488" cy="34448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10</a:t>
              </a:r>
            </a:p>
          </p:txBody>
        </p:sp>
        <p:sp>
          <p:nvSpPr>
            <p:cNvPr id="107533" name="Oval 13"/>
            <p:cNvSpPr>
              <a:spLocks noChangeArrowheads="1"/>
            </p:cNvSpPr>
            <p:nvPr/>
          </p:nvSpPr>
          <p:spPr bwMode="auto">
            <a:xfrm>
              <a:off x="2667000" y="518160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6</a:t>
              </a:r>
            </a:p>
          </p:txBody>
        </p:sp>
        <p:sp>
          <p:nvSpPr>
            <p:cNvPr id="107534" name="Oval 14"/>
            <p:cNvSpPr>
              <a:spLocks noChangeArrowheads="1"/>
            </p:cNvSpPr>
            <p:nvPr/>
          </p:nvSpPr>
          <p:spPr bwMode="auto">
            <a:xfrm>
              <a:off x="2246314" y="518160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9</a:t>
              </a:r>
            </a:p>
          </p:txBody>
        </p:sp>
        <p:sp>
          <p:nvSpPr>
            <p:cNvPr id="107535" name="Oval 15"/>
            <p:cNvSpPr>
              <a:spLocks noChangeArrowheads="1"/>
            </p:cNvSpPr>
            <p:nvPr/>
          </p:nvSpPr>
          <p:spPr bwMode="auto">
            <a:xfrm>
              <a:off x="1828800" y="518160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11</a:t>
              </a:r>
            </a:p>
          </p:txBody>
        </p:sp>
        <p:cxnSp>
          <p:nvCxnSpPr>
            <p:cNvPr id="107536" name="AutoShape 16"/>
            <p:cNvCxnSpPr>
              <a:cxnSpLocks noChangeShapeType="1"/>
              <a:stCxn id="107531" idx="3"/>
              <a:endCxn id="107535" idx="0"/>
            </p:cNvCxnSpPr>
            <p:nvPr/>
          </p:nvCxnSpPr>
          <p:spPr bwMode="auto">
            <a:xfrm flipH="1">
              <a:off x="2001838" y="4865688"/>
              <a:ext cx="106362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37" name="AutoShape 17"/>
            <p:cNvCxnSpPr>
              <a:cxnSpLocks noChangeShapeType="1"/>
              <a:stCxn id="107531" idx="5"/>
              <a:endCxn id="107534" idx="0"/>
            </p:cNvCxnSpPr>
            <p:nvPr/>
          </p:nvCxnSpPr>
          <p:spPr bwMode="auto">
            <a:xfrm>
              <a:off x="2351088" y="4865688"/>
              <a:ext cx="68262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38" name="AutoShape 18"/>
            <p:cNvCxnSpPr>
              <a:cxnSpLocks noChangeShapeType="1"/>
              <a:stCxn id="107530" idx="3"/>
              <a:endCxn id="107533" idx="0"/>
            </p:cNvCxnSpPr>
            <p:nvPr/>
          </p:nvCxnSpPr>
          <p:spPr bwMode="auto">
            <a:xfrm flipH="1">
              <a:off x="2840039" y="4865688"/>
              <a:ext cx="66675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39" name="AutoShape 19"/>
            <p:cNvCxnSpPr>
              <a:cxnSpLocks noChangeShapeType="1"/>
              <a:stCxn id="107527" idx="3"/>
              <a:endCxn id="107531" idx="0"/>
            </p:cNvCxnSpPr>
            <p:nvPr/>
          </p:nvCxnSpPr>
          <p:spPr bwMode="auto">
            <a:xfrm flipH="1">
              <a:off x="2230439" y="4332288"/>
              <a:ext cx="295275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40" name="AutoShape 20"/>
            <p:cNvCxnSpPr>
              <a:cxnSpLocks noChangeShapeType="1"/>
              <a:stCxn id="107527" idx="5"/>
              <a:endCxn id="107530" idx="0"/>
            </p:cNvCxnSpPr>
            <p:nvPr/>
          </p:nvCxnSpPr>
          <p:spPr bwMode="auto">
            <a:xfrm>
              <a:off x="2768600" y="4332288"/>
              <a:ext cx="26035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41" name="AutoShape 21"/>
            <p:cNvCxnSpPr>
              <a:cxnSpLocks noChangeShapeType="1"/>
              <a:stCxn id="107526" idx="3"/>
              <a:endCxn id="107529" idx="0"/>
            </p:cNvCxnSpPr>
            <p:nvPr/>
          </p:nvCxnSpPr>
          <p:spPr bwMode="auto">
            <a:xfrm flipH="1">
              <a:off x="3602038" y="4332288"/>
              <a:ext cx="22225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42" name="AutoShape 22"/>
            <p:cNvCxnSpPr>
              <a:cxnSpLocks noChangeShapeType="1"/>
              <a:stCxn id="107526" idx="5"/>
              <a:endCxn id="107528" idx="0"/>
            </p:cNvCxnSpPr>
            <p:nvPr/>
          </p:nvCxnSpPr>
          <p:spPr bwMode="auto">
            <a:xfrm>
              <a:off x="4067176" y="4332288"/>
              <a:ext cx="220663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43" name="AutoShape 23"/>
            <p:cNvCxnSpPr>
              <a:cxnSpLocks noChangeShapeType="1"/>
              <a:stCxn id="107545" idx="3"/>
              <a:endCxn id="107527" idx="0"/>
            </p:cNvCxnSpPr>
            <p:nvPr/>
          </p:nvCxnSpPr>
          <p:spPr bwMode="auto">
            <a:xfrm flipH="1">
              <a:off x="2647950" y="3722688"/>
              <a:ext cx="527050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7544" name="AutoShape 24"/>
            <p:cNvCxnSpPr>
              <a:cxnSpLocks noChangeShapeType="1"/>
              <a:stCxn id="107545" idx="5"/>
              <a:endCxn id="107526" idx="0"/>
            </p:cNvCxnSpPr>
            <p:nvPr/>
          </p:nvCxnSpPr>
          <p:spPr bwMode="auto">
            <a:xfrm>
              <a:off x="3417889" y="3722688"/>
              <a:ext cx="528637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7545" name="Oval 25"/>
            <p:cNvSpPr>
              <a:spLocks noChangeArrowheads="1"/>
            </p:cNvSpPr>
            <p:nvPr/>
          </p:nvSpPr>
          <p:spPr bwMode="auto">
            <a:xfrm>
              <a:off x="3124200" y="342900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  <p:cxnSp>
          <p:nvCxnSpPr>
            <p:cNvPr id="107546" name="AutoShape 26"/>
            <p:cNvCxnSpPr>
              <a:cxnSpLocks noChangeShapeType="1"/>
              <a:endCxn id="107545" idx="6"/>
            </p:cNvCxnSpPr>
            <p:nvPr/>
          </p:nvCxnSpPr>
          <p:spPr bwMode="auto">
            <a:xfrm flipH="1">
              <a:off x="3468688" y="3352800"/>
              <a:ext cx="798512" cy="249238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7587" name="Oval 67"/>
            <p:cNvSpPr>
              <a:spLocks noChangeArrowheads="1"/>
            </p:cNvSpPr>
            <p:nvPr/>
          </p:nvSpPr>
          <p:spPr bwMode="auto">
            <a:xfrm>
              <a:off x="3733800" y="3124200"/>
              <a:ext cx="344488" cy="344488"/>
            </a:xfrm>
            <a:prstGeom prst="ellipse">
              <a:avLst/>
            </a:prstGeom>
            <a:noFill/>
            <a:ln w="9525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50373" y="3360830"/>
            <a:ext cx="3737803" cy="2624613"/>
            <a:chOff x="4760914" y="3276600"/>
            <a:chExt cx="3203574" cy="2249488"/>
          </a:xfrm>
        </p:grpSpPr>
        <p:sp>
          <p:nvSpPr>
            <p:cNvPr id="107556" name="Oval 36"/>
            <p:cNvSpPr>
              <a:spLocks noChangeArrowheads="1"/>
            </p:cNvSpPr>
            <p:nvPr/>
          </p:nvSpPr>
          <p:spPr bwMode="auto">
            <a:xfrm>
              <a:off x="4760914" y="518160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/>
                <a:t>11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933951" y="3276600"/>
              <a:ext cx="3030537" cy="2249488"/>
              <a:chOff x="4933951" y="3276600"/>
              <a:chExt cx="3030537" cy="2249488"/>
            </a:xfrm>
          </p:grpSpPr>
          <p:sp>
            <p:nvSpPr>
              <p:cNvPr id="107547" name="Oval 27"/>
              <p:cNvSpPr>
                <a:spLocks noChangeArrowheads="1"/>
              </p:cNvSpPr>
              <p:nvPr/>
            </p:nvSpPr>
            <p:spPr bwMode="auto">
              <a:xfrm>
                <a:off x="6705600" y="4038600"/>
                <a:ext cx="344488" cy="344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/>
              </a:p>
            </p:txBody>
          </p:sp>
          <p:sp>
            <p:nvSpPr>
              <p:cNvPr id="107548" name="Oval 28"/>
              <p:cNvSpPr>
                <a:spLocks noChangeArrowheads="1"/>
              </p:cNvSpPr>
              <p:nvPr/>
            </p:nvSpPr>
            <p:spPr bwMode="auto">
              <a:xfrm>
                <a:off x="5407025" y="4038600"/>
                <a:ext cx="344488" cy="344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4</a:t>
                </a:r>
              </a:p>
            </p:txBody>
          </p:sp>
          <p:sp>
            <p:nvSpPr>
              <p:cNvPr id="107549" name="Oval 29"/>
              <p:cNvSpPr>
                <a:spLocks noChangeArrowheads="1"/>
              </p:cNvSpPr>
              <p:nvPr/>
            </p:nvSpPr>
            <p:spPr bwMode="auto">
              <a:xfrm>
                <a:off x="7046914" y="4572000"/>
                <a:ext cx="344487" cy="344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9</a:t>
                </a:r>
              </a:p>
            </p:txBody>
          </p:sp>
          <p:sp>
            <p:nvSpPr>
              <p:cNvPr id="107550" name="Oval 30"/>
              <p:cNvSpPr>
                <a:spLocks noChangeArrowheads="1"/>
              </p:cNvSpPr>
              <p:nvPr/>
            </p:nvSpPr>
            <p:spPr bwMode="auto">
              <a:xfrm>
                <a:off x="6361114" y="4572000"/>
                <a:ext cx="344487" cy="344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8</a:t>
                </a:r>
              </a:p>
            </p:txBody>
          </p:sp>
          <p:sp>
            <p:nvSpPr>
              <p:cNvPr id="107551" name="Oval 31"/>
              <p:cNvSpPr>
                <a:spLocks noChangeArrowheads="1"/>
              </p:cNvSpPr>
              <p:nvPr/>
            </p:nvSpPr>
            <p:spPr bwMode="auto">
              <a:xfrm>
                <a:off x="5788025" y="4572000"/>
                <a:ext cx="344488" cy="344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/>
                  <a:t>5</a:t>
                </a:r>
              </a:p>
            </p:txBody>
          </p:sp>
          <p:sp>
            <p:nvSpPr>
              <p:cNvPr id="107552" name="Oval 32"/>
              <p:cNvSpPr>
                <a:spLocks noChangeArrowheads="1"/>
              </p:cNvSpPr>
              <p:nvPr/>
            </p:nvSpPr>
            <p:spPr bwMode="auto">
              <a:xfrm>
                <a:off x="4989514" y="4572000"/>
                <a:ext cx="344487" cy="344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7</a:t>
                </a:r>
              </a:p>
            </p:txBody>
          </p:sp>
          <p:sp>
            <p:nvSpPr>
              <p:cNvPr id="107553" name="Oval 33"/>
              <p:cNvSpPr>
                <a:spLocks noChangeArrowheads="1"/>
              </p:cNvSpPr>
              <p:nvPr/>
            </p:nvSpPr>
            <p:spPr bwMode="auto">
              <a:xfrm>
                <a:off x="7620000" y="3276600"/>
                <a:ext cx="344488" cy="344488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07554" name="Oval 34"/>
              <p:cNvSpPr>
                <a:spLocks noChangeArrowheads="1"/>
              </p:cNvSpPr>
              <p:nvPr/>
            </p:nvSpPr>
            <p:spPr bwMode="auto">
              <a:xfrm>
                <a:off x="5599114" y="5181600"/>
                <a:ext cx="344487" cy="344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6</a:t>
                </a:r>
              </a:p>
            </p:txBody>
          </p:sp>
          <p:sp>
            <p:nvSpPr>
              <p:cNvPr id="107555" name="Oval 35"/>
              <p:cNvSpPr>
                <a:spLocks noChangeArrowheads="1"/>
              </p:cNvSpPr>
              <p:nvPr/>
            </p:nvSpPr>
            <p:spPr bwMode="auto">
              <a:xfrm>
                <a:off x="5178425" y="5181600"/>
                <a:ext cx="344488" cy="344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/>
                  <a:t>9</a:t>
                </a:r>
              </a:p>
            </p:txBody>
          </p:sp>
          <p:cxnSp>
            <p:nvCxnSpPr>
              <p:cNvPr id="107557" name="AutoShape 37"/>
              <p:cNvCxnSpPr>
                <a:cxnSpLocks noChangeShapeType="1"/>
                <a:stCxn id="107552" idx="3"/>
                <a:endCxn id="107556" idx="0"/>
              </p:cNvCxnSpPr>
              <p:nvPr/>
            </p:nvCxnSpPr>
            <p:spPr bwMode="auto">
              <a:xfrm flipH="1">
                <a:off x="4933951" y="4865688"/>
                <a:ext cx="106363" cy="3159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7558" name="AutoShape 38"/>
              <p:cNvCxnSpPr>
                <a:cxnSpLocks noChangeShapeType="1"/>
                <a:stCxn id="107552" idx="5"/>
                <a:endCxn id="107555" idx="0"/>
              </p:cNvCxnSpPr>
              <p:nvPr/>
            </p:nvCxnSpPr>
            <p:spPr bwMode="auto">
              <a:xfrm>
                <a:off x="5283201" y="4865688"/>
                <a:ext cx="68263" cy="3159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7559" name="AutoShape 39"/>
              <p:cNvCxnSpPr>
                <a:cxnSpLocks noChangeShapeType="1"/>
                <a:stCxn id="107551" idx="3"/>
                <a:endCxn id="107554" idx="0"/>
              </p:cNvCxnSpPr>
              <p:nvPr/>
            </p:nvCxnSpPr>
            <p:spPr bwMode="auto">
              <a:xfrm flipH="1">
                <a:off x="5772151" y="4865688"/>
                <a:ext cx="66675" cy="3159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7560" name="AutoShape 40"/>
              <p:cNvCxnSpPr>
                <a:cxnSpLocks noChangeShapeType="1"/>
                <a:stCxn id="107548" idx="3"/>
                <a:endCxn id="107552" idx="0"/>
              </p:cNvCxnSpPr>
              <p:nvPr/>
            </p:nvCxnSpPr>
            <p:spPr bwMode="auto">
              <a:xfrm flipH="1">
                <a:off x="5162551" y="4332288"/>
                <a:ext cx="295275" cy="2397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7561" name="AutoShape 41"/>
              <p:cNvCxnSpPr>
                <a:cxnSpLocks noChangeShapeType="1"/>
                <a:stCxn id="107548" idx="5"/>
                <a:endCxn id="107551" idx="0"/>
              </p:cNvCxnSpPr>
              <p:nvPr/>
            </p:nvCxnSpPr>
            <p:spPr bwMode="auto">
              <a:xfrm>
                <a:off x="5700713" y="4332288"/>
                <a:ext cx="260350" cy="2397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7562" name="AutoShape 42"/>
              <p:cNvCxnSpPr>
                <a:cxnSpLocks noChangeShapeType="1"/>
                <a:stCxn id="107547" idx="3"/>
                <a:endCxn id="107550" idx="0"/>
              </p:cNvCxnSpPr>
              <p:nvPr/>
            </p:nvCxnSpPr>
            <p:spPr bwMode="auto">
              <a:xfrm flipH="1">
                <a:off x="6534150" y="4332288"/>
                <a:ext cx="222250" cy="2397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7563" name="AutoShape 43"/>
              <p:cNvCxnSpPr>
                <a:cxnSpLocks noChangeShapeType="1"/>
                <a:stCxn id="107547" idx="5"/>
                <a:endCxn id="107549" idx="0"/>
              </p:cNvCxnSpPr>
              <p:nvPr/>
            </p:nvCxnSpPr>
            <p:spPr bwMode="auto">
              <a:xfrm>
                <a:off x="6999288" y="4332288"/>
                <a:ext cx="220662" cy="2397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7564" name="AutoShape 44"/>
              <p:cNvCxnSpPr>
                <a:cxnSpLocks noChangeShapeType="1"/>
                <a:stCxn id="107566" idx="3"/>
                <a:endCxn id="107548" idx="0"/>
              </p:cNvCxnSpPr>
              <p:nvPr/>
            </p:nvCxnSpPr>
            <p:spPr bwMode="auto">
              <a:xfrm flipH="1">
                <a:off x="5580063" y="3722688"/>
                <a:ext cx="527050" cy="3159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7565" name="AutoShape 45"/>
              <p:cNvCxnSpPr>
                <a:cxnSpLocks noChangeShapeType="1"/>
                <a:stCxn id="107566" idx="5"/>
                <a:endCxn id="107547" idx="0"/>
              </p:cNvCxnSpPr>
              <p:nvPr/>
            </p:nvCxnSpPr>
            <p:spPr bwMode="auto">
              <a:xfrm>
                <a:off x="6350000" y="3722688"/>
                <a:ext cx="528638" cy="3159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07566" name="Oval 46"/>
              <p:cNvSpPr>
                <a:spLocks noChangeArrowheads="1"/>
              </p:cNvSpPr>
              <p:nvPr/>
            </p:nvSpPr>
            <p:spPr bwMode="auto">
              <a:xfrm>
                <a:off x="6056314" y="3429000"/>
                <a:ext cx="344487" cy="344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/>
                  <a:t>3</a:t>
                </a:r>
                <a:endParaRPr lang="en-US" sz="2400" dirty="0"/>
              </a:p>
            </p:txBody>
          </p:sp>
          <p:cxnSp>
            <p:nvCxnSpPr>
              <p:cNvPr id="107567" name="AutoShape 47"/>
              <p:cNvCxnSpPr>
                <a:cxnSpLocks noChangeShapeType="1"/>
              </p:cNvCxnSpPr>
              <p:nvPr/>
            </p:nvCxnSpPr>
            <p:spPr bwMode="auto">
              <a:xfrm flipH="1">
                <a:off x="7010400" y="3581400"/>
                <a:ext cx="609600" cy="457200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07588" name="Oval 68"/>
              <p:cNvSpPr>
                <a:spLocks noChangeArrowheads="1"/>
              </p:cNvSpPr>
              <p:nvPr/>
            </p:nvSpPr>
            <p:spPr bwMode="auto">
              <a:xfrm>
                <a:off x="7010400" y="3429000"/>
                <a:ext cx="344488" cy="344488"/>
              </a:xfrm>
              <a:prstGeom prst="ellipse">
                <a:avLst/>
              </a:prstGeom>
              <a:noFill/>
              <a:ln w="9525">
                <a:noFill/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763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Changes to Office Hours: from now on</a:t>
            </a:r>
            <a:r>
              <a:rPr lang="mr-IN" dirty="0" smtClean="0"/>
              <a:t>…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b="1" dirty="0" smtClean="0"/>
              <a:t>No</a:t>
            </a:r>
            <a:r>
              <a:rPr lang="en-US" dirty="0" smtClean="0"/>
              <a:t> more Wednesday morning &amp; </a:t>
            </a:r>
            <a:r>
              <a:rPr lang="en-US" b="1" dirty="0" smtClean="0"/>
              <a:t>shorter</a:t>
            </a:r>
            <a:r>
              <a:rPr lang="en-US" dirty="0" smtClean="0"/>
              <a:t> Wednesday afternoon </a:t>
            </a:r>
            <a:r>
              <a:rPr lang="en-US" dirty="0" smtClean="0"/>
              <a:t>office hours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b="1" dirty="0" smtClean="0"/>
              <a:t>New</a:t>
            </a:r>
            <a:r>
              <a:rPr lang="en-US" dirty="0" smtClean="0"/>
              <a:t> Thursday office hours!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Kyle’s Wednesday hour is now 1:30-</a:t>
            </a:r>
            <a:r>
              <a:rPr lang="en-US" b="1" dirty="0" smtClean="0"/>
              <a:t>2:30</a:t>
            </a:r>
            <a:r>
              <a:rPr lang="en-US" dirty="0" smtClean="0"/>
              <a:t>pm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Ben’s office hours is now </a:t>
            </a:r>
            <a:r>
              <a:rPr lang="en-US" dirty="0" smtClean="0"/>
              <a:t>Thursday </a:t>
            </a:r>
            <a:r>
              <a:rPr lang="en-US" dirty="0" smtClean="0"/>
              <a:t>1:</a:t>
            </a:r>
            <a:r>
              <a:rPr lang="en-US" b="1" dirty="0" smtClean="0"/>
              <a:t>00</a:t>
            </a:r>
            <a:r>
              <a:rPr lang="en-US" dirty="0" smtClean="0"/>
              <a:t>-3:</a:t>
            </a:r>
            <a:r>
              <a:rPr lang="en-US" b="1" dirty="0" smtClean="0"/>
              <a:t>00</a:t>
            </a:r>
            <a:r>
              <a:rPr lang="en-US" dirty="0" smtClean="0"/>
              <a:t>pm</a:t>
            </a: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AVL Tree Height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 section, computed that minimum #  nodes in AVL tree of a certain height is </a:t>
            </a:r>
            <a:br>
              <a:rPr lang="en-US" dirty="0" smtClean="0"/>
            </a:br>
            <a:r>
              <a:rPr lang="en-US" dirty="0" smtClean="0"/>
              <a:t>S(h) = 1 + S(h-1) + S(h-2)        where h = height of tree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Posted a proof next to these lecture slides online for your perusal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6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3429000" cy="457200"/>
          </a:xfrm>
        </p:spPr>
        <p:txBody>
          <a:bodyPr/>
          <a:lstStyle/>
          <a:p>
            <a:fld id="{96D65E4D-2BB0-41FB-ACAE-9AEDEB73E334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eleteMin</a:t>
            </a:r>
            <a:r>
              <a:rPr lang="en-US" dirty="0"/>
              <a:t>: Run Time Analysis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time </a:t>
            </a:r>
            <a:r>
              <a:rPr lang="en-US" dirty="0" smtClean="0"/>
              <a:t>is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 heap is </a:t>
            </a:r>
            <a:r>
              <a:rPr lang="en-US" dirty="0" smtClean="0"/>
              <a:t>a</a:t>
            </a:r>
          </a:p>
          <a:p>
            <a:endParaRPr lang="en-US" dirty="0" smtClean="0"/>
          </a:p>
          <a:p>
            <a:r>
              <a:rPr lang="en-US" dirty="0" smtClean="0"/>
              <a:t>So its height with </a:t>
            </a:r>
            <a:r>
              <a:rPr lang="en-US" i="1" dirty="0" smtClean="0"/>
              <a:t>n</a:t>
            </a:r>
            <a:r>
              <a:rPr lang="en-US" dirty="0" smtClean="0"/>
              <a:t> nodes is</a:t>
            </a:r>
            <a:endParaRPr lang="en-US" dirty="0"/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So r</a:t>
            </a:r>
            <a:r>
              <a:rPr lang="en-US" dirty="0" smtClean="0"/>
              <a:t>un </a:t>
            </a:r>
            <a:r>
              <a:rPr lang="en-US" dirty="0"/>
              <a:t>time of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eleteMin</a:t>
            </a:r>
            <a:r>
              <a:rPr lang="en-US" dirty="0" smtClean="0"/>
              <a:t> </a:t>
            </a:r>
            <a:r>
              <a:rPr lang="en-US" dirty="0" smtClean="0"/>
              <a:t>is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4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dirty="0" smtClean="0">
                <a:ea typeface="Courier New" charset="0"/>
                <a:cs typeface="Courier New" charset="0"/>
              </a:rPr>
              <a:t>:  Step #1</a:t>
            </a:r>
            <a:endParaRPr lang="en-US" dirty="0"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83658" y="2495741"/>
            <a:ext cx="4594595" cy="3653268"/>
            <a:chOff x="1065953" y="2098176"/>
            <a:chExt cx="4594595" cy="3653268"/>
          </a:xfrm>
        </p:grpSpPr>
        <p:grpSp>
          <p:nvGrpSpPr>
            <p:cNvPr id="29" name="Group 28"/>
            <p:cNvGrpSpPr/>
            <p:nvPr/>
          </p:nvGrpSpPr>
          <p:grpSpPr>
            <a:xfrm>
              <a:off x="1065953" y="2634772"/>
              <a:ext cx="4594595" cy="3116672"/>
              <a:chOff x="3067050" y="2603679"/>
              <a:chExt cx="2630487" cy="1784350"/>
            </a:xfrm>
          </p:grpSpPr>
          <p:sp>
            <p:nvSpPr>
              <p:cNvPr id="4" name="Oval 3"/>
              <p:cNvSpPr>
                <a:spLocks noChangeArrowheads="1"/>
              </p:cNvSpPr>
              <p:nvPr/>
            </p:nvSpPr>
            <p:spPr bwMode="auto">
              <a:xfrm>
                <a:off x="5011737" y="2900542"/>
                <a:ext cx="344488" cy="34448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3</a:t>
                </a:r>
              </a:p>
            </p:txBody>
          </p:sp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3713162" y="2900542"/>
                <a:ext cx="344488" cy="34448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/>
                  <a:t>4</a:t>
                </a:r>
              </a:p>
            </p:txBody>
          </p:sp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5353050" y="3433942"/>
                <a:ext cx="344487" cy="34448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9</a:t>
                </a:r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4667250" y="3433942"/>
                <a:ext cx="344487" cy="34448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8</a:t>
                </a: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4094162" y="3433942"/>
                <a:ext cx="344488" cy="34448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5</a:t>
                </a: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295650" y="3433942"/>
                <a:ext cx="344487" cy="34448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7</a:t>
                </a: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3905250" y="4043542"/>
                <a:ext cx="344487" cy="34448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6</a:t>
                </a:r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3484562" y="4043542"/>
                <a:ext cx="344488" cy="34448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9</a:t>
                </a: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3067050" y="4043542"/>
                <a:ext cx="344487" cy="34448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11</a:t>
                </a:r>
              </a:p>
            </p:txBody>
          </p:sp>
          <p:cxnSp>
            <p:nvCxnSpPr>
              <p:cNvPr id="14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3240087" y="3727629"/>
                <a:ext cx="106363" cy="3159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5" name="AutoShape 14"/>
              <p:cNvCxnSpPr>
                <a:cxnSpLocks noChangeShapeType="1"/>
              </p:cNvCxnSpPr>
              <p:nvPr/>
            </p:nvCxnSpPr>
            <p:spPr bwMode="auto">
              <a:xfrm>
                <a:off x="3589337" y="3727629"/>
                <a:ext cx="68263" cy="3159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6" name="AutoShape 15"/>
              <p:cNvCxnSpPr>
                <a:cxnSpLocks noChangeShapeType="1"/>
              </p:cNvCxnSpPr>
              <p:nvPr/>
            </p:nvCxnSpPr>
            <p:spPr bwMode="auto">
              <a:xfrm flipH="1">
                <a:off x="4078287" y="3727629"/>
                <a:ext cx="66675" cy="3159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3468687" y="3194229"/>
                <a:ext cx="295275" cy="2397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" name="AutoShape 18"/>
              <p:cNvCxnSpPr>
                <a:cxnSpLocks noChangeShapeType="1"/>
              </p:cNvCxnSpPr>
              <p:nvPr/>
            </p:nvCxnSpPr>
            <p:spPr bwMode="auto">
              <a:xfrm>
                <a:off x="4006850" y="3194229"/>
                <a:ext cx="260350" cy="2397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0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4840287" y="3194229"/>
                <a:ext cx="222250" cy="2397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1" name="AutoShape 20"/>
              <p:cNvCxnSpPr>
                <a:cxnSpLocks noChangeShapeType="1"/>
              </p:cNvCxnSpPr>
              <p:nvPr/>
            </p:nvCxnSpPr>
            <p:spPr bwMode="auto">
              <a:xfrm>
                <a:off x="5305425" y="3194229"/>
                <a:ext cx="220662" cy="2397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2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3886200" y="2603679"/>
                <a:ext cx="527050" cy="2968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3" name="AutoShape 22"/>
              <p:cNvCxnSpPr>
                <a:cxnSpLocks noChangeShapeType="1"/>
              </p:cNvCxnSpPr>
              <p:nvPr/>
            </p:nvCxnSpPr>
            <p:spPr bwMode="auto">
              <a:xfrm>
                <a:off x="4656137" y="2603679"/>
                <a:ext cx="528638" cy="2968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3323121" y="2098176"/>
              <a:ext cx="612644" cy="610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7186562" y="1860507"/>
            <a:ext cx="914372" cy="814147"/>
          </a:xfrm>
          <a:prstGeom prst="cloudCallout">
            <a:avLst>
              <a:gd name="adj1" fmla="val 82009"/>
              <a:gd name="adj2" fmla="val 90833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dirty="0">
                <a:solidFill>
                  <a:srgbClr val="C0561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482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dirty="0" smtClean="0">
                <a:ea typeface="Courier New" charset="0"/>
                <a:cs typeface="Courier New" charset="0"/>
              </a:rPr>
              <a:t>:  Step #2</a:t>
            </a:r>
            <a:endParaRPr lang="en-US" dirty="0">
              <a:ea typeface="Courier New" charset="0"/>
              <a:cs typeface="Courier New" charset="0"/>
            </a:endParaRP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7186562" y="1860507"/>
            <a:ext cx="914372" cy="814147"/>
          </a:xfrm>
          <a:prstGeom prst="cloudCallout">
            <a:avLst>
              <a:gd name="adj1" fmla="val 82009"/>
              <a:gd name="adj2" fmla="val 90833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dirty="0">
                <a:solidFill>
                  <a:srgbClr val="C05611"/>
                </a:solidFill>
              </a:rPr>
              <a:t>2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83658" y="2495741"/>
            <a:ext cx="4594595" cy="3653268"/>
            <a:chOff x="6883658" y="2495741"/>
            <a:chExt cx="4594595" cy="3653268"/>
          </a:xfrm>
        </p:grpSpPr>
        <p:grpSp>
          <p:nvGrpSpPr>
            <p:cNvPr id="3" name="Group 2"/>
            <p:cNvGrpSpPr/>
            <p:nvPr/>
          </p:nvGrpSpPr>
          <p:grpSpPr>
            <a:xfrm>
              <a:off x="6883658" y="2495741"/>
              <a:ext cx="4594595" cy="3653268"/>
              <a:chOff x="1065953" y="2098176"/>
              <a:chExt cx="4594595" cy="365326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065953" y="2634772"/>
                <a:ext cx="4594595" cy="3116672"/>
                <a:chOff x="3067050" y="2603679"/>
                <a:chExt cx="2630487" cy="1784350"/>
              </a:xfrm>
            </p:grpSpPr>
            <p:sp>
              <p:nvSpPr>
                <p:cNvPr id="4" name="Oval 3"/>
                <p:cNvSpPr>
                  <a:spLocks noChangeArrowheads="1"/>
                </p:cNvSpPr>
                <p:nvPr/>
              </p:nvSpPr>
              <p:spPr bwMode="auto">
                <a:xfrm>
                  <a:off x="5011737" y="2900542"/>
                  <a:ext cx="344488" cy="34448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2400"/>
                    <a:t>3</a:t>
                  </a:r>
                </a:p>
              </p:txBody>
            </p:sp>
            <p:sp>
              <p:nvSpPr>
                <p:cNvPr id="5" name="Oval 4"/>
                <p:cNvSpPr>
                  <a:spLocks noChangeArrowheads="1"/>
                </p:cNvSpPr>
                <p:nvPr/>
              </p:nvSpPr>
              <p:spPr bwMode="auto">
                <a:xfrm>
                  <a:off x="3713162" y="2900542"/>
                  <a:ext cx="344488" cy="34448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2400" dirty="0"/>
                    <a:t>4</a:t>
                  </a:r>
                </a:p>
              </p:txBody>
            </p:sp>
            <p:sp>
              <p:nvSpPr>
                <p:cNvPr id="6" name="Oval 5"/>
                <p:cNvSpPr>
                  <a:spLocks noChangeArrowheads="1"/>
                </p:cNvSpPr>
                <p:nvPr/>
              </p:nvSpPr>
              <p:spPr bwMode="auto">
                <a:xfrm>
                  <a:off x="5353050" y="3433942"/>
                  <a:ext cx="344487" cy="34448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2400"/>
                    <a:t>9</a:t>
                  </a:r>
                </a:p>
              </p:txBody>
            </p:sp>
            <p:sp>
              <p:nvSpPr>
                <p:cNvPr id="7" name="Oval 6"/>
                <p:cNvSpPr>
                  <a:spLocks noChangeArrowheads="1"/>
                </p:cNvSpPr>
                <p:nvPr/>
              </p:nvSpPr>
              <p:spPr bwMode="auto">
                <a:xfrm>
                  <a:off x="4667250" y="3433942"/>
                  <a:ext cx="344487" cy="34448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2400"/>
                    <a:t>8</a:t>
                  </a:r>
                </a:p>
              </p:txBody>
            </p:sp>
            <p:sp>
              <p:nvSpPr>
                <p:cNvPr id="8" name="Oval 7"/>
                <p:cNvSpPr>
                  <a:spLocks noChangeArrowheads="1"/>
                </p:cNvSpPr>
                <p:nvPr/>
              </p:nvSpPr>
              <p:spPr bwMode="auto">
                <a:xfrm>
                  <a:off x="4094162" y="3433942"/>
                  <a:ext cx="344488" cy="34448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2400"/>
                    <a:t>5</a:t>
                  </a:r>
                </a:p>
              </p:txBody>
            </p:sp>
            <p:sp>
              <p:nvSpPr>
                <p:cNvPr id="9" name="Oval 8"/>
                <p:cNvSpPr>
                  <a:spLocks noChangeArrowheads="1"/>
                </p:cNvSpPr>
                <p:nvPr/>
              </p:nvSpPr>
              <p:spPr bwMode="auto">
                <a:xfrm>
                  <a:off x="3295650" y="3433942"/>
                  <a:ext cx="344487" cy="34448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2400"/>
                    <a:t>7</a:t>
                  </a:r>
                </a:p>
              </p:txBody>
            </p:sp>
            <p:sp>
              <p:nvSpPr>
                <p:cNvPr id="11" name="Oval 10"/>
                <p:cNvSpPr>
                  <a:spLocks noChangeArrowheads="1"/>
                </p:cNvSpPr>
                <p:nvPr/>
              </p:nvSpPr>
              <p:spPr bwMode="auto">
                <a:xfrm>
                  <a:off x="3905250" y="4043542"/>
                  <a:ext cx="344487" cy="34448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2400"/>
                    <a:t>6</a:t>
                  </a:r>
                </a:p>
              </p:txBody>
            </p:sp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3484562" y="4043542"/>
                  <a:ext cx="344488" cy="34448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2400"/>
                    <a:t>9</a:t>
                  </a:r>
                </a:p>
              </p:txBody>
            </p:sp>
            <p:sp>
              <p:nvSpPr>
                <p:cNvPr id="13" name="Oval 12"/>
                <p:cNvSpPr>
                  <a:spLocks noChangeArrowheads="1"/>
                </p:cNvSpPr>
                <p:nvPr/>
              </p:nvSpPr>
              <p:spPr bwMode="auto">
                <a:xfrm>
                  <a:off x="3067050" y="4043542"/>
                  <a:ext cx="344487" cy="34448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2400"/>
                    <a:t>11</a:t>
                  </a:r>
                </a:p>
              </p:txBody>
            </p:sp>
            <p:cxnSp>
              <p:nvCxnSpPr>
                <p:cNvPr id="14" name="AutoShape 1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40087" y="3727629"/>
                  <a:ext cx="106363" cy="31591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5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3589337" y="3727629"/>
                  <a:ext cx="68263" cy="31591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6" name="AutoShape 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78287" y="3727629"/>
                  <a:ext cx="66675" cy="31591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8" name="AutoShape 1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468687" y="3194229"/>
                  <a:ext cx="295275" cy="23971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9" name="AutoShape 18"/>
                <p:cNvCxnSpPr>
                  <a:cxnSpLocks noChangeShapeType="1"/>
                </p:cNvCxnSpPr>
                <p:nvPr/>
              </p:nvCxnSpPr>
              <p:spPr bwMode="auto">
                <a:xfrm>
                  <a:off x="4006850" y="3194229"/>
                  <a:ext cx="260350" cy="23971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0" name="AutoShape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40287" y="3194229"/>
                  <a:ext cx="222250" cy="23971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1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5305425" y="3194229"/>
                  <a:ext cx="220662" cy="23971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2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886200" y="2603679"/>
                  <a:ext cx="527050" cy="29686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3" name="AutoShape 22"/>
                <p:cNvCxnSpPr>
                  <a:cxnSpLocks noChangeShapeType="1"/>
                </p:cNvCxnSpPr>
                <p:nvPr/>
              </p:nvCxnSpPr>
              <p:spPr bwMode="auto">
                <a:xfrm>
                  <a:off x="4656137" y="2603679"/>
                  <a:ext cx="528638" cy="29686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sp>
            <p:nvSpPr>
              <p:cNvPr id="25" name="Oval 4"/>
              <p:cNvSpPr>
                <a:spLocks noChangeArrowheads="1"/>
              </p:cNvSpPr>
              <p:nvPr/>
            </p:nvSpPr>
            <p:spPr bwMode="auto">
              <a:xfrm>
                <a:off x="3323121" y="2098176"/>
                <a:ext cx="612644" cy="610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107768" y="5035264"/>
              <a:ext cx="577682" cy="1110106"/>
              <a:chOff x="7239000" y="4214813"/>
              <a:chExt cx="344488" cy="661987"/>
            </a:xfrm>
          </p:grpSpPr>
          <p:sp>
            <p:nvSpPr>
              <p:cNvPr id="26" name="Oval 4"/>
              <p:cNvSpPr>
                <a:spLocks noChangeArrowheads="1"/>
              </p:cNvSpPr>
              <p:nvPr/>
            </p:nvSpPr>
            <p:spPr bwMode="auto">
              <a:xfrm>
                <a:off x="7239000" y="4532313"/>
                <a:ext cx="344488" cy="344487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cxnSp>
            <p:nvCxnSpPr>
              <p:cNvPr id="28" name="AutoShape 5"/>
              <p:cNvCxnSpPr>
                <a:cxnSpLocks noChangeShapeType="1"/>
              </p:cNvCxnSpPr>
              <p:nvPr/>
            </p:nvCxnSpPr>
            <p:spPr bwMode="auto">
              <a:xfrm>
                <a:off x="7264400" y="4214813"/>
                <a:ext cx="147638" cy="2984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5484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dirty="0" smtClean="0">
                <a:ea typeface="Courier New" charset="0"/>
                <a:cs typeface="Courier New" charset="0"/>
              </a:rPr>
              <a:t>:  Step #2 </a:t>
            </a:r>
            <a:r>
              <a:rPr lang="en-US" dirty="0" smtClean="0"/>
              <a:t>(Restore Heap Property)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5320748"/>
          </a:xfrm>
        </p:spPr>
        <p:txBody>
          <a:bodyPr>
            <a:normAutofit fontScale="77500" lnSpcReduction="20000"/>
          </a:bodyPr>
          <a:lstStyle/>
          <a:p>
            <a:pPr marL="0" indent="0" eaLnBrk="0" hangingPunct="0"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Percolate up: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b="0" dirty="0" smtClean="0">
                <a:latin typeface="Arial" charset="0"/>
              </a:rPr>
              <a:t>  Put new data in new location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b="0" dirty="0" smtClean="0">
                <a:latin typeface="Arial" charset="0"/>
              </a:rPr>
              <a:t>  If higher priority tha</a:t>
            </a:r>
            <a:r>
              <a:rPr lang="en-US" dirty="0" smtClean="0">
                <a:latin typeface="Arial" charset="0"/>
              </a:rPr>
              <a:t>n parent</a:t>
            </a:r>
            <a:r>
              <a:rPr lang="en-US" b="0" dirty="0" smtClean="0">
                <a:latin typeface="Arial" charset="0"/>
              </a:rPr>
              <a:t>, swap with parent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b="0" dirty="0" smtClean="0">
                <a:latin typeface="Arial" charset="0"/>
              </a:rPr>
              <a:t>  Repeat </a:t>
            </a:r>
            <a:r>
              <a:rPr lang="en-US" dirty="0" smtClean="0">
                <a:latin typeface="Arial" charset="0"/>
              </a:rPr>
              <a:t>until </a:t>
            </a:r>
            <a:r>
              <a:rPr lang="en-US" b="0" dirty="0" smtClean="0">
                <a:latin typeface="Arial" charset="0"/>
                <a:sym typeface="Symbol" pitchFamily="18" charset="2"/>
              </a:rPr>
              <a:t>parent is more important or reached root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endParaRPr lang="en-US" dirty="0">
              <a:latin typeface="Arial" charset="0"/>
              <a:sym typeface="Symbol" pitchFamily="18" charset="2"/>
            </a:endParaRPr>
          </a:p>
          <a:p>
            <a:pPr eaLnBrk="0" hangingPunct="0">
              <a:lnSpc>
                <a:spcPct val="120000"/>
              </a:lnSpc>
              <a:buFontTx/>
              <a:buChar char="•"/>
            </a:pPr>
            <a:endParaRPr lang="en-US" dirty="0">
              <a:latin typeface="Arial" charset="0"/>
              <a:sym typeface="Symbol" pitchFamily="18" charset="2"/>
            </a:endParaRPr>
          </a:p>
          <a:p>
            <a:pPr eaLnBrk="0" hangingPunct="0">
              <a:lnSpc>
                <a:spcPct val="120000"/>
              </a:lnSpc>
              <a:buFontTx/>
              <a:buChar char="•"/>
            </a:pPr>
            <a:endParaRPr lang="en-US" b="0" dirty="0" smtClean="0">
              <a:latin typeface="Arial" charset="0"/>
              <a:sym typeface="Symbol" pitchFamily="18" charset="2"/>
            </a:endParaRPr>
          </a:p>
          <a:p>
            <a:pPr eaLnBrk="0" hangingPunct="0">
              <a:lnSpc>
                <a:spcPct val="120000"/>
              </a:lnSpc>
              <a:buFontTx/>
              <a:buChar char="•"/>
            </a:pPr>
            <a:endParaRPr lang="en-US" dirty="0">
              <a:latin typeface="Arial" charset="0"/>
              <a:sym typeface="Symbol" pitchFamily="18" charset="2"/>
            </a:endParaRPr>
          </a:p>
          <a:p>
            <a:pPr eaLnBrk="0" hangingPunct="0">
              <a:lnSpc>
                <a:spcPct val="120000"/>
              </a:lnSpc>
              <a:buFontTx/>
              <a:buChar char="•"/>
            </a:pPr>
            <a:endParaRPr lang="en-US" b="0" dirty="0" smtClean="0">
              <a:latin typeface="Arial" charset="0"/>
              <a:sym typeface="Symbol" pitchFamily="18" charset="2"/>
            </a:endParaRPr>
          </a:p>
          <a:p>
            <a:pPr eaLnBrk="0" hangingPunct="0">
              <a:lnSpc>
                <a:spcPct val="120000"/>
              </a:lnSpc>
              <a:buFontTx/>
              <a:buChar char="•"/>
            </a:pPr>
            <a:endParaRPr lang="en-US" b="0" dirty="0" smtClean="0">
              <a:latin typeface="Arial" charset="0"/>
              <a:sym typeface="Symbol" pitchFamily="18" charset="2"/>
            </a:endParaRPr>
          </a:p>
          <a:p>
            <a:pPr marL="0" indent="0" eaLnBrk="0" hangingPunct="0">
              <a:lnSpc>
                <a:spcPct val="120000"/>
              </a:lnSpc>
              <a:buNone/>
            </a:pPr>
            <a:r>
              <a:rPr lang="en-US" b="0" dirty="0" smtClean="0">
                <a:latin typeface="Arial" charset="0"/>
                <a:sym typeface="Symbol" pitchFamily="18" charset="2"/>
              </a:rPr>
              <a:t>What is the running time?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524260" y="4490193"/>
            <a:ext cx="523875" cy="158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1112148" y="3502711"/>
            <a:ext cx="2630487" cy="2460625"/>
            <a:chOff x="1467748" y="3243470"/>
            <a:chExt cx="2630487" cy="2460625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608475" y="5219676"/>
              <a:ext cx="344488" cy="34448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C05611"/>
                  </a:solidFill>
                </a:rPr>
                <a:t>2</a:t>
              </a: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899548" y="3243470"/>
              <a:ext cx="1393825" cy="2460625"/>
            </a:xfrm>
            <a:custGeom>
              <a:avLst/>
              <a:gdLst/>
              <a:ahLst/>
              <a:cxnLst>
                <a:cxn ang="0">
                  <a:pos x="837" y="97"/>
                </a:cxn>
                <a:cxn ang="0">
                  <a:pos x="657" y="20"/>
                </a:cxn>
                <a:cxn ang="0">
                  <a:pos x="383" y="217"/>
                </a:cxn>
                <a:cxn ang="0">
                  <a:pos x="134" y="389"/>
                </a:cxn>
                <a:cxn ang="0">
                  <a:pos x="14" y="526"/>
                </a:cxn>
                <a:cxn ang="0">
                  <a:pos x="49" y="689"/>
                </a:cxn>
                <a:cxn ang="0">
                  <a:pos x="220" y="834"/>
                </a:cxn>
                <a:cxn ang="0">
                  <a:pos x="451" y="1143"/>
                </a:cxn>
                <a:cxn ang="0">
                  <a:pos x="554" y="1469"/>
                </a:cxn>
                <a:cxn ang="0">
                  <a:pos x="751" y="1529"/>
                </a:cxn>
                <a:cxn ang="0">
                  <a:pos x="846" y="1340"/>
                </a:cxn>
                <a:cxn ang="0">
                  <a:pos x="674" y="877"/>
                </a:cxn>
                <a:cxn ang="0">
                  <a:pos x="469" y="663"/>
                </a:cxn>
                <a:cxn ang="0">
                  <a:pos x="486" y="466"/>
                </a:cxn>
                <a:cxn ang="0">
                  <a:pos x="820" y="320"/>
                </a:cxn>
                <a:cxn ang="0">
                  <a:pos x="837" y="97"/>
                </a:cxn>
              </a:cxnLst>
              <a:rect l="0" t="0" r="r" b="b"/>
              <a:pathLst>
                <a:path w="878" h="1550">
                  <a:moveTo>
                    <a:pt x="837" y="97"/>
                  </a:moveTo>
                  <a:cubicBezTo>
                    <a:pt x="810" y="47"/>
                    <a:pt x="733" y="0"/>
                    <a:pt x="657" y="20"/>
                  </a:cubicBezTo>
                  <a:cubicBezTo>
                    <a:pt x="581" y="40"/>
                    <a:pt x="470" y="156"/>
                    <a:pt x="383" y="217"/>
                  </a:cubicBezTo>
                  <a:cubicBezTo>
                    <a:pt x="296" y="278"/>
                    <a:pt x="196" y="338"/>
                    <a:pt x="134" y="389"/>
                  </a:cubicBezTo>
                  <a:cubicBezTo>
                    <a:pt x="72" y="440"/>
                    <a:pt x="28" y="476"/>
                    <a:pt x="14" y="526"/>
                  </a:cubicBezTo>
                  <a:cubicBezTo>
                    <a:pt x="0" y="576"/>
                    <a:pt x="15" y="638"/>
                    <a:pt x="49" y="689"/>
                  </a:cubicBezTo>
                  <a:cubicBezTo>
                    <a:pt x="83" y="740"/>
                    <a:pt x="153" y="758"/>
                    <a:pt x="220" y="834"/>
                  </a:cubicBezTo>
                  <a:cubicBezTo>
                    <a:pt x="287" y="910"/>
                    <a:pt x="395" y="1037"/>
                    <a:pt x="451" y="1143"/>
                  </a:cubicBezTo>
                  <a:cubicBezTo>
                    <a:pt x="507" y="1249"/>
                    <a:pt x="504" y="1405"/>
                    <a:pt x="554" y="1469"/>
                  </a:cubicBezTo>
                  <a:cubicBezTo>
                    <a:pt x="604" y="1533"/>
                    <a:pt x="702" y="1550"/>
                    <a:pt x="751" y="1529"/>
                  </a:cubicBezTo>
                  <a:cubicBezTo>
                    <a:pt x="800" y="1508"/>
                    <a:pt x="859" y="1449"/>
                    <a:pt x="846" y="1340"/>
                  </a:cubicBezTo>
                  <a:cubicBezTo>
                    <a:pt x="833" y="1231"/>
                    <a:pt x="737" y="990"/>
                    <a:pt x="674" y="877"/>
                  </a:cubicBezTo>
                  <a:cubicBezTo>
                    <a:pt x="611" y="764"/>
                    <a:pt x="500" y="731"/>
                    <a:pt x="469" y="663"/>
                  </a:cubicBezTo>
                  <a:cubicBezTo>
                    <a:pt x="438" y="595"/>
                    <a:pt x="428" y="523"/>
                    <a:pt x="486" y="466"/>
                  </a:cubicBezTo>
                  <a:cubicBezTo>
                    <a:pt x="544" y="409"/>
                    <a:pt x="762" y="381"/>
                    <a:pt x="820" y="320"/>
                  </a:cubicBezTo>
                  <a:cubicBezTo>
                    <a:pt x="878" y="259"/>
                    <a:pt x="864" y="147"/>
                    <a:pt x="837" y="97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763148" y="5159583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>
              <a:off x="2788548" y="4842083"/>
              <a:ext cx="147637" cy="317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412435" y="4014995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8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113860" y="4014995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753748" y="4548395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067948" y="4548395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10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494860" y="4548395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5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696348" y="4548395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305948" y="5157995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885260" y="5157995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467748" y="5157995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cxnSp>
          <p:nvCxnSpPr>
            <p:cNvPr id="18" name="AutoShape 17"/>
            <p:cNvCxnSpPr>
              <a:cxnSpLocks noChangeShapeType="1"/>
            </p:cNvCxnSpPr>
            <p:nvPr/>
          </p:nvCxnSpPr>
          <p:spPr bwMode="auto">
            <a:xfrm flipH="1">
              <a:off x="1640785" y="4842083"/>
              <a:ext cx="106363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8"/>
            <p:cNvCxnSpPr>
              <a:cxnSpLocks noChangeShapeType="1"/>
            </p:cNvCxnSpPr>
            <p:nvPr/>
          </p:nvCxnSpPr>
          <p:spPr bwMode="auto">
            <a:xfrm>
              <a:off x="1990035" y="4842083"/>
              <a:ext cx="68263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9"/>
            <p:cNvCxnSpPr>
              <a:cxnSpLocks noChangeShapeType="1"/>
            </p:cNvCxnSpPr>
            <p:nvPr/>
          </p:nvCxnSpPr>
          <p:spPr bwMode="auto">
            <a:xfrm flipH="1">
              <a:off x="2478985" y="4842083"/>
              <a:ext cx="66675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1" name="AutoShape 20"/>
            <p:cNvCxnSpPr>
              <a:cxnSpLocks noChangeShapeType="1"/>
            </p:cNvCxnSpPr>
            <p:nvPr/>
          </p:nvCxnSpPr>
          <p:spPr bwMode="auto">
            <a:xfrm flipH="1">
              <a:off x="1869385" y="4308683"/>
              <a:ext cx="295275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2" name="AutoShape 21"/>
            <p:cNvCxnSpPr>
              <a:cxnSpLocks noChangeShapeType="1"/>
            </p:cNvCxnSpPr>
            <p:nvPr/>
          </p:nvCxnSpPr>
          <p:spPr bwMode="auto">
            <a:xfrm>
              <a:off x="2407548" y="4308683"/>
              <a:ext cx="26035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3" name="AutoShape 22"/>
            <p:cNvCxnSpPr>
              <a:cxnSpLocks noChangeShapeType="1"/>
            </p:cNvCxnSpPr>
            <p:nvPr/>
          </p:nvCxnSpPr>
          <p:spPr bwMode="auto">
            <a:xfrm flipH="1">
              <a:off x="3240985" y="4308683"/>
              <a:ext cx="22225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4" name="AutoShape 23"/>
            <p:cNvCxnSpPr>
              <a:cxnSpLocks noChangeShapeType="1"/>
            </p:cNvCxnSpPr>
            <p:nvPr/>
          </p:nvCxnSpPr>
          <p:spPr bwMode="auto">
            <a:xfrm>
              <a:off x="3706123" y="4308683"/>
              <a:ext cx="220662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5" name="AutoShape 24"/>
            <p:cNvCxnSpPr>
              <a:cxnSpLocks noChangeShapeType="1"/>
            </p:cNvCxnSpPr>
            <p:nvPr/>
          </p:nvCxnSpPr>
          <p:spPr bwMode="auto">
            <a:xfrm flipH="1">
              <a:off x="2286898" y="3699083"/>
              <a:ext cx="527050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6" name="AutoShape 25"/>
            <p:cNvCxnSpPr>
              <a:cxnSpLocks noChangeShapeType="1"/>
            </p:cNvCxnSpPr>
            <p:nvPr/>
          </p:nvCxnSpPr>
          <p:spPr bwMode="auto">
            <a:xfrm>
              <a:off x="3056835" y="3699083"/>
              <a:ext cx="528638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763148" y="3405395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28" name="AutoShape 28"/>
            <p:cNvCxnSpPr>
              <a:cxnSpLocks noChangeShapeType="1"/>
            </p:cNvCxnSpPr>
            <p:nvPr/>
          </p:nvCxnSpPr>
          <p:spPr bwMode="auto">
            <a:xfrm flipH="1" flipV="1">
              <a:off x="3107635" y="5332620"/>
              <a:ext cx="508000" cy="28575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3277497" y="5000039"/>
              <a:ext cx="344488" cy="344488"/>
            </a:xfrm>
            <a:prstGeom prst="ellipse">
              <a:avLst/>
            </a:prstGeom>
            <a:noFill/>
            <a:ln w="9525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C05611"/>
                  </a:solidFill>
                </a:rPr>
                <a:t>?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723809" y="3564062"/>
            <a:ext cx="2630487" cy="2460625"/>
            <a:chOff x="4591948" y="3252995"/>
            <a:chExt cx="2630487" cy="2460625"/>
          </a:xfrm>
        </p:grpSpPr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625481" y="5002419"/>
              <a:ext cx="344488" cy="34448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C05611"/>
                  </a:solidFill>
                </a:rPr>
                <a:t>2</a:t>
              </a: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023748" y="3252995"/>
              <a:ext cx="1393825" cy="2460625"/>
            </a:xfrm>
            <a:custGeom>
              <a:avLst/>
              <a:gdLst/>
              <a:ahLst/>
              <a:cxnLst>
                <a:cxn ang="0">
                  <a:pos x="837" y="97"/>
                </a:cxn>
                <a:cxn ang="0">
                  <a:pos x="657" y="20"/>
                </a:cxn>
                <a:cxn ang="0">
                  <a:pos x="383" y="217"/>
                </a:cxn>
                <a:cxn ang="0">
                  <a:pos x="134" y="389"/>
                </a:cxn>
                <a:cxn ang="0">
                  <a:pos x="14" y="526"/>
                </a:cxn>
                <a:cxn ang="0">
                  <a:pos x="49" y="689"/>
                </a:cxn>
                <a:cxn ang="0">
                  <a:pos x="220" y="834"/>
                </a:cxn>
                <a:cxn ang="0">
                  <a:pos x="451" y="1143"/>
                </a:cxn>
                <a:cxn ang="0">
                  <a:pos x="554" y="1469"/>
                </a:cxn>
                <a:cxn ang="0">
                  <a:pos x="751" y="1529"/>
                </a:cxn>
                <a:cxn ang="0">
                  <a:pos x="846" y="1340"/>
                </a:cxn>
                <a:cxn ang="0">
                  <a:pos x="674" y="877"/>
                </a:cxn>
                <a:cxn ang="0">
                  <a:pos x="469" y="663"/>
                </a:cxn>
                <a:cxn ang="0">
                  <a:pos x="486" y="466"/>
                </a:cxn>
                <a:cxn ang="0">
                  <a:pos x="820" y="320"/>
                </a:cxn>
                <a:cxn ang="0">
                  <a:pos x="837" y="97"/>
                </a:cxn>
              </a:cxnLst>
              <a:rect l="0" t="0" r="r" b="b"/>
              <a:pathLst>
                <a:path w="878" h="1550">
                  <a:moveTo>
                    <a:pt x="837" y="97"/>
                  </a:moveTo>
                  <a:cubicBezTo>
                    <a:pt x="810" y="47"/>
                    <a:pt x="733" y="0"/>
                    <a:pt x="657" y="20"/>
                  </a:cubicBezTo>
                  <a:cubicBezTo>
                    <a:pt x="581" y="40"/>
                    <a:pt x="470" y="156"/>
                    <a:pt x="383" y="217"/>
                  </a:cubicBezTo>
                  <a:cubicBezTo>
                    <a:pt x="296" y="278"/>
                    <a:pt x="196" y="338"/>
                    <a:pt x="134" y="389"/>
                  </a:cubicBezTo>
                  <a:cubicBezTo>
                    <a:pt x="72" y="440"/>
                    <a:pt x="28" y="476"/>
                    <a:pt x="14" y="526"/>
                  </a:cubicBezTo>
                  <a:cubicBezTo>
                    <a:pt x="0" y="576"/>
                    <a:pt x="15" y="638"/>
                    <a:pt x="49" y="689"/>
                  </a:cubicBezTo>
                  <a:cubicBezTo>
                    <a:pt x="83" y="740"/>
                    <a:pt x="153" y="758"/>
                    <a:pt x="220" y="834"/>
                  </a:cubicBezTo>
                  <a:cubicBezTo>
                    <a:pt x="287" y="910"/>
                    <a:pt x="395" y="1037"/>
                    <a:pt x="451" y="1143"/>
                  </a:cubicBezTo>
                  <a:cubicBezTo>
                    <a:pt x="507" y="1249"/>
                    <a:pt x="504" y="1405"/>
                    <a:pt x="554" y="1469"/>
                  </a:cubicBezTo>
                  <a:cubicBezTo>
                    <a:pt x="604" y="1533"/>
                    <a:pt x="702" y="1550"/>
                    <a:pt x="751" y="1529"/>
                  </a:cubicBezTo>
                  <a:cubicBezTo>
                    <a:pt x="800" y="1508"/>
                    <a:pt x="859" y="1449"/>
                    <a:pt x="846" y="1340"/>
                  </a:cubicBezTo>
                  <a:cubicBezTo>
                    <a:pt x="833" y="1231"/>
                    <a:pt x="737" y="990"/>
                    <a:pt x="674" y="877"/>
                  </a:cubicBezTo>
                  <a:cubicBezTo>
                    <a:pt x="611" y="764"/>
                    <a:pt x="500" y="731"/>
                    <a:pt x="469" y="663"/>
                  </a:cubicBezTo>
                  <a:cubicBezTo>
                    <a:pt x="438" y="595"/>
                    <a:pt x="428" y="523"/>
                    <a:pt x="486" y="466"/>
                  </a:cubicBezTo>
                  <a:cubicBezTo>
                    <a:pt x="544" y="409"/>
                    <a:pt x="762" y="381"/>
                    <a:pt x="820" y="320"/>
                  </a:cubicBezTo>
                  <a:cubicBezTo>
                    <a:pt x="878" y="259"/>
                    <a:pt x="864" y="147"/>
                    <a:pt x="837" y="97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887348" y="5169108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5</a:t>
              </a:r>
            </a:p>
          </p:txBody>
        </p:sp>
        <p:cxnSp>
          <p:nvCxnSpPr>
            <p:cNvPr id="33" name="AutoShape 33"/>
            <p:cNvCxnSpPr>
              <a:cxnSpLocks noChangeShapeType="1"/>
            </p:cNvCxnSpPr>
            <p:nvPr/>
          </p:nvCxnSpPr>
          <p:spPr bwMode="auto">
            <a:xfrm>
              <a:off x="5912748" y="4851608"/>
              <a:ext cx="147637" cy="317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6536635" y="402452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5238060" y="402452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6877948" y="455792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6192148" y="455792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10</a:t>
              </a: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5619060" y="455792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4820548" y="455792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5430148" y="516752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5009460" y="516752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4591948" y="516752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cxnSp>
          <p:nvCxnSpPr>
            <p:cNvPr id="43" name="AutoShape 43"/>
            <p:cNvCxnSpPr>
              <a:cxnSpLocks noChangeShapeType="1"/>
            </p:cNvCxnSpPr>
            <p:nvPr/>
          </p:nvCxnSpPr>
          <p:spPr bwMode="auto">
            <a:xfrm flipH="1">
              <a:off x="4764985" y="4851608"/>
              <a:ext cx="106363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4" name="AutoShape 44"/>
            <p:cNvCxnSpPr>
              <a:cxnSpLocks noChangeShapeType="1"/>
            </p:cNvCxnSpPr>
            <p:nvPr/>
          </p:nvCxnSpPr>
          <p:spPr bwMode="auto">
            <a:xfrm>
              <a:off x="5114235" y="4851608"/>
              <a:ext cx="68263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5" name="AutoShape 45"/>
            <p:cNvCxnSpPr>
              <a:cxnSpLocks noChangeShapeType="1"/>
            </p:cNvCxnSpPr>
            <p:nvPr/>
          </p:nvCxnSpPr>
          <p:spPr bwMode="auto">
            <a:xfrm flipH="1">
              <a:off x="5603185" y="4851608"/>
              <a:ext cx="66675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6" name="AutoShape 46"/>
            <p:cNvCxnSpPr>
              <a:cxnSpLocks noChangeShapeType="1"/>
            </p:cNvCxnSpPr>
            <p:nvPr/>
          </p:nvCxnSpPr>
          <p:spPr bwMode="auto">
            <a:xfrm flipH="1">
              <a:off x="4993585" y="4318208"/>
              <a:ext cx="295275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7" name="AutoShape 47"/>
            <p:cNvCxnSpPr>
              <a:cxnSpLocks noChangeShapeType="1"/>
            </p:cNvCxnSpPr>
            <p:nvPr/>
          </p:nvCxnSpPr>
          <p:spPr bwMode="auto">
            <a:xfrm>
              <a:off x="5531748" y="4318208"/>
              <a:ext cx="26035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8" name="AutoShape 48"/>
            <p:cNvCxnSpPr>
              <a:cxnSpLocks noChangeShapeType="1"/>
            </p:cNvCxnSpPr>
            <p:nvPr/>
          </p:nvCxnSpPr>
          <p:spPr bwMode="auto">
            <a:xfrm flipH="1">
              <a:off x="6365185" y="4318208"/>
              <a:ext cx="22225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9" name="AutoShape 49"/>
            <p:cNvCxnSpPr>
              <a:cxnSpLocks noChangeShapeType="1"/>
            </p:cNvCxnSpPr>
            <p:nvPr/>
          </p:nvCxnSpPr>
          <p:spPr bwMode="auto">
            <a:xfrm>
              <a:off x="6830323" y="4318208"/>
              <a:ext cx="220662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0" name="AutoShape 50"/>
            <p:cNvCxnSpPr>
              <a:cxnSpLocks noChangeShapeType="1"/>
            </p:cNvCxnSpPr>
            <p:nvPr/>
          </p:nvCxnSpPr>
          <p:spPr bwMode="auto">
            <a:xfrm flipH="1">
              <a:off x="5411098" y="3708608"/>
              <a:ext cx="527050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51"/>
            <p:cNvCxnSpPr>
              <a:cxnSpLocks noChangeShapeType="1"/>
            </p:cNvCxnSpPr>
            <p:nvPr/>
          </p:nvCxnSpPr>
          <p:spPr bwMode="auto">
            <a:xfrm>
              <a:off x="6181035" y="3708608"/>
              <a:ext cx="528638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5887348" y="341492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53" name="AutoShape 53"/>
            <p:cNvCxnSpPr>
              <a:cxnSpLocks noChangeShapeType="1"/>
            </p:cNvCxnSpPr>
            <p:nvPr/>
          </p:nvCxnSpPr>
          <p:spPr bwMode="auto">
            <a:xfrm>
              <a:off x="5912748" y="4851608"/>
              <a:ext cx="702866" cy="265112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6274237" y="5023218"/>
              <a:ext cx="344488" cy="344488"/>
            </a:xfrm>
            <a:prstGeom prst="ellipse">
              <a:avLst/>
            </a:prstGeom>
            <a:noFill/>
            <a:ln w="9525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C05611"/>
                  </a:solidFill>
                </a:rPr>
                <a:t>?</a:t>
              </a:r>
            </a:p>
          </p:txBody>
        </p:sp>
      </p:grp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4115698" y="4481100"/>
            <a:ext cx="523875" cy="15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8299061" y="3564061"/>
            <a:ext cx="2630487" cy="2460625"/>
            <a:chOff x="7411348" y="3252995"/>
            <a:chExt cx="2630487" cy="2460625"/>
          </a:xfrm>
        </p:grpSpPr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7603435" y="3252995"/>
              <a:ext cx="344488" cy="34448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C05611"/>
                  </a:solidFill>
                </a:rPr>
                <a:t>2</a:t>
              </a: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7843148" y="3252995"/>
              <a:ext cx="1393825" cy="2460625"/>
            </a:xfrm>
            <a:custGeom>
              <a:avLst/>
              <a:gdLst/>
              <a:ahLst/>
              <a:cxnLst>
                <a:cxn ang="0">
                  <a:pos x="837" y="97"/>
                </a:cxn>
                <a:cxn ang="0">
                  <a:pos x="657" y="20"/>
                </a:cxn>
                <a:cxn ang="0">
                  <a:pos x="383" y="217"/>
                </a:cxn>
                <a:cxn ang="0">
                  <a:pos x="134" y="389"/>
                </a:cxn>
                <a:cxn ang="0">
                  <a:pos x="14" y="526"/>
                </a:cxn>
                <a:cxn ang="0">
                  <a:pos x="49" y="689"/>
                </a:cxn>
                <a:cxn ang="0">
                  <a:pos x="220" y="834"/>
                </a:cxn>
                <a:cxn ang="0">
                  <a:pos x="451" y="1143"/>
                </a:cxn>
                <a:cxn ang="0">
                  <a:pos x="554" y="1469"/>
                </a:cxn>
                <a:cxn ang="0">
                  <a:pos x="751" y="1529"/>
                </a:cxn>
                <a:cxn ang="0">
                  <a:pos x="846" y="1340"/>
                </a:cxn>
                <a:cxn ang="0">
                  <a:pos x="674" y="877"/>
                </a:cxn>
                <a:cxn ang="0">
                  <a:pos x="469" y="663"/>
                </a:cxn>
                <a:cxn ang="0">
                  <a:pos x="486" y="466"/>
                </a:cxn>
                <a:cxn ang="0">
                  <a:pos x="820" y="320"/>
                </a:cxn>
                <a:cxn ang="0">
                  <a:pos x="837" y="97"/>
                </a:cxn>
              </a:cxnLst>
              <a:rect l="0" t="0" r="r" b="b"/>
              <a:pathLst>
                <a:path w="878" h="1550">
                  <a:moveTo>
                    <a:pt x="837" y="97"/>
                  </a:moveTo>
                  <a:cubicBezTo>
                    <a:pt x="810" y="47"/>
                    <a:pt x="733" y="0"/>
                    <a:pt x="657" y="20"/>
                  </a:cubicBezTo>
                  <a:cubicBezTo>
                    <a:pt x="581" y="40"/>
                    <a:pt x="470" y="156"/>
                    <a:pt x="383" y="217"/>
                  </a:cubicBezTo>
                  <a:cubicBezTo>
                    <a:pt x="296" y="278"/>
                    <a:pt x="196" y="338"/>
                    <a:pt x="134" y="389"/>
                  </a:cubicBezTo>
                  <a:cubicBezTo>
                    <a:pt x="72" y="440"/>
                    <a:pt x="28" y="476"/>
                    <a:pt x="14" y="526"/>
                  </a:cubicBezTo>
                  <a:cubicBezTo>
                    <a:pt x="0" y="576"/>
                    <a:pt x="15" y="638"/>
                    <a:pt x="49" y="689"/>
                  </a:cubicBezTo>
                  <a:cubicBezTo>
                    <a:pt x="83" y="740"/>
                    <a:pt x="153" y="758"/>
                    <a:pt x="220" y="834"/>
                  </a:cubicBezTo>
                  <a:cubicBezTo>
                    <a:pt x="287" y="910"/>
                    <a:pt x="395" y="1037"/>
                    <a:pt x="451" y="1143"/>
                  </a:cubicBezTo>
                  <a:cubicBezTo>
                    <a:pt x="507" y="1249"/>
                    <a:pt x="504" y="1405"/>
                    <a:pt x="554" y="1469"/>
                  </a:cubicBezTo>
                  <a:cubicBezTo>
                    <a:pt x="604" y="1533"/>
                    <a:pt x="702" y="1550"/>
                    <a:pt x="751" y="1529"/>
                  </a:cubicBezTo>
                  <a:cubicBezTo>
                    <a:pt x="800" y="1508"/>
                    <a:pt x="859" y="1449"/>
                    <a:pt x="846" y="1340"/>
                  </a:cubicBezTo>
                  <a:cubicBezTo>
                    <a:pt x="833" y="1231"/>
                    <a:pt x="737" y="990"/>
                    <a:pt x="674" y="877"/>
                  </a:cubicBezTo>
                  <a:cubicBezTo>
                    <a:pt x="611" y="764"/>
                    <a:pt x="500" y="731"/>
                    <a:pt x="469" y="663"/>
                  </a:cubicBezTo>
                  <a:cubicBezTo>
                    <a:pt x="438" y="595"/>
                    <a:pt x="428" y="523"/>
                    <a:pt x="486" y="466"/>
                  </a:cubicBezTo>
                  <a:cubicBezTo>
                    <a:pt x="544" y="409"/>
                    <a:pt x="762" y="381"/>
                    <a:pt x="820" y="320"/>
                  </a:cubicBezTo>
                  <a:cubicBezTo>
                    <a:pt x="878" y="259"/>
                    <a:pt x="864" y="147"/>
                    <a:pt x="837" y="97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8706748" y="5169108"/>
              <a:ext cx="344487" cy="3444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5</a:t>
              </a:r>
            </a:p>
          </p:txBody>
        </p:sp>
        <p:cxnSp>
          <p:nvCxnSpPr>
            <p:cNvPr id="59" name="AutoShape 59"/>
            <p:cNvCxnSpPr>
              <a:cxnSpLocks noChangeShapeType="1"/>
            </p:cNvCxnSpPr>
            <p:nvPr/>
          </p:nvCxnSpPr>
          <p:spPr bwMode="auto">
            <a:xfrm>
              <a:off x="8732148" y="4851608"/>
              <a:ext cx="147637" cy="317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9356035" y="402452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8</a:t>
              </a: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8057460" y="402452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9697348" y="455792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9011548" y="455792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10</a:t>
              </a:r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8438460" y="455792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7639948" y="455792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7</a:t>
              </a:r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8249548" y="516752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6</a:t>
              </a:r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7828860" y="5167520"/>
              <a:ext cx="344488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9</a:t>
              </a:r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7411348" y="516752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cxnSp>
          <p:nvCxnSpPr>
            <p:cNvPr id="69" name="AutoShape 69"/>
            <p:cNvCxnSpPr>
              <a:cxnSpLocks noChangeShapeType="1"/>
            </p:cNvCxnSpPr>
            <p:nvPr/>
          </p:nvCxnSpPr>
          <p:spPr bwMode="auto">
            <a:xfrm flipH="1">
              <a:off x="7584385" y="4851608"/>
              <a:ext cx="106363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0" name="AutoShape 70"/>
            <p:cNvCxnSpPr>
              <a:cxnSpLocks noChangeShapeType="1"/>
            </p:cNvCxnSpPr>
            <p:nvPr/>
          </p:nvCxnSpPr>
          <p:spPr bwMode="auto">
            <a:xfrm>
              <a:off x="7933635" y="4851608"/>
              <a:ext cx="68263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71"/>
            <p:cNvCxnSpPr>
              <a:cxnSpLocks noChangeShapeType="1"/>
            </p:cNvCxnSpPr>
            <p:nvPr/>
          </p:nvCxnSpPr>
          <p:spPr bwMode="auto">
            <a:xfrm flipH="1">
              <a:off x="8422585" y="4851608"/>
              <a:ext cx="66675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2" name="AutoShape 72"/>
            <p:cNvCxnSpPr>
              <a:cxnSpLocks noChangeShapeType="1"/>
            </p:cNvCxnSpPr>
            <p:nvPr/>
          </p:nvCxnSpPr>
          <p:spPr bwMode="auto">
            <a:xfrm flipH="1">
              <a:off x="7812985" y="4318208"/>
              <a:ext cx="295275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3" name="AutoShape 73"/>
            <p:cNvCxnSpPr>
              <a:cxnSpLocks noChangeShapeType="1"/>
            </p:cNvCxnSpPr>
            <p:nvPr/>
          </p:nvCxnSpPr>
          <p:spPr bwMode="auto">
            <a:xfrm>
              <a:off x="8351148" y="4318208"/>
              <a:ext cx="26035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4" name="AutoShape 74"/>
            <p:cNvCxnSpPr>
              <a:cxnSpLocks noChangeShapeType="1"/>
            </p:cNvCxnSpPr>
            <p:nvPr/>
          </p:nvCxnSpPr>
          <p:spPr bwMode="auto">
            <a:xfrm flipH="1">
              <a:off x="9184585" y="4318208"/>
              <a:ext cx="22225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5" name="AutoShape 75"/>
            <p:cNvCxnSpPr>
              <a:cxnSpLocks noChangeShapeType="1"/>
            </p:cNvCxnSpPr>
            <p:nvPr/>
          </p:nvCxnSpPr>
          <p:spPr bwMode="auto">
            <a:xfrm>
              <a:off x="9649723" y="4318208"/>
              <a:ext cx="220662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76"/>
            <p:cNvCxnSpPr>
              <a:cxnSpLocks noChangeShapeType="1"/>
            </p:cNvCxnSpPr>
            <p:nvPr/>
          </p:nvCxnSpPr>
          <p:spPr bwMode="auto">
            <a:xfrm flipH="1">
              <a:off x="8230498" y="3708608"/>
              <a:ext cx="527050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7" name="AutoShape 77"/>
            <p:cNvCxnSpPr>
              <a:cxnSpLocks noChangeShapeType="1"/>
            </p:cNvCxnSpPr>
            <p:nvPr/>
          </p:nvCxnSpPr>
          <p:spPr bwMode="auto">
            <a:xfrm>
              <a:off x="9000435" y="3708608"/>
              <a:ext cx="528638" cy="315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8706748" y="3414920"/>
              <a:ext cx="344487" cy="3444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79" name="AutoShape 79"/>
            <p:cNvCxnSpPr>
              <a:cxnSpLocks noChangeShapeType="1"/>
            </p:cNvCxnSpPr>
            <p:nvPr/>
          </p:nvCxnSpPr>
          <p:spPr bwMode="auto">
            <a:xfrm>
              <a:off x="7832035" y="3557795"/>
              <a:ext cx="327025" cy="452438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7909262" y="3478420"/>
              <a:ext cx="344488" cy="344488"/>
            </a:xfrm>
            <a:prstGeom prst="ellipse">
              <a:avLst/>
            </a:prstGeom>
            <a:noFill/>
            <a:ln w="9525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rgbClr val="C05611"/>
                  </a:solidFill>
                </a:rPr>
                <a:t>?</a:t>
              </a:r>
            </a:p>
          </p:txBody>
        </p:sp>
        <p:sp>
          <p:nvSpPr>
            <p:cNvPr id="81" name="Oval 61"/>
            <p:cNvSpPr>
              <a:spLocks noChangeArrowheads="1"/>
            </p:cNvSpPr>
            <p:nvPr/>
          </p:nvSpPr>
          <p:spPr bwMode="auto">
            <a:xfrm>
              <a:off x="8060635" y="4005470"/>
              <a:ext cx="344488" cy="381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02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basic idea for </a:t>
            </a:r>
            <a:r>
              <a:rPr lang="en-US" dirty="0"/>
              <a:t>o</a:t>
            </a:r>
            <a:r>
              <a:rPr lang="en-US" dirty="0" smtClean="0"/>
              <a:t>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424396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findMin</a:t>
            </a:r>
            <a:r>
              <a:rPr lang="en-US" dirty="0" smtClean="0"/>
              <a:t>: return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root.data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answer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root.data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Move right-most node in last row to root to restore structure property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accent1"/>
                </a:solidFill>
              </a:rPr>
              <a:t>Percolate down</a:t>
            </a:r>
            <a:r>
              <a:rPr lang="en-US" dirty="0" smtClean="0"/>
              <a:t>” to restore heap property</a:t>
            </a:r>
          </a:p>
          <a:p>
            <a:pPr marL="0" indent="0">
              <a:buNone/>
            </a:pPr>
            <a:endParaRPr lang="en-US" sz="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Put </a:t>
            </a:r>
            <a:r>
              <a:rPr lang="en-US" dirty="0" smtClean="0"/>
              <a:t>new node in next position on bottom row to restore structure property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accent1"/>
                </a:solidFill>
              </a:rPr>
              <a:t>Percolate up</a:t>
            </a:r>
            <a:r>
              <a:rPr lang="en-US" dirty="0" smtClean="0"/>
              <a:t>” to restore heap property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3" name="Content Placeholder 1"/>
          <p:cNvSpPr txBox="1">
            <a:spLocks/>
          </p:cNvSpPr>
          <p:nvPr/>
        </p:nvSpPr>
        <p:spPr>
          <a:xfrm>
            <a:off x="7713407" y="1690688"/>
            <a:ext cx="4173792" cy="2074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182880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i="1" dirty="0"/>
              <a:t>Overall strategy: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/>
              <a:t>Preserve structure property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/>
              <a:t>Restore </a:t>
            </a:r>
            <a:r>
              <a:rPr lang="en-US" sz="2400" i="1" dirty="0"/>
              <a:t>heap property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0816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Operations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 </a:t>
            </a:r>
            <a:r>
              <a:rPr lang="en-US" i="1" dirty="0" smtClean="0"/>
              <a:t>worst-case</a:t>
            </a:r>
          </a:p>
          <a:p>
            <a:pPr lvl="1">
              <a:lnSpc>
                <a:spcPct val="150000"/>
              </a:lnSpc>
            </a:pPr>
            <a:r>
              <a:rPr lang="en-US" i="1" dirty="0" smtClean="0"/>
              <a:t>Very</a:t>
            </a:r>
            <a:r>
              <a:rPr lang="en-US" dirty="0" smtClean="0"/>
              <a:t> good constant factors</a:t>
            </a:r>
          </a:p>
          <a:p>
            <a:pPr lvl="1">
              <a:lnSpc>
                <a:spcPct val="150000"/>
              </a:lnSpc>
            </a:pPr>
            <a:r>
              <a:rPr lang="en-US" i="1" dirty="0" smtClean="0"/>
              <a:t>If</a:t>
            </a:r>
            <a:r>
              <a:rPr lang="en-US" dirty="0" smtClean="0"/>
              <a:t> items arrive in random order, then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is </a:t>
            </a:r>
            <a:r>
              <a:rPr lang="en-US" i="1" dirty="0" smtClean="0"/>
              <a:t>O</a:t>
            </a:r>
            <a:r>
              <a:rPr lang="en-US" dirty="0" smtClean="0"/>
              <a:t>(1) on </a:t>
            </a:r>
            <a:r>
              <a:rPr lang="en-US" i="1" dirty="0" smtClean="0"/>
              <a:t>average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2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Priority Queue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Priority Queue ADT: 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comparable object, 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Binary heap </a:t>
            </a:r>
            <a:r>
              <a:rPr lang="en-US" dirty="0" smtClean="0"/>
              <a:t>data structure: </a:t>
            </a:r>
          </a:p>
          <a:p>
            <a:pPr lvl="1"/>
            <a:r>
              <a:rPr lang="en-US" dirty="0" smtClean="0"/>
              <a:t>Complete binary tree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node has less important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priority value than its parent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/>
              <a:t> and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/>
              <a:t> </a:t>
            </a:r>
            <a:r>
              <a:rPr lang="en-US" dirty="0" smtClean="0"/>
              <a:t>operations = </a:t>
            </a:r>
            <a:r>
              <a:rPr lang="en-US" i="1" dirty="0" smtClean="0"/>
              <a:t>O</a:t>
            </a:r>
            <a:r>
              <a:rPr lang="en-US" dirty="0" smtClean="0"/>
              <a:t>(height-of-tree)=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:	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put </a:t>
            </a:r>
            <a:r>
              <a:rPr lang="en-US" dirty="0" smtClean="0"/>
              <a:t>at new last position in tree and percolate-up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: </a:t>
            </a:r>
            <a:r>
              <a:rPr lang="en-US" sz="1000" dirty="0"/>
              <a:t> </a:t>
            </a:r>
            <a:r>
              <a:rPr lang="en-US" sz="1000" dirty="0" smtClean="0"/>
              <a:t>   </a:t>
            </a:r>
            <a:r>
              <a:rPr lang="en-US" dirty="0" smtClean="0"/>
              <a:t>remove </a:t>
            </a:r>
            <a:r>
              <a:rPr lang="en-US" dirty="0" smtClean="0"/>
              <a:t>root, put last element at root and  		                   </a:t>
            </a:r>
            <a:r>
              <a:rPr lang="en-US" sz="1000" dirty="0"/>
              <a:t> </a:t>
            </a:r>
            <a:r>
              <a:rPr lang="en-US" sz="1000" dirty="0" smtClean="0"/>
              <a:t>		                                                            </a:t>
            </a:r>
            <a:r>
              <a:rPr lang="en-US" dirty="0" smtClean="0"/>
              <a:t>percolate-down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324599" y="1371600"/>
            <a:ext cx="3971845" cy="1333824"/>
            <a:chOff x="3810000" y="2735262"/>
            <a:chExt cx="4937505" cy="1760538"/>
          </a:xfrm>
        </p:grpSpPr>
        <p:sp>
          <p:nvSpPr>
            <p:cNvPr id="8" name="Line 7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3810000" y="3878262"/>
              <a:ext cx="8382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" name="Text Box 7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810000" y="3497262"/>
              <a:ext cx="862185" cy="46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accent2"/>
                  </a:solidFill>
                </a:rPr>
                <a:t>insert</a:t>
              </a:r>
            </a:p>
          </p:txBody>
        </p:sp>
        <p:sp>
          <p:nvSpPr>
            <p:cNvPr id="10" name="Line 7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7467600" y="3878262"/>
              <a:ext cx="1219200" cy="1905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1" name="Text Box 7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391400" y="3573462"/>
              <a:ext cx="1356105" cy="46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err="1">
                  <a:solidFill>
                    <a:schemeClr val="accent2"/>
                  </a:solidFill>
                </a:rPr>
                <a:t>deleteMin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Freeform 8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4679950" y="2735262"/>
              <a:ext cx="3135313" cy="1760538"/>
            </a:xfrm>
            <a:custGeom>
              <a:avLst/>
              <a:gdLst/>
              <a:ahLst/>
              <a:cxnLst>
                <a:cxn ang="0">
                  <a:pos x="381" y="157"/>
                </a:cxn>
                <a:cxn ang="0">
                  <a:pos x="306" y="135"/>
                </a:cxn>
                <a:cxn ang="0">
                  <a:pos x="187" y="150"/>
                </a:cxn>
                <a:cxn ang="0">
                  <a:pos x="52" y="374"/>
                </a:cxn>
                <a:cxn ang="0">
                  <a:pos x="97" y="599"/>
                </a:cxn>
                <a:cxn ang="0">
                  <a:pos x="52" y="816"/>
                </a:cxn>
                <a:cxn ang="0">
                  <a:pos x="22" y="861"/>
                </a:cxn>
                <a:cxn ang="0">
                  <a:pos x="0" y="935"/>
                </a:cxn>
                <a:cxn ang="0">
                  <a:pos x="30" y="1048"/>
                </a:cxn>
                <a:cxn ang="0">
                  <a:pos x="52" y="1369"/>
                </a:cxn>
                <a:cxn ang="0">
                  <a:pos x="232" y="1474"/>
                </a:cxn>
                <a:cxn ang="0">
                  <a:pos x="404" y="1452"/>
                </a:cxn>
                <a:cxn ang="0">
                  <a:pos x="516" y="1339"/>
                </a:cxn>
                <a:cxn ang="0">
                  <a:pos x="673" y="1220"/>
                </a:cxn>
                <a:cxn ang="0">
                  <a:pos x="778" y="1242"/>
                </a:cxn>
                <a:cxn ang="0">
                  <a:pos x="838" y="1302"/>
                </a:cxn>
                <a:cxn ang="0">
                  <a:pos x="890" y="1347"/>
                </a:cxn>
                <a:cxn ang="0">
                  <a:pos x="920" y="1392"/>
                </a:cxn>
                <a:cxn ang="0">
                  <a:pos x="1040" y="1474"/>
                </a:cxn>
                <a:cxn ang="0">
                  <a:pos x="1159" y="1452"/>
                </a:cxn>
                <a:cxn ang="0">
                  <a:pos x="1219" y="1407"/>
                </a:cxn>
                <a:cxn ang="0">
                  <a:pos x="1271" y="1294"/>
                </a:cxn>
                <a:cxn ang="0">
                  <a:pos x="1242" y="1160"/>
                </a:cxn>
                <a:cxn ang="0">
                  <a:pos x="1152" y="988"/>
                </a:cxn>
                <a:cxn ang="0">
                  <a:pos x="1167" y="718"/>
                </a:cxn>
                <a:cxn ang="0">
                  <a:pos x="1242" y="644"/>
                </a:cxn>
                <a:cxn ang="0">
                  <a:pos x="1346" y="599"/>
                </a:cxn>
                <a:cxn ang="0">
                  <a:pos x="1481" y="427"/>
                </a:cxn>
                <a:cxn ang="0">
                  <a:pos x="1294" y="202"/>
                </a:cxn>
                <a:cxn ang="0">
                  <a:pos x="1219" y="210"/>
                </a:cxn>
                <a:cxn ang="0">
                  <a:pos x="1114" y="300"/>
                </a:cxn>
                <a:cxn ang="0">
                  <a:pos x="1062" y="389"/>
                </a:cxn>
                <a:cxn ang="0">
                  <a:pos x="957" y="449"/>
                </a:cxn>
                <a:cxn ang="0">
                  <a:pos x="793" y="240"/>
                </a:cxn>
                <a:cxn ang="0">
                  <a:pos x="763" y="120"/>
                </a:cxn>
                <a:cxn ang="0">
                  <a:pos x="695" y="45"/>
                </a:cxn>
                <a:cxn ang="0">
                  <a:pos x="673" y="23"/>
                </a:cxn>
                <a:cxn ang="0">
                  <a:pos x="606" y="0"/>
                </a:cxn>
                <a:cxn ang="0">
                  <a:pos x="456" y="75"/>
                </a:cxn>
                <a:cxn ang="0">
                  <a:pos x="426" y="120"/>
                </a:cxn>
                <a:cxn ang="0">
                  <a:pos x="381" y="157"/>
                </a:cxn>
              </a:cxnLst>
              <a:rect l="0" t="0" r="r" b="b"/>
              <a:pathLst>
                <a:path w="1481" h="1479">
                  <a:moveTo>
                    <a:pt x="381" y="157"/>
                  </a:moveTo>
                  <a:cubicBezTo>
                    <a:pt x="355" y="151"/>
                    <a:pt x="331" y="143"/>
                    <a:pt x="306" y="135"/>
                  </a:cubicBezTo>
                  <a:cubicBezTo>
                    <a:pt x="300" y="135"/>
                    <a:pt x="213" y="137"/>
                    <a:pt x="187" y="150"/>
                  </a:cubicBezTo>
                  <a:cubicBezTo>
                    <a:pt x="107" y="190"/>
                    <a:pt x="73" y="294"/>
                    <a:pt x="52" y="374"/>
                  </a:cubicBezTo>
                  <a:cubicBezTo>
                    <a:pt x="57" y="445"/>
                    <a:pt x="56" y="536"/>
                    <a:pt x="97" y="599"/>
                  </a:cubicBezTo>
                  <a:cubicBezTo>
                    <a:pt x="124" y="684"/>
                    <a:pt x="114" y="754"/>
                    <a:pt x="52" y="816"/>
                  </a:cubicBezTo>
                  <a:cubicBezTo>
                    <a:pt x="30" y="885"/>
                    <a:pt x="67" y="780"/>
                    <a:pt x="22" y="861"/>
                  </a:cubicBezTo>
                  <a:cubicBezTo>
                    <a:pt x="13" y="877"/>
                    <a:pt x="5" y="915"/>
                    <a:pt x="0" y="935"/>
                  </a:cubicBezTo>
                  <a:cubicBezTo>
                    <a:pt x="5" y="981"/>
                    <a:pt x="5" y="1010"/>
                    <a:pt x="30" y="1048"/>
                  </a:cubicBezTo>
                  <a:cubicBezTo>
                    <a:pt x="77" y="1190"/>
                    <a:pt x="27" y="1023"/>
                    <a:pt x="52" y="1369"/>
                  </a:cubicBezTo>
                  <a:cubicBezTo>
                    <a:pt x="57" y="1432"/>
                    <a:pt x="182" y="1465"/>
                    <a:pt x="232" y="1474"/>
                  </a:cubicBezTo>
                  <a:cubicBezTo>
                    <a:pt x="329" y="1469"/>
                    <a:pt x="337" y="1472"/>
                    <a:pt x="404" y="1452"/>
                  </a:cubicBezTo>
                  <a:cubicBezTo>
                    <a:pt x="509" y="1366"/>
                    <a:pt x="446" y="1409"/>
                    <a:pt x="516" y="1339"/>
                  </a:cubicBezTo>
                  <a:cubicBezTo>
                    <a:pt x="539" y="1268"/>
                    <a:pt x="606" y="1233"/>
                    <a:pt x="673" y="1220"/>
                  </a:cubicBezTo>
                  <a:cubicBezTo>
                    <a:pt x="711" y="1225"/>
                    <a:pt x="741" y="1233"/>
                    <a:pt x="778" y="1242"/>
                  </a:cubicBezTo>
                  <a:cubicBezTo>
                    <a:pt x="804" y="1260"/>
                    <a:pt x="817" y="1281"/>
                    <a:pt x="838" y="1302"/>
                  </a:cubicBezTo>
                  <a:cubicBezTo>
                    <a:pt x="872" y="1336"/>
                    <a:pt x="861" y="1310"/>
                    <a:pt x="890" y="1347"/>
                  </a:cubicBezTo>
                  <a:cubicBezTo>
                    <a:pt x="901" y="1361"/>
                    <a:pt x="906" y="1381"/>
                    <a:pt x="920" y="1392"/>
                  </a:cubicBezTo>
                  <a:cubicBezTo>
                    <a:pt x="960" y="1422"/>
                    <a:pt x="996" y="1452"/>
                    <a:pt x="1040" y="1474"/>
                  </a:cubicBezTo>
                  <a:cubicBezTo>
                    <a:pt x="1097" y="1469"/>
                    <a:pt x="1118" y="1479"/>
                    <a:pt x="1159" y="1452"/>
                  </a:cubicBezTo>
                  <a:cubicBezTo>
                    <a:pt x="1180" y="1438"/>
                    <a:pt x="1219" y="1407"/>
                    <a:pt x="1219" y="1407"/>
                  </a:cubicBezTo>
                  <a:cubicBezTo>
                    <a:pt x="1243" y="1371"/>
                    <a:pt x="1255" y="1334"/>
                    <a:pt x="1271" y="1294"/>
                  </a:cubicBezTo>
                  <a:cubicBezTo>
                    <a:pt x="1266" y="1239"/>
                    <a:pt x="1270" y="1204"/>
                    <a:pt x="1242" y="1160"/>
                  </a:cubicBezTo>
                  <a:cubicBezTo>
                    <a:pt x="1225" y="1098"/>
                    <a:pt x="1181" y="1046"/>
                    <a:pt x="1152" y="988"/>
                  </a:cubicBezTo>
                  <a:cubicBezTo>
                    <a:pt x="1133" y="899"/>
                    <a:pt x="1116" y="797"/>
                    <a:pt x="1167" y="718"/>
                  </a:cubicBezTo>
                  <a:cubicBezTo>
                    <a:pt x="1179" y="679"/>
                    <a:pt x="1204" y="655"/>
                    <a:pt x="1242" y="644"/>
                  </a:cubicBezTo>
                  <a:cubicBezTo>
                    <a:pt x="1272" y="624"/>
                    <a:pt x="1311" y="607"/>
                    <a:pt x="1346" y="599"/>
                  </a:cubicBezTo>
                  <a:cubicBezTo>
                    <a:pt x="1411" y="557"/>
                    <a:pt x="1461" y="503"/>
                    <a:pt x="1481" y="427"/>
                  </a:cubicBezTo>
                  <a:cubicBezTo>
                    <a:pt x="1465" y="308"/>
                    <a:pt x="1416" y="228"/>
                    <a:pt x="1294" y="202"/>
                  </a:cubicBezTo>
                  <a:cubicBezTo>
                    <a:pt x="1269" y="205"/>
                    <a:pt x="1243" y="202"/>
                    <a:pt x="1219" y="210"/>
                  </a:cubicBezTo>
                  <a:cubicBezTo>
                    <a:pt x="1187" y="221"/>
                    <a:pt x="1135" y="279"/>
                    <a:pt x="1114" y="300"/>
                  </a:cubicBezTo>
                  <a:cubicBezTo>
                    <a:pt x="1092" y="322"/>
                    <a:pt x="1080" y="364"/>
                    <a:pt x="1062" y="389"/>
                  </a:cubicBezTo>
                  <a:cubicBezTo>
                    <a:pt x="1035" y="428"/>
                    <a:pt x="1000" y="441"/>
                    <a:pt x="957" y="449"/>
                  </a:cubicBezTo>
                  <a:cubicBezTo>
                    <a:pt x="845" y="428"/>
                    <a:pt x="813" y="342"/>
                    <a:pt x="793" y="240"/>
                  </a:cubicBezTo>
                  <a:cubicBezTo>
                    <a:pt x="790" y="225"/>
                    <a:pt x="782" y="144"/>
                    <a:pt x="763" y="120"/>
                  </a:cubicBezTo>
                  <a:cubicBezTo>
                    <a:pt x="743" y="93"/>
                    <a:pt x="716" y="71"/>
                    <a:pt x="695" y="45"/>
                  </a:cubicBezTo>
                  <a:cubicBezTo>
                    <a:pt x="688" y="37"/>
                    <a:pt x="682" y="29"/>
                    <a:pt x="673" y="23"/>
                  </a:cubicBezTo>
                  <a:cubicBezTo>
                    <a:pt x="656" y="11"/>
                    <a:pt x="626" y="7"/>
                    <a:pt x="606" y="0"/>
                  </a:cubicBezTo>
                  <a:cubicBezTo>
                    <a:pt x="526" y="12"/>
                    <a:pt x="516" y="15"/>
                    <a:pt x="456" y="75"/>
                  </a:cubicBezTo>
                  <a:cubicBezTo>
                    <a:pt x="443" y="88"/>
                    <a:pt x="426" y="120"/>
                    <a:pt x="426" y="120"/>
                  </a:cubicBezTo>
                  <a:cubicBezTo>
                    <a:pt x="418" y="145"/>
                    <a:pt x="409" y="157"/>
                    <a:pt x="381" y="157"/>
                  </a:cubicBez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48511" y="2868152"/>
            <a:ext cx="2418347" cy="1627239"/>
            <a:chOff x="4374444" y="2930525"/>
            <a:chExt cx="3403598" cy="1946275"/>
          </a:xfrm>
        </p:grpSpPr>
        <p:sp>
          <p:nvSpPr>
            <p:cNvPr id="15" name="Oval 1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270043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99</a:t>
              </a:r>
            </a:p>
          </p:txBody>
        </p:sp>
        <p:sp>
          <p:nvSpPr>
            <p:cNvPr id="16" name="Oval 1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791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60</a:t>
              </a:r>
            </a:p>
          </p:txBody>
        </p:sp>
        <p:sp>
          <p:nvSpPr>
            <p:cNvPr id="17" name="Oval 1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938888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40</a:t>
              </a:r>
            </a:p>
          </p:txBody>
        </p:sp>
        <p:sp>
          <p:nvSpPr>
            <p:cNvPr id="18" name="Oval 1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08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80</a:t>
              </a:r>
            </a:p>
          </p:txBody>
        </p:sp>
        <p:sp>
          <p:nvSpPr>
            <p:cNvPr id="19" name="Oval 1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84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20</a:t>
              </a:r>
            </a:p>
          </p:txBody>
        </p:sp>
        <p:sp>
          <p:nvSpPr>
            <p:cNvPr id="20" name="Oval 1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96000" y="29305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10</a:t>
              </a:r>
            </a:p>
          </p:txBody>
        </p:sp>
        <p:cxnSp>
          <p:nvCxnSpPr>
            <p:cNvPr id="21" name="AutoShape 19"/>
            <p:cNvCxnSpPr>
              <a:cxnSpLocks noChangeShapeType="1"/>
              <a:stCxn id="20" idx="3"/>
              <a:endCxn id="19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5638800" y="3194050"/>
              <a:ext cx="5318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20"/>
            <p:cNvCxnSpPr>
              <a:cxnSpLocks noChangeShapeType="1"/>
              <a:stCxn id="20" idx="5"/>
              <a:endCxn id="18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6529388" y="3194050"/>
              <a:ext cx="6334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1"/>
            <p:cNvCxnSpPr>
              <a:cxnSpLocks noChangeShapeType="1"/>
              <a:stCxn id="18" idx="5"/>
              <a:endCxn id="15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7297997" y="3790328"/>
              <a:ext cx="270449" cy="18164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AutoShape 22"/>
            <p:cNvCxnSpPr>
              <a:cxnSpLocks noChangeShapeType="1"/>
              <a:stCxn id="19" idx="3"/>
              <a:endCxn id="17" idx="0"/>
            </p:cNvCxnSpPr>
            <p:nvPr>
              <p:custDataLst>
                <p:tags r:id="rId10"/>
              </p:custDataLst>
            </p:nvPr>
          </p:nvCxnSpPr>
          <p:spPr bwMode="auto">
            <a:xfrm rot="5400000">
              <a:off x="5190818" y="3747998"/>
              <a:ext cx="270449" cy="26630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" name="AutoShape 23"/>
            <p:cNvCxnSpPr>
              <a:cxnSpLocks noChangeShapeType="1"/>
              <a:stCxn id="19" idx="5"/>
              <a:endCxn id="16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5818188" y="3765550"/>
              <a:ext cx="2270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6" name="Oval 24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74444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700	</a:t>
              </a:r>
              <a:endParaRPr lang="en-US" sz="1400" dirty="0"/>
            </a:p>
          </p:txBody>
        </p:sp>
        <p:cxnSp>
          <p:nvCxnSpPr>
            <p:cNvPr id="27" name="AutoShape 25"/>
            <p:cNvCxnSpPr>
              <a:cxnSpLocks noChangeShapeType="1"/>
              <a:stCxn id="17" idx="3"/>
              <a:endCxn id="26" idx="0"/>
            </p:cNvCxnSpPr>
            <p:nvPr>
              <p:custDataLst>
                <p:tags r:id="rId13"/>
              </p:custDataLst>
            </p:nvPr>
          </p:nvCxnSpPr>
          <p:spPr bwMode="auto">
            <a:xfrm rot="5400000">
              <a:off x="4736441" y="4228481"/>
              <a:ext cx="245048" cy="308640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" name="Oval 2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15464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50</a:t>
              </a:r>
              <a:endParaRPr lang="en-US" sz="1400" dirty="0"/>
            </a:p>
          </p:txBody>
        </p:sp>
        <p:cxnSp>
          <p:nvCxnSpPr>
            <p:cNvPr id="29" name="AutoShape 27"/>
            <p:cNvCxnSpPr>
              <a:cxnSpLocks noChangeShapeType="1"/>
              <a:stCxn id="17" idx="5"/>
              <a:endCxn id="28" idx="0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5336554" y="4296214"/>
              <a:ext cx="245048" cy="173173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" name="Oval 28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519333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85</a:t>
              </a:r>
            </a:p>
          </p:txBody>
        </p:sp>
        <p:cxnSp>
          <p:nvCxnSpPr>
            <p:cNvPr id="31" name="AutoShape 29"/>
            <p:cNvCxnSpPr>
              <a:cxnSpLocks noChangeShapeType="1"/>
              <a:stCxn id="18" idx="3"/>
              <a:endCxn id="30" idx="0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6743041" y="3776219"/>
              <a:ext cx="270449" cy="20986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134208" y="1411269"/>
            <a:ext cx="1788521" cy="1174922"/>
            <a:chOff x="6180844" y="4036059"/>
            <a:chExt cx="3042395" cy="1998620"/>
          </a:xfrm>
        </p:grpSpPr>
        <p:sp>
          <p:nvSpPr>
            <p:cNvPr id="37" name="Rectangle 36"/>
            <p:cNvSpPr/>
            <p:nvPr/>
          </p:nvSpPr>
          <p:spPr>
            <a:xfrm>
              <a:off x="8205412" y="5385314"/>
              <a:ext cx="513188" cy="628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dirty="0" smtClean="0">
                  <a:solidFill>
                    <a:srgbClr val="C05611"/>
                  </a:solidFill>
                </a:rPr>
                <a:t>7</a:t>
              </a:r>
              <a:endParaRPr lang="en-US" dirty="0">
                <a:solidFill>
                  <a:srgbClr val="C0561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510995" y="4943469"/>
              <a:ext cx="712244" cy="628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18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29962" y="4943469"/>
              <a:ext cx="712244" cy="628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12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94133" y="4505432"/>
              <a:ext cx="712244" cy="628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23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241652" y="5406421"/>
              <a:ext cx="513188" cy="628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3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80844" y="5389048"/>
              <a:ext cx="712244" cy="628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45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356348" y="4505472"/>
              <a:ext cx="712244" cy="628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15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776556" y="4052313"/>
              <a:ext cx="513188" cy="628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6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31606" y="4036059"/>
              <a:ext cx="513188" cy="628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5611"/>
                  </a:solidFill>
                </a:rPr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555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Trees Implemented with an </a:t>
            </a:r>
            <a:r>
              <a:rPr lang="en-US" b="1" dirty="0" smtClean="0"/>
              <a:t>Array</a:t>
            </a:r>
            <a:endParaRPr lang="en-US" b="1" dirty="0"/>
          </a:p>
        </p:txBody>
      </p:sp>
      <p:sp>
        <p:nvSpPr>
          <p:cNvPr id="4129" name="Text Box 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21415" y="1541492"/>
            <a:ext cx="30701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From node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left child</a:t>
            </a:r>
            <a:r>
              <a:rPr lang="en-US" sz="2400" dirty="0"/>
              <a:t>: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*2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/>
              <a:t>right child</a:t>
            </a:r>
            <a:r>
              <a:rPr lang="en-US" sz="2400" dirty="0"/>
              <a:t>: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*2+1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/>
              <a:t>parent</a:t>
            </a:r>
            <a:r>
              <a:rPr lang="en-US" sz="2400" dirty="0"/>
              <a:t>: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/2</a:t>
            </a:r>
          </a:p>
          <a:p>
            <a:endParaRPr lang="en-US" sz="2400" dirty="0"/>
          </a:p>
          <a:p>
            <a:r>
              <a:rPr lang="en-US" sz="2400" dirty="0"/>
              <a:t>(wasting index 0 is convenient for the index arithmetic)</a:t>
            </a:r>
            <a:endParaRPr lang="en-US" sz="2400" dirty="0"/>
          </a:p>
        </p:txBody>
      </p:sp>
      <p:sp>
        <p:nvSpPr>
          <p:cNvPr id="4100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220487" y="3279221"/>
            <a:ext cx="532904" cy="44356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G</a:t>
            </a:r>
          </a:p>
        </p:txBody>
      </p:sp>
      <p:sp>
        <p:nvSpPr>
          <p:cNvPr id="4101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502678" y="3318649"/>
            <a:ext cx="532904" cy="44356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E</a:t>
            </a:r>
          </a:p>
        </p:txBody>
      </p:sp>
      <p:sp>
        <p:nvSpPr>
          <p:cNvPr id="4102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010548" y="3318649"/>
            <a:ext cx="532904" cy="44356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D</a:t>
            </a:r>
          </a:p>
        </p:txBody>
      </p:sp>
      <p:sp>
        <p:nvSpPr>
          <p:cNvPr id="4103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581003" y="2569522"/>
            <a:ext cx="532904" cy="44356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C</a:t>
            </a:r>
          </a:p>
        </p:txBody>
      </p:sp>
      <p:sp>
        <p:nvSpPr>
          <p:cNvPr id="4104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809904" y="2569522"/>
            <a:ext cx="532904" cy="44356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B</a:t>
            </a:r>
          </a:p>
        </p:txBody>
      </p:sp>
      <p:sp>
        <p:nvSpPr>
          <p:cNvPr id="4105" name="Oval 9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4195453" y="1748469"/>
            <a:ext cx="532904" cy="44356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A</a:t>
            </a:r>
          </a:p>
        </p:txBody>
      </p:sp>
      <p:cxnSp>
        <p:nvCxnSpPr>
          <p:cNvPr id="4106" name="AutoShape 10"/>
          <p:cNvCxnSpPr>
            <a:cxnSpLocks noChangeShapeType="1"/>
            <a:stCxn id="4105" idx="3"/>
            <a:endCxn id="4104" idx="0"/>
          </p:cNvCxnSpPr>
          <p:nvPr>
            <p:custDataLst>
              <p:tags r:id="rId9"/>
            </p:custDataLst>
          </p:nvPr>
        </p:nvCxnSpPr>
        <p:spPr bwMode="auto">
          <a:xfrm flipH="1">
            <a:off x="3076355" y="2127072"/>
            <a:ext cx="1197140" cy="44245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07" name="AutoShape 11"/>
          <p:cNvCxnSpPr>
            <a:cxnSpLocks noChangeShapeType="1"/>
            <a:stCxn id="4105" idx="5"/>
            <a:endCxn id="4103" idx="0"/>
          </p:cNvCxnSpPr>
          <p:nvPr>
            <p:custDataLst>
              <p:tags r:id="rId10"/>
            </p:custDataLst>
          </p:nvPr>
        </p:nvCxnSpPr>
        <p:spPr bwMode="auto">
          <a:xfrm>
            <a:off x="4650315" y="2127072"/>
            <a:ext cx="1197140" cy="44245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08" name="AutoShape 12"/>
          <p:cNvCxnSpPr>
            <a:cxnSpLocks noChangeShapeType="1"/>
            <a:stCxn id="4103" idx="5"/>
            <a:endCxn id="4100" idx="0"/>
          </p:cNvCxnSpPr>
          <p:nvPr>
            <p:custDataLst>
              <p:tags r:id="rId11"/>
            </p:custDataLst>
          </p:nvPr>
        </p:nvCxnSpPr>
        <p:spPr bwMode="auto">
          <a:xfrm>
            <a:off x="6035637" y="2978586"/>
            <a:ext cx="451302" cy="271066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09" name="AutoShape 13"/>
          <p:cNvCxnSpPr>
            <a:cxnSpLocks noChangeShapeType="1"/>
            <a:stCxn id="4104" idx="3"/>
            <a:endCxn id="4102" idx="0"/>
          </p:cNvCxnSpPr>
          <p:nvPr>
            <p:custDataLst>
              <p:tags r:id="rId12"/>
            </p:custDataLst>
          </p:nvPr>
        </p:nvCxnSpPr>
        <p:spPr bwMode="auto">
          <a:xfrm flipH="1">
            <a:off x="2277001" y="2978586"/>
            <a:ext cx="611174" cy="31049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10" name="AutoShape 14"/>
          <p:cNvCxnSpPr>
            <a:cxnSpLocks noChangeShapeType="1"/>
            <a:stCxn id="4104" idx="5"/>
            <a:endCxn id="4101" idx="0"/>
          </p:cNvCxnSpPr>
          <p:nvPr>
            <p:custDataLst>
              <p:tags r:id="rId13"/>
            </p:custDataLst>
          </p:nvPr>
        </p:nvCxnSpPr>
        <p:spPr bwMode="auto">
          <a:xfrm>
            <a:off x="3264538" y="2978586"/>
            <a:ext cx="504593" cy="310493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113" name="Oval 17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129646" y="4077632"/>
            <a:ext cx="532904" cy="44356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J</a:t>
            </a:r>
          </a:p>
        </p:txBody>
      </p:sp>
      <p:cxnSp>
        <p:nvCxnSpPr>
          <p:cNvPr id="4114" name="AutoShape 18"/>
          <p:cNvCxnSpPr>
            <a:cxnSpLocks noChangeShapeType="1"/>
            <a:stCxn id="4101" idx="3"/>
            <a:endCxn id="4113" idx="0"/>
          </p:cNvCxnSpPr>
          <p:nvPr>
            <p:custDataLst>
              <p:tags r:id="rId15"/>
            </p:custDataLst>
          </p:nvPr>
        </p:nvCxnSpPr>
        <p:spPr bwMode="auto">
          <a:xfrm flipH="1">
            <a:off x="3396099" y="3727712"/>
            <a:ext cx="184851" cy="32035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115" name="Oval 1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3875711" y="4077632"/>
            <a:ext cx="532904" cy="44356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K</a:t>
            </a:r>
          </a:p>
        </p:txBody>
      </p:sp>
      <p:cxnSp>
        <p:nvCxnSpPr>
          <p:cNvPr id="4116" name="AutoShape 20"/>
          <p:cNvCxnSpPr>
            <a:cxnSpLocks noChangeShapeType="1"/>
            <a:stCxn id="4101" idx="5"/>
            <a:endCxn id="4115" idx="0"/>
          </p:cNvCxnSpPr>
          <p:nvPr>
            <p:custDataLst>
              <p:tags r:id="rId17"/>
            </p:custDataLst>
          </p:nvPr>
        </p:nvCxnSpPr>
        <p:spPr bwMode="auto">
          <a:xfrm>
            <a:off x="3957312" y="3727712"/>
            <a:ext cx="184850" cy="32035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117" name="Oval 21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1637515" y="4077632"/>
            <a:ext cx="532904" cy="44356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H</a:t>
            </a:r>
          </a:p>
        </p:txBody>
      </p:sp>
      <p:cxnSp>
        <p:nvCxnSpPr>
          <p:cNvPr id="4118" name="AutoShape 22"/>
          <p:cNvCxnSpPr>
            <a:cxnSpLocks noChangeShapeType="1"/>
            <a:stCxn id="4102" idx="3"/>
            <a:endCxn id="4117" idx="0"/>
          </p:cNvCxnSpPr>
          <p:nvPr>
            <p:custDataLst>
              <p:tags r:id="rId19"/>
            </p:custDataLst>
          </p:nvPr>
        </p:nvCxnSpPr>
        <p:spPr bwMode="auto">
          <a:xfrm flipH="1">
            <a:off x="1903968" y="3727712"/>
            <a:ext cx="184851" cy="32035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119" name="Oval 23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2383581" y="4077632"/>
            <a:ext cx="532904" cy="44356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I</a:t>
            </a:r>
          </a:p>
        </p:txBody>
      </p:sp>
      <p:cxnSp>
        <p:nvCxnSpPr>
          <p:cNvPr id="4120" name="AutoShape 24"/>
          <p:cNvCxnSpPr>
            <a:cxnSpLocks noChangeShapeType="1"/>
            <a:stCxn id="4102" idx="5"/>
            <a:endCxn id="4119" idx="0"/>
          </p:cNvCxnSpPr>
          <p:nvPr>
            <p:custDataLst>
              <p:tags r:id="rId21"/>
            </p:custDataLst>
          </p:nvPr>
        </p:nvCxnSpPr>
        <p:spPr bwMode="auto">
          <a:xfrm>
            <a:off x="2465182" y="3727712"/>
            <a:ext cx="184850" cy="32035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121" name="Oval 25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5048099" y="3279221"/>
            <a:ext cx="532904" cy="44356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F</a:t>
            </a:r>
          </a:p>
        </p:txBody>
      </p:sp>
      <p:cxnSp>
        <p:nvCxnSpPr>
          <p:cNvPr id="4122" name="AutoShape 26"/>
          <p:cNvCxnSpPr>
            <a:cxnSpLocks noChangeShapeType="1"/>
            <a:stCxn id="4103" idx="3"/>
            <a:endCxn id="4121" idx="0"/>
          </p:cNvCxnSpPr>
          <p:nvPr>
            <p:custDataLst>
              <p:tags r:id="rId23"/>
            </p:custDataLst>
          </p:nvPr>
        </p:nvCxnSpPr>
        <p:spPr bwMode="auto">
          <a:xfrm flipH="1">
            <a:off x="5314552" y="2978586"/>
            <a:ext cx="344723" cy="271066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123" name="Oval 27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4755002" y="4077632"/>
            <a:ext cx="532904" cy="44356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L</a:t>
            </a:r>
          </a:p>
        </p:txBody>
      </p:sp>
      <p:cxnSp>
        <p:nvCxnSpPr>
          <p:cNvPr id="4124" name="AutoShape 28"/>
          <p:cNvCxnSpPr>
            <a:cxnSpLocks noChangeShapeType="1"/>
            <a:stCxn id="4121" idx="3"/>
            <a:endCxn id="4123" idx="0"/>
          </p:cNvCxnSpPr>
          <p:nvPr>
            <p:custDataLst>
              <p:tags r:id="rId25"/>
            </p:custDataLst>
          </p:nvPr>
        </p:nvCxnSpPr>
        <p:spPr bwMode="auto">
          <a:xfrm rot="5400000">
            <a:off x="4863896" y="3815385"/>
            <a:ext cx="419807" cy="104687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4291" name="Text Box 195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991600" y="28194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 * i</a:t>
            </a:r>
          </a:p>
        </p:txBody>
      </p:sp>
      <p:sp>
        <p:nvSpPr>
          <p:cNvPr id="4292" name="Text Box 196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067800" y="34290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(2 * i)+1</a:t>
            </a:r>
          </a:p>
        </p:txBody>
      </p:sp>
      <p:sp>
        <p:nvSpPr>
          <p:cNvPr id="4293" name="Text Box 197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534400" y="38862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└ i / 2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┘</a:t>
            </a:r>
          </a:p>
        </p:txBody>
      </p:sp>
      <p:graphicFrame>
        <p:nvGraphicFramePr>
          <p:cNvPr id="51" name="Group 193"/>
          <p:cNvGraphicFramePr>
            <a:graphicFrameLocks noGrp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013671455"/>
              </p:ext>
            </p:extLst>
          </p:nvPr>
        </p:nvGraphicFramePr>
        <p:xfrm>
          <a:off x="1034507" y="5184074"/>
          <a:ext cx="10311056" cy="1144968"/>
        </p:xfrm>
        <a:graphic>
          <a:graphicData uri="http://schemas.openxmlformats.org/drawingml/2006/table">
            <a:tbl>
              <a:tblPr/>
              <a:tblGrid>
                <a:gridCol w="736504"/>
                <a:gridCol w="736504"/>
                <a:gridCol w="736504"/>
                <a:gridCol w="736504"/>
                <a:gridCol w="736504"/>
                <a:gridCol w="736504"/>
                <a:gridCol w="736504"/>
                <a:gridCol w="736504"/>
                <a:gridCol w="736504"/>
                <a:gridCol w="736504"/>
                <a:gridCol w="736504"/>
                <a:gridCol w="736504"/>
                <a:gridCol w="736504"/>
                <a:gridCol w="736504"/>
              </a:tblGrid>
              <a:tr h="712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945" marR="94945" marT="47473" marB="474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4945" marR="94945" marT="47473" marB="47473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4945" marR="94945" marT="47473" marB="47473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4945" marR="94945" marT="47473" marB="47473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4945" marR="94945" marT="47473" marB="47473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4945" marR="94945" marT="47473" marB="47473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4945" marR="94945" marT="47473" marB="47473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4945" marR="94945" marT="47473" marB="47473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4945" marR="94945" marT="47473" marB="47473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4945" marR="94945" marT="47473" marB="47473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4945" marR="94945" marT="47473" marB="47473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4945" marR="94945" marT="47473" marB="47473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4945" marR="94945" marT="47473" marB="47473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4945" marR="94945" marT="47473" marB="47473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4945" marR="94945" marT="47473" marB="47473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34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Judging the array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dirty="0" smtClean="0"/>
              <a:t>Pros: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Non-data space: just index 0 and unused space on right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In conventional tree representation, one edge per node (except for root),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i="1" dirty="0" smtClean="0"/>
              <a:t>n</a:t>
            </a:r>
            <a:r>
              <a:rPr lang="en-US" dirty="0" smtClean="0"/>
              <a:t>-1 wasted space (like linked lists)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 smtClean="0">
                <a:solidFill>
                  <a:schemeClr val="accent1"/>
                </a:solidFill>
              </a:rPr>
              <a:t>Array would waste more space if tree were not complete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Multiplying and dividing by 2 is very fast (shift operations in hardware)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dirty="0" smtClean="0">
                <a:solidFill>
                  <a:schemeClr val="accent1"/>
                </a:solidFill>
              </a:rPr>
              <a:t>Last used position is just </a:t>
            </a:r>
            <a:r>
              <a:rPr lang="en-US" dirty="0" smtClean="0">
                <a:solidFill>
                  <a:schemeClr val="accent1"/>
                </a:solidFill>
              </a:rPr>
              <a:t>index</a:t>
            </a:r>
            <a:endParaRPr lang="en-US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endParaRPr lang="en-US" sz="1000" dirty="0" smtClean="0"/>
          </a:p>
          <a:p>
            <a:pPr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dirty="0" smtClean="0"/>
              <a:t>Cons</a:t>
            </a:r>
            <a:r>
              <a:rPr lang="en-US" dirty="0" smtClean="0"/>
              <a:t>: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dirty="0" smtClean="0"/>
              <a:t>Same might-be-empty or might-get-full problems we saw with </a:t>
            </a:r>
            <a:r>
              <a:rPr lang="en-US" dirty="0" smtClean="0"/>
              <a:t>array-based stacks </a:t>
            </a:r>
            <a:r>
              <a:rPr lang="en-US" dirty="0" smtClean="0"/>
              <a:t>and queues (resize by doubling as necessary)</a:t>
            </a:r>
          </a:p>
          <a:p>
            <a:pPr>
              <a:lnSpc>
                <a:spcPct val="110000"/>
              </a:lnSpc>
              <a:spcBef>
                <a:spcPts val="200"/>
              </a:spcBef>
              <a:buNone/>
            </a:pPr>
            <a:endParaRPr lang="en-US" sz="1000" dirty="0"/>
          </a:p>
          <a:p>
            <a:pPr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dirty="0" smtClean="0"/>
              <a:t>Pros outweigh cons: min-heaps almost always use array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984" y="510172"/>
            <a:ext cx="10680032" cy="2505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Practice time! </a:t>
            </a:r>
          </a:p>
          <a:p>
            <a:pPr marL="0" indent="0">
              <a:buNone/>
            </a:pPr>
            <a:r>
              <a:rPr lang="en-US" dirty="0" smtClean="0"/>
              <a:t>Starting with an empty array-based binary heap, which is the result after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nsert</a:t>
            </a:r>
            <a:r>
              <a:rPr lang="en-US" dirty="0" smtClean="0"/>
              <a:t> (in this order): </a:t>
            </a:r>
            <a:r>
              <a:rPr lang="en-US" dirty="0" smtClean="0"/>
              <a:t>16, 32, 4, 67, 105, 43, 2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deleteMin</a:t>
            </a:r>
            <a:r>
              <a:rPr lang="en-US" dirty="0" smtClean="0"/>
              <a:t> once</a:t>
            </a:r>
            <a:endParaRPr lang="en-US" dirty="0"/>
          </a:p>
        </p:txBody>
      </p:sp>
      <p:graphicFrame>
        <p:nvGraphicFramePr>
          <p:cNvPr id="7" name="Group 19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5318626"/>
              </p:ext>
            </p:extLst>
          </p:nvPr>
        </p:nvGraphicFramePr>
        <p:xfrm>
          <a:off x="3295650" y="2686847"/>
          <a:ext cx="5142496" cy="842478"/>
        </p:xfrm>
        <a:graphic>
          <a:graphicData uri="http://schemas.openxmlformats.org/drawingml/2006/table">
            <a:tbl>
              <a:tblPr/>
              <a:tblGrid>
                <a:gridCol w="642812"/>
                <a:gridCol w="642812"/>
                <a:gridCol w="642812"/>
                <a:gridCol w="642812"/>
                <a:gridCol w="642812"/>
                <a:gridCol w="642812"/>
                <a:gridCol w="642812"/>
                <a:gridCol w="642812"/>
              </a:tblGrid>
              <a:tr h="44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Group 19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4293491"/>
              </p:ext>
            </p:extLst>
          </p:nvPr>
        </p:nvGraphicFramePr>
        <p:xfrm>
          <a:off x="829836" y="4304006"/>
          <a:ext cx="4957696" cy="880732"/>
        </p:xfrm>
        <a:graphic>
          <a:graphicData uri="http://schemas.openxmlformats.org/drawingml/2006/table">
            <a:tbl>
              <a:tblPr/>
              <a:tblGrid>
                <a:gridCol w="619712"/>
                <a:gridCol w="619712"/>
                <a:gridCol w="619712"/>
                <a:gridCol w="619712"/>
                <a:gridCol w="619712"/>
                <a:gridCol w="619712"/>
                <a:gridCol w="619712"/>
                <a:gridCol w="619712"/>
              </a:tblGrid>
              <a:tr h="525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1320" marR="81320" marT="40661" marB="40661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Group 19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51347396"/>
              </p:ext>
            </p:extLst>
          </p:nvPr>
        </p:nvGraphicFramePr>
        <p:xfrm>
          <a:off x="829836" y="5795922"/>
          <a:ext cx="4957696" cy="880732"/>
        </p:xfrm>
        <a:graphic>
          <a:graphicData uri="http://schemas.openxmlformats.org/drawingml/2006/table">
            <a:tbl>
              <a:tblPr/>
              <a:tblGrid>
                <a:gridCol w="619712"/>
                <a:gridCol w="619712"/>
                <a:gridCol w="619712"/>
                <a:gridCol w="619712"/>
                <a:gridCol w="619712"/>
                <a:gridCol w="619712"/>
                <a:gridCol w="619712"/>
                <a:gridCol w="619712"/>
              </a:tblGrid>
              <a:tr h="525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1320" marR="81320" marT="40661" marB="40661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Group 193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7030744"/>
              </p:ext>
            </p:extLst>
          </p:nvPr>
        </p:nvGraphicFramePr>
        <p:xfrm>
          <a:off x="6921483" y="4304006"/>
          <a:ext cx="4957696" cy="880732"/>
        </p:xfrm>
        <a:graphic>
          <a:graphicData uri="http://schemas.openxmlformats.org/drawingml/2006/table">
            <a:tbl>
              <a:tblPr/>
              <a:tblGrid>
                <a:gridCol w="619712"/>
                <a:gridCol w="619712"/>
                <a:gridCol w="619712"/>
                <a:gridCol w="619712"/>
                <a:gridCol w="619712"/>
                <a:gridCol w="619712"/>
                <a:gridCol w="619712"/>
                <a:gridCol w="619712"/>
              </a:tblGrid>
              <a:tr h="525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1320" marR="81320" marT="40661" marB="40661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Group 19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88177403"/>
              </p:ext>
            </p:extLst>
          </p:nvPr>
        </p:nvGraphicFramePr>
        <p:xfrm>
          <a:off x="6921483" y="5795922"/>
          <a:ext cx="4957696" cy="880732"/>
        </p:xfrm>
        <a:graphic>
          <a:graphicData uri="http://schemas.openxmlformats.org/drawingml/2006/table">
            <a:tbl>
              <a:tblPr/>
              <a:tblGrid>
                <a:gridCol w="619712"/>
                <a:gridCol w="619712"/>
                <a:gridCol w="619712"/>
                <a:gridCol w="619712"/>
                <a:gridCol w="619712"/>
                <a:gridCol w="619712"/>
                <a:gridCol w="619712"/>
                <a:gridCol w="619712"/>
              </a:tblGrid>
              <a:tr h="525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320" marR="81320" marT="40661" marB="4066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1320" marR="81320" marT="40661" marB="40661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1320" marR="81320" marT="40661" marB="40661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9836" y="3805101"/>
            <a:ext cx="80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A)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29835" y="5305352"/>
            <a:ext cx="80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53646" y="3791172"/>
            <a:ext cx="80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921483" y="5316681"/>
            <a:ext cx="80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216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Midterm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Next Friday! (at usual class time &amp; location)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Everything we cover in class until exam date is fair game (minus clearly-marked “bonus material”). That includes next week’s material!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Today’s hw3 due date designed to give you time to study.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Course Feedback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Heads up: official UW-mediated course feedback session for part of Wednesday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Also want to better understand an anonymous concern on course pacing </a:t>
            </a:r>
            <a:r>
              <a:rPr lang="is-IS" dirty="0"/>
              <a:t>→</a:t>
            </a:r>
            <a:r>
              <a:rPr lang="en-US" dirty="0" smtClean="0"/>
              <a:t> Poll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(extra space for your scratch work and notes)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44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Semi-Pseudocode</a:t>
            </a:r>
            <a:r>
              <a:rPr lang="en-US" dirty="0" smtClean="0"/>
              <a:t>: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dirty="0" smtClean="0"/>
              <a:t> into binary heap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1571846"/>
            <a:ext cx="4191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void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insert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latin typeface="Courier New" pitchFamily="49" charset="0"/>
              </a:rPr>
              <a:t>) {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	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>
                <a:latin typeface="Courier New" pitchFamily="49" charset="0"/>
              </a:rPr>
              <a:t>(size==arr.length-1)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  resize();  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size++;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=</a:t>
            </a:r>
            <a:r>
              <a:rPr lang="en-US" sz="2000" kern="0" dirty="0" err="1">
                <a:latin typeface="Courier New" pitchFamily="49" charset="0"/>
              </a:rPr>
              <a:t>percolateUp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size,val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 = </a:t>
            </a:r>
            <a:r>
              <a:rPr lang="en-US" sz="2000" kern="0" dirty="0" err="1">
                <a:latin typeface="Courier New" pitchFamily="49" charset="0"/>
              </a:rPr>
              <a:t>val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  <a:p>
            <a:pPr marL="34290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}</a:t>
            </a:r>
            <a:endParaRPr lang="en-US" sz="2000" kern="0" dirty="0">
              <a:latin typeface="Courier New" pitchFamily="49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0" y="1571847"/>
            <a:ext cx="4493538" cy="228524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</a:rPr>
              <a:t>percolateUp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</a:rPr>
              <a:t>hole</a:t>
            </a:r>
            <a:r>
              <a:rPr lang="en-US" sz="2000" dirty="0">
                <a:latin typeface="Courier New" pitchFamily="49" charset="0"/>
              </a:rPr>
              <a:t>, 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            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dirty="0">
                <a:latin typeface="Courier New" pitchFamily="49" charset="0"/>
              </a:rPr>
              <a:t>) {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000" dirty="0">
                <a:latin typeface="Courier New" pitchFamily="49" charset="0"/>
              </a:rPr>
              <a:t>(hole </a:t>
            </a:r>
            <a:r>
              <a:rPr lang="en-US" sz="2000" dirty="0">
                <a:latin typeface="Courier New" pitchFamily="49" charset="0"/>
              </a:rPr>
              <a:t>&gt; 1 &amp;&amp;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     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val</a:t>
            </a:r>
            <a:r>
              <a:rPr lang="en-US" sz="2000" dirty="0">
                <a:latin typeface="Courier New" pitchFamily="49" charset="0"/>
              </a:rPr>
              <a:t> &lt; </a:t>
            </a:r>
            <a:r>
              <a:rPr lang="en-US" sz="2000" dirty="0" err="1">
                <a:latin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</a:rPr>
              <a:t>[hole/2</a:t>
            </a:r>
            <a:r>
              <a:rPr lang="en-US" sz="2000" dirty="0">
                <a:latin typeface="Courier New" pitchFamily="49" charset="0"/>
              </a:rPr>
              <a:t>])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</a:rPr>
              <a:t>[hole</a:t>
            </a:r>
            <a:r>
              <a:rPr lang="en-US" sz="2000" dirty="0">
                <a:latin typeface="Courier New" pitchFamily="49" charset="0"/>
              </a:rPr>
              <a:t>] = </a:t>
            </a:r>
            <a:r>
              <a:rPr lang="en-US" sz="2000" dirty="0" err="1">
                <a:latin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</a:rPr>
              <a:t>[hole/2</a:t>
            </a:r>
            <a:r>
              <a:rPr lang="en-US" sz="2000" dirty="0">
                <a:latin typeface="Courier New" pitchFamily="49" charset="0"/>
              </a:rPr>
              <a:t>];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  hole </a:t>
            </a:r>
            <a:r>
              <a:rPr lang="en-US" sz="2000" dirty="0">
                <a:latin typeface="Courier New" pitchFamily="49" charset="0"/>
              </a:rPr>
              <a:t>= hole / 2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}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dirty="0">
                <a:latin typeface="Courier New" pitchFamily="49" charset="0"/>
              </a:rPr>
              <a:t> hole;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2" y="3962400"/>
            <a:ext cx="2494547" cy="1295400"/>
            <a:chOff x="4267200" y="2930525"/>
            <a:chExt cx="3510842" cy="1946275"/>
          </a:xfrm>
        </p:grpSpPr>
        <p:sp>
          <p:nvSpPr>
            <p:cNvPr id="10" name="Oval 1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70043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99</a:t>
              </a:r>
            </a:p>
          </p:txBody>
        </p:sp>
        <p:sp>
          <p:nvSpPr>
            <p:cNvPr id="11" name="Oval 1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791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60</a:t>
              </a:r>
            </a:p>
          </p:txBody>
        </p:sp>
        <p:sp>
          <p:nvSpPr>
            <p:cNvPr id="12" name="Oval 1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40</a:t>
              </a:r>
            </a:p>
          </p:txBody>
        </p:sp>
        <p:sp>
          <p:nvSpPr>
            <p:cNvPr id="13" name="Oval 1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908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80</a:t>
              </a:r>
            </a:p>
          </p:txBody>
        </p:sp>
        <p:sp>
          <p:nvSpPr>
            <p:cNvPr id="14" name="Oval 17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84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20</a:t>
              </a:r>
            </a:p>
          </p:txBody>
        </p:sp>
        <p:sp>
          <p:nvSpPr>
            <p:cNvPr id="15" name="Oval 18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96000" y="29305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10</a:t>
              </a:r>
            </a:p>
          </p:txBody>
        </p:sp>
        <p:cxnSp>
          <p:nvCxnSpPr>
            <p:cNvPr id="16" name="AutoShape 19"/>
            <p:cNvCxnSpPr>
              <a:cxnSpLocks noChangeShapeType="1"/>
              <a:stCxn id="15" idx="3"/>
              <a:endCxn id="14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638800" y="3194050"/>
              <a:ext cx="5318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20"/>
            <p:cNvCxnSpPr>
              <a:cxnSpLocks noChangeShapeType="1"/>
              <a:stCxn id="15" idx="5"/>
              <a:endCxn id="13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529388" y="3194050"/>
              <a:ext cx="6334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21"/>
            <p:cNvCxnSpPr>
              <a:cxnSpLocks noChangeShapeType="1"/>
              <a:stCxn id="13" idx="5"/>
              <a:endCxn id="10" idx="0"/>
            </p:cNvCxnSpPr>
            <p:nvPr>
              <p:custDataLst>
                <p:tags r:id="rId12"/>
              </p:custDataLst>
            </p:nvPr>
          </p:nvCxnSpPr>
          <p:spPr bwMode="auto">
            <a:xfrm rot="16200000" flipH="1">
              <a:off x="7297997" y="3790328"/>
              <a:ext cx="270449" cy="18164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22"/>
            <p:cNvCxnSpPr>
              <a:cxnSpLocks noChangeShapeType="1"/>
              <a:stCxn id="14" idx="3"/>
              <a:endCxn id="12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5029200" y="3765550"/>
              <a:ext cx="430213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23"/>
            <p:cNvCxnSpPr>
              <a:cxnSpLocks noChangeShapeType="1"/>
              <a:stCxn id="14" idx="5"/>
              <a:endCxn id="11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5818188" y="3765550"/>
              <a:ext cx="2270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Oval 24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672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70	0</a:t>
              </a:r>
              <a:endParaRPr lang="en-US" sz="1400" dirty="0"/>
            </a:p>
          </p:txBody>
        </p:sp>
        <p:cxnSp>
          <p:nvCxnSpPr>
            <p:cNvPr id="22" name="AutoShape 25"/>
            <p:cNvCxnSpPr>
              <a:cxnSpLocks noChangeShapeType="1"/>
              <a:stCxn id="12" idx="3"/>
              <a:endCxn id="21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4597400" y="4279900"/>
              <a:ext cx="252413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" name="Oval 26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308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50</a:t>
              </a:r>
              <a:endParaRPr lang="en-US" sz="1400" dirty="0"/>
            </a:p>
          </p:txBody>
        </p:sp>
        <p:cxnSp>
          <p:nvCxnSpPr>
            <p:cNvPr id="24" name="AutoShape 27"/>
            <p:cNvCxnSpPr>
              <a:cxnSpLocks noChangeShapeType="1"/>
              <a:stCxn id="12" idx="5"/>
              <a:endCxn id="23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5208588" y="4279900"/>
              <a:ext cx="252412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5" name="Oval 28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19331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85</a:t>
              </a:r>
            </a:p>
          </p:txBody>
        </p:sp>
        <p:cxnSp>
          <p:nvCxnSpPr>
            <p:cNvPr id="26" name="AutoShape 29"/>
            <p:cNvCxnSpPr>
              <a:cxnSpLocks noChangeShapeType="1"/>
              <a:stCxn id="13" idx="3"/>
              <a:endCxn id="25" idx="0"/>
            </p:cNvCxnSpPr>
            <p:nvPr>
              <p:custDataLst>
                <p:tags r:id="rId20"/>
              </p:custDataLst>
            </p:nvPr>
          </p:nvCxnSpPr>
          <p:spPr bwMode="auto">
            <a:xfrm rot="5400000">
              <a:off x="6743038" y="3776219"/>
              <a:ext cx="270449" cy="20986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27" name="Group 19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75352509"/>
              </p:ext>
            </p:extLst>
          </p:nvPr>
        </p:nvGraphicFramePr>
        <p:xfrm>
          <a:off x="1828800" y="5532120"/>
          <a:ext cx="8534400" cy="102428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8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6254159" y="4124060"/>
            <a:ext cx="4335379" cy="81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This </a:t>
            </a:r>
            <a:r>
              <a:rPr lang="en-US" dirty="0" err="1"/>
              <a:t>pseudocode</a:t>
            </a:r>
            <a:r>
              <a:rPr lang="en-US" dirty="0"/>
              <a:t> uses </a:t>
            </a:r>
            <a:r>
              <a:rPr lang="en-US" dirty="0" err="1"/>
              <a:t>ints</a:t>
            </a:r>
            <a:r>
              <a:rPr lang="en-US" dirty="0"/>
              <a:t>.  In real use, you will have data nodes with priorities.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6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4" y="133941"/>
            <a:ext cx="1078430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Semi-Pseudocode</a:t>
            </a:r>
            <a:r>
              <a:rPr lang="en-US" dirty="0" smtClean="0"/>
              <a:t>: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deleteMin</a:t>
            </a:r>
            <a:r>
              <a:rPr lang="en-US" dirty="0"/>
              <a:t> </a:t>
            </a:r>
            <a:r>
              <a:rPr lang="en-US" dirty="0" smtClean="0"/>
              <a:t>from binary </a:t>
            </a:r>
            <a:r>
              <a:rPr lang="en-US" dirty="0"/>
              <a:t>heap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6400" y="1143000"/>
            <a:ext cx="4114800" cy="2819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</a:rPr>
              <a:t>deleteMin</a:t>
            </a:r>
            <a:r>
              <a:rPr lang="en-US" sz="2000" dirty="0">
                <a:latin typeface="Courier New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isEmpty</a:t>
            </a:r>
            <a:r>
              <a:rPr lang="en-US" sz="2000" dirty="0">
                <a:latin typeface="Courier New" pitchFamily="49" charset="0"/>
              </a:rPr>
              <a:t>())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throw</a:t>
            </a:r>
            <a:r>
              <a:rPr lang="en-US" sz="2000" dirty="0">
                <a:latin typeface="Courier New" pitchFamily="49" charset="0"/>
              </a:rPr>
              <a:t>…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</a:rPr>
              <a:t>[1];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</a:rPr>
              <a:t>hole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percolateDown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        (1,arr[size]);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</a:rPr>
              <a:t>[hole] = </a:t>
            </a:r>
            <a:r>
              <a:rPr lang="en-US" sz="2000" dirty="0" err="1">
                <a:latin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</a:rPr>
              <a:t>[size];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size--;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ans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7400" y="1143001"/>
            <a:ext cx="4648002" cy="448883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percolateDown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</a:rPr>
              <a:t>hole</a:t>
            </a:r>
            <a:r>
              <a:rPr lang="en-US" sz="2000" dirty="0">
                <a:latin typeface="Courier New" pitchFamily="49" charset="0"/>
              </a:rPr>
              <a:t>,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              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</a:rPr>
              <a:t>val</a:t>
            </a:r>
            <a:r>
              <a:rPr lang="en-US" sz="2000" dirty="0">
                <a:latin typeface="Courier New" pitchFamily="49" charset="0"/>
              </a:rPr>
              <a:t>) {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sz="2000" dirty="0">
                <a:latin typeface="Courier New" pitchFamily="49" charset="0"/>
              </a:rPr>
              <a:t>(2*hole &lt;= size) {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</a:rPr>
              <a:t>left</a:t>
            </a:r>
            <a:r>
              <a:rPr lang="en-US" sz="2000" dirty="0">
                <a:latin typeface="Courier New" pitchFamily="49" charset="0"/>
              </a:rPr>
              <a:t>  = 2*hole; 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</a:rPr>
              <a:t>right</a:t>
            </a:r>
            <a:r>
              <a:rPr lang="en-US" sz="2000" dirty="0">
                <a:latin typeface="Courier New" pitchFamily="49" charset="0"/>
              </a:rPr>
              <a:t> = left + 1;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>
                <a:latin typeface="Courier New" pitchFamily="49" charset="0"/>
              </a:rPr>
              <a:t>(right &gt; </a:t>
            </a:r>
            <a:r>
              <a:rPr lang="en-US" sz="2000" dirty="0">
                <a:latin typeface="Courier New" pitchFamily="49" charset="0"/>
              </a:rPr>
              <a:t>size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|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|</a:t>
            </a:r>
            <a:endParaRPr lang="en-US" sz="2000" dirty="0">
              <a:latin typeface="Courier New" pitchFamily="49" charset="0"/>
            </a:endParaRP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</a:rPr>
              <a:t>[left] &lt; </a:t>
            </a:r>
            <a:r>
              <a:rPr lang="en-US" sz="2000" dirty="0" err="1">
                <a:latin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</a:rPr>
              <a:t>[right</a:t>
            </a:r>
            <a:r>
              <a:rPr lang="en-US" sz="2000" dirty="0">
                <a:latin typeface="Courier New" pitchFamily="49" charset="0"/>
              </a:rPr>
              <a:t>])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</a:rPr>
              <a:t>target</a:t>
            </a:r>
            <a:r>
              <a:rPr lang="en-US" sz="2000" dirty="0">
                <a:latin typeface="Courier New" pitchFamily="49" charset="0"/>
              </a:rPr>
              <a:t> = left;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else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</a:rPr>
              <a:t>target</a:t>
            </a:r>
            <a:r>
              <a:rPr lang="en-US" sz="2000" dirty="0">
                <a:latin typeface="Courier New" pitchFamily="49" charset="0"/>
              </a:rPr>
              <a:t> = right;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</a:rPr>
              <a:t>[target] &lt; </a:t>
            </a:r>
            <a:r>
              <a:rPr lang="en-US" sz="2000" dirty="0" err="1">
                <a:latin typeface="Courier New" pitchFamily="49" charset="0"/>
              </a:rPr>
              <a:t>val</a:t>
            </a:r>
            <a:r>
              <a:rPr lang="en-US" sz="2000" dirty="0">
                <a:latin typeface="Courier New" pitchFamily="49" charset="0"/>
              </a:rPr>
              <a:t>) {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</a:rPr>
              <a:t>[hole] = </a:t>
            </a:r>
            <a:r>
              <a:rPr lang="en-US" sz="2000" dirty="0" err="1">
                <a:latin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</a:rPr>
              <a:t>[target];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  hole = target;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}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else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    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break;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}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dirty="0">
                <a:latin typeface="Courier New" pitchFamily="49" charset="0"/>
              </a:rPr>
              <a:t> hole;</a:t>
            </a:r>
          </a:p>
          <a:p>
            <a:pPr eaLnBrk="0" hangingPunct="0">
              <a:lnSpc>
                <a:spcPts val="19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2000" dirty="0">
              <a:latin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09801" y="4114800"/>
            <a:ext cx="2570747" cy="1295400"/>
            <a:chOff x="4267200" y="2930525"/>
            <a:chExt cx="3618087" cy="1946275"/>
          </a:xfrm>
        </p:grpSpPr>
        <p:sp>
          <p:nvSpPr>
            <p:cNvPr id="10" name="Oval 1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77288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99</a:t>
              </a:r>
            </a:p>
          </p:txBody>
        </p:sp>
        <p:sp>
          <p:nvSpPr>
            <p:cNvPr id="11" name="Oval 1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791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60</a:t>
              </a:r>
            </a:p>
          </p:txBody>
        </p:sp>
        <p:sp>
          <p:nvSpPr>
            <p:cNvPr id="12" name="Oval 1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40</a:t>
              </a:r>
            </a:p>
          </p:txBody>
        </p:sp>
        <p:sp>
          <p:nvSpPr>
            <p:cNvPr id="13" name="Oval 1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908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80</a:t>
              </a:r>
            </a:p>
          </p:txBody>
        </p:sp>
        <p:sp>
          <p:nvSpPr>
            <p:cNvPr id="14" name="Oval 17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84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20</a:t>
              </a:r>
            </a:p>
          </p:txBody>
        </p:sp>
        <p:sp>
          <p:nvSpPr>
            <p:cNvPr id="15" name="Oval 18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96000" y="29305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10</a:t>
              </a:r>
            </a:p>
          </p:txBody>
        </p:sp>
        <p:cxnSp>
          <p:nvCxnSpPr>
            <p:cNvPr id="16" name="AutoShape 19"/>
            <p:cNvCxnSpPr>
              <a:cxnSpLocks noChangeShapeType="1"/>
              <a:stCxn id="15" idx="3"/>
              <a:endCxn id="14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638800" y="3194050"/>
              <a:ext cx="5318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20"/>
            <p:cNvCxnSpPr>
              <a:cxnSpLocks noChangeShapeType="1"/>
              <a:stCxn id="15" idx="5"/>
              <a:endCxn id="13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529388" y="3194050"/>
              <a:ext cx="6334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21"/>
            <p:cNvCxnSpPr>
              <a:cxnSpLocks noChangeShapeType="1"/>
              <a:stCxn id="13" idx="5"/>
              <a:endCxn id="10" idx="0"/>
            </p:cNvCxnSpPr>
            <p:nvPr>
              <p:custDataLst>
                <p:tags r:id="rId12"/>
              </p:custDataLst>
            </p:nvPr>
          </p:nvCxnSpPr>
          <p:spPr bwMode="auto">
            <a:xfrm rot="16200000" flipH="1">
              <a:off x="7351621" y="3736706"/>
              <a:ext cx="270449" cy="288886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22"/>
            <p:cNvCxnSpPr>
              <a:cxnSpLocks noChangeShapeType="1"/>
              <a:stCxn id="14" idx="3"/>
              <a:endCxn id="12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5029200" y="3765550"/>
              <a:ext cx="430213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23"/>
            <p:cNvCxnSpPr>
              <a:cxnSpLocks noChangeShapeType="1"/>
              <a:stCxn id="14" idx="5"/>
              <a:endCxn id="11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5818188" y="3765550"/>
              <a:ext cx="2270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Oval 24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672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700</a:t>
              </a:r>
              <a:endParaRPr lang="en-US" sz="1400" dirty="0"/>
            </a:p>
          </p:txBody>
        </p:sp>
        <p:cxnSp>
          <p:nvCxnSpPr>
            <p:cNvPr id="22" name="AutoShape 25"/>
            <p:cNvCxnSpPr>
              <a:cxnSpLocks noChangeShapeType="1"/>
              <a:stCxn id="12" idx="3"/>
              <a:endCxn id="21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4597400" y="4279900"/>
              <a:ext cx="252413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" name="Oval 26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308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50</a:t>
              </a:r>
              <a:endParaRPr lang="en-US" sz="1400" dirty="0"/>
            </a:p>
          </p:txBody>
        </p:sp>
        <p:cxnSp>
          <p:nvCxnSpPr>
            <p:cNvPr id="24" name="AutoShape 27"/>
            <p:cNvCxnSpPr>
              <a:cxnSpLocks noChangeShapeType="1"/>
              <a:stCxn id="12" idx="5"/>
              <a:endCxn id="23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5208588" y="4279900"/>
              <a:ext cx="252412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5" name="Oval 28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19332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85</a:t>
              </a:r>
            </a:p>
          </p:txBody>
        </p:sp>
        <p:cxnSp>
          <p:nvCxnSpPr>
            <p:cNvPr id="26" name="AutoShape 29"/>
            <p:cNvCxnSpPr>
              <a:cxnSpLocks noChangeShapeType="1"/>
              <a:stCxn id="13" idx="3"/>
              <a:endCxn id="25" idx="0"/>
            </p:cNvCxnSpPr>
            <p:nvPr>
              <p:custDataLst>
                <p:tags r:id="rId20"/>
              </p:custDataLst>
            </p:nvPr>
          </p:nvCxnSpPr>
          <p:spPr bwMode="auto">
            <a:xfrm rot="5400000">
              <a:off x="6743040" y="3776219"/>
              <a:ext cx="270449" cy="20986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27" name="Group 19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29252053"/>
              </p:ext>
            </p:extLst>
          </p:nvPr>
        </p:nvGraphicFramePr>
        <p:xfrm>
          <a:off x="1828800" y="5748688"/>
          <a:ext cx="8534400" cy="968141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71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81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5205"/>
            <a:ext cx="10515600" cy="1960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dirty="0" smtClean="0"/>
              <a:t> (in this order): 16, 32, 4, 67, 105, 43,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deleteMin</a:t>
            </a:r>
            <a:r>
              <a:rPr lang="en-US" dirty="0" smtClean="0"/>
              <a:t> once</a:t>
            </a:r>
            <a:endParaRPr lang="en-US" dirty="0"/>
          </a:p>
        </p:txBody>
      </p:sp>
      <p:graphicFrame>
        <p:nvGraphicFramePr>
          <p:cNvPr id="7" name="Group 193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752608" y="2867062"/>
          <a:ext cx="6054512" cy="1205476"/>
        </p:xfrm>
        <a:graphic>
          <a:graphicData uri="http://schemas.openxmlformats.org/drawingml/2006/table">
            <a:tbl>
              <a:tblPr/>
              <a:tblGrid>
                <a:gridCol w="756814"/>
                <a:gridCol w="756814"/>
                <a:gridCol w="756814"/>
                <a:gridCol w="756814"/>
                <a:gridCol w="756814"/>
                <a:gridCol w="756814"/>
                <a:gridCol w="756814"/>
                <a:gridCol w="756814"/>
              </a:tblGrid>
              <a:tr h="738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07656" marR="107656" marT="53828" marB="53828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8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5205"/>
            <a:ext cx="10515600" cy="1960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insert</a:t>
            </a:r>
            <a:r>
              <a:rPr lang="en-US" dirty="0" smtClean="0"/>
              <a:t> (in this order): 16, 32, 4, 67, 105, 43,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deleteMin</a:t>
            </a:r>
            <a:r>
              <a:rPr lang="en-US" dirty="0" smtClean="0"/>
              <a:t> once</a:t>
            </a:r>
            <a:endParaRPr lang="en-US" dirty="0"/>
          </a:p>
        </p:txBody>
      </p:sp>
      <p:graphicFrame>
        <p:nvGraphicFramePr>
          <p:cNvPr id="7" name="Group 193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752608" y="2867062"/>
          <a:ext cx="6054512" cy="1205476"/>
        </p:xfrm>
        <a:graphic>
          <a:graphicData uri="http://schemas.openxmlformats.org/drawingml/2006/table">
            <a:tbl>
              <a:tblPr/>
              <a:tblGrid>
                <a:gridCol w="756814"/>
                <a:gridCol w="756814"/>
                <a:gridCol w="756814"/>
                <a:gridCol w="756814"/>
                <a:gridCol w="756814"/>
                <a:gridCol w="756814"/>
                <a:gridCol w="756814"/>
                <a:gridCol w="756814"/>
              </a:tblGrid>
              <a:tr h="738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656" marR="107656" marT="53828" marB="5382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07656" marR="107656" marT="53828" marB="53828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07656" marR="107656" marT="53828" marB="53828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1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078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decreaseKey</a:t>
            </a:r>
            <a:r>
              <a:rPr lang="en-US" sz="2400" dirty="0" smtClean="0"/>
              <a:t>: given pointer to object in priority queue (e.g., its array index), lower its priority value by </a:t>
            </a:r>
            <a:r>
              <a:rPr lang="en-US" sz="2400" i="1" dirty="0" smtClean="0"/>
              <a:t>p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Change priority and percolate </a:t>
            </a:r>
            <a:r>
              <a:rPr lang="en-US" sz="2000" dirty="0" smtClean="0"/>
              <a:t>up</a:t>
            </a:r>
            <a:br>
              <a:rPr lang="en-US" sz="2000" dirty="0" smtClean="0"/>
            </a:br>
            <a:endParaRPr lang="en-US" sz="500" dirty="0" smtClean="0"/>
          </a:p>
          <a:p>
            <a:pPr>
              <a:lnSpc>
                <a:spcPct val="110000"/>
              </a:lnSpc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increaseKey</a:t>
            </a:r>
            <a:r>
              <a:rPr lang="en-US" sz="2400" dirty="0" smtClean="0"/>
              <a:t>: given pointer to object in priority queue (e.g., its array index), raise its priority value by </a:t>
            </a:r>
            <a:r>
              <a:rPr lang="en-US" sz="2400" i="1" dirty="0" smtClean="0"/>
              <a:t>p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Change priority and percolate </a:t>
            </a:r>
            <a:r>
              <a:rPr lang="en-US" sz="2000" dirty="0"/>
              <a:t>down</a:t>
            </a:r>
            <a:br>
              <a:rPr lang="en-US" sz="2000" dirty="0"/>
            </a:br>
            <a:endParaRPr lang="en-US" sz="500" dirty="0" smtClean="0"/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en-US" sz="2400" dirty="0" smtClean="0"/>
              <a:t>: given pointer to </a:t>
            </a:r>
            <a:r>
              <a:rPr lang="en-US" sz="2400" dirty="0"/>
              <a:t>object in priority queue (e.g., its array index), </a:t>
            </a:r>
            <a:r>
              <a:rPr lang="en-US" sz="2400" dirty="0" smtClean="0"/>
              <a:t>remove it from the queue</a:t>
            </a:r>
          </a:p>
          <a:p>
            <a:pPr lvl="1">
              <a:lnSpc>
                <a:spcPct val="110000"/>
              </a:lnSpc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decreaseKey</a:t>
            </a:r>
            <a:r>
              <a:rPr lang="en-US" sz="2000" dirty="0" smtClean="0"/>
              <a:t> with </a:t>
            </a:r>
            <a:r>
              <a:rPr lang="en-US" sz="2000" i="1" dirty="0" smtClean="0"/>
              <a:t>p</a:t>
            </a:r>
            <a:r>
              <a:rPr lang="en-US" sz="2000" dirty="0" smtClean="0"/>
              <a:t> = </a:t>
            </a:r>
            <a:r>
              <a:rPr lang="en-US" sz="2000" dirty="0">
                <a:sym typeface="Symbol"/>
              </a:rPr>
              <a:t></a:t>
            </a:r>
            <a:r>
              <a:rPr lang="en-US" sz="2000" dirty="0" smtClean="0"/>
              <a:t>, then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endParaRPr lang="en-US" sz="300" dirty="0" smtClean="0"/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Running time for all these operations</a:t>
            </a:r>
            <a:r>
              <a:rPr lang="en-US" sz="2400" dirty="0" smtClean="0"/>
              <a:t>?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6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1"/>
                </a:solidFill>
              </a:rPr>
              <a:t>AVL Tree </a:t>
            </a:r>
            <a:r>
              <a:rPr lang="en-US" dirty="0" smtClean="0"/>
              <a:t>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dirty="0"/>
              <a:t>An </a:t>
            </a:r>
            <a:r>
              <a:rPr lang="en-US" sz="2000" b="1" dirty="0"/>
              <a:t>AVL tree </a:t>
            </a:r>
            <a:r>
              <a:rPr lang="en-US" sz="2000" dirty="0"/>
              <a:t>is a </a:t>
            </a:r>
            <a:r>
              <a:rPr lang="en-US" sz="2000" i="1" dirty="0">
                <a:solidFill>
                  <a:schemeClr val="accent1"/>
                </a:solidFill>
              </a:rPr>
              <a:t>self-balancing </a:t>
            </a:r>
            <a:r>
              <a:rPr lang="en-US" sz="2000" dirty="0"/>
              <a:t>binary search tree.</a:t>
            </a:r>
          </a:p>
          <a:p>
            <a:pPr marL="457200" indent="-457200">
              <a:buFontTx/>
              <a:buNone/>
            </a:pPr>
            <a:endParaRPr lang="en-US" sz="2000" i="1" dirty="0"/>
          </a:p>
          <a:p>
            <a:pPr marL="457200" indent="-457200">
              <a:buFontTx/>
              <a:buNone/>
            </a:pPr>
            <a:r>
              <a:rPr lang="en-US" sz="2000" i="1" dirty="0"/>
              <a:t>Structural properties</a:t>
            </a:r>
          </a:p>
          <a:p>
            <a:pPr marL="838200" lvl="1" indent="-381000">
              <a:buFontTx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Binary tree </a:t>
            </a:r>
            <a:r>
              <a:rPr lang="en-US" sz="2000" dirty="0"/>
              <a:t>property (same as BST)</a:t>
            </a:r>
          </a:p>
          <a:p>
            <a:pPr marL="838200" lvl="1" indent="-381000">
              <a:buFontTx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Order</a:t>
            </a:r>
            <a:r>
              <a:rPr lang="en-US" sz="2000" dirty="0"/>
              <a:t> property </a:t>
            </a:r>
            <a:r>
              <a:rPr lang="en-US" sz="2000" dirty="0">
                <a:sym typeface="Symbol" pitchFamily="18" charset="2"/>
              </a:rPr>
              <a:t>(same as for BST)</a:t>
            </a:r>
            <a:br>
              <a:rPr lang="en-US" sz="2000" dirty="0">
                <a:sym typeface="Symbol" pitchFamily="18" charset="2"/>
              </a:rPr>
            </a:br>
            <a:endParaRPr lang="en-US" sz="2000" dirty="0"/>
          </a:p>
          <a:p>
            <a:pPr marL="838200" lvl="1" indent="-381000">
              <a:buFontTx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Balance </a:t>
            </a:r>
            <a:r>
              <a:rPr lang="en-US" sz="2000" dirty="0" smtClean="0">
                <a:solidFill>
                  <a:schemeClr val="accent1"/>
                </a:solidFill>
              </a:rPr>
              <a:t>condition:</a:t>
            </a:r>
            <a:r>
              <a:rPr lang="en-US" sz="2000" dirty="0">
                <a:solidFill>
                  <a:srgbClr val="0000FF"/>
                </a:solidFill>
              </a:rPr>
              <a:t/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/>
              <a:t>balance of every node is between -1 and </a:t>
            </a:r>
            <a:r>
              <a:rPr lang="en-US" sz="2000" dirty="0" smtClean="0"/>
              <a:t>1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where </a:t>
            </a:r>
            <a:r>
              <a:rPr lang="en-US" sz="2000" b="1" dirty="0" smtClean="0">
                <a:solidFill>
                  <a:srgbClr val="FF0000"/>
                </a:solidFill>
              </a:rPr>
              <a:t>balance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node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/>
              <a:t>= height(</a:t>
            </a:r>
            <a:r>
              <a:rPr lang="en-US" sz="2000" i="1" dirty="0" err="1"/>
              <a:t>node</a:t>
            </a:r>
            <a:r>
              <a:rPr lang="en-US" sz="2000" dirty="0" err="1"/>
              <a:t>.left</a:t>
            </a:r>
            <a:r>
              <a:rPr lang="en-US" sz="2000" dirty="0"/>
              <a:t>) – height(</a:t>
            </a:r>
            <a:r>
              <a:rPr lang="en-US" sz="2000" i="1" dirty="0" err="1"/>
              <a:t>node</a:t>
            </a:r>
            <a:r>
              <a:rPr lang="en-US" sz="2000" dirty="0" err="1"/>
              <a:t>.right</a:t>
            </a:r>
            <a:r>
              <a:rPr lang="en-US" sz="2000" dirty="0"/>
              <a:t>)</a:t>
            </a:r>
            <a:endParaRPr lang="en-US" sz="2000" dirty="0">
              <a:solidFill>
                <a:schemeClr val="accent2"/>
              </a:solidFill>
            </a:endParaRPr>
          </a:p>
          <a:p>
            <a:pPr marL="838200" lvl="1" indent="-381000">
              <a:buFontTx/>
              <a:buNone/>
            </a:pPr>
            <a:endParaRPr lang="en-US" sz="2000" dirty="0"/>
          </a:p>
          <a:p>
            <a:pPr marL="838200" lvl="1" indent="-381000">
              <a:buFontTx/>
              <a:buNone/>
            </a:pPr>
            <a:r>
              <a:rPr lang="en-US" sz="2000" dirty="0"/>
              <a:t>Result: </a:t>
            </a:r>
            <a:r>
              <a:rPr lang="en-US" sz="2000" b="1" dirty="0">
                <a:solidFill>
                  <a:schemeClr val="accent1"/>
                </a:solidFill>
              </a:rPr>
              <a:t>Worst-case</a:t>
            </a:r>
            <a:r>
              <a:rPr lang="en-US" sz="2000" dirty="0">
                <a:solidFill>
                  <a:schemeClr val="accent1"/>
                </a:solidFill>
              </a:rPr>
              <a:t> depth </a:t>
            </a:r>
            <a:r>
              <a:rPr lang="en-US" sz="2000" dirty="0" smtClean="0">
                <a:solidFill>
                  <a:schemeClr val="accent1"/>
                </a:solidFill>
              </a:rPr>
              <a:t>is O(log n)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64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Rotations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690688"/>
            <a:ext cx="7997440" cy="39674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055517"/>
            <a:ext cx="10515600" cy="701993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(Figures by Melissa O’Neill, reprinted </a:t>
            </a: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her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permission to Lilian)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#3</a:t>
            </a:r>
            <a:r>
              <a:rPr lang="en-US" dirty="0" smtClean="0"/>
              <a:t>: Right-Left Case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055517"/>
            <a:ext cx="10515600" cy="70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(Figures by Melissa O’Neill, reprinted with her permission to Lilian)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4096"/>
            <a:ext cx="3994486" cy="40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#3: Right-Left Case (after one rotation)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055517"/>
            <a:ext cx="10515600" cy="70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(Figures by Melissa O’Neill, reprinted with her permission to Lilian)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" y="1879651"/>
            <a:ext cx="3276600" cy="3343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0" y="1879651"/>
            <a:ext cx="3281680" cy="334904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40575" y="2754630"/>
            <a:ext cx="1228407" cy="480060"/>
          </a:xfrm>
          <a:prstGeom prst="rightArrow">
            <a:avLst/>
          </a:prstGeom>
          <a:solidFill>
            <a:srgbClr val="FFDF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right rotate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#3: Right-Left </a:t>
            </a:r>
            <a:r>
              <a:rPr lang="en-US" dirty="0" smtClean="0"/>
              <a:t>Case (after two rotations)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055517"/>
            <a:ext cx="10515600" cy="70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(Figures by Melissa O’Neill, reprinted with her permission to Lilian)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" y="1879651"/>
            <a:ext cx="3276600" cy="3343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0" y="1879651"/>
            <a:ext cx="3281680" cy="334904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40575" y="2754630"/>
            <a:ext cx="1228407" cy="480060"/>
          </a:xfrm>
          <a:prstGeom prst="rightArrow">
            <a:avLst/>
          </a:prstGeom>
          <a:solidFill>
            <a:srgbClr val="FFDF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right rotate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1" y="1879651"/>
            <a:ext cx="3286208" cy="334386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230585" y="2141220"/>
            <a:ext cx="1228407" cy="480060"/>
          </a:xfrm>
          <a:prstGeom prst="rightArrow">
            <a:avLst/>
          </a:prstGeom>
          <a:solidFill>
            <a:srgbClr val="F5FF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left rotate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830" y="5440680"/>
            <a:ext cx="1043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way to remember it:</a:t>
            </a:r>
          </a:p>
          <a:p>
            <a:r>
              <a:rPr lang="en-US" dirty="0" smtClean="0"/>
              <a:t>Move d to grandparent’s position. Put everything else in their only legal positions for a BST.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2224</Words>
  <Application>Microsoft Macintosh PowerPoint</Application>
  <PresentationFormat>Widescreen</PresentationFormat>
  <Paragraphs>796</Paragraphs>
  <Slides>45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Calibri</vt:lpstr>
      <vt:lpstr>Calibri Light</vt:lpstr>
      <vt:lpstr>Courier New</vt:lpstr>
      <vt:lpstr>Mangal</vt:lpstr>
      <vt:lpstr>Symbol</vt:lpstr>
      <vt:lpstr>Times New Roman</vt:lpstr>
      <vt:lpstr>Arial</vt:lpstr>
      <vt:lpstr>Office Theme</vt:lpstr>
      <vt:lpstr>Instructor: Lilian de Greef Quarter: Summer 2017</vt:lpstr>
      <vt:lpstr>Today</vt:lpstr>
      <vt:lpstr>Announcements</vt:lpstr>
      <vt:lpstr>Announcements</vt:lpstr>
      <vt:lpstr>The AVL Tree Data Structure</vt:lpstr>
      <vt:lpstr>Single Rotations</vt:lpstr>
      <vt:lpstr>Case #3: Right-Left Case</vt:lpstr>
      <vt:lpstr>Case #3: Right-Left Case (after one rotation)</vt:lpstr>
      <vt:lpstr>Case #3: Right-Left Case (after two rotations)</vt:lpstr>
      <vt:lpstr>Practice time! Example of Case #4</vt:lpstr>
      <vt:lpstr>(extra space for your scratch work and notes)</vt:lpstr>
      <vt:lpstr>Practice time! Example of Case #4</vt:lpstr>
      <vt:lpstr>Insert, summarized</vt:lpstr>
      <vt:lpstr>AVL Tree Efficiency</vt:lpstr>
      <vt:lpstr>Pros and Cons of AVL Trees</vt:lpstr>
      <vt:lpstr>Lots of cool Self-Balancing BSTs out there!</vt:lpstr>
      <vt:lpstr>Wrapping Up: Hash Table vs BST Dictionary</vt:lpstr>
      <vt:lpstr>Priority Queue ADT &amp;  Binary Heap data structure</vt:lpstr>
      <vt:lpstr>An Introductory Example…</vt:lpstr>
      <vt:lpstr>Priority Queue ADT</vt:lpstr>
      <vt:lpstr>Priority Queue ADT</vt:lpstr>
      <vt:lpstr>Priority Queue: Example</vt:lpstr>
      <vt:lpstr>Applications</vt:lpstr>
      <vt:lpstr>Finding a good data structure</vt:lpstr>
      <vt:lpstr>Our data structure</vt:lpstr>
      <vt:lpstr>deleteMin:  Step #1</vt:lpstr>
      <vt:lpstr>deleteMin:  Step #2 (Keep Structure Property)</vt:lpstr>
      <vt:lpstr>deleteMin:  Step #3</vt:lpstr>
      <vt:lpstr>deleteMin: Step #3 (Restore Heap Property)</vt:lpstr>
      <vt:lpstr>deleteMin: Run Time Analysis</vt:lpstr>
      <vt:lpstr>insert:  Step #1</vt:lpstr>
      <vt:lpstr>insert:  Step #2</vt:lpstr>
      <vt:lpstr>insert:  Step #2 (Restore Heap Property)</vt:lpstr>
      <vt:lpstr>Summary: basic idea for operations</vt:lpstr>
      <vt:lpstr>Binary Heap</vt:lpstr>
      <vt:lpstr>Summary: Priority Queue ADT</vt:lpstr>
      <vt:lpstr>Binary Trees Implemented with an Array</vt:lpstr>
      <vt:lpstr>Judging the array implementation</vt:lpstr>
      <vt:lpstr>PowerPoint Presentation</vt:lpstr>
      <vt:lpstr>(extra space for your scratch work and notes)</vt:lpstr>
      <vt:lpstr>Semi-Pseudocode: insert into binary heap</vt:lpstr>
      <vt:lpstr>Semi-Pseudocode: deleteMin from binary heap</vt:lpstr>
      <vt:lpstr>Example</vt:lpstr>
      <vt:lpstr>Example</vt:lpstr>
      <vt:lpstr>Other operations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Instructor: Lilian de Greef Quarter: Summer 2017</dc:title>
  <dc:creator>Lilian De Greef</dc:creator>
  <cp:lastModifiedBy>Lilian De Greef</cp:lastModifiedBy>
  <cp:revision>83</cp:revision>
  <cp:lastPrinted>2017-07-14T17:01:43Z</cp:lastPrinted>
  <dcterms:created xsi:type="dcterms:W3CDTF">2017-07-13T17:12:30Z</dcterms:created>
  <dcterms:modified xsi:type="dcterms:W3CDTF">2017-07-14T17:04:32Z</dcterms:modified>
</cp:coreProperties>
</file>