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5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6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7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8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0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70" r:id="rId2"/>
    <p:sldId id="297" r:id="rId3"/>
    <p:sldId id="313" r:id="rId4"/>
    <p:sldId id="314" r:id="rId5"/>
    <p:sldId id="311" r:id="rId6"/>
    <p:sldId id="312" r:id="rId7"/>
    <p:sldId id="346" r:id="rId8"/>
    <p:sldId id="299" r:id="rId9"/>
    <p:sldId id="300" r:id="rId10"/>
    <p:sldId id="301" r:id="rId11"/>
    <p:sldId id="304" r:id="rId12"/>
    <p:sldId id="305" r:id="rId13"/>
    <p:sldId id="298" r:id="rId14"/>
    <p:sldId id="310" r:id="rId15"/>
    <p:sldId id="307" r:id="rId16"/>
    <p:sldId id="308" r:id="rId17"/>
    <p:sldId id="315" r:id="rId18"/>
    <p:sldId id="316" r:id="rId19"/>
    <p:sldId id="318" r:id="rId20"/>
    <p:sldId id="317" r:id="rId21"/>
    <p:sldId id="319" r:id="rId22"/>
    <p:sldId id="353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0" r:id="rId31"/>
    <p:sldId id="329" r:id="rId32"/>
    <p:sldId id="330" r:id="rId33"/>
    <p:sldId id="328" r:id="rId34"/>
    <p:sldId id="331" r:id="rId35"/>
    <p:sldId id="332" r:id="rId36"/>
    <p:sldId id="333" r:id="rId37"/>
    <p:sldId id="334" r:id="rId38"/>
    <p:sldId id="338" r:id="rId39"/>
    <p:sldId id="350" r:id="rId40"/>
    <p:sldId id="341" r:id="rId41"/>
    <p:sldId id="342" r:id="rId42"/>
    <p:sldId id="343" r:id="rId43"/>
    <p:sldId id="345" r:id="rId44"/>
    <p:sldId id="351" r:id="rId45"/>
    <p:sldId id="348" r:id="rId46"/>
    <p:sldId id="352" r:id="rId47"/>
    <p:sldId id="347" r:id="rId48"/>
    <p:sldId id="34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FB4"/>
    <a:srgbClr val="FFDFF3"/>
    <a:srgbClr val="E6E6E6"/>
    <a:srgbClr val="F2F2F2"/>
    <a:srgbClr val="C6FFBF"/>
    <a:srgbClr val="D2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1"/>
    <p:restoredTop sz="89011"/>
  </p:normalViewPr>
  <p:slideViewPr>
    <p:cSldViewPr snapToGrid="0" snapToObjects="1">
      <p:cViewPr varScale="1">
        <p:scale>
          <a:sx n="112" d="100"/>
          <a:sy n="112" d="100"/>
        </p:scale>
        <p:origin x="1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9B818-F1AF-7846-A431-66194AE971B5}" type="datetimeFigureOut">
              <a:rPr lang="en-US" smtClean="0"/>
              <a:t>7/11/17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724CE-C2C3-A64F-BD64-D53A6576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579-158C-D948-AE75-C63C17394A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17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24CE-C2C3-A64F-BD64-D53A6576B1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59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4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7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24CE-C2C3-A64F-BD64-D53A6576B1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BA77-BE22-4891-A592-9EEA9D68D0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24CE-C2C3-A64F-BD64-D53A6576B1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24CE-C2C3-A64F-BD64-D53A6576B1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70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24CE-C2C3-A64F-BD64-D53A6576B1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4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24CE-C2C3-A64F-BD64-D53A6576B1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3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24CE-C2C3-A64F-BD64-D53A6576B1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8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2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2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8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1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35D2-3D7C-3644-9011-2ECCE1874724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tags" Target="../tags/tag26.xml"/><Relationship Id="rId12" Type="http://schemas.openxmlformats.org/officeDocument/2006/relationships/tags" Target="../tags/tag27.xml"/><Relationship Id="rId13" Type="http://schemas.openxmlformats.org/officeDocument/2006/relationships/tags" Target="../tags/tag28.xml"/><Relationship Id="rId14" Type="http://schemas.openxmlformats.org/officeDocument/2006/relationships/tags" Target="../tags/tag29.xml"/><Relationship Id="rId15" Type="http://schemas.openxmlformats.org/officeDocument/2006/relationships/tags" Target="../tags/tag30.xml"/><Relationship Id="rId16" Type="http://schemas.openxmlformats.org/officeDocument/2006/relationships/tags" Target="../tags/tag31.xml"/><Relationship Id="rId17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tags" Target="../tags/tag22.xml"/><Relationship Id="rId8" Type="http://schemas.openxmlformats.org/officeDocument/2006/relationships/tags" Target="../tags/tag23.xml"/><Relationship Id="rId9" Type="http://schemas.openxmlformats.org/officeDocument/2006/relationships/tags" Target="../tags/tag24.xml"/><Relationship Id="rId10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20" Type="http://schemas.openxmlformats.org/officeDocument/2006/relationships/tags" Target="../tags/tag52.xml"/><Relationship Id="rId21" Type="http://schemas.openxmlformats.org/officeDocument/2006/relationships/tags" Target="../tags/tag53.xml"/><Relationship Id="rId22" Type="http://schemas.openxmlformats.org/officeDocument/2006/relationships/tags" Target="../tags/tag54.xml"/><Relationship Id="rId23" Type="http://schemas.openxmlformats.org/officeDocument/2006/relationships/tags" Target="../tags/tag55.xml"/><Relationship Id="rId24" Type="http://schemas.openxmlformats.org/officeDocument/2006/relationships/tags" Target="../tags/tag56.xml"/><Relationship Id="rId25" Type="http://schemas.openxmlformats.org/officeDocument/2006/relationships/tags" Target="../tags/tag57.xml"/><Relationship Id="rId26" Type="http://schemas.openxmlformats.org/officeDocument/2006/relationships/tags" Target="../tags/tag58.xml"/><Relationship Id="rId27" Type="http://schemas.openxmlformats.org/officeDocument/2006/relationships/slideLayout" Target="../slideLayouts/slideLayout2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42.xml"/><Relationship Id="rId11" Type="http://schemas.openxmlformats.org/officeDocument/2006/relationships/tags" Target="../tags/tag43.xml"/><Relationship Id="rId12" Type="http://schemas.openxmlformats.org/officeDocument/2006/relationships/tags" Target="../tags/tag44.xml"/><Relationship Id="rId13" Type="http://schemas.openxmlformats.org/officeDocument/2006/relationships/tags" Target="../tags/tag45.xml"/><Relationship Id="rId14" Type="http://schemas.openxmlformats.org/officeDocument/2006/relationships/tags" Target="../tags/tag46.xml"/><Relationship Id="rId15" Type="http://schemas.openxmlformats.org/officeDocument/2006/relationships/tags" Target="../tags/tag47.xml"/><Relationship Id="rId16" Type="http://schemas.openxmlformats.org/officeDocument/2006/relationships/tags" Target="../tags/tag48.xml"/><Relationship Id="rId17" Type="http://schemas.openxmlformats.org/officeDocument/2006/relationships/tags" Target="../tags/tag49.xml"/><Relationship Id="rId18" Type="http://schemas.openxmlformats.org/officeDocument/2006/relationships/tags" Target="../tags/tag50.xml"/><Relationship Id="rId19" Type="http://schemas.openxmlformats.org/officeDocument/2006/relationships/tags" Target="../tags/tag51.xml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tags" Target="../tags/tag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5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tags" Target="../tags/tag70.xml"/><Relationship Id="rId12" Type="http://schemas.openxmlformats.org/officeDocument/2006/relationships/tags" Target="../tags/tag71.xml"/><Relationship Id="rId13" Type="http://schemas.openxmlformats.org/officeDocument/2006/relationships/slideLayout" Target="../slideLayouts/slideLayout2.xml"/><Relationship Id="rId14" Type="http://schemas.openxmlformats.org/officeDocument/2006/relationships/notesSlide" Target="../notesSlides/notesSlide4.xml"/><Relationship Id="rId1" Type="http://schemas.openxmlformats.org/officeDocument/2006/relationships/tags" Target="../tags/tag60.xml"/><Relationship Id="rId2" Type="http://schemas.openxmlformats.org/officeDocument/2006/relationships/tags" Target="../tags/tag61.xml"/><Relationship Id="rId3" Type="http://schemas.openxmlformats.org/officeDocument/2006/relationships/tags" Target="../tags/tag62.xml"/><Relationship Id="rId4" Type="http://schemas.openxmlformats.org/officeDocument/2006/relationships/tags" Target="../tags/tag63.xml"/><Relationship Id="rId5" Type="http://schemas.openxmlformats.org/officeDocument/2006/relationships/tags" Target="../tags/tag64.xml"/><Relationship Id="rId6" Type="http://schemas.openxmlformats.org/officeDocument/2006/relationships/tags" Target="../tags/tag65.xml"/><Relationship Id="rId7" Type="http://schemas.openxmlformats.org/officeDocument/2006/relationships/tags" Target="../tags/tag66.xml"/><Relationship Id="rId8" Type="http://schemas.openxmlformats.org/officeDocument/2006/relationships/tags" Target="../tags/tag67.xml"/><Relationship Id="rId9" Type="http://schemas.openxmlformats.org/officeDocument/2006/relationships/tags" Target="../tags/tag68.xml"/><Relationship Id="rId10" Type="http://schemas.openxmlformats.org/officeDocument/2006/relationships/tags" Target="../tags/tag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20" Type="http://schemas.openxmlformats.org/officeDocument/2006/relationships/tags" Target="../tags/tag91.xml"/><Relationship Id="rId21" Type="http://schemas.openxmlformats.org/officeDocument/2006/relationships/tags" Target="../tags/tag92.xml"/><Relationship Id="rId22" Type="http://schemas.openxmlformats.org/officeDocument/2006/relationships/tags" Target="../tags/tag93.xml"/><Relationship Id="rId23" Type="http://schemas.openxmlformats.org/officeDocument/2006/relationships/slideLayout" Target="../slideLayouts/slideLayout2.xml"/><Relationship Id="rId24" Type="http://schemas.openxmlformats.org/officeDocument/2006/relationships/notesSlide" Target="../notesSlides/notesSlide5.xml"/><Relationship Id="rId10" Type="http://schemas.openxmlformats.org/officeDocument/2006/relationships/tags" Target="../tags/tag81.xml"/><Relationship Id="rId11" Type="http://schemas.openxmlformats.org/officeDocument/2006/relationships/tags" Target="../tags/tag82.xml"/><Relationship Id="rId12" Type="http://schemas.openxmlformats.org/officeDocument/2006/relationships/tags" Target="../tags/tag83.xml"/><Relationship Id="rId13" Type="http://schemas.openxmlformats.org/officeDocument/2006/relationships/tags" Target="../tags/tag84.xml"/><Relationship Id="rId14" Type="http://schemas.openxmlformats.org/officeDocument/2006/relationships/tags" Target="../tags/tag85.xml"/><Relationship Id="rId15" Type="http://schemas.openxmlformats.org/officeDocument/2006/relationships/tags" Target="../tags/tag86.xml"/><Relationship Id="rId16" Type="http://schemas.openxmlformats.org/officeDocument/2006/relationships/tags" Target="../tags/tag87.xml"/><Relationship Id="rId17" Type="http://schemas.openxmlformats.org/officeDocument/2006/relationships/tags" Target="../tags/tag88.xml"/><Relationship Id="rId18" Type="http://schemas.openxmlformats.org/officeDocument/2006/relationships/tags" Target="../tags/tag89.xml"/><Relationship Id="rId19" Type="http://schemas.openxmlformats.org/officeDocument/2006/relationships/tags" Target="../tags/tag90.xml"/><Relationship Id="rId1" Type="http://schemas.openxmlformats.org/officeDocument/2006/relationships/tags" Target="../tags/tag72.xml"/><Relationship Id="rId2" Type="http://schemas.openxmlformats.org/officeDocument/2006/relationships/tags" Target="../tags/tag73.xml"/><Relationship Id="rId3" Type="http://schemas.openxmlformats.org/officeDocument/2006/relationships/tags" Target="../tags/tag74.xml"/><Relationship Id="rId4" Type="http://schemas.openxmlformats.org/officeDocument/2006/relationships/tags" Target="../tags/tag75.xml"/><Relationship Id="rId5" Type="http://schemas.openxmlformats.org/officeDocument/2006/relationships/tags" Target="../tags/tag76.xml"/><Relationship Id="rId6" Type="http://schemas.openxmlformats.org/officeDocument/2006/relationships/tags" Target="../tags/tag77.xml"/><Relationship Id="rId7" Type="http://schemas.openxmlformats.org/officeDocument/2006/relationships/tags" Target="../tags/tag78.xml"/><Relationship Id="rId8" Type="http://schemas.openxmlformats.org/officeDocument/2006/relationships/tags" Target="../tags/tag7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20" Type="http://schemas.openxmlformats.org/officeDocument/2006/relationships/tags" Target="../tags/tag113.xml"/><Relationship Id="rId21" Type="http://schemas.openxmlformats.org/officeDocument/2006/relationships/tags" Target="../tags/tag114.xml"/><Relationship Id="rId22" Type="http://schemas.openxmlformats.org/officeDocument/2006/relationships/tags" Target="../tags/tag115.xml"/><Relationship Id="rId23" Type="http://schemas.openxmlformats.org/officeDocument/2006/relationships/slideLayout" Target="../slideLayouts/slideLayout2.xml"/><Relationship Id="rId24" Type="http://schemas.openxmlformats.org/officeDocument/2006/relationships/notesSlide" Target="../notesSlides/notesSlide6.xml"/><Relationship Id="rId10" Type="http://schemas.openxmlformats.org/officeDocument/2006/relationships/tags" Target="../tags/tag103.xml"/><Relationship Id="rId11" Type="http://schemas.openxmlformats.org/officeDocument/2006/relationships/tags" Target="../tags/tag104.xml"/><Relationship Id="rId12" Type="http://schemas.openxmlformats.org/officeDocument/2006/relationships/tags" Target="../tags/tag105.xml"/><Relationship Id="rId13" Type="http://schemas.openxmlformats.org/officeDocument/2006/relationships/tags" Target="../tags/tag106.xml"/><Relationship Id="rId14" Type="http://schemas.openxmlformats.org/officeDocument/2006/relationships/tags" Target="../tags/tag107.xml"/><Relationship Id="rId15" Type="http://schemas.openxmlformats.org/officeDocument/2006/relationships/tags" Target="../tags/tag108.xml"/><Relationship Id="rId16" Type="http://schemas.openxmlformats.org/officeDocument/2006/relationships/tags" Target="../tags/tag109.xml"/><Relationship Id="rId17" Type="http://schemas.openxmlformats.org/officeDocument/2006/relationships/tags" Target="../tags/tag110.xml"/><Relationship Id="rId18" Type="http://schemas.openxmlformats.org/officeDocument/2006/relationships/tags" Target="../tags/tag111.xml"/><Relationship Id="rId19" Type="http://schemas.openxmlformats.org/officeDocument/2006/relationships/tags" Target="../tags/tag112.xml"/><Relationship Id="rId1" Type="http://schemas.openxmlformats.org/officeDocument/2006/relationships/tags" Target="../tags/tag94.xml"/><Relationship Id="rId2" Type="http://schemas.openxmlformats.org/officeDocument/2006/relationships/tags" Target="../tags/tag95.xml"/><Relationship Id="rId3" Type="http://schemas.openxmlformats.org/officeDocument/2006/relationships/tags" Target="../tags/tag96.xml"/><Relationship Id="rId4" Type="http://schemas.openxmlformats.org/officeDocument/2006/relationships/tags" Target="../tags/tag97.xml"/><Relationship Id="rId5" Type="http://schemas.openxmlformats.org/officeDocument/2006/relationships/tags" Target="../tags/tag98.xml"/><Relationship Id="rId6" Type="http://schemas.openxmlformats.org/officeDocument/2006/relationships/tags" Target="../tags/tag99.xml"/><Relationship Id="rId7" Type="http://schemas.openxmlformats.org/officeDocument/2006/relationships/tags" Target="../tags/tag100.xml"/><Relationship Id="rId8" Type="http://schemas.openxmlformats.org/officeDocument/2006/relationships/tags" Target="../tags/tag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4" Type="http://schemas.openxmlformats.org/officeDocument/2006/relationships/tags" Target="../tags/tag119.xml"/><Relationship Id="rId5" Type="http://schemas.openxmlformats.org/officeDocument/2006/relationships/tags" Target="../tags/tag120.xml"/><Relationship Id="rId6" Type="http://schemas.openxmlformats.org/officeDocument/2006/relationships/tags" Target="../tags/tag121.xml"/><Relationship Id="rId7" Type="http://schemas.openxmlformats.org/officeDocument/2006/relationships/tags" Target="../tags/tag122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7.xml"/><Relationship Id="rId1" Type="http://schemas.openxmlformats.org/officeDocument/2006/relationships/tags" Target="../tags/tag116.xml"/><Relationship Id="rId2" Type="http://schemas.openxmlformats.org/officeDocument/2006/relationships/tags" Target="../tags/tag1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4" Type="http://schemas.openxmlformats.org/officeDocument/2006/relationships/tags" Target="../tags/tag126.xml"/><Relationship Id="rId5" Type="http://schemas.openxmlformats.org/officeDocument/2006/relationships/tags" Target="../tags/tag127.xml"/><Relationship Id="rId6" Type="http://schemas.openxmlformats.org/officeDocument/2006/relationships/tags" Target="../tags/tag128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8.xml"/><Relationship Id="rId1" Type="http://schemas.openxmlformats.org/officeDocument/2006/relationships/tags" Target="../tags/tag123.xml"/><Relationship Id="rId2" Type="http://schemas.openxmlformats.org/officeDocument/2006/relationships/tags" Target="../tags/tag1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4" Type="http://schemas.openxmlformats.org/officeDocument/2006/relationships/tags" Target="../tags/tag132.xml"/><Relationship Id="rId5" Type="http://schemas.openxmlformats.org/officeDocument/2006/relationships/tags" Target="../tags/tag13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9.xml"/><Relationship Id="rId1" Type="http://schemas.openxmlformats.org/officeDocument/2006/relationships/tags" Target="../tags/tag129.xml"/><Relationship Id="rId2" Type="http://schemas.openxmlformats.org/officeDocument/2006/relationships/tags" Target="../tags/tag1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4" Type="http://schemas.openxmlformats.org/officeDocument/2006/relationships/tags" Target="../tags/tag137.xml"/><Relationship Id="rId5" Type="http://schemas.openxmlformats.org/officeDocument/2006/relationships/tags" Target="../tags/tag138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0.xml"/><Relationship Id="rId1" Type="http://schemas.openxmlformats.org/officeDocument/2006/relationships/tags" Target="../tags/tag134.xml"/><Relationship Id="rId2" Type="http://schemas.openxmlformats.org/officeDocument/2006/relationships/tags" Target="../tags/tag1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4" Type="http://schemas.openxmlformats.org/officeDocument/2006/relationships/tags" Target="../tags/tag142.xml"/><Relationship Id="rId5" Type="http://schemas.openxmlformats.org/officeDocument/2006/relationships/tags" Target="../tags/tag143.xml"/><Relationship Id="rId6" Type="http://schemas.openxmlformats.org/officeDocument/2006/relationships/tags" Target="../tags/tag144.xml"/><Relationship Id="rId7" Type="http://schemas.openxmlformats.org/officeDocument/2006/relationships/slideLayout" Target="../slideLayouts/slideLayout2.xml"/><Relationship Id="rId1" Type="http://schemas.openxmlformats.org/officeDocument/2006/relationships/tags" Target="../tags/tag139.xml"/><Relationship Id="rId2" Type="http://schemas.openxmlformats.org/officeDocument/2006/relationships/tags" Target="../tags/tag140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20" Type="http://schemas.openxmlformats.org/officeDocument/2006/relationships/tags" Target="../tags/tag164.xml"/><Relationship Id="rId21" Type="http://schemas.openxmlformats.org/officeDocument/2006/relationships/tags" Target="../tags/tag165.xml"/><Relationship Id="rId22" Type="http://schemas.openxmlformats.org/officeDocument/2006/relationships/tags" Target="../tags/tag166.xml"/><Relationship Id="rId23" Type="http://schemas.openxmlformats.org/officeDocument/2006/relationships/tags" Target="../tags/tag167.xml"/><Relationship Id="rId24" Type="http://schemas.openxmlformats.org/officeDocument/2006/relationships/slideLayout" Target="../slideLayouts/slideLayout2.xml"/><Relationship Id="rId10" Type="http://schemas.openxmlformats.org/officeDocument/2006/relationships/tags" Target="../tags/tag154.xml"/><Relationship Id="rId11" Type="http://schemas.openxmlformats.org/officeDocument/2006/relationships/tags" Target="../tags/tag155.xml"/><Relationship Id="rId12" Type="http://schemas.openxmlformats.org/officeDocument/2006/relationships/tags" Target="../tags/tag156.xml"/><Relationship Id="rId13" Type="http://schemas.openxmlformats.org/officeDocument/2006/relationships/tags" Target="../tags/tag157.xml"/><Relationship Id="rId14" Type="http://schemas.openxmlformats.org/officeDocument/2006/relationships/tags" Target="../tags/tag158.xml"/><Relationship Id="rId15" Type="http://schemas.openxmlformats.org/officeDocument/2006/relationships/tags" Target="../tags/tag159.xml"/><Relationship Id="rId16" Type="http://schemas.openxmlformats.org/officeDocument/2006/relationships/tags" Target="../tags/tag160.xml"/><Relationship Id="rId17" Type="http://schemas.openxmlformats.org/officeDocument/2006/relationships/tags" Target="../tags/tag161.xml"/><Relationship Id="rId18" Type="http://schemas.openxmlformats.org/officeDocument/2006/relationships/tags" Target="../tags/tag162.xml"/><Relationship Id="rId19" Type="http://schemas.openxmlformats.org/officeDocument/2006/relationships/tags" Target="../tags/tag163.xml"/><Relationship Id="rId1" Type="http://schemas.openxmlformats.org/officeDocument/2006/relationships/tags" Target="../tags/tag145.xml"/><Relationship Id="rId2" Type="http://schemas.openxmlformats.org/officeDocument/2006/relationships/tags" Target="../tags/tag146.xml"/><Relationship Id="rId3" Type="http://schemas.openxmlformats.org/officeDocument/2006/relationships/tags" Target="../tags/tag147.xml"/><Relationship Id="rId4" Type="http://schemas.openxmlformats.org/officeDocument/2006/relationships/tags" Target="../tags/tag148.xml"/><Relationship Id="rId5" Type="http://schemas.openxmlformats.org/officeDocument/2006/relationships/tags" Target="../tags/tag149.xml"/><Relationship Id="rId6" Type="http://schemas.openxmlformats.org/officeDocument/2006/relationships/tags" Target="../tags/tag150.xml"/><Relationship Id="rId7" Type="http://schemas.openxmlformats.org/officeDocument/2006/relationships/tags" Target="../tags/tag151.xml"/><Relationship Id="rId8" Type="http://schemas.openxmlformats.org/officeDocument/2006/relationships/tags" Target="../tags/tag1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4.xml.rels><?xml version="1.0" encoding="UTF-8" standalone="yes"?>
<Relationships xmlns="http://schemas.openxmlformats.org/package/2006/relationships"><Relationship Id="rId46" Type="http://schemas.openxmlformats.org/officeDocument/2006/relationships/tags" Target="../tags/tag213.xml"/><Relationship Id="rId47" Type="http://schemas.openxmlformats.org/officeDocument/2006/relationships/slideLayout" Target="../slideLayouts/slideLayout2.xml"/><Relationship Id="rId20" Type="http://schemas.openxmlformats.org/officeDocument/2006/relationships/tags" Target="../tags/tag187.xml"/><Relationship Id="rId21" Type="http://schemas.openxmlformats.org/officeDocument/2006/relationships/tags" Target="../tags/tag188.xml"/><Relationship Id="rId22" Type="http://schemas.openxmlformats.org/officeDocument/2006/relationships/tags" Target="../tags/tag189.xml"/><Relationship Id="rId23" Type="http://schemas.openxmlformats.org/officeDocument/2006/relationships/tags" Target="../tags/tag190.xml"/><Relationship Id="rId24" Type="http://schemas.openxmlformats.org/officeDocument/2006/relationships/tags" Target="../tags/tag191.xml"/><Relationship Id="rId25" Type="http://schemas.openxmlformats.org/officeDocument/2006/relationships/tags" Target="../tags/tag192.xml"/><Relationship Id="rId26" Type="http://schemas.openxmlformats.org/officeDocument/2006/relationships/tags" Target="../tags/tag193.xml"/><Relationship Id="rId27" Type="http://schemas.openxmlformats.org/officeDocument/2006/relationships/tags" Target="../tags/tag194.xml"/><Relationship Id="rId28" Type="http://schemas.openxmlformats.org/officeDocument/2006/relationships/tags" Target="../tags/tag195.xml"/><Relationship Id="rId29" Type="http://schemas.openxmlformats.org/officeDocument/2006/relationships/tags" Target="../tags/tag196.xml"/><Relationship Id="rId1" Type="http://schemas.openxmlformats.org/officeDocument/2006/relationships/tags" Target="../tags/tag168.xml"/><Relationship Id="rId2" Type="http://schemas.openxmlformats.org/officeDocument/2006/relationships/tags" Target="../tags/tag169.xml"/><Relationship Id="rId3" Type="http://schemas.openxmlformats.org/officeDocument/2006/relationships/tags" Target="../tags/tag170.xml"/><Relationship Id="rId4" Type="http://schemas.openxmlformats.org/officeDocument/2006/relationships/tags" Target="../tags/tag171.xml"/><Relationship Id="rId5" Type="http://schemas.openxmlformats.org/officeDocument/2006/relationships/tags" Target="../tags/tag172.xml"/><Relationship Id="rId30" Type="http://schemas.openxmlformats.org/officeDocument/2006/relationships/tags" Target="../tags/tag197.xml"/><Relationship Id="rId31" Type="http://schemas.openxmlformats.org/officeDocument/2006/relationships/tags" Target="../tags/tag198.xml"/><Relationship Id="rId32" Type="http://schemas.openxmlformats.org/officeDocument/2006/relationships/tags" Target="../tags/tag199.xml"/><Relationship Id="rId9" Type="http://schemas.openxmlformats.org/officeDocument/2006/relationships/tags" Target="../tags/tag176.xml"/><Relationship Id="rId6" Type="http://schemas.openxmlformats.org/officeDocument/2006/relationships/tags" Target="../tags/tag173.xml"/><Relationship Id="rId7" Type="http://schemas.openxmlformats.org/officeDocument/2006/relationships/tags" Target="../tags/tag174.xml"/><Relationship Id="rId8" Type="http://schemas.openxmlformats.org/officeDocument/2006/relationships/tags" Target="../tags/tag175.xml"/><Relationship Id="rId33" Type="http://schemas.openxmlformats.org/officeDocument/2006/relationships/tags" Target="../tags/tag200.xml"/><Relationship Id="rId34" Type="http://schemas.openxmlformats.org/officeDocument/2006/relationships/tags" Target="../tags/tag201.xml"/><Relationship Id="rId35" Type="http://schemas.openxmlformats.org/officeDocument/2006/relationships/tags" Target="../tags/tag202.xml"/><Relationship Id="rId36" Type="http://schemas.openxmlformats.org/officeDocument/2006/relationships/tags" Target="../tags/tag203.xml"/><Relationship Id="rId10" Type="http://schemas.openxmlformats.org/officeDocument/2006/relationships/tags" Target="../tags/tag177.xml"/><Relationship Id="rId11" Type="http://schemas.openxmlformats.org/officeDocument/2006/relationships/tags" Target="../tags/tag178.xml"/><Relationship Id="rId12" Type="http://schemas.openxmlformats.org/officeDocument/2006/relationships/tags" Target="../tags/tag179.xml"/><Relationship Id="rId13" Type="http://schemas.openxmlformats.org/officeDocument/2006/relationships/tags" Target="../tags/tag180.xml"/><Relationship Id="rId14" Type="http://schemas.openxmlformats.org/officeDocument/2006/relationships/tags" Target="../tags/tag181.xml"/><Relationship Id="rId15" Type="http://schemas.openxmlformats.org/officeDocument/2006/relationships/tags" Target="../tags/tag182.xml"/><Relationship Id="rId16" Type="http://schemas.openxmlformats.org/officeDocument/2006/relationships/tags" Target="../tags/tag183.xml"/><Relationship Id="rId17" Type="http://schemas.openxmlformats.org/officeDocument/2006/relationships/tags" Target="../tags/tag184.xml"/><Relationship Id="rId18" Type="http://schemas.openxmlformats.org/officeDocument/2006/relationships/tags" Target="../tags/tag185.xml"/><Relationship Id="rId19" Type="http://schemas.openxmlformats.org/officeDocument/2006/relationships/tags" Target="../tags/tag186.xml"/><Relationship Id="rId37" Type="http://schemas.openxmlformats.org/officeDocument/2006/relationships/tags" Target="../tags/tag204.xml"/><Relationship Id="rId38" Type="http://schemas.openxmlformats.org/officeDocument/2006/relationships/tags" Target="../tags/tag205.xml"/><Relationship Id="rId39" Type="http://schemas.openxmlformats.org/officeDocument/2006/relationships/tags" Target="../tags/tag206.xml"/><Relationship Id="rId40" Type="http://schemas.openxmlformats.org/officeDocument/2006/relationships/tags" Target="../tags/tag207.xml"/><Relationship Id="rId41" Type="http://schemas.openxmlformats.org/officeDocument/2006/relationships/tags" Target="../tags/tag208.xml"/><Relationship Id="rId42" Type="http://schemas.openxmlformats.org/officeDocument/2006/relationships/tags" Target="../tags/tag209.xml"/><Relationship Id="rId43" Type="http://schemas.openxmlformats.org/officeDocument/2006/relationships/tags" Target="../tags/tag210.xml"/><Relationship Id="rId44" Type="http://schemas.openxmlformats.org/officeDocument/2006/relationships/tags" Target="../tags/tag211.xml"/><Relationship Id="rId45" Type="http://schemas.openxmlformats.org/officeDocument/2006/relationships/tags" Target="../tags/tag2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226.xml"/><Relationship Id="rId14" Type="http://schemas.openxmlformats.org/officeDocument/2006/relationships/tags" Target="../tags/tag227.xml"/><Relationship Id="rId15" Type="http://schemas.openxmlformats.org/officeDocument/2006/relationships/tags" Target="../tags/tag228.xml"/><Relationship Id="rId16" Type="http://schemas.openxmlformats.org/officeDocument/2006/relationships/tags" Target="../tags/tag229.xml"/><Relationship Id="rId17" Type="http://schemas.openxmlformats.org/officeDocument/2006/relationships/tags" Target="../tags/tag230.xml"/><Relationship Id="rId18" Type="http://schemas.openxmlformats.org/officeDocument/2006/relationships/tags" Target="../tags/tag231.xml"/><Relationship Id="rId19" Type="http://schemas.openxmlformats.org/officeDocument/2006/relationships/tags" Target="../tags/tag232.xml"/><Relationship Id="rId50" Type="http://schemas.openxmlformats.org/officeDocument/2006/relationships/tags" Target="../tags/tag263.xml"/><Relationship Id="rId51" Type="http://schemas.openxmlformats.org/officeDocument/2006/relationships/tags" Target="../tags/tag264.xml"/><Relationship Id="rId52" Type="http://schemas.openxmlformats.org/officeDocument/2006/relationships/tags" Target="../tags/tag265.xml"/><Relationship Id="rId53" Type="http://schemas.openxmlformats.org/officeDocument/2006/relationships/tags" Target="../tags/tag266.xml"/><Relationship Id="rId54" Type="http://schemas.openxmlformats.org/officeDocument/2006/relationships/slideLayout" Target="../slideLayouts/slideLayout2.xml"/><Relationship Id="rId40" Type="http://schemas.openxmlformats.org/officeDocument/2006/relationships/tags" Target="../tags/tag253.xml"/><Relationship Id="rId41" Type="http://schemas.openxmlformats.org/officeDocument/2006/relationships/tags" Target="../tags/tag254.xml"/><Relationship Id="rId42" Type="http://schemas.openxmlformats.org/officeDocument/2006/relationships/tags" Target="../tags/tag255.xml"/><Relationship Id="rId43" Type="http://schemas.openxmlformats.org/officeDocument/2006/relationships/tags" Target="../tags/tag256.xml"/><Relationship Id="rId44" Type="http://schemas.openxmlformats.org/officeDocument/2006/relationships/tags" Target="../tags/tag257.xml"/><Relationship Id="rId45" Type="http://schemas.openxmlformats.org/officeDocument/2006/relationships/tags" Target="../tags/tag258.xml"/><Relationship Id="rId46" Type="http://schemas.openxmlformats.org/officeDocument/2006/relationships/tags" Target="../tags/tag259.xml"/><Relationship Id="rId47" Type="http://schemas.openxmlformats.org/officeDocument/2006/relationships/tags" Target="../tags/tag260.xml"/><Relationship Id="rId48" Type="http://schemas.openxmlformats.org/officeDocument/2006/relationships/tags" Target="../tags/tag261.xml"/><Relationship Id="rId49" Type="http://schemas.openxmlformats.org/officeDocument/2006/relationships/tags" Target="../tags/tag262.xml"/><Relationship Id="rId1" Type="http://schemas.openxmlformats.org/officeDocument/2006/relationships/tags" Target="../tags/tag214.xml"/><Relationship Id="rId2" Type="http://schemas.openxmlformats.org/officeDocument/2006/relationships/tags" Target="../tags/tag215.xml"/><Relationship Id="rId3" Type="http://schemas.openxmlformats.org/officeDocument/2006/relationships/tags" Target="../tags/tag216.xml"/><Relationship Id="rId4" Type="http://schemas.openxmlformats.org/officeDocument/2006/relationships/tags" Target="../tags/tag217.xml"/><Relationship Id="rId5" Type="http://schemas.openxmlformats.org/officeDocument/2006/relationships/tags" Target="../tags/tag218.xml"/><Relationship Id="rId6" Type="http://schemas.openxmlformats.org/officeDocument/2006/relationships/tags" Target="../tags/tag219.xml"/><Relationship Id="rId7" Type="http://schemas.openxmlformats.org/officeDocument/2006/relationships/tags" Target="../tags/tag220.xml"/><Relationship Id="rId8" Type="http://schemas.openxmlformats.org/officeDocument/2006/relationships/tags" Target="../tags/tag221.xml"/><Relationship Id="rId9" Type="http://schemas.openxmlformats.org/officeDocument/2006/relationships/tags" Target="../tags/tag222.xml"/><Relationship Id="rId30" Type="http://schemas.openxmlformats.org/officeDocument/2006/relationships/tags" Target="../tags/tag243.xml"/><Relationship Id="rId31" Type="http://schemas.openxmlformats.org/officeDocument/2006/relationships/tags" Target="../tags/tag244.xml"/><Relationship Id="rId32" Type="http://schemas.openxmlformats.org/officeDocument/2006/relationships/tags" Target="../tags/tag245.xml"/><Relationship Id="rId33" Type="http://schemas.openxmlformats.org/officeDocument/2006/relationships/tags" Target="../tags/tag246.xml"/><Relationship Id="rId34" Type="http://schemas.openxmlformats.org/officeDocument/2006/relationships/tags" Target="../tags/tag247.xml"/><Relationship Id="rId35" Type="http://schemas.openxmlformats.org/officeDocument/2006/relationships/tags" Target="../tags/tag248.xml"/><Relationship Id="rId36" Type="http://schemas.openxmlformats.org/officeDocument/2006/relationships/tags" Target="../tags/tag249.xml"/><Relationship Id="rId37" Type="http://schemas.openxmlformats.org/officeDocument/2006/relationships/tags" Target="../tags/tag250.xml"/><Relationship Id="rId38" Type="http://schemas.openxmlformats.org/officeDocument/2006/relationships/tags" Target="../tags/tag251.xml"/><Relationship Id="rId39" Type="http://schemas.openxmlformats.org/officeDocument/2006/relationships/tags" Target="../tags/tag252.xml"/><Relationship Id="rId20" Type="http://schemas.openxmlformats.org/officeDocument/2006/relationships/tags" Target="../tags/tag233.xml"/><Relationship Id="rId21" Type="http://schemas.openxmlformats.org/officeDocument/2006/relationships/tags" Target="../tags/tag234.xml"/><Relationship Id="rId22" Type="http://schemas.openxmlformats.org/officeDocument/2006/relationships/tags" Target="../tags/tag235.xml"/><Relationship Id="rId23" Type="http://schemas.openxmlformats.org/officeDocument/2006/relationships/tags" Target="../tags/tag236.xml"/><Relationship Id="rId24" Type="http://schemas.openxmlformats.org/officeDocument/2006/relationships/tags" Target="../tags/tag237.xml"/><Relationship Id="rId25" Type="http://schemas.openxmlformats.org/officeDocument/2006/relationships/tags" Target="../tags/tag238.xml"/><Relationship Id="rId26" Type="http://schemas.openxmlformats.org/officeDocument/2006/relationships/tags" Target="../tags/tag239.xml"/><Relationship Id="rId27" Type="http://schemas.openxmlformats.org/officeDocument/2006/relationships/tags" Target="../tags/tag240.xml"/><Relationship Id="rId28" Type="http://schemas.openxmlformats.org/officeDocument/2006/relationships/tags" Target="../tags/tag241.xml"/><Relationship Id="rId29" Type="http://schemas.openxmlformats.org/officeDocument/2006/relationships/tags" Target="../tags/tag242.xml"/><Relationship Id="rId10" Type="http://schemas.openxmlformats.org/officeDocument/2006/relationships/tags" Target="../tags/tag223.xml"/><Relationship Id="rId11" Type="http://schemas.openxmlformats.org/officeDocument/2006/relationships/tags" Target="../tags/tag224.xml"/><Relationship Id="rId12" Type="http://schemas.openxmlformats.org/officeDocument/2006/relationships/tags" Target="../tags/tag2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4" Type="http://schemas.openxmlformats.org/officeDocument/2006/relationships/tags" Target="../tags/tag270.xml"/><Relationship Id="rId5" Type="http://schemas.openxmlformats.org/officeDocument/2006/relationships/tags" Target="../tags/tag271.xml"/><Relationship Id="rId6" Type="http://schemas.openxmlformats.org/officeDocument/2006/relationships/tags" Target="../tags/tag272.xml"/><Relationship Id="rId7" Type="http://schemas.openxmlformats.org/officeDocument/2006/relationships/tags" Target="../tags/tag273.xml"/><Relationship Id="rId8" Type="http://schemas.openxmlformats.org/officeDocument/2006/relationships/tags" Target="../tags/tag274.xml"/><Relationship Id="rId9" Type="http://schemas.openxmlformats.org/officeDocument/2006/relationships/tags" Target="../tags/tag275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67.xml"/><Relationship Id="rId2" Type="http://schemas.openxmlformats.org/officeDocument/2006/relationships/tags" Target="../tags/tag26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8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741" y="3740728"/>
            <a:ext cx="9144000" cy="13481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Instructor: Lilian de Greef</a:t>
            </a:r>
            <a:br>
              <a:rPr lang="en-US" sz="2400" dirty="0"/>
            </a:br>
            <a:r>
              <a:rPr lang="en-US" sz="2400" dirty="0"/>
              <a:t>Quarter: Summer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1833438"/>
            <a:ext cx="10115550" cy="1655762"/>
          </a:xfrm>
        </p:spPr>
        <p:txBody>
          <a:bodyPr anchor="ctr">
            <a:noAutofit/>
          </a:bodyPr>
          <a:lstStyle/>
          <a:p>
            <a:r>
              <a:rPr lang="en-US" sz="4400" dirty="0"/>
              <a:t>CSE 373: Data Structures and Algorithms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Lecture </a:t>
            </a:r>
            <a:r>
              <a:rPr lang="en-US" sz="3200" dirty="0" smtClean="0">
                <a:solidFill>
                  <a:schemeClr val="accent1"/>
                </a:solidFill>
              </a:rPr>
              <a:t>10: AVL Trees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Balance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and right subtrees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Left and right subtrees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30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Balance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and right subtrees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Left and right subtrees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4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Balance Conditions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Left and right subtrees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 (Bonus material: etymology)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Invented by Georgy </a:t>
            </a:r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delson-</a:t>
            </a:r>
            <a:r>
              <a:rPr lang="en-US" b="1" dirty="0" err="1" smtClean="0">
                <a:solidFill>
                  <a:srgbClr val="C00000"/>
                </a:solidFill>
              </a:rPr>
              <a:t>V</a:t>
            </a:r>
            <a:r>
              <a:rPr lang="en-US" dirty="0" err="1" smtClean="0"/>
              <a:t>elsky</a:t>
            </a:r>
            <a:r>
              <a:rPr lang="en-US" dirty="0" smtClean="0"/>
              <a:t> and </a:t>
            </a:r>
            <a:r>
              <a:rPr lang="en-US" dirty="0" err="1" smtClean="0"/>
              <a:t>Evgenii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L</a:t>
            </a:r>
            <a:r>
              <a:rPr lang="en-US" dirty="0" smtClean="0"/>
              <a:t>andis in 1962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26" y="2441445"/>
            <a:ext cx="2878138" cy="4025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413" y="2549129"/>
            <a:ext cx="2476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1"/>
                </a:solidFill>
              </a:rPr>
              <a:t>AVL Tree </a:t>
            </a:r>
            <a:r>
              <a:rPr lang="en-US" dirty="0" smtClean="0"/>
              <a:t>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dirty="0"/>
              <a:t>An </a:t>
            </a:r>
            <a:r>
              <a:rPr lang="en-US" sz="2000" b="1" dirty="0"/>
              <a:t>AVL tree </a:t>
            </a:r>
            <a:r>
              <a:rPr lang="en-US" sz="2000" dirty="0"/>
              <a:t>is a </a:t>
            </a:r>
            <a:r>
              <a:rPr lang="en-US" sz="2000" i="1" dirty="0">
                <a:solidFill>
                  <a:schemeClr val="accent1"/>
                </a:solidFill>
              </a:rPr>
              <a:t>self-balancing </a:t>
            </a:r>
            <a:r>
              <a:rPr lang="en-US" sz="2000" dirty="0"/>
              <a:t>binary search tree.</a:t>
            </a:r>
          </a:p>
          <a:p>
            <a:pPr marL="457200" indent="-457200">
              <a:buFontTx/>
              <a:buNone/>
            </a:pPr>
            <a:endParaRPr lang="en-US" sz="2000" i="1" dirty="0"/>
          </a:p>
          <a:p>
            <a:pPr marL="457200" indent="-457200">
              <a:buFontTx/>
              <a:buNone/>
            </a:pPr>
            <a:r>
              <a:rPr lang="en-US" sz="2000" i="1" dirty="0"/>
              <a:t>Structural properties</a:t>
            </a:r>
          </a:p>
          <a:p>
            <a:pPr marL="838200" lvl="1" indent="-381000">
              <a:buFontTx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Binary tree </a:t>
            </a:r>
            <a:r>
              <a:rPr lang="en-US" sz="2000" dirty="0"/>
              <a:t>property (same as BST)</a:t>
            </a:r>
          </a:p>
          <a:p>
            <a:pPr marL="838200" lvl="1" indent="-381000">
              <a:buFontTx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Order</a:t>
            </a:r>
            <a:r>
              <a:rPr lang="en-US" sz="2000" dirty="0"/>
              <a:t> property </a:t>
            </a:r>
            <a:r>
              <a:rPr lang="en-US" sz="2000" dirty="0">
                <a:sym typeface="Symbol" pitchFamily="18" charset="2"/>
              </a:rPr>
              <a:t>(same as for BST)</a:t>
            </a:r>
            <a:br>
              <a:rPr lang="en-US" sz="2000" dirty="0">
                <a:sym typeface="Symbol" pitchFamily="18" charset="2"/>
              </a:rPr>
            </a:br>
            <a:endParaRPr lang="en-US" sz="2000" dirty="0"/>
          </a:p>
          <a:p>
            <a:pPr marL="838200" lvl="1" indent="-381000">
              <a:buFontTx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Balance </a:t>
            </a:r>
            <a:r>
              <a:rPr lang="en-US" sz="2000" dirty="0" smtClean="0">
                <a:solidFill>
                  <a:schemeClr val="accent1"/>
                </a:solidFill>
              </a:rPr>
              <a:t>condition:</a:t>
            </a:r>
            <a:r>
              <a:rPr lang="en-US" sz="2000" dirty="0">
                <a:solidFill>
                  <a:srgbClr val="0000FF"/>
                </a:solidFill>
              </a:rPr>
              <a:t/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/>
              <a:t>balance of every node is between -1 and </a:t>
            </a:r>
            <a:r>
              <a:rPr lang="en-US" sz="2000" dirty="0" smtClean="0"/>
              <a:t>1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where </a:t>
            </a:r>
            <a:r>
              <a:rPr lang="en-US" sz="2000" b="1" dirty="0" smtClean="0">
                <a:solidFill>
                  <a:srgbClr val="FF0000"/>
                </a:solidFill>
              </a:rPr>
              <a:t>balance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node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/>
              <a:t>= height(</a:t>
            </a:r>
            <a:r>
              <a:rPr lang="en-US" sz="2000" i="1" dirty="0" err="1"/>
              <a:t>node</a:t>
            </a:r>
            <a:r>
              <a:rPr lang="en-US" sz="2000" dirty="0" err="1"/>
              <a:t>.left</a:t>
            </a:r>
            <a:r>
              <a:rPr lang="en-US" sz="2000" dirty="0"/>
              <a:t>) – height(</a:t>
            </a:r>
            <a:r>
              <a:rPr lang="en-US" sz="2000" i="1" dirty="0" err="1"/>
              <a:t>node</a:t>
            </a:r>
            <a:r>
              <a:rPr lang="en-US" sz="2000" dirty="0" err="1"/>
              <a:t>.right</a:t>
            </a:r>
            <a:r>
              <a:rPr lang="en-US" sz="2000" dirty="0"/>
              <a:t>)</a:t>
            </a:r>
            <a:endParaRPr lang="en-US" sz="2000" dirty="0">
              <a:solidFill>
                <a:schemeClr val="accent2"/>
              </a:solidFill>
            </a:endParaRPr>
          </a:p>
          <a:p>
            <a:pPr marL="838200" lvl="1" indent="-381000">
              <a:buFontTx/>
              <a:buNone/>
            </a:pPr>
            <a:endParaRPr lang="en-US" sz="2000" dirty="0"/>
          </a:p>
          <a:p>
            <a:pPr marL="838200" lvl="1" indent="-381000">
              <a:buFontTx/>
              <a:buNone/>
            </a:pPr>
            <a:r>
              <a:rPr lang="en-US" sz="2000" dirty="0"/>
              <a:t>Result: </a:t>
            </a:r>
            <a:r>
              <a:rPr lang="en-US" sz="2000" b="1" dirty="0">
                <a:solidFill>
                  <a:schemeClr val="accent1"/>
                </a:solidFill>
              </a:rPr>
              <a:t>Worst-case</a:t>
            </a:r>
            <a:r>
              <a:rPr lang="en-US" sz="2000" dirty="0">
                <a:solidFill>
                  <a:schemeClr val="accent1"/>
                </a:solidFill>
              </a:rPr>
              <a:t> depth </a:t>
            </a:r>
            <a:r>
              <a:rPr lang="en-US" sz="2000" dirty="0" smtClean="0">
                <a:solidFill>
                  <a:schemeClr val="accent1"/>
                </a:solidFill>
              </a:rPr>
              <a:t>is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21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Is this an AVL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94043" cy="4351338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Balance Condition:</a:t>
            </a:r>
            <a:r>
              <a:rPr lang="en-US" sz="2000" dirty="0">
                <a:solidFill>
                  <a:srgbClr val="0000FF"/>
                </a:solidFill>
              </a:rPr>
              <a:t/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/>
              <a:t>balance of every node is between -1 and 1</a:t>
            </a:r>
            <a:br>
              <a:rPr lang="en-US" sz="20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where balance(</a:t>
            </a:r>
            <a:r>
              <a:rPr lang="en-US" sz="1800" i="1" dirty="0"/>
              <a:t>node</a:t>
            </a:r>
            <a:r>
              <a:rPr lang="en-US" sz="1800" dirty="0"/>
              <a:t>) = </a:t>
            </a:r>
            <a:br>
              <a:rPr lang="en-US" sz="1800" dirty="0"/>
            </a:br>
            <a:r>
              <a:rPr lang="en-US" sz="1800" dirty="0" smtClean="0"/>
              <a:t>	height(</a:t>
            </a:r>
            <a:r>
              <a:rPr lang="en-US" sz="1800" i="1" dirty="0" err="1" smtClean="0"/>
              <a:t>node</a:t>
            </a:r>
            <a:r>
              <a:rPr lang="en-US" sz="1800" dirty="0" err="1" smtClean="0"/>
              <a:t>.left</a:t>
            </a:r>
            <a:r>
              <a:rPr lang="en-US" sz="1800" dirty="0"/>
              <a:t>) – height(</a:t>
            </a:r>
            <a:r>
              <a:rPr lang="en-US" sz="1800" i="1" dirty="0" err="1"/>
              <a:t>node</a:t>
            </a:r>
            <a:r>
              <a:rPr lang="en-US" sz="1800" dirty="0" err="1"/>
              <a:t>.right</a:t>
            </a:r>
            <a:r>
              <a:rPr lang="en-US" sz="1800" dirty="0" smtClean="0"/>
              <a:t>)</a:t>
            </a:r>
            <a:endParaRPr lang="en-US" sz="1800" dirty="0">
              <a:solidFill>
                <a:schemeClr val="accent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916343" y="1939096"/>
            <a:ext cx="5320628" cy="4124396"/>
            <a:chOff x="2451772" y="2438400"/>
            <a:chExt cx="5320628" cy="2346325"/>
          </a:xfrm>
        </p:grpSpPr>
        <p:sp>
          <p:nvSpPr>
            <p:cNvPr id="4" name="Oval 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451600" y="37719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5" name="Oval 5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451772" y="377677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6" name="Oval 6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40400" y="31051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8</a:t>
              </a:r>
            </a:p>
          </p:txBody>
        </p:sp>
        <p:sp>
          <p:nvSpPr>
            <p:cNvPr id="7" name="Oval 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253677" y="306789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sp>
          <p:nvSpPr>
            <p:cNvPr id="8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18000" y="24384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6</a:t>
              </a:r>
            </a:p>
          </p:txBody>
        </p:sp>
        <p:cxnSp>
          <p:nvCxnSpPr>
            <p:cNvPr id="9" name="AutoShape 9"/>
            <p:cNvCxnSpPr>
              <a:cxnSpLocks noChangeShapeType="1"/>
              <a:stCxn id="8" idx="3"/>
              <a:endCxn id="7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3507677" y="2682303"/>
              <a:ext cx="884718" cy="3855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10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4751388" y="2701925"/>
              <a:ext cx="12430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12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>
              <a:off x="6173788" y="3368675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" name="AutoShape 13"/>
            <p:cNvCxnSpPr>
              <a:cxnSpLocks noChangeShapeType="1"/>
              <a:stCxn id="7" idx="3"/>
              <a:endCxn id="5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2705772" y="3311802"/>
              <a:ext cx="622300" cy="4649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" name="Oval 44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537200" y="4498975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10</a:t>
              </a:r>
            </a:p>
          </p:txBody>
        </p:sp>
        <p:cxnSp>
          <p:nvCxnSpPr>
            <p:cNvPr id="14" name="AutoShape 45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5867400" y="4035425"/>
              <a:ext cx="658813" cy="444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" name="Oval 4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264400" y="44958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12</a:t>
              </a:r>
            </a:p>
          </p:txBody>
        </p:sp>
        <p:cxnSp>
          <p:nvCxnSpPr>
            <p:cNvPr id="16" name="AutoShape 47"/>
            <p:cNvCxnSpPr>
              <a:cxnSpLocks noChangeShapeType="1"/>
              <a:endCxn id="15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6885205" y="4015803"/>
              <a:ext cx="633195" cy="4799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Oval 48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851400" y="3816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7</a:t>
              </a:r>
            </a:p>
          </p:txBody>
        </p:sp>
        <p:cxnSp>
          <p:nvCxnSpPr>
            <p:cNvPr id="18" name="AutoShape 49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5181600" y="3352800"/>
              <a:ext cx="658813" cy="444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58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#2: Is this an AVL Tree?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822199" y="1544693"/>
            <a:ext cx="4978400" cy="4913201"/>
            <a:chOff x="2133600" y="2133600"/>
            <a:chExt cx="4978400" cy="2914650"/>
          </a:xfrm>
        </p:grpSpPr>
        <p:sp>
          <p:nvSpPr>
            <p:cNvPr id="4" name="Oval 15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44800" y="40767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3</a:t>
              </a:r>
            </a:p>
          </p:txBody>
        </p:sp>
        <p:sp>
          <p:nvSpPr>
            <p:cNvPr id="5" name="Oval 16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6040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6" name="Oval 1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1816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7</a:t>
              </a:r>
            </a:p>
          </p:txBody>
        </p:sp>
        <p:sp>
          <p:nvSpPr>
            <p:cNvPr id="7" name="Oval 18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336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8" name="Oval 19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928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8</a:t>
              </a:r>
            </a:p>
          </p:txBody>
        </p:sp>
        <p:sp>
          <p:nvSpPr>
            <p:cNvPr id="9" name="Oval 20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480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4</a:t>
              </a:r>
            </a:p>
          </p:txBody>
        </p:sp>
        <p:sp>
          <p:nvSpPr>
            <p:cNvPr id="10" name="Oval 2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70400" y="21336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6</a:t>
              </a:r>
            </a:p>
          </p:txBody>
        </p:sp>
        <p:cxnSp>
          <p:nvCxnSpPr>
            <p:cNvPr id="11" name="AutoShape 22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3302000" y="2397125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" name="AutoShape 23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4903788" y="2397125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24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435600" y="3063875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25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6326188" y="3063875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26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2387600" y="3063875"/>
              <a:ext cx="735013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27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2566988" y="3711575"/>
              <a:ext cx="531813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Oval 28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36800" y="47625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2</a:t>
              </a:r>
            </a:p>
          </p:txBody>
        </p:sp>
        <p:cxnSp>
          <p:nvCxnSpPr>
            <p:cNvPr id="18" name="AutoShape 29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2770188" y="4381500"/>
              <a:ext cx="328613" cy="403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9" name="Oval 34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7592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5</a:t>
              </a:r>
            </a:p>
          </p:txBody>
        </p:sp>
        <p:cxnSp>
          <p:nvCxnSpPr>
            <p:cNvPr id="20" name="AutoShape 35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3545504" y="2980353"/>
              <a:ext cx="403797" cy="5315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47156" cy="4351338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accent1"/>
                </a:solidFill>
              </a:rPr>
              <a:t>Balance </a:t>
            </a:r>
            <a:r>
              <a:rPr lang="en-US" sz="2000" dirty="0" smtClean="0">
                <a:solidFill>
                  <a:schemeClr val="accent1"/>
                </a:solidFill>
              </a:rPr>
              <a:t>Condition:</a:t>
            </a:r>
            <a:r>
              <a:rPr lang="en-US" sz="2000" dirty="0">
                <a:solidFill>
                  <a:srgbClr val="0000FF"/>
                </a:solidFill>
              </a:rPr>
              <a:t/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/>
              <a:t>balance of every node is between -1 and 1</a:t>
            </a:r>
            <a:br>
              <a:rPr lang="en-US" sz="20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where balance(</a:t>
            </a:r>
            <a:r>
              <a:rPr lang="en-US" sz="1800" i="1" dirty="0"/>
              <a:t>node</a:t>
            </a:r>
            <a:r>
              <a:rPr lang="en-US" sz="1800" dirty="0"/>
              <a:t>) = </a:t>
            </a:r>
            <a:br>
              <a:rPr lang="en-US" sz="1800" dirty="0"/>
            </a:br>
            <a:r>
              <a:rPr lang="en-US" sz="1800" dirty="0" smtClean="0"/>
              <a:t>	height(</a:t>
            </a:r>
            <a:r>
              <a:rPr lang="en-US" sz="1800" i="1" dirty="0" err="1" smtClean="0"/>
              <a:t>node</a:t>
            </a:r>
            <a:r>
              <a:rPr lang="en-US" sz="1800" dirty="0" err="1" smtClean="0"/>
              <a:t>.left</a:t>
            </a:r>
            <a:r>
              <a:rPr lang="en-US" sz="1800" dirty="0"/>
              <a:t>) – height(</a:t>
            </a:r>
            <a:r>
              <a:rPr lang="en-US" sz="1800" i="1" dirty="0" err="1"/>
              <a:t>node</a:t>
            </a:r>
            <a:r>
              <a:rPr lang="en-US" sz="1800" dirty="0" err="1"/>
              <a:t>.right</a:t>
            </a:r>
            <a:r>
              <a:rPr lang="en-US" sz="1800" dirty="0" smtClean="0"/>
              <a:t>)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Good News:</a:t>
            </a:r>
          </a:p>
          <a:p>
            <a:pPr>
              <a:buNone/>
            </a:pPr>
            <a:r>
              <a:rPr lang="en-US" dirty="0" smtClean="0"/>
              <a:t>Because </a:t>
            </a:r>
            <a:r>
              <a:rPr lang="en-US" dirty="0"/>
              <a:t>height of AVL tree is O(log(n)), then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find</a:t>
            </a:r>
            <a:endParaRPr lang="en-US" dirty="0"/>
          </a:p>
          <a:p>
            <a:pPr>
              <a:buNone/>
            </a:pPr>
            <a:endParaRPr lang="en-US" sz="1100" dirty="0"/>
          </a:p>
          <a:p>
            <a:pPr>
              <a:buNone/>
            </a:pPr>
            <a:endParaRPr lang="en-US" sz="1100" dirty="0"/>
          </a:p>
          <a:p>
            <a:pPr>
              <a:buNone/>
            </a:pPr>
            <a:r>
              <a:rPr lang="en-US" dirty="0"/>
              <a:t>But as we insert and delete elements, we need to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Trees</a:t>
            </a:r>
            <a:endParaRPr lang="en-US" dirty="0"/>
          </a:p>
        </p:txBody>
      </p:sp>
      <p:cxnSp>
        <p:nvCxnSpPr>
          <p:cNvPr id="4" name="AutoShape 2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4527511" y="2504068"/>
            <a:ext cx="1201691" cy="7616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" name="Oval 5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461664" y="3292104"/>
            <a:ext cx="535076" cy="52682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20</a:t>
            </a:r>
          </a:p>
        </p:txBody>
      </p:sp>
      <p:sp>
        <p:nvSpPr>
          <p:cNvPr id="6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321360" y="4486233"/>
            <a:ext cx="535076" cy="52682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9</a:t>
            </a:r>
          </a:p>
        </p:txBody>
      </p:sp>
      <p:sp>
        <p:nvSpPr>
          <p:cNvPr id="7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823147" y="4486233"/>
            <a:ext cx="535076" cy="52682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819573" y="4451111"/>
            <a:ext cx="535076" cy="52682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15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572254" y="3256983"/>
            <a:ext cx="535076" cy="52682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070466" y="2027733"/>
            <a:ext cx="535076" cy="52682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10</a:t>
            </a:r>
          </a:p>
        </p:txBody>
      </p:sp>
      <p:cxnSp>
        <p:nvCxnSpPr>
          <p:cNvPr id="11" name="AutoShape 1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>
            <a:off x="2839792" y="2504068"/>
            <a:ext cx="1308707" cy="726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flipH="1">
            <a:off x="5087111" y="3768439"/>
            <a:ext cx="452586" cy="6563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13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H="1">
            <a:off x="2090685" y="3733318"/>
            <a:ext cx="559601" cy="726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4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3029298" y="3733318"/>
            <a:ext cx="559600" cy="726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Oval 15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210770" y="4451111"/>
            <a:ext cx="535076" cy="52682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30</a:t>
            </a:r>
          </a:p>
        </p:txBody>
      </p:sp>
      <p:sp>
        <p:nvSpPr>
          <p:cNvPr id="16" name="Oval 16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247634" y="5715483"/>
            <a:ext cx="535076" cy="52682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17</a:t>
            </a:r>
          </a:p>
        </p:txBody>
      </p:sp>
      <p:sp>
        <p:nvSpPr>
          <p:cNvPr id="17" name="Oval 17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786284" y="5715483"/>
            <a:ext cx="535076" cy="52682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7</a:t>
            </a:r>
          </a:p>
        </p:txBody>
      </p:sp>
      <p:cxnSp>
        <p:nvCxnSpPr>
          <p:cNvPr id="18" name="AutoShape 18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>
            <a:off x="3053822" y="4962568"/>
            <a:ext cx="345571" cy="726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19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5276618" y="4927446"/>
            <a:ext cx="238554" cy="7616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20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5918709" y="3768439"/>
            <a:ext cx="559600" cy="6563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00199" y="4113068"/>
            <a:ext cx="34015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63336" y="5272075"/>
            <a:ext cx="34015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59761" y="5294026"/>
            <a:ext cx="34015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4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22898" y="4029654"/>
            <a:ext cx="34015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605542" y="4029654"/>
            <a:ext cx="34015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33488" y="4029654"/>
            <a:ext cx="34015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42290" y="2870647"/>
            <a:ext cx="34015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80807" y="2870647"/>
            <a:ext cx="34015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56436" y="1584325"/>
            <a:ext cx="34015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037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operations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AVL</a:t>
            </a:r>
            <a:r>
              <a:rPr lang="en-US" b="1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as </a:t>
            </a:r>
            <a:r>
              <a:rPr lang="en-US" dirty="0" smtClean="0"/>
              <a:t>usual BST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find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AVL </a:t>
            </a:r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sz="1600" dirty="0" smtClean="0"/>
          </a:p>
          <a:p>
            <a:r>
              <a:rPr lang="en-US" dirty="0" smtClean="0"/>
              <a:t>AVL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“easy way” is lazy deletion</a:t>
            </a:r>
          </a:p>
          <a:p>
            <a:pPr lvl="1"/>
            <a:r>
              <a:rPr lang="en-US" dirty="0" smtClean="0"/>
              <a:t>Otherwise, do the deletion and then check for several imbalance cases (we will skip this)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BSTs continued (this time, bringing</a:t>
            </a:r>
          </a:p>
          <a:p>
            <a:pPr lvl="1"/>
            <a:r>
              <a:rPr lang="en-US" dirty="0" err="1" smtClean="0"/>
              <a:t>buildTree</a:t>
            </a:r>
            <a:endParaRPr lang="en-US" dirty="0" smtClean="0"/>
          </a:p>
          <a:p>
            <a:pPr lvl="1"/>
            <a:r>
              <a:rPr lang="en-US" dirty="0" smtClean="0"/>
              <a:t>Balance Conditions</a:t>
            </a:r>
          </a:p>
          <a:p>
            <a:pPr lvl="1"/>
            <a:r>
              <a:rPr lang="en-US" dirty="0" smtClean="0"/>
              <a:t>AVL Trees</a:t>
            </a:r>
          </a:p>
          <a:p>
            <a:pPr lvl="1"/>
            <a:r>
              <a:rPr lang="en-US" dirty="0" smtClean="0"/>
              <a:t>Tree rotations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21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kern="0" dirty="0"/>
              <a:t>Insert(</a:t>
            </a:r>
            <a:r>
              <a:rPr lang="en-US" kern="0" dirty="0">
                <a:solidFill>
                  <a:schemeClr val="accent2"/>
                </a:solidFill>
              </a:rPr>
              <a:t>6</a:t>
            </a:r>
            <a:r>
              <a:rPr lang="en-US" kern="0" dirty="0"/>
              <a:t>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kern="0" dirty="0"/>
              <a:t>Insert(</a:t>
            </a:r>
            <a:r>
              <a:rPr lang="en-US" kern="0" dirty="0">
                <a:solidFill>
                  <a:schemeClr val="accent2"/>
                </a:solidFill>
              </a:rPr>
              <a:t>3</a:t>
            </a:r>
            <a:r>
              <a:rPr lang="en-US" kern="0" dirty="0"/>
              <a:t>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kern="0" dirty="0"/>
              <a:t>Insert(</a:t>
            </a:r>
            <a:r>
              <a:rPr lang="en-US" kern="0" dirty="0">
                <a:solidFill>
                  <a:schemeClr val="accent2"/>
                </a:solidFill>
              </a:rPr>
              <a:t>1</a:t>
            </a:r>
            <a:r>
              <a:rPr lang="en-US" kern="0" dirty="0"/>
              <a:t>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kern="0" dirty="0"/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kern="0" dirty="0"/>
              <a:t>Third </a:t>
            </a:r>
            <a:r>
              <a:rPr lang="en-US" kern="0" dirty="0" smtClean="0"/>
              <a:t>insertion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kern="0" dirty="0" smtClean="0"/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kern="0" dirty="0"/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kern="0" dirty="0" smtClean="0"/>
              <a:t>What’s the only way to fix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Fix: Apply “Single Rotation”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17352" cy="435133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Single rotation: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The basic operation we’ll use to rebalance</a:t>
            </a:r>
          </a:p>
          <a:p>
            <a:pPr lvl="1"/>
            <a:r>
              <a:rPr lang="en-US" dirty="0" smtClean="0"/>
              <a:t>Move child of unbalanced node into parent position</a:t>
            </a:r>
          </a:p>
          <a:p>
            <a:pPr lvl="1"/>
            <a:r>
              <a:rPr lang="en-US" dirty="0" smtClean="0"/>
              <a:t>Parent becomes the “other” child (always okay in a BST!)</a:t>
            </a:r>
          </a:p>
          <a:p>
            <a:pPr lvl="1"/>
            <a:r>
              <a:rPr lang="en-US" dirty="0" smtClean="0"/>
              <a:t>Other subtrees move in only way BST </a:t>
            </a:r>
            <a:r>
              <a:rPr lang="en-US" dirty="0" smtClean="0"/>
              <a:t>allows (we’ll see in generalized example)</a:t>
            </a:r>
            <a:endParaRPr lang="en-US" dirty="0"/>
          </a:p>
        </p:txBody>
      </p:sp>
      <p:sp>
        <p:nvSpPr>
          <p:cNvPr id="8" name="Oval 4" descr="50%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8184516" y="3881421"/>
            <a:ext cx="487363" cy="487363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9" name="Oval 5" descr="50%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7330440" y="4948221"/>
            <a:ext cx="488950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0" name="Oval 6" descr="50%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9006841" y="4948221"/>
            <a:ext cx="487363" cy="487363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11" name="AutoShape 7"/>
          <p:cNvCxnSpPr>
            <a:cxnSpLocks noChangeAspect="1" noChangeShapeType="1"/>
            <a:stCxn id="8" idx="3"/>
            <a:endCxn id="9" idx="0"/>
          </p:cNvCxnSpPr>
          <p:nvPr>
            <p:custDataLst>
              <p:tags r:id="rId4"/>
            </p:custDataLst>
          </p:nvPr>
        </p:nvCxnSpPr>
        <p:spPr bwMode="auto">
          <a:xfrm rot="5400000">
            <a:off x="7589997" y="4282330"/>
            <a:ext cx="650810" cy="6809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8"/>
          <p:cNvCxnSpPr>
            <a:cxnSpLocks noChangeAspect="1" noChangeShapeType="1"/>
            <a:stCxn id="8" idx="5"/>
            <a:endCxn id="10" idx="0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8600108" y="4297807"/>
            <a:ext cx="650810" cy="6500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AutoShape 1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714366" y="4338620"/>
            <a:ext cx="854075" cy="304800"/>
          </a:xfrm>
          <a:prstGeom prst="rightArrow">
            <a:avLst>
              <a:gd name="adj1" fmla="val 50000"/>
              <a:gd name="adj2" fmla="val 700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 descr="50%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547384" y="3944980"/>
            <a:ext cx="488950" cy="488950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18" name="Oval 14" descr="50%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09184" y="4738730"/>
            <a:ext cx="488950" cy="488950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</a:t>
            </a:r>
          </a:p>
        </p:txBody>
      </p:sp>
      <p:cxnSp>
        <p:nvCxnSpPr>
          <p:cNvPr id="20" name="AutoShape 16"/>
          <p:cNvCxnSpPr>
            <a:cxnSpLocks noChangeAspect="1" noChangeShapeType="1"/>
            <a:stCxn id="18" idx="3"/>
          </p:cNvCxnSpPr>
          <p:nvPr>
            <p:custDataLst>
              <p:tags r:id="rId9"/>
            </p:custDataLst>
          </p:nvPr>
        </p:nvCxnSpPr>
        <p:spPr bwMode="auto">
          <a:xfrm rot="5400000">
            <a:off x="3396279" y="5156075"/>
            <a:ext cx="384510" cy="3845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17"/>
          <p:cNvCxnSpPr>
            <a:cxnSpLocks noChangeAspect="1" noChangeShapeType="1"/>
            <a:stCxn id="17" idx="3"/>
            <a:endCxn id="18" idx="7"/>
          </p:cNvCxnSpPr>
          <p:nvPr>
            <p:custDataLst>
              <p:tags r:id="rId10"/>
            </p:custDataLst>
          </p:nvPr>
        </p:nvCxnSpPr>
        <p:spPr bwMode="auto">
          <a:xfrm flipH="1">
            <a:off x="4126529" y="4362325"/>
            <a:ext cx="492460" cy="4480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" name="Text Box 2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70734" y="3852752"/>
            <a:ext cx="22525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AVL Property violated </a:t>
            </a:r>
            <a:r>
              <a:rPr lang="en-US" sz="2000" dirty="0"/>
              <a:t>at node 6</a:t>
            </a:r>
            <a:endParaRPr lang="en-US" sz="2000" dirty="0"/>
          </a:p>
        </p:txBody>
      </p:sp>
      <p:sp>
        <p:nvSpPr>
          <p:cNvPr id="34" name="Oval 5" descr="50%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3010684" y="5500731"/>
            <a:ext cx="488950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119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25" grpId="0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Rotations: Generalized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our examples</a:t>
            </a:r>
            <a:r>
              <a:rPr lang="mr-IN" dirty="0" smtClean="0"/>
              <a:t>…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2601856" y="1573519"/>
            <a:ext cx="5675923" cy="4433356"/>
            <a:chOff x="2601856" y="1573519"/>
            <a:chExt cx="5675923" cy="4433356"/>
          </a:xfrm>
        </p:grpSpPr>
        <p:sp>
          <p:nvSpPr>
            <p:cNvPr id="5" name="Oval 1027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767524" y="4333530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6" name="Oval 1028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848654" y="4361495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7" name="Oval 1029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84209" y="4314581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" name="Oval 1030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88536" y="3145520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23</a:t>
              </a:r>
            </a:p>
          </p:txBody>
        </p:sp>
        <p:sp>
          <p:nvSpPr>
            <p:cNvPr id="9" name="Oval 1031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39743" y="3145520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/>
                <a:t>5</a:t>
              </a:r>
            </a:p>
          </p:txBody>
        </p:sp>
        <p:sp>
          <p:nvSpPr>
            <p:cNvPr id="10" name="Oval 1032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33253" y="1967704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12</a:t>
              </a:r>
            </a:p>
          </p:txBody>
        </p:sp>
        <p:cxnSp>
          <p:nvCxnSpPr>
            <p:cNvPr id="11" name="AutoShape 1033"/>
            <p:cNvCxnSpPr>
              <a:cxnSpLocks noChangeShapeType="1"/>
              <a:stCxn id="10" idx="3"/>
              <a:endCxn id="9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4294871" y="2402171"/>
              <a:ext cx="1213107" cy="7433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" name="AutoShape 1034"/>
            <p:cNvCxnSpPr>
              <a:cxnSpLocks noChangeShapeType="1"/>
              <a:stCxn id="10" idx="5"/>
            </p:cNvCxnSpPr>
            <p:nvPr>
              <p:custDataLst>
                <p:tags r:id="rId8"/>
              </p:custDataLst>
            </p:nvPr>
          </p:nvCxnSpPr>
          <p:spPr bwMode="auto">
            <a:xfrm>
              <a:off x="5868783" y="2402171"/>
              <a:ext cx="1474880" cy="7433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3" name="AutoShape 1035"/>
            <p:cNvCxnSpPr>
              <a:cxnSpLocks noChangeShapeType="1"/>
              <a:endCxn id="5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7524066" y="3579988"/>
              <a:ext cx="498586" cy="7535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4" name="AutoShape 1036"/>
            <p:cNvCxnSpPr>
              <a:cxnSpLocks noChangeShapeType="1"/>
              <a:stCxn id="9" idx="3"/>
              <a:endCxn id="7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339337" y="3579987"/>
              <a:ext cx="775131" cy="7345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5" name="AutoShape 1037"/>
            <p:cNvCxnSpPr>
              <a:cxnSpLocks noChangeShapeType="1"/>
              <a:endCxn id="6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4481041" y="3616207"/>
              <a:ext cx="622741" cy="745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6" name="Oval 1038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91169" y="5497865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7</a:t>
              </a:r>
            </a:p>
          </p:txBody>
        </p:sp>
        <p:cxnSp>
          <p:nvCxnSpPr>
            <p:cNvPr id="17" name="AutoShape 1039"/>
            <p:cNvCxnSpPr>
              <a:cxnSpLocks noChangeShapeType="1"/>
              <a:stCxn id="6" idx="3"/>
              <a:endCxn id="16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646297" y="4795962"/>
              <a:ext cx="277082" cy="70190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8" name="Oval 1045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58909" y="5497865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10</a:t>
              </a:r>
            </a:p>
          </p:txBody>
        </p:sp>
        <p:cxnSp>
          <p:nvCxnSpPr>
            <p:cNvPr id="19" name="AutoShape 1046"/>
            <p:cNvCxnSpPr>
              <a:cxnSpLocks noChangeShapeType="1"/>
              <a:stCxn id="6" idx="5"/>
              <a:endCxn id="18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5284184" y="4795962"/>
              <a:ext cx="329853" cy="70190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20" name="Oval 1030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553048" y="4364409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18</a:t>
              </a:r>
            </a:p>
          </p:txBody>
        </p:sp>
        <p:cxnSp>
          <p:nvCxnSpPr>
            <p:cNvPr id="21" name="AutoShape 1036"/>
            <p:cNvCxnSpPr>
              <a:cxnSpLocks noChangeShapeType="1"/>
              <a:endCxn id="20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6808176" y="3654530"/>
              <a:ext cx="403116" cy="7098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22" name="Oval 1030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21482" y="5467715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103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01856" y="5467715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AutoShape 1046"/>
            <p:cNvCxnSpPr>
              <a:cxnSpLocks noChangeShapeType="1"/>
              <a:stCxn id="7" idx="5"/>
            </p:cNvCxnSpPr>
            <p:nvPr>
              <p:custDataLst>
                <p:tags r:id="rId20"/>
              </p:custDataLst>
            </p:nvPr>
          </p:nvCxnSpPr>
          <p:spPr bwMode="auto">
            <a:xfrm>
              <a:off x="3519739" y="4749048"/>
              <a:ext cx="249731" cy="7186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1039"/>
            <p:cNvCxnSpPr>
              <a:cxnSpLocks noChangeShapeType="1"/>
              <a:stCxn id="7" idx="3"/>
              <a:endCxn id="23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2856984" y="4749048"/>
              <a:ext cx="301950" cy="7186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5" name="AutoShape 1033"/>
            <p:cNvCxnSpPr>
              <a:cxnSpLocks noChangeShapeType="1"/>
            </p:cNvCxnSpPr>
            <p:nvPr>
              <p:custDataLst>
                <p:tags r:id="rId22"/>
              </p:custDataLst>
            </p:nvPr>
          </p:nvCxnSpPr>
          <p:spPr bwMode="auto">
            <a:xfrm>
              <a:off x="5688380" y="1573519"/>
              <a:ext cx="1" cy="4109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19575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angle 26"/>
          <p:cNvSpPr/>
          <p:nvPr/>
        </p:nvSpPr>
        <p:spPr>
          <a:xfrm>
            <a:off x="6347193" y="2880165"/>
            <a:ext cx="2017801" cy="199034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4178841" y="4088996"/>
            <a:ext cx="1800739" cy="2006397"/>
          </a:xfrm>
          <a:prstGeom prst="triangle">
            <a:avLst/>
          </a:prstGeom>
          <a:solidFill>
            <a:srgbClr val="D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iangle 2"/>
          <p:cNvSpPr/>
          <p:nvPr/>
        </p:nvSpPr>
        <p:spPr>
          <a:xfrm>
            <a:off x="2406415" y="4004841"/>
            <a:ext cx="1868771" cy="2090552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our examples</a:t>
            </a:r>
            <a:r>
              <a:rPr lang="mr-IN" dirty="0" smtClean="0"/>
              <a:t>…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601856" y="1573519"/>
            <a:ext cx="5675923" cy="4433356"/>
            <a:chOff x="2601856" y="1573519"/>
            <a:chExt cx="5675923" cy="4433356"/>
          </a:xfrm>
        </p:grpSpPr>
        <p:sp>
          <p:nvSpPr>
            <p:cNvPr id="30" name="Oval 1027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767524" y="4333530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31" name="Oval 1028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848654" y="4361495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84209" y="4314581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3" name="Oval 1030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88536" y="3145520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23</a:t>
              </a:r>
            </a:p>
          </p:txBody>
        </p:sp>
        <p:sp>
          <p:nvSpPr>
            <p:cNvPr id="34" name="Oval 1031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39743" y="3145520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/>
                <a:t>5</a:t>
              </a:r>
            </a:p>
          </p:txBody>
        </p:sp>
        <p:sp>
          <p:nvSpPr>
            <p:cNvPr id="35" name="Oval 1032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33253" y="1967704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12</a:t>
              </a:r>
            </a:p>
          </p:txBody>
        </p:sp>
        <p:cxnSp>
          <p:nvCxnSpPr>
            <p:cNvPr id="36" name="AutoShape 1033"/>
            <p:cNvCxnSpPr>
              <a:cxnSpLocks noChangeShapeType="1"/>
              <a:stCxn id="37" idx="3"/>
              <a:endCxn id="36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4294871" y="2402171"/>
              <a:ext cx="1213107" cy="7433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" name="AutoShape 1034"/>
            <p:cNvCxnSpPr>
              <a:cxnSpLocks noChangeShapeType="1"/>
              <a:stCxn id="37" idx="5"/>
            </p:cNvCxnSpPr>
            <p:nvPr>
              <p:custDataLst>
                <p:tags r:id="rId8"/>
              </p:custDataLst>
            </p:nvPr>
          </p:nvCxnSpPr>
          <p:spPr bwMode="auto">
            <a:xfrm>
              <a:off x="5868783" y="2402171"/>
              <a:ext cx="1474880" cy="7433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" name="AutoShape 1035"/>
            <p:cNvCxnSpPr>
              <a:cxnSpLocks noChangeShapeType="1"/>
              <a:endCxn id="32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7524066" y="3579988"/>
              <a:ext cx="498586" cy="7535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1036"/>
            <p:cNvCxnSpPr>
              <a:cxnSpLocks noChangeShapeType="1"/>
              <a:stCxn id="36" idx="3"/>
              <a:endCxn id="34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339337" y="3579987"/>
              <a:ext cx="775131" cy="7345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0" name="AutoShape 1037"/>
            <p:cNvCxnSpPr>
              <a:cxnSpLocks noChangeShapeType="1"/>
              <a:endCxn id="3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4481041" y="3616207"/>
              <a:ext cx="622741" cy="745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1" name="Oval 1038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91169" y="5497865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7</a:t>
              </a:r>
            </a:p>
          </p:txBody>
        </p:sp>
        <p:cxnSp>
          <p:nvCxnSpPr>
            <p:cNvPr id="42" name="AutoShape 1039"/>
            <p:cNvCxnSpPr>
              <a:cxnSpLocks noChangeShapeType="1"/>
              <a:stCxn id="33" idx="3"/>
              <a:endCxn id="43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646297" y="4795962"/>
              <a:ext cx="277082" cy="70190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3" name="Oval 1045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58909" y="5497865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10</a:t>
              </a:r>
            </a:p>
          </p:txBody>
        </p:sp>
        <p:cxnSp>
          <p:nvCxnSpPr>
            <p:cNvPr id="44" name="AutoShape 1046"/>
            <p:cNvCxnSpPr>
              <a:cxnSpLocks noChangeShapeType="1"/>
              <a:stCxn id="33" idx="5"/>
              <a:endCxn id="45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5284184" y="4795962"/>
              <a:ext cx="329853" cy="70190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5" name="Oval 1030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553048" y="4364409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18</a:t>
              </a:r>
            </a:p>
          </p:txBody>
        </p:sp>
        <p:cxnSp>
          <p:nvCxnSpPr>
            <p:cNvPr id="46" name="AutoShape 1036"/>
            <p:cNvCxnSpPr>
              <a:cxnSpLocks noChangeShapeType="1"/>
              <a:endCxn id="47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6808176" y="3654530"/>
              <a:ext cx="403116" cy="7098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7" name="Oval 1030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21482" y="5467715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Oval 103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01856" y="5467715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49" name="AutoShape 1046"/>
            <p:cNvCxnSpPr>
              <a:cxnSpLocks noChangeShapeType="1"/>
              <a:stCxn id="34" idx="5"/>
            </p:cNvCxnSpPr>
            <p:nvPr>
              <p:custDataLst>
                <p:tags r:id="rId20"/>
              </p:custDataLst>
            </p:nvPr>
          </p:nvCxnSpPr>
          <p:spPr bwMode="auto">
            <a:xfrm>
              <a:off x="3519739" y="4749048"/>
              <a:ext cx="249731" cy="7186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" name="AutoShape 1039"/>
            <p:cNvCxnSpPr>
              <a:cxnSpLocks noChangeShapeType="1"/>
              <a:stCxn id="34" idx="3"/>
              <a:endCxn id="50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2856984" y="4749048"/>
              <a:ext cx="301950" cy="7186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1" name="AutoShape 1033"/>
            <p:cNvCxnSpPr>
              <a:cxnSpLocks noChangeShapeType="1"/>
            </p:cNvCxnSpPr>
            <p:nvPr>
              <p:custDataLst>
                <p:tags r:id="rId22"/>
              </p:custDataLst>
            </p:nvPr>
          </p:nvCxnSpPr>
          <p:spPr bwMode="auto">
            <a:xfrm>
              <a:off x="5688380" y="1573519"/>
              <a:ext cx="1" cy="4109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14292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angle 26"/>
          <p:cNvSpPr/>
          <p:nvPr/>
        </p:nvSpPr>
        <p:spPr>
          <a:xfrm>
            <a:off x="6505588" y="3145520"/>
            <a:ext cx="1676150" cy="1843169"/>
          </a:xfrm>
          <a:prstGeom prst="triangle">
            <a:avLst/>
          </a:prstGeom>
          <a:solidFill>
            <a:srgbClr val="F2F2F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Triangle 24"/>
          <p:cNvSpPr/>
          <p:nvPr/>
        </p:nvSpPr>
        <p:spPr>
          <a:xfrm>
            <a:off x="4294872" y="4314581"/>
            <a:ext cx="1573911" cy="1780812"/>
          </a:xfrm>
          <a:prstGeom prst="triangle">
            <a:avLst/>
          </a:prstGeom>
          <a:solidFill>
            <a:srgbClr val="D2F3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Triangle 2"/>
          <p:cNvSpPr/>
          <p:nvPr/>
        </p:nvSpPr>
        <p:spPr>
          <a:xfrm>
            <a:off x="2533697" y="4314581"/>
            <a:ext cx="1611280" cy="1780812"/>
          </a:xfrm>
          <a:prstGeom prst="triangle">
            <a:avLst/>
          </a:prstGeom>
          <a:solidFill>
            <a:srgbClr val="F2F2F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A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our examples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7" name="Oval 103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039743" y="3145520"/>
            <a:ext cx="510255" cy="50901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5</a:t>
            </a:r>
          </a:p>
        </p:txBody>
      </p:sp>
      <p:sp>
        <p:nvSpPr>
          <p:cNvPr id="58" name="Oval 1032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433253" y="1967704"/>
            <a:ext cx="510255" cy="50901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12</a:t>
            </a:r>
          </a:p>
        </p:txBody>
      </p:sp>
      <p:cxnSp>
        <p:nvCxnSpPr>
          <p:cNvPr id="59" name="AutoShape 1033"/>
          <p:cNvCxnSpPr>
            <a:cxnSpLocks noChangeShapeType="1"/>
            <a:stCxn id="60" idx="3"/>
            <a:endCxn id="59" idx="0"/>
          </p:cNvCxnSpPr>
          <p:nvPr>
            <p:custDataLst>
              <p:tags r:id="rId3"/>
            </p:custDataLst>
          </p:nvPr>
        </p:nvCxnSpPr>
        <p:spPr bwMode="auto">
          <a:xfrm flipH="1">
            <a:off x="4294871" y="2402171"/>
            <a:ext cx="1213107" cy="74334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1034"/>
          <p:cNvCxnSpPr>
            <a:cxnSpLocks noChangeShapeType="1"/>
            <a:stCxn id="60" idx="5"/>
          </p:cNvCxnSpPr>
          <p:nvPr>
            <p:custDataLst>
              <p:tags r:id="rId4"/>
            </p:custDataLst>
          </p:nvPr>
        </p:nvCxnSpPr>
        <p:spPr bwMode="auto">
          <a:xfrm>
            <a:off x="5868783" y="2402171"/>
            <a:ext cx="1474880" cy="74334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2" name="AutoShape 1036"/>
          <p:cNvCxnSpPr>
            <a:cxnSpLocks noChangeShapeType="1"/>
            <a:stCxn id="59" idx="3"/>
            <a:endCxn id="57" idx="0"/>
          </p:cNvCxnSpPr>
          <p:nvPr>
            <p:custDataLst>
              <p:tags r:id="rId5"/>
            </p:custDataLst>
          </p:nvPr>
        </p:nvCxnSpPr>
        <p:spPr bwMode="auto">
          <a:xfrm flipH="1">
            <a:off x="3339337" y="3579987"/>
            <a:ext cx="775131" cy="73459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3" name="AutoShape 103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4481041" y="3616207"/>
            <a:ext cx="622741" cy="745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4" name="AutoShape 1033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5688380" y="1573519"/>
            <a:ext cx="1" cy="4109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578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032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5433253" y="1967704"/>
            <a:ext cx="510255" cy="50901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27" name="Triangle 26"/>
          <p:cNvSpPr/>
          <p:nvPr/>
        </p:nvSpPr>
        <p:spPr>
          <a:xfrm>
            <a:off x="6505588" y="3145520"/>
            <a:ext cx="1676150" cy="1843169"/>
          </a:xfrm>
          <a:prstGeom prst="triangle">
            <a:avLst/>
          </a:prstGeom>
          <a:solidFill>
            <a:srgbClr val="F2F2F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Triangle 24"/>
          <p:cNvSpPr/>
          <p:nvPr/>
        </p:nvSpPr>
        <p:spPr>
          <a:xfrm>
            <a:off x="4294872" y="4314581"/>
            <a:ext cx="1573911" cy="1780812"/>
          </a:xfrm>
          <a:prstGeom prst="triangle">
            <a:avLst/>
          </a:prstGeom>
          <a:solidFill>
            <a:srgbClr val="D2F3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Triangle 2"/>
          <p:cNvSpPr/>
          <p:nvPr/>
        </p:nvSpPr>
        <p:spPr>
          <a:xfrm>
            <a:off x="2533697" y="4314581"/>
            <a:ext cx="1611280" cy="1780812"/>
          </a:xfrm>
          <a:prstGeom prst="triangle">
            <a:avLst/>
          </a:prstGeom>
          <a:solidFill>
            <a:srgbClr val="F2F2F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A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our examples</a:t>
            </a:r>
            <a:r>
              <a:rPr lang="mr-IN" dirty="0" smtClean="0"/>
              <a:t>…</a:t>
            </a:r>
            <a:endParaRPr lang="en-US" dirty="0"/>
          </a:p>
        </p:txBody>
      </p:sp>
      <p:cxnSp>
        <p:nvCxnSpPr>
          <p:cNvPr id="23" name="AutoShape 1033"/>
          <p:cNvCxnSpPr>
            <a:cxnSpLocks noChangeShapeType="1"/>
            <a:stCxn id="24" idx="3"/>
            <a:endCxn id="23" idx="0"/>
          </p:cNvCxnSpPr>
          <p:nvPr>
            <p:custDataLst>
              <p:tags r:id="rId2"/>
            </p:custDataLst>
          </p:nvPr>
        </p:nvCxnSpPr>
        <p:spPr bwMode="auto">
          <a:xfrm flipH="1">
            <a:off x="4294871" y="2402171"/>
            <a:ext cx="1213107" cy="74334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1034"/>
          <p:cNvCxnSpPr>
            <a:cxnSpLocks noChangeShapeType="1"/>
            <a:stCxn id="24" idx="5"/>
          </p:cNvCxnSpPr>
          <p:nvPr>
            <p:custDataLst>
              <p:tags r:id="rId3"/>
            </p:custDataLst>
          </p:nvPr>
        </p:nvCxnSpPr>
        <p:spPr bwMode="auto">
          <a:xfrm>
            <a:off x="5868783" y="2402171"/>
            <a:ext cx="1474880" cy="74334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8" name="AutoShape 1036"/>
          <p:cNvCxnSpPr>
            <a:cxnSpLocks noChangeShapeType="1"/>
            <a:stCxn id="23" idx="3"/>
          </p:cNvCxnSpPr>
          <p:nvPr>
            <p:custDataLst>
              <p:tags r:id="rId4"/>
            </p:custDataLst>
          </p:nvPr>
        </p:nvCxnSpPr>
        <p:spPr bwMode="auto">
          <a:xfrm flipH="1">
            <a:off x="3339337" y="3579987"/>
            <a:ext cx="775131" cy="73459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9" name="AutoShape 103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4481041" y="3616207"/>
            <a:ext cx="622741" cy="745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0" name="AutoShape 1033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5688380" y="1573519"/>
            <a:ext cx="1" cy="4109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" name="Rounded Rectangle 3"/>
          <p:cNvSpPr/>
          <p:nvPr/>
        </p:nvSpPr>
        <p:spPr>
          <a:xfrm>
            <a:off x="3994017" y="3099096"/>
            <a:ext cx="601705" cy="593103"/>
          </a:xfrm>
          <a:prstGeom prst="roundRect">
            <a:avLst/>
          </a:prstGeom>
          <a:solidFill>
            <a:srgbClr val="F5FFB4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87527" y="1931484"/>
            <a:ext cx="601705" cy="593103"/>
          </a:xfrm>
          <a:prstGeom prst="roundRect">
            <a:avLst/>
          </a:prstGeom>
          <a:solidFill>
            <a:srgbClr val="C6FFB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Single Rotation</a:t>
            </a:r>
            <a:endParaRPr lang="en-US" dirty="0"/>
          </a:p>
        </p:txBody>
      </p:sp>
      <p:grpSp>
        <p:nvGrpSpPr>
          <p:cNvPr id="702" name="Group 701"/>
          <p:cNvGrpSpPr/>
          <p:nvPr/>
        </p:nvGrpSpPr>
        <p:grpSpPr>
          <a:xfrm>
            <a:off x="550829" y="1564958"/>
            <a:ext cx="4675558" cy="4689903"/>
            <a:chOff x="550829" y="1385499"/>
            <a:chExt cx="4675558" cy="4689903"/>
          </a:xfrm>
        </p:grpSpPr>
        <p:sp>
          <p:nvSpPr>
            <p:cNvPr id="27" name="Triangle 26"/>
            <p:cNvSpPr/>
            <p:nvPr/>
          </p:nvSpPr>
          <p:spPr>
            <a:xfrm>
              <a:off x="3550237" y="3127671"/>
              <a:ext cx="1676150" cy="1843169"/>
            </a:xfrm>
            <a:prstGeom prst="triangle">
              <a:avLst/>
            </a:prstGeom>
            <a:solidFill>
              <a:srgbClr val="F2F2F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ysClr val="windowText" lastClr="000000"/>
                  </a:solidFill>
                </a:rPr>
                <a:t>E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riangle 24"/>
            <p:cNvSpPr/>
            <p:nvPr/>
          </p:nvSpPr>
          <p:spPr>
            <a:xfrm>
              <a:off x="2312004" y="4294590"/>
              <a:ext cx="1573911" cy="1780812"/>
            </a:xfrm>
            <a:prstGeom prst="triangle">
              <a:avLst/>
            </a:prstGeom>
            <a:solidFill>
              <a:srgbClr val="D2F3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ysClr val="windowText" lastClr="000000"/>
                  </a:solidFill>
                </a:rPr>
                <a:t>C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Triangle 2"/>
            <p:cNvSpPr/>
            <p:nvPr/>
          </p:nvSpPr>
          <p:spPr>
            <a:xfrm>
              <a:off x="550829" y="4294590"/>
              <a:ext cx="1611280" cy="1780812"/>
            </a:xfrm>
            <a:prstGeom prst="triangle">
              <a:avLst/>
            </a:prstGeom>
            <a:solidFill>
              <a:srgbClr val="F2F2F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ysClr val="windowText" lastClr="000000"/>
                  </a:solidFill>
                </a:rPr>
                <a:t>A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8" name="AutoShape 1036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flipH="1">
              <a:off x="1356469" y="3559996"/>
              <a:ext cx="775131" cy="7345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9" name="AutoShape 1037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>
              <a:off x="2498173" y="3596216"/>
              <a:ext cx="622741" cy="745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0" name="AutoShape 1033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3335575" y="1385499"/>
              <a:ext cx="1" cy="4109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" name="Rounded Rectangle 3"/>
            <p:cNvSpPr/>
            <p:nvPr/>
          </p:nvSpPr>
          <p:spPr>
            <a:xfrm>
              <a:off x="2011149" y="3079105"/>
              <a:ext cx="601705" cy="593103"/>
            </a:xfrm>
            <a:prstGeom prst="roundRect">
              <a:avLst/>
            </a:prstGeom>
            <a:solidFill>
              <a:srgbClr val="F5FFB4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7" name="AutoShape 1034"/>
            <p:cNvCxnSpPr>
              <a:cxnSpLocks noChangeShapeType="1"/>
              <a:endCxn id="27" idx="0"/>
            </p:cNvCxnSpPr>
            <p:nvPr>
              <p:custDataLst>
                <p:tags r:id="rId4"/>
              </p:custDataLst>
            </p:nvPr>
          </p:nvCxnSpPr>
          <p:spPr bwMode="auto">
            <a:xfrm>
              <a:off x="3550237" y="2313070"/>
              <a:ext cx="838075" cy="8146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96" name="AutoShape 1033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2316672" y="2332985"/>
              <a:ext cx="804242" cy="7699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3" name="Rounded Rectangle 12"/>
            <p:cNvSpPr/>
            <p:nvPr/>
          </p:nvSpPr>
          <p:spPr>
            <a:xfrm>
              <a:off x="3034723" y="1811686"/>
              <a:ext cx="601705" cy="593103"/>
            </a:xfrm>
            <a:prstGeom prst="roundRect">
              <a:avLst/>
            </a:prstGeom>
            <a:solidFill>
              <a:srgbClr val="C6FFB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0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Single Rotation</a:t>
            </a:r>
            <a:endParaRPr lang="en-US" dirty="0"/>
          </a:p>
        </p:txBody>
      </p:sp>
      <p:sp>
        <p:nvSpPr>
          <p:cNvPr id="27" name="Triangle 26"/>
          <p:cNvSpPr/>
          <p:nvPr/>
        </p:nvSpPr>
        <p:spPr>
          <a:xfrm flipH="1">
            <a:off x="6494429" y="3432860"/>
            <a:ext cx="1676150" cy="1843169"/>
          </a:xfrm>
          <a:prstGeom prst="triangle">
            <a:avLst/>
          </a:prstGeom>
          <a:solidFill>
            <a:srgbClr val="F2F2F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</a:rPr>
              <a:t>A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Triangle 24"/>
          <p:cNvSpPr/>
          <p:nvPr/>
        </p:nvSpPr>
        <p:spPr>
          <a:xfrm flipH="1">
            <a:off x="7834901" y="4599779"/>
            <a:ext cx="1573911" cy="1780812"/>
          </a:xfrm>
          <a:prstGeom prst="triangle">
            <a:avLst/>
          </a:prstGeom>
          <a:solidFill>
            <a:srgbClr val="D2F3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Triangle 2"/>
          <p:cNvSpPr/>
          <p:nvPr/>
        </p:nvSpPr>
        <p:spPr>
          <a:xfrm flipH="1">
            <a:off x="9558707" y="4599779"/>
            <a:ext cx="1611280" cy="1780812"/>
          </a:xfrm>
          <a:prstGeom prst="triangle">
            <a:avLst/>
          </a:prstGeom>
          <a:solidFill>
            <a:srgbClr val="F2F2F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</a:rPr>
              <a:t>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8" name="AutoShape 1036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9589216" y="3865185"/>
            <a:ext cx="775131" cy="73459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9" name="AutoShape 103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8599902" y="3901405"/>
            <a:ext cx="622741" cy="7452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0" name="AutoShape 103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8385240" y="1690688"/>
            <a:ext cx="1" cy="4109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" name="Rounded Rectangle 3"/>
          <p:cNvSpPr/>
          <p:nvPr/>
        </p:nvSpPr>
        <p:spPr>
          <a:xfrm flipH="1">
            <a:off x="9107962" y="3384294"/>
            <a:ext cx="601705" cy="593103"/>
          </a:xfrm>
          <a:prstGeom prst="roundRect">
            <a:avLst/>
          </a:prstGeom>
          <a:solidFill>
            <a:srgbClr val="C6FFB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7" name="AutoShape 1034"/>
          <p:cNvCxnSpPr>
            <a:cxnSpLocks noChangeShapeType="1"/>
            <a:endCxn id="27" idx="0"/>
          </p:cNvCxnSpPr>
          <p:nvPr>
            <p:custDataLst>
              <p:tags r:id="rId4"/>
            </p:custDataLst>
          </p:nvPr>
        </p:nvCxnSpPr>
        <p:spPr bwMode="auto">
          <a:xfrm flipH="1">
            <a:off x="7332504" y="2618259"/>
            <a:ext cx="838075" cy="81460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96" name="AutoShape 1033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8599902" y="2638174"/>
            <a:ext cx="804242" cy="76993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3" name="Rounded Rectangle 12"/>
          <p:cNvSpPr/>
          <p:nvPr/>
        </p:nvSpPr>
        <p:spPr>
          <a:xfrm flipH="1">
            <a:off x="8084388" y="2116875"/>
            <a:ext cx="601705" cy="593103"/>
          </a:xfrm>
          <a:prstGeom prst="roundRect">
            <a:avLst/>
          </a:prstGeom>
          <a:solidFill>
            <a:srgbClr val="F5FFB4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Rotations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690688"/>
            <a:ext cx="7997440" cy="39674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055517"/>
            <a:ext cx="10515600" cy="701993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</a:t>
            </a: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her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homework 3 due Friday</a:t>
            </a:r>
          </a:p>
          <a:p>
            <a:r>
              <a:rPr lang="en-US" dirty="0" smtClean="0"/>
              <a:t>Homework 2 grades should come out today</a:t>
            </a:r>
          </a:p>
          <a:p>
            <a:r>
              <a:rPr lang="en-US" dirty="0" smtClean="0"/>
              <a:t>Section</a:t>
            </a:r>
          </a:p>
          <a:p>
            <a:pPr lvl="1"/>
            <a:r>
              <a:rPr lang="en-US" dirty="0" smtClean="0"/>
              <a:t>Will especially go over material from today (it’s especially tricky)</a:t>
            </a:r>
          </a:p>
          <a:p>
            <a:pPr lvl="1"/>
            <a:r>
              <a:rPr lang="en-US" dirty="0" smtClean="0"/>
              <a:t>TAs </a:t>
            </a:r>
            <a:r>
              <a:rPr lang="en-US" dirty="0"/>
              <a:t>can go over some of the tougher </a:t>
            </a:r>
            <a:r>
              <a:rPr lang="en-US" dirty="0" smtClean="0"/>
              <a:t>hw2 questions </a:t>
            </a:r>
            <a:r>
              <a:rPr lang="en-US" dirty="0"/>
              <a:t>in section if you want/ask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dirty="0" smtClean="0"/>
              <a:t> (more specific):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795272"/>
            <a:ext cx="958596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Insert the new node as in our generic BST (a new leaf)</a:t>
            </a:r>
            <a:br>
              <a:rPr lang="en-US" dirty="0" smtClean="0"/>
            </a:b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node on the path from the root to the new leaf, the insertion may (or may not) have changed the node’s height</a:t>
            </a:r>
            <a:br>
              <a:rPr lang="en-US" dirty="0" smtClean="0"/>
            </a:b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 after insertion in a subtree,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Arial"/>
              <a:buNone/>
            </a:pPr>
            <a:endParaRPr lang="en-US" sz="1500" dirty="0" smtClean="0"/>
          </a:p>
          <a:p>
            <a:pPr marL="457200" indent="-457200">
              <a:buFont typeface="Arial"/>
              <a:buNone/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9776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#1: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925829" y="1484949"/>
            <a:ext cx="4606291" cy="4800600"/>
            <a:chOff x="560069" y="1462089"/>
            <a:chExt cx="4606291" cy="4800600"/>
          </a:xfrm>
        </p:grpSpPr>
        <p:sp>
          <p:nvSpPr>
            <p:cNvPr id="20" name="Rectangle 19"/>
            <p:cNvSpPr/>
            <p:nvPr/>
          </p:nvSpPr>
          <p:spPr>
            <a:xfrm>
              <a:off x="560069" y="1462089"/>
              <a:ext cx="4606291" cy="4800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/>
            <p:cNvSpPr/>
            <p:nvPr/>
          </p:nvSpPr>
          <p:spPr>
            <a:xfrm>
              <a:off x="744001" y="3856485"/>
              <a:ext cx="2024784" cy="2237824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riangle 5"/>
            <p:cNvSpPr/>
            <p:nvPr/>
          </p:nvSpPr>
          <p:spPr>
            <a:xfrm>
              <a:off x="3457797" y="2938982"/>
              <a:ext cx="1299959" cy="1429492"/>
            </a:xfrm>
            <a:prstGeom prst="triangle">
              <a:avLst/>
            </a:prstGeom>
            <a:solidFill>
              <a:srgbClr val="F2F2F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</a:rPr>
                <a:t>E</a:t>
              </a:r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riangle 6"/>
            <p:cNvSpPr/>
            <p:nvPr/>
          </p:nvSpPr>
          <p:spPr>
            <a:xfrm>
              <a:off x="2497470" y="3844000"/>
              <a:ext cx="1220666" cy="1381131"/>
            </a:xfrm>
            <a:prstGeom prst="triangle">
              <a:avLst/>
            </a:prstGeom>
            <a:solidFill>
              <a:srgbClr val="D2F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</a:rPr>
                <a:t>C</a:t>
              </a:r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riangle 7"/>
            <p:cNvSpPr/>
            <p:nvPr/>
          </p:nvSpPr>
          <p:spPr>
            <a:xfrm>
              <a:off x="1131569" y="3844000"/>
              <a:ext cx="1249648" cy="1381131"/>
            </a:xfrm>
            <a:prstGeom prst="triangle">
              <a:avLst/>
            </a:prstGeom>
            <a:solidFill>
              <a:srgbClr val="F2F2F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</a:rPr>
                <a:t>A</a:t>
              </a:r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" name="AutoShape 1036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flipH="1">
              <a:off x="1756393" y="3274277"/>
              <a:ext cx="601162" cy="5697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0" name="AutoShape 1037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>
              <a:off x="2641856" y="3302368"/>
              <a:ext cx="482975" cy="57801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1" name="AutoShape 1033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3291313" y="1587819"/>
              <a:ext cx="1" cy="31869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12" name="Rounded Rectangle 11"/>
            <p:cNvSpPr/>
            <p:nvPr/>
          </p:nvSpPr>
          <p:spPr>
            <a:xfrm>
              <a:off x="2264138" y="2901316"/>
              <a:ext cx="466660" cy="459988"/>
            </a:xfrm>
            <a:prstGeom prst="roundRect">
              <a:avLst/>
            </a:prstGeom>
            <a:solidFill>
              <a:srgbClr val="F5FFB4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AutoShape 1034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>
              <a:off x="3457797" y="2307208"/>
              <a:ext cx="649979" cy="63177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4" name="AutoShape 1033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2501090" y="2322653"/>
              <a:ext cx="623740" cy="59713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15" name="Rounded Rectangle 14"/>
            <p:cNvSpPr/>
            <p:nvPr/>
          </p:nvSpPr>
          <p:spPr>
            <a:xfrm>
              <a:off x="3057984" y="1918354"/>
              <a:ext cx="466660" cy="459988"/>
            </a:xfrm>
            <a:prstGeom prst="roundRect">
              <a:avLst/>
            </a:prstGeom>
            <a:solidFill>
              <a:srgbClr val="C6FFB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289733" y="5564860"/>
              <a:ext cx="466660" cy="459988"/>
            </a:xfrm>
            <a:prstGeom prst="roundRect">
              <a:avLst/>
            </a:prstGeom>
            <a:solidFill>
              <a:srgbClr val="F2F2F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a</a:t>
              </a:r>
              <a:r>
                <a:rPr lang="en-US" sz="2000" smtClean="0">
                  <a:solidFill>
                    <a:schemeClr val="tx1"/>
                  </a:solidFill>
                </a:rPr>
                <a:t>’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AutoShape 1036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1527181" y="5237616"/>
              <a:ext cx="106654" cy="3272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</p:grp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38200" y="6055517"/>
            <a:ext cx="10515600" cy="701993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</a:t>
            </a: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her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 for left-left case: </a:t>
            </a:r>
            <a:r>
              <a:rPr lang="en-US" dirty="0"/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insert(16)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956310" y="2080260"/>
            <a:ext cx="4370070" cy="3806190"/>
            <a:chOff x="152400" y="1371600"/>
            <a:chExt cx="5105400" cy="2686050"/>
          </a:xfrm>
        </p:grpSpPr>
        <p:sp>
          <p:nvSpPr>
            <p:cNvPr id="30" name="Oval 4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854200" y="25527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10</a:t>
              </a:r>
            </a:p>
          </p:txBody>
        </p:sp>
        <p:sp>
          <p:nvSpPr>
            <p:cNvPr id="31" name="Oval 5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62000" y="25527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2" name="Oval 6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65600" y="18859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22</a:t>
              </a:r>
            </a:p>
          </p:txBody>
        </p:sp>
        <p:sp>
          <p:nvSpPr>
            <p:cNvPr id="33" name="Oval 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73200" y="18859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34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94000" y="13716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/>
                <a:t>15</a:t>
              </a:r>
            </a:p>
          </p:txBody>
        </p:sp>
        <p:cxnSp>
          <p:nvCxnSpPr>
            <p:cNvPr id="35" name="AutoShape 9"/>
            <p:cNvCxnSpPr>
              <a:cxnSpLocks noChangeShapeType="1"/>
              <a:stCxn id="38" idx="3"/>
              <a:endCxn id="37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1727200" y="1635125"/>
              <a:ext cx="1141413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10"/>
            <p:cNvCxnSpPr>
              <a:cxnSpLocks noChangeShapeType="1"/>
              <a:stCxn id="38" idx="5"/>
              <a:endCxn id="36" idx="0"/>
            </p:cNvCxnSpPr>
            <p:nvPr>
              <p:custDataLst>
                <p:tags r:id="rId7"/>
              </p:custDataLst>
            </p:nvPr>
          </p:nvCxnSpPr>
          <p:spPr bwMode="auto">
            <a:xfrm rot="16200000" flipH="1">
              <a:off x="3688379" y="1154728"/>
              <a:ext cx="270447" cy="11919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7" name="AutoShape 12"/>
            <p:cNvCxnSpPr>
              <a:cxnSpLocks noChangeShapeType="1"/>
              <a:stCxn id="37" idx="3"/>
              <a:endCxn id="35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1016000" y="2149475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" name="AutoShape 13"/>
            <p:cNvCxnSpPr>
              <a:cxnSpLocks noChangeShapeType="1"/>
              <a:stCxn id="37" idx="5"/>
              <a:endCxn id="34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1796079" y="2240578"/>
              <a:ext cx="422847" cy="2013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" name="Oval 14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2400" y="32194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40" name="AutoShape 15"/>
            <p:cNvCxnSpPr>
              <a:cxnSpLocks noChangeShapeType="1"/>
              <a:stCxn id="35" idx="3"/>
              <a:endCxn id="43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406400" y="2816225"/>
              <a:ext cx="4302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" name="Oval 1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70000" y="32004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6</a:t>
              </a:r>
              <a:endParaRPr lang="en-US" dirty="0"/>
            </a:p>
          </p:txBody>
        </p:sp>
        <p:cxnSp>
          <p:nvCxnSpPr>
            <p:cNvPr id="42" name="AutoShape 17"/>
            <p:cNvCxnSpPr>
              <a:cxnSpLocks noChangeShapeType="1"/>
              <a:stCxn id="35" idx="5"/>
              <a:endCxn id="45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1195388" y="2816225"/>
              <a:ext cx="328612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3" name="Oval 18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79800" y="255111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19</a:t>
              </a:r>
            </a:p>
          </p:txBody>
        </p:sp>
        <p:cxnSp>
          <p:nvCxnSpPr>
            <p:cNvPr id="44" name="AutoShape 19"/>
            <p:cNvCxnSpPr>
              <a:cxnSpLocks noChangeShapeType="1"/>
              <a:stCxn id="36" idx="3"/>
              <a:endCxn id="47" idx="0"/>
            </p:cNvCxnSpPr>
            <p:nvPr>
              <p:custDataLst>
                <p:tags r:id="rId15"/>
              </p:custDataLst>
            </p:nvPr>
          </p:nvCxnSpPr>
          <p:spPr bwMode="auto">
            <a:xfrm rot="5400000">
              <a:off x="3776268" y="2087386"/>
              <a:ext cx="421260" cy="5061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22"/>
            <p:cNvCxnSpPr>
              <a:cxnSpLocks noChangeShapeType="1"/>
              <a:stCxn id="47" idx="3"/>
              <a:endCxn id="51" idx="0"/>
            </p:cNvCxnSpPr>
            <p:nvPr>
              <p:custDataLst>
                <p:tags r:id="rId16"/>
              </p:custDataLst>
            </p:nvPr>
          </p:nvCxnSpPr>
          <p:spPr bwMode="auto">
            <a:xfrm rot="5400000">
              <a:off x="3193656" y="2877961"/>
              <a:ext cx="443484" cy="2775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AutoShape 23"/>
            <p:cNvCxnSpPr>
              <a:cxnSpLocks noChangeShapeType="1"/>
              <a:endCxn id="52" idx="0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3822700" y="2895600"/>
              <a:ext cx="38100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Oval 24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022600" y="32385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17</a:t>
              </a:r>
            </a:p>
          </p:txBody>
        </p:sp>
        <p:sp>
          <p:nvSpPr>
            <p:cNvPr id="48" name="Oval 25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11600" y="32385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20</a:t>
              </a:r>
            </a:p>
          </p:txBody>
        </p:sp>
        <p:sp>
          <p:nvSpPr>
            <p:cNvPr id="49" name="Oval 26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49800" y="25146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24</a:t>
              </a:r>
            </a:p>
          </p:txBody>
        </p:sp>
        <p:cxnSp>
          <p:nvCxnSpPr>
            <p:cNvPr id="50" name="AutoShape 27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>
              <a:off x="4521200" y="2133600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" name="AutoShape 30"/>
            <p:cNvCxnSpPr>
              <a:cxnSpLocks noChangeShapeType="1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2921000" y="3505200"/>
              <a:ext cx="304800" cy="24765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prstDash val="sysDot"/>
              <a:round/>
              <a:headEnd/>
              <a:tailEnd type="triangle" w="med" len="med"/>
            </a:ln>
            <a:effectLst/>
          </p:spPr>
        </p:cxnSp>
        <p:sp>
          <p:nvSpPr>
            <p:cNvPr id="52" name="Oval 31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667000" y="3771900"/>
              <a:ext cx="508000" cy="28575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/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8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31620"/>
            <a:ext cx="4131327" cy="45786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55517"/>
            <a:ext cx="10515600" cy="70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with her 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right-right case: </a:t>
            </a:r>
            <a:r>
              <a:rPr lang="en-US" dirty="0"/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insert(26)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6226" y="2268337"/>
            <a:ext cx="4840464" cy="3738562"/>
            <a:chOff x="838200" y="1690688"/>
            <a:chExt cx="5164002" cy="4021162"/>
          </a:xfrm>
        </p:grpSpPr>
        <p:sp>
          <p:nvSpPr>
            <p:cNvPr id="28" name="Oval 4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03230" y="3458859"/>
              <a:ext cx="437322" cy="4277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10</a:t>
              </a:r>
            </a:p>
          </p:txBody>
        </p:sp>
        <p:sp>
          <p:nvSpPr>
            <p:cNvPr id="29" name="Oval 5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362987" y="3458859"/>
              <a:ext cx="437322" cy="4277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53" name="Oval 6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93047" y="2460698"/>
              <a:ext cx="437322" cy="4277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22</a:t>
              </a:r>
            </a:p>
          </p:txBody>
        </p:sp>
        <p:sp>
          <p:nvSpPr>
            <p:cNvPr id="55" name="Oval 7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975238" y="2460698"/>
              <a:ext cx="437322" cy="4277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56" name="Oval 8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112277" y="1690688"/>
              <a:ext cx="437322" cy="4277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/>
                <a:t>15</a:t>
              </a:r>
            </a:p>
          </p:txBody>
        </p:sp>
        <p:cxnSp>
          <p:nvCxnSpPr>
            <p:cNvPr id="57" name="AutoShape 9"/>
            <p:cNvCxnSpPr>
              <a:cxnSpLocks noChangeShapeType="1"/>
              <a:stCxn id="59" idx="3"/>
              <a:endCxn id="58" idx="0"/>
            </p:cNvCxnSpPr>
            <p:nvPr>
              <p:custDataLst>
                <p:tags r:id="rId29"/>
              </p:custDataLst>
            </p:nvPr>
          </p:nvCxnSpPr>
          <p:spPr bwMode="auto">
            <a:xfrm flipH="1">
              <a:off x="2193899" y="2085199"/>
              <a:ext cx="982609" cy="3469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8" name="AutoShape 10"/>
            <p:cNvCxnSpPr>
              <a:cxnSpLocks noChangeShapeType="1"/>
              <a:stCxn id="59" idx="5"/>
              <a:endCxn id="57" idx="0"/>
            </p:cNvCxnSpPr>
            <p:nvPr>
              <p:custDataLst>
                <p:tags r:id="rId30"/>
              </p:custDataLst>
            </p:nvPr>
          </p:nvCxnSpPr>
          <p:spPr bwMode="auto">
            <a:xfrm rot="16200000" flipH="1">
              <a:off x="3796194" y="1745182"/>
              <a:ext cx="404874" cy="10261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9" name="AutoShape 12"/>
            <p:cNvCxnSpPr>
              <a:cxnSpLocks noChangeShapeType="1"/>
              <a:stCxn id="58" idx="3"/>
              <a:endCxn id="56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1581648" y="2855209"/>
              <a:ext cx="457822" cy="5751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3"/>
            <p:cNvCxnSpPr>
              <a:cxnSpLocks noChangeShapeType="1"/>
              <a:stCxn id="58" idx="5"/>
              <a:endCxn id="55" idx="0"/>
            </p:cNvCxnSpPr>
            <p:nvPr>
              <p:custDataLst>
                <p:tags r:id="rId32"/>
              </p:custDataLst>
            </p:nvPr>
          </p:nvCxnSpPr>
          <p:spPr bwMode="auto">
            <a:xfrm rot="16200000" flipH="1">
              <a:off x="2118691" y="3055657"/>
              <a:ext cx="633025" cy="173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5"/>
            <p:cNvCxnSpPr>
              <a:cxnSpLocks noChangeShapeType="1"/>
              <a:stCxn id="56" idx="3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1056861" y="3853370"/>
              <a:ext cx="370358" cy="5751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16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800309" y="4428500"/>
              <a:ext cx="437322" cy="4277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6</a:t>
              </a:r>
              <a:endParaRPr lang="en-US" dirty="0"/>
            </a:p>
          </p:txBody>
        </p:sp>
        <p:cxnSp>
          <p:nvCxnSpPr>
            <p:cNvPr id="63" name="AutoShape 17"/>
            <p:cNvCxnSpPr>
              <a:cxnSpLocks noChangeShapeType="1"/>
              <a:stCxn id="56" idx="5"/>
              <a:endCxn id="65" idx="0"/>
            </p:cNvCxnSpPr>
            <p:nvPr>
              <p:custDataLst>
                <p:tags r:id="rId35"/>
              </p:custDataLst>
            </p:nvPr>
          </p:nvCxnSpPr>
          <p:spPr bwMode="auto">
            <a:xfrm>
              <a:off x="1736078" y="3853370"/>
              <a:ext cx="282893" cy="5466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18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02662" y="3472935"/>
              <a:ext cx="437322" cy="4277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19</a:t>
              </a:r>
            </a:p>
          </p:txBody>
        </p:sp>
        <p:cxnSp>
          <p:nvCxnSpPr>
            <p:cNvPr id="65" name="AutoShape 19"/>
            <p:cNvCxnSpPr>
              <a:cxnSpLocks noChangeShapeType="1"/>
              <a:stCxn id="57" idx="3"/>
              <a:endCxn id="67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921323" y="2825834"/>
              <a:ext cx="435769" cy="6471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4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511708" y="4485538"/>
              <a:ext cx="437322" cy="4277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23</a:t>
              </a:r>
              <a:endParaRPr lang="en-US" dirty="0"/>
            </a:p>
          </p:txBody>
        </p:sp>
        <p:sp>
          <p:nvSpPr>
            <p:cNvPr id="67" name="Oval 25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335415" y="4485538"/>
              <a:ext cx="437322" cy="4277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25</a:t>
              </a:r>
              <a:endParaRPr lang="en-US" dirty="0"/>
            </a:p>
          </p:txBody>
        </p:sp>
        <p:cxnSp>
          <p:nvCxnSpPr>
            <p:cNvPr id="68" name="AutoShape 27"/>
            <p:cNvCxnSpPr>
              <a:cxnSpLocks noChangeShapeType="1"/>
            </p:cNvCxnSpPr>
            <p:nvPr>
              <p:custDataLst>
                <p:tags r:id="rId40"/>
              </p:custDataLst>
            </p:nvPr>
          </p:nvCxnSpPr>
          <p:spPr bwMode="auto">
            <a:xfrm>
              <a:off x="4599173" y="2831443"/>
              <a:ext cx="457822" cy="5751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9" name="AutoShape 30"/>
            <p:cNvCxnSpPr>
              <a:cxnSpLocks noChangeShapeType="1"/>
              <a:stCxn id="72" idx="4"/>
            </p:cNvCxnSpPr>
            <p:nvPr>
              <p:custDataLst>
                <p:tags r:id="rId41"/>
              </p:custDataLst>
            </p:nvPr>
          </p:nvCxnSpPr>
          <p:spPr bwMode="auto">
            <a:xfrm>
              <a:off x="5554077" y="4913321"/>
              <a:ext cx="229464" cy="37074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prstDash val="sysDot"/>
              <a:round/>
              <a:headEnd/>
              <a:tailEnd type="triangle" w="med" len="med"/>
            </a:ln>
            <a:effectLst/>
          </p:spPr>
        </p:cxnSp>
        <p:sp>
          <p:nvSpPr>
            <p:cNvPr id="70" name="Oval 31"/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564880" y="5284067"/>
              <a:ext cx="437322" cy="42778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2</a:t>
              </a:r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71" name="Oval 14"/>
            <p:cNvSpPr>
              <a:spLocks noChangeAspect="1"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38200" y="4429382"/>
              <a:ext cx="437322" cy="4277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 3</a:t>
              </a:r>
              <a:endParaRPr lang="en-US" dirty="0"/>
            </a:p>
          </p:txBody>
        </p:sp>
        <p:sp>
          <p:nvSpPr>
            <p:cNvPr id="72" name="Oval 26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838334" y="3410288"/>
              <a:ext cx="437322" cy="4277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24</a:t>
              </a:r>
            </a:p>
          </p:txBody>
        </p:sp>
        <p:cxnSp>
          <p:nvCxnSpPr>
            <p:cNvPr id="73" name="AutoShape 27"/>
            <p:cNvCxnSpPr>
              <a:cxnSpLocks noChangeShapeType="1"/>
            </p:cNvCxnSpPr>
            <p:nvPr>
              <p:custDataLst>
                <p:tags r:id="rId45"/>
              </p:custDataLst>
            </p:nvPr>
          </p:nvCxnSpPr>
          <p:spPr bwMode="auto">
            <a:xfrm>
              <a:off x="5211612" y="3775424"/>
              <a:ext cx="391228" cy="7147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27"/>
            <p:cNvCxnSpPr>
              <a:cxnSpLocks noChangeShapeType="1"/>
            </p:cNvCxnSpPr>
            <p:nvPr>
              <p:custDataLst>
                <p:tags r:id="rId46"/>
              </p:custDataLst>
            </p:nvPr>
          </p:nvCxnSpPr>
          <p:spPr bwMode="auto">
            <a:xfrm flipH="1">
              <a:off x="4722793" y="3838071"/>
              <a:ext cx="334202" cy="6520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7030162" y="2127333"/>
            <a:ext cx="4723524" cy="3239237"/>
            <a:chOff x="1477706" y="2711550"/>
            <a:chExt cx="5803393" cy="2295525"/>
          </a:xfrm>
        </p:grpSpPr>
        <p:sp>
          <p:nvSpPr>
            <p:cNvPr id="76" name="Oval 4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79506" y="38926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10</a:t>
              </a:r>
            </a:p>
          </p:txBody>
        </p:sp>
        <p:sp>
          <p:nvSpPr>
            <p:cNvPr id="77" name="Oval 5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87306" y="38926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78" name="Oval 6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964710" y="3889385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22</a:t>
              </a:r>
            </a:p>
          </p:txBody>
        </p:sp>
        <p:sp>
          <p:nvSpPr>
            <p:cNvPr id="79" name="Oval 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798506" y="32259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80" name="Oval 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19306" y="27115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/>
                <a:t>15</a:t>
              </a:r>
            </a:p>
          </p:txBody>
        </p:sp>
        <p:cxnSp>
          <p:nvCxnSpPr>
            <p:cNvPr id="81" name="AutoShape 9"/>
            <p:cNvCxnSpPr>
              <a:cxnSpLocks noChangeShapeType="1"/>
              <a:stCxn id="84" idx="3"/>
              <a:endCxn id="83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3052506" y="2975075"/>
              <a:ext cx="1141413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2" name="AutoShape 10"/>
            <p:cNvCxnSpPr>
              <a:cxnSpLocks noChangeShapeType="1"/>
              <a:stCxn id="84" idx="5"/>
            </p:cNvCxnSpPr>
            <p:nvPr>
              <p:custDataLst>
                <p:tags r:id="rId7"/>
              </p:custDataLst>
            </p:nvPr>
          </p:nvCxnSpPr>
          <p:spPr bwMode="auto">
            <a:xfrm>
              <a:off x="4552911" y="2955453"/>
              <a:ext cx="1039091" cy="3101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3" name="AutoShape 12"/>
            <p:cNvCxnSpPr>
              <a:cxnSpLocks noChangeShapeType="1"/>
              <a:stCxn id="83" idx="3"/>
              <a:endCxn id="81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2341306" y="3489425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4" name="AutoShape 13"/>
            <p:cNvCxnSpPr>
              <a:cxnSpLocks noChangeShapeType="1"/>
              <a:stCxn id="83" idx="5"/>
              <a:endCxn id="80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3121385" y="3580528"/>
              <a:ext cx="422847" cy="2013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5" name="AutoShape 15"/>
            <p:cNvCxnSpPr>
              <a:cxnSpLocks noChangeShapeType="1"/>
              <a:stCxn id="81" idx="3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1731706" y="4156175"/>
              <a:ext cx="4302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6" name="Oval 16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5306" y="454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6</a:t>
              </a:r>
              <a:endParaRPr lang="en-US" dirty="0"/>
            </a:p>
          </p:txBody>
        </p:sp>
        <p:cxnSp>
          <p:nvCxnSpPr>
            <p:cNvPr id="87" name="AutoShape 17"/>
            <p:cNvCxnSpPr>
              <a:cxnSpLocks noChangeShapeType="1"/>
              <a:stCxn id="81" idx="5"/>
              <a:endCxn id="90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2520694" y="4156175"/>
              <a:ext cx="328612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8" name="Oval 18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456710" y="45784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19</a:t>
              </a:r>
            </a:p>
          </p:txBody>
        </p:sp>
        <p:cxnSp>
          <p:nvCxnSpPr>
            <p:cNvPr id="89" name="AutoShape 19"/>
            <p:cNvCxnSpPr>
              <a:cxnSpLocks noChangeShapeType="1"/>
              <a:stCxn id="82" idx="3"/>
              <a:endCxn id="9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710710" y="4133288"/>
              <a:ext cx="328395" cy="4451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0" name="Oval 2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603908" y="45784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23</a:t>
              </a:r>
              <a:endParaRPr lang="en-US" dirty="0"/>
            </a:p>
          </p:txBody>
        </p:sp>
        <p:sp>
          <p:nvSpPr>
            <p:cNvPr id="91" name="Oval 25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0006" y="3901951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25</a:t>
              </a:r>
              <a:endParaRPr lang="en-US" dirty="0"/>
            </a:p>
          </p:txBody>
        </p:sp>
        <p:cxnSp>
          <p:nvCxnSpPr>
            <p:cNvPr id="92" name="AutoShape 27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5326095" y="4185530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3" name="AutoShape 30"/>
            <p:cNvCxnSpPr>
              <a:cxnSpLocks noChangeShapeType="1"/>
              <a:stCxn id="97" idx="4"/>
            </p:cNvCxnSpPr>
            <p:nvPr>
              <p:custDataLst>
                <p:tags r:id="rId18"/>
              </p:custDataLst>
            </p:nvPr>
          </p:nvCxnSpPr>
          <p:spPr bwMode="auto">
            <a:xfrm>
              <a:off x="6464006" y="4187701"/>
              <a:ext cx="563093" cy="533624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prstDash val="sysDot"/>
              <a:round/>
              <a:headEnd/>
              <a:tailEnd type="triangle" w="med" len="med"/>
            </a:ln>
            <a:effectLst/>
          </p:spPr>
        </p:cxnSp>
        <p:sp>
          <p:nvSpPr>
            <p:cNvPr id="94" name="Oval 3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73099" y="4721325"/>
              <a:ext cx="508000" cy="28575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2</a:t>
              </a:r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95" name="Oval 14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477706" y="4540939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 smtClean="0"/>
                <a:t> 3</a:t>
              </a:r>
              <a:endParaRPr lang="en-US" dirty="0"/>
            </a:p>
          </p:txBody>
        </p:sp>
        <p:sp>
          <p:nvSpPr>
            <p:cNvPr id="96" name="Oval 26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472710" y="3232502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dirty="0"/>
                <a:t>24</a:t>
              </a:r>
            </a:p>
          </p:txBody>
        </p:sp>
        <p:cxnSp>
          <p:nvCxnSpPr>
            <p:cNvPr id="97" name="AutoShape 27"/>
            <p:cNvCxnSpPr>
              <a:cxnSpLocks noChangeShapeType="1"/>
            </p:cNvCxnSpPr>
            <p:nvPr>
              <p:custDataLst>
                <p:tags r:id="rId22"/>
              </p:custDataLst>
            </p:nvPr>
          </p:nvCxnSpPr>
          <p:spPr bwMode="auto">
            <a:xfrm>
              <a:off x="5906315" y="3476405"/>
              <a:ext cx="454456" cy="4774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8" name="AutoShape 27"/>
            <p:cNvCxnSpPr>
              <a:cxnSpLocks noChangeShapeType="1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5338496" y="3518252"/>
              <a:ext cx="388214" cy="4355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140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#3: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543050"/>
            <a:ext cx="4181174" cy="463391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55517"/>
            <a:ext cx="10515600" cy="70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with her 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Look at Case #3: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55517"/>
            <a:ext cx="10515600" cy="70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with her 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4096"/>
            <a:ext cx="3994486" cy="40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#3: Right-Left Case (after one rotation)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55517"/>
            <a:ext cx="10515600" cy="70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with her 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" y="1879651"/>
            <a:ext cx="3276600" cy="3343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0" y="1879651"/>
            <a:ext cx="3281680" cy="334904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40575" y="2754630"/>
            <a:ext cx="1228407" cy="480060"/>
          </a:xfrm>
          <a:prstGeom prst="rightArrow">
            <a:avLst/>
          </a:prstGeom>
          <a:solidFill>
            <a:srgbClr val="FFDF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right rotate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830" y="5440680"/>
            <a:ext cx="1043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way to remember it:</a:t>
            </a:r>
          </a:p>
          <a:p>
            <a:r>
              <a:rPr lang="en-US" dirty="0" smtClean="0"/>
              <a:t>Move d to grandparent’s position. Put everything else in their only legal positions for a BST.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983" y="217609"/>
            <a:ext cx="10515600" cy="1044228"/>
          </a:xfrm>
        </p:spPr>
        <p:txBody>
          <a:bodyPr>
            <a:normAutofit/>
          </a:bodyPr>
          <a:lstStyle/>
          <a:p>
            <a:r>
              <a:rPr lang="en-US" sz="3600" smtClean="0"/>
              <a:t>Practice time! </a:t>
            </a:r>
            <a:r>
              <a:rPr lang="en-US" sz="3600" dirty="0" smtClean="0"/>
              <a:t>Example of Case #4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410" y="4416456"/>
            <a:ext cx="572034" cy="61425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1"/>
                </a:solidFill>
              </a:rPr>
              <a:t>A)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439" name="Group 438"/>
          <p:cNvGrpSpPr/>
          <p:nvPr/>
        </p:nvGrpSpPr>
        <p:grpSpPr>
          <a:xfrm>
            <a:off x="4383257" y="1344544"/>
            <a:ext cx="2106445" cy="2224841"/>
            <a:chOff x="4286989" y="1858692"/>
            <a:chExt cx="2106445" cy="2224841"/>
          </a:xfrm>
        </p:grpSpPr>
        <p:sp>
          <p:nvSpPr>
            <p:cNvPr id="6" name="Oval 1028"/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252851" y="3566714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50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1029"/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86989" y="3574523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10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1030"/>
            <p:cNvSpPr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883179" y="2646963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9" name="Oval 1031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02339" y="2665834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/>
                <a:t>30</a:t>
              </a:r>
              <a:endParaRPr lang="en-US" sz="2400" dirty="0"/>
            </a:p>
          </p:txBody>
        </p:sp>
        <p:sp>
          <p:nvSpPr>
            <p:cNvPr id="10" name="Oval 1032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358223" y="1858692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60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AutoShape 1033"/>
            <p:cNvCxnSpPr>
              <a:cxnSpLocks noChangeShapeType="1"/>
              <a:stCxn id="10" idx="3"/>
              <a:endCxn id="9" idx="0"/>
            </p:cNvCxnSpPr>
            <p:nvPr>
              <p:custDataLst>
                <p:tags r:id="rId50"/>
              </p:custDataLst>
            </p:nvPr>
          </p:nvCxnSpPr>
          <p:spPr bwMode="auto">
            <a:xfrm flipH="1">
              <a:off x="5057467" y="2293159"/>
              <a:ext cx="375481" cy="3726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4" name="AutoShape 1036"/>
            <p:cNvCxnSpPr>
              <a:cxnSpLocks noChangeShapeType="1"/>
              <a:stCxn id="9" idx="3"/>
              <a:endCxn id="7" idx="0"/>
            </p:cNvCxnSpPr>
            <p:nvPr>
              <p:custDataLst>
                <p:tags r:id="rId51"/>
              </p:custDataLst>
            </p:nvPr>
          </p:nvCxnSpPr>
          <p:spPr bwMode="auto">
            <a:xfrm flipH="1">
              <a:off x="4542117" y="3100301"/>
              <a:ext cx="334947" cy="47422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5" name="AutoShape 1037"/>
            <p:cNvCxnSpPr>
              <a:cxnSpLocks noChangeShapeType="1"/>
              <a:stCxn id="9" idx="5"/>
              <a:endCxn id="6" idx="0"/>
            </p:cNvCxnSpPr>
            <p:nvPr>
              <p:custDataLst>
                <p:tags r:id="rId52"/>
              </p:custDataLst>
            </p:nvPr>
          </p:nvCxnSpPr>
          <p:spPr bwMode="auto">
            <a:xfrm>
              <a:off x="5237869" y="3100301"/>
              <a:ext cx="270110" cy="4664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413" name="AutoShape 1034"/>
            <p:cNvCxnSpPr>
              <a:cxnSpLocks noChangeShapeType="1"/>
              <a:stCxn id="10" idx="5"/>
              <a:endCxn id="8" idx="0"/>
            </p:cNvCxnSpPr>
            <p:nvPr>
              <p:custDataLst>
                <p:tags r:id="rId53"/>
              </p:custDataLst>
            </p:nvPr>
          </p:nvCxnSpPr>
          <p:spPr bwMode="auto">
            <a:xfrm>
              <a:off x="5793753" y="2293159"/>
              <a:ext cx="344554" cy="3538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456" name="Group 455"/>
          <p:cNvGrpSpPr/>
          <p:nvPr/>
        </p:nvGrpSpPr>
        <p:grpSpPr>
          <a:xfrm>
            <a:off x="856598" y="4511689"/>
            <a:ext cx="2128835" cy="1852326"/>
            <a:chOff x="1520190" y="4238966"/>
            <a:chExt cx="2556957" cy="2224841"/>
          </a:xfrm>
        </p:grpSpPr>
        <p:sp>
          <p:nvSpPr>
            <p:cNvPr id="443" name="Oval 1029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2019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10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45" name="Oval 1031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03554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30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46" name="Oval 1032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91424" y="4238966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42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47" name="AutoShape 1033"/>
            <p:cNvCxnSpPr>
              <a:cxnSpLocks noChangeShapeType="1"/>
              <a:endCxn id="448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2290668" y="4673433"/>
              <a:ext cx="375481" cy="37267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48" name="AutoShape 1036"/>
            <p:cNvCxnSpPr>
              <a:cxnSpLocks noChangeShapeType="1"/>
              <a:stCxn id="448" idx="3"/>
              <a:endCxn id="446" idx="0"/>
            </p:cNvCxnSpPr>
            <p:nvPr>
              <p:custDataLst>
                <p:tags r:id="rId38"/>
              </p:custDataLst>
            </p:nvPr>
          </p:nvCxnSpPr>
          <p:spPr bwMode="auto">
            <a:xfrm flipH="1">
              <a:off x="1775318" y="5480575"/>
              <a:ext cx="334947" cy="4742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50" name="AutoShape 1034"/>
            <p:cNvCxnSpPr>
              <a:cxnSpLocks noChangeShapeType="1"/>
              <a:endCxn id="447" idx="0"/>
            </p:cNvCxnSpPr>
            <p:nvPr>
              <p:custDataLst>
                <p:tags r:id="rId39"/>
              </p:custDataLst>
            </p:nvPr>
          </p:nvCxnSpPr>
          <p:spPr bwMode="auto">
            <a:xfrm>
              <a:off x="3026954" y="4673433"/>
              <a:ext cx="344554" cy="35380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sp>
          <p:nvSpPr>
            <p:cNvPr id="451" name="Oval 1028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566892" y="594698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8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52" name="Oval 1029"/>
            <p:cNvSpPr>
              <a:spLocks noChangeAspect="1"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60103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50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53" name="Oval 1031"/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1638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6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54" name="AutoShape 1036"/>
            <p:cNvCxnSpPr>
              <a:cxnSpLocks noChangeShapeType="1"/>
            </p:cNvCxnSpPr>
            <p:nvPr>
              <p:custDataLst>
                <p:tags r:id="rId43"/>
              </p:custDataLst>
            </p:nvPr>
          </p:nvCxnSpPr>
          <p:spPr bwMode="auto">
            <a:xfrm flipH="1">
              <a:off x="2856158" y="5480575"/>
              <a:ext cx="334947" cy="4742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55" name="AutoShape 1037"/>
            <p:cNvCxnSpPr>
              <a:cxnSpLocks noChangeShapeType="1"/>
            </p:cNvCxnSpPr>
            <p:nvPr>
              <p:custDataLst>
                <p:tags r:id="rId44"/>
              </p:custDataLst>
            </p:nvPr>
          </p:nvCxnSpPr>
          <p:spPr bwMode="auto">
            <a:xfrm>
              <a:off x="3551910" y="5480575"/>
              <a:ext cx="270110" cy="46641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457" name="Group 456"/>
          <p:cNvGrpSpPr/>
          <p:nvPr/>
        </p:nvGrpSpPr>
        <p:grpSpPr>
          <a:xfrm>
            <a:off x="9478371" y="4458746"/>
            <a:ext cx="2128835" cy="1852326"/>
            <a:chOff x="1520190" y="4238966"/>
            <a:chExt cx="2556957" cy="2224841"/>
          </a:xfrm>
        </p:grpSpPr>
        <p:sp>
          <p:nvSpPr>
            <p:cNvPr id="458" name="Oval 1029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2019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10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59" name="Oval 1031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3554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30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60" name="Oval 1032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91424" y="4238966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50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61" name="AutoShape 1033"/>
            <p:cNvCxnSpPr>
              <a:cxnSpLocks noChangeShapeType="1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2290668" y="4673433"/>
              <a:ext cx="375481" cy="37267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62" name="AutoShape 1036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1775318" y="5480575"/>
              <a:ext cx="334947" cy="4742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63" name="AutoShape 1034"/>
            <p:cNvCxnSpPr>
              <a:cxnSpLocks noChangeShapeType="1"/>
            </p:cNvCxnSpPr>
            <p:nvPr>
              <p:custDataLst>
                <p:tags r:id="rId28"/>
              </p:custDataLst>
            </p:nvPr>
          </p:nvCxnSpPr>
          <p:spPr bwMode="auto">
            <a:xfrm>
              <a:off x="3026954" y="4673433"/>
              <a:ext cx="344554" cy="35380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sp>
          <p:nvSpPr>
            <p:cNvPr id="464" name="Oval 1028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566892" y="594698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8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65" name="Oval 1029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0103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42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66" name="Oval 1031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1638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6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67" name="AutoShape 1036"/>
            <p:cNvCxnSpPr>
              <a:cxnSpLocks noChangeShapeType="1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2856158" y="5480575"/>
              <a:ext cx="334947" cy="4742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68" name="AutoShape 1037"/>
            <p:cNvCxnSpPr>
              <a:cxnSpLocks noChangeShapeType="1"/>
            </p:cNvCxnSpPr>
            <p:nvPr>
              <p:custDataLst>
                <p:tags r:id="rId33"/>
              </p:custDataLst>
            </p:nvPr>
          </p:nvCxnSpPr>
          <p:spPr bwMode="auto">
            <a:xfrm>
              <a:off x="3551910" y="5480575"/>
              <a:ext cx="270110" cy="46641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469" name="Group 468"/>
          <p:cNvGrpSpPr/>
          <p:nvPr/>
        </p:nvGrpSpPr>
        <p:grpSpPr>
          <a:xfrm>
            <a:off x="6818592" y="4502764"/>
            <a:ext cx="2128835" cy="1852326"/>
            <a:chOff x="1520190" y="4238966"/>
            <a:chExt cx="2556957" cy="2224841"/>
          </a:xfrm>
        </p:grpSpPr>
        <p:sp>
          <p:nvSpPr>
            <p:cNvPr id="470" name="Oval 1029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52019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10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71" name="Oval 1031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03554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30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72" name="Oval 1032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1424" y="4238966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50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73" name="AutoShape 1033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2290668" y="4673433"/>
              <a:ext cx="375481" cy="37267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74" name="AutoShape 1036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1775318" y="5480575"/>
              <a:ext cx="334947" cy="4742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75" name="AutoShape 1034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3026954" y="4673433"/>
              <a:ext cx="344554" cy="35380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sp>
          <p:nvSpPr>
            <p:cNvPr id="476" name="Oval 1028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66892" y="594698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8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77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0103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42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78" name="Oval 1031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11638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6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79" name="AutoShape 1036"/>
            <p:cNvCxnSpPr>
              <a:cxnSpLocks noChangeShapeType="1"/>
              <a:stCxn id="471" idx="5"/>
            </p:cNvCxnSpPr>
            <p:nvPr>
              <p:custDataLst>
                <p:tags r:id="rId21"/>
              </p:custDataLst>
            </p:nvPr>
          </p:nvCxnSpPr>
          <p:spPr bwMode="auto">
            <a:xfrm>
              <a:off x="2471070" y="5480574"/>
              <a:ext cx="385088" cy="47422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80" name="AutoShape 1037"/>
            <p:cNvCxnSpPr>
              <a:cxnSpLocks noChangeShapeType="1"/>
            </p:cNvCxnSpPr>
            <p:nvPr>
              <p:custDataLst>
                <p:tags r:id="rId22"/>
              </p:custDataLst>
            </p:nvPr>
          </p:nvCxnSpPr>
          <p:spPr bwMode="auto">
            <a:xfrm>
              <a:off x="3551910" y="5480575"/>
              <a:ext cx="270110" cy="46641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482" name="Group 481"/>
          <p:cNvGrpSpPr/>
          <p:nvPr/>
        </p:nvGrpSpPr>
        <p:grpSpPr>
          <a:xfrm>
            <a:off x="3901525" y="4458746"/>
            <a:ext cx="2122446" cy="1922545"/>
            <a:chOff x="1527863" y="4154626"/>
            <a:chExt cx="2549284" cy="2309181"/>
          </a:xfrm>
        </p:grpSpPr>
        <p:sp>
          <p:nvSpPr>
            <p:cNvPr id="483" name="Oval 1029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897299" y="5929381"/>
              <a:ext cx="510255" cy="50900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42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84" name="Oval 1031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527863" y="5057786"/>
              <a:ext cx="510255" cy="50900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1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85" name="Oval 1032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02062" y="4154626"/>
              <a:ext cx="510255" cy="50900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3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86" name="AutoShape 1033"/>
            <p:cNvCxnSpPr>
              <a:cxnSpLocks noChangeShapeType="1"/>
              <a:stCxn id="485" idx="3"/>
              <a:endCxn id="484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1782990" y="4589092"/>
              <a:ext cx="593796" cy="46869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87" name="AutoShape 1036"/>
            <p:cNvCxnSpPr>
              <a:cxnSpLocks noChangeShapeType="1"/>
              <a:stCxn id="484" idx="5"/>
              <a:endCxn id="483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1963393" y="5492253"/>
              <a:ext cx="189034" cy="43712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88" name="AutoShape 1034"/>
            <p:cNvCxnSpPr>
              <a:cxnSpLocks noChangeShapeType="1"/>
              <a:stCxn id="485" idx="5"/>
              <a:endCxn id="491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2737592" y="4589092"/>
              <a:ext cx="633915" cy="45701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sp>
          <p:nvSpPr>
            <p:cNvPr id="489" name="Oval 1028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66892" y="594698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8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90" name="Oval 1029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103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60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91" name="Oval 1031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638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50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92" name="AutoShape 1036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2856158" y="5480575"/>
              <a:ext cx="334947" cy="4742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93" name="AutoShape 1037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3551910" y="5480575"/>
              <a:ext cx="270110" cy="46641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</p:grpSp>
      <p:sp>
        <p:nvSpPr>
          <p:cNvPr id="504" name="Content Placeholder 2"/>
          <p:cNvSpPr txBox="1">
            <a:spLocks/>
          </p:cNvSpPr>
          <p:nvPr/>
        </p:nvSpPr>
        <p:spPr>
          <a:xfrm>
            <a:off x="3411073" y="4416456"/>
            <a:ext cx="572034" cy="61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B</a:t>
            </a:r>
            <a:r>
              <a:rPr lang="en-US" sz="3200" b="1" dirty="0" smtClean="0">
                <a:solidFill>
                  <a:schemeClr val="accent1"/>
                </a:solidFill>
              </a:rPr>
              <a:t>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05" name="Content Placeholder 2"/>
          <p:cNvSpPr txBox="1">
            <a:spLocks/>
          </p:cNvSpPr>
          <p:nvPr/>
        </p:nvSpPr>
        <p:spPr>
          <a:xfrm>
            <a:off x="6587639" y="4379005"/>
            <a:ext cx="572034" cy="61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C</a:t>
            </a:r>
            <a:r>
              <a:rPr lang="en-US" sz="3200" b="1" dirty="0" smtClean="0">
                <a:solidFill>
                  <a:schemeClr val="accent1"/>
                </a:solidFill>
              </a:rPr>
              <a:t>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06" name="Content Placeholder 2"/>
          <p:cNvSpPr txBox="1">
            <a:spLocks/>
          </p:cNvSpPr>
          <p:nvPr/>
        </p:nvSpPr>
        <p:spPr>
          <a:xfrm>
            <a:off x="9323161" y="4315490"/>
            <a:ext cx="572034" cy="61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D</a:t>
            </a:r>
            <a:r>
              <a:rPr lang="en-US" sz="3200" b="1" dirty="0" smtClean="0">
                <a:solidFill>
                  <a:schemeClr val="accent1"/>
                </a:solidFill>
              </a:rPr>
              <a:t>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7517558" y="1356666"/>
            <a:ext cx="357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of the following is the updated AVL tree after inserting 42?</a:t>
            </a:r>
            <a:endParaRPr lang="en-US" sz="2800" dirty="0"/>
          </a:p>
        </p:txBody>
      </p:sp>
      <p:sp>
        <p:nvSpPr>
          <p:cNvPr id="508" name="TextBox 507"/>
          <p:cNvSpPr txBox="1"/>
          <p:nvPr/>
        </p:nvSpPr>
        <p:spPr>
          <a:xfrm>
            <a:off x="852360" y="1406545"/>
            <a:ext cx="3111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Starting with this AVL tree:</a:t>
            </a:r>
            <a:endParaRPr lang="en-US" sz="2800" dirty="0"/>
          </a:p>
        </p:txBody>
      </p:sp>
      <p:cxnSp>
        <p:nvCxnSpPr>
          <p:cNvPr id="510" name="Straight Connector 509"/>
          <p:cNvCxnSpPr/>
          <p:nvPr/>
        </p:nvCxnSpPr>
        <p:spPr>
          <a:xfrm>
            <a:off x="816573" y="3954780"/>
            <a:ext cx="10683385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9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(Extra space for your scratch-work)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Binary Search Trees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983" y="217609"/>
            <a:ext cx="10515600" cy="1044228"/>
          </a:xfrm>
        </p:spPr>
        <p:txBody>
          <a:bodyPr>
            <a:normAutofit/>
          </a:bodyPr>
          <a:lstStyle/>
          <a:p>
            <a:r>
              <a:rPr lang="en-US" sz="3600" smtClean="0"/>
              <a:t>Practice time! </a:t>
            </a:r>
            <a:r>
              <a:rPr lang="en-US" sz="3600" dirty="0" smtClean="0"/>
              <a:t>Example of Case #4</a:t>
            </a:r>
            <a:endParaRPr lang="en-US" sz="3600" dirty="0"/>
          </a:p>
        </p:txBody>
      </p:sp>
      <p:grpSp>
        <p:nvGrpSpPr>
          <p:cNvPr id="439" name="Group 438"/>
          <p:cNvGrpSpPr/>
          <p:nvPr/>
        </p:nvGrpSpPr>
        <p:grpSpPr>
          <a:xfrm>
            <a:off x="4383257" y="1344544"/>
            <a:ext cx="2106445" cy="2224841"/>
            <a:chOff x="4286989" y="1858692"/>
            <a:chExt cx="2106445" cy="2224841"/>
          </a:xfrm>
        </p:grpSpPr>
        <p:sp>
          <p:nvSpPr>
            <p:cNvPr id="6" name="Oval 1028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252851" y="3566714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50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1029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286989" y="3574523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10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1030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83179" y="2646963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9" name="Oval 1031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802339" y="2665834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/>
                <a:t>30</a:t>
              </a:r>
              <a:endParaRPr lang="en-US" sz="2400" dirty="0"/>
            </a:p>
          </p:txBody>
        </p:sp>
        <p:sp>
          <p:nvSpPr>
            <p:cNvPr id="10" name="Oval 1032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58223" y="1858692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60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AutoShape 1033"/>
            <p:cNvCxnSpPr>
              <a:cxnSpLocks noChangeShapeType="1"/>
              <a:stCxn id="10" idx="3"/>
              <a:endCxn id="9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5057467" y="2293159"/>
              <a:ext cx="375481" cy="3726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4" name="AutoShape 1036"/>
            <p:cNvCxnSpPr>
              <a:cxnSpLocks noChangeShapeType="1"/>
              <a:stCxn id="9" idx="3"/>
              <a:endCxn id="7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4542117" y="3100301"/>
              <a:ext cx="334947" cy="47422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5" name="AutoShape 1037"/>
            <p:cNvCxnSpPr>
              <a:cxnSpLocks noChangeShapeType="1"/>
              <a:stCxn id="9" idx="5"/>
              <a:endCxn id="6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5237869" y="3100301"/>
              <a:ext cx="270110" cy="4664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413" name="AutoShape 1034"/>
            <p:cNvCxnSpPr>
              <a:cxnSpLocks noChangeShapeType="1"/>
              <a:stCxn id="10" idx="5"/>
              <a:endCxn id="8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5793753" y="2293159"/>
              <a:ext cx="344554" cy="3538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</p:grpSp>
      <p:sp>
        <p:nvSpPr>
          <p:cNvPr id="507" name="TextBox 506"/>
          <p:cNvSpPr txBox="1"/>
          <p:nvPr/>
        </p:nvSpPr>
        <p:spPr>
          <a:xfrm>
            <a:off x="7517558" y="1356666"/>
            <a:ext cx="357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of the following is the updated AVL tree after inserting 42?</a:t>
            </a:r>
            <a:endParaRPr lang="en-US" sz="2800" dirty="0"/>
          </a:p>
        </p:txBody>
      </p:sp>
      <p:sp>
        <p:nvSpPr>
          <p:cNvPr id="508" name="TextBox 507"/>
          <p:cNvSpPr txBox="1"/>
          <p:nvPr/>
        </p:nvSpPr>
        <p:spPr>
          <a:xfrm>
            <a:off x="852360" y="1406545"/>
            <a:ext cx="3111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Starting with this AVL tree: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32220" y="5894883"/>
            <a:ext cx="413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rotations did we do?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204308" y="5894884"/>
            <a:ext cx="392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What’s the name of this case?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96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Insert,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Insert </a:t>
            </a:r>
            <a:r>
              <a:rPr lang="en-US" dirty="0" smtClean="0"/>
              <a:t>as in our generic BST</a:t>
            </a:r>
            <a:endParaRPr lang="en-US" sz="1000" dirty="0"/>
          </a:p>
          <a:p>
            <a:pPr>
              <a:lnSpc>
                <a:spcPct val="120000"/>
              </a:lnSpc>
            </a:pPr>
            <a:r>
              <a:rPr lang="en-US" dirty="0" smtClean="0"/>
              <a:t>Check back up path for imbalance, which will be 1 of 4 cases: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</a:t>
            </a:r>
            <a:r>
              <a:rPr lang="en-US" dirty="0" smtClean="0"/>
              <a:t>ode’s </a:t>
            </a:r>
            <a:r>
              <a:rPr lang="en-US" dirty="0" smtClean="0">
                <a:solidFill>
                  <a:schemeClr val="accent1"/>
                </a:solidFill>
              </a:rPr>
              <a:t>left-left</a:t>
            </a:r>
            <a:r>
              <a:rPr lang="en-US" dirty="0" smtClean="0"/>
              <a:t> grandchild is too tall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Node’s</a:t>
            </a:r>
            <a:r>
              <a:rPr lang="en-US" dirty="0" smtClean="0">
                <a:solidFill>
                  <a:schemeClr val="accent1"/>
                </a:solidFill>
              </a:rPr>
              <a:t> left-right </a:t>
            </a:r>
            <a:r>
              <a:rPr lang="en-US" dirty="0" smtClean="0"/>
              <a:t>grandchild is too tall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Node’s </a:t>
            </a:r>
            <a:r>
              <a:rPr lang="en-US" dirty="0" smtClean="0">
                <a:solidFill>
                  <a:schemeClr val="accent1"/>
                </a:solidFill>
              </a:rPr>
              <a:t>right-left</a:t>
            </a:r>
            <a:r>
              <a:rPr lang="en-US" dirty="0" smtClean="0"/>
              <a:t> grandchild is too tall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Node’s </a:t>
            </a:r>
            <a:r>
              <a:rPr lang="en-US" dirty="0" smtClean="0">
                <a:solidFill>
                  <a:schemeClr val="accent1"/>
                </a:solidFill>
              </a:rPr>
              <a:t>right-right </a:t>
            </a:r>
            <a:r>
              <a:rPr lang="en-US" dirty="0" smtClean="0"/>
              <a:t>grandchild is too tall</a:t>
            </a:r>
          </a:p>
          <a:p>
            <a:pPr lvl="1">
              <a:lnSpc>
                <a:spcPct val="120000"/>
              </a:lnSpc>
            </a:pPr>
            <a:endParaRPr lang="en-US" sz="1000" dirty="0"/>
          </a:p>
          <a:p>
            <a:pPr>
              <a:lnSpc>
                <a:spcPct val="120000"/>
              </a:lnSpc>
            </a:pPr>
            <a:r>
              <a:rPr lang="en-US" dirty="0" smtClean="0"/>
              <a:t>Only                       occurs </a:t>
            </a:r>
            <a:r>
              <a:rPr lang="en-US" dirty="0" smtClean="0"/>
              <a:t>because </a:t>
            </a:r>
            <a:endParaRPr lang="en-US" sz="10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After the appropriate single or double rotation, the smallest-unbalanced subtree has the same height as before the insertion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So </a:t>
            </a:r>
            <a:r>
              <a:rPr lang="en-US" dirty="0" smtClean="0"/>
              <a:t>all ancestors are now balanced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8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Worst-case complexity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Worst-case complexity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/>
              <a:t>: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Worst-case complexity of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buildTree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Takes </a:t>
            </a:r>
            <a:r>
              <a:rPr lang="en-US" dirty="0"/>
              <a:t>some more rotation action to handle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AVL Trees</a:t>
            </a:r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85850" y="1604010"/>
            <a:ext cx="898398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2200" dirty="0">
                <a:latin typeface="+mj-lt"/>
              </a:rPr>
              <a:t>Arguments for AVL trees:</a:t>
            </a:r>
          </a:p>
          <a:p>
            <a:pPr marL="457200" indent="-457200"/>
            <a:endParaRPr lang="en-US" sz="220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+mj-lt"/>
              </a:rPr>
              <a:t>All operations logarithmic worst-case because trees </a:t>
            </a:r>
            <a:r>
              <a:rPr lang="en-US" sz="2200" dirty="0">
                <a:latin typeface="+mj-lt"/>
              </a:rPr>
              <a:t>are </a:t>
            </a:r>
            <a:r>
              <a:rPr lang="en-US" sz="2200" i="1" dirty="0">
                <a:latin typeface="+mj-lt"/>
              </a:rPr>
              <a:t>always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 balanced</a:t>
            </a:r>
            <a:endParaRPr lang="en-US" sz="220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+mj-lt"/>
              </a:rPr>
              <a:t>Height </a:t>
            </a:r>
            <a:r>
              <a:rPr lang="en-US" sz="2200" dirty="0">
                <a:latin typeface="+mj-lt"/>
              </a:rPr>
              <a:t>balancing adds no more than a constant factor to the speed of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200" dirty="0">
                <a:latin typeface="+mj-lt"/>
              </a:rPr>
              <a:t> and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delete</a:t>
            </a:r>
            <a:endParaRPr lang="en-US" sz="2200" dirty="0">
              <a:latin typeface="+mj-lt"/>
            </a:endParaRPr>
          </a:p>
          <a:p>
            <a:pPr marL="457200" indent="-457200"/>
            <a:endParaRPr lang="en-US" sz="2200" dirty="0">
              <a:latin typeface="+mj-lt"/>
            </a:endParaRPr>
          </a:p>
          <a:p>
            <a:pPr marL="457200" indent="-457200"/>
            <a:r>
              <a:rPr lang="en-US" sz="2200" dirty="0">
                <a:latin typeface="+mj-lt"/>
              </a:rPr>
              <a:t>Arguments against </a:t>
            </a:r>
            <a:r>
              <a:rPr lang="en-US" sz="2200" dirty="0">
                <a:latin typeface="+mj-lt"/>
              </a:rPr>
              <a:t>AVL </a:t>
            </a:r>
            <a:r>
              <a:rPr lang="en-US" sz="2200" dirty="0">
                <a:latin typeface="+mj-lt"/>
              </a:rPr>
              <a:t>trees</a:t>
            </a:r>
            <a:r>
              <a:rPr lang="en-US" sz="2200" dirty="0">
                <a:latin typeface="+mj-lt"/>
              </a:rPr>
              <a:t>:</a:t>
            </a:r>
          </a:p>
          <a:p>
            <a:pPr marL="457200" indent="-457200"/>
            <a:endParaRPr lang="en-US" sz="220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+mj-lt"/>
              </a:rPr>
              <a:t>Difficult to program &amp; </a:t>
            </a:r>
            <a:r>
              <a:rPr lang="en-US" sz="2200" dirty="0">
                <a:latin typeface="+mj-lt"/>
              </a:rPr>
              <a:t>debug [but done once in a library!]</a:t>
            </a: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+mj-lt"/>
              </a:rPr>
              <a:t>More </a:t>
            </a:r>
            <a:r>
              <a:rPr lang="en-US" sz="2200" dirty="0">
                <a:latin typeface="+mj-lt"/>
              </a:rPr>
              <a:t>space for height </a:t>
            </a:r>
            <a:r>
              <a:rPr lang="en-US" sz="2200" dirty="0">
                <a:latin typeface="+mj-lt"/>
              </a:rPr>
              <a:t>field</a:t>
            </a:r>
            <a:endParaRPr lang="en-US" sz="220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+mj-lt"/>
              </a:rPr>
              <a:t>Asymptotically faster but rebalancing </a:t>
            </a:r>
            <a:r>
              <a:rPr lang="en-US" sz="2200" dirty="0">
                <a:latin typeface="+mj-lt"/>
              </a:rPr>
              <a:t>takes a little time</a:t>
            </a:r>
            <a:endParaRPr lang="en-US" sz="220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+mj-lt"/>
              </a:rPr>
              <a:t>If </a:t>
            </a:r>
            <a:r>
              <a:rPr lang="en-US" sz="2200" i="1" dirty="0">
                <a:latin typeface="+mj-lt"/>
              </a:rPr>
              <a:t>amortized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logarithmic </a:t>
            </a:r>
            <a:r>
              <a:rPr lang="en-US" sz="2200" dirty="0">
                <a:latin typeface="+mj-lt"/>
              </a:rPr>
              <a:t>time is enough, use splay trees (also in the </a:t>
            </a:r>
            <a:r>
              <a:rPr lang="en-US" sz="2200" dirty="0" smtClean="0">
                <a:latin typeface="+mj-lt"/>
              </a:rPr>
              <a:t>text, not covered in this class)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388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 Rotation Cheat-Sheet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(Just two of the four cases)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Rotations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690688"/>
            <a:ext cx="7997440" cy="39674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055517"/>
            <a:ext cx="10515600" cy="701993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</a:t>
            </a: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her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#2: Left-Left Case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31620"/>
            <a:ext cx="4131327" cy="45786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55517"/>
            <a:ext cx="10515600" cy="70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with her 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10" y="1535861"/>
            <a:ext cx="4127500" cy="457442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003030" y="2000250"/>
            <a:ext cx="1579380" cy="617220"/>
          </a:xfrm>
          <a:prstGeom prst="rightArrow">
            <a:avLst/>
          </a:prstGeom>
          <a:solidFill>
            <a:srgbClr val="F5FF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 left </a:t>
            </a:r>
            <a:r>
              <a:rPr lang="en-US" dirty="0" smtClean="0">
                <a:solidFill>
                  <a:schemeClr val="tx1"/>
                </a:solidFill>
              </a:rPr>
              <a:t>rotate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#3: Right-Left </a:t>
            </a:r>
            <a:r>
              <a:rPr lang="en-US" dirty="0" smtClean="0"/>
              <a:t>Case (after two rotations)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55517"/>
            <a:ext cx="10515600" cy="70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with her 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" y="1879651"/>
            <a:ext cx="3276600" cy="3343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0" y="1879651"/>
            <a:ext cx="3281680" cy="334904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40575" y="2754630"/>
            <a:ext cx="1228407" cy="480060"/>
          </a:xfrm>
          <a:prstGeom prst="rightArrow">
            <a:avLst/>
          </a:prstGeom>
          <a:solidFill>
            <a:srgbClr val="FFDF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right rotate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1" y="1879651"/>
            <a:ext cx="3286208" cy="334386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230585" y="2141220"/>
            <a:ext cx="1228407" cy="480060"/>
          </a:xfrm>
          <a:prstGeom prst="rightArrow">
            <a:avLst/>
          </a:prstGeom>
          <a:solidFill>
            <a:srgbClr val="F5FF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left rotate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830" y="5440680"/>
            <a:ext cx="1043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way to remember it:</a:t>
            </a:r>
          </a:p>
          <a:p>
            <a:r>
              <a:rPr lang="en-US" dirty="0" smtClean="0"/>
              <a:t>Move d to grandparent’s position. Put everything else in their only legal positions for a BST.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buildTree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for BST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Let’s consider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buildTree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(insert values starting from an empty tree)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Insert values 1, 2, 3, 4, 5, 6, 7, 8, 9  into an empty BST</a:t>
            </a:r>
          </a:p>
          <a:p>
            <a:endParaRPr lang="en-US" sz="300" dirty="0"/>
          </a:p>
          <a:p>
            <a:pPr>
              <a:lnSpc>
                <a:spcPct val="120000"/>
              </a:lnSpc>
            </a:pPr>
            <a:r>
              <a:rPr lang="en-US" dirty="0"/>
              <a:t>If inserted in given order, </a:t>
            </a:r>
            <a:br>
              <a:rPr lang="en-US" dirty="0"/>
            </a:br>
            <a:r>
              <a:rPr lang="en-US" dirty="0"/>
              <a:t>what is the tree?  </a:t>
            </a:r>
            <a:br>
              <a:rPr lang="en-US" dirty="0"/>
            </a:b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dirty="0"/>
              <a:t>What big-O runtime for </a:t>
            </a:r>
            <a:br>
              <a:rPr lang="en-US" dirty="0"/>
            </a:br>
            <a:r>
              <a:rPr lang="en-US" dirty="0" err="1"/>
              <a:t>buildTree</a:t>
            </a:r>
            <a:r>
              <a:rPr lang="en-US" dirty="0"/>
              <a:t> on this sorted input?</a:t>
            </a:r>
          </a:p>
          <a:p>
            <a:pPr>
              <a:lnSpc>
                <a:spcPct val="120000"/>
              </a:lnSpc>
            </a:pPr>
            <a:endParaRPr lang="en-US" sz="1500" dirty="0"/>
          </a:p>
          <a:p>
            <a:pPr>
              <a:lnSpc>
                <a:spcPct val="120000"/>
              </a:lnSpc>
            </a:pPr>
            <a:r>
              <a:rPr lang="en-US" dirty="0"/>
              <a:t>Is inserting in the reverse order any better?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buildTree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for BST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Insert values 1, 2, 3, 4, 5, 6, 7, 8, 9  into an empty BST</a:t>
            </a:r>
          </a:p>
          <a:p>
            <a:endParaRPr lang="en-US" sz="300" dirty="0"/>
          </a:p>
          <a:p>
            <a:pPr marL="0" indent="0">
              <a:buNone/>
            </a:pPr>
            <a:r>
              <a:rPr lang="en-US" dirty="0"/>
              <a:t>What we if could somehow re-arrange them</a:t>
            </a:r>
          </a:p>
          <a:p>
            <a:r>
              <a:rPr lang="en-US" dirty="0"/>
              <a:t>median first, then left median, right median, etc.</a:t>
            </a:r>
            <a:br>
              <a:rPr lang="en-US" dirty="0"/>
            </a:br>
            <a:r>
              <a:rPr lang="en-US" dirty="0"/>
              <a:t>	5, 3, 7, 2, 1, 4, 8, 6, 9	</a:t>
            </a:r>
          </a:p>
          <a:p>
            <a:endParaRPr lang="en-US" sz="1600" dirty="0"/>
          </a:p>
          <a:p>
            <a:r>
              <a:rPr lang="en-US" dirty="0"/>
              <a:t>What tree does that give us?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big-O runtime?</a:t>
            </a:r>
            <a:r>
              <a:rPr lang="en-US" sz="1600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Binary Search Trees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BST: Efficiency of Operations?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Worst-case running time: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ind</a:t>
            </a:r>
            <a:r>
              <a:rPr lang="en-US" dirty="0" smtClean="0"/>
              <a:t>,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dirty="0" smtClean="0"/>
              <a:t>,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delete</a:t>
            </a:r>
          </a:p>
          <a:p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buildTree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3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make a BST efficient?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>
              <a:buNone/>
            </a:pPr>
            <a:r>
              <a:rPr lang="en-US" i="1" dirty="0" smtClean="0"/>
              <a:t>Observation</a:t>
            </a:r>
          </a:p>
          <a:p>
            <a:pPr marL="0" indent="0">
              <a:buNone/>
            </a:pPr>
            <a:endParaRPr lang="en-US" i="1" dirty="0">
              <a:sym typeface="Symbol" pitchFamily="18" charset="2"/>
            </a:endParaRPr>
          </a:p>
          <a:p>
            <a:pPr marL="0" indent="0">
              <a:buNone/>
            </a:pPr>
            <a:endParaRPr lang="en-US" dirty="0">
              <a:sym typeface="Symbol" pitchFamily="18" charset="2"/>
            </a:endParaRPr>
          </a:p>
          <a:p>
            <a:pPr marL="533400" indent="-533400">
              <a:buNone/>
            </a:pPr>
            <a:r>
              <a:rPr lang="en-US" i="1" dirty="0">
                <a:sym typeface="Symbol" pitchFamily="18" charset="2"/>
              </a:rPr>
              <a:t>Solution</a:t>
            </a:r>
            <a:r>
              <a:rPr lang="en-US" dirty="0">
                <a:sym typeface="Symbol" pitchFamily="18" charset="2"/>
              </a:rPr>
              <a:t>:  Require a </a:t>
            </a:r>
            <a:r>
              <a:rPr lang="en-US" b="1" dirty="0">
                <a:solidFill>
                  <a:schemeClr val="accent1"/>
                </a:solidFill>
                <a:sym typeface="Symbol" pitchFamily="18" charset="2"/>
              </a:rPr>
              <a:t>Balance Condition</a:t>
            </a:r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that</a:t>
            </a:r>
          </a:p>
          <a:p>
            <a:pPr marL="533400" indent="-533400">
              <a:buFontTx/>
              <a:buAutoNum type="arabicPeriod"/>
            </a:pPr>
            <a:endParaRPr lang="en-US" dirty="0" smtClean="0">
              <a:sym typeface="Symbol" pitchFamily="18" charset="2"/>
            </a:endParaRPr>
          </a:p>
          <a:p>
            <a:pPr marL="533400" indent="-533400">
              <a:buFontTx/>
              <a:buAutoNum type="arabicPeriod"/>
            </a:pPr>
            <a:endParaRPr lang="en-US" b="1" dirty="0">
              <a:solidFill>
                <a:schemeClr val="accent1"/>
              </a:solidFill>
              <a:sym typeface="Symbol" pitchFamily="18" charset="2"/>
            </a:endParaRPr>
          </a:p>
          <a:p>
            <a:pPr marL="533400" indent="-533400">
              <a:buFontTx/>
              <a:buAutoNum type="arabicPeriod"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342900" indent="-342900"/>
            <a:r>
              <a:rPr lang="en-US" dirty="0"/>
              <a:t>When we </a:t>
            </a:r>
            <a:r>
              <a:rPr lang="en-US" dirty="0">
                <a:solidFill>
                  <a:schemeClr val="accent1"/>
                </a:solidFill>
              </a:rPr>
              <a:t>build </a:t>
            </a:r>
            <a:r>
              <a:rPr lang="en-US" dirty="0"/>
              <a:t>the tree, make sure it’s balanced. </a:t>
            </a:r>
            <a:endParaRPr lang="en-US" sz="1600" dirty="0"/>
          </a:p>
          <a:p>
            <a:pPr marL="342900" indent="-342900"/>
            <a:r>
              <a:rPr lang="en-US" dirty="0">
                <a:solidFill>
                  <a:schemeClr val="accent1"/>
                </a:solidFill>
              </a:rPr>
              <a:t>BUT</a:t>
            </a:r>
            <a:r>
              <a:rPr lang="en-US" dirty="0"/>
              <a:t>…Balancing a tree </a:t>
            </a:r>
            <a:r>
              <a:rPr lang="en-US" dirty="0">
                <a:solidFill>
                  <a:schemeClr val="accent1"/>
                </a:solidFill>
              </a:rPr>
              <a:t>only</a:t>
            </a:r>
            <a:r>
              <a:rPr lang="en-US" dirty="0"/>
              <a:t> at build time is insufficient</a:t>
            </a:r>
            <a:r>
              <a:rPr lang="en-US" dirty="0" smtClean="0"/>
              <a:t>.</a:t>
            </a:r>
            <a:endParaRPr lang="en-US" sz="1600" dirty="0"/>
          </a:p>
          <a:p>
            <a:pPr marL="342900" indent="-342900"/>
            <a:r>
              <a:rPr lang="en-US" dirty="0"/>
              <a:t>We also need to also </a:t>
            </a:r>
            <a:r>
              <a:rPr lang="en-US" dirty="0">
                <a:solidFill>
                  <a:schemeClr val="accent1"/>
                </a:solidFill>
              </a:rPr>
              <a:t>keep</a:t>
            </a:r>
            <a:r>
              <a:rPr lang="en-US" dirty="0"/>
              <a:t> the tree balanced as we perform operations.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33400" indent="-533400">
              <a:buFontTx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1223</Words>
  <Application>Microsoft Macintosh PowerPoint</Application>
  <PresentationFormat>Widescreen</PresentationFormat>
  <Paragraphs>382</Paragraphs>
  <Slides>48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Calibri</vt:lpstr>
      <vt:lpstr>Calibri Light</vt:lpstr>
      <vt:lpstr>Courier New</vt:lpstr>
      <vt:lpstr>Mangal</vt:lpstr>
      <vt:lpstr>Symbol</vt:lpstr>
      <vt:lpstr>Arial</vt:lpstr>
      <vt:lpstr>Office Theme</vt:lpstr>
      <vt:lpstr>Instructor: Lilian de Greef Quarter: Summer 2017</vt:lpstr>
      <vt:lpstr>Today</vt:lpstr>
      <vt:lpstr>Announcements</vt:lpstr>
      <vt:lpstr>Back to Binary Search Trees</vt:lpstr>
      <vt:lpstr>buildTree for BST</vt:lpstr>
      <vt:lpstr>buildTree for BST</vt:lpstr>
      <vt:lpstr>Balancing Binary Search Trees</vt:lpstr>
      <vt:lpstr>BST: Efficiency of Operations?</vt:lpstr>
      <vt:lpstr>How can we make a BST efficient?</vt:lpstr>
      <vt:lpstr>Potential Balance Conditions</vt:lpstr>
      <vt:lpstr>Potential Balance Conditions</vt:lpstr>
      <vt:lpstr>Potential Balance Conditions </vt:lpstr>
      <vt:lpstr>AVL Tree (Bonus material: etymology)</vt:lpstr>
      <vt:lpstr>The AVL Tree Data Structure</vt:lpstr>
      <vt:lpstr>Example #1: Is this an AVL Tree?</vt:lpstr>
      <vt:lpstr>Example #2: Is this an AVL Tree?</vt:lpstr>
      <vt:lpstr>AVL Trees</vt:lpstr>
      <vt:lpstr>AVL Trees</vt:lpstr>
      <vt:lpstr>AVL tree operations</vt:lpstr>
      <vt:lpstr>First insert example</vt:lpstr>
      <vt:lpstr>Fix: Apply “Single Rotation”</vt:lpstr>
      <vt:lpstr>Tree Rotations: Generalized</vt:lpstr>
      <vt:lpstr>Generalizing our examples…</vt:lpstr>
      <vt:lpstr>Generalizing our examples…</vt:lpstr>
      <vt:lpstr>Generalizing our examples…</vt:lpstr>
      <vt:lpstr>Generalizing our examples…</vt:lpstr>
      <vt:lpstr>Generalized Single Rotation</vt:lpstr>
      <vt:lpstr>Generalized Single Rotation</vt:lpstr>
      <vt:lpstr>Single Rotations</vt:lpstr>
      <vt:lpstr>AVL Tree insert (more specific):</vt:lpstr>
      <vt:lpstr>Case #1: </vt:lpstr>
      <vt:lpstr>Example #2 for left-left case:  insert(16) </vt:lpstr>
      <vt:lpstr>Case #2: </vt:lpstr>
      <vt:lpstr>Example for right-right case:  insert(26) </vt:lpstr>
      <vt:lpstr>Case #3:</vt:lpstr>
      <vt:lpstr>A Better Look at Case #3:</vt:lpstr>
      <vt:lpstr>Case #3: Right-Left Case (after one rotation)</vt:lpstr>
      <vt:lpstr>Practice time! Example of Case #4</vt:lpstr>
      <vt:lpstr>(Extra space for your scratch-work)</vt:lpstr>
      <vt:lpstr>Practice time! Example of Case #4</vt:lpstr>
      <vt:lpstr>Insert, summarized</vt:lpstr>
      <vt:lpstr>AVL Tree Efficiency</vt:lpstr>
      <vt:lpstr>Pros and Cons of AVL Trees</vt:lpstr>
      <vt:lpstr>PowerPoint Presentation</vt:lpstr>
      <vt:lpstr>AVL Tree Rotation Cheat-Sheet</vt:lpstr>
      <vt:lpstr>Single Rotations</vt:lpstr>
      <vt:lpstr>Case #2: Left-Left Case </vt:lpstr>
      <vt:lpstr>Case #3: Right-Left Case (after two rotations)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 De Greef</dc:creator>
  <cp:lastModifiedBy>Lilian De Greef</cp:lastModifiedBy>
  <cp:revision>98</cp:revision>
  <cp:lastPrinted>2017-07-12T08:51:40Z</cp:lastPrinted>
  <dcterms:created xsi:type="dcterms:W3CDTF">2017-07-06T18:57:07Z</dcterms:created>
  <dcterms:modified xsi:type="dcterms:W3CDTF">2017-07-12T08:51:58Z</dcterms:modified>
</cp:coreProperties>
</file>