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2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notesSlides/notesSlide3.xml" ContentType="application/vnd.openxmlformats-officedocument.presentationml.notesSlide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notesSlides/notesSlide6.xml" ContentType="application/vnd.openxmlformats-officedocument.presentationml.notesSlide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70" r:id="rId2"/>
    <p:sldId id="297" r:id="rId3"/>
    <p:sldId id="328" r:id="rId4"/>
    <p:sldId id="299" r:id="rId5"/>
    <p:sldId id="326" r:id="rId6"/>
    <p:sldId id="308" r:id="rId7"/>
    <p:sldId id="292" r:id="rId8"/>
    <p:sldId id="293" r:id="rId9"/>
    <p:sldId id="294" r:id="rId10"/>
    <p:sldId id="303" r:id="rId11"/>
    <p:sldId id="304" r:id="rId12"/>
    <p:sldId id="305" r:id="rId13"/>
    <p:sldId id="307" r:id="rId14"/>
    <p:sldId id="309" r:id="rId15"/>
    <p:sldId id="310" r:id="rId16"/>
    <p:sldId id="311" r:id="rId17"/>
    <p:sldId id="314" r:id="rId18"/>
    <p:sldId id="313" r:id="rId19"/>
    <p:sldId id="316" r:id="rId20"/>
    <p:sldId id="318" r:id="rId21"/>
    <p:sldId id="319" r:id="rId22"/>
    <p:sldId id="320" r:id="rId23"/>
    <p:sldId id="322" r:id="rId24"/>
    <p:sldId id="323" r:id="rId25"/>
    <p:sldId id="327" r:id="rId26"/>
    <p:sldId id="321" r:id="rId27"/>
    <p:sldId id="324" r:id="rId28"/>
    <p:sldId id="32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1"/>
    <p:restoredTop sz="83333"/>
  </p:normalViewPr>
  <p:slideViewPr>
    <p:cSldViewPr snapToGrid="0" snapToObjects="1">
      <p:cViewPr varScale="1">
        <p:scale>
          <a:sx n="88" d="100"/>
          <a:sy n="88" d="100"/>
        </p:scale>
        <p:origin x="12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9B818-F1AF-7846-A431-66194AE971B5}" type="datetimeFigureOut">
              <a:rPr lang="en-US" smtClean="0"/>
              <a:t>7/10/17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724CE-C2C3-A64F-BD64-D53A6576B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22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A1579-158C-D948-AE75-C63C17394A8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17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4AD6CA-71F2-49CC-90F2-4DE823ACF61C}" type="datetime1">
              <a:rPr lang="en-US" smtClean="0">
                <a:solidFill>
                  <a:prstClr val="black"/>
                </a:solidFill>
              </a:rPr>
              <a:pPr/>
              <a:t>7/10/17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47FAE-5710-4A65-A7B1-CFFBF93CF01C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9331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EA180A9-DA2A-43D0-9422-4467DBE74465}" type="datetime1">
              <a:rPr lang="en-US" smtClean="0">
                <a:solidFill>
                  <a:prstClr val="black"/>
                </a:solidFill>
              </a:rPr>
              <a:pPr/>
              <a:t>7/10/17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CE0740-7F61-4920-AE24-5F97796BC97D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8277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Ah, now the hard case.</a:t>
            </a:r>
            <a:r>
              <a:rPr lang="en-US" baseline="0" dirty="0" smtClean="0"/>
              <a:t> </a:t>
            </a:r>
            <a:r>
              <a:rPr lang="en-US" dirty="0" smtClean="0"/>
              <a:t>How do we delete a two child node?</a:t>
            </a:r>
          </a:p>
          <a:p>
            <a:r>
              <a:rPr lang="en-US" dirty="0" smtClean="0"/>
              <a:t>We remove it and replace it with what?</a:t>
            </a:r>
          </a:p>
          <a:p>
            <a:r>
              <a:rPr lang="en-US" dirty="0" smtClean="0"/>
              <a:t>It has all these left and right children that need to be greater and less than the new value (respectively).</a:t>
            </a:r>
          </a:p>
          <a:p>
            <a:r>
              <a:rPr lang="en-US" dirty="0" smtClean="0"/>
              <a:t>Is there any value that is guaranteed to be between the two subtrees?</a:t>
            </a:r>
          </a:p>
          <a:p>
            <a:r>
              <a:rPr lang="en-US" dirty="0" smtClean="0"/>
              <a:t>Two of them: the successor and predecessor!</a:t>
            </a:r>
          </a:p>
          <a:p>
            <a:r>
              <a:rPr lang="en-US" dirty="0" smtClean="0"/>
              <a:t>So, let’s just </a:t>
            </a:r>
            <a:r>
              <a:rPr lang="en-US" b="1" dirty="0" smtClean="0"/>
              <a:t>replace the node’s value with it’s successor </a:t>
            </a:r>
            <a:r>
              <a:rPr lang="en-US" dirty="0" smtClean="0"/>
              <a:t>and then </a:t>
            </a:r>
            <a:r>
              <a:rPr lang="en-US" b="1" dirty="0" smtClean="0"/>
              <a:t>delete the </a:t>
            </a:r>
            <a:r>
              <a:rPr lang="en-US" b="1" dirty="0" err="1" smtClean="0"/>
              <a:t>succ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724CE-C2C3-A64F-BD64-D53A6576B1E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20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Options:</a:t>
            </a:r>
          </a:p>
          <a:p>
            <a:r>
              <a:rPr lang="en-US" i="1" dirty="0" smtClean="0"/>
              <a:t>successor</a:t>
            </a:r>
            <a:r>
              <a:rPr lang="en-US" dirty="0" smtClean="0"/>
              <a:t>  	minimum node from right subtree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node.right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i="1" dirty="0" smtClean="0"/>
              <a:t>predecessor</a:t>
            </a:r>
            <a:r>
              <a:rPr lang="en-US" dirty="0" smtClean="0"/>
              <a:t> 	 maximum node from left subtree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node.left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Tx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724CE-C2C3-A64F-BD64-D53A6576B1E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00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Ah, now the hard case.</a:t>
            </a:r>
            <a:r>
              <a:rPr lang="en-US" baseline="0" dirty="0" smtClean="0"/>
              <a:t> </a:t>
            </a:r>
            <a:r>
              <a:rPr lang="en-US" dirty="0" smtClean="0"/>
              <a:t>How do we delete a two child node?</a:t>
            </a:r>
          </a:p>
          <a:p>
            <a:r>
              <a:rPr lang="en-US" dirty="0" smtClean="0"/>
              <a:t>We remove it and replace it with what?</a:t>
            </a:r>
          </a:p>
          <a:p>
            <a:r>
              <a:rPr lang="en-US" dirty="0" smtClean="0"/>
              <a:t>It has all these left and right children that need to be greater and less than the new value (respectively).</a:t>
            </a:r>
          </a:p>
          <a:p>
            <a:r>
              <a:rPr lang="en-US" dirty="0" smtClean="0"/>
              <a:t>Is there any value that is guaranteed to be between the two subtrees?</a:t>
            </a:r>
          </a:p>
          <a:p>
            <a:r>
              <a:rPr lang="en-US" dirty="0" smtClean="0"/>
              <a:t>Two of them: the successor and predecessor!</a:t>
            </a:r>
          </a:p>
          <a:p>
            <a:r>
              <a:rPr lang="en-US" dirty="0" smtClean="0"/>
              <a:t>So, let’s just </a:t>
            </a:r>
            <a:r>
              <a:rPr lang="en-US" b="1" dirty="0" smtClean="0"/>
              <a:t>replace the node’s value with it’s successor </a:t>
            </a:r>
            <a:r>
              <a:rPr lang="en-US" dirty="0" smtClean="0"/>
              <a:t>and then </a:t>
            </a:r>
            <a:r>
              <a:rPr lang="en-US" b="1" dirty="0" smtClean="0"/>
              <a:t>delete the </a:t>
            </a:r>
            <a:r>
              <a:rPr lang="en-US" b="1" dirty="0" err="1" smtClean="0"/>
              <a:t>succ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724CE-C2C3-A64F-BD64-D53A6576B1E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72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35D2-3D7C-3644-9011-2ECCE1874724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33B4-C27C-1049-835E-5DC148F92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35D2-3D7C-3644-9011-2ECCE1874724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33B4-C27C-1049-835E-5DC148F92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2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35D2-3D7C-3644-9011-2ECCE1874724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33B4-C27C-1049-835E-5DC148F92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7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35D2-3D7C-3644-9011-2ECCE1874724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33B4-C27C-1049-835E-5DC148F92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9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35D2-3D7C-3644-9011-2ECCE1874724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33B4-C27C-1049-835E-5DC148F92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2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35D2-3D7C-3644-9011-2ECCE1874724}" type="datetimeFigureOut">
              <a:rPr lang="en-US" smtClean="0"/>
              <a:t>7/10/17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33B4-C27C-1049-835E-5DC148F92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8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35D2-3D7C-3644-9011-2ECCE1874724}" type="datetimeFigureOut">
              <a:rPr lang="en-US" smtClean="0"/>
              <a:t>7/10/17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33B4-C27C-1049-835E-5DC148F92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57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35D2-3D7C-3644-9011-2ECCE1874724}" type="datetimeFigureOut">
              <a:rPr lang="en-US" smtClean="0"/>
              <a:t>7/10/17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33B4-C27C-1049-835E-5DC148F92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35D2-3D7C-3644-9011-2ECCE1874724}" type="datetimeFigureOut">
              <a:rPr lang="en-US" smtClean="0"/>
              <a:t>7/10/17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33B4-C27C-1049-835E-5DC148F92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35D2-3D7C-3644-9011-2ECCE1874724}" type="datetimeFigureOut">
              <a:rPr lang="en-US" smtClean="0"/>
              <a:t>7/10/17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33B4-C27C-1049-835E-5DC148F92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1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35D2-3D7C-3644-9011-2ECCE1874724}" type="datetimeFigureOut">
              <a:rPr lang="en-US" smtClean="0"/>
              <a:t>7/10/17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33B4-C27C-1049-835E-5DC148F92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635D2-3D7C-3644-9011-2ECCE1874724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C33B4-C27C-1049-835E-5DC148F92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0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83.xml"/><Relationship Id="rId20" Type="http://schemas.openxmlformats.org/officeDocument/2006/relationships/tags" Target="../tags/tag94.xml"/><Relationship Id="rId21" Type="http://schemas.openxmlformats.org/officeDocument/2006/relationships/tags" Target="../tags/tag95.xml"/><Relationship Id="rId22" Type="http://schemas.openxmlformats.org/officeDocument/2006/relationships/tags" Target="../tags/tag96.xml"/><Relationship Id="rId23" Type="http://schemas.openxmlformats.org/officeDocument/2006/relationships/tags" Target="../tags/tag97.xml"/><Relationship Id="rId24" Type="http://schemas.openxmlformats.org/officeDocument/2006/relationships/tags" Target="../tags/tag98.xml"/><Relationship Id="rId25" Type="http://schemas.openxmlformats.org/officeDocument/2006/relationships/slideLayout" Target="../slideLayouts/slideLayout4.xml"/><Relationship Id="rId26" Type="http://schemas.openxmlformats.org/officeDocument/2006/relationships/notesSlide" Target="../notesSlides/notesSlide2.xml"/><Relationship Id="rId10" Type="http://schemas.openxmlformats.org/officeDocument/2006/relationships/tags" Target="../tags/tag84.xml"/><Relationship Id="rId11" Type="http://schemas.openxmlformats.org/officeDocument/2006/relationships/tags" Target="../tags/tag85.xml"/><Relationship Id="rId12" Type="http://schemas.openxmlformats.org/officeDocument/2006/relationships/tags" Target="../tags/tag86.xml"/><Relationship Id="rId13" Type="http://schemas.openxmlformats.org/officeDocument/2006/relationships/tags" Target="../tags/tag87.xml"/><Relationship Id="rId14" Type="http://schemas.openxmlformats.org/officeDocument/2006/relationships/tags" Target="../tags/tag88.xml"/><Relationship Id="rId15" Type="http://schemas.openxmlformats.org/officeDocument/2006/relationships/tags" Target="../tags/tag89.xml"/><Relationship Id="rId16" Type="http://schemas.openxmlformats.org/officeDocument/2006/relationships/tags" Target="../tags/tag90.xml"/><Relationship Id="rId17" Type="http://schemas.openxmlformats.org/officeDocument/2006/relationships/tags" Target="../tags/tag91.xml"/><Relationship Id="rId18" Type="http://schemas.openxmlformats.org/officeDocument/2006/relationships/tags" Target="../tags/tag92.xml"/><Relationship Id="rId19" Type="http://schemas.openxmlformats.org/officeDocument/2006/relationships/tags" Target="../tags/tag93.xml"/><Relationship Id="rId1" Type="http://schemas.openxmlformats.org/officeDocument/2006/relationships/tags" Target="../tags/tag75.xml"/><Relationship Id="rId2" Type="http://schemas.openxmlformats.org/officeDocument/2006/relationships/tags" Target="../tags/tag76.xml"/><Relationship Id="rId3" Type="http://schemas.openxmlformats.org/officeDocument/2006/relationships/tags" Target="../tags/tag77.xml"/><Relationship Id="rId4" Type="http://schemas.openxmlformats.org/officeDocument/2006/relationships/tags" Target="../tags/tag78.xml"/><Relationship Id="rId5" Type="http://schemas.openxmlformats.org/officeDocument/2006/relationships/tags" Target="../tags/tag79.xml"/><Relationship Id="rId6" Type="http://schemas.openxmlformats.org/officeDocument/2006/relationships/tags" Target="../tags/tag80.xml"/><Relationship Id="rId7" Type="http://schemas.openxmlformats.org/officeDocument/2006/relationships/tags" Target="../tags/tag81.xml"/><Relationship Id="rId8" Type="http://schemas.openxmlformats.org/officeDocument/2006/relationships/tags" Target="../tags/tag82.xml"/></Relationships>
</file>

<file path=ppt/slides/_rels/slide11.xml.rels><?xml version="1.0" encoding="UTF-8" standalone="yes"?>
<Relationships xmlns="http://schemas.openxmlformats.org/package/2006/relationships"><Relationship Id="rId20" Type="http://schemas.openxmlformats.org/officeDocument/2006/relationships/tags" Target="../tags/tag118.xml"/><Relationship Id="rId21" Type="http://schemas.openxmlformats.org/officeDocument/2006/relationships/tags" Target="../tags/tag119.xml"/><Relationship Id="rId22" Type="http://schemas.openxmlformats.org/officeDocument/2006/relationships/tags" Target="../tags/tag120.xml"/><Relationship Id="rId23" Type="http://schemas.openxmlformats.org/officeDocument/2006/relationships/tags" Target="../tags/tag121.xml"/><Relationship Id="rId24" Type="http://schemas.openxmlformats.org/officeDocument/2006/relationships/tags" Target="../tags/tag122.xml"/><Relationship Id="rId25" Type="http://schemas.openxmlformats.org/officeDocument/2006/relationships/tags" Target="../tags/tag123.xml"/><Relationship Id="rId26" Type="http://schemas.openxmlformats.org/officeDocument/2006/relationships/tags" Target="../tags/tag124.xml"/><Relationship Id="rId27" Type="http://schemas.openxmlformats.org/officeDocument/2006/relationships/tags" Target="../tags/tag125.xml"/><Relationship Id="rId28" Type="http://schemas.openxmlformats.org/officeDocument/2006/relationships/tags" Target="../tags/tag126.xml"/><Relationship Id="rId29" Type="http://schemas.openxmlformats.org/officeDocument/2006/relationships/tags" Target="../tags/tag127.xml"/><Relationship Id="rId1" Type="http://schemas.openxmlformats.org/officeDocument/2006/relationships/tags" Target="../tags/tag99.xml"/><Relationship Id="rId2" Type="http://schemas.openxmlformats.org/officeDocument/2006/relationships/tags" Target="../tags/tag100.xml"/><Relationship Id="rId3" Type="http://schemas.openxmlformats.org/officeDocument/2006/relationships/tags" Target="../tags/tag101.xml"/><Relationship Id="rId4" Type="http://schemas.openxmlformats.org/officeDocument/2006/relationships/tags" Target="../tags/tag102.xml"/><Relationship Id="rId5" Type="http://schemas.openxmlformats.org/officeDocument/2006/relationships/tags" Target="../tags/tag103.xml"/><Relationship Id="rId30" Type="http://schemas.openxmlformats.org/officeDocument/2006/relationships/tags" Target="../tags/tag128.xml"/><Relationship Id="rId31" Type="http://schemas.openxmlformats.org/officeDocument/2006/relationships/tags" Target="../tags/tag129.xml"/><Relationship Id="rId32" Type="http://schemas.openxmlformats.org/officeDocument/2006/relationships/tags" Target="../tags/tag130.xml"/><Relationship Id="rId9" Type="http://schemas.openxmlformats.org/officeDocument/2006/relationships/tags" Target="../tags/tag107.xml"/><Relationship Id="rId6" Type="http://schemas.openxmlformats.org/officeDocument/2006/relationships/tags" Target="../tags/tag104.xml"/><Relationship Id="rId7" Type="http://schemas.openxmlformats.org/officeDocument/2006/relationships/tags" Target="../tags/tag105.xml"/><Relationship Id="rId8" Type="http://schemas.openxmlformats.org/officeDocument/2006/relationships/tags" Target="../tags/tag106.xml"/><Relationship Id="rId33" Type="http://schemas.openxmlformats.org/officeDocument/2006/relationships/tags" Target="../tags/tag131.xml"/><Relationship Id="rId34" Type="http://schemas.openxmlformats.org/officeDocument/2006/relationships/tags" Target="../tags/tag132.xml"/><Relationship Id="rId35" Type="http://schemas.openxmlformats.org/officeDocument/2006/relationships/tags" Target="../tags/tag133.xml"/><Relationship Id="rId36" Type="http://schemas.openxmlformats.org/officeDocument/2006/relationships/tags" Target="../tags/tag134.xml"/><Relationship Id="rId10" Type="http://schemas.openxmlformats.org/officeDocument/2006/relationships/tags" Target="../tags/tag108.xml"/><Relationship Id="rId11" Type="http://schemas.openxmlformats.org/officeDocument/2006/relationships/tags" Target="../tags/tag109.xml"/><Relationship Id="rId12" Type="http://schemas.openxmlformats.org/officeDocument/2006/relationships/tags" Target="../tags/tag110.xml"/><Relationship Id="rId13" Type="http://schemas.openxmlformats.org/officeDocument/2006/relationships/tags" Target="../tags/tag111.xml"/><Relationship Id="rId14" Type="http://schemas.openxmlformats.org/officeDocument/2006/relationships/tags" Target="../tags/tag112.xml"/><Relationship Id="rId15" Type="http://schemas.openxmlformats.org/officeDocument/2006/relationships/tags" Target="../tags/tag113.xml"/><Relationship Id="rId16" Type="http://schemas.openxmlformats.org/officeDocument/2006/relationships/tags" Target="../tags/tag114.xml"/><Relationship Id="rId17" Type="http://schemas.openxmlformats.org/officeDocument/2006/relationships/tags" Target="../tags/tag115.xml"/><Relationship Id="rId18" Type="http://schemas.openxmlformats.org/officeDocument/2006/relationships/tags" Target="../tags/tag116.xml"/><Relationship Id="rId19" Type="http://schemas.openxmlformats.org/officeDocument/2006/relationships/tags" Target="../tags/tag117.xml"/><Relationship Id="rId37" Type="http://schemas.openxmlformats.org/officeDocument/2006/relationships/tags" Target="../tags/tag135.xml"/><Relationship Id="rId38" Type="http://schemas.openxmlformats.org/officeDocument/2006/relationships/tags" Target="../tags/tag136.xml"/><Relationship Id="rId39" Type="http://schemas.openxmlformats.org/officeDocument/2006/relationships/tags" Target="../tags/tag137.xml"/><Relationship Id="rId40" Type="http://schemas.openxmlformats.org/officeDocument/2006/relationships/tags" Target="../tags/tag138.xml"/><Relationship Id="rId41" Type="http://schemas.openxmlformats.org/officeDocument/2006/relationships/slideLayout" Target="../slideLayouts/slideLayout2.xml"/><Relationship Id="rId4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47.xml"/><Relationship Id="rId20" Type="http://schemas.openxmlformats.org/officeDocument/2006/relationships/slideLayout" Target="../slideLayouts/slideLayout2.xml"/><Relationship Id="rId10" Type="http://schemas.openxmlformats.org/officeDocument/2006/relationships/tags" Target="../tags/tag148.xml"/><Relationship Id="rId11" Type="http://schemas.openxmlformats.org/officeDocument/2006/relationships/tags" Target="../tags/tag149.xml"/><Relationship Id="rId12" Type="http://schemas.openxmlformats.org/officeDocument/2006/relationships/tags" Target="../tags/tag150.xml"/><Relationship Id="rId13" Type="http://schemas.openxmlformats.org/officeDocument/2006/relationships/tags" Target="../tags/tag151.xml"/><Relationship Id="rId14" Type="http://schemas.openxmlformats.org/officeDocument/2006/relationships/tags" Target="../tags/tag152.xml"/><Relationship Id="rId15" Type="http://schemas.openxmlformats.org/officeDocument/2006/relationships/tags" Target="../tags/tag153.xml"/><Relationship Id="rId16" Type="http://schemas.openxmlformats.org/officeDocument/2006/relationships/tags" Target="../tags/tag154.xml"/><Relationship Id="rId17" Type="http://schemas.openxmlformats.org/officeDocument/2006/relationships/tags" Target="../tags/tag155.xml"/><Relationship Id="rId18" Type="http://schemas.openxmlformats.org/officeDocument/2006/relationships/tags" Target="../tags/tag156.xml"/><Relationship Id="rId19" Type="http://schemas.openxmlformats.org/officeDocument/2006/relationships/tags" Target="../tags/tag157.xml"/><Relationship Id="rId1" Type="http://schemas.openxmlformats.org/officeDocument/2006/relationships/tags" Target="../tags/tag139.xml"/><Relationship Id="rId2" Type="http://schemas.openxmlformats.org/officeDocument/2006/relationships/tags" Target="../tags/tag140.xml"/><Relationship Id="rId3" Type="http://schemas.openxmlformats.org/officeDocument/2006/relationships/tags" Target="../tags/tag141.xml"/><Relationship Id="rId4" Type="http://schemas.openxmlformats.org/officeDocument/2006/relationships/tags" Target="../tags/tag142.xml"/><Relationship Id="rId5" Type="http://schemas.openxmlformats.org/officeDocument/2006/relationships/tags" Target="../tags/tag143.xml"/><Relationship Id="rId6" Type="http://schemas.openxmlformats.org/officeDocument/2006/relationships/tags" Target="../tags/tag144.xml"/><Relationship Id="rId7" Type="http://schemas.openxmlformats.org/officeDocument/2006/relationships/tags" Target="../tags/tag145.xml"/><Relationship Id="rId8" Type="http://schemas.openxmlformats.org/officeDocument/2006/relationships/tags" Target="../tags/tag146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166.xml"/><Relationship Id="rId20" Type="http://schemas.openxmlformats.org/officeDocument/2006/relationships/tags" Target="../tags/tag177.xml"/><Relationship Id="rId21" Type="http://schemas.openxmlformats.org/officeDocument/2006/relationships/tags" Target="../tags/tag178.xml"/><Relationship Id="rId22" Type="http://schemas.openxmlformats.org/officeDocument/2006/relationships/tags" Target="../tags/tag179.xml"/><Relationship Id="rId23" Type="http://schemas.openxmlformats.org/officeDocument/2006/relationships/tags" Target="../tags/tag180.xml"/><Relationship Id="rId24" Type="http://schemas.openxmlformats.org/officeDocument/2006/relationships/slideLayout" Target="../slideLayouts/slideLayout2.xml"/><Relationship Id="rId10" Type="http://schemas.openxmlformats.org/officeDocument/2006/relationships/tags" Target="../tags/tag167.xml"/><Relationship Id="rId11" Type="http://schemas.openxmlformats.org/officeDocument/2006/relationships/tags" Target="../tags/tag168.xml"/><Relationship Id="rId12" Type="http://schemas.openxmlformats.org/officeDocument/2006/relationships/tags" Target="../tags/tag169.xml"/><Relationship Id="rId13" Type="http://schemas.openxmlformats.org/officeDocument/2006/relationships/tags" Target="../tags/tag170.xml"/><Relationship Id="rId14" Type="http://schemas.openxmlformats.org/officeDocument/2006/relationships/tags" Target="../tags/tag171.xml"/><Relationship Id="rId15" Type="http://schemas.openxmlformats.org/officeDocument/2006/relationships/tags" Target="../tags/tag172.xml"/><Relationship Id="rId16" Type="http://schemas.openxmlformats.org/officeDocument/2006/relationships/tags" Target="../tags/tag173.xml"/><Relationship Id="rId17" Type="http://schemas.openxmlformats.org/officeDocument/2006/relationships/tags" Target="../tags/tag174.xml"/><Relationship Id="rId18" Type="http://schemas.openxmlformats.org/officeDocument/2006/relationships/tags" Target="../tags/tag175.xml"/><Relationship Id="rId19" Type="http://schemas.openxmlformats.org/officeDocument/2006/relationships/tags" Target="../tags/tag176.xml"/><Relationship Id="rId1" Type="http://schemas.openxmlformats.org/officeDocument/2006/relationships/tags" Target="../tags/tag158.xml"/><Relationship Id="rId2" Type="http://schemas.openxmlformats.org/officeDocument/2006/relationships/tags" Target="../tags/tag159.xml"/><Relationship Id="rId3" Type="http://schemas.openxmlformats.org/officeDocument/2006/relationships/tags" Target="../tags/tag160.xml"/><Relationship Id="rId4" Type="http://schemas.openxmlformats.org/officeDocument/2006/relationships/tags" Target="../tags/tag161.xml"/><Relationship Id="rId5" Type="http://schemas.openxmlformats.org/officeDocument/2006/relationships/tags" Target="../tags/tag162.xml"/><Relationship Id="rId6" Type="http://schemas.openxmlformats.org/officeDocument/2006/relationships/tags" Target="../tags/tag163.xml"/><Relationship Id="rId7" Type="http://schemas.openxmlformats.org/officeDocument/2006/relationships/tags" Target="../tags/tag164.xml"/><Relationship Id="rId8" Type="http://schemas.openxmlformats.org/officeDocument/2006/relationships/tags" Target="../tags/tag165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189.xml"/><Relationship Id="rId20" Type="http://schemas.openxmlformats.org/officeDocument/2006/relationships/tags" Target="../tags/tag200.xml"/><Relationship Id="rId21" Type="http://schemas.openxmlformats.org/officeDocument/2006/relationships/slideLayout" Target="../slideLayouts/slideLayout2.xml"/><Relationship Id="rId10" Type="http://schemas.openxmlformats.org/officeDocument/2006/relationships/tags" Target="../tags/tag190.xml"/><Relationship Id="rId11" Type="http://schemas.openxmlformats.org/officeDocument/2006/relationships/tags" Target="../tags/tag191.xml"/><Relationship Id="rId12" Type="http://schemas.openxmlformats.org/officeDocument/2006/relationships/tags" Target="../tags/tag192.xml"/><Relationship Id="rId13" Type="http://schemas.openxmlformats.org/officeDocument/2006/relationships/tags" Target="../tags/tag193.xml"/><Relationship Id="rId14" Type="http://schemas.openxmlformats.org/officeDocument/2006/relationships/tags" Target="../tags/tag194.xml"/><Relationship Id="rId15" Type="http://schemas.openxmlformats.org/officeDocument/2006/relationships/tags" Target="../tags/tag195.xml"/><Relationship Id="rId16" Type="http://schemas.openxmlformats.org/officeDocument/2006/relationships/tags" Target="../tags/tag196.xml"/><Relationship Id="rId17" Type="http://schemas.openxmlformats.org/officeDocument/2006/relationships/tags" Target="../tags/tag197.xml"/><Relationship Id="rId18" Type="http://schemas.openxmlformats.org/officeDocument/2006/relationships/tags" Target="../tags/tag198.xml"/><Relationship Id="rId19" Type="http://schemas.openxmlformats.org/officeDocument/2006/relationships/tags" Target="../tags/tag199.xml"/><Relationship Id="rId1" Type="http://schemas.openxmlformats.org/officeDocument/2006/relationships/tags" Target="../tags/tag181.xml"/><Relationship Id="rId2" Type="http://schemas.openxmlformats.org/officeDocument/2006/relationships/tags" Target="../tags/tag182.xml"/><Relationship Id="rId3" Type="http://schemas.openxmlformats.org/officeDocument/2006/relationships/tags" Target="../tags/tag183.xml"/><Relationship Id="rId4" Type="http://schemas.openxmlformats.org/officeDocument/2006/relationships/tags" Target="../tags/tag184.xml"/><Relationship Id="rId5" Type="http://schemas.openxmlformats.org/officeDocument/2006/relationships/tags" Target="../tags/tag185.xml"/><Relationship Id="rId6" Type="http://schemas.openxmlformats.org/officeDocument/2006/relationships/tags" Target="../tags/tag186.xml"/><Relationship Id="rId7" Type="http://schemas.openxmlformats.org/officeDocument/2006/relationships/tags" Target="../tags/tag187.xml"/><Relationship Id="rId8" Type="http://schemas.openxmlformats.org/officeDocument/2006/relationships/tags" Target="../tags/tag188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209.xml"/><Relationship Id="rId20" Type="http://schemas.openxmlformats.org/officeDocument/2006/relationships/slideLayout" Target="../slideLayouts/slideLayout2.xml"/><Relationship Id="rId10" Type="http://schemas.openxmlformats.org/officeDocument/2006/relationships/tags" Target="../tags/tag210.xml"/><Relationship Id="rId11" Type="http://schemas.openxmlformats.org/officeDocument/2006/relationships/tags" Target="../tags/tag211.xml"/><Relationship Id="rId12" Type="http://schemas.openxmlformats.org/officeDocument/2006/relationships/tags" Target="../tags/tag212.xml"/><Relationship Id="rId13" Type="http://schemas.openxmlformats.org/officeDocument/2006/relationships/tags" Target="../tags/tag213.xml"/><Relationship Id="rId14" Type="http://schemas.openxmlformats.org/officeDocument/2006/relationships/tags" Target="../tags/tag214.xml"/><Relationship Id="rId15" Type="http://schemas.openxmlformats.org/officeDocument/2006/relationships/tags" Target="../tags/tag215.xml"/><Relationship Id="rId16" Type="http://schemas.openxmlformats.org/officeDocument/2006/relationships/tags" Target="../tags/tag216.xml"/><Relationship Id="rId17" Type="http://schemas.openxmlformats.org/officeDocument/2006/relationships/tags" Target="../tags/tag217.xml"/><Relationship Id="rId18" Type="http://schemas.openxmlformats.org/officeDocument/2006/relationships/tags" Target="../tags/tag218.xml"/><Relationship Id="rId19" Type="http://schemas.openxmlformats.org/officeDocument/2006/relationships/tags" Target="../tags/tag219.xml"/><Relationship Id="rId1" Type="http://schemas.openxmlformats.org/officeDocument/2006/relationships/tags" Target="../tags/tag201.xml"/><Relationship Id="rId2" Type="http://schemas.openxmlformats.org/officeDocument/2006/relationships/tags" Target="../tags/tag202.xml"/><Relationship Id="rId3" Type="http://schemas.openxmlformats.org/officeDocument/2006/relationships/tags" Target="../tags/tag203.xml"/><Relationship Id="rId4" Type="http://schemas.openxmlformats.org/officeDocument/2006/relationships/tags" Target="../tags/tag204.xml"/><Relationship Id="rId5" Type="http://schemas.openxmlformats.org/officeDocument/2006/relationships/tags" Target="../tags/tag205.xml"/><Relationship Id="rId6" Type="http://schemas.openxmlformats.org/officeDocument/2006/relationships/tags" Target="../tags/tag206.xml"/><Relationship Id="rId7" Type="http://schemas.openxmlformats.org/officeDocument/2006/relationships/tags" Target="../tags/tag207.xml"/><Relationship Id="rId8" Type="http://schemas.openxmlformats.org/officeDocument/2006/relationships/tags" Target="../tags/tag208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228.xml"/><Relationship Id="rId20" Type="http://schemas.openxmlformats.org/officeDocument/2006/relationships/slideLayout" Target="../slideLayouts/slideLayout2.xml"/><Relationship Id="rId10" Type="http://schemas.openxmlformats.org/officeDocument/2006/relationships/tags" Target="../tags/tag229.xml"/><Relationship Id="rId11" Type="http://schemas.openxmlformats.org/officeDocument/2006/relationships/tags" Target="../tags/tag230.xml"/><Relationship Id="rId12" Type="http://schemas.openxmlformats.org/officeDocument/2006/relationships/tags" Target="../tags/tag231.xml"/><Relationship Id="rId13" Type="http://schemas.openxmlformats.org/officeDocument/2006/relationships/tags" Target="../tags/tag232.xml"/><Relationship Id="rId14" Type="http://schemas.openxmlformats.org/officeDocument/2006/relationships/tags" Target="../tags/tag233.xml"/><Relationship Id="rId15" Type="http://schemas.openxmlformats.org/officeDocument/2006/relationships/tags" Target="../tags/tag234.xml"/><Relationship Id="rId16" Type="http://schemas.openxmlformats.org/officeDocument/2006/relationships/tags" Target="../tags/tag235.xml"/><Relationship Id="rId17" Type="http://schemas.openxmlformats.org/officeDocument/2006/relationships/tags" Target="../tags/tag236.xml"/><Relationship Id="rId18" Type="http://schemas.openxmlformats.org/officeDocument/2006/relationships/tags" Target="../tags/tag237.xml"/><Relationship Id="rId19" Type="http://schemas.openxmlformats.org/officeDocument/2006/relationships/tags" Target="../tags/tag238.xml"/><Relationship Id="rId1" Type="http://schemas.openxmlformats.org/officeDocument/2006/relationships/tags" Target="../tags/tag220.xml"/><Relationship Id="rId2" Type="http://schemas.openxmlformats.org/officeDocument/2006/relationships/tags" Target="../tags/tag221.xml"/><Relationship Id="rId3" Type="http://schemas.openxmlformats.org/officeDocument/2006/relationships/tags" Target="../tags/tag222.xml"/><Relationship Id="rId4" Type="http://schemas.openxmlformats.org/officeDocument/2006/relationships/tags" Target="../tags/tag223.xml"/><Relationship Id="rId5" Type="http://schemas.openxmlformats.org/officeDocument/2006/relationships/tags" Target="../tags/tag224.xml"/><Relationship Id="rId6" Type="http://schemas.openxmlformats.org/officeDocument/2006/relationships/tags" Target="../tags/tag225.xml"/><Relationship Id="rId7" Type="http://schemas.openxmlformats.org/officeDocument/2006/relationships/tags" Target="../tags/tag226.xml"/><Relationship Id="rId8" Type="http://schemas.openxmlformats.org/officeDocument/2006/relationships/tags" Target="../tags/tag2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tags" Target="../tags/tag247.xml"/><Relationship Id="rId20" Type="http://schemas.openxmlformats.org/officeDocument/2006/relationships/tags" Target="../tags/tag258.xml"/><Relationship Id="rId21" Type="http://schemas.openxmlformats.org/officeDocument/2006/relationships/slideLayout" Target="../slideLayouts/slideLayout2.xml"/><Relationship Id="rId10" Type="http://schemas.openxmlformats.org/officeDocument/2006/relationships/tags" Target="../tags/tag248.xml"/><Relationship Id="rId11" Type="http://schemas.openxmlformats.org/officeDocument/2006/relationships/tags" Target="../tags/tag249.xml"/><Relationship Id="rId12" Type="http://schemas.openxmlformats.org/officeDocument/2006/relationships/tags" Target="../tags/tag250.xml"/><Relationship Id="rId13" Type="http://schemas.openxmlformats.org/officeDocument/2006/relationships/tags" Target="../tags/tag251.xml"/><Relationship Id="rId14" Type="http://schemas.openxmlformats.org/officeDocument/2006/relationships/tags" Target="../tags/tag252.xml"/><Relationship Id="rId15" Type="http://schemas.openxmlformats.org/officeDocument/2006/relationships/tags" Target="../tags/tag253.xml"/><Relationship Id="rId16" Type="http://schemas.openxmlformats.org/officeDocument/2006/relationships/tags" Target="../tags/tag254.xml"/><Relationship Id="rId17" Type="http://schemas.openxmlformats.org/officeDocument/2006/relationships/tags" Target="../tags/tag255.xml"/><Relationship Id="rId18" Type="http://schemas.openxmlformats.org/officeDocument/2006/relationships/tags" Target="../tags/tag256.xml"/><Relationship Id="rId19" Type="http://schemas.openxmlformats.org/officeDocument/2006/relationships/tags" Target="../tags/tag257.xml"/><Relationship Id="rId1" Type="http://schemas.openxmlformats.org/officeDocument/2006/relationships/tags" Target="../tags/tag239.xml"/><Relationship Id="rId2" Type="http://schemas.openxmlformats.org/officeDocument/2006/relationships/tags" Target="../tags/tag240.xml"/><Relationship Id="rId3" Type="http://schemas.openxmlformats.org/officeDocument/2006/relationships/tags" Target="../tags/tag241.xml"/><Relationship Id="rId4" Type="http://schemas.openxmlformats.org/officeDocument/2006/relationships/tags" Target="../tags/tag242.xml"/><Relationship Id="rId5" Type="http://schemas.openxmlformats.org/officeDocument/2006/relationships/tags" Target="../tags/tag243.xml"/><Relationship Id="rId6" Type="http://schemas.openxmlformats.org/officeDocument/2006/relationships/tags" Target="../tags/tag244.xml"/><Relationship Id="rId7" Type="http://schemas.openxmlformats.org/officeDocument/2006/relationships/tags" Target="../tags/tag245.xml"/><Relationship Id="rId8" Type="http://schemas.openxmlformats.org/officeDocument/2006/relationships/tags" Target="../tags/tag246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tags" Target="../tags/tag269.xml"/><Relationship Id="rId12" Type="http://schemas.openxmlformats.org/officeDocument/2006/relationships/tags" Target="../tags/tag270.xml"/><Relationship Id="rId13" Type="http://schemas.openxmlformats.org/officeDocument/2006/relationships/tags" Target="../tags/tag271.xml"/><Relationship Id="rId14" Type="http://schemas.openxmlformats.org/officeDocument/2006/relationships/tags" Target="../tags/tag272.xml"/><Relationship Id="rId15" Type="http://schemas.openxmlformats.org/officeDocument/2006/relationships/tags" Target="../tags/tag273.xml"/><Relationship Id="rId16" Type="http://schemas.openxmlformats.org/officeDocument/2006/relationships/tags" Target="../tags/tag274.xml"/><Relationship Id="rId17" Type="http://schemas.openxmlformats.org/officeDocument/2006/relationships/tags" Target="../tags/tag275.xml"/><Relationship Id="rId18" Type="http://schemas.openxmlformats.org/officeDocument/2006/relationships/tags" Target="../tags/tag276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259.xml"/><Relationship Id="rId2" Type="http://schemas.openxmlformats.org/officeDocument/2006/relationships/tags" Target="../tags/tag260.xml"/><Relationship Id="rId3" Type="http://schemas.openxmlformats.org/officeDocument/2006/relationships/tags" Target="../tags/tag261.xml"/><Relationship Id="rId4" Type="http://schemas.openxmlformats.org/officeDocument/2006/relationships/tags" Target="../tags/tag262.xml"/><Relationship Id="rId5" Type="http://schemas.openxmlformats.org/officeDocument/2006/relationships/tags" Target="../tags/tag263.xml"/><Relationship Id="rId6" Type="http://schemas.openxmlformats.org/officeDocument/2006/relationships/tags" Target="../tags/tag264.xml"/><Relationship Id="rId7" Type="http://schemas.openxmlformats.org/officeDocument/2006/relationships/tags" Target="../tags/tag265.xml"/><Relationship Id="rId8" Type="http://schemas.openxmlformats.org/officeDocument/2006/relationships/tags" Target="../tags/tag266.xml"/><Relationship Id="rId9" Type="http://schemas.openxmlformats.org/officeDocument/2006/relationships/tags" Target="../tags/tag267.xml"/><Relationship Id="rId10" Type="http://schemas.openxmlformats.org/officeDocument/2006/relationships/tags" Target="../tags/tag268.xml"/></Relationships>
</file>

<file path=ppt/slides/_rels/slide22.xml.rels><?xml version="1.0" encoding="UTF-8" standalone="yes"?>
<Relationships xmlns="http://schemas.openxmlformats.org/package/2006/relationships"><Relationship Id="rId11" Type="http://schemas.openxmlformats.org/officeDocument/2006/relationships/tags" Target="../tags/tag287.xml"/><Relationship Id="rId12" Type="http://schemas.openxmlformats.org/officeDocument/2006/relationships/tags" Target="../tags/tag288.xml"/><Relationship Id="rId13" Type="http://schemas.openxmlformats.org/officeDocument/2006/relationships/tags" Target="../tags/tag289.xml"/><Relationship Id="rId14" Type="http://schemas.openxmlformats.org/officeDocument/2006/relationships/tags" Target="../tags/tag290.xml"/><Relationship Id="rId15" Type="http://schemas.openxmlformats.org/officeDocument/2006/relationships/tags" Target="../tags/tag291.xml"/><Relationship Id="rId16" Type="http://schemas.openxmlformats.org/officeDocument/2006/relationships/tags" Target="../tags/tag292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4.xml"/><Relationship Id="rId1" Type="http://schemas.openxmlformats.org/officeDocument/2006/relationships/tags" Target="../tags/tag277.xml"/><Relationship Id="rId2" Type="http://schemas.openxmlformats.org/officeDocument/2006/relationships/tags" Target="../tags/tag278.xml"/><Relationship Id="rId3" Type="http://schemas.openxmlformats.org/officeDocument/2006/relationships/tags" Target="../tags/tag279.xml"/><Relationship Id="rId4" Type="http://schemas.openxmlformats.org/officeDocument/2006/relationships/tags" Target="../tags/tag280.xml"/><Relationship Id="rId5" Type="http://schemas.openxmlformats.org/officeDocument/2006/relationships/tags" Target="../tags/tag281.xml"/><Relationship Id="rId6" Type="http://schemas.openxmlformats.org/officeDocument/2006/relationships/tags" Target="../tags/tag282.xml"/><Relationship Id="rId7" Type="http://schemas.openxmlformats.org/officeDocument/2006/relationships/tags" Target="../tags/tag283.xml"/><Relationship Id="rId8" Type="http://schemas.openxmlformats.org/officeDocument/2006/relationships/tags" Target="../tags/tag284.xml"/><Relationship Id="rId9" Type="http://schemas.openxmlformats.org/officeDocument/2006/relationships/tags" Target="../tags/tag285.xml"/><Relationship Id="rId10" Type="http://schemas.openxmlformats.org/officeDocument/2006/relationships/tags" Target="../tags/tag28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tags" Target="../tags/tag301.xml"/><Relationship Id="rId20" Type="http://schemas.openxmlformats.org/officeDocument/2006/relationships/tags" Target="../tags/tag312.xml"/><Relationship Id="rId21" Type="http://schemas.openxmlformats.org/officeDocument/2006/relationships/tags" Target="../tags/tag313.xml"/><Relationship Id="rId22" Type="http://schemas.openxmlformats.org/officeDocument/2006/relationships/tags" Target="../tags/tag314.xml"/><Relationship Id="rId23" Type="http://schemas.openxmlformats.org/officeDocument/2006/relationships/tags" Target="../tags/tag315.xml"/><Relationship Id="rId24" Type="http://schemas.openxmlformats.org/officeDocument/2006/relationships/tags" Target="../tags/tag316.xml"/><Relationship Id="rId25" Type="http://schemas.openxmlformats.org/officeDocument/2006/relationships/tags" Target="../tags/tag317.xml"/><Relationship Id="rId26" Type="http://schemas.openxmlformats.org/officeDocument/2006/relationships/tags" Target="../tags/tag318.xml"/><Relationship Id="rId27" Type="http://schemas.openxmlformats.org/officeDocument/2006/relationships/slideLayout" Target="../slideLayouts/slideLayout2.xml"/><Relationship Id="rId28" Type="http://schemas.openxmlformats.org/officeDocument/2006/relationships/notesSlide" Target="../notesSlides/notesSlide6.xml"/><Relationship Id="rId10" Type="http://schemas.openxmlformats.org/officeDocument/2006/relationships/tags" Target="../tags/tag302.xml"/><Relationship Id="rId11" Type="http://schemas.openxmlformats.org/officeDocument/2006/relationships/tags" Target="../tags/tag303.xml"/><Relationship Id="rId12" Type="http://schemas.openxmlformats.org/officeDocument/2006/relationships/tags" Target="../tags/tag304.xml"/><Relationship Id="rId13" Type="http://schemas.openxmlformats.org/officeDocument/2006/relationships/tags" Target="../tags/tag305.xml"/><Relationship Id="rId14" Type="http://schemas.openxmlformats.org/officeDocument/2006/relationships/tags" Target="../tags/tag306.xml"/><Relationship Id="rId15" Type="http://schemas.openxmlformats.org/officeDocument/2006/relationships/tags" Target="../tags/tag307.xml"/><Relationship Id="rId16" Type="http://schemas.openxmlformats.org/officeDocument/2006/relationships/tags" Target="../tags/tag308.xml"/><Relationship Id="rId17" Type="http://schemas.openxmlformats.org/officeDocument/2006/relationships/tags" Target="../tags/tag309.xml"/><Relationship Id="rId18" Type="http://schemas.openxmlformats.org/officeDocument/2006/relationships/tags" Target="../tags/tag310.xml"/><Relationship Id="rId19" Type="http://schemas.openxmlformats.org/officeDocument/2006/relationships/tags" Target="../tags/tag311.xml"/><Relationship Id="rId1" Type="http://schemas.openxmlformats.org/officeDocument/2006/relationships/tags" Target="../tags/tag293.xml"/><Relationship Id="rId2" Type="http://schemas.openxmlformats.org/officeDocument/2006/relationships/tags" Target="../tags/tag294.xml"/><Relationship Id="rId3" Type="http://schemas.openxmlformats.org/officeDocument/2006/relationships/tags" Target="../tags/tag295.xml"/><Relationship Id="rId4" Type="http://schemas.openxmlformats.org/officeDocument/2006/relationships/tags" Target="../tags/tag296.xml"/><Relationship Id="rId5" Type="http://schemas.openxmlformats.org/officeDocument/2006/relationships/tags" Target="../tags/tag297.xml"/><Relationship Id="rId6" Type="http://schemas.openxmlformats.org/officeDocument/2006/relationships/tags" Target="../tags/tag298.xml"/><Relationship Id="rId7" Type="http://schemas.openxmlformats.org/officeDocument/2006/relationships/tags" Target="../tags/tag299.xml"/><Relationship Id="rId8" Type="http://schemas.openxmlformats.org/officeDocument/2006/relationships/tags" Target="../tags/tag300.xml"/></Relationships>
</file>

<file path=ppt/slides/_rels/slide25.xml.rels><?xml version="1.0" encoding="UTF-8" standalone="yes"?>
<Relationships xmlns="http://schemas.openxmlformats.org/package/2006/relationships"><Relationship Id="rId11" Type="http://schemas.openxmlformats.org/officeDocument/2006/relationships/tags" Target="../tags/tag329.xml"/><Relationship Id="rId12" Type="http://schemas.openxmlformats.org/officeDocument/2006/relationships/tags" Target="../tags/tag330.xml"/><Relationship Id="rId13" Type="http://schemas.openxmlformats.org/officeDocument/2006/relationships/tags" Target="../tags/tag331.xml"/><Relationship Id="rId14" Type="http://schemas.openxmlformats.org/officeDocument/2006/relationships/tags" Target="../tags/tag332.xml"/><Relationship Id="rId15" Type="http://schemas.openxmlformats.org/officeDocument/2006/relationships/tags" Target="../tags/tag333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319.xml"/><Relationship Id="rId2" Type="http://schemas.openxmlformats.org/officeDocument/2006/relationships/tags" Target="../tags/tag320.xml"/><Relationship Id="rId3" Type="http://schemas.openxmlformats.org/officeDocument/2006/relationships/tags" Target="../tags/tag321.xml"/><Relationship Id="rId4" Type="http://schemas.openxmlformats.org/officeDocument/2006/relationships/tags" Target="../tags/tag322.xml"/><Relationship Id="rId5" Type="http://schemas.openxmlformats.org/officeDocument/2006/relationships/tags" Target="../tags/tag323.xml"/><Relationship Id="rId6" Type="http://schemas.openxmlformats.org/officeDocument/2006/relationships/tags" Target="../tags/tag324.xml"/><Relationship Id="rId7" Type="http://schemas.openxmlformats.org/officeDocument/2006/relationships/tags" Target="../tags/tag325.xml"/><Relationship Id="rId8" Type="http://schemas.openxmlformats.org/officeDocument/2006/relationships/tags" Target="../tags/tag326.xml"/><Relationship Id="rId9" Type="http://schemas.openxmlformats.org/officeDocument/2006/relationships/tags" Target="../tags/tag327.xml"/><Relationship Id="rId10" Type="http://schemas.openxmlformats.org/officeDocument/2006/relationships/tags" Target="../tags/tag32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37.xml"/><Relationship Id="rId20" Type="http://schemas.openxmlformats.org/officeDocument/2006/relationships/tags" Target="../tags/tag48.xml"/><Relationship Id="rId21" Type="http://schemas.openxmlformats.org/officeDocument/2006/relationships/tags" Target="../tags/tag49.xml"/><Relationship Id="rId22" Type="http://schemas.openxmlformats.org/officeDocument/2006/relationships/tags" Target="../tags/tag50.xml"/><Relationship Id="rId23" Type="http://schemas.openxmlformats.org/officeDocument/2006/relationships/tags" Target="../tags/tag51.xml"/><Relationship Id="rId24" Type="http://schemas.openxmlformats.org/officeDocument/2006/relationships/slideLayout" Target="../slideLayouts/slideLayout2.xml"/><Relationship Id="rId10" Type="http://schemas.openxmlformats.org/officeDocument/2006/relationships/tags" Target="../tags/tag38.xml"/><Relationship Id="rId11" Type="http://schemas.openxmlformats.org/officeDocument/2006/relationships/tags" Target="../tags/tag39.xml"/><Relationship Id="rId12" Type="http://schemas.openxmlformats.org/officeDocument/2006/relationships/tags" Target="../tags/tag40.xml"/><Relationship Id="rId13" Type="http://schemas.openxmlformats.org/officeDocument/2006/relationships/tags" Target="../tags/tag41.xml"/><Relationship Id="rId14" Type="http://schemas.openxmlformats.org/officeDocument/2006/relationships/tags" Target="../tags/tag42.xml"/><Relationship Id="rId15" Type="http://schemas.openxmlformats.org/officeDocument/2006/relationships/tags" Target="../tags/tag43.xml"/><Relationship Id="rId16" Type="http://schemas.openxmlformats.org/officeDocument/2006/relationships/tags" Target="../tags/tag44.xml"/><Relationship Id="rId17" Type="http://schemas.openxmlformats.org/officeDocument/2006/relationships/tags" Target="../tags/tag45.xml"/><Relationship Id="rId18" Type="http://schemas.openxmlformats.org/officeDocument/2006/relationships/tags" Target="../tags/tag46.xml"/><Relationship Id="rId19" Type="http://schemas.openxmlformats.org/officeDocument/2006/relationships/tags" Target="../tags/tag47.xml"/><Relationship Id="rId1" Type="http://schemas.openxmlformats.org/officeDocument/2006/relationships/tags" Target="../tags/tag29.xml"/><Relationship Id="rId2" Type="http://schemas.openxmlformats.org/officeDocument/2006/relationships/tags" Target="../tags/tag30.xml"/><Relationship Id="rId3" Type="http://schemas.openxmlformats.org/officeDocument/2006/relationships/tags" Target="../tags/tag31.xml"/><Relationship Id="rId4" Type="http://schemas.openxmlformats.org/officeDocument/2006/relationships/tags" Target="../tags/tag32.xml"/><Relationship Id="rId5" Type="http://schemas.openxmlformats.org/officeDocument/2006/relationships/tags" Target="../tags/tag33.xml"/><Relationship Id="rId6" Type="http://schemas.openxmlformats.org/officeDocument/2006/relationships/tags" Target="../tags/tag34.xml"/><Relationship Id="rId7" Type="http://schemas.openxmlformats.org/officeDocument/2006/relationships/tags" Target="../tags/tag35.xml"/><Relationship Id="rId8" Type="http://schemas.openxmlformats.org/officeDocument/2006/relationships/tags" Target="../tags/tag36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tags" Target="../tags/tag62.xml"/><Relationship Id="rId12" Type="http://schemas.openxmlformats.org/officeDocument/2006/relationships/tags" Target="../tags/tag63.xml"/><Relationship Id="rId13" Type="http://schemas.openxmlformats.org/officeDocument/2006/relationships/tags" Target="../tags/tag64.xml"/><Relationship Id="rId14" Type="http://schemas.openxmlformats.org/officeDocument/2006/relationships/slideLayout" Target="../slideLayouts/slideLayout2.xml"/><Relationship Id="rId1" Type="http://schemas.openxmlformats.org/officeDocument/2006/relationships/tags" Target="../tags/tag52.xml"/><Relationship Id="rId2" Type="http://schemas.openxmlformats.org/officeDocument/2006/relationships/tags" Target="../tags/tag53.xml"/><Relationship Id="rId3" Type="http://schemas.openxmlformats.org/officeDocument/2006/relationships/tags" Target="../tags/tag54.xml"/><Relationship Id="rId4" Type="http://schemas.openxmlformats.org/officeDocument/2006/relationships/tags" Target="../tags/tag55.xml"/><Relationship Id="rId5" Type="http://schemas.openxmlformats.org/officeDocument/2006/relationships/tags" Target="../tags/tag56.xml"/><Relationship Id="rId6" Type="http://schemas.openxmlformats.org/officeDocument/2006/relationships/tags" Target="../tags/tag57.xml"/><Relationship Id="rId7" Type="http://schemas.openxmlformats.org/officeDocument/2006/relationships/tags" Target="../tags/tag58.xml"/><Relationship Id="rId8" Type="http://schemas.openxmlformats.org/officeDocument/2006/relationships/tags" Target="../tags/tag59.xml"/><Relationship Id="rId9" Type="http://schemas.openxmlformats.org/officeDocument/2006/relationships/tags" Target="../tags/tag60.xml"/><Relationship Id="rId10" Type="http://schemas.openxmlformats.org/officeDocument/2006/relationships/tags" Target="../tags/tag6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4" Type="http://schemas.openxmlformats.org/officeDocument/2006/relationships/tags" Target="../tags/tag68.xml"/><Relationship Id="rId5" Type="http://schemas.openxmlformats.org/officeDocument/2006/relationships/tags" Target="../tags/tag69.xml"/><Relationship Id="rId6" Type="http://schemas.openxmlformats.org/officeDocument/2006/relationships/tags" Target="../tags/tag70.xml"/><Relationship Id="rId7" Type="http://schemas.openxmlformats.org/officeDocument/2006/relationships/tags" Target="../tags/tag71.xml"/><Relationship Id="rId8" Type="http://schemas.openxmlformats.org/officeDocument/2006/relationships/tags" Target="../tags/tag72.xml"/><Relationship Id="rId9" Type="http://schemas.openxmlformats.org/officeDocument/2006/relationships/tags" Target="../tags/tag73.xml"/><Relationship Id="rId10" Type="http://schemas.openxmlformats.org/officeDocument/2006/relationships/tags" Target="../tags/tag74.xml"/><Relationship Id="rId11" Type="http://schemas.openxmlformats.org/officeDocument/2006/relationships/slideLayout" Target="../slideLayouts/slideLayout2.xml"/><Relationship Id="rId1" Type="http://schemas.openxmlformats.org/officeDocument/2006/relationships/tags" Target="../tags/tag65.xml"/><Relationship Id="rId2" Type="http://schemas.openxmlformats.org/officeDocument/2006/relationships/tags" Target="../tags/tag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5741" y="3740728"/>
            <a:ext cx="9144000" cy="1348182"/>
          </a:xfrm>
        </p:spPr>
        <p:txBody>
          <a:bodyPr anchor="ctr">
            <a:normAutofit/>
          </a:bodyPr>
          <a:lstStyle/>
          <a:p>
            <a:r>
              <a:rPr lang="en-US" sz="2400" dirty="0"/>
              <a:t>Instructor: Lilian de Greef</a:t>
            </a:r>
            <a:br>
              <a:rPr lang="en-US" sz="2400" dirty="0"/>
            </a:br>
            <a:r>
              <a:rPr lang="en-US" sz="2400" dirty="0"/>
              <a:t>Quarter: Summer 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2963" y="1833438"/>
            <a:ext cx="10115550" cy="1655762"/>
          </a:xfrm>
        </p:spPr>
        <p:txBody>
          <a:bodyPr anchor="ctr">
            <a:noAutofit/>
          </a:bodyPr>
          <a:lstStyle/>
          <a:p>
            <a:r>
              <a:rPr lang="en-US" sz="4400" dirty="0"/>
              <a:t>CSE 373: Data Structures and Algorithms</a:t>
            </a:r>
          </a:p>
          <a:p>
            <a:r>
              <a:rPr lang="en-US" sz="3200" dirty="0">
                <a:solidFill>
                  <a:schemeClr val="accent1"/>
                </a:solidFill>
              </a:rPr>
              <a:t>Lecture </a:t>
            </a:r>
            <a:r>
              <a:rPr lang="en-US" sz="3200" dirty="0" smtClean="0">
                <a:solidFill>
                  <a:schemeClr val="accent1"/>
                </a:solidFill>
              </a:rPr>
              <a:t>9: Binary Search Trees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25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7277100" y="1796588"/>
            <a:ext cx="3886200" cy="3886200"/>
            <a:chOff x="4610100" y="2133600"/>
            <a:chExt cx="3886200" cy="3886200"/>
          </a:xfrm>
        </p:grpSpPr>
        <p:sp>
          <p:nvSpPr>
            <p:cNvPr id="15363" name="Oval 3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8768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5364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8105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15365" name="Oval 5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7437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15366" name="Oval 6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6769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5367" name="Oval 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6101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368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2771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srgbClr val="000000"/>
                  </a:solidFill>
                </a:rPr>
                <a:t>11</a:t>
              </a:r>
            </a:p>
          </p:txBody>
        </p:sp>
        <p:sp>
          <p:nvSpPr>
            <p:cNvPr id="15369" name="Oval 9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1435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5370" name="Oval 10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2103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srgbClr val="000000"/>
                  </a:solidFill>
                </a:rPr>
                <a:t>8</a:t>
              </a:r>
            </a:p>
          </p:txBody>
        </p:sp>
        <p:cxnSp>
          <p:nvCxnSpPr>
            <p:cNvPr id="15371" name="AutoShape 11"/>
            <p:cNvCxnSpPr>
              <a:cxnSpLocks noChangeShapeType="1"/>
              <a:stCxn id="15370" idx="3"/>
              <a:endCxn id="15369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3340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2" name="AutoShape 12"/>
            <p:cNvCxnSpPr>
              <a:cxnSpLocks noChangeShapeType="1"/>
              <a:stCxn id="15370" idx="5"/>
              <a:endCxn id="15368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65357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3" name="AutoShape 13"/>
            <p:cNvCxnSpPr>
              <a:cxnSpLocks noChangeShapeType="1"/>
              <a:stCxn id="15368" idx="3"/>
              <a:endCxn id="15365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69342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4" name="AutoShape 14"/>
            <p:cNvCxnSpPr>
              <a:cxnSpLocks noChangeShapeType="1"/>
              <a:stCxn id="15368" idx="5"/>
              <a:endCxn id="15364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76025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5" name="AutoShape 15"/>
            <p:cNvCxnSpPr>
              <a:cxnSpLocks noChangeShapeType="1"/>
              <a:stCxn id="15369" idx="3"/>
              <a:endCxn id="15367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8006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6" name="AutoShape 16"/>
            <p:cNvCxnSpPr>
              <a:cxnSpLocks noChangeShapeType="1"/>
              <a:stCxn id="15369" idx="5"/>
              <a:endCxn id="15366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4689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7" name="AutoShape 17"/>
            <p:cNvCxnSpPr>
              <a:cxnSpLocks noChangeShapeType="1"/>
              <a:stCxn id="15367" idx="5"/>
              <a:endCxn id="15363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9355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78" name="Oval 18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1153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srgbClr val="000000"/>
                  </a:solidFill>
                </a:rPr>
                <a:t>14</a:t>
              </a:r>
            </a:p>
          </p:txBody>
        </p:sp>
        <p:sp>
          <p:nvSpPr>
            <p:cNvPr id="15379" name="Oval 19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810500" y="5638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srgbClr val="000000"/>
                  </a:solidFill>
                </a:rPr>
                <a:t>13</a:t>
              </a:r>
            </a:p>
          </p:txBody>
        </p:sp>
        <p:sp>
          <p:nvSpPr>
            <p:cNvPr id="15380" name="Oval 20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9436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srgbClr val="000000"/>
                  </a:solidFill>
                </a:rPr>
                <a:t>7</a:t>
              </a:r>
            </a:p>
          </p:txBody>
        </p:sp>
        <p:cxnSp>
          <p:nvCxnSpPr>
            <p:cNvPr id="15381" name="AutoShape 21"/>
            <p:cNvCxnSpPr>
              <a:cxnSpLocks noChangeShapeType="1"/>
              <a:stCxn id="15366" idx="5"/>
              <a:endCxn id="15380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60023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82" name="Oval 22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4770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srgbClr val="000000"/>
                  </a:solidFill>
                </a:rPr>
                <a:t>9</a:t>
              </a:r>
            </a:p>
          </p:txBody>
        </p:sp>
        <p:cxnSp>
          <p:nvCxnSpPr>
            <p:cNvPr id="15383" name="AutoShape 23"/>
            <p:cNvCxnSpPr>
              <a:cxnSpLocks noChangeShapeType="1"/>
              <a:stCxn id="15365" idx="3"/>
              <a:endCxn id="15382" idx="0"/>
            </p:cNvCxnSpPr>
            <p:nvPr>
              <p:custDataLst>
                <p:tags r:id="rId22"/>
              </p:custDataLst>
            </p:nvPr>
          </p:nvCxnSpPr>
          <p:spPr bwMode="auto">
            <a:xfrm flipH="1">
              <a:off x="6667500" y="4256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4" name="AutoShape 24"/>
            <p:cNvCxnSpPr>
              <a:cxnSpLocks noChangeShapeType="1"/>
              <a:stCxn id="15378" idx="4"/>
              <a:endCxn id="15379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8001000" y="5181600"/>
              <a:ext cx="304800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5" name="AutoShape 25"/>
            <p:cNvCxnSpPr>
              <a:cxnSpLocks noChangeShapeType="1"/>
              <a:stCxn id="15364" idx="5"/>
              <a:endCxn id="15378" idx="0"/>
            </p:cNvCxnSpPr>
            <p:nvPr>
              <p:custDataLst>
                <p:tags r:id="rId24"/>
              </p:custDataLst>
            </p:nvPr>
          </p:nvCxnSpPr>
          <p:spPr bwMode="auto">
            <a:xfrm>
              <a:off x="8135704" y="4236804"/>
              <a:ext cx="170096" cy="5637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5386" name="Rectangle 27"/>
          <p:cNvSpPr>
            <a:spLocks noGrp="1" noChangeArrowheads="1"/>
          </p:cNvSpPr>
          <p:nvPr>
            <p:ph type="body" sz="half" idx="1"/>
            <p:custDataLst>
              <p:tags r:id="rId1"/>
            </p:custDataLst>
          </p:nvPr>
        </p:nvSpPr>
        <p:spPr>
          <a:xfrm>
            <a:off x="609600" y="1690688"/>
            <a:ext cx="5922962" cy="4800600"/>
          </a:xfrm>
        </p:spPr>
        <p:txBody>
          <a:bodyPr/>
          <a:lstStyle/>
          <a:p>
            <a:r>
              <a:rPr lang="en-US" sz="2400" dirty="0"/>
              <a:t>Structure property (</a:t>
            </a:r>
            <a:r>
              <a:rPr lang="en-US" sz="2400" dirty="0">
                <a:solidFill>
                  <a:schemeClr val="accent1"/>
                </a:solidFill>
              </a:rPr>
              <a:t>binary tree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Each node has </a:t>
            </a:r>
            <a:r>
              <a:rPr lang="en-US" sz="2000" dirty="0">
                <a:sym typeface="Symbol" pitchFamily="18" charset="2"/>
              </a:rPr>
              <a:t> 2</a:t>
            </a:r>
            <a:r>
              <a:rPr lang="en-US" sz="2000" dirty="0"/>
              <a:t> children</a:t>
            </a:r>
          </a:p>
          <a:p>
            <a:pPr lvl="1"/>
            <a:r>
              <a:rPr lang="en-US" sz="2000" dirty="0"/>
              <a:t>Result: keeps operations simple</a:t>
            </a:r>
          </a:p>
          <a:p>
            <a:pPr lvl="2">
              <a:buFontTx/>
              <a:buNone/>
            </a:pPr>
            <a:endParaRPr lang="en-US" sz="700" dirty="0"/>
          </a:p>
          <a:p>
            <a:r>
              <a:rPr lang="en-US" sz="2400" dirty="0">
                <a:solidFill>
                  <a:schemeClr val="accent1"/>
                </a:solidFill>
              </a:rPr>
              <a:t>Order </a:t>
            </a:r>
            <a:r>
              <a:rPr lang="en-US" sz="2400" dirty="0" smtClean="0"/>
              <a:t>property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300" dirty="0" smtClean="0"/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Result</a:t>
            </a:r>
            <a:r>
              <a:rPr lang="en-US" sz="2000" dirty="0"/>
              <a:t>: </a:t>
            </a:r>
            <a:r>
              <a:rPr lang="en-US" sz="2000" dirty="0" smtClean="0"/>
              <a:t>straight-forward to </a:t>
            </a:r>
            <a:r>
              <a:rPr lang="en-US" sz="2000" dirty="0"/>
              <a:t>find any given </a:t>
            </a:r>
            <a:r>
              <a:rPr lang="en-US" sz="2000" dirty="0" smtClean="0"/>
              <a:t>value</a:t>
            </a:r>
            <a:endParaRPr lang="en-US" sz="2000" dirty="0"/>
          </a:p>
          <a:p>
            <a:pPr lvl="1"/>
            <a:endParaRPr lang="en-US" sz="2000" dirty="0"/>
          </a:p>
          <a:p>
            <a:pPr lvl="1">
              <a:buFontTx/>
              <a:buNone/>
            </a:pP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609600" y="5788688"/>
            <a:ext cx="6667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dirty="0" smtClean="0">
                <a:solidFill>
                  <a:schemeClr val="accent1"/>
                </a:solidFill>
              </a:rPr>
              <a:t>binary </a:t>
            </a:r>
            <a:r>
              <a:rPr lang="en-US" sz="2400" i="1" dirty="0" smtClean="0">
                <a:solidFill>
                  <a:schemeClr val="accent1"/>
                </a:solidFill>
              </a:rPr>
              <a:t>search</a:t>
            </a:r>
            <a:r>
              <a:rPr lang="en-US" sz="2400" dirty="0" smtClean="0">
                <a:solidFill>
                  <a:schemeClr val="accent1"/>
                </a:solidFill>
              </a:rPr>
              <a:t> tree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is a type of binary tree </a:t>
            </a:r>
          </a:p>
          <a:p>
            <a:r>
              <a:rPr lang="en-US" sz="2400" dirty="0" smtClean="0"/>
              <a:t>(but not all binary trees are binary search trees!)</a:t>
            </a:r>
            <a:endParaRPr lang="en-US" sz="2400" dirty="0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Binary </a:t>
            </a:r>
            <a:r>
              <a:rPr lang="en-US" b="1" dirty="0" smtClean="0">
                <a:solidFill>
                  <a:schemeClr val="accent1"/>
                </a:solidFill>
              </a:rPr>
              <a:t>Search</a:t>
            </a:r>
            <a:r>
              <a:rPr lang="en-US" dirty="0" smtClean="0"/>
              <a:t> Tree (BST) Data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1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6" grpId="0" uiExpand="1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92806" y="2134394"/>
            <a:ext cx="3581400" cy="3048000"/>
            <a:chOff x="381000" y="2133600"/>
            <a:chExt cx="3581400" cy="3048000"/>
          </a:xfrm>
        </p:grpSpPr>
        <p:sp>
          <p:nvSpPr>
            <p:cNvPr id="16387" name="Oval 5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477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6388" name="Oval 6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5814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16389" name="Oval 7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5146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6390" name="Oval 9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810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6391" name="Oval 10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0480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16392" name="Oval 11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9144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6393" name="Oval 12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9812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  <p:cxnSp>
          <p:nvCxnSpPr>
            <p:cNvPr id="16394" name="AutoShape 13"/>
            <p:cNvCxnSpPr>
              <a:cxnSpLocks noChangeShapeType="1"/>
              <a:stCxn id="16393" idx="3"/>
              <a:endCxn id="16392" idx="0"/>
            </p:cNvCxnSpPr>
            <p:nvPr>
              <p:custDataLst>
                <p:tags r:id="rId35"/>
              </p:custDataLst>
            </p:nvPr>
          </p:nvCxnSpPr>
          <p:spPr bwMode="auto">
            <a:xfrm flipH="1">
              <a:off x="11049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5" name="AutoShape 14"/>
            <p:cNvCxnSpPr>
              <a:cxnSpLocks noChangeShapeType="1"/>
              <a:stCxn id="16393" idx="5"/>
              <a:endCxn id="16391" idx="0"/>
            </p:cNvCxnSpPr>
            <p:nvPr>
              <p:custDataLst>
                <p:tags r:id="rId36"/>
              </p:custDataLst>
            </p:nvPr>
          </p:nvCxnSpPr>
          <p:spPr bwMode="auto">
            <a:xfrm>
              <a:off x="23066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6" name="AutoShape 15"/>
            <p:cNvCxnSpPr>
              <a:cxnSpLocks noChangeShapeType="1"/>
              <a:stCxn id="16391" idx="3"/>
              <a:endCxn id="16389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27051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7" name="AutoShape 16"/>
            <p:cNvCxnSpPr>
              <a:cxnSpLocks noChangeShapeType="1"/>
              <a:stCxn id="16391" idx="5"/>
              <a:endCxn id="16388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33734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8" name="AutoShape 17"/>
            <p:cNvCxnSpPr>
              <a:cxnSpLocks noChangeShapeType="1"/>
              <a:stCxn id="16392" idx="3"/>
              <a:endCxn id="16390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5715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9" name="AutoShape 19"/>
            <p:cNvCxnSpPr>
              <a:cxnSpLocks noChangeShapeType="1"/>
              <a:stCxn id="16390" idx="5"/>
              <a:endCxn id="16387" idx="0"/>
            </p:cNvCxnSpPr>
            <p:nvPr>
              <p:custDataLst>
                <p:tags r:id="rId40"/>
              </p:custDataLst>
            </p:nvPr>
          </p:nvCxnSpPr>
          <p:spPr bwMode="auto">
            <a:xfrm>
              <a:off x="7064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2"/>
          <p:cNvGrpSpPr/>
          <p:nvPr/>
        </p:nvGrpSpPr>
        <p:grpSpPr>
          <a:xfrm>
            <a:off x="6948017" y="2133600"/>
            <a:ext cx="3848100" cy="3886200"/>
            <a:chOff x="4610100" y="2133600"/>
            <a:chExt cx="3848100" cy="3886200"/>
          </a:xfrm>
        </p:grpSpPr>
        <p:sp>
          <p:nvSpPr>
            <p:cNvPr id="15376" name="Oval 28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768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5377" name="Oval 29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8105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18</a:t>
              </a:r>
            </a:p>
          </p:txBody>
        </p:sp>
        <p:sp>
          <p:nvSpPr>
            <p:cNvPr id="15378" name="Oval 30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7437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5379" name="Oval 31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6769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5380" name="Oval 32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6101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5381" name="Oval 33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2771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15382" name="Oval 34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1435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5383" name="Oval 35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2103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  <p:cxnSp>
          <p:nvCxnSpPr>
            <p:cNvPr id="15384" name="AutoShape 36"/>
            <p:cNvCxnSpPr>
              <a:cxnSpLocks noChangeShapeType="1"/>
              <a:stCxn id="15383" idx="3"/>
              <a:endCxn id="1538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3340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5" name="AutoShape 37"/>
            <p:cNvCxnSpPr>
              <a:cxnSpLocks noChangeShapeType="1"/>
              <a:stCxn id="15383" idx="5"/>
              <a:endCxn id="15381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65357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6" name="AutoShape 38"/>
            <p:cNvCxnSpPr>
              <a:cxnSpLocks noChangeShapeType="1"/>
              <a:stCxn id="15381" idx="3"/>
              <a:endCxn id="15378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69342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7" name="AutoShape 39"/>
            <p:cNvCxnSpPr>
              <a:cxnSpLocks noChangeShapeType="1"/>
              <a:stCxn id="15381" idx="5"/>
              <a:endCxn id="15377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76025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8" name="AutoShape 40"/>
            <p:cNvCxnSpPr>
              <a:cxnSpLocks noChangeShapeType="1"/>
              <a:stCxn id="15382" idx="3"/>
              <a:endCxn id="15380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48006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9" name="AutoShape 41"/>
            <p:cNvCxnSpPr>
              <a:cxnSpLocks noChangeShapeType="1"/>
              <a:stCxn id="15382" idx="5"/>
              <a:endCxn id="15379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54689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90" name="AutoShape 42"/>
            <p:cNvCxnSpPr>
              <a:cxnSpLocks noChangeShapeType="1"/>
              <a:stCxn id="15380" idx="5"/>
              <a:endCxn id="15376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49355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91" name="Oval 43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80772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15392" name="Oval 44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848600" y="5638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</a:rPr>
                <a:t>21</a:t>
              </a:r>
            </a:p>
          </p:txBody>
        </p:sp>
        <p:cxnSp>
          <p:nvCxnSpPr>
            <p:cNvPr id="15393" name="AutoShape 49"/>
            <p:cNvCxnSpPr>
              <a:cxnSpLocks noChangeShapeType="1"/>
              <a:stCxn id="15391" idx="4"/>
              <a:endCxn id="15392" idx="0"/>
            </p:cNvCxnSpPr>
            <p:nvPr>
              <p:custDataLst>
                <p:tags r:id="rId22"/>
              </p:custDataLst>
            </p:nvPr>
          </p:nvCxnSpPr>
          <p:spPr bwMode="auto">
            <a:xfrm rot="5400000">
              <a:off x="7924800" y="5295900"/>
              <a:ext cx="457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94" name="AutoShape 50"/>
            <p:cNvCxnSpPr>
              <a:cxnSpLocks noChangeShapeType="1"/>
              <a:stCxn id="15377" idx="5"/>
              <a:endCxn id="15391" idx="0"/>
            </p:cNvCxnSpPr>
            <p:nvPr>
              <p:custDataLst>
                <p:tags r:id="rId23"/>
              </p:custDataLst>
            </p:nvPr>
          </p:nvCxnSpPr>
          <p:spPr bwMode="auto">
            <a:xfrm>
              <a:off x="81359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96" name="Oval 53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41913" y="3913188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</a:p>
          </p:txBody>
        </p:sp>
        <p:cxnSp>
          <p:nvCxnSpPr>
            <p:cNvPr id="15397" name="AutoShape 54"/>
            <p:cNvCxnSpPr>
              <a:cxnSpLocks noChangeShapeType="1"/>
              <a:stCxn id="15382" idx="4"/>
              <a:endCxn id="15396" idx="0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5332413" y="3422650"/>
              <a:ext cx="1587" cy="471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98" name="Oval 55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0104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15</a:t>
              </a:r>
            </a:p>
          </p:txBody>
        </p:sp>
        <p:cxnSp>
          <p:nvCxnSpPr>
            <p:cNvPr id="15399" name="AutoShape 56"/>
            <p:cNvCxnSpPr>
              <a:cxnSpLocks noChangeShapeType="1"/>
              <a:stCxn id="15378" idx="5"/>
              <a:endCxn id="15398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70691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201786" name="AutoShape 58" hidden="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010400" y="4800600"/>
            <a:ext cx="1447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All children must </a:t>
            </a:r>
            <a:br>
              <a:rPr lang="en-US" sz="16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obey order</a:t>
            </a:r>
          </a:p>
        </p:txBody>
      </p:sp>
      <p:sp>
        <p:nvSpPr>
          <p:cNvPr id="201787" name="Line 59" hidden="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6096000" y="2667000"/>
            <a:ext cx="533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1788" name="Line 60" hidden="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9296400" y="26670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1789" name="Line 61" hidden="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9982200" y="44196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are </a:t>
            </a:r>
            <a:r>
              <a:rPr lang="en-US" dirty="0"/>
              <a:t>these BSTs?</a:t>
            </a:r>
          </a:p>
        </p:txBody>
      </p:sp>
    </p:spTree>
    <p:extLst>
      <p:ext uri="{BB962C8B-B14F-4D97-AF65-F5344CB8AC3E}">
        <p14:creationId xmlns:p14="http://schemas.microsoft.com/office/powerpoint/2010/main" val="214291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find(value)</a:t>
            </a:r>
            <a:r>
              <a:rPr lang="en-US" dirty="0" smtClean="0"/>
              <a:t> in BST’s?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1109933" y="2019721"/>
            <a:ext cx="3094202" cy="3403270"/>
            <a:chOff x="2396113" y="1851409"/>
            <a:chExt cx="2781300" cy="3059113"/>
          </a:xfrm>
        </p:grpSpPr>
        <p:sp>
          <p:nvSpPr>
            <p:cNvPr id="4" name="Oval 5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529713" y="3629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5" name="Oval 6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369250" y="3629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6" name="Oval 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396113" y="3629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7" name="Oval 8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996313" y="2740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15</a:t>
              </a:r>
            </a:p>
          </p:txBody>
        </p:sp>
        <p:sp>
          <p:nvSpPr>
            <p:cNvPr id="8" name="Oval 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835850" y="2740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9" name="Oval 1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386713" y="1851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</a:rPr>
                <a:t>12</a:t>
              </a:r>
            </a:p>
          </p:txBody>
        </p:sp>
        <p:cxnSp>
          <p:nvCxnSpPr>
            <p:cNvPr id="10" name="AutoShape 11"/>
            <p:cNvCxnSpPr>
              <a:cxnSpLocks noChangeShapeType="1"/>
            </p:cNvCxnSpPr>
            <p:nvPr>
              <p:custDataLst>
                <p:tags r:id="rId7"/>
              </p:custDataLst>
            </p:nvPr>
          </p:nvCxnSpPr>
          <p:spPr bwMode="auto">
            <a:xfrm rot="5400000">
              <a:off x="2952532" y="2250432"/>
              <a:ext cx="563796" cy="4161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" name="AutoShape 12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 rot="16200000" flipH="1">
              <a:off x="3667467" y="2221063"/>
              <a:ext cx="563796" cy="4748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" name="AutoShape 13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4321751" y="3084897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" name="AutoShape 14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 rot="5400000">
              <a:off x="2457232" y="3194995"/>
              <a:ext cx="563796" cy="3050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5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>
              <a:off x="3161288" y="3084897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" name="Oval 1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796413" y="4518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30</a:t>
              </a:r>
            </a:p>
          </p:txBody>
        </p:sp>
        <p:cxnSp>
          <p:nvCxnSpPr>
            <p:cNvPr id="16" name="AutoShape 17"/>
            <p:cNvCxnSpPr>
              <a:cxnSpLocks noChangeShapeType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55151" y="3973897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7" name="Oval 18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102550" y="4518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7</a:t>
              </a:r>
            </a:p>
          </p:txBody>
        </p:sp>
        <p:cxnSp>
          <p:nvCxnSpPr>
            <p:cNvPr id="18" name="AutoShape 19"/>
            <p:cNvCxnSpPr>
              <a:cxnSpLocks noChangeShapeType="1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3293050" y="3973897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9" name="Oval 20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263013" y="451047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/>
                <a:t>17</a:t>
              </a:r>
            </a:p>
          </p:txBody>
        </p:sp>
        <p:cxnSp>
          <p:nvCxnSpPr>
            <p:cNvPr id="20" name="AutoShape 21"/>
            <p:cNvCxnSpPr>
              <a:cxnSpLocks noChangeShapeType="1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4453513" y="3973897"/>
              <a:ext cx="131763" cy="5175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" name="Oval 24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615313" y="452952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10</a:t>
              </a:r>
            </a:p>
          </p:txBody>
        </p:sp>
        <p:cxnSp>
          <p:nvCxnSpPr>
            <p:cNvPr id="22" name="AutoShape 25"/>
            <p:cNvCxnSpPr>
              <a:cxnSpLocks noChangeShapeType="1"/>
            </p:cNvCxnSpPr>
            <p:nvPr>
              <p:custDataLst>
                <p:tags r:id="rId19"/>
              </p:custDataLst>
            </p:nvPr>
          </p:nvCxnSpPr>
          <p:spPr bwMode="auto">
            <a:xfrm>
              <a:off x="3674050" y="3985009"/>
              <a:ext cx="131763" cy="525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52463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find </a:t>
            </a:r>
            <a:r>
              <a:rPr lang="en-US" dirty="0" smtClean="0"/>
              <a:t>in BST: Recursive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6796" y="4421613"/>
            <a:ext cx="5677004" cy="753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is the running time?</a:t>
            </a:r>
          </a:p>
          <a:p>
            <a:pPr marL="0" indent="0">
              <a:buNone/>
            </a:pP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1109927" y="2019721"/>
            <a:ext cx="3094202" cy="3403270"/>
            <a:chOff x="2396113" y="1851409"/>
            <a:chExt cx="2781300" cy="3059113"/>
          </a:xfrm>
        </p:grpSpPr>
        <p:sp>
          <p:nvSpPr>
            <p:cNvPr id="5" name="Oval 5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529713" y="3629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6" name="Oval 6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369250" y="3629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7" name="Oval 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396113" y="3629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8" name="Oval 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96313" y="2740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15</a:t>
              </a:r>
            </a:p>
          </p:txBody>
        </p:sp>
        <p:sp>
          <p:nvSpPr>
            <p:cNvPr id="9" name="Oval 9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835850" y="2740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0" name="Oval 10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386713" y="1851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</a:rPr>
                <a:t>12</a:t>
              </a:r>
            </a:p>
          </p:txBody>
        </p:sp>
        <p:cxnSp>
          <p:nvCxnSpPr>
            <p:cNvPr id="11" name="AutoShape 11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 rot="5400000">
              <a:off x="2952532" y="2250432"/>
              <a:ext cx="563796" cy="4161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" name="AutoShape 12"/>
            <p:cNvCxnSpPr>
              <a:cxnSpLocks noChangeShapeType="1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3667467" y="2221063"/>
              <a:ext cx="563796" cy="4748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" name="AutoShape 13"/>
            <p:cNvCxnSpPr>
              <a:cxnSpLocks noChangeShapeType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4321751" y="3084897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4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 rot="5400000">
              <a:off x="2457232" y="3194995"/>
              <a:ext cx="563796" cy="3050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5"/>
            <p:cNvCxnSpPr>
              <a:cxnSpLocks noChangeShapeType="1"/>
            </p:cNvCxnSpPr>
            <p:nvPr>
              <p:custDataLst>
                <p:tags r:id="rId15"/>
              </p:custDataLst>
            </p:nvPr>
          </p:nvCxnSpPr>
          <p:spPr bwMode="auto">
            <a:xfrm>
              <a:off x="3161288" y="3084897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16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796413" y="4518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30</a:t>
              </a:r>
            </a:p>
          </p:txBody>
        </p:sp>
        <p:cxnSp>
          <p:nvCxnSpPr>
            <p:cNvPr id="17" name="AutoShape 17"/>
            <p:cNvCxnSpPr>
              <a:cxnSpLocks noChangeShapeType="1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55151" y="3973897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8" name="Oval 18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102550" y="4518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7</a:t>
              </a:r>
            </a:p>
          </p:txBody>
        </p:sp>
        <p:cxnSp>
          <p:nvCxnSpPr>
            <p:cNvPr id="19" name="AutoShape 19"/>
            <p:cNvCxnSpPr>
              <a:cxnSpLocks noChangeShapeType="1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3293050" y="3973897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Oval 20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263013" y="451047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accent2"/>
                  </a:solidFill>
                </a:rPr>
                <a:t>17</a:t>
              </a:r>
            </a:p>
          </p:txBody>
        </p:sp>
        <p:cxnSp>
          <p:nvCxnSpPr>
            <p:cNvPr id="21" name="AutoShape 21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4453513" y="3973897"/>
              <a:ext cx="131763" cy="5175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2" name="Oval 24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615313" y="452952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10</a:t>
              </a:r>
            </a:p>
          </p:txBody>
        </p:sp>
        <p:cxnSp>
          <p:nvCxnSpPr>
            <p:cNvPr id="23" name="AutoShape 25"/>
            <p:cNvCxnSpPr>
              <a:cxnSpLocks noChangeShapeType="1"/>
            </p:cNvCxnSpPr>
            <p:nvPr>
              <p:custDataLst>
                <p:tags r:id="rId23"/>
              </p:custDataLst>
            </p:nvPr>
          </p:nvCxnSpPr>
          <p:spPr bwMode="auto">
            <a:xfrm>
              <a:off x="3674050" y="3985009"/>
              <a:ext cx="131763" cy="525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24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676796" y="1542681"/>
            <a:ext cx="5588244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Data </a:t>
            </a:r>
            <a:r>
              <a:rPr lang="en-US" sz="2000" smtClean="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(Data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value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Node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){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3333CC"/>
                </a:solidFill>
                <a:latin typeface="Courier New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(root == </a:t>
            </a:r>
            <a:r>
              <a:rPr lang="en-US" sz="2000" dirty="0">
                <a:solidFill>
                  <a:srgbClr val="3333CC"/>
                </a:solidFill>
                <a:latin typeface="Courier New" pitchFamily="49" charset="0"/>
              </a:rPr>
              <a:t>null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2000" dirty="0">
                <a:solidFill>
                  <a:srgbClr val="3333CC"/>
                </a:solidFill>
                <a:latin typeface="Courier New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3333CC"/>
                </a:solidFill>
                <a:latin typeface="Courier New" pitchFamily="49" charset="0"/>
              </a:rPr>
              <a:t>null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3333CC"/>
                </a:solidFill>
                <a:latin typeface="Courier New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(key &lt;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</a:rPr>
              <a:t>root.value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2000" dirty="0">
                <a:solidFill>
                  <a:srgbClr val="3333CC"/>
                </a:solidFill>
                <a:latin typeface="Courier New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find(value,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</a:rPr>
              <a:t>root.left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3333CC"/>
                </a:solidFill>
                <a:latin typeface="Courier New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(key &gt;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</a:rPr>
              <a:t>root.value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2000" dirty="0">
                <a:solidFill>
                  <a:srgbClr val="3333CC"/>
                </a:solidFill>
                <a:latin typeface="Courier New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find(value,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</a:rPr>
              <a:t>root.right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3333CC"/>
                </a:solidFill>
                <a:latin typeface="Courier New" pitchFamily="49" charset="0"/>
              </a:rPr>
              <a:t> return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</a:rPr>
              <a:t>root.value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661396" y="2291940"/>
            <a:ext cx="1172944" cy="2725089"/>
            <a:chOff x="2029318" y="1890214"/>
            <a:chExt cx="1019696" cy="2369049"/>
          </a:xfrm>
        </p:grpSpPr>
        <p:cxnSp>
          <p:nvCxnSpPr>
            <p:cNvPr id="25" name="AutoShape 12"/>
            <p:cNvCxnSpPr>
              <a:cxnSpLocks noChangeShapeType="1"/>
            </p:cNvCxnSpPr>
            <p:nvPr>
              <p:custDataLst>
                <p:tags r:id="rId2"/>
              </p:custDataLst>
            </p:nvPr>
          </p:nvCxnSpPr>
          <p:spPr bwMode="auto">
            <a:xfrm rot="16200000" flipH="1">
              <a:off x="1984868" y="1934664"/>
              <a:ext cx="563796" cy="474896"/>
            </a:xfrm>
            <a:prstGeom prst="straightConnector1">
              <a:avLst/>
            </a:prstGeom>
            <a:noFill/>
            <a:ln w="28575" cmpd="sng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cxnSp>
          <p:nvCxnSpPr>
            <p:cNvPr id="26" name="AutoShape 12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2614859" y="2780924"/>
              <a:ext cx="434155" cy="563796"/>
            </a:xfrm>
            <a:prstGeom prst="straightConnector1">
              <a:avLst/>
            </a:prstGeom>
            <a:noFill/>
            <a:ln w="28575" cmpd="sng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cxnSp>
          <p:nvCxnSpPr>
            <p:cNvPr id="27" name="AutoShape 12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2777255" y="3759200"/>
              <a:ext cx="131763" cy="500063"/>
            </a:xfrm>
            <a:prstGeom prst="straightConnector1">
              <a:avLst/>
            </a:prstGeom>
            <a:noFill/>
            <a:ln w="28575" cmpd="sng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37140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find </a:t>
            </a:r>
            <a:r>
              <a:rPr lang="en-US" dirty="0" smtClean="0"/>
              <a:t>in BST: Iterative Version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1109933" y="2019721"/>
            <a:ext cx="3094202" cy="3403270"/>
            <a:chOff x="2396113" y="1851409"/>
            <a:chExt cx="2781300" cy="3059113"/>
          </a:xfrm>
        </p:grpSpPr>
        <p:sp>
          <p:nvSpPr>
            <p:cNvPr id="30" name="Oval 5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529713" y="3629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31" name="Oval 6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369250" y="3629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32" name="Oval 7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396113" y="3629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3" name="Oval 8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996313" y="2740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15</a:t>
              </a:r>
            </a:p>
          </p:txBody>
        </p:sp>
        <p:sp>
          <p:nvSpPr>
            <p:cNvPr id="34" name="Oval 9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835850" y="2740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5" name="Oval 10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386713" y="1851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</a:rPr>
                <a:t>12</a:t>
              </a:r>
            </a:p>
          </p:txBody>
        </p:sp>
        <p:cxnSp>
          <p:nvCxnSpPr>
            <p:cNvPr id="36" name="AutoShape 11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2952532" y="2250432"/>
              <a:ext cx="563796" cy="4161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7" name="AutoShape 12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3667467" y="2221063"/>
              <a:ext cx="563796" cy="4748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8" name="AutoShape 13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4321751" y="3084897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9" name="AutoShape 14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 rot="5400000">
              <a:off x="2457232" y="3194995"/>
              <a:ext cx="563796" cy="3050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0" name="AutoShape 15"/>
            <p:cNvCxnSpPr>
              <a:cxnSpLocks noChangeShapeType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3161288" y="3084897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1" name="Oval 16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796413" y="4518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30</a:t>
              </a:r>
            </a:p>
          </p:txBody>
        </p:sp>
        <p:cxnSp>
          <p:nvCxnSpPr>
            <p:cNvPr id="42" name="AutoShape 17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4855151" y="3973897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" name="Oval 18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102550" y="4518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7</a:t>
              </a:r>
            </a:p>
          </p:txBody>
        </p:sp>
        <p:cxnSp>
          <p:nvCxnSpPr>
            <p:cNvPr id="44" name="AutoShape 19"/>
            <p:cNvCxnSpPr>
              <a:cxnSpLocks noChangeShapeType="1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3293050" y="3973897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5" name="Oval 20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63013" y="451047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/>
                <a:t>17</a:t>
              </a:r>
            </a:p>
          </p:txBody>
        </p:sp>
        <p:cxnSp>
          <p:nvCxnSpPr>
            <p:cNvPr id="46" name="AutoShape 21"/>
            <p:cNvCxnSpPr>
              <a:cxnSpLocks noChangeShapeType="1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4453513" y="3973897"/>
              <a:ext cx="131763" cy="5175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" name="Oval 24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615313" y="452952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10</a:t>
              </a:r>
            </a:p>
          </p:txBody>
        </p:sp>
        <p:cxnSp>
          <p:nvCxnSpPr>
            <p:cNvPr id="48" name="AutoShape 25"/>
            <p:cNvCxnSpPr>
              <a:cxnSpLocks noChangeShapeType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3674050" y="3985009"/>
              <a:ext cx="131763" cy="525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4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843028" y="1969638"/>
            <a:ext cx="5662335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Data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(Object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value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Node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){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3333CC"/>
                </a:solidFill>
                <a:latin typeface="Courier New" pitchFamily="49" charset="0"/>
              </a:rPr>
              <a:t>while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(root != </a:t>
            </a:r>
            <a:r>
              <a:rPr lang="en-US" sz="2000" dirty="0">
                <a:solidFill>
                  <a:srgbClr val="3333CC"/>
                </a:solidFill>
                <a:latin typeface="Courier New" pitchFamily="49" charset="0"/>
              </a:rPr>
              <a:t>null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    &amp;&amp;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</a:rPr>
              <a:t>root.value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!=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value) 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3333CC"/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3333CC"/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(value 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&lt;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</a:rPr>
              <a:t>root.value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 root =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</a:rPr>
              <a:t>root.left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3333CC"/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(value 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</a:rPr>
              <a:t>root.value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 root =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</a:rPr>
              <a:t>root.right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}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3333CC"/>
                </a:solidFill>
                <a:latin typeface="Courier New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(root == </a:t>
            </a:r>
            <a:r>
              <a:rPr lang="en-US" sz="2000" dirty="0">
                <a:solidFill>
                  <a:srgbClr val="3333CC"/>
                </a:solidFill>
                <a:latin typeface="Courier New" pitchFamily="49" charset="0"/>
              </a:rPr>
              <a:t>null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2000" dirty="0">
                <a:solidFill>
                  <a:srgbClr val="3333CC"/>
                </a:solidFill>
                <a:latin typeface="Courier New" pitchFamily="49" charset="0"/>
              </a:rPr>
              <a:t>return null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3333CC"/>
                </a:solidFill>
                <a:latin typeface="Courier New" pitchFamily="49" charset="0"/>
              </a:rPr>
              <a:t> return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</a:rPr>
              <a:t>root.value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0064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BST “Finding”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findMin</a:t>
            </a:r>
            <a:r>
              <a:rPr lang="en-US" dirty="0" smtClean="0"/>
              <a:t>: Find </a:t>
            </a:r>
            <a:r>
              <a:rPr lang="en-US" i="1" dirty="0" smtClean="0"/>
              <a:t>minimum</a:t>
            </a:r>
            <a:r>
              <a:rPr lang="en-US" dirty="0" smtClean="0"/>
              <a:t> node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findMax</a:t>
            </a:r>
            <a:r>
              <a:rPr lang="en-US" dirty="0" smtClean="0"/>
              <a:t>: </a:t>
            </a:r>
            <a:r>
              <a:rPr lang="en-US" dirty="0"/>
              <a:t>Find </a:t>
            </a:r>
            <a:r>
              <a:rPr lang="en-US" i="1" dirty="0" smtClean="0"/>
              <a:t>maximum </a:t>
            </a:r>
            <a:r>
              <a:rPr lang="en-US" dirty="0" smtClean="0"/>
              <a:t>node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329862" y="1825625"/>
            <a:ext cx="3094202" cy="3403270"/>
            <a:chOff x="2396113" y="1851409"/>
            <a:chExt cx="2781300" cy="3059113"/>
          </a:xfrm>
        </p:grpSpPr>
        <p:sp>
          <p:nvSpPr>
            <p:cNvPr id="5" name="Oval 5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529713" y="3629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6" name="Oval 6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369250" y="3629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7" name="Oval 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396113" y="3629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8" name="Oval 8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996313" y="2740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15</a:t>
              </a:r>
            </a:p>
          </p:txBody>
        </p:sp>
        <p:sp>
          <p:nvSpPr>
            <p:cNvPr id="9" name="Oval 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835850" y="2740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0" name="Oval 1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386713" y="1851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</a:rPr>
                <a:t>12</a:t>
              </a:r>
            </a:p>
          </p:txBody>
        </p:sp>
        <p:cxnSp>
          <p:nvCxnSpPr>
            <p:cNvPr id="11" name="AutoShape 11"/>
            <p:cNvCxnSpPr>
              <a:cxnSpLocks noChangeShapeType="1"/>
            </p:cNvCxnSpPr>
            <p:nvPr>
              <p:custDataLst>
                <p:tags r:id="rId7"/>
              </p:custDataLst>
            </p:nvPr>
          </p:nvCxnSpPr>
          <p:spPr bwMode="auto">
            <a:xfrm rot="5400000">
              <a:off x="2952532" y="2250432"/>
              <a:ext cx="563796" cy="4161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" name="AutoShape 12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 rot="16200000" flipH="1">
              <a:off x="3667467" y="2221063"/>
              <a:ext cx="563796" cy="4748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" name="AutoShape 13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4321751" y="3084897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4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 rot="5400000">
              <a:off x="2457232" y="3194995"/>
              <a:ext cx="563796" cy="3050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5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>
              <a:off x="3161288" y="3084897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1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796413" y="4518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30</a:t>
              </a:r>
            </a:p>
          </p:txBody>
        </p:sp>
        <p:cxnSp>
          <p:nvCxnSpPr>
            <p:cNvPr id="17" name="AutoShape 17"/>
            <p:cNvCxnSpPr>
              <a:cxnSpLocks noChangeShapeType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55151" y="3973897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8" name="Oval 18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102550" y="451840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7</a:t>
              </a:r>
            </a:p>
          </p:txBody>
        </p:sp>
        <p:cxnSp>
          <p:nvCxnSpPr>
            <p:cNvPr id="19" name="AutoShape 19"/>
            <p:cNvCxnSpPr>
              <a:cxnSpLocks noChangeShapeType="1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3293050" y="3973897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Oval 20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263013" y="451047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/>
                <a:t>17</a:t>
              </a:r>
            </a:p>
          </p:txBody>
        </p:sp>
        <p:cxnSp>
          <p:nvCxnSpPr>
            <p:cNvPr id="21" name="AutoShape 21"/>
            <p:cNvCxnSpPr>
              <a:cxnSpLocks noChangeShapeType="1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4453513" y="3973897"/>
              <a:ext cx="131763" cy="5175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2" name="Oval 24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615313" y="452952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10</a:t>
              </a:r>
            </a:p>
          </p:txBody>
        </p:sp>
        <p:cxnSp>
          <p:nvCxnSpPr>
            <p:cNvPr id="23" name="AutoShape 25"/>
            <p:cNvCxnSpPr>
              <a:cxnSpLocks noChangeShapeType="1"/>
            </p:cNvCxnSpPr>
            <p:nvPr>
              <p:custDataLst>
                <p:tags r:id="rId19"/>
              </p:custDataLst>
            </p:nvPr>
          </p:nvCxnSpPr>
          <p:spPr bwMode="auto">
            <a:xfrm>
              <a:off x="3674050" y="3985009"/>
              <a:ext cx="131763" cy="525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67114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insert</a:t>
            </a:r>
            <a:r>
              <a:rPr lang="en-US" dirty="0" smtClean="0"/>
              <a:t> in BST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4834" y="1825625"/>
            <a:ext cx="5178966" cy="4351338"/>
          </a:xfrm>
        </p:spPr>
        <p:txBody>
          <a:bodyPr/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insert(13)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insert(8)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insert(31)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Worst-case running time: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086897" y="1898301"/>
            <a:ext cx="4146960" cy="3296697"/>
            <a:chOff x="1086897" y="1898301"/>
            <a:chExt cx="3848100" cy="3059113"/>
          </a:xfrm>
        </p:grpSpPr>
        <p:sp>
          <p:nvSpPr>
            <p:cNvPr id="4" name="Oval 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287297" y="3676301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5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53697" y="3676301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6" name="Oval 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086897" y="3676301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7" name="Oval 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753897" y="2787301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15</a:t>
              </a:r>
            </a:p>
          </p:txBody>
        </p:sp>
        <p:sp>
          <p:nvSpPr>
            <p:cNvPr id="8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620297" y="2787301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9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687097" y="1898301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12</a:t>
              </a:r>
            </a:p>
          </p:txBody>
        </p:sp>
        <p:cxnSp>
          <p:nvCxnSpPr>
            <p:cNvPr id="10" name="AutoShape 9"/>
            <p:cNvCxnSpPr>
              <a:cxnSpLocks noChangeShapeType="1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1810798" y="2242789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" name="AutoShape 10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>
              <a:off x="3012535" y="2242789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" name="AutoShape 11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4079335" y="3131789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" name="AutoShape 12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1277398" y="3131789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3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>
              <a:off x="1945735" y="3131789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" name="Oval 1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53997" y="4565301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30</a:t>
              </a:r>
            </a:p>
          </p:txBody>
        </p:sp>
        <p:cxnSp>
          <p:nvCxnSpPr>
            <p:cNvPr id="16" name="AutoShape 15"/>
            <p:cNvCxnSpPr>
              <a:cxnSpLocks noChangeShapeType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4612735" y="4020789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7" name="Oval 1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886997" y="4565301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7</a:t>
              </a:r>
            </a:p>
          </p:txBody>
        </p:sp>
        <p:cxnSp>
          <p:nvCxnSpPr>
            <p:cNvPr id="18" name="AutoShape 17"/>
            <p:cNvCxnSpPr>
              <a:cxnSpLocks noChangeShapeType="1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2077498" y="4020789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9" name="Oval 1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020597" y="4557364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17</a:t>
              </a:r>
            </a:p>
          </p:txBody>
        </p:sp>
        <p:cxnSp>
          <p:nvCxnSpPr>
            <p:cNvPr id="20" name="AutoShape 19"/>
            <p:cNvCxnSpPr>
              <a:cxnSpLocks noChangeShapeType="1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4211098" y="4020790"/>
              <a:ext cx="131763" cy="5175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" name="Oval 30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99760" y="4576414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10</a:t>
              </a:r>
            </a:p>
          </p:txBody>
        </p:sp>
        <p:cxnSp>
          <p:nvCxnSpPr>
            <p:cNvPr id="22" name="AutoShape 31"/>
            <p:cNvCxnSpPr>
              <a:cxnSpLocks noChangeShapeType="1"/>
            </p:cNvCxnSpPr>
            <p:nvPr>
              <p:custDataLst>
                <p:tags r:id="rId19"/>
              </p:custDataLst>
            </p:nvPr>
          </p:nvCxnSpPr>
          <p:spPr bwMode="auto">
            <a:xfrm>
              <a:off x="2458498" y="4031902"/>
              <a:ext cx="131763" cy="525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87679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insert</a:t>
            </a:r>
            <a:r>
              <a:rPr lang="en-US" dirty="0" smtClean="0"/>
              <a:t>, primer for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delete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Start with an empty tree. </a:t>
            </a:r>
            <a:r>
              <a:rPr lang="en-US" dirty="0"/>
              <a:t>I</a:t>
            </a:r>
            <a:r>
              <a:rPr lang="en-US" dirty="0" smtClean="0"/>
              <a:t>nsert the following values, in the given order: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14, 2, 5, 20, 42, 1, 4, 16</a:t>
            </a:r>
            <a:endParaRPr lang="en-US" dirty="0" smtClean="0">
              <a:solidFill>
                <a:schemeClr val="accent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Then, changing as few nodes as possible, delete the following in order: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</a:t>
            </a:r>
            <a:r>
              <a:rPr lang="en-US" sz="3200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42, 14</a:t>
            </a:r>
            <a:endParaRPr lang="en-US" sz="32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would the root of the resulting tree be?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200" dirty="0" smtClean="0">
                <a:ea typeface="Courier New" charset="0"/>
                <a:cs typeface="Courier New" charset="0"/>
              </a:rPr>
              <a:t> </a:t>
            </a:r>
            <a:r>
              <a:rPr lang="en-US" sz="3200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200" dirty="0" smtClean="0">
                <a:ea typeface="Courier New" charset="0"/>
                <a:cs typeface="Courier New" charset="0"/>
              </a:rPr>
              <a:t> </a:t>
            </a:r>
            <a:r>
              <a:rPr lang="en-US" sz="3200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4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200" dirty="0" smtClean="0">
                <a:ea typeface="Courier New" charset="0"/>
                <a:cs typeface="Courier New" charset="0"/>
              </a:rPr>
              <a:t> </a:t>
            </a:r>
            <a:r>
              <a:rPr lang="en-US" sz="3200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5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200" dirty="0" smtClean="0">
                <a:ea typeface="Courier New" charset="0"/>
                <a:cs typeface="Courier New" charset="0"/>
              </a:rPr>
              <a:t> </a:t>
            </a:r>
            <a:r>
              <a:rPr lang="en-US" sz="3200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16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4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3336"/>
            <a:ext cx="10515600" cy="5483627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(Extra space for scratch work / notes)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71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elete</a:t>
            </a:r>
            <a:r>
              <a:rPr lang="en-US" dirty="0" smtClean="0"/>
              <a:t> in BST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Why might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delete</a:t>
            </a:r>
            <a:r>
              <a:rPr lang="en-US" dirty="0" smtClean="0"/>
              <a:t> </a:t>
            </a:r>
            <a:r>
              <a:rPr lang="en-US" dirty="0"/>
              <a:t>be harder than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insert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Basic </a:t>
            </a:r>
            <a:r>
              <a:rPr lang="en-US" dirty="0"/>
              <a:t>idea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Three potential cases to fix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613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</a:p>
          <a:p>
            <a:r>
              <a:rPr lang="en-US" dirty="0" smtClean="0"/>
              <a:t>Binary Trees</a:t>
            </a:r>
          </a:p>
          <a:p>
            <a:pPr lvl="1"/>
            <a:r>
              <a:rPr lang="en-US" dirty="0" smtClean="0"/>
              <a:t>Height</a:t>
            </a:r>
            <a:endParaRPr lang="en-US" dirty="0"/>
          </a:p>
          <a:p>
            <a:pPr lvl="1"/>
            <a:r>
              <a:rPr lang="en-US" dirty="0" smtClean="0"/>
              <a:t>Traversals</a:t>
            </a:r>
            <a:endParaRPr lang="en-US" dirty="0"/>
          </a:p>
          <a:p>
            <a:r>
              <a:rPr lang="en-US" dirty="0" smtClean="0"/>
              <a:t>Binary Search Trees</a:t>
            </a:r>
          </a:p>
          <a:p>
            <a:pPr lvl="1"/>
            <a:r>
              <a:rPr lang="en-US" dirty="0" smtClean="0"/>
              <a:t>Definition</a:t>
            </a:r>
          </a:p>
          <a:p>
            <a:pPr lvl="1"/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find</a:t>
            </a:r>
          </a:p>
          <a:p>
            <a:pPr lvl="1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nsert</a:t>
            </a:r>
          </a:p>
          <a:p>
            <a:pPr lvl="1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elete</a:t>
            </a:r>
          </a:p>
          <a:p>
            <a:pPr lvl="1"/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uildTree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15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delete</a:t>
            </a:r>
            <a:r>
              <a:rPr lang="en-US" dirty="0"/>
              <a:t> </a:t>
            </a:r>
            <a:r>
              <a:rPr lang="en-US" dirty="0" smtClean="0"/>
              <a:t>case: Leaf</a:t>
            </a:r>
            <a:endParaRPr lang="en-US" dirty="0"/>
          </a:p>
        </p:txBody>
      </p:sp>
      <p:sp>
        <p:nvSpPr>
          <p:cNvPr id="21" name="Text Box 2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52500" y="1905000"/>
            <a:ext cx="26532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delete(17)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993192" y="1814564"/>
            <a:ext cx="5128844" cy="4077263"/>
            <a:chOff x="2819399" y="1904999"/>
            <a:chExt cx="3848098" cy="3059111"/>
          </a:xfrm>
        </p:grpSpPr>
        <p:sp>
          <p:nvSpPr>
            <p:cNvPr id="4" name="Oval 3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019799" y="3682998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5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6199" y="3682998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6" name="Oval 5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819399" y="3682998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7" name="Oval 6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486399" y="279399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15</a:t>
              </a:r>
            </a:p>
          </p:txBody>
        </p:sp>
        <p:sp>
          <p:nvSpPr>
            <p:cNvPr id="8" name="Oval 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352799" y="279399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9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419599" y="190499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12</a:t>
              </a:r>
            </a:p>
          </p:txBody>
        </p:sp>
        <p:cxnSp>
          <p:nvCxnSpPr>
            <p:cNvPr id="10" name="AutoShape 9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3543299" y="2249487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" name="AutoShape 10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4745037" y="2249487"/>
              <a:ext cx="931861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" name="AutoShape 11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5811837" y="3138487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" name="AutoShape 12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3009899" y="3138487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3"/>
            <p:cNvCxnSpPr>
              <a:cxnSpLocks noChangeShapeType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3678236" y="3138486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" name="Oval 14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286497" y="4571998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30</a:t>
              </a:r>
            </a:p>
          </p:txBody>
        </p:sp>
        <p:cxnSp>
          <p:nvCxnSpPr>
            <p:cNvPr id="16" name="AutoShape 15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6345236" y="4027486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7" name="Oval 16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619498" y="4571998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7</a:t>
              </a:r>
            </a:p>
          </p:txBody>
        </p:sp>
        <p:cxnSp>
          <p:nvCxnSpPr>
            <p:cNvPr id="18" name="AutoShape 17"/>
            <p:cNvCxnSpPr>
              <a:cxnSpLocks noChangeShapeType="1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3809998" y="4027486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9" name="Oval 18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53097" y="4564061"/>
              <a:ext cx="381000" cy="381000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accent2"/>
                  </a:solidFill>
                </a:rPr>
                <a:t>17</a:t>
              </a:r>
            </a:p>
          </p:txBody>
        </p:sp>
        <p:cxnSp>
          <p:nvCxnSpPr>
            <p:cNvPr id="20" name="AutoShape 19"/>
            <p:cNvCxnSpPr>
              <a:cxnSpLocks noChangeShapeType="1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5943598" y="4027486"/>
              <a:ext cx="131763" cy="5175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2" name="Oval 22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132265" y="4583110"/>
              <a:ext cx="381001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10</a:t>
              </a:r>
            </a:p>
          </p:txBody>
        </p:sp>
        <p:cxnSp>
          <p:nvCxnSpPr>
            <p:cNvPr id="23" name="AutoShape 23"/>
            <p:cNvCxnSpPr>
              <a:cxnSpLocks noChangeShapeType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4191000" y="4038600"/>
              <a:ext cx="131763" cy="525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210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delete</a:t>
            </a:r>
            <a:r>
              <a:rPr lang="en-US" dirty="0"/>
              <a:t> </a:t>
            </a:r>
            <a:r>
              <a:rPr lang="en-US" dirty="0" smtClean="0"/>
              <a:t>case: One Child</a:t>
            </a:r>
            <a:endParaRPr lang="en-US" dirty="0"/>
          </a:p>
        </p:txBody>
      </p:sp>
      <p:sp>
        <p:nvSpPr>
          <p:cNvPr id="4" name="Text Box 2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52500" y="1905000"/>
            <a:ext cx="26532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delete(15)</a:t>
            </a:r>
            <a:endParaRPr lang="en-US" sz="3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993192" y="1814564"/>
            <a:ext cx="5128844" cy="4077263"/>
            <a:chOff x="2819399" y="1904999"/>
            <a:chExt cx="3848098" cy="3059111"/>
          </a:xfrm>
        </p:grpSpPr>
        <p:sp>
          <p:nvSpPr>
            <p:cNvPr id="6" name="Oval 5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019799" y="3682998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7" name="Oval 6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6199" y="3682998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8" name="Oval 7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819399" y="3682998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9" name="Oval 8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486399" y="279399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chemeClr val="accent2"/>
                  </a:solidFill>
                </a:rPr>
                <a:t>15</a:t>
              </a:r>
            </a:p>
          </p:txBody>
        </p:sp>
        <p:sp>
          <p:nvSpPr>
            <p:cNvPr id="10" name="Oval 9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352799" y="279399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1" name="Oval 10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419599" y="190499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12</a:t>
              </a:r>
            </a:p>
          </p:txBody>
        </p:sp>
        <p:cxnSp>
          <p:nvCxnSpPr>
            <p:cNvPr id="12" name="AutoShape 9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3543299" y="2249487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" name="AutoShape 10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4745037" y="2249487"/>
              <a:ext cx="931861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1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5811837" y="3138487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2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3009899" y="3138487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" name="AutoShape 13"/>
            <p:cNvCxnSpPr>
              <a:cxnSpLocks noChangeShapeType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3678236" y="3138486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7" name="Oval 16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286497" y="4571998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30</a:t>
              </a:r>
            </a:p>
          </p:txBody>
        </p:sp>
        <p:cxnSp>
          <p:nvCxnSpPr>
            <p:cNvPr id="18" name="AutoShape 15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6345236" y="4027486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9" name="Oval 18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619498" y="4571998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7</a:t>
              </a:r>
            </a:p>
          </p:txBody>
        </p:sp>
        <p:cxnSp>
          <p:nvCxnSpPr>
            <p:cNvPr id="20" name="AutoShape 17"/>
            <p:cNvCxnSpPr>
              <a:cxnSpLocks noChangeShapeType="1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3809998" y="4027486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3" name="Oval 22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132265" y="4583110"/>
              <a:ext cx="381001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10</a:t>
              </a:r>
            </a:p>
          </p:txBody>
        </p:sp>
        <p:cxnSp>
          <p:nvCxnSpPr>
            <p:cNvPr id="24" name="AutoShape 23"/>
            <p:cNvCxnSpPr>
              <a:cxnSpLocks noChangeShapeType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4191000" y="4038600"/>
              <a:ext cx="131763" cy="525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54586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delete</a:t>
            </a:r>
            <a:r>
              <a:rPr lang="en-US" dirty="0"/>
              <a:t> </a:t>
            </a:r>
            <a:r>
              <a:rPr lang="en-US" dirty="0" smtClean="0"/>
              <a:t>case: Two Children</a:t>
            </a:r>
            <a:endParaRPr lang="en-US" dirty="0"/>
          </a:p>
        </p:txBody>
      </p:sp>
      <p:sp>
        <p:nvSpPr>
          <p:cNvPr id="4" name="Text Box 2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52500" y="1905000"/>
            <a:ext cx="24064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delete(5)</a:t>
            </a:r>
            <a:endParaRPr lang="en-US" sz="3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993192" y="1814564"/>
            <a:ext cx="5128844" cy="4077263"/>
            <a:chOff x="2819399" y="1904999"/>
            <a:chExt cx="3848098" cy="3059111"/>
          </a:xfrm>
        </p:grpSpPr>
        <p:sp>
          <p:nvSpPr>
            <p:cNvPr id="6" name="Oval 5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019799" y="3682998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7" name="Oval 6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6199" y="3682998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8" name="Oval 7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819399" y="3682998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0" name="Oval 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352799" y="279399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1" name="Oval 1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419599" y="190499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12</a:t>
              </a:r>
            </a:p>
          </p:txBody>
        </p:sp>
        <p:cxnSp>
          <p:nvCxnSpPr>
            <p:cNvPr id="12" name="AutoShape 9"/>
            <p:cNvCxnSpPr>
              <a:cxnSpLocks noChangeShapeType="1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3543299" y="2249487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" name="AutoShape 10"/>
            <p:cNvCxnSpPr>
              <a:cxnSpLocks noChangeShapeType="1"/>
              <a:endCxn id="6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4745037" y="2249487"/>
              <a:ext cx="1465262" cy="14335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2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3009899" y="3138487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" name="AutoShape 13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3678236" y="3138486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7" name="Oval 16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286497" y="4571998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30</a:t>
              </a:r>
            </a:p>
          </p:txBody>
        </p:sp>
        <p:cxnSp>
          <p:nvCxnSpPr>
            <p:cNvPr id="18" name="AutoShape 15"/>
            <p:cNvCxnSpPr>
              <a:cxnSpLocks noChangeShapeType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6345236" y="4027486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9" name="Oval 18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619498" y="4571998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7</a:t>
              </a:r>
            </a:p>
          </p:txBody>
        </p:sp>
        <p:cxnSp>
          <p:nvCxnSpPr>
            <p:cNvPr id="20" name="AutoShape 17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3809998" y="4027486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" name="Oval 20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132265" y="4583110"/>
              <a:ext cx="381001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10</a:t>
              </a:r>
            </a:p>
          </p:txBody>
        </p:sp>
        <p:cxnSp>
          <p:nvCxnSpPr>
            <p:cNvPr id="22" name="AutoShape 23"/>
            <p:cNvCxnSpPr>
              <a:cxnSpLocks noChangeShapeType="1"/>
            </p:cNvCxnSpPr>
            <p:nvPr>
              <p:custDataLst>
                <p:tags r:id="rId16"/>
              </p:custDataLst>
            </p:nvPr>
          </p:nvCxnSpPr>
          <p:spPr bwMode="auto">
            <a:xfrm>
              <a:off x="4191000" y="4038600"/>
              <a:ext cx="131763" cy="525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24" name="TextBox 23"/>
          <p:cNvSpPr txBox="1"/>
          <p:nvPr/>
        </p:nvSpPr>
        <p:spPr>
          <a:xfrm>
            <a:off x="983006" y="2977104"/>
            <a:ext cx="2999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can we replace </a:t>
            </a:r>
            <a:r>
              <a:rPr lang="en-US" sz="3200" dirty="0" smtClean="0">
                <a:solidFill>
                  <a:schemeClr val="accent2"/>
                </a:solidFill>
              </a:rPr>
              <a:t>5</a:t>
            </a:r>
            <a:r>
              <a:rPr lang="en-US" sz="3200" dirty="0" smtClean="0"/>
              <a:t> with?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002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delete</a:t>
            </a:r>
            <a:r>
              <a:rPr lang="en-US" dirty="0"/>
              <a:t> </a:t>
            </a:r>
            <a:r>
              <a:rPr lang="en-US" dirty="0" smtClean="0"/>
              <a:t>case: Two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can we replace the node with?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Options: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15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delete</a:t>
            </a:r>
            <a:r>
              <a:rPr lang="en-US" dirty="0"/>
              <a:t> </a:t>
            </a:r>
            <a:r>
              <a:rPr lang="en-US" dirty="0" smtClean="0"/>
              <a:t>case: Two Children (example #2)</a:t>
            </a:r>
            <a:endParaRPr lang="en-US" dirty="0"/>
          </a:p>
        </p:txBody>
      </p:sp>
      <p:sp>
        <p:nvSpPr>
          <p:cNvPr id="4" name="Text Box 2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52500" y="1905000"/>
            <a:ext cx="26532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delete(23)</a:t>
            </a:r>
            <a:endParaRPr lang="en-US" sz="3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68958" y="1905000"/>
            <a:ext cx="5815601" cy="4086927"/>
            <a:chOff x="2014728" y="2557272"/>
            <a:chExt cx="4342428" cy="3059113"/>
          </a:xfrm>
        </p:grpSpPr>
        <p:sp>
          <p:nvSpPr>
            <p:cNvPr id="27" name="Oval 1027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619196" y="433527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</a:rPr>
                <a:t>30</a:t>
              </a:r>
            </a:p>
          </p:txBody>
        </p:sp>
        <p:sp>
          <p:nvSpPr>
            <p:cNvPr id="28" name="Oval 1028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081528" y="433527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29" name="Oval 1029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014728" y="433527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0" name="Oval 1030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927055" y="344627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solidFill>
                    <a:srgbClr val="000000"/>
                  </a:solidFill>
                </a:rPr>
                <a:t>23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1" name="Oval 1031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548128" y="344627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/>
                <a:t>5</a:t>
              </a:r>
            </a:p>
          </p:txBody>
        </p:sp>
        <p:sp>
          <p:nvSpPr>
            <p:cNvPr id="32" name="Oval 1032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614928" y="255727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</a:rPr>
                <a:t>12</a:t>
              </a:r>
            </a:p>
          </p:txBody>
        </p:sp>
        <p:cxnSp>
          <p:nvCxnSpPr>
            <p:cNvPr id="33" name="AutoShape 1033"/>
            <p:cNvCxnSpPr>
              <a:cxnSpLocks noChangeShapeType="1"/>
              <a:stCxn id="34" idx="3"/>
              <a:endCxn id="33" idx="0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2738628" y="2901760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4" name="AutoShape 1034"/>
            <p:cNvCxnSpPr>
              <a:cxnSpLocks noChangeShapeType="1"/>
              <a:stCxn id="34" idx="5"/>
              <a:endCxn id="32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3940132" y="2882476"/>
              <a:ext cx="1177423" cy="5637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5" name="AutoShape 1035"/>
            <p:cNvCxnSpPr>
              <a:cxnSpLocks noChangeShapeType="1"/>
              <a:stCxn id="32" idx="5"/>
              <a:endCxn id="29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5252259" y="3771476"/>
              <a:ext cx="557437" cy="5637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6" name="AutoShape 1036"/>
            <p:cNvCxnSpPr>
              <a:cxnSpLocks noChangeShapeType="1"/>
              <a:stCxn id="33" idx="3"/>
              <a:endCxn id="31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2205228" y="3790760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7" name="AutoShape 1037"/>
            <p:cNvCxnSpPr>
              <a:cxnSpLocks noChangeShapeType="1"/>
              <a:stCxn id="33" idx="5"/>
              <a:endCxn id="30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2873566" y="3790760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8" name="Oval 1038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814828" y="522427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7</a:t>
              </a:r>
            </a:p>
          </p:txBody>
        </p:sp>
        <p:cxnSp>
          <p:nvCxnSpPr>
            <p:cNvPr id="39" name="AutoShape 1039"/>
            <p:cNvCxnSpPr>
              <a:cxnSpLocks noChangeShapeType="1"/>
              <a:stCxn id="30" idx="3"/>
              <a:endCxn id="40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3005328" y="4679760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0" name="Oval 1045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327591" y="5235385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10</a:t>
              </a:r>
            </a:p>
          </p:txBody>
        </p:sp>
        <p:cxnSp>
          <p:nvCxnSpPr>
            <p:cNvPr id="41" name="AutoShape 1046"/>
            <p:cNvCxnSpPr>
              <a:cxnSpLocks noChangeShapeType="1"/>
              <a:endCxn id="42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3386328" y="4690872"/>
              <a:ext cx="131763" cy="525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2" name="Oval 1030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430060" y="434903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solidFill>
                    <a:srgbClr val="000000"/>
                  </a:solidFill>
                </a:rPr>
                <a:t>18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cxnSp>
          <p:nvCxnSpPr>
            <p:cNvPr id="43" name="AutoShape 1036"/>
            <p:cNvCxnSpPr>
              <a:cxnSpLocks noChangeShapeType="1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4620252" y="3827272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" name="Oval 1030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770293" y="520522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solidFill>
                    <a:srgbClr val="000000"/>
                  </a:solidFill>
                </a:rPr>
                <a:t>19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45" name="Oval 1030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203552" y="522779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solidFill>
                    <a:srgbClr val="000000"/>
                  </a:solidFill>
                </a:rPr>
                <a:t>15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46" name="Oval 1030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976156" y="518446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solidFill>
                    <a:srgbClr val="000000"/>
                  </a:solidFill>
                </a:rPr>
                <a:t>32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47" name="Oval 1030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409415" y="520703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solidFill>
                    <a:srgbClr val="000000"/>
                  </a:solidFill>
                </a:rPr>
                <a:t>25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cxnSp>
          <p:nvCxnSpPr>
            <p:cNvPr id="48" name="AutoShape 1046"/>
            <p:cNvCxnSpPr>
              <a:cxnSpLocks noChangeShapeType="1"/>
              <a:stCxn id="44" idx="5"/>
            </p:cNvCxnSpPr>
            <p:nvPr>
              <p:custDataLst>
                <p:tags r:id="rId23"/>
              </p:custDataLst>
            </p:nvPr>
          </p:nvCxnSpPr>
          <p:spPr bwMode="auto">
            <a:xfrm>
              <a:off x="4755264" y="4674236"/>
              <a:ext cx="171791" cy="53279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" name="AutoShape 1046"/>
            <p:cNvCxnSpPr>
              <a:cxnSpLocks noChangeShapeType="1"/>
              <a:endCxn id="46" idx="0"/>
            </p:cNvCxnSpPr>
            <p:nvPr>
              <p:custDataLst>
                <p:tags r:id="rId24"/>
              </p:custDataLst>
            </p:nvPr>
          </p:nvCxnSpPr>
          <p:spPr bwMode="auto">
            <a:xfrm>
              <a:off x="5910274" y="4681567"/>
              <a:ext cx="256382" cy="5028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0" name="AutoShape 1039"/>
            <p:cNvCxnSpPr>
              <a:cxnSpLocks noChangeShapeType="1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4364178" y="470232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1" name="AutoShape 1039"/>
            <p:cNvCxnSpPr>
              <a:cxnSpLocks noChangeShapeType="1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5553314" y="470232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1043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807720" y="1831721"/>
            <a:ext cx="10515600" cy="2691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/>
              <a:buNone/>
              <a:defRPr/>
            </a:pPr>
            <a:r>
              <a:rPr lang="en-US" dirty="0"/>
              <a:t>C</a:t>
            </a:r>
            <a:r>
              <a:rPr lang="en-US" dirty="0" smtClean="0"/>
              <a:t>hanging as few nodes as possible, delete the following in order: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/>
              <a:buNone/>
              <a:defRPr/>
            </a:pPr>
            <a:r>
              <a:rPr lang="en-US" dirty="0" smtClean="0"/>
              <a:t> </a:t>
            </a:r>
            <a:r>
              <a:rPr lang="en-US" sz="3200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42, 14</a:t>
            </a:r>
            <a:endParaRPr lang="en-US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insert</a:t>
            </a:r>
            <a:r>
              <a:rPr lang="en-US" dirty="0" smtClean="0"/>
              <a:t>, primer for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delete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288798" y="2582857"/>
            <a:ext cx="5337542" cy="3880750"/>
            <a:chOff x="2014728" y="2557272"/>
            <a:chExt cx="3985468" cy="2904787"/>
          </a:xfrm>
        </p:grpSpPr>
        <p:sp>
          <p:nvSpPr>
            <p:cNvPr id="7" name="Oval 1027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5619196" y="433527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solidFill>
                    <a:srgbClr val="000000"/>
                  </a:solidFill>
                </a:rPr>
                <a:t>42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Oval 1028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081528" y="433527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9" name="Oval 1029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14728" y="433527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" name="Oval 1030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927055" y="344627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solidFill>
                    <a:srgbClr val="000000"/>
                  </a:solidFill>
                </a:rPr>
                <a:t>20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1" name="Oval 1031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548128" y="344627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12" name="Oval 1032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614928" y="255727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solidFill>
                    <a:srgbClr val="000000"/>
                  </a:solidFill>
                </a:rPr>
                <a:t>14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cxnSp>
          <p:nvCxnSpPr>
            <p:cNvPr id="13" name="AutoShape 1033"/>
            <p:cNvCxnSpPr>
              <a:cxnSpLocks noChangeShapeType="1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2738628" y="2901760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034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>
              <a:off x="3940132" y="2882476"/>
              <a:ext cx="1177423" cy="5637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035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5252259" y="3771476"/>
              <a:ext cx="557437" cy="5637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" name="AutoShape 1036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2205228" y="3790760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7" name="AutoShape 1037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>
              <a:off x="2873566" y="3790760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8" name="Oval 1038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644304" y="5081059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</a:rPr>
                <a:t>4</a:t>
              </a:r>
            </a:p>
          </p:txBody>
        </p:sp>
        <p:cxnSp>
          <p:nvCxnSpPr>
            <p:cNvPr id="19" name="AutoShape 1039"/>
            <p:cNvCxnSpPr>
              <a:cxnSpLocks noChangeShapeType="1"/>
              <a:endCxn id="18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2834804" y="4679760"/>
              <a:ext cx="302287" cy="40129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2" name="Oval 1030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430060" y="434903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solidFill>
                    <a:srgbClr val="000000"/>
                  </a:solidFill>
                </a:rPr>
                <a:t>16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cxnSp>
          <p:nvCxnSpPr>
            <p:cNvPr id="23" name="AutoShape 1036"/>
            <p:cNvCxnSpPr>
              <a:cxnSpLocks noChangeShapeType="1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4620252" y="3827272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3" name="TextBox 32"/>
          <p:cNvSpPr txBox="1"/>
          <p:nvPr/>
        </p:nvSpPr>
        <p:spPr>
          <a:xfrm rot="1144055">
            <a:off x="9356119" y="431143"/>
            <a:ext cx="3030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Copperplate Gothic Bold" charset="0"/>
                <a:ea typeface="Copperplate Gothic Bold" charset="0"/>
                <a:cs typeface="Copperplate Gothic Bold" charset="0"/>
              </a:rPr>
              <a:t>Revisited</a:t>
            </a:r>
            <a:endParaRPr lang="en-US" sz="4000" dirty="0">
              <a:solidFill>
                <a:srgbClr val="C00000"/>
              </a:solidFill>
              <a:latin typeface="Copperplate Gothic Bold" charset="0"/>
              <a:ea typeface="Copperplate Gothic Bold" charset="0"/>
              <a:cs typeface="Copperplate Gothic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80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delete</a:t>
            </a:r>
            <a:r>
              <a:rPr lang="en-US" dirty="0"/>
              <a:t> t</a:t>
            </a:r>
            <a:r>
              <a:rPr lang="en-US" dirty="0" smtClean="0"/>
              <a:t>hrough Lazy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Lazy deletion can work well for a BST</a:t>
            </a:r>
          </a:p>
          <a:p>
            <a:pPr lvl="1"/>
            <a:r>
              <a:rPr lang="en-US" dirty="0"/>
              <a:t>Simpler</a:t>
            </a:r>
          </a:p>
          <a:p>
            <a:pPr lvl="1"/>
            <a:r>
              <a:rPr lang="en-US" dirty="0"/>
              <a:t>Can do “real deletions” later as a batch</a:t>
            </a:r>
          </a:p>
          <a:p>
            <a:pPr lvl="1"/>
            <a:r>
              <a:rPr lang="en-US" dirty="0"/>
              <a:t>Some inserts can just “undelete” a tree node</a:t>
            </a:r>
          </a:p>
          <a:p>
            <a:pPr lvl="1"/>
            <a:endParaRPr lang="en-US" dirty="0"/>
          </a:p>
          <a:p>
            <a:r>
              <a:rPr lang="en-US" dirty="0"/>
              <a:t>But</a:t>
            </a:r>
          </a:p>
          <a:p>
            <a:pPr lvl="1"/>
            <a:r>
              <a:rPr lang="en-US" dirty="0"/>
              <a:t>Can waste space and slow down find operations</a:t>
            </a:r>
          </a:p>
          <a:p>
            <a:pPr lvl="1"/>
            <a:r>
              <a:rPr lang="en-US" dirty="0"/>
              <a:t>Make some operations more complicated:</a:t>
            </a:r>
          </a:p>
          <a:p>
            <a:pPr lvl="2"/>
            <a:r>
              <a:rPr lang="en-US" dirty="0"/>
              <a:t>e.g.,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en-US" dirty="0"/>
              <a:t>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findMax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8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buildTree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for BST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Let’s consider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(insert values </a:t>
            </a:r>
            <a:r>
              <a:rPr lang="en-US" dirty="0">
                <a:cs typeface="Courier New" pitchFamily="49" charset="0"/>
              </a:rPr>
              <a:t>starting from an empty </a:t>
            </a:r>
            <a:r>
              <a:rPr lang="en-US" dirty="0" smtClean="0">
                <a:cs typeface="Courier New" pitchFamily="49" charset="0"/>
              </a:rPr>
              <a:t>tree)</a:t>
            </a: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Insert </a:t>
            </a:r>
            <a:r>
              <a:rPr lang="en-US" dirty="0" smtClean="0"/>
              <a:t>values 1</a:t>
            </a:r>
            <a:r>
              <a:rPr lang="en-US" dirty="0"/>
              <a:t>, 2, 3, 4, 5, 6, 7, 8, </a:t>
            </a:r>
            <a:r>
              <a:rPr lang="en-US" dirty="0" smtClean="0"/>
              <a:t>9  </a:t>
            </a:r>
            <a:r>
              <a:rPr lang="en-US" dirty="0"/>
              <a:t>into an empty </a:t>
            </a:r>
            <a:r>
              <a:rPr lang="en-US" dirty="0" smtClean="0"/>
              <a:t>BST</a:t>
            </a:r>
          </a:p>
          <a:p>
            <a:endParaRPr lang="en-US" sz="300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If </a:t>
            </a:r>
            <a:r>
              <a:rPr lang="en-US" dirty="0"/>
              <a:t>inserted in given order, </a:t>
            </a:r>
            <a:br>
              <a:rPr lang="en-US" dirty="0"/>
            </a:br>
            <a:r>
              <a:rPr lang="en-US" dirty="0"/>
              <a:t>what is the tree?  </a:t>
            </a:r>
            <a:br>
              <a:rPr lang="en-US" dirty="0"/>
            </a:br>
            <a:endParaRPr lang="en-US" sz="1400" dirty="0"/>
          </a:p>
          <a:p>
            <a:pPr>
              <a:lnSpc>
                <a:spcPct val="120000"/>
              </a:lnSpc>
            </a:pPr>
            <a:r>
              <a:rPr lang="en-US" dirty="0"/>
              <a:t>What big-O runtime for </a:t>
            </a:r>
            <a:br>
              <a:rPr lang="en-US" dirty="0"/>
            </a:br>
            <a:r>
              <a:rPr lang="en-US" dirty="0" err="1"/>
              <a:t>buildTree</a:t>
            </a:r>
            <a:r>
              <a:rPr lang="en-US" dirty="0"/>
              <a:t> on this sorted input?</a:t>
            </a:r>
          </a:p>
          <a:p>
            <a:pPr>
              <a:lnSpc>
                <a:spcPct val="120000"/>
              </a:lnSpc>
            </a:pPr>
            <a:endParaRPr lang="en-US" sz="1500" dirty="0"/>
          </a:p>
          <a:p>
            <a:pPr>
              <a:lnSpc>
                <a:spcPct val="120000"/>
              </a:lnSpc>
            </a:pPr>
            <a:r>
              <a:rPr lang="en-US" dirty="0"/>
              <a:t>Is inserting in the reverse order </a:t>
            </a:r>
            <a:r>
              <a:rPr lang="en-US" dirty="0" smtClean="0"/>
              <a:t>any </a:t>
            </a:r>
            <a:r>
              <a:rPr lang="en-US" dirty="0"/>
              <a:t>better</a:t>
            </a:r>
            <a:r>
              <a:rPr lang="en-US" dirty="0" smtClean="0"/>
              <a:t>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2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buildTree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for BST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Insert values 1</a:t>
            </a:r>
            <a:r>
              <a:rPr lang="en-US" dirty="0"/>
              <a:t>, 2, 3, 4, 5, 6, 7, 8, </a:t>
            </a:r>
            <a:r>
              <a:rPr lang="en-US" dirty="0" smtClean="0"/>
              <a:t>9  </a:t>
            </a:r>
            <a:r>
              <a:rPr lang="en-US" dirty="0"/>
              <a:t>into an empty </a:t>
            </a:r>
            <a:r>
              <a:rPr lang="en-US" dirty="0" smtClean="0"/>
              <a:t>BST</a:t>
            </a:r>
          </a:p>
          <a:p>
            <a:endParaRPr lang="en-US" sz="300" dirty="0" smtClean="0"/>
          </a:p>
          <a:p>
            <a:pPr marL="0" indent="0">
              <a:buNone/>
            </a:pPr>
            <a:r>
              <a:rPr lang="en-US" dirty="0"/>
              <a:t>What we if could somehow re-arrange them</a:t>
            </a:r>
          </a:p>
          <a:p>
            <a:r>
              <a:rPr lang="en-US" dirty="0"/>
              <a:t>median first, then left median, right median, </a:t>
            </a:r>
            <a:r>
              <a:rPr lang="en-US" dirty="0" smtClean="0"/>
              <a:t>etc.</a:t>
            </a:r>
            <a:br>
              <a:rPr lang="en-US" dirty="0" smtClean="0"/>
            </a:br>
            <a:r>
              <a:rPr lang="en-US" dirty="0" smtClean="0"/>
              <a:t>	5</a:t>
            </a:r>
            <a:r>
              <a:rPr lang="en-US" dirty="0"/>
              <a:t>, 3, 7, 2, 1, 4, 8, 6, 9	</a:t>
            </a:r>
          </a:p>
          <a:p>
            <a:endParaRPr lang="en-US" sz="1600" dirty="0"/>
          </a:p>
          <a:p>
            <a:r>
              <a:rPr lang="en-US" dirty="0"/>
              <a:t>What tree does that give us? 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What big-O runtime?</a:t>
            </a:r>
            <a:r>
              <a:rPr lang="en-US" sz="1600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12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1237"/>
          </a:xfrm>
        </p:spPr>
        <p:txBody>
          <a:bodyPr>
            <a:normAutofit/>
          </a:bodyPr>
          <a:lstStyle/>
          <a:p>
            <a:r>
              <a:rPr lang="en-US" dirty="0" smtClean="0"/>
              <a:t>Change to office hours for just this week</a:t>
            </a:r>
          </a:p>
          <a:p>
            <a:pPr lvl="1"/>
            <a:r>
              <a:rPr lang="en-US" dirty="0" smtClean="0"/>
              <a:t>Tuesday’s “office” office hours / private office hours</a:t>
            </a:r>
          </a:p>
          <a:p>
            <a:pPr lvl="2"/>
            <a:r>
              <a:rPr lang="en-US" dirty="0" smtClean="0"/>
              <a:t>12:00pm </a:t>
            </a:r>
            <a:r>
              <a:rPr lang="mr-IN" dirty="0" smtClean="0"/>
              <a:t>–</a:t>
            </a:r>
            <a:r>
              <a:rPr lang="en-US" dirty="0" smtClean="0"/>
              <a:t> 12:30pm</a:t>
            </a:r>
          </a:p>
          <a:p>
            <a:pPr lvl="2"/>
            <a:r>
              <a:rPr lang="en-US" dirty="0" smtClean="0"/>
              <a:t>(not at 1:30pm!)</a:t>
            </a:r>
          </a:p>
          <a:p>
            <a:pPr lvl="1"/>
            <a:r>
              <a:rPr lang="en-US" dirty="0" smtClean="0"/>
              <a:t>Dorothy and I trading 2:00pm - 3:00pm office hours this week</a:t>
            </a:r>
          </a:p>
          <a:p>
            <a:pPr lvl="2"/>
            <a:r>
              <a:rPr lang="en-US" dirty="0" smtClean="0"/>
              <a:t>Same time and location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Homework 1 Statistics</a:t>
            </a:r>
          </a:p>
          <a:p>
            <a:pPr lvl="1"/>
            <a:r>
              <a:rPr lang="en-US" dirty="0" smtClean="0"/>
              <a:t>Mean: 39.7/50  (+1 extra credit)</a:t>
            </a:r>
          </a:p>
          <a:p>
            <a:pPr lvl="1"/>
            <a:r>
              <a:rPr lang="en-US" dirty="0" smtClean="0"/>
              <a:t>Median: 42.5/50  (+0 extra credit)</a:t>
            </a:r>
          </a:p>
          <a:p>
            <a:pPr lvl="1"/>
            <a:r>
              <a:rPr lang="en-US" dirty="0" smtClean="0"/>
              <a:t>Max: 49/50 (+1)  or  47/50  (+4)</a:t>
            </a:r>
          </a:p>
          <a:p>
            <a:pPr lvl="1"/>
            <a:r>
              <a:rPr lang="en-US" dirty="0" smtClean="0"/>
              <a:t>Standard Deviation: 10.18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57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Isosceles Triangle 89"/>
          <p:cNvSpPr/>
          <p:nvPr/>
        </p:nvSpPr>
        <p:spPr>
          <a:xfrm>
            <a:off x="5523218" y="2207891"/>
            <a:ext cx="3429000" cy="3459259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Isosceles Triangle 88"/>
          <p:cNvSpPr/>
          <p:nvPr/>
        </p:nvSpPr>
        <p:spPr>
          <a:xfrm>
            <a:off x="4062313" y="2269013"/>
            <a:ext cx="1832824" cy="1691679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</a:t>
            </a:r>
            <a:r>
              <a:rPr lang="en-US" dirty="0"/>
              <a:t>T</a:t>
            </a:r>
            <a:r>
              <a:rPr lang="en-US" dirty="0" smtClean="0"/>
              <a:t>ree terminology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370053" y="1797058"/>
            <a:ext cx="3553366" cy="3629025"/>
            <a:chOff x="4083338" y="1600200"/>
            <a:chExt cx="4371687" cy="4038600"/>
          </a:xfrm>
        </p:grpSpPr>
        <p:sp>
          <p:nvSpPr>
            <p:cNvPr id="8" name="Oval 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781800" y="1600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A</a:t>
              </a:r>
            </a:p>
          </p:txBody>
        </p:sp>
        <p:cxnSp>
          <p:nvCxnSpPr>
            <p:cNvPr id="9" name="AutoShape 4"/>
            <p:cNvCxnSpPr>
              <a:cxnSpLocks noChangeShapeType="1"/>
              <a:stCxn id="8" idx="3"/>
              <a:endCxn id="12" idx="0"/>
            </p:cNvCxnSpPr>
            <p:nvPr>
              <p:custDataLst>
                <p:tags r:id="rId2"/>
              </p:custDataLst>
            </p:nvPr>
          </p:nvCxnSpPr>
          <p:spPr bwMode="auto">
            <a:xfrm flipH="1">
              <a:off x="4845337" y="1990445"/>
              <a:ext cx="2003418" cy="5717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5"/>
            <p:cNvCxnSpPr>
              <a:cxnSpLocks noChangeShapeType="1"/>
              <a:stCxn id="8" idx="5"/>
              <a:endCxn id="18" idx="0"/>
            </p:cNvCxnSpPr>
            <p:nvPr>
              <p:custDataLst>
                <p:tags r:id="rId3"/>
              </p:custDataLst>
            </p:nvPr>
          </p:nvCxnSpPr>
          <p:spPr bwMode="auto">
            <a:xfrm>
              <a:off x="7172325" y="2009775"/>
              <a:ext cx="481013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16737" y="3400425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E</a:t>
              </a:r>
            </a:p>
          </p:txBody>
        </p:sp>
        <p:sp>
          <p:nvSpPr>
            <p:cNvPr id="12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616737" y="2562225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B</a:t>
              </a:r>
            </a:p>
          </p:txBody>
        </p:sp>
        <p:cxnSp>
          <p:nvCxnSpPr>
            <p:cNvPr id="13" name="AutoShape 8"/>
            <p:cNvCxnSpPr>
              <a:cxnSpLocks noChangeShapeType="1"/>
              <a:stCxn id="12" idx="4"/>
              <a:endCxn id="11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4845337" y="3019425"/>
              <a:ext cx="0" cy="381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9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083338" y="3400425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D</a:t>
              </a:r>
            </a:p>
          </p:txBody>
        </p:sp>
        <p:sp>
          <p:nvSpPr>
            <p:cNvPr id="15" name="Oval 10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150138" y="3400425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F</a:t>
              </a:r>
            </a:p>
          </p:txBody>
        </p:sp>
        <p:cxnSp>
          <p:nvCxnSpPr>
            <p:cNvPr id="16" name="AutoShape 11"/>
            <p:cNvCxnSpPr>
              <a:cxnSpLocks noChangeShapeType="1"/>
              <a:stCxn id="12" idx="5"/>
              <a:endCxn id="15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5006982" y="2952470"/>
              <a:ext cx="371756" cy="447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12"/>
            <p:cNvCxnSpPr>
              <a:cxnSpLocks noChangeShapeType="1"/>
              <a:stCxn id="12" idx="3"/>
              <a:endCxn id="14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4311938" y="2952470"/>
              <a:ext cx="371754" cy="447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" name="Oval 13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424738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C</a:t>
              </a:r>
            </a:p>
          </p:txBody>
        </p:sp>
        <p:sp>
          <p:nvSpPr>
            <p:cNvPr id="19" name="Oval 1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424738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G</a:t>
              </a:r>
            </a:p>
          </p:txBody>
        </p:sp>
        <p:cxnSp>
          <p:nvCxnSpPr>
            <p:cNvPr id="20" name="AutoShape 15"/>
            <p:cNvCxnSpPr>
              <a:cxnSpLocks noChangeShapeType="1"/>
              <a:stCxn id="18" idx="4"/>
              <a:endCxn id="19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7653338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16"/>
            <p:cNvCxnSpPr>
              <a:cxnSpLocks noChangeShapeType="1"/>
              <a:stCxn id="19" idx="3"/>
              <a:endCxn id="24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7080250" y="3762375"/>
              <a:ext cx="411163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17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997825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I</a:t>
              </a:r>
            </a:p>
          </p:txBody>
        </p:sp>
        <p:cxnSp>
          <p:nvCxnSpPr>
            <p:cNvPr id="23" name="AutoShape 18"/>
            <p:cNvCxnSpPr>
              <a:cxnSpLocks noChangeShapeType="1"/>
              <a:stCxn id="19" idx="5"/>
              <a:endCxn id="22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7815263" y="3762375"/>
              <a:ext cx="411162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1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851650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H</a:t>
              </a:r>
            </a:p>
          </p:txBody>
        </p:sp>
        <p:sp>
          <p:nvSpPr>
            <p:cNvPr id="25" name="Oval 20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858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L</a:t>
              </a:r>
            </a:p>
          </p:txBody>
        </p:sp>
        <p:sp>
          <p:nvSpPr>
            <p:cNvPr id="26" name="Oval 21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853113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J</a:t>
              </a:r>
            </a:p>
          </p:txBody>
        </p:sp>
        <p:sp>
          <p:nvSpPr>
            <p:cNvPr id="27" name="Oval 22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34695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M</a:t>
              </a:r>
            </a:p>
          </p:txBody>
        </p:sp>
        <p:sp>
          <p:nvSpPr>
            <p:cNvPr id="28" name="Oval 23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350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K</a:t>
              </a:r>
            </a:p>
          </p:txBody>
        </p:sp>
        <p:sp>
          <p:nvSpPr>
            <p:cNvPr id="29" name="Oval 24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845425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N</a:t>
              </a:r>
            </a:p>
          </p:txBody>
        </p:sp>
        <p:cxnSp>
          <p:nvCxnSpPr>
            <p:cNvPr id="30" name="AutoShape 25"/>
            <p:cNvCxnSpPr>
              <a:cxnSpLocks noChangeShapeType="1"/>
              <a:stCxn id="24" idx="2"/>
              <a:endCxn id="26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6081713" y="4419600"/>
              <a:ext cx="750887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26"/>
            <p:cNvCxnSpPr>
              <a:cxnSpLocks noChangeShapeType="1"/>
              <a:stCxn id="24" idx="3"/>
              <a:endCxn id="28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6578600" y="4600575"/>
              <a:ext cx="33972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27"/>
            <p:cNvCxnSpPr>
              <a:cxnSpLocks noChangeShapeType="1"/>
              <a:stCxn id="24" idx="4"/>
              <a:endCxn id="25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7080250" y="4667250"/>
              <a:ext cx="6350" cy="495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8"/>
            <p:cNvCxnSpPr>
              <a:cxnSpLocks noChangeShapeType="1"/>
              <a:stCxn id="24" idx="5"/>
              <a:endCxn id="27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7242175" y="4600575"/>
              <a:ext cx="33337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29"/>
            <p:cNvCxnSpPr>
              <a:cxnSpLocks noChangeShapeType="1"/>
              <a:stCxn id="24" idx="6"/>
              <a:endCxn id="29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7327900" y="4419600"/>
              <a:ext cx="746125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49" name="TextBox 48"/>
          <p:cNvSpPr txBox="1"/>
          <p:nvPr/>
        </p:nvSpPr>
        <p:spPr>
          <a:xfrm>
            <a:off x="2833943" y="1597002"/>
            <a:ext cx="1650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Node / Vertex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83942" y="4045829"/>
            <a:ext cx="793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Edges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923417" y="1807780"/>
            <a:ext cx="680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Root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952219" y="4032841"/>
            <a:ext cx="886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Leaves</a:t>
            </a:r>
          </a:p>
        </p:txBody>
      </p:sp>
      <p:cxnSp>
        <p:nvCxnSpPr>
          <p:cNvPr id="54" name="Straight Arrow Connector 53"/>
          <p:cNvCxnSpPr>
            <a:endCxn id="12" idx="1"/>
          </p:cNvCxnSpPr>
          <p:nvPr/>
        </p:nvCxnSpPr>
        <p:spPr>
          <a:xfrm>
            <a:off x="4248865" y="1997113"/>
            <a:ext cx="609165" cy="72457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0" idx="3"/>
          </p:cNvCxnSpPr>
          <p:nvPr/>
        </p:nvCxnSpPr>
        <p:spPr>
          <a:xfrm>
            <a:off x="3877248" y="4245884"/>
            <a:ext cx="2335178" cy="41855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0" idx="3"/>
          </p:cNvCxnSpPr>
          <p:nvPr/>
        </p:nvCxnSpPr>
        <p:spPr>
          <a:xfrm flipV="1">
            <a:off x="3877248" y="3825546"/>
            <a:ext cx="3114544" cy="420339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1" idx="1"/>
            <a:endCxn id="8" idx="6"/>
          </p:cNvCxnSpPr>
          <p:nvPr/>
        </p:nvCxnSpPr>
        <p:spPr>
          <a:xfrm flipH="1" flipV="1">
            <a:off x="6935015" y="2002475"/>
            <a:ext cx="988402" cy="536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2" idx="1"/>
            <a:endCxn id="22" idx="6"/>
          </p:cNvCxnSpPr>
          <p:nvPr/>
        </p:nvCxnSpPr>
        <p:spPr>
          <a:xfrm flipH="1">
            <a:off x="7923418" y="4232896"/>
            <a:ext cx="1028801" cy="9763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52" idx="1"/>
            <a:endCxn id="29" idx="6"/>
          </p:cNvCxnSpPr>
          <p:nvPr/>
        </p:nvCxnSpPr>
        <p:spPr>
          <a:xfrm flipH="1">
            <a:off x="7799544" y="4232896"/>
            <a:ext cx="1152674" cy="98777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061953" y="2887221"/>
            <a:ext cx="1436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Left </a:t>
            </a:r>
            <a:r>
              <a:rPr lang="en-US" sz="2000" dirty="0" err="1">
                <a:solidFill>
                  <a:srgbClr val="0000FF"/>
                </a:solidFill>
              </a:rPr>
              <a:t>subtree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851263" y="3198034"/>
            <a:ext cx="1582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Right </a:t>
            </a:r>
            <a:r>
              <a:rPr lang="en-US" sz="2000" dirty="0" err="1">
                <a:solidFill>
                  <a:srgbClr val="0000FF"/>
                </a:solidFill>
              </a:rPr>
              <a:t>subtree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0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89" grpId="0" animBg="1"/>
      <p:bldP spid="49" grpId="0"/>
      <p:bldP spid="50" grpId="0"/>
      <p:bldP spid="51" grpId="0"/>
      <p:bldP spid="52" grpId="0"/>
      <p:bldP spid="91" grpId="0"/>
      <p:bldP spid="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rees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181" r="32386"/>
          <a:stretch/>
        </p:blipFill>
        <p:spPr>
          <a:xfrm>
            <a:off x="1263928" y="4018356"/>
            <a:ext cx="6008820" cy="33760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8361"/>
            <a:ext cx="8939784" cy="3551047"/>
          </a:xfrm>
        </p:spPr>
        <p:txBody>
          <a:bodyPr/>
          <a:lstStyle/>
          <a:p>
            <a:pPr marL="342900" indent="-342900"/>
            <a:r>
              <a:rPr lang="en-US" sz="2400" dirty="0">
                <a:solidFill>
                  <a:schemeClr val="accent1"/>
                </a:solidFill>
              </a:rPr>
              <a:t>Binary tree</a:t>
            </a:r>
            <a:r>
              <a:rPr lang="en-US" sz="2400" dirty="0"/>
              <a:t>:  Each node has at most 2 children (branching factor 2</a:t>
            </a:r>
            <a:r>
              <a:rPr lang="en-US" sz="2400" dirty="0" smtClean="0"/>
              <a:t>)</a:t>
            </a:r>
            <a:endParaRPr lang="en-US" sz="2400" dirty="0"/>
          </a:p>
          <a:p>
            <a:pPr marL="342900" indent="-342900"/>
            <a:r>
              <a:rPr lang="en-US" sz="2400" dirty="0"/>
              <a:t>Binary tree is</a:t>
            </a:r>
          </a:p>
          <a:p>
            <a:pPr marL="800100" lvl="1" indent="-342900"/>
            <a:r>
              <a:rPr lang="en-US" sz="2200" dirty="0"/>
              <a:t>A root </a:t>
            </a:r>
            <a:r>
              <a:rPr lang="en-US" sz="2200" i="1" dirty="0"/>
              <a:t>(with data)</a:t>
            </a:r>
          </a:p>
          <a:p>
            <a:pPr marL="800100" lvl="1" indent="-342900"/>
            <a:r>
              <a:rPr lang="en-US" sz="2200" dirty="0"/>
              <a:t>A left subtree </a:t>
            </a:r>
            <a:r>
              <a:rPr lang="en-US" sz="2200" i="1" dirty="0"/>
              <a:t>(may be empty) </a:t>
            </a:r>
            <a:endParaRPr lang="en-US" sz="2200" dirty="0"/>
          </a:p>
          <a:p>
            <a:pPr marL="800100" lvl="1" indent="-342900"/>
            <a:r>
              <a:rPr lang="en-US" sz="2200" dirty="0"/>
              <a:t>A right subtree </a:t>
            </a:r>
            <a:r>
              <a:rPr lang="en-US" sz="2200" i="1" dirty="0"/>
              <a:t>(may be empty) </a:t>
            </a:r>
          </a:p>
          <a:p>
            <a:pPr marL="800100" lvl="1" indent="-342900"/>
            <a:endParaRPr lang="en-US" sz="1050" i="1" dirty="0"/>
          </a:p>
          <a:p>
            <a:pPr marL="342900" indent="-342900"/>
            <a:r>
              <a:rPr lang="en-US" sz="2400" dirty="0"/>
              <a:t>Special </a:t>
            </a:r>
            <a:r>
              <a:rPr lang="en-US" sz="2400" dirty="0" smtClean="0"/>
              <a:t>Cases: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77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833907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(Last week’s practice) What does the following method do?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41232" y="1593760"/>
            <a:ext cx="6826144" cy="207671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int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lang="en-US" sz="2400" kern="0" noProof="0" dirty="0">
                <a:solidFill>
                  <a:srgbClr val="00B050"/>
                </a:solidFill>
                <a:latin typeface="Courier New" pitchFamily="49" charset="0"/>
              </a:rPr>
              <a:t>h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</a:rPr>
              <a:t>eight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(Node 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</a:rPr>
              <a:t>root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){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lvl="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>
                <a:latin typeface="Courier New" pitchFamily="49" charset="0"/>
              </a:rPr>
              <a:t>  </a:t>
            </a:r>
            <a:r>
              <a:rPr lang="en-US" sz="2400" kern="0" dirty="0">
                <a:solidFill>
                  <a:srgbClr val="0070C0"/>
                </a:solidFill>
                <a:latin typeface="Courier New" pitchFamily="49" charset="0"/>
              </a:rPr>
              <a:t>if </a:t>
            </a:r>
            <a:r>
              <a:rPr lang="en-US" sz="2400" kern="0" dirty="0" smtClean="0">
                <a:solidFill>
                  <a:srgbClr val="0070C0"/>
                </a:solidFill>
                <a:latin typeface="Courier New" pitchFamily="49" charset="0"/>
              </a:rPr>
              <a:t>(</a:t>
            </a:r>
            <a:r>
              <a:rPr lang="en-US" sz="2400" kern="0" dirty="0" smtClean="0">
                <a:solidFill>
                  <a:srgbClr val="7030A0"/>
                </a:solidFill>
                <a:latin typeface="Courier New" pitchFamily="49" charset="0"/>
              </a:rPr>
              <a:t>root </a:t>
            </a:r>
            <a:r>
              <a:rPr lang="en-US" sz="2400" kern="0" dirty="0" smtClean="0">
                <a:latin typeface="Courier New" pitchFamily="49" charset="0"/>
              </a:rPr>
              <a:t>== </a:t>
            </a:r>
            <a:r>
              <a:rPr lang="en-US" sz="2400" kern="0" dirty="0">
                <a:latin typeface="Courier New" pitchFamily="49" charset="0"/>
              </a:rPr>
              <a:t>null),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  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400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lang="en-US" sz="2400" kern="0" noProof="0" dirty="0">
                <a:latin typeface="Courier New" pitchFamily="49" charset="0"/>
              </a:rPr>
              <a:t>-1;</a:t>
            </a:r>
            <a:endParaRPr kumimoji="0" lang="en-US" sz="240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lvl="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baseline="0" dirty="0">
                <a:latin typeface="Courier New" pitchFamily="49" charset="0"/>
              </a:rPr>
              <a:t>  </a:t>
            </a:r>
            <a:r>
              <a:rPr lang="en-US" sz="2400" kern="0" baseline="0" dirty="0">
                <a:solidFill>
                  <a:srgbClr val="0070C0"/>
                </a:solidFill>
                <a:latin typeface="Courier New" pitchFamily="49" charset="0"/>
              </a:rPr>
              <a:t>return </a:t>
            </a:r>
            <a:r>
              <a:rPr lang="en-US" sz="2400" kern="0" baseline="0" dirty="0">
                <a:latin typeface="Courier New" pitchFamily="49" charset="0"/>
              </a:rPr>
              <a:t>1 + </a:t>
            </a:r>
            <a:r>
              <a:rPr lang="en-US" sz="2400" kern="0" baseline="0" dirty="0" smtClean="0">
                <a:latin typeface="Courier New" pitchFamily="49" charset="0"/>
              </a:rPr>
              <a:t>max(</a:t>
            </a:r>
            <a:r>
              <a:rPr lang="en-US" sz="2400" kern="0" dirty="0">
                <a:solidFill>
                  <a:srgbClr val="00B050"/>
                </a:solidFill>
                <a:latin typeface="Courier New" pitchFamily="49" charset="0"/>
              </a:rPr>
              <a:t>h</a:t>
            </a:r>
            <a:r>
              <a:rPr lang="en-US" sz="2400" kern="0" dirty="0" smtClean="0">
                <a:solidFill>
                  <a:srgbClr val="00B050"/>
                </a:solidFill>
                <a:latin typeface="Courier New" pitchFamily="49" charset="0"/>
              </a:rPr>
              <a:t>eight</a:t>
            </a:r>
            <a:r>
              <a:rPr lang="en-US" sz="2400" kern="0" dirty="0" smtClean="0">
                <a:latin typeface="Courier New" pitchFamily="49" charset="0"/>
              </a:rPr>
              <a:t>(</a:t>
            </a:r>
            <a:r>
              <a:rPr lang="en-US" sz="2400" kern="0" dirty="0" err="1" smtClean="0">
                <a:solidFill>
                  <a:srgbClr val="7030A0"/>
                </a:solidFill>
                <a:latin typeface="Courier New" pitchFamily="49" charset="0"/>
              </a:rPr>
              <a:t>root.</a:t>
            </a:r>
            <a:r>
              <a:rPr lang="en-US" sz="2400" kern="0" dirty="0" err="1" smtClean="0">
                <a:latin typeface="Courier New" pitchFamily="49" charset="0"/>
              </a:rPr>
              <a:t>left</a:t>
            </a:r>
            <a:r>
              <a:rPr lang="en-US" sz="2400" kern="0" dirty="0" smtClean="0">
                <a:latin typeface="Courier New" pitchFamily="49" charset="0"/>
              </a:rPr>
              <a:t>), </a:t>
            </a:r>
            <a:endParaRPr lang="en-US" sz="2400" kern="0" dirty="0">
              <a:latin typeface="Courier New" pitchFamily="49" charset="0"/>
            </a:endParaRPr>
          </a:p>
          <a:p>
            <a:pPr marL="342900" lvl="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>
                <a:solidFill>
                  <a:srgbClr val="00B050"/>
                </a:solidFill>
                <a:latin typeface="Courier New" pitchFamily="49" charset="0"/>
              </a:rPr>
              <a:t>                 h</a:t>
            </a:r>
            <a:r>
              <a:rPr lang="en-US" sz="2400" kern="0" dirty="0" smtClean="0">
                <a:solidFill>
                  <a:srgbClr val="00B050"/>
                </a:solidFill>
                <a:latin typeface="Courier New" pitchFamily="49" charset="0"/>
              </a:rPr>
              <a:t>eight</a:t>
            </a:r>
            <a:r>
              <a:rPr lang="en-US" sz="2400" kern="0" dirty="0" smtClean="0">
                <a:latin typeface="Courier New" pitchFamily="49" charset="0"/>
              </a:rPr>
              <a:t>(</a:t>
            </a:r>
            <a:r>
              <a:rPr lang="en-US" sz="2400" kern="0" dirty="0" err="1" smtClean="0">
                <a:solidFill>
                  <a:srgbClr val="7030A0"/>
                </a:solidFill>
                <a:latin typeface="Courier New" pitchFamily="49" charset="0"/>
              </a:rPr>
              <a:t>root.</a:t>
            </a:r>
            <a:r>
              <a:rPr lang="en-US" sz="2400" kern="0" dirty="0" err="1" smtClean="0">
                <a:latin typeface="Courier New" pitchFamily="49" charset="0"/>
              </a:rPr>
              <a:t>right</a:t>
            </a:r>
            <a:r>
              <a:rPr lang="en-US" sz="2400" kern="0" dirty="0">
                <a:latin typeface="Courier New" pitchFamily="49" charset="0"/>
              </a:rPr>
              <a:t>);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kern="0" dirty="0">
                <a:latin typeface="Courier New" pitchFamily="49" charset="0"/>
              </a:rPr>
              <a:t>}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5762" y="3786386"/>
            <a:ext cx="82811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2800"/>
              <a:t>It calculates the number of nodes in the tree.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2800" dirty="0"/>
              <a:t>It calculates the depth of the nodes.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2800" dirty="0"/>
              <a:t>It calculates the height of the tree.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2800" dirty="0"/>
              <a:t>It calculates the number of leaves in the tree.</a:t>
            </a:r>
          </a:p>
        </p:txBody>
      </p:sp>
    </p:spTree>
    <p:extLst>
      <p:ext uri="{BB962C8B-B14F-4D97-AF65-F5344CB8AC3E}">
        <p14:creationId xmlns:p14="http://schemas.microsoft.com/office/powerpoint/2010/main" val="141376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Trees: Some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9593687" cy="4761627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en-US"/>
              <a:t>Recall: height of a tree = longest path from root to leaf (count edges)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For binary tree of height </a:t>
            </a:r>
            <a:r>
              <a:rPr lang="en-US" i="1"/>
              <a:t>h</a:t>
            </a:r>
            <a:r>
              <a:rPr lang="en-US"/>
              <a:t>:</a:t>
            </a:r>
          </a:p>
          <a:p>
            <a:pPr lvl="3"/>
            <a:endParaRPr lang="en-US" sz="1900"/>
          </a:p>
          <a:p>
            <a:pPr lvl="1"/>
            <a:r>
              <a:rPr lang="en-US" sz="2600"/>
              <a:t>max # of leaves:</a:t>
            </a:r>
          </a:p>
          <a:p>
            <a:pPr lvl="1"/>
            <a:endParaRPr lang="en-US" sz="1900"/>
          </a:p>
          <a:p>
            <a:pPr lvl="1"/>
            <a:r>
              <a:rPr lang="en-US" sz="2600"/>
              <a:t>max # of nodes: </a:t>
            </a:r>
          </a:p>
          <a:p>
            <a:pPr lvl="1"/>
            <a:endParaRPr lang="en-US" sz="2600"/>
          </a:p>
          <a:p>
            <a:pPr lvl="1"/>
            <a:r>
              <a:rPr lang="en-US" sz="2600"/>
              <a:t>min # of leaves:</a:t>
            </a:r>
          </a:p>
          <a:p>
            <a:pPr lvl="1"/>
            <a:endParaRPr lang="en-US" sz="1900"/>
          </a:p>
          <a:p>
            <a:pPr lvl="1"/>
            <a:r>
              <a:rPr lang="en-US" sz="2600"/>
              <a:t>min # of nodes:</a:t>
            </a:r>
          </a:p>
          <a:p>
            <a:pPr lvl="1"/>
            <a:endParaRPr lang="en-US"/>
          </a:p>
          <a:p>
            <a:pPr marL="0" indent="0">
              <a:buNone/>
            </a:pPr>
            <a:r>
              <a:rPr lang="en-US" sz="2600"/>
              <a:t>For </a:t>
            </a:r>
            <a:r>
              <a:rPr lang="en-US" sz="2600" i="1"/>
              <a:t>n</a:t>
            </a:r>
            <a:r>
              <a:rPr lang="en-US" sz="2600"/>
              <a:t> nodes, the min height (best-case) is</a:t>
            </a:r>
          </a:p>
          <a:p>
            <a:pPr marL="0" indent="0">
              <a:buNone/>
            </a:pPr>
            <a:endParaRPr lang="en-US" sz="800"/>
          </a:p>
          <a:p>
            <a:pPr marL="0" indent="0">
              <a:buNone/>
            </a:pPr>
            <a:r>
              <a:rPr lang="en-US" sz="2600" baseline="30000"/>
              <a:t>	 </a:t>
            </a:r>
            <a:r>
              <a:rPr lang="en-US" sz="2600"/>
              <a:t>         the max height (worst-case) is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329591" y="2453425"/>
            <a:ext cx="2717800" cy="2209800"/>
            <a:chOff x="1625600" y="4267200"/>
            <a:chExt cx="2489200" cy="1143000"/>
          </a:xfrm>
          <a:solidFill>
            <a:schemeClr val="accent2"/>
          </a:solidFill>
        </p:grpSpPr>
        <p:sp>
          <p:nvSpPr>
            <p:cNvPr id="5" name="Oval 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870200" y="4267200"/>
              <a:ext cx="203200" cy="1143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59000" y="4610100"/>
              <a:ext cx="203200" cy="1143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683000" y="4610100"/>
              <a:ext cx="203200" cy="1143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" name="AutoShape 7"/>
            <p:cNvCxnSpPr>
              <a:cxnSpLocks noChangeShapeType="1"/>
              <a:stCxn id="19" idx="4"/>
              <a:endCxn id="20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2260600" y="4381500"/>
              <a:ext cx="711200" cy="22860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" name="AutoShape 8"/>
            <p:cNvCxnSpPr>
              <a:cxnSpLocks noChangeShapeType="1"/>
              <a:stCxn id="19" idx="4"/>
              <a:endCxn id="21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2971800" y="4381500"/>
              <a:ext cx="812800" cy="22860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Oval 2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854200" y="5010150"/>
              <a:ext cx="203200" cy="1143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3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625600" y="5295900"/>
              <a:ext cx="203200" cy="1143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31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006600" y="5295900"/>
              <a:ext cx="203200" cy="1143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" name="AutoShape 32"/>
            <p:cNvCxnSpPr>
              <a:cxnSpLocks noChangeShapeType="1"/>
              <a:stCxn id="24" idx="4"/>
              <a:endCxn id="25" idx="0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1727200" y="5124450"/>
              <a:ext cx="228600" cy="17145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33"/>
            <p:cNvCxnSpPr>
              <a:cxnSpLocks noChangeShapeType="1"/>
              <a:stCxn id="24" idx="4"/>
              <a:endCxn id="26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1955800" y="5124450"/>
              <a:ext cx="152400" cy="17145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5" name="Oval 3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463800" y="5010150"/>
              <a:ext cx="203200" cy="1143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3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260600" y="5295900"/>
              <a:ext cx="203200" cy="1143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3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667000" y="5295900"/>
              <a:ext cx="203200" cy="1143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" name="AutoShape 37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2362200" y="5124450"/>
              <a:ext cx="203200" cy="17145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38"/>
            <p:cNvCxnSpPr>
              <a:cxnSpLocks noChangeShapeType="1"/>
            </p:cNvCxnSpPr>
            <p:nvPr>
              <p:custDataLst>
                <p:tags r:id="rId15"/>
              </p:custDataLst>
            </p:nvPr>
          </p:nvCxnSpPr>
          <p:spPr bwMode="auto">
            <a:xfrm>
              <a:off x="2565400" y="5124450"/>
              <a:ext cx="203200" cy="17145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39"/>
            <p:cNvCxnSpPr>
              <a:cxnSpLocks noChangeShapeType="1"/>
              <a:stCxn id="20" idx="4"/>
              <a:endCxn id="24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1955800" y="4724400"/>
              <a:ext cx="304800" cy="28575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40"/>
            <p:cNvCxnSpPr>
              <a:cxnSpLocks noChangeShapeType="1"/>
              <a:stCxn id="20" idx="4"/>
            </p:cNvCxnSpPr>
            <p:nvPr>
              <p:custDataLst>
                <p:tags r:id="rId17"/>
              </p:custDataLst>
            </p:nvPr>
          </p:nvCxnSpPr>
          <p:spPr bwMode="auto">
            <a:xfrm>
              <a:off x="2260600" y="4724400"/>
              <a:ext cx="232958" cy="302489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41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378200" y="5010150"/>
              <a:ext cx="203200" cy="1143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42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175000" y="5295900"/>
              <a:ext cx="203200" cy="1143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" name="AutoShape 44"/>
            <p:cNvCxnSpPr>
              <a:cxnSpLocks noChangeShapeType="1"/>
            </p:cNvCxnSpPr>
            <p:nvPr>
              <p:custDataLst>
                <p:tags r:id="rId20"/>
              </p:custDataLst>
            </p:nvPr>
          </p:nvCxnSpPr>
          <p:spPr bwMode="auto">
            <a:xfrm flipH="1">
              <a:off x="3276600" y="5124450"/>
              <a:ext cx="203200" cy="17145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5" name="Oval 4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911600" y="5010150"/>
              <a:ext cx="203200" cy="1143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" name="AutoShape 51"/>
            <p:cNvCxnSpPr>
              <a:cxnSpLocks noChangeShapeType="1"/>
              <a:stCxn id="21" idx="4"/>
            </p:cNvCxnSpPr>
            <p:nvPr>
              <p:custDataLst>
                <p:tags r:id="rId22"/>
              </p:custDataLst>
            </p:nvPr>
          </p:nvCxnSpPr>
          <p:spPr bwMode="auto">
            <a:xfrm flipH="1">
              <a:off x="3479800" y="4724400"/>
              <a:ext cx="304800" cy="28575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7" name="AutoShape 52"/>
            <p:cNvCxnSpPr>
              <a:cxnSpLocks noChangeShapeType="1"/>
              <a:stCxn id="21" idx="4"/>
            </p:cNvCxnSpPr>
            <p:nvPr>
              <p:custDataLst>
                <p:tags r:id="rId23"/>
              </p:custDataLst>
            </p:nvPr>
          </p:nvCxnSpPr>
          <p:spPr bwMode="auto">
            <a:xfrm>
              <a:off x="3784600" y="4724400"/>
              <a:ext cx="228600" cy="28575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784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 Traversals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8327447" cy="4446386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/>
              <a:t>A </a:t>
            </a:r>
            <a:r>
              <a:rPr lang="en-US" b="1">
                <a:solidFill>
                  <a:schemeClr val="accent1"/>
                </a:solidFill>
              </a:rPr>
              <a:t>traversal</a:t>
            </a:r>
            <a:r>
              <a:rPr lang="en-US">
                <a:solidFill>
                  <a:schemeClr val="accent1"/>
                </a:solidFill>
              </a:rPr>
              <a:t> </a:t>
            </a:r>
            <a:r>
              <a:rPr lang="en-US"/>
              <a:t>is an order for visiting all the nodes of a tree</a:t>
            </a:r>
          </a:p>
          <a:p>
            <a:pPr>
              <a:buFontTx/>
              <a:buNone/>
            </a:pPr>
            <a:endParaRPr lang="en-US" sz="1200"/>
          </a:p>
          <a:p>
            <a:r>
              <a:rPr lang="en-US" sz="2400" b="1" i="1">
                <a:solidFill>
                  <a:schemeClr val="accent1"/>
                </a:solidFill>
              </a:rPr>
              <a:t>Pre-order</a:t>
            </a:r>
            <a:r>
              <a:rPr lang="en-US" sz="2400"/>
              <a:t>:	root, left subtree, right subtree</a:t>
            </a:r>
          </a:p>
          <a:p>
            <a:endParaRPr lang="en-US" sz="2400"/>
          </a:p>
          <a:p>
            <a:pPr marL="0" indent="0">
              <a:buNone/>
            </a:pPr>
            <a:endParaRPr lang="en-US" sz="1050"/>
          </a:p>
          <a:p>
            <a:r>
              <a:rPr lang="en-US" sz="2400" b="1" i="1">
                <a:solidFill>
                  <a:schemeClr val="accent1"/>
                </a:solidFill>
              </a:rPr>
              <a:t>In-order</a:t>
            </a:r>
            <a:r>
              <a:rPr lang="en-US" sz="2400"/>
              <a:t>:	left subtree, root, right subtree</a:t>
            </a:r>
          </a:p>
          <a:p>
            <a:endParaRPr lang="en-US" sz="2400"/>
          </a:p>
          <a:p>
            <a:pPr marL="0" indent="0">
              <a:buNone/>
            </a:pPr>
            <a:endParaRPr lang="en-US" sz="1050"/>
          </a:p>
          <a:p>
            <a:r>
              <a:rPr lang="en-US" sz="2400" b="1" i="1">
                <a:solidFill>
                  <a:schemeClr val="accent1"/>
                </a:solidFill>
              </a:rPr>
              <a:t>Post-order</a:t>
            </a:r>
            <a:r>
              <a:rPr lang="en-US" sz="2400"/>
              <a:t>:	left subtree, right subtree, root</a:t>
            </a:r>
          </a:p>
        </p:txBody>
      </p:sp>
      <p:sp>
        <p:nvSpPr>
          <p:cNvPr id="5" name="Oval 1028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9427206" y="2438162"/>
            <a:ext cx="527796" cy="52779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</a:t>
            </a:r>
          </a:p>
        </p:txBody>
      </p:sp>
      <p:cxnSp>
        <p:nvCxnSpPr>
          <p:cNvPr id="6" name="AutoShape 1029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flipH="1">
            <a:off x="8948892" y="2910980"/>
            <a:ext cx="555285" cy="5607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" name="AutoShape 1030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9878032" y="2910980"/>
            <a:ext cx="555286" cy="5607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" name="Oval 1032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8684994" y="3493753"/>
            <a:ext cx="527796" cy="52779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B</a:t>
            </a:r>
          </a:p>
        </p:txBody>
      </p:sp>
      <p:sp>
        <p:nvSpPr>
          <p:cNvPr id="9" name="Oval 1034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69233" y="4461377"/>
            <a:ext cx="527796" cy="52779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D</a:t>
            </a:r>
          </a:p>
        </p:txBody>
      </p:sp>
      <p:sp>
        <p:nvSpPr>
          <p:cNvPr id="10" name="Oval 103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9300756" y="4461377"/>
            <a:ext cx="527796" cy="52779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E</a:t>
            </a:r>
          </a:p>
        </p:txBody>
      </p:sp>
      <p:cxnSp>
        <p:nvCxnSpPr>
          <p:cNvPr id="11" name="AutoShape 1036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9135821" y="3966571"/>
            <a:ext cx="428834" cy="4728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" name="AutoShape 1037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flipH="1">
            <a:off x="8333131" y="3966571"/>
            <a:ext cx="428834" cy="4728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3" name="Oval 1038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10169419" y="3493753"/>
            <a:ext cx="527796" cy="52779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C</a:t>
            </a:r>
          </a:p>
        </p:txBody>
      </p:sp>
      <p:sp>
        <p:nvSpPr>
          <p:cNvPr id="14" name="Oval 1039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0697215" y="4439387"/>
            <a:ext cx="527796" cy="52779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F</a:t>
            </a:r>
          </a:p>
        </p:txBody>
      </p:sp>
      <p:cxnSp>
        <p:nvCxnSpPr>
          <p:cNvPr id="15" name="AutoShape 1040"/>
          <p:cNvCxnSpPr>
            <a:cxnSpLocks noChangeShapeType="1"/>
            <a:endCxn id="14" idx="0"/>
          </p:cNvCxnSpPr>
          <p:nvPr>
            <p:custDataLst>
              <p:tags r:id="rId11"/>
            </p:custDataLst>
          </p:nvPr>
        </p:nvCxnSpPr>
        <p:spPr bwMode="auto">
          <a:xfrm>
            <a:off x="10619921" y="3944255"/>
            <a:ext cx="341192" cy="4951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" name="Oval 1039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8749412" y="5425779"/>
            <a:ext cx="527796" cy="52779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G</a:t>
            </a:r>
          </a:p>
        </p:txBody>
      </p:sp>
      <p:cxnSp>
        <p:nvCxnSpPr>
          <p:cNvPr id="20" name="AutoShape 1040"/>
          <p:cNvCxnSpPr>
            <a:cxnSpLocks noChangeShapeType="1"/>
            <a:stCxn id="10" idx="3"/>
            <a:endCxn id="19" idx="0"/>
          </p:cNvCxnSpPr>
          <p:nvPr>
            <p:custDataLst>
              <p:tags r:id="rId13"/>
            </p:custDataLst>
          </p:nvPr>
        </p:nvCxnSpPr>
        <p:spPr bwMode="auto">
          <a:xfrm flipH="1">
            <a:off x="9013310" y="4911879"/>
            <a:ext cx="364740" cy="513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90210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 Traversals: Practice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9018892" cy="4446386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/>
              <a:t>Which one makes sense for evaluating this </a:t>
            </a:r>
            <a:r>
              <a:rPr lang="en-US" i="1"/>
              <a:t>expression tree?</a:t>
            </a:r>
            <a:endParaRPr lang="en-US"/>
          </a:p>
          <a:p>
            <a:pPr>
              <a:buFontTx/>
              <a:buNone/>
            </a:pPr>
            <a:endParaRPr lang="en-US" sz="1200"/>
          </a:p>
          <a:p>
            <a:r>
              <a:rPr lang="en-US" sz="2400" b="1" i="1">
                <a:solidFill>
                  <a:schemeClr val="accent1"/>
                </a:solidFill>
              </a:rPr>
              <a:t>Pre-order</a:t>
            </a:r>
            <a:r>
              <a:rPr lang="en-US" sz="2400"/>
              <a:t>:	root, left subtree, right subtree</a:t>
            </a:r>
          </a:p>
          <a:p>
            <a:endParaRPr lang="en-US" sz="2400"/>
          </a:p>
          <a:p>
            <a:pPr marL="0" indent="0">
              <a:buNone/>
            </a:pPr>
            <a:endParaRPr lang="en-US" sz="1050"/>
          </a:p>
          <a:p>
            <a:r>
              <a:rPr lang="en-US" sz="2400" b="1" i="1">
                <a:solidFill>
                  <a:schemeClr val="accent1"/>
                </a:solidFill>
              </a:rPr>
              <a:t>In-order</a:t>
            </a:r>
            <a:r>
              <a:rPr lang="en-US" sz="2400"/>
              <a:t>:	left subtree, root, right subtree</a:t>
            </a:r>
          </a:p>
          <a:p>
            <a:endParaRPr lang="en-US" sz="2400"/>
          </a:p>
          <a:p>
            <a:pPr marL="0" indent="0">
              <a:buNone/>
            </a:pPr>
            <a:endParaRPr lang="en-US" sz="1050"/>
          </a:p>
          <a:p>
            <a:r>
              <a:rPr lang="en-US" sz="2400" b="1" i="1">
                <a:solidFill>
                  <a:schemeClr val="accent1"/>
                </a:solidFill>
              </a:rPr>
              <a:t>Post-order</a:t>
            </a:r>
            <a:r>
              <a:rPr lang="en-US" sz="2400"/>
              <a:t>:	left subtree, right subtree, root</a:t>
            </a:r>
          </a:p>
        </p:txBody>
      </p:sp>
      <p:grpSp>
        <p:nvGrpSpPr>
          <p:cNvPr id="5" name="Group 1028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8771453" y="2774374"/>
            <a:ext cx="2171275" cy="2548888"/>
            <a:chOff x="3792" y="1728"/>
            <a:chExt cx="1104" cy="1296"/>
          </a:xfrm>
        </p:grpSpPr>
        <p:sp>
          <p:nvSpPr>
            <p:cNvPr id="6" name="Oval 1029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/>
                <a:t>+</a:t>
              </a:r>
            </a:p>
          </p:txBody>
        </p:sp>
        <p:cxnSp>
          <p:nvCxnSpPr>
            <p:cNvPr id="7" name="AutoShape 1030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" name="AutoShape 1031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9" name="Oval 1032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/>
                <a:t>*</a:t>
              </a:r>
            </a:p>
          </p:txBody>
        </p:sp>
        <p:sp>
          <p:nvSpPr>
            <p:cNvPr id="10" name="Oval 1033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/>
                <a:t>2</a:t>
              </a:r>
            </a:p>
          </p:txBody>
        </p:sp>
        <p:sp>
          <p:nvSpPr>
            <p:cNvPr id="11" name="Oval 1034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/>
                <a:t>4</a:t>
              </a:r>
            </a:p>
          </p:txBody>
        </p:sp>
        <p:cxnSp>
          <p:nvCxnSpPr>
            <p:cNvPr id="12" name="AutoShape 1035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" name="AutoShape 1036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4" name="Oval 1037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/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738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1214</Words>
  <Application>Microsoft Macintosh PowerPoint</Application>
  <PresentationFormat>Widescreen</PresentationFormat>
  <Paragraphs>394</Paragraphs>
  <Slides>28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Calibri Light</vt:lpstr>
      <vt:lpstr>Copperplate Gothic Bold</vt:lpstr>
      <vt:lpstr>Courier New</vt:lpstr>
      <vt:lpstr>Mangal</vt:lpstr>
      <vt:lpstr>Symbol</vt:lpstr>
      <vt:lpstr>Times New Roman</vt:lpstr>
      <vt:lpstr>Office Theme</vt:lpstr>
      <vt:lpstr>Instructor: Lilian de Greef Quarter: Summer 2017</vt:lpstr>
      <vt:lpstr>Today</vt:lpstr>
      <vt:lpstr>Announcements</vt:lpstr>
      <vt:lpstr>Reminder: Tree terminology</vt:lpstr>
      <vt:lpstr>Binary Trees</vt:lpstr>
      <vt:lpstr>PowerPoint Presentation</vt:lpstr>
      <vt:lpstr>Binary Trees: Some Numbers</vt:lpstr>
      <vt:lpstr>Tree Traversals</vt:lpstr>
      <vt:lpstr>Tree Traversals: Practice</vt:lpstr>
      <vt:lpstr>PowerPoint Presentation</vt:lpstr>
      <vt:lpstr>Practice: are these BSTs?</vt:lpstr>
      <vt:lpstr>How do we find(value) in BST’s?</vt:lpstr>
      <vt:lpstr>find in BST: Recursive Version</vt:lpstr>
      <vt:lpstr>find in BST: Iterative Version</vt:lpstr>
      <vt:lpstr>Other BST “Finding” Operations</vt:lpstr>
      <vt:lpstr>insert in BST</vt:lpstr>
      <vt:lpstr>Practice with insert, primer for delete</vt:lpstr>
      <vt:lpstr>PowerPoint Presentation</vt:lpstr>
      <vt:lpstr>delete in BST</vt:lpstr>
      <vt:lpstr>delete case: Leaf</vt:lpstr>
      <vt:lpstr>delete case: One Child</vt:lpstr>
      <vt:lpstr>delete case: Two Children</vt:lpstr>
      <vt:lpstr>delete case: Two Children</vt:lpstr>
      <vt:lpstr>delete case: Two Children (example #2)</vt:lpstr>
      <vt:lpstr>Practice with insert, primer for delete</vt:lpstr>
      <vt:lpstr>delete through Lazy Deletion</vt:lpstr>
      <vt:lpstr>buildTree for BST</vt:lpstr>
      <vt:lpstr>buildTree for BST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Lilian De Greef</dc:creator>
  <cp:lastModifiedBy>Lilian De Greef</cp:lastModifiedBy>
  <cp:revision>55</cp:revision>
  <cp:lastPrinted>2017-07-09T23:42:28Z</cp:lastPrinted>
  <dcterms:created xsi:type="dcterms:W3CDTF">2017-07-06T18:57:07Z</dcterms:created>
  <dcterms:modified xsi:type="dcterms:W3CDTF">2017-07-10T23:06:56Z</dcterms:modified>
</cp:coreProperties>
</file>