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9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0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70" r:id="rId2"/>
    <p:sldId id="297" r:id="rId3"/>
    <p:sldId id="298" r:id="rId4"/>
    <p:sldId id="271" r:id="rId5"/>
    <p:sldId id="272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6" r:id="rId20"/>
    <p:sldId id="274" r:id="rId21"/>
    <p:sldId id="275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7" r:id="rId30"/>
    <p:sldId id="288" r:id="rId31"/>
    <p:sldId id="289" r:id="rId32"/>
    <p:sldId id="292" r:id="rId33"/>
    <p:sldId id="293" r:id="rId34"/>
    <p:sldId id="29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4"/>
    <p:restoredTop sz="94712"/>
  </p:normalViewPr>
  <p:slideViewPr>
    <p:cSldViewPr snapToGrid="0" snapToObjects="1">
      <p:cViewPr>
        <p:scale>
          <a:sx n="99" d="100"/>
          <a:sy n="99" d="100"/>
        </p:scale>
        <p:origin x="18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wb:Documents:CSE373:14wi:lectures:lecture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wb:Documents:CSE373:14wi:lectures:lecture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wb:Documents:CSE373:14wi:lectures:lecture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wb:Documents:CSE373:14wi:lectures:lecture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Uniform Hashing</a:t>
            </a:r>
          </a:p>
        </c:rich>
      </c:tx>
      <c:layout>
        <c:manualLayout>
          <c:xMode val="edge"/>
          <c:yMode val="edge"/>
          <c:x val="0.30118656050359"/>
          <c:y val="0.053543496077142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'open addressing hash tables'!$F$2</c:f>
              <c:strCache>
                <c:ptCount val="1"/>
                <c:pt idx="0">
                  <c:v>uniform hashing found</c:v>
                </c:pt>
              </c:strCache>
            </c:strRef>
          </c:tx>
          <c:spPr>
            <a:ln>
              <a:solidFill>
                <a:srgbClr val="76B93D"/>
              </a:solidFill>
            </a:ln>
          </c:spPr>
          <c:marker>
            <c:symbol val="none"/>
          </c:marker>
          <c:xVal>
            <c:numRef>
              <c:f>'open addressing hash tables'!$A$3:$A$101</c:f>
              <c:numCache>
                <c:formatCode>0.00</c:formatCode>
                <c:ptCount val="9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</c:v>
                </c:pt>
                <c:pt idx="28">
                  <c:v>0.29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</c:v>
                </c:pt>
                <c:pt idx="55">
                  <c:v>0.56</c:v>
                </c:pt>
                <c:pt idx="56">
                  <c:v>0.57</c:v>
                </c:pt>
                <c:pt idx="57">
                  <c:v>0.58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</c:v>
                </c:pt>
                <c:pt idx="90">
                  <c:v>0.910000000000001</c:v>
                </c:pt>
                <c:pt idx="91">
                  <c:v>0.920000000000001</c:v>
                </c:pt>
                <c:pt idx="92">
                  <c:v>0.930000000000001</c:v>
                </c:pt>
                <c:pt idx="93">
                  <c:v>0.940000000000001</c:v>
                </c:pt>
                <c:pt idx="94">
                  <c:v>0.950000000000001</c:v>
                </c:pt>
                <c:pt idx="95">
                  <c:v>0.960000000000001</c:v>
                </c:pt>
                <c:pt idx="96">
                  <c:v>0.970000000000001</c:v>
                </c:pt>
                <c:pt idx="97">
                  <c:v>0.980000000000001</c:v>
                </c:pt>
                <c:pt idx="98">
                  <c:v>0.990000000000001</c:v>
                </c:pt>
              </c:numCache>
            </c:numRef>
          </c:xVal>
          <c:yVal>
            <c:numRef>
              <c:f>'open addressing hash tables'!$F$3:$F$101</c:f>
              <c:numCache>
                <c:formatCode>0.00</c:formatCode>
                <c:ptCount val="99"/>
                <c:pt idx="0">
                  <c:v>1.005033585350151</c:v>
                </c:pt>
                <c:pt idx="1">
                  <c:v>1.010135365875974</c:v>
                </c:pt>
                <c:pt idx="2">
                  <c:v>1.015306916156955</c:v>
                </c:pt>
                <c:pt idx="3">
                  <c:v>1.02054986300638</c:v>
                </c:pt>
                <c:pt idx="4">
                  <c:v>1.02586588775101</c:v>
                </c:pt>
                <c:pt idx="5">
                  <c:v>1.031256728634791</c:v>
                </c:pt>
                <c:pt idx="6">
                  <c:v>1.036724183354794</c:v>
                </c:pt>
                <c:pt idx="7">
                  <c:v>1.042270111738137</c:v>
                </c:pt>
                <c:pt idx="8">
                  <c:v>1.047896438569347</c:v>
                </c:pt>
                <c:pt idx="9">
                  <c:v>1.053605156578264</c:v>
                </c:pt>
                <c:pt idx="10">
                  <c:v>1.05939832959956</c:v>
                </c:pt>
                <c:pt idx="11">
                  <c:v>1.065278095915708</c:v>
                </c:pt>
                <c:pt idx="12">
                  <c:v>1.071246671796212</c:v>
                </c:pt>
                <c:pt idx="13">
                  <c:v>1.077306355247026</c:v>
                </c:pt>
                <c:pt idx="14">
                  <c:v>1.083459529985166</c:v>
                </c:pt>
                <c:pt idx="15">
                  <c:v>1.089708669654861</c:v>
                </c:pt>
                <c:pt idx="16">
                  <c:v>1.096056342302903</c:v>
                </c:pt>
                <c:pt idx="17">
                  <c:v>1.102505215132434</c:v>
                </c:pt>
                <c:pt idx="18">
                  <c:v>1.109058059556067</c:v>
                </c:pt>
                <c:pt idx="19">
                  <c:v>1.11571775657105</c:v>
                </c:pt>
                <c:pt idx="20">
                  <c:v>1.122487302481285</c:v>
                </c:pt>
                <c:pt idx="21">
                  <c:v>1.12936981499318</c:v>
                </c:pt>
                <c:pt idx="22">
                  <c:v>1.136368539714816</c:v>
                </c:pt>
                <c:pt idx="23">
                  <c:v>1.143486857090668</c:v>
                </c:pt>
                <c:pt idx="24">
                  <c:v>1.150728289807123</c:v>
                </c:pt>
                <c:pt idx="25">
                  <c:v>1.158096510707391</c:v>
                </c:pt>
                <c:pt idx="26">
                  <c:v>1.165595351258148</c:v>
                </c:pt>
                <c:pt idx="27">
                  <c:v>1.173228810614414</c:v>
                </c:pt>
                <c:pt idx="28">
                  <c:v>1.18100106533371</c:v>
                </c:pt>
                <c:pt idx="29">
                  <c:v>1.188916479795774</c:v>
                </c:pt>
                <c:pt idx="30">
                  <c:v>1.196979617389781</c:v>
                </c:pt>
                <c:pt idx="31">
                  <c:v>1.205195252537451</c:v>
                </c:pt>
                <c:pt idx="32">
                  <c:v>1.213568383627652</c:v>
                </c:pt>
                <c:pt idx="33">
                  <c:v>1.222104246946076</c:v>
                </c:pt>
                <c:pt idx="34">
                  <c:v>1.230808331692727</c:v>
                </c:pt>
                <c:pt idx="35">
                  <c:v>1.239686396190054</c:v>
                </c:pt>
                <c:pt idx="36">
                  <c:v>1.248744485396104</c:v>
                </c:pt>
                <c:pt idx="37">
                  <c:v>1.257988949849999</c:v>
                </c:pt>
                <c:pt idx="38">
                  <c:v>1.267426466191744</c:v>
                </c:pt>
                <c:pt idx="39">
                  <c:v>1.277064059414976</c:v>
                </c:pt>
                <c:pt idx="40">
                  <c:v>1.286909127030175</c:v>
                </c:pt>
                <c:pt idx="41">
                  <c:v>1.296969465337314</c:v>
                </c:pt>
                <c:pt idx="42">
                  <c:v>1.307253298031491</c:v>
                </c:pt>
                <c:pt idx="43">
                  <c:v>1.31776930739305</c:v>
                </c:pt>
                <c:pt idx="44">
                  <c:v>1.328526668345823</c:v>
                </c:pt>
                <c:pt idx="45">
                  <c:v>1.33953508570395</c:v>
                </c:pt>
                <c:pt idx="46">
                  <c:v>1.350804834970148</c:v>
                </c:pt>
                <c:pt idx="47">
                  <c:v>1.362346807097217</c:v>
                </c:pt>
                <c:pt idx="48">
                  <c:v>1.374172557681154</c:v>
                </c:pt>
                <c:pt idx="49">
                  <c:v>1.386294361119891</c:v>
                </c:pt>
                <c:pt idx="50">
                  <c:v>1.39872527034797</c:v>
                </c:pt>
                <c:pt idx="51">
                  <c:v>1.41147918284654</c:v>
                </c:pt>
                <c:pt idx="52">
                  <c:v>1.424570913732138</c:v>
                </c:pt>
                <c:pt idx="53">
                  <c:v>1.438016276849994</c:v>
                </c:pt>
                <c:pt idx="54">
                  <c:v>1.451832174941403</c:v>
                </c:pt>
                <c:pt idx="55">
                  <c:v>1.466036700124697</c:v>
                </c:pt>
                <c:pt idx="56">
                  <c:v>1.480649246130753</c:v>
                </c:pt>
                <c:pt idx="57">
                  <c:v>1.495690633973661</c:v>
                </c:pt>
                <c:pt idx="58">
                  <c:v>1.511183253023362</c:v>
                </c:pt>
                <c:pt idx="59">
                  <c:v>1.52715121979026</c:v>
                </c:pt>
                <c:pt idx="60">
                  <c:v>1.543620557144991</c:v>
                </c:pt>
                <c:pt idx="61">
                  <c:v>1.5606193971963</c:v>
                </c:pt>
                <c:pt idx="62">
                  <c:v>1.578178211656932</c:v>
                </c:pt>
                <c:pt idx="63">
                  <c:v>1.596330074268721</c:v>
                </c:pt>
                <c:pt idx="64">
                  <c:v>1.615110960767197</c:v>
                </c:pt>
                <c:pt idx="65">
                  <c:v>1.634560092987773</c:v>
                </c:pt>
                <c:pt idx="66">
                  <c:v>1.654720335106883</c:v>
                </c:pt>
                <c:pt idx="67">
                  <c:v>1.675638651747596</c:v>
                </c:pt>
                <c:pt idx="68">
                  <c:v>1.697366639859342</c:v>
                </c:pt>
                <c:pt idx="69">
                  <c:v>1.719961149037052</c:v>
                </c:pt>
                <c:pt idx="70">
                  <c:v>1.743485008452983</c:v>
                </c:pt>
                <c:pt idx="71">
                  <c:v>1.768007883073456</c:v>
                </c:pt>
                <c:pt idx="72">
                  <c:v>1.79360728764899</c:v>
                </c:pt>
                <c:pt idx="73">
                  <c:v>1.820369794549473</c:v>
                </c:pt>
                <c:pt idx="74">
                  <c:v>1.84839248149319</c:v>
                </c:pt>
                <c:pt idx="75">
                  <c:v>1.877784678473878</c:v>
                </c:pt>
                <c:pt idx="76">
                  <c:v>1.90867009098564</c:v>
                </c:pt>
                <c:pt idx="77">
                  <c:v>1.941189400807406</c:v>
                </c:pt>
                <c:pt idx="78">
                  <c:v>1.975503478816037</c:v>
                </c:pt>
                <c:pt idx="79">
                  <c:v>2.011797390542628</c:v>
                </c:pt>
                <c:pt idx="80">
                  <c:v>2.050285440520559</c:v>
                </c:pt>
                <c:pt idx="81">
                  <c:v>2.091217595234059</c:v>
                </c:pt>
                <c:pt idx="82">
                  <c:v>2.134887761363708</c:v>
                </c:pt>
                <c:pt idx="83">
                  <c:v>2.181644599700372</c:v>
                </c:pt>
                <c:pt idx="84">
                  <c:v>2.231905864571628</c:v>
                </c:pt>
                <c:pt idx="85">
                  <c:v>2.286177739968413</c:v>
                </c:pt>
                <c:pt idx="86">
                  <c:v>2.345081412099491</c:v>
                </c:pt>
                <c:pt idx="87">
                  <c:v>2.409390382045562</c:v>
                </c:pt>
                <c:pt idx="88">
                  <c:v>2.480084172123286</c:v>
                </c:pt>
                <c:pt idx="89">
                  <c:v>2.5584278811045</c:v>
                </c:pt>
                <c:pt idx="90">
                  <c:v>2.646094075441623</c:v>
                </c:pt>
                <c:pt idx="91">
                  <c:v>2.745357222074196</c:v>
                </c:pt>
                <c:pt idx="92">
                  <c:v>2.859419394551382</c:v>
                </c:pt>
                <c:pt idx="93">
                  <c:v>2.992990124212814</c:v>
                </c:pt>
                <c:pt idx="94">
                  <c:v>3.153402393214737</c:v>
                </c:pt>
                <c:pt idx="95">
                  <c:v>3.352995650904389</c:v>
                </c:pt>
                <c:pt idx="96">
                  <c:v>3.615008141567011</c:v>
                </c:pt>
                <c:pt idx="97">
                  <c:v>3.991860209620587</c:v>
                </c:pt>
                <c:pt idx="98">
                  <c:v>4.65168705655369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01B-4D64-8540-704FBD15D5AC}"/>
            </c:ext>
          </c:extLst>
        </c:ser>
        <c:ser>
          <c:idx val="1"/>
          <c:order val="1"/>
          <c:tx>
            <c:strRef>
              <c:f>'open addressing hash tables'!$G$2</c:f>
              <c:strCache>
                <c:ptCount val="1"/>
                <c:pt idx="0">
                  <c:v>uniform hashing not found</c:v>
                </c:pt>
              </c:strCache>
            </c:strRef>
          </c:tx>
          <c:spPr>
            <a:ln>
              <a:solidFill>
                <a:srgbClr val="950097"/>
              </a:solidFill>
            </a:ln>
          </c:spPr>
          <c:marker>
            <c:symbol val="none"/>
          </c:marker>
          <c:xVal>
            <c:numRef>
              <c:f>'open addressing hash tables'!$A$3:$A$101</c:f>
              <c:numCache>
                <c:formatCode>0.00</c:formatCode>
                <c:ptCount val="9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</c:v>
                </c:pt>
                <c:pt idx="28">
                  <c:v>0.29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</c:v>
                </c:pt>
                <c:pt idx="55">
                  <c:v>0.56</c:v>
                </c:pt>
                <c:pt idx="56">
                  <c:v>0.57</c:v>
                </c:pt>
                <c:pt idx="57">
                  <c:v>0.58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</c:v>
                </c:pt>
                <c:pt idx="90">
                  <c:v>0.910000000000001</c:v>
                </c:pt>
                <c:pt idx="91">
                  <c:v>0.920000000000001</c:v>
                </c:pt>
                <c:pt idx="92">
                  <c:v>0.930000000000001</c:v>
                </c:pt>
                <c:pt idx="93">
                  <c:v>0.940000000000001</c:v>
                </c:pt>
                <c:pt idx="94">
                  <c:v>0.950000000000001</c:v>
                </c:pt>
                <c:pt idx="95">
                  <c:v>0.960000000000001</c:v>
                </c:pt>
                <c:pt idx="96">
                  <c:v>0.970000000000001</c:v>
                </c:pt>
                <c:pt idx="97">
                  <c:v>0.980000000000001</c:v>
                </c:pt>
                <c:pt idx="98">
                  <c:v>0.990000000000001</c:v>
                </c:pt>
              </c:numCache>
            </c:numRef>
          </c:xVal>
          <c:yVal>
            <c:numRef>
              <c:f>'open addressing hash tables'!$G$3:$G$101</c:f>
              <c:numCache>
                <c:formatCode>0.00</c:formatCode>
                <c:ptCount val="99"/>
                <c:pt idx="0">
                  <c:v>1.01010101010101</c:v>
                </c:pt>
                <c:pt idx="1">
                  <c:v>1.020408163265306</c:v>
                </c:pt>
                <c:pt idx="2">
                  <c:v>1.030927835051546</c:v>
                </c:pt>
                <c:pt idx="3">
                  <c:v>1.041666666666667</c:v>
                </c:pt>
                <c:pt idx="4">
                  <c:v>1.052631578947368</c:v>
                </c:pt>
                <c:pt idx="5">
                  <c:v>1.063829787234043</c:v>
                </c:pt>
                <c:pt idx="6">
                  <c:v>1.075268817204301</c:v>
                </c:pt>
                <c:pt idx="7">
                  <c:v>1.08695652173913</c:v>
                </c:pt>
                <c:pt idx="8">
                  <c:v>1.098901098901099</c:v>
                </c:pt>
                <c:pt idx="9">
                  <c:v>1.111111111111111</c:v>
                </c:pt>
                <c:pt idx="10">
                  <c:v>1.123595505617978</c:v>
                </c:pt>
                <c:pt idx="11">
                  <c:v>1.136363636363636</c:v>
                </c:pt>
                <c:pt idx="12">
                  <c:v>1.149425287356322</c:v>
                </c:pt>
                <c:pt idx="13">
                  <c:v>1.162790697674418</c:v>
                </c:pt>
                <c:pt idx="14">
                  <c:v>1.176470588235294</c:v>
                </c:pt>
                <c:pt idx="15">
                  <c:v>1.19047619047619</c:v>
                </c:pt>
                <c:pt idx="16">
                  <c:v>1.204819277108434</c:v>
                </c:pt>
                <c:pt idx="17">
                  <c:v>1.219512195121951</c:v>
                </c:pt>
                <c:pt idx="18">
                  <c:v>1.234567901234568</c:v>
                </c:pt>
                <c:pt idx="19">
                  <c:v>1.25</c:v>
                </c:pt>
                <c:pt idx="20">
                  <c:v>1.265822784810127</c:v>
                </c:pt>
                <c:pt idx="21">
                  <c:v>1.282051282051282</c:v>
                </c:pt>
                <c:pt idx="22">
                  <c:v>1.298701298701299</c:v>
                </c:pt>
                <c:pt idx="23">
                  <c:v>1.315789473684211</c:v>
                </c:pt>
                <c:pt idx="24">
                  <c:v>1.333333333333333</c:v>
                </c:pt>
                <c:pt idx="25">
                  <c:v>1.351351351351351</c:v>
                </c:pt>
                <c:pt idx="26">
                  <c:v>1.36986301369863</c:v>
                </c:pt>
                <c:pt idx="27">
                  <c:v>1.38888888888889</c:v>
                </c:pt>
                <c:pt idx="28">
                  <c:v>1.408450704225352</c:v>
                </c:pt>
                <c:pt idx="29">
                  <c:v>1.42857142857143</c:v>
                </c:pt>
                <c:pt idx="30">
                  <c:v>1.449275362318841</c:v>
                </c:pt>
                <c:pt idx="31">
                  <c:v>1.470588235294118</c:v>
                </c:pt>
                <c:pt idx="32">
                  <c:v>1.492537313432836</c:v>
                </c:pt>
                <c:pt idx="33">
                  <c:v>1.515151515151515</c:v>
                </c:pt>
                <c:pt idx="34">
                  <c:v>1.53846153846154</c:v>
                </c:pt>
                <c:pt idx="35">
                  <c:v>1.5625</c:v>
                </c:pt>
                <c:pt idx="36">
                  <c:v>1.587301587301588</c:v>
                </c:pt>
                <c:pt idx="37">
                  <c:v>1.612903225806452</c:v>
                </c:pt>
                <c:pt idx="38">
                  <c:v>1.639344262295082</c:v>
                </c:pt>
                <c:pt idx="39">
                  <c:v>1.666666666666667</c:v>
                </c:pt>
                <c:pt idx="40">
                  <c:v>1.694915254237288</c:v>
                </c:pt>
                <c:pt idx="41">
                  <c:v>1.724137931034483</c:v>
                </c:pt>
                <c:pt idx="42">
                  <c:v>1.754385964912281</c:v>
                </c:pt>
                <c:pt idx="43">
                  <c:v>1.785714285714286</c:v>
                </c:pt>
                <c:pt idx="44">
                  <c:v>1.81818181818182</c:v>
                </c:pt>
                <c:pt idx="45">
                  <c:v>1.851851851851852</c:v>
                </c:pt>
                <c:pt idx="46">
                  <c:v>1.886792452830189</c:v>
                </c:pt>
                <c:pt idx="47">
                  <c:v>1.923076923076924</c:v>
                </c:pt>
                <c:pt idx="48">
                  <c:v>1.960784313725491</c:v>
                </c:pt>
                <c:pt idx="49">
                  <c:v>2.000000000000001</c:v>
                </c:pt>
                <c:pt idx="50">
                  <c:v>2.040816326530613</c:v>
                </c:pt>
                <c:pt idx="51">
                  <c:v>2.083333333333334</c:v>
                </c:pt>
                <c:pt idx="52">
                  <c:v>2.127659574468086</c:v>
                </c:pt>
                <c:pt idx="53">
                  <c:v>2.173913043478262</c:v>
                </c:pt>
                <c:pt idx="54">
                  <c:v>2.222222222222224</c:v>
                </c:pt>
                <c:pt idx="55">
                  <c:v>2.272727272727274</c:v>
                </c:pt>
                <c:pt idx="56">
                  <c:v>2.325581395348839</c:v>
                </c:pt>
                <c:pt idx="57">
                  <c:v>2.380952380952383</c:v>
                </c:pt>
                <c:pt idx="58">
                  <c:v>2.439024390243904</c:v>
                </c:pt>
                <c:pt idx="59">
                  <c:v>2.500000000000002</c:v>
                </c:pt>
                <c:pt idx="60">
                  <c:v>2.564102564102566</c:v>
                </c:pt>
                <c:pt idx="61">
                  <c:v>2.631578947368423</c:v>
                </c:pt>
                <c:pt idx="62">
                  <c:v>2.702702702702705</c:v>
                </c:pt>
                <c:pt idx="63">
                  <c:v>2.77777777777778</c:v>
                </c:pt>
                <c:pt idx="64">
                  <c:v>2.85714285714286</c:v>
                </c:pt>
                <c:pt idx="65">
                  <c:v>2.941176470588239</c:v>
                </c:pt>
                <c:pt idx="66">
                  <c:v>3.030303030303034</c:v>
                </c:pt>
                <c:pt idx="67">
                  <c:v>3.125000000000004</c:v>
                </c:pt>
                <c:pt idx="68">
                  <c:v>3.225806451612907</c:v>
                </c:pt>
                <c:pt idx="69">
                  <c:v>3.333333333333338</c:v>
                </c:pt>
                <c:pt idx="70">
                  <c:v>3.44827586206897</c:v>
                </c:pt>
                <c:pt idx="71">
                  <c:v>3.571428571428577</c:v>
                </c:pt>
                <c:pt idx="72">
                  <c:v>3.703703703703709</c:v>
                </c:pt>
                <c:pt idx="73">
                  <c:v>3.846153846153852</c:v>
                </c:pt>
                <c:pt idx="74">
                  <c:v>4.000000000000007</c:v>
                </c:pt>
                <c:pt idx="75">
                  <c:v>4.166666666666675</c:v>
                </c:pt>
                <c:pt idx="76">
                  <c:v>4.347826086956529</c:v>
                </c:pt>
                <c:pt idx="77">
                  <c:v>4.545454545454555</c:v>
                </c:pt>
                <c:pt idx="78">
                  <c:v>4.761904761904772</c:v>
                </c:pt>
                <c:pt idx="79">
                  <c:v>5.000000000000012</c:v>
                </c:pt>
                <c:pt idx="80">
                  <c:v>5.263157894736856</c:v>
                </c:pt>
                <c:pt idx="81">
                  <c:v>5.55555555555556</c:v>
                </c:pt>
                <c:pt idx="82">
                  <c:v>5.882352941176478</c:v>
                </c:pt>
                <c:pt idx="83">
                  <c:v>6.25000000000002</c:v>
                </c:pt>
                <c:pt idx="84">
                  <c:v>6.666666666666686</c:v>
                </c:pt>
                <c:pt idx="85">
                  <c:v>7.142857142857171</c:v>
                </c:pt>
                <c:pt idx="86">
                  <c:v>7.692307692307723</c:v>
                </c:pt>
                <c:pt idx="87">
                  <c:v>8.333333333333373</c:v>
                </c:pt>
                <c:pt idx="88">
                  <c:v>9.090909090909136</c:v>
                </c:pt>
                <c:pt idx="89">
                  <c:v>10.00000000000006</c:v>
                </c:pt>
                <c:pt idx="90">
                  <c:v>11.11111111111118</c:v>
                </c:pt>
                <c:pt idx="91">
                  <c:v>12.5000000000001</c:v>
                </c:pt>
                <c:pt idx="92">
                  <c:v>14.28571428571441</c:v>
                </c:pt>
                <c:pt idx="93">
                  <c:v>16.66666666666683</c:v>
                </c:pt>
                <c:pt idx="94">
                  <c:v>20.00000000000025</c:v>
                </c:pt>
                <c:pt idx="95">
                  <c:v>25.00000000000039</c:v>
                </c:pt>
                <c:pt idx="96">
                  <c:v>33.33333333333404</c:v>
                </c:pt>
                <c:pt idx="97">
                  <c:v>50.00000000000162</c:v>
                </c:pt>
                <c:pt idx="98">
                  <c:v>100.0000000000066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01B-4D64-8540-704FBD15D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073504"/>
        <c:axId val="425076352"/>
      </c:scatterChart>
      <c:valAx>
        <c:axId val="425073504"/>
        <c:scaling>
          <c:orientation val="minMax"/>
          <c:max val="1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Load Factor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425076352"/>
        <c:crosses val="autoZero"/>
        <c:crossBetween val="midCat"/>
      </c:valAx>
      <c:valAx>
        <c:axId val="4250763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400"/>
                  <a:t>Average # of Probes</a:t>
                </a:r>
              </a:p>
            </c:rich>
          </c:tx>
          <c:layout>
            <c:manualLayout>
              <c:xMode val="edge"/>
              <c:yMode val="edge"/>
              <c:x val="0.0305555555555556"/>
              <c:y val="0.16671697287839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4250735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8805578407177"/>
          <c:y val="0.296974350978405"/>
          <c:w val="0.178297880675363"/>
          <c:h val="0.47193887892726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Uniform Hashing</a:t>
            </a:r>
          </a:p>
        </c:rich>
      </c:tx>
      <c:layout>
        <c:manualLayout>
          <c:xMode val="edge"/>
          <c:yMode val="edge"/>
          <c:x val="0.279367522791875"/>
          <c:y val="0.0752545233301228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'open addressing hash tables'!$F$2</c:f>
              <c:strCache>
                <c:ptCount val="1"/>
                <c:pt idx="0">
                  <c:v>uniform hashing found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'open addressing hash tables'!$A$3:$A$80</c:f>
              <c:numCache>
                <c:formatCode>0.00</c:formatCode>
                <c:ptCount val="78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</c:v>
                </c:pt>
                <c:pt idx="28">
                  <c:v>0.29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</c:v>
                </c:pt>
                <c:pt idx="55">
                  <c:v>0.56</c:v>
                </c:pt>
                <c:pt idx="56">
                  <c:v>0.57</c:v>
                </c:pt>
                <c:pt idx="57">
                  <c:v>0.58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</c:numCache>
            </c:numRef>
          </c:xVal>
          <c:yVal>
            <c:numRef>
              <c:f>'open addressing hash tables'!$F$3:$F$80</c:f>
              <c:numCache>
                <c:formatCode>0.00</c:formatCode>
                <c:ptCount val="78"/>
                <c:pt idx="0">
                  <c:v>1.005033585350151</c:v>
                </c:pt>
                <c:pt idx="1">
                  <c:v>1.010135365875974</c:v>
                </c:pt>
                <c:pt idx="2">
                  <c:v>1.015306916156955</c:v>
                </c:pt>
                <c:pt idx="3">
                  <c:v>1.02054986300638</c:v>
                </c:pt>
                <c:pt idx="4">
                  <c:v>1.02586588775101</c:v>
                </c:pt>
                <c:pt idx="5">
                  <c:v>1.031256728634791</c:v>
                </c:pt>
                <c:pt idx="6">
                  <c:v>1.036724183354794</c:v>
                </c:pt>
                <c:pt idx="7">
                  <c:v>1.042270111738137</c:v>
                </c:pt>
                <c:pt idx="8">
                  <c:v>1.047896438569347</c:v>
                </c:pt>
                <c:pt idx="9">
                  <c:v>1.053605156578264</c:v>
                </c:pt>
                <c:pt idx="10">
                  <c:v>1.05939832959956</c:v>
                </c:pt>
                <c:pt idx="11">
                  <c:v>1.065278095915708</c:v>
                </c:pt>
                <c:pt idx="12">
                  <c:v>1.071246671796212</c:v>
                </c:pt>
                <c:pt idx="13">
                  <c:v>1.077306355247026</c:v>
                </c:pt>
                <c:pt idx="14">
                  <c:v>1.083459529985166</c:v>
                </c:pt>
                <c:pt idx="15">
                  <c:v>1.089708669654861</c:v>
                </c:pt>
                <c:pt idx="16">
                  <c:v>1.096056342302903</c:v>
                </c:pt>
                <c:pt idx="17">
                  <c:v>1.102505215132434</c:v>
                </c:pt>
                <c:pt idx="18">
                  <c:v>1.109058059556067</c:v>
                </c:pt>
                <c:pt idx="19">
                  <c:v>1.11571775657105</c:v>
                </c:pt>
                <c:pt idx="20">
                  <c:v>1.122487302481285</c:v>
                </c:pt>
                <c:pt idx="21">
                  <c:v>1.12936981499318</c:v>
                </c:pt>
                <c:pt idx="22">
                  <c:v>1.136368539714816</c:v>
                </c:pt>
                <c:pt idx="23">
                  <c:v>1.143486857090668</c:v>
                </c:pt>
                <c:pt idx="24">
                  <c:v>1.150728289807123</c:v>
                </c:pt>
                <c:pt idx="25">
                  <c:v>1.158096510707391</c:v>
                </c:pt>
                <c:pt idx="26">
                  <c:v>1.165595351258148</c:v>
                </c:pt>
                <c:pt idx="27">
                  <c:v>1.173228810614414</c:v>
                </c:pt>
                <c:pt idx="28">
                  <c:v>1.18100106533371</c:v>
                </c:pt>
                <c:pt idx="29">
                  <c:v>1.188916479795774</c:v>
                </c:pt>
                <c:pt idx="30">
                  <c:v>1.196979617389781</c:v>
                </c:pt>
                <c:pt idx="31">
                  <c:v>1.205195252537451</c:v>
                </c:pt>
                <c:pt idx="32">
                  <c:v>1.213568383627652</c:v>
                </c:pt>
                <c:pt idx="33">
                  <c:v>1.222104246946076</c:v>
                </c:pt>
                <c:pt idx="34">
                  <c:v>1.230808331692727</c:v>
                </c:pt>
                <c:pt idx="35">
                  <c:v>1.239686396190054</c:v>
                </c:pt>
                <c:pt idx="36">
                  <c:v>1.248744485396104</c:v>
                </c:pt>
                <c:pt idx="37">
                  <c:v>1.257988949849999</c:v>
                </c:pt>
                <c:pt idx="38">
                  <c:v>1.267426466191744</c:v>
                </c:pt>
                <c:pt idx="39">
                  <c:v>1.277064059414976</c:v>
                </c:pt>
                <c:pt idx="40">
                  <c:v>1.286909127030175</c:v>
                </c:pt>
                <c:pt idx="41">
                  <c:v>1.296969465337314</c:v>
                </c:pt>
                <c:pt idx="42">
                  <c:v>1.307253298031491</c:v>
                </c:pt>
                <c:pt idx="43">
                  <c:v>1.31776930739305</c:v>
                </c:pt>
                <c:pt idx="44">
                  <c:v>1.328526668345823</c:v>
                </c:pt>
                <c:pt idx="45">
                  <c:v>1.33953508570395</c:v>
                </c:pt>
                <c:pt idx="46">
                  <c:v>1.350804834970148</c:v>
                </c:pt>
                <c:pt idx="47">
                  <c:v>1.362346807097217</c:v>
                </c:pt>
                <c:pt idx="48">
                  <c:v>1.374172557681154</c:v>
                </c:pt>
                <c:pt idx="49">
                  <c:v>1.386294361119891</c:v>
                </c:pt>
                <c:pt idx="50">
                  <c:v>1.39872527034797</c:v>
                </c:pt>
                <c:pt idx="51">
                  <c:v>1.41147918284654</c:v>
                </c:pt>
                <c:pt idx="52">
                  <c:v>1.424570913732138</c:v>
                </c:pt>
                <c:pt idx="53">
                  <c:v>1.438016276849994</c:v>
                </c:pt>
                <c:pt idx="54">
                  <c:v>1.451832174941403</c:v>
                </c:pt>
                <c:pt idx="55">
                  <c:v>1.466036700124697</c:v>
                </c:pt>
                <c:pt idx="56">
                  <c:v>1.480649246130753</c:v>
                </c:pt>
                <c:pt idx="57">
                  <c:v>1.495690633973661</c:v>
                </c:pt>
                <c:pt idx="58">
                  <c:v>1.511183253023362</c:v>
                </c:pt>
                <c:pt idx="59">
                  <c:v>1.52715121979026</c:v>
                </c:pt>
                <c:pt idx="60">
                  <c:v>1.543620557144991</c:v>
                </c:pt>
                <c:pt idx="61">
                  <c:v>1.5606193971963</c:v>
                </c:pt>
                <c:pt idx="62">
                  <c:v>1.578178211656932</c:v>
                </c:pt>
                <c:pt idx="63">
                  <c:v>1.596330074268721</c:v>
                </c:pt>
                <c:pt idx="64">
                  <c:v>1.615110960767197</c:v>
                </c:pt>
                <c:pt idx="65">
                  <c:v>1.634560092987773</c:v>
                </c:pt>
                <c:pt idx="66">
                  <c:v>1.654720335106883</c:v>
                </c:pt>
                <c:pt idx="67">
                  <c:v>1.675638651747596</c:v>
                </c:pt>
                <c:pt idx="68">
                  <c:v>1.697366639859342</c:v>
                </c:pt>
                <c:pt idx="69">
                  <c:v>1.719961149037052</c:v>
                </c:pt>
                <c:pt idx="70">
                  <c:v>1.743485008452983</c:v>
                </c:pt>
                <c:pt idx="71">
                  <c:v>1.768007883073456</c:v>
                </c:pt>
                <c:pt idx="72">
                  <c:v>1.79360728764899</c:v>
                </c:pt>
                <c:pt idx="73">
                  <c:v>1.820369794549473</c:v>
                </c:pt>
                <c:pt idx="74">
                  <c:v>1.84839248149319</c:v>
                </c:pt>
                <c:pt idx="75">
                  <c:v>1.877784678473878</c:v>
                </c:pt>
                <c:pt idx="76">
                  <c:v>1.90867009098564</c:v>
                </c:pt>
                <c:pt idx="77">
                  <c:v>1.941189400807406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2E05-42E4-ABD6-A65EDEFA9B1A}"/>
            </c:ext>
          </c:extLst>
        </c:ser>
        <c:ser>
          <c:idx val="1"/>
          <c:order val="1"/>
          <c:tx>
            <c:strRef>
              <c:f>'open addressing hash tables'!$G$2</c:f>
              <c:strCache>
                <c:ptCount val="1"/>
                <c:pt idx="0">
                  <c:v>uniform hashing not found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'open addressing hash tables'!$A$3:$A$80</c:f>
              <c:numCache>
                <c:formatCode>0.00</c:formatCode>
                <c:ptCount val="78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</c:v>
                </c:pt>
                <c:pt idx="28">
                  <c:v>0.29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</c:v>
                </c:pt>
                <c:pt idx="55">
                  <c:v>0.56</c:v>
                </c:pt>
                <c:pt idx="56">
                  <c:v>0.57</c:v>
                </c:pt>
                <c:pt idx="57">
                  <c:v>0.58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</c:numCache>
            </c:numRef>
          </c:xVal>
          <c:yVal>
            <c:numRef>
              <c:f>'open addressing hash tables'!$G$3:$G$80</c:f>
              <c:numCache>
                <c:formatCode>0.00</c:formatCode>
                <c:ptCount val="78"/>
                <c:pt idx="0">
                  <c:v>1.01010101010101</c:v>
                </c:pt>
                <c:pt idx="1">
                  <c:v>1.020408163265306</c:v>
                </c:pt>
                <c:pt idx="2">
                  <c:v>1.030927835051546</c:v>
                </c:pt>
                <c:pt idx="3">
                  <c:v>1.041666666666667</c:v>
                </c:pt>
                <c:pt idx="4">
                  <c:v>1.052631578947368</c:v>
                </c:pt>
                <c:pt idx="5">
                  <c:v>1.063829787234043</c:v>
                </c:pt>
                <c:pt idx="6">
                  <c:v>1.075268817204301</c:v>
                </c:pt>
                <c:pt idx="7">
                  <c:v>1.08695652173913</c:v>
                </c:pt>
                <c:pt idx="8">
                  <c:v>1.098901098901099</c:v>
                </c:pt>
                <c:pt idx="9">
                  <c:v>1.111111111111111</c:v>
                </c:pt>
                <c:pt idx="10">
                  <c:v>1.123595505617978</c:v>
                </c:pt>
                <c:pt idx="11">
                  <c:v>1.136363636363636</c:v>
                </c:pt>
                <c:pt idx="12">
                  <c:v>1.149425287356322</c:v>
                </c:pt>
                <c:pt idx="13">
                  <c:v>1.162790697674418</c:v>
                </c:pt>
                <c:pt idx="14">
                  <c:v>1.176470588235294</c:v>
                </c:pt>
                <c:pt idx="15">
                  <c:v>1.19047619047619</c:v>
                </c:pt>
                <c:pt idx="16">
                  <c:v>1.204819277108434</c:v>
                </c:pt>
                <c:pt idx="17">
                  <c:v>1.219512195121951</c:v>
                </c:pt>
                <c:pt idx="18">
                  <c:v>1.234567901234568</c:v>
                </c:pt>
                <c:pt idx="19">
                  <c:v>1.25</c:v>
                </c:pt>
                <c:pt idx="20">
                  <c:v>1.265822784810127</c:v>
                </c:pt>
                <c:pt idx="21">
                  <c:v>1.282051282051282</c:v>
                </c:pt>
                <c:pt idx="22">
                  <c:v>1.298701298701299</c:v>
                </c:pt>
                <c:pt idx="23">
                  <c:v>1.315789473684211</c:v>
                </c:pt>
                <c:pt idx="24">
                  <c:v>1.333333333333333</c:v>
                </c:pt>
                <c:pt idx="25">
                  <c:v>1.351351351351351</c:v>
                </c:pt>
                <c:pt idx="26">
                  <c:v>1.36986301369863</c:v>
                </c:pt>
                <c:pt idx="27">
                  <c:v>1.38888888888889</c:v>
                </c:pt>
                <c:pt idx="28">
                  <c:v>1.408450704225352</c:v>
                </c:pt>
                <c:pt idx="29">
                  <c:v>1.42857142857143</c:v>
                </c:pt>
                <c:pt idx="30">
                  <c:v>1.449275362318841</c:v>
                </c:pt>
                <c:pt idx="31">
                  <c:v>1.470588235294118</c:v>
                </c:pt>
                <c:pt idx="32">
                  <c:v>1.492537313432836</c:v>
                </c:pt>
                <c:pt idx="33">
                  <c:v>1.515151515151515</c:v>
                </c:pt>
                <c:pt idx="34">
                  <c:v>1.53846153846154</c:v>
                </c:pt>
                <c:pt idx="35">
                  <c:v>1.5625</c:v>
                </c:pt>
                <c:pt idx="36">
                  <c:v>1.587301587301588</c:v>
                </c:pt>
                <c:pt idx="37">
                  <c:v>1.612903225806452</c:v>
                </c:pt>
                <c:pt idx="38">
                  <c:v>1.639344262295082</c:v>
                </c:pt>
                <c:pt idx="39">
                  <c:v>1.666666666666667</c:v>
                </c:pt>
                <c:pt idx="40">
                  <c:v>1.694915254237288</c:v>
                </c:pt>
                <c:pt idx="41">
                  <c:v>1.724137931034483</c:v>
                </c:pt>
                <c:pt idx="42">
                  <c:v>1.754385964912281</c:v>
                </c:pt>
                <c:pt idx="43">
                  <c:v>1.785714285714286</c:v>
                </c:pt>
                <c:pt idx="44">
                  <c:v>1.81818181818182</c:v>
                </c:pt>
                <c:pt idx="45">
                  <c:v>1.851851851851852</c:v>
                </c:pt>
                <c:pt idx="46">
                  <c:v>1.886792452830189</c:v>
                </c:pt>
                <c:pt idx="47">
                  <c:v>1.923076923076924</c:v>
                </c:pt>
                <c:pt idx="48">
                  <c:v>1.960784313725491</c:v>
                </c:pt>
                <c:pt idx="49">
                  <c:v>2.000000000000001</c:v>
                </c:pt>
                <c:pt idx="50">
                  <c:v>2.040816326530613</c:v>
                </c:pt>
                <c:pt idx="51">
                  <c:v>2.083333333333334</c:v>
                </c:pt>
                <c:pt idx="52">
                  <c:v>2.127659574468086</c:v>
                </c:pt>
                <c:pt idx="53">
                  <c:v>2.173913043478262</c:v>
                </c:pt>
                <c:pt idx="54">
                  <c:v>2.222222222222224</c:v>
                </c:pt>
                <c:pt idx="55">
                  <c:v>2.272727272727274</c:v>
                </c:pt>
                <c:pt idx="56">
                  <c:v>2.325581395348839</c:v>
                </c:pt>
                <c:pt idx="57">
                  <c:v>2.380952380952383</c:v>
                </c:pt>
                <c:pt idx="58">
                  <c:v>2.439024390243904</c:v>
                </c:pt>
                <c:pt idx="59">
                  <c:v>2.500000000000002</c:v>
                </c:pt>
                <c:pt idx="60">
                  <c:v>2.564102564102566</c:v>
                </c:pt>
                <c:pt idx="61">
                  <c:v>2.631578947368423</c:v>
                </c:pt>
                <c:pt idx="62">
                  <c:v>2.702702702702705</c:v>
                </c:pt>
                <c:pt idx="63">
                  <c:v>2.77777777777778</c:v>
                </c:pt>
                <c:pt idx="64">
                  <c:v>2.85714285714286</c:v>
                </c:pt>
                <c:pt idx="65">
                  <c:v>2.941176470588239</c:v>
                </c:pt>
                <c:pt idx="66">
                  <c:v>3.030303030303034</c:v>
                </c:pt>
                <c:pt idx="67">
                  <c:v>3.125000000000004</c:v>
                </c:pt>
                <c:pt idx="68">
                  <c:v>3.225806451612907</c:v>
                </c:pt>
                <c:pt idx="69">
                  <c:v>3.333333333333338</c:v>
                </c:pt>
                <c:pt idx="70">
                  <c:v>3.44827586206897</c:v>
                </c:pt>
                <c:pt idx="71">
                  <c:v>3.571428571428577</c:v>
                </c:pt>
                <c:pt idx="72">
                  <c:v>3.703703703703709</c:v>
                </c:pt>
                <c:pt idx="73">
                  <c:v>3.846153846153852</c:v>
                </c:pt>
                <c:pt idx="74">
                  <c:v>4.000000000000007</c:v>
                </c:pt>
                <c:pt idx="75">
                  <c:v>4.166666666666675</c:v>
                </c:pt>
                <c:pt idx="76">
                  <c:v>4.347826086956529</c:v>
                </c:pt>
                <c:pt idx="77">
                  <c:v>4.545454545454555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2E05-42E4-ABD6-A65EDEFA9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170656"/>
        <c:axId val="425174416"/>
      </c:scatterChart>
      <c:valAx>
        <c:axId val="425170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Load Factor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425174416"/>
        <c:crosses val="autoZero"/>
        <c:crossBetween val="midCat"/>
      </c:valAx>
      <c:valAx>
        <c:axId val="4251744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400"/>
                  <a:t>Average # of Probes</a:t>
                </a:r>
              </a:p>
            </c:rich>
          </c:tx>
          <c:layout>
            <c:manualLayout>
              <c:xMode val="edge"/>
              <c:yMode val="edge"/>
              <c:x val="0.0305555555555556"/>
              <c:y val="0.1667169728783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4251706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68805555555557"/>
          <c:y val="0.267271380681375"/>
          <c:w val="0.215611313511184"/>
          <c:h val="0.471938878927263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Linear Probing</a:t>
            </a:r>
          </a:p>
        </c:rich>
      </c:tx>
      <c:layout>
        <c:manualLayout>
          <c:xMode val="edge"/>
          <c:yMode val="edge"/>
          <c:x val="0.310045631690887"/>
          <c:y val="0.0625685892700343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2"/>
          <c:order val="0"/>
          <c:tx>
            <c:strRef>
              <c:f>'open addressing hash tables'!$D$2</c:f>
              <c:strCache>
                <c:ptCount val="1"/>
                <c:pt idx="0">
                  <c:v>linear probing found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'open addressing hash tables'!$A$3:$A$85</c:f>
              <c:numCache>
                <c:formatCode>0.00</c:formatCode>
                <c:ptCount val="83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</c:v>
                </c:pt>
                <c:pt idx="28">
                  <c:v>0.29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</c:v>
                </c:pt>
                <c:pt idx="55">
                  <c:v>0.56</c:v>
                </c:pt>
                <c:pt idx="56">
                  <c:v>0.57</c:v>
                </c:pt>
                <c:pt idx="57">
                  <c:v>0.58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</c:numCache>
            </c:numRef>
          </c:xVal>
          <c:yVal>
            <c:numRef>
              <c:f>'open addressing hash tables'!$D$3:$D$85</c:f>
              <c:numCache>
                <c:formatCode>0.00</c:formatCode>
                <c:ptCount val="83"/>
                <c:pt idx="0">
                  <c:v>1.005050505050505</c:v>
                </c:pt>
                <c:pt idx="1">
                  <c:v>1.010204081632653</c:v>
                </c:pt>
                <c:pt idx="2">
                  <c:v>1.015463917525773</c:v>
                </c:pt>
                <c:pt idx="3">
                  <c:v>1.020833333333333</c:v>
                </c:pt>
                <c:pt idx="4">
                  <c:v>1.026315789473684</c:v>
                </c:pt>
                <c:pt idx="5">
                  <c:v>1.031914893617021</c:v>
                </c:pt>
                <c:pt idx="6">
                  <c:v>1.03763440860215</c:v>
                </c:pt>
                <c:pt idx="7">
                  <c:v>1.043478260869565</c:v>
                </c:pt>
                <c:pt idx="8">
                  <c:v>1.04945054945055</c:v>
                </c:pt>
                <c:pt idx="9">
                  <c:v>1.055555555555556</c:v>
                </c:pt>
                <c:pt idx="10">
                  <c:v>1.061797752808989</c:v>
                </c:pt>
                <c:pt idx="11">
                  <c:v>1.068181818181818</c:v>
                </c:pt>
                <c:pt idx="12">
                  <c:v>1.074712643678161</c:v>
                </c:pt>
                <c:pt idx="13">
                  <c:v>1.081395348837209</c:v>
                </c:pt>
                <c:pt idx="14">
                  <c:v>1.088235294117647</c:v>
                </c:pt>
                <c:pt idx="15">
                  <c:v>1.095238095238095</c:v>
                </c:pt>
                <c:pt idx="16">
                  <c:v>1.102409638554217</c:v>
                </c:pt>
                <c:pt idx="17">
                  <c:v>1.109756097560976</c:v>
                </c:pt>
                <c:pt idx="18">
                  <c:v>1.117283950617284</c:v>
                </c:pt>
                <c:pt idx="19">
                  <c:v>1.125</c:v>
                </c:pt>
                <c:pt idx="20">
                  <c:v>1.132911392405063</c:v>
                </c:pt>
                <c:pt idx="21">
                  <c:v>1.141025641025641</c:v>
                </c:pt>
                <c:pt idx="22">
                  <c:v>1.14935064935065</c:v>
                </c:pt>
                <c:pt idx="23">
                  <c:v>1.157894736842105</c:v>
                </c:pt>
                <c:pt idx="24">
                  <c:v>1.166666666666666</c:v>
                </c:pt>
                <c:pt idx="25">
                  <c:v>1.175675675675676</c:v>
                </c:pt>
                <c:pt idx="26">
                  <c:v>1.184931506849315</c:v>
                </c:pt>
                <c:pt idx="27">
                  <c:v>1.194444444444444</c:v>
                </c:pt>
                <c:pt idx="28">
                  <c:v>1.204225352112676</c:v>
                </c:pt>
                <c:pt idx="29">
                  <c:v>1.214285714285714</c:v>
                </c:pt>
                <c:pt idx="30">
                  <c:v>1.22463768115942</c:v>
                </c:pt>
                <c:pt idx="31">
                  <c:v>1.235294117647059</c:v>
                </c:pt>
                <c:pt idx="32">
                  <c:v>1.246268656716418</c:v>
                </c:pt>
                <c:pt idx="33">
                  <c:v>1.257575757575758</c:v>
                </c:pt>
                <c:pt idx="34">
                  <c:v>1.26923076923077</c:v>
                </c:pt>
                <c:pt idx="35">
                  <c:v>1.28125</c:v>
                </c:pt>
                <c:pt idx="36">
                  <c:v>1.293650793650794</c:v>
                </c:pt>
                <c:pt idx="37">
                  <c:v>1.306451612903226</c:v>
                </c:pt>
                <c:pt idx="38">
                  <c:v>1.319672131147541</c:v>
                </c:pt>
                <c:pt idx="39">
                  <c:v>1.333333333333333</c:v>
                </c:pt>
                <c:pt idx="40">
                  <c:v>1.347457627118644</c:v>
                </c:pt>
                <c:pt idx="41">
                  <c:v>1.362068965517241</c:v>
                </c:pt>
                <c:pt idx="42">
                  <c:v>1.377192982456141</c:v>
                </c:pt>
                <c:pt idx="43">
                  <c:v>1.392857142857143</c:v>
                </c:pt>
                <c:pt idx="44">
                  <c:v>1.409090909090909</c:v>
                </c:pt>
                <c:pt idx="45">
                  <c:v>1.425925925925926</c:v>
                </c:pt>
                <c:pt idx="46">
                  <c:v>1.443396226415095</c:v>
                </c:pt>
                <c:pt idx="47">
                  <c:v>1.461538461538462</c:v>
                </c:pt>
                <c:pt idx="48">
                  <c:v>1.480392156862746</c:v>
                </c:pt>
                <c:pt idx="49">
                  <c:v>1.5</c:v>
                </c:pt>
                <c:pt idx="50">
                  <c:v>1.520408163265307</c:v>
                </c:pt>
                <c:pt idx="51">
                  <c:v>1.541666666666667</c:v>
                </c:pt>
                <c:pt idx="52">
                  <c:v>1.563829787234043</c:v>
                </c:pt>
                <c:pt idx="53">
                  <c:v>1.586956521739131</c:v>
                </c:pt>
                <c:pt idx="54">
                  <c:v>1.611111111111112</c:v>
                </c:pt>
                <c:pt idx="55">
                  <c:v>1.636363636363637</c:v>
                </c:pt>
                <c:pt idx="56">
                  <c:v>1.662790697674415</c:v>
                </c:pt>
                <c:pt idx="57">
                  <c:v>1.690476190476191</c:v>
                </c:pt>
                <c:pt idx="58">
                  <c:v>1.719512195121952</c:v>
                </c:pt>
                <c:pt idx="59">
                  <c:v>1.750000000000001</c:v>
                </c:pt>
                <c:pt idx="60">
                  <c:v>1.782051282051283</c:v>
                </c:pt>
                <c:pt idx="61">
                  <c:v>1.815789473684212</c:v>
                </c:pt>
                <c:pt idx="62">
                  <c:v>1.851351351351353</c:v>
                </c:pt>
                <c:pt idx="63">
                  <c:v>1.88888888888889</c:v>
                </c:pt>
                <c:pt idx="64">
                  <c:v>1.92857142857143</c:v>
                </c:pt>
                <c:pt idx="65">
                  <c:v>1.970588235294119</c:v>
                </c:pt>
                <c:pt idx="66">
                  <c:v>2.015151515151517</c:v>
                </c:pt>
                <c:pt idx="67">
                  <c:v>2.062500000000002</c:v>
                </c:pt>
                <c:pt idx="68">
                  <c:v>2.112903225806454</c:v>
                </c:pt>
                <c:pt idx="69">
                  <c:v>2.166666666666669</c:v>
                </c:pt>
                <c:pt idx="70">
                  <c:v>2.224137931034485</c:v>
                </c:pt>
                <c:pt idx="71">
                  <c:v>2.285714285714288</c:v>
                </c:pt>
                <c:pt idx="72">
                  <c:v>2.351851851851855</c:v>
                </c:pt>
                <c:pt idx="73">
                  <c:v>2.423076923076926</c:v>
                </c:pt>
                <c:pt idx="74">
                  <c:v>2.500000000000004</c:v>
                </c:pt>
                <c:pt idx="75">
                  <c:v>2.583333333333337</c:v>
                </c:pt>
                <c:pt idx="76">
                  <c:v>2.673913043478265</c:v>
                </c:pt>
                <c:pt idx="77">
                  <c:v>2.772727272727277</c:v>
                </c:pt>
                <c:pt idx="78">
                  <c:v>2.880952380952386</c:v>
                </c:pt>
                <c:pt idx="79">
                  <c:v>3.000000000000006</c:v>
                </c:pt>
                <c:pt idx="80">
                  <c:v>3.131578947368428</c:v>
                </c:pt>
                <c:pt idx="81">
                  <c:v>3.277777777777785</c:v>
                </c:pt>
                <c:pt idx="82">
                  <c:v>3.441176470588243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C19-4B4A-8D55-FC60F8124D70}"/>
            </c:ext>
          </c:extLst>
        </c:ser>
        <c:ser>
          <c:idx val="3"/>
          <c:order val="1"/>
          <c:tx>
            <c:strRef>
              <c:f>'open addressing hash tables'!$E$2</c:f>
              <c:strCache>
                <c:ptCount val="1"/>
                <c:pt idx="0">
                  <c:v>linear probing not found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'open addressing hash tables'!$A$3:$A$85</c:f>
              <c:numCache>
                <c:formatCode>0.00</c:formatCode>
                <c:ptCount val="83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</c:v>
                </c:pt>
                <c:pt idx="28">
                  <c:v>0.29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</c:v>
                </c:pt>
                <c:pt idx="55">
                  <c:v>0.56</c:v>
                </c:pt>
                <c:pt idx="56">
                  <c:v>0.57</c:v>
                </c:pt>
                <c:pt idx="57">
                  <c:v>0.58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</c:numCache>
            </c:numRef>
          </c:xVal>
          <c:yVal>
            <c:numRef>
              <c:f>'open addressing hash tables'!$E$3:$E$85</c:f>
              <c:numCache>
                <c:formatCode>0.00</c:formatCode>
                <c:ptCount val="83"/>
                <c:pt idx="0">
                  <c:v>1.01015202530354</c:v>
                </c:pt>
                <c:pt idx="1">
                  <c:v>1.020616409829238</c:v>
                </c:pt>
                <c:pt idx="2">
                  <c:v>1.031406100542034</c:v>
                </c:pt>
                <c:pt idx="3">
                  <c:v>1.042534722222222</c:v>
                </c:pt>
                <c:pt idx="4">
                  <c:v>1.054016620498615</c:v>
                </c:pt>
                <c:pt idx="5">
                  <c:v>1.065866908103214</c:v>
                </c:pt>
                <c:pt idx="6">
                  <c:v>1.078101514625968</c:v>
                </c:pt>
                <c:pt idx="7">
                  <c:v>1.090737240075614</c:v>
                </c:pt>
                <c:pt idx="8">
                  <c:v>1.103791812583021</c:v>
                </c:pt>
                <c:pt idx="9">
                  <c:v>1.117283950617284</c:v>
                </c:pt>
                <c:pt idx="10">
                  <c:v>1.131233430122459</c:v>
                </c:pt>
                <c:pt idx="11">
                  <c:v>1.145661157024793</c:v>
                </c:pt>
                <c:pt idx="12">
                  <c:v>1.160589245607082</c:v>
                </c:pt>
                <c:pt idx="13">
                  <c:v>1.176041103299081</c:v>
                </c:pt>
                <c:pt idx="14">
                  <c:v>1.19204152249135</c:v>
                </c:pt>
                <c:pt idx="15">
                  <c:v>1.208616780045352</c:v>
                </c:pt>
                <c:pt idx="16">
                  <c:v>1.225794745246044</c:v>
                </c:pt>
                <c:pt idx="17">
                  <c:v>1.24360499702558</c:v>
                </c:pt>
                <c:pt idx="18">
                  <c:v>1.262078951379363</c:v>
                </c:pt>
                <c:pt idx="19">
                  <c:v>1.28125</c:v>
                </c:pt>
                <c:pt idx="20">
                  <c:v>1.301153661272232</c:v>
                </c:pt>
                <c:pt idx="21">
                  <c:v>1.321827744904668</c:v>
                </c:pt>
                <c:pt idx="22">
                  <c:v>1.34331253162422</c:v>
                </c:pt>
                <c:pt idx="23">
                  <c:v>1.365650969529086</c:v>
                </c:pt>
                <c:pt idx="24">
                  <c:v>1.38888888888889</c:v>
                </c:pt>
                <c:pt idx="25">
                  <c:v>1.413075237399562</c:v>
                </c:pt>
                <c:pt idx="26">
                  <c:v>1.438262338149747</c:v>
                </c:pt>
                <c:pt idx="27">
                  <c:v>1.464506172839506</c:v>
                </c:pt>
                <c:pt idx="28">
                  <c:v>1.491866693116445</c:v>
                </c:pt>
                <c:pt idx="29">
                  <c:v>1.520408163265306</c:v>
                </c:pt>
                <c:pt idx="30">
                  <c:v>1.550199537912204</c:v>
                </c:pt>
                <c:pt idx="31">
                  <c:v>1.581314878892734</c:v>
                </c:pt>
                <c:pt idx="32">
                  <c:v>1.613833815994654</c:v>
                </c:pt>
                <c:pt idx="33">
                  <c:v>1.647842056932966</c:v>
                </c:pt>
                <c:pt idx="34">
                  <c:v>1.683431952662722</c:v>
                </c:pt>
                <c:pt idx="35">
                  <c:v>1.720703125</c:v>
                </c:pt>
                <c:pt idx="36">
                  <c:v>1.75976316452507</c:v>
                </c:pt>
                <c:pt idx="37">
                  <c:v>1.800728407908429</c:v>
                </c:pt>
                <c:pt idx="38">
                  <c:v>1.843724805159904</c:v>
                </c:pt>
                <c:pt idx="39">
                  <c:v>1.88888888888889</c:v>
                </c:pt>
                <c:pt idx="40">
                  <c:v>1.936368859523126</c:v>
                </c:pt>
                <c:pt idx="41">
                  <c:v>1.986325802615934</c:v>
                </c:pt>
                <c:pt idx="42">
                  <c:v>2.038935056940598</c:v>
                </c:pt>
                <c:pt idx="43">
                  <c:v>2.094387755102041</c:v>
                </c:pt>
                <c:pt idx="44">
                  <c:v>2.152892561983472</c:v>
                </c:pt>
                <c:pt idx="45">
                  <c:v>2.214677640603568</c:v>
                </c:pt>
                <c:pt idx="46">
                  <c:v>2.279992880028481</c:v>
                </c:pt>
                <c:pt idx="47">
                  <c:v>2.349112426035504</c:v>
                </c:pt>
                <c:pt idx="48">
                  <c:v>2.422337562475973</c:v>
                </c:pt>
                <c:pt idx="49">
                  <c:v>2.500000000000002</c:v>
                </c:pt>
                <c:pt idx="50">
                  <c:v>2.582465639316953</c:v>
                </c:pt>
                <c:pt idx="51">
                  <c:v>2.670138888888891</c:v>
                </c:pt>
                <c:pt idx="52">
                  <c:v>2.76346763241286</c:v>
                </c:pt>
                <c:pt idx="53">
                  <c:v>2.86294896030246</c:v>
                </c:pt>
                <c:pt idx="54">
                  <c:v>2.96913580246914</c:v>
                </c:pt>
                <c:pt idx="55">
                  <c:v>3.082644628099177</c:v>
                </c:pt>
                <c:pt idx="56">
                  <c:v>3.204164413196326</c:v>
                </c:pt>
                <c:pt idx="57">
                  <c:v>3.334467120181408</c:v>
                </c:pt>
                <c:pt idx="58">
                  <c:v>3.474419988102325</c:v>
                </c:pt>
                <c:pt idx="59">
                  <c:v>3.625000000000005</c:v>
                </c:pt>
                <c:pt idx="60">
                  <c:v>3.787310979618677</c:v>
                </c:pt>
                <c:pt idx="61">
                  <c:v>3.96260387811635</c:v>
                </c:pt>
                <c:pt idx="62">
                  <c:v>4.152300949598236</c:v>
                </c:pt>
                <c:pt idx="63">
                  <c:v>4.358024691358032</c:v>
                </c:pt>
                <c:pt idx="64">
                  <c:v>4.581632653061232</c:v>
                </c:pt>
                <c:pt idx="65">
                  <c:v>4.825259515570941</c:v>
                </c:pt>
                <c:pt idx="66">
                  <c:v>5.091368227731877</c:v>
                </c:pt>
                <c:pt idx="67">
                  <c:v>5.382812499999998</c:v>
                </c:pt>
                <c:pt idx="68">
                  <c:v>5.702913631633728</c:v>
                </c:pt>
                <c:pt idx="69">
                  <c:v>6.055555555555554</c:v>
                </c:pt>
                <c:pt idx="70">
                  <c:v>6.44530321046375</c:v>
                </c:pt>
                <c:pt idx="71">
                  <c:v>6.87755102040818</c:v>
                </c:pt>
                <c:pt idx="72">
                  <c:v>7.358710562414275</c:v>
                </c:pt>
                <c:pt idx="73">
                  <c:v>7.89644970414204</c:v>
                </c:pt>
                <c:pt idx="74">
                  <c:v>8.500000000000028</c:v>
                </c:pt>
                <c:pt idx="75">
                  <c:v>9.180555555555587</c:v>
                </c:pt>
                <c:pt idx="76">
                  <c:v>9.95179584120987</c:v>
                </c:pt>
                <c:pt idx="77">
                  <c:v>10.83057851239674</c:v>
                </c:pt>
                <c:pt idx="78">
                  <c:v>11.83786848072567</c:v>
                </c:pt>
                <c:pt idx="79">
                  <c:v>13.00000000000006</c:v>
                </c:pt>
                <c:pt idx="80">
                  <c:v>14.35041551246545</c:v>
                </c:pt>
                <c:pt idx="81">
                  <c:v>15.93209876543219</c:v>
                </c:pt>
                <c:pt idx="82">
                  <c:v>17.80103806228384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C19-4B4A-8D55-FC60F8124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119568"/>
        <c:axId val="425182016"/>
      </c:scatterChart>
      <c:valAx>
        <c:axId val="425119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Load Factor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425182016"/>
        <c:crosses val="autoZero"/>
        <c:crossBetween val="midCat"/>
      </c:valAx>
      <c:valAx>
        <c:axId val="425182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400"/>
                  <a:t>Average # of Probes</a:t>
                </a:r>
              </a:p>
            </c:rich>
          </c:tx>
          <c:layout>
            <c:manualLayout>
              <c:xMode val="edge"/>
              <c:yMode val="edge"/>
              <c:x val="0.0305555555555556"/>
              <c:y val="0.16671697287839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4251195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9337377295956"/>
          <c:y val="0.292573631508264"/>
          <c:w val="0.212199500860918"/>
          <c:h val="0.324208093391311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Linear Probing</a:t>
            </a:r>
          </a:p>
        </c:rich>
      </c:tx>
      <c:layout>
        <c:manualLayout>
          <c:xMode val="edge"/>
          <c:yMode val="edge"/>
          <c:x val="0.325187497689971"/>
          <c:y val="0.0623734741831567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'open addressing hash tables'!$D$2</c:f>
              <c:strCache>
                <c:ptCount val="1"/>
                <c:pt idx="0">
                  <c:v>linear probing found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'open addressing hash tables'!$A$3:$A$101</c:f>
              <c:numCache>
                <c:formatCode>0.00</c:formatCode>
                <c:ptCount val="99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</c:v>
                </c:pt>
                <c:pt idx="28">
                  <c:v>0.29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</c:v>
                </c:pt>
                <c:pt idx="55">
                  <c:v>0.56</c:v>
                </c:pt>
                <c:pt idx="56">
                  <c:v>0.57</c:v>
                </c:pt>
                <c:pt idx="57">
                  <c:v>0.58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</c:v>
                </c:pt>
                <c:pt idx="90">
                  <c:v>0.910000000000001</c:v>
                </c:pt>
                <c:pt idx="91">
                  <c:v>0.920000000000001</c:v>
                </c:pt>
                <c:pt idx="92">
                  <c:v>0.930000000000001</c:v>
                </c:pt>
                <c:pt idx="93">
                  <c:v>0.940000000000001</c:v>
                </c:pt>
                <c:pt idx="94">
                  <c:v>0.950000000000001</c:v>
                </c:pt>
                <c:pt idx="95">
                  <c:v>0.960000000000001</c:v>
                </c:pt>
                <c:pt idx="96">
                  <c:v>0.970000000000001</c:v>
                </c:pt>
                <c:pt idx="97">
                  <c:v>0.980000000000001</c:v>
                </c:pt>
                <c:pt idx="98">
                  <c:v>0.990000000000001</c:v>
                </c:pt>
              </c:numCache>
            </c:numRef>
          </c:xVal>
          <c:yVal>
            <c:numRef>
              <c:f>'open addressing hash tables'!$D$3:$D$101</c:f>
              <c:numCache>
                <c:formatCode>0.00</c:formatCode>
                <c:ptCount val="99"/>
                <c:pt idx="0">
                  <c:v>1.005050505050505</c:v>
                </c:pt>
                <c:pt idx="1">
                  <c:v>1.010204081632653</c:v>
                </c:pt>
                <c:pt idx="2">
                  <c:v>1.015463917525773</c:v>
                </c:pt>
                <c:pt idx="3">
                  <c:v>1.020833333333333</c:v>
                </c:pt>
                <c:pt idx="4">
                  <c:v>1.026315789473684</c:v>
                </c:pt>
                <c:pt idx="5">
                  <c:v>1.031914893617021</c:v>
                </c:pt>
                <c:pt idx="6">
                  <c:v>1.03763440860215</c:v>
                </c:pt>
                <c:pt idx="7">
                  <c:v>1.043478260869565</c:v>
                </c:pt>
                <c:pt idx="8">
                  <c:v>1.04945054945055</c:v>
                </c:pt>
                <c:pt idx="9">
                  <c:v>1.055555555555556</c:v>
                </c:pt>
                <c:pt idx="10">
                  <c:v>1.061797752808989</c:v>
                </c:pt>
                <c:pt idx="11">
                  <c:v>1.068181818181818</c:v>
                </c:pt>
                <c:pt idx="12">
                  <c:v>1.074712643678161</c:v>
                </c:pt>
                <c:pt idx="13">
                  <c:v>1.081395348837209</c:v>
                </c:pt>
                <c:pt idx="14">
                  <c:v>1.088235294117647</c:v>
                </c:pt>
                <c:pt idx="15">
                  <c:v>1.095238095238095</c:v>
                </c:pt>
                <c:pt idx="16">
                  <c:v>1.102409638554217</c:v>
                </c:pt>
                <c:pt idx="17">
                  <c:v>1.109756097560976</c:v>
                </c:pt>
                <c:pt idx="18">
                  <c:v>1.117283950617284</c:v>
                </c:pt>
                <c:pt idx="19">
                  <c:v>1.125</c:v>
                </c:pt>
                <c:pt idx="20">
                  <c:v>1.132911392405063</c:v>
                </c:pt>
                <c:pt idx="21">
                  <c:v>1.141025641025641</c:v>
                </c:pt>
                <c:pt idx="22">
                  <c:v>1.14935064935065</c:v>
                </c:pt>
                <c:pt idx="23">
                  <c:v>1.157894736842105</c:v>
                </c:pt>
                <c:pt idx="24">
                  <c:v>1.166666666666666</c:v>
                </c:pt>
                <c:pt idx="25">
                  <c:v>1.175675675675676</c:v>
                </c:pt>
                <c:pt idx="26">
                  <c:v>1.184931506849315</c:v>
                </c:pt>
                <c:pt idx="27">
                  <c:v>1.194444444444444</c:v>
                </c:pt>
                <c:pt idx="28">
                  <c:v>1.204225352112676</c:v>
                </c:pt>
                <c:pt idx="29">
                  <c:v>1.214285714285714</c:v>
                </c:pt>
                <c:pt idx="30">
                  <c:v>1.22463768115942</c:v>
                </c:pt>
                <c:pt idx="31">
                  <c:v>1.235294117647059</c:v>
                </c:pt>
                <c:pt idx="32">
                  <c:v>1.246268656716418</c:v>
                </c:pt>
                <c:pt idx="33">
                  <c:v>1.257575757575758</c:v>
                </c:pt>
                <c:pt idx="34">
                  <c:v>1.26923076923077</c:v>
                </c:pt>
                <c:pt idx="35">
                  <c:v>1.28125</c:v>
                </c:pt>
                <c:pt idx="36">
                  <c:v>1.293650793650794</c:v>
                </c:pt>
                <c:pt idx="37">
                  <c:v>1.306451612903226</c:v>
                </c:pt>
                <c:pt idx="38">
                  <c:v>1.319672131147541</c:v>
                </c:pt>
                <c:pt idx="39">
                  <c:v>1.333333333333333</c:v>
                </c:pt>
                <c:pt idx="40">
                  <c:v>1.347457627118644</c:v>
                </c:pt>
                <c:pt idx="41">
                  <c:v>1.362068965517241</c:v>
                </c:pt>
                <c:pt idx="42">
                  <c:v>1.377192982456141</c:v>
                </c:pt>
                <c:pt idx="43">
                  <c:v>1.392857142857143</c:v>
                </c:pt>
                <c:pt idx="44">
                  <c:v>1.409090909090909</c:v>
                </c:pt>
                <c:pt idx="45">
                  <c:v>1.425925925925926</c:v>
                </c:pt>
                <c:pt idx="46">
                  <c:v>1.443396226415095</c:v>
                </c:pt>
                <c:pt idx="47">
                  <c:v>1.461538461538462</c:v>
                </c:pt>
                <c:pt idx="48">
                  <c:v>1.480392156862746</c:v>
                </c:pt>
                <c:pt idx="49">
                  <c:v>1.5</c:v>
                </c:pt>
                <c:pt idx="50">
                  <c:v>1.520408163265307</c:v>
                </c:pt>
                <c:pt idx="51">
                  <c:v>1.541666666666667</c:v>
                </c:pt>
                <c:pt idx="52">
                  <c:v>1.563829787234043</c:v>
                </c:pt>
                <c:pt idx="53">
                  <c:v>1.586956521739131</c:v>
                </c:pt>
                <c:pt idx="54">
                  <c:v>1.611111111111112</c:v>
                </c:pt>
                <c:pt idx="55">
                  <c:v>1.636363636363637</c:v>
                </c:pt>
                <c:pt idx="56">
                  <c:v>1.662790697674415</c:v>
                </c:pt>
                <c:pt idx="57">
                  <c:v>1.690476190476191</c:v>
                </c:pt>
                <c:pt idx="58">
                  <c:v>1.719512195121952</c:v>
                </c:pt>
                <c:pt idx="59">
                  <c:v>1.750000000000001</c:v>
                </c:pt>
                <c:pt idx="60">
                  <c:v>1.782051282051283</c:v>
                </c:pt>
                <c:pt idx="61">
                  <c:v>1.815789473684212</c:v>
                </c:pt>
                <c:pt idx="62">
                  <c:v>1.851351351351353</c:v>
                </c:pt>
                <c:pt idx="63">
                  <c:v>1.88888888888889</c:v>
                </c:pt>
                <c:pt idx="64">
                  <c:v>1.92857142857143</c:v>
                </c:pt>
                <c:pt idx="65">
                  <c:v>1.970588235294119</c:v>
                </c:pt>
                <c:pt idx="66">
                  <c:v>2.015151515151517</c:v>
                </c:pt>
                <c:pt idx="67">
                  <c:v>2.062500000000002</c:v>
                </c:pt>
                <c:pt idx="68">
                  <c:v>2.112903225806454</c:v>
                </c:pt>
                <c:pt idx="69">
                  <c:v>2.166666666666669</c:v>
                </c:pt>
                <c:pt idx="70">
                  <c:v>2.224137931034485</c:v>
                </c:pt>
                <c:pt idx="71">
                  <c:v>2.285714285714288</c:v>
                </c:pt>
                <c:pt idx="72">
                  <c:v>2.351851851851855</c:v>
                </c:pt>
                <c:pt idx="73">
                  <c:v>2.423076923076926</c:v>
                </c:pt>
                <c:pt idx="74">
                  <c:v>2.500000000000004</c:v>
                </c:pt>
                <c:pt idx="75">
                  <c:v>2.583333333333337</c:v>
                </c:pt>
                <c:pt idx="76">
                  <c:v>2.673913043478265</c:v>
                </c:pt>
                <c:pt idx="77">
                  <c:v>2.772727272727277</c:v>
                </c:pt>
                <c:pt idx="78">
                  <c:v>2.880952380952386</c:v>
                </c:pt>
                <c:pt idx="79">
                  <c:v>3.000000000000006</c:v>
                </c:pt>
                <c:pt idx="80">
                  <c:v>3.131578947368428</c:v>
                </c:pt>
                <c:pt idx="81">
                  <c:v>3.277777777777785</c:v>
                </c:pt>
                <c:pt idx="82">
                  <c:v>3.441176470588243</c:v>
                </c:pt>
                <c:pt idx="83">
                  <c:v>3.62500000000001</c:v>
                </c:pt>
                <c:pt idx="84">
                  <c:v>3.833333333333345</c:v>
                </c:pt>
                <c:pt idx="85">
                  <c:v>4.071428571428585</c:v>
                </c:pt>
                <c:pt idx="86">
                  <c:v>4.346153846153863</c:v>
                </c:pt>
                <c:pt idx="87">
                  <c:v>4.666666666666686</c:v>
                </c:pt>
                <c:pt idx="88">
                  <c:v>5.045454545454569</c:v>
                </c:pt>
                <c:pt idx="89">
                  <c:v>5.50000000000003</c:v>
                </c:pt>
                <c:pt idx="90">
                  <c:v>6.055555555555574</c:v>
                </c:pt>
                <c:pt idx="91">
                  <c:v>6.750000000000046</c:v>
                </c:pt>
                <c:pt idx="92">
                  <c:v>7.642857142857196</c:v>
                </c:pt>
                <c:pt idx="93">
                  <c:v>8.83333333333342</c:v>
                </c:pt>
                <c:pt idx="94">
                  <c:v>10.50000000000012</c:v>
                </c:pt>
                <c:pt idx="95">
                  <c:v>13.0000000000002</c:v>
                </c:pt>
                <c:pt idx="96">
                  <c:v>17.16666666666702</c:v>
                </c:pt>
                <c:pt idx="97">
                  <c:v>25.50000000000081</c:v>
                </c:pt>
                <c:pt idx="98">
                  <c:v>50.50000000000329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2ED-4A48-A3DF-5AEC5F7FB9AE}"/>
            </c:ext>
          </c:extLst>
        </c:ser>
        <c:ser>
          <c:idx val="1"/>
          <c:order val="1"/>
          <c:tx>
            <c:strRef>
              <c:f>'open addressing hash tables'!$E$2</c:f>
              <c:strCache>
                <c:ptCount val="1"/>
                <c:pt idx="0">
                  <c:v>linear probing not found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'open addressing hash tables'!$A$3:$A$98</c:f>
              <c:numCache>
                <c:formatCode>0.00</c:formatCode>
                <c:ptCount val="96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0.07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</c:v>
                </c:pt>
                <c:pt idx="28">
                  <c:v>0.29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</c:v>
                </c:pt>
                <c:pt idx="55">
                  <c:v>0.56</c:v>
                </c:pt>
                <c:pt idx="56">
                  <c:v>0.57</c:v>
                </c:pt>
                <c:pt idx="57">
                  <c:v>0.58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</c:v>
                </c:pt>
                <c:pt idx="90">
                  <c:v>0.910000000000001</c:v>
                </c:pt>
                <c:pt idx="91">
                  <c:v>0.920000000000001</c:v>
                </c:pt>
                <c:pt idx="92">
                  <c:v>0.930000000000001</c:v>
                </c:pt>
                <c:pt idx="93">
                  <c:v>0.940000000000001</c:v>
                </c:pt>
                <c:pt idx="94">
                  <c:v>0.950000000000001</c:v>
                </c:pt>
                <c:pt idx="95">
                  <c:v>0.960000000000001</c:v>
                </c:pt>
              </c:numCache>
            </c:numRef>
          </c:xVal>
          <c:yVal>
            <c:numRef>
              <c:f>'open addressing hash tables'!$E$3:$E$98</c:f>
              <c:numCache>
                <c:formatCode>0.00</c:formatCode>
                <c:ptCount val="96"/>
                <c:pt idx="0">
                  <c:v>1.01015202530354</c:v>
                </c:pt>
                <c:pt idx="1">
                  <c:v>1.020616409829238</c:v>
                </c:pt>
                <c:pt idx="2">
                  <c:v>1.031406100542034</c:v>
                </c:pt>
                <c:pt idx="3">
                  <c:v>1.042534722222222</c:v>
                </c:pt>
                <c:pt idx="4">
                  <c:v>1.054016620498615</c:v>
                </c:pt>
                <c:pt idx="5">
                  <c:v>1.065866908103214</c:v>
                </c:pt>
                <c:pt idx="6">
                  <c:v>1.078101514625968</c:v>
                </c:pt>
                <c:pt idx="7">
                  <c:v>1.090737240075614</c:v>
                </c:pt>
                <c:pt idx="8">
                  <c:v>1.103791812583021</c:v>
                </c:pt>
                <c:pt idx="9">
                  <c:v>1.117283950617284</c:v>
                </c:pt>
                <c:pt idx="10">
                  <c:v>1.131233430122459</c:v>
                </c:pt>
                <c:pt idx="11">
                  <c:v>1.145661157024793</c:v>
                </c:pt>
                <c:pt idx="12">
                  <c:v>1.160589245607082</c:v>
                </c:pt>
                <c:pt idx="13">
                  <c:v>1.176041103299081</c:v>
                </c:pt>
                <c:pt idx="14">
                  <c:v>1.19204152249135</c:v>
                </c:pt>
                <c:pt idx="15">
                  <c:v>1.208616780045352</c:v>
                </c:pt>
                <c:pt idx="16">
                  <c:v>1.225794745246044</c:v>
                </c:pt>
                <c:pt idx="17">
                  <c:v>1.24360499702558</c:v>
                </c:pt>
                <c:pt idx="18">
                  <c:v>1.262078951379363</c:v>
                </c:pt>
                <c:pt idx="19">
                  <c:v>1.28125</c:v>
                </c:pt>
                <c:pt idx="20">
                  <c:v>1.301153661272232</c:v>
                </c:pt>
                <c:pt idx="21">
                  <c:v>1.321827744904668</c:v>
                </c:pt>
                <c:pt idx="22">
                  <c:v>1.34331253162422</c:v>
                </c:pt>
                <c:pt idx="23">
                  <c:v>1.365650969529086</c:v>
                </c:pt>
                <c:pt idx="24">
                  <c:v>1.38888888888889</c:v>
                </c:pt>
                <c:pt idx="25">
                  <c:v>1.413075237399562</c:v>
                </c:pt>
                <c:pt idx="26">
                  <c:v>1.438262338149747</c:v>
                </c:pt>
                <c:pt idx="27">
                  <c:v>1.464506172839506</c:v>
                </c:pt>
                <c:pt idx="28">
                  <c:v>1.491866693116445</c:v>
                </c:pt>
                <c:pt idx="29">
                  <c:v>1.520408163265306</c:v>
                </c:pt>
                <c:pt idx="30">
                  <c:v>1.550199537912204</c:v>
                </c:pt>
                <c:pt idx="31">
                  <c:v>1.581314878892734</c:v>
                </c:pt>
                <c:pt idx="32">
                  <c:v>1.613833815994654</c:v>
                </c:pt>
                <c:pt idx="33">
                  <c:v>1.647842056932966</c:v>
                </c:pt>
                <c:pt idx="34">
                  <c:v>1.683431952662722</c:v>
                </c:pt>
                <c:pt idx="35">
                  <c:v>1.720703125</c:v>
                </c:pt>
                <c:pt idx="36">
                  <c:v>1.75976316452507</c:v>
                </c:pt>
                <c:pt idx="37">
                  <c:v>1.800728407908429</c:v>
                </c:pt>
                <c:pt idx="38">
                  <c:v>1.843724805159904</c:v>
                </c:pt>
                <c:pt idx="39">
                  <c:v>1.88888888888889</c:v>
                </c:pt>
                <c:pt idx="40">
                  <c:v>1.936368859523126</c:v>
                </c:pt>
                <c:pt idx="41">
                  <c:v>1.986325802615934</c:v>
                </c:pt>
                <c:pt idx="42">
                  <c:v>2.038935056940598</c:v>
                </c:pt>
                <c:pt idx="43">
                  <c:v>2.094387755102041</c:v>
                </c:pt>
                <c:pt idx="44">
                  <c:v>2.152892561983472</c:v>
                </c:pt>
                <c:pt idx="45">
                  <c:v>2.214677640603568</c:v>
                </c:pt>
                <c:pt idx="46">
                  <c:v>2.279992880028481</c:v>
                </c:pt>
                <c:pt idx="47">
                  <c:v>2.349112426035504</c:v>
                </c:pt>
                <c:pt idx="48">
                  <c:v>2.422337562475973</c:v>
                </c:pt>
                <c:pt idx="49">
                  <c:v>2.500000000000002</c:v>
                </c:pt>
                <c:pt idx="50">
                  <c:v>2.582465639316953</c:v>
                </c:pt>
                <c:pt idx="51">
                  <c:v>2.670138888888891</c:v>
                </c:pt>
                <c:pt idx="52">
                  <c:v>2.76346763241286</c:v>
                </c:pt>
                <c:pt idx="53">
                  <c:v>2.86294896030246</c:v>
                </c:pt>
                <c:pt idx="54">
                  <c:v>2.96913580246914</c:v>
                </c:pt>
                <c:pt idx="55">
                  <c:v>3.082644628099177</c:v>
                </c:pt>
                <c:pt idx="56">
                  <c:v>3.204164413196326</c:v>
                </c:pt>
                <c:pt idx="57">
                  <c:v>3.334467120181408</c:v>
                </c:pt>
                <c:pt idx="58">
                  <c:v>3.474419988102325</c:v>
                </c:pt>
                <c:pt idx="59">
                  <c:v>3.625000000000005</c:v>
                </c:pt>
                <c:pt idx="60">
                  <c:v>3.787310979618677</c:v>
                </c:pt>
                <c:pt idx="61">
                  <c:v>3.96260387811635</c:v>
                </c:pt>
                <c:pt idx="62">
                  <c:v>4.152300949598236</c:v>
                </c:pt>
                <c:pt idx="63">
                  <c:v>4.358024691358032</c:v>
                </c:pt>
                <c:pt idx="64">
                  <c:v>4.581632653061232</c:v>
                </c:pt>
                <c:pt idx="65">
                  <c:v>4.825259515570941</c:v>
                </c:pt>
                <c:pt idx="66">
                  <c:v>5.091368227731877</c:v>
                </c:pt>
                <c:pt idx="67">
                  <c:v>5.382812499999998</c:v>
                </c:pt>
                <c:pt idx="68">
                  <c:v>5.702913631633728</c:v>
                </c:pt>
                <c:pt idx="69">
                  <c:v>6.055555555555554</c:v>
                </c:pt>
                <c:pt idx="70">
                  <c:v>6.44530321046375</c:v>
                </c:pt>
                <c:pt idx="71">
                  <c:v>6.87755102040818</c:v>
                </c:pt>
                <c:pt idx="72">
                  <c:v>7.358710562414275</c:v>
                </c:pt>
                <c:pt idx="73">
                  <c:v>7.89644970414204</c:v>
                </c:pt>
                <c:pt idx="74">
                  <c:v>8.500000000000028</c:v>
                </c:pt>
                <c:pt idx="75">
                  <c:v>9.180555555555587</c:v>
                </c:pt>
                <c:pt idx="76">
                  <c:v>9.95179584120987</c:v>
                </c:pt>
                <c:pt idx="77">
                  <c:v>10.83057851239674</c:v>
                </c:pt>
                <c:pt idx="78">
                  <c:v>11.83786848072567</c:v>
                </c:pt>
                <c:pt idx="79">
                  <c:v>13.00000000000006</c:v>
                </c:pt>
                <c:pt idx="80">
                  <c:v>14.35041551246545</c:v>
                </c:pt>
                <c:pt idx="81">
                  <c:v>15.93209876543219</c:v>
                </c:pt>
                <c:pt idx="82">
                  <c:v>17.80103806228384</c:v>
                </c:pt>
                <c:pt idx="83">
                  <c:v>20.03125000000013</c:v>
                </c:pt>
                <c:pt idx="84">
                  <c:v>22.72222222222225</c:v>
                </c:pt>
                <c:pt idx="85">
                  <c:v>26.01020408163285</c:v>
                </c:pt>
                <c:pt idx="86">
                  <c:v>30.08579881656818</c:v>
                </c:pt>
                <c:pt idx="87">
                  <c:v>35.22222222222254</c:v>
                </c:pt>
                <c:pt idx="88">
                  <c:v>41.8223140495872</c:v>
                </c:pt>
                <c:pt idx="89">
                  <c:v>50.50000000000058</c:v>
                </c:pt>
                <c:pt idx="90">
                  <c:v>62.2283950617292</c:v>
                </c:pt>
                <c:pt idx="91">
                  <c:v>78.6250000000009</c:v>
                </c:pt>
                <c:pt idx="92">
                  <c:v>102.5408163265324</c:v>
                </c:pt>
                <c:pt idx="93">
                  <c:v>139.3888888888917</c:v>
                </c:pt>
                <c:pt idx="94">
                  <c:v>200.500000000005</c:v>
                </c:pt>
                <c:pt idx="95">
                  <c:v>313.0000000000097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2ED-4A48-A3DF-5AEC5F7FB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222944"/>
        <c:axId val="425226976"/>
      </c:scatterChart>
      <c:valAx>
        <c:axId val="425222944"/>
        <c:scaling>
          <c:orientation val="minMax"/>
          <c:max val="1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Load Factor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425226976"/>
        <c:crosses val="autoZero"/>
        <c:crossBetween val="midCat"/>
      </c:valAx>
      <c:valAx>
        <c:axId val="425226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400"/>
                  <a:t>Average # of Probes</a:t>
                </a:r>
              </a:p>
            </c:rich>
          </c:tx>
          <c:layout>
            <c:manualLayout>
              <c:xMode val="edge"/>
              <c:yMode val="edge"/>
              <c:x val="0.0305555555555556"/>
              <c:y val="0.16671697287839"/>
            </c:manualLayout>
          </c:layout>
          <c:overlay val="0"/>
        </c:title>
        <c:numFmt formatCode="0.00" sourceLinked="1"/>
        <c:majorTickMark val="none"/>
        <c:minorTickMark val="none"/>
        <c:tickLblPos val="nextTo"/>
        <c:crossAx val="4252229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581056759174"/>
          <c:y val="0.297566757757819"/>
          <c:w val="0.212199500860918"/>
          <c:h val="0.322603102829968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9B818-F1AF-7846-A431-66194AE971B5}" type="datetimeFigureOut">
              <a:rPr lang="en-US" smtClean="0"/>
              <a:t>7/6/17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724CE-C2C3-A64F-BD64-D53A6576B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1579-158C-D948-AE75-C63C17394A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17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2DC6826-9909-4381-820A-1A18B7ADEB82}" type="datetime1">
              <a:rPr lang="en-US" smtClean="0"/>
              <a:pPr/>
              <a:t>7/6/17</a:t>
            </a:fld>
            <a:endParaRPr lang="en-US" smtClean="0"/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24471-CBD9-43E2-97A0-C47258C8443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099" y="5448578"/>
            <a:ext cx="6248003" cy="350483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932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D3C8E-1420-C640-BE90-99A9CF9155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distribute items uniformly, probability of </a:t>
            </a:r>
            <a:r>
              <a:rPr lang="en-US" err="1"/>
              <a:t>collisiion</a:t>
            </a:r>
            <a:r>
              <a:rPr lang="en-US"/>
              <a:t> = N/</a:t>
            </a:r>
            <a:r>
              <a:rPr lang="en-US" err="1"/>
              <a:t>tableSize</a:t>
            </a:r>
            <a:r>
              <a:rPr lang="en-US"/>
              <a:t> or load factor</a:t>
            </a:r>
          </a:p>
          <a:p>
            <a:r>
              <a:rPr lang="en-US"/>
              <a:t>expected number of probes for successful search is as good</a:t>
            </a:r>
            <a:r>
              <a:rPr lang="en-US" baseline="0"/>
              <a:t> as random</a:t>
            </a:r>
          </a:p>
          <a:p>
            <a:r>
              <a:rPr lang="en-US" baseline="0"/>
              <a:t>unsuccessful if lambda =.8, check 1/(1-.8) = 1/.2 = 5 boxes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D3C8E-1420-C640-BE90-99A9CF9155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D3C8E-1420-C640-BE90-99A9CF9155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3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what’s the root?</a:t>
            </a:r>
            <a:r>
              <a:rPr lang="en-US" baseline="0" smtClean="0"/>
              <a:t> what are the leaves? what are the ancestors of L? in degree </a:t>
            </a:r>
            <a:r>
              <a:rPr lang="en-US" baseline="0" err="1" smtClean="0"/>
              <a:t>vs</a:t>
            </a:r>
            <a:r>
              <a:rPr lang="en-US" baseline="0" smtClean="0"/>
              <a:t> out degree</a:t>
            </a:r>
          </a:p>
          <a:p>
            <a:r>
              <a:rPr lang="en-US" baseline="0" smtClean="0"/>
              <a:t>Depth of root is 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45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what’s the root?</a:t>
            </a:r>
            <a:r>
              <a:rPr lang="en-US" baseline="0" smtClean="0"/>
              <a:t> what are the leaves? what are the ancestors of L? in degree </a:t>
            </a:r>
            <a:r>
              <a:rPr lang="en-US" baseline="0" err="1" smtClean="0"/>
              <a:t>vs</a:t>
            </a:r>
            <a:r>
              <a:rPr lang="en-US" baseline="0" smtClean="0"/>
              <a:t> out degree</a:t>
            </a:r>
          </a:p>
          <a:p>
            <a:r>
              <a:rPr lang="en-US" baseline="0" smtClean="0"/>
              <a:t>Depth of root is 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17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Log n</a:t>
            </a:r>
          </a:p>
          <a:p>
            <a:r>
              <a:rPr lang="en-US" smtClean="0"/>
              <a:t>Log (base 14) 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15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67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2DC6826-9909-4381-820A-1A18B7ADEB82}" type="datetime1">
              <a:rPr lang="en-US" smtClean="0"/>
              <a:pPr/>
              <a:t>7/6/17</a:t>
            </a:fld>
            <a:endParaRPr lang="en-US" smtClean="0"/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24471-CBD9-43E2-97A0-C47258C8443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099" y="5448578"/>
            <a:ext cx="6248003" cy="350483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104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2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7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9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2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8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5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1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35D2-3D7C-3644-9011-2ECCE1874724}" type="datetimeFigureOut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35D2-3D7C-3644-9011-2ECCE1874724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C33B4-C27C-1049-835E-5DC148F92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0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20" Type="http://schemas.openxmlformats.org/officeDocument/2006/relationships/tags" Target="../tags/tag23.xml"/><Relationship Id="rId21" Type="http://schemas.openxmlformats.org/officeDocument/2006/relationships/tags" Target="../tags/tag24.xml"/><Relationship Id="rId22" Type="http://schemas.openxmlformats.org/officeDocument/2006/relationships/tags" Target="../tags/tag25.xml"/><Relationship Id="rId23" Type="http://schemas.openxmlformats.org/officeDocument/2006/relationships/tags" Target="../tags/tag26.xml"/><Relationship Id="rId24" Type="http://schemas.openxmlformats.org/officeDocument/2006/relationships/tags" Target="../tags/tag27.xml"/><Relationship Id="rId25" Type="http://schemas.openxmlformats.org/officeDocument/2006/relationships/tags" Target="../tags/tag28.xml"/><Relationship Id="rId26" Type="http://schemas.openxmlformats.org/officeDocument/2006/relationships/tags" Target="../tags/tag29.xml"/><Relationship Id="rId27" Type="http://schemas.openxmlformats.org/officeDocument/2006/relationships/tags" Target="../tags/tag30.xml"/><Relationship Id="rId28" Type="http://schemas.openxmlformats.org/officeDocument/2006/relationships/tags" Target="../tags/tag31.xml"/><Relationship Id="rId29" Type="http://schemas.openxmlformats.org/officeDocument/2006/relationships/tags" Target="../tags/tag32.xml"/><Relationship Id="rId30" Type="http://schemas.openxmlformats.org/officeDocument/2006/relationships/slideLayout" Target="../slideLayouts/slideLayout2.xml"/><Relationship Id="rId31" Type="http://schemas.openxmlformats.org/officeDocument/2006/relationships/notesSlide" Target="../notesSlides/notesSlide5.xml"/><Relationship Id="rId10" Type="http://schemas.openxmlformats.org/officeDocument/2006/relationships/tags" Target="../tags/tag13.xml"/><Relationship Id="rId11" Type="http://schemas.openxmlformats.org/officeDocument/2006/relationships/tags" Target="../tags/tag14.xml"/><Relationship Id="rId12" Type="http://schemas.openxmlformats.org/officeDocument/2006/relationships/tags" Target="../tags/tag15.xml"/><Relationship Id="rId13" Type="http://schemas.openxmlformats.org/officeDocument/2006/relationships/tags" Target="../tags/tag16.xml"/><Relationship Id="rId14" Type="http://schemas.openxmlformats.org/officeDocument/2006/relationships/tags" Target="../tags/tag17.xml"/><Relationship Id="rId15" Type="http://schemas.openxmlformats.org/officeDocument/2006/relationships/tags" Target="../tags/tag18.xml"/><Relationship Id="rId16" Type="http://schemas.openxmlformats.org/officeDocument/2006/relationships/tags" Target="../tags/tag19.xml"/><Relationship Id="rId17" Type="http://schemas.openxmlformats.org/officeDocument/2006/relationships/tags" Target="../tags/tag20.xml"/><Relationship Id="rId18" Type="http://schemas.openxmlformats.org/officeDocument/2006/relationships/tags" Target="../tags/tag21.xml"/><Relationship Id="rId19" Type="http://schemas.openxmlformats.org/officeDocument/2006/relationships/tags" Target="../tags/tag22.xml"/><Relationship Id="rId1" Type="http://schemas.openxmlformats.org/officeDocument/2006/relationships/tags" Target="../tags/tag4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Relationship Id="rId6" Type="http://schemas.openxmlformats.org/officeDocument/2006/relationships/tags" Target="../tags/tag9.xml"/><Relationship Id="rId7" Type="http://schemas.openxmlformats.org/officeDocument/2006/relationships/tags" Target="../tags/tag10.xml"/><Relationship Id="rId8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20" Type="http://schemas.openxmlformats.org/officeDocument/2006/relationships/tags" Target="../tags/tag52.xml"/><Relationship Id="rId21" Type="http://schemas.openxmlformats.org/officeDocument/2006/relationships/tags" Target="../tags/tag53.xml"/><Relationship Id="rId22" Type="http://schemas.openxmlformats.org/officeDocument/2006/relationships/tags" Target="../tags/tag54.xml"/><Relationship Id="rId23" Type="http://schemas.openxmlformats.org/officeDocument/2006/relationships/tags" Target="../tags/tag55.xml"/><Relationship Id="rId24" Type="http://schemas.openxmlformats.org/officeDocument/2006/relationships/tags" Target="../tags/tag56.xml"/><Relationship Id="rId25" Type="http://schemas.openxmlformats.org/officeDocument/2006/relationships/tags" Target="../tags/tag57.xml"/><Relationship Id="rId26" Type="http://schemas.openxmlformats.org/officeDocument/2006/relationships/tags" Target="../tags/tag58.xml"/><Relationship Id="rId27" Type="http://schemas.openxmlformats.org/officeDocument/2006/relationships/tags" Target="../tags/tag59.xml"/><Relationship Id="rId28" Type="http://schemas.openxmlformats.org/officeDocument/2006/relationships/tags" Target="../tags/tag60.xml"/><Relationship Id="rId29" Type="http://schemas.openxmlformats.org/officeDocument/2006/relationships/tags" Target="../tags/tag61.xml"/><Relationship Id="rId30" Type="http://schemas.openxmlformats.org/officeDocument/2006/relationships/slideLayout" Target="../slideLayouts/slideLayout2.xml"/><Relationship Id="rId31" Type="http://schemas.openxmlformats.org/officeDocument/2006/relationships/notesSlide" Target="../notesSlides/notesSlide6.xml"/><Relationship Id="rId10" Type="http://schemas.openxmlformats.org/officeDocument/2006/relationships/tags" Target="../tags/tag42.xml"/><Relationship Id="rId11" Type="http://schemas.openxmlformats.org/officeDocument/2006/relationships/tags" Target="../tags/tag43.xml"/><Relationship Id="rId12" Type="http://schemas.openxmlformats.org/officeDocument/2006/relationships/tags" Target="../tags/tag44.xml"/><Relationship Id="rId13" Type="http://schemas.openxmlformats.org/officeDocument/2006/relationships/tags" Target="../tags/tag45.xml"/><Relationship Id="rId14" Type="http://schemas.openxmlformats.org/officeDocument/2006/relationships/tags" Target="../tags/tag46.xml"/><Relationship Id="rId15" Type="http://schemas.openxmlformats.org/officeDocument/2006/relationships/tags" Target="../tags/tag47.xml"/><Relationship Id="rId16" Type="http://schemas.openxmlformats.org/officeDocument/2006/relationships/tags" Target="../tags/tag48.xml"/><Relationship Id="rId17" Type="http://schemas.openxmlformats.org/officeDocument/2006/relationships/tags" Target="../tags/tag49.xml"/><Relationship Id="rId18" Type="http://schemas.openxmlformats.org/officeDocument/2006/relationships/tags" Target="../tags/tag50.xml"/><Relationship Id="rId19" Type="http://schemas.openxmlformats.org/officeDocument/2006/relationships/tags" Target="../tags/tag51.xml"/><Relationship Id="rId1" Type="http://schemas.openxmlformats.org/officeDocument/2006/relationships/tags" Target="../tags/tag3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tags" Target="../tags/tag38.xml"/><Relationship Id="rId7" Type="http://schemas.openxmlformats.org/officeDocument/2006/relationships/tags" Target="../tags/tag39.xml"/><Relationship Id="rId8" Type="http://schemas.openxmlformats.org/officeDocument/2006/relationships/tags" Target="../tags/tag40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20" Type="http://schemas.openxmlformats.org/officeDocument/2006/relationships/tags" Target="../tags/tag81.xml"/><Relationship Id="rId21" Type="http://schemas.openxmlformats.org/officeDocument/2006/relationships/tags" Target="../tags/tag82.xml"/><Relationship Id="rId22" Type="http://schemas.openxmlformats.org/officeDocument/2006/relationships/slideLayout" Target="../slideLayouts/slideLayout2.xml"/><Relationship Id="rId10" Type="http://schemas.openxmlformats.org/officeDocument/2006/relationships/tags" Target="../tags/tag71.xml"/><Relationship Id="rId11" Type="http://schemas.openxmlformats.org/officeDocument/2006/relationships/tags" Target="../tags/tag72.xml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tags" Target="../tags/tag75.xml"/><Relationship Id="rId15" Type="http://schemas.openxmlformats.org/officeDocument/2006/relationships/tags" Target="../tags/tag76.xml"/><Relationship Id="rId16" Type="http://schemas.openxmlformats.org/officeDocument/2006/relationships/tags" Target="../tags/tag77.xml"/><Relationship Id="rId17" Type="http://schemas.openxmlformats.org/officeDocument/2006/relationships/tags" Target="../tags/tag78.xml"/><Relationship Id="rId18" Type="http://schemas.openxmlformats.org/officeDocument/2006/relationships/tags" Target="../tags/tag79.xml"/><Relationship Id="rId19" Type="http://schemas.openxmlformats.org/officeDocument/2006/relationships/tags" Target="../tags/tag80.xml"/><Relationship Id="rId1" Type="http://schemas.openxmlformats.org/officeDocument/2006/relationships/tags" Target="../tags/tag62.xml"/><Relationship Id="rId2" Type="http://schemas.openxmlformats.org/officeDocument/2006/relationships/tags" Target="../tags/tag63.xml"/><Relationship Id="rId3" Type="http://schemas.openxmlformats.org/officeDocument/2006/relationships/tags" Target="../tags/tag64.xml"/><Relationship Id="rId4" Type="http://schemas.openxmlformats.org/officeDocument/2006/relationships/tags" Target="../tags/tag65.xml"/><Relationship Id="rId5" Type="http://schemas.openxmlformats.org/officeDocument/2006/relationships/tags" Target="../tags/tag66.xml"/><Relationship Id="rId6" Type="http://schemas.openxmlformats.org/officeDocument/2006/relationships/tags" Target="../tags/tag67.xml"/><Relationship Id="rId7" Type="http://schemas.openxmlformats.org/officeDocument/2006/relationships/tags" Target="../tags/tag68.xml"/><Relationship Id="rId8" Type="http://schemas.openxmlformats.org/officeDocument/2006/relationships/tags" Target="../tags/tag69.xml"/></Relationships>
</file>

<file path=ppt/slides/_rels/slide25.xml.rels><?xml version="1.0" encoding="UTF-8" standalone="yes"?>
<Relationships xmlns="http://schemas.openxmlformats.org/package/2006/relationships"><Relationship Id="rId20" Type="http://schemas.openxmlformats.org/officeDocument/2006/relationships/tags" Target="../tags/tag102.xml"/><Relationship Id="rId21" Type="http://schemas.openxmlformats.org/officeDocument/2006/relationships/tags" Target="../tags/tag103.xml"/><Relationship Id="rId22" Type="http://schemas.openxmlformats.org/officeDocument/2006/relationships/tags" Target="../tags/tag104.xml"/><Relationship Id="rId23" Type="http://schemas.openxmlformats.org/officeDocument/2006/relationships/tags" Target="../tags/tag105.xml"/><Relationship Id="rId24" Type="http://schemas.openxmlformats.org/officeDocument/2006/relationships/tags" Target="../tags/tag106.xml"/><Relationship Id="rId25" Type="http://schemas.openxmlformats.org/officeDocument/2006/relationships/tags" Target="../tags/tag107.xml"/><Relationship Id="rId26" Type="http://schemas.openxmlformats.org/officeDocument/2006/relationships/tags" Target="../tags/tag108.xml"/><Relationship Id="rId27" Type="http://schemas.openxmlformats.org/officeDocument/2006/relationships/tags" Target="../tags/tag109.xml"/><Relationship Id="rId28" Type="http://schemas.openxmlformats.org/officeDocument/2006/relationships/tags" Target="../tags/tag110.xml"/><Relationship Id="rId29" Type="http://schemas.openxmlformats.org/officeDocument/2006/relationships/tags" Target="../tags/tag111.xml"/><Relationship Id="rId1" Type="http://schemas.openxmlformats.org/officeDocument/2006/relationships/tags" Target="../tags/tag83.xml"/><Relationship Id="rId2" Type="http://schemas.openxmlformats.org/officeDocument/2006/relationships/tags" Target="../tags/tag84.xml"/><Relationship Id="rId3" Type="http://schemas.openxmlformats.org/officeDocument/2006/relationships/tags" Target="../tags/tag85.xml"/><Relationship Id="rId4" Type="http://schemas.openxmlformats.org/officeDocument/2006/relationships/tags" Target="../tags/tag86.xml"/><Relationship Id="rId5" Type="http://schemas.openxmlformats.org/officeDocument/2006/relationships/tags" Target="../tags/tag87.xml"/><Relationship Id="rId30" Type="http://schemas.openxmlformats.org/officeDocument/2006/relationships/tags" Target="../tags/tag112.xml"/><Relationship Id="rId31" Type="http://schemas.openxmlformats.org/officeDocument/2006/relationships/tags" Target="../tags/tag113.xml"/><Relationship Id="rId32" Type="http://schemas.openxmlformats.org/officeDocument/2006/relationships/tags" Target="../tags/tag114.xml"/><Relationship Id="rId9" Type="http://schemas.openxmlformats.org/officeDocument/2006/relationships/tags" Target="../tags/tag91.xml"/><Relationship Id="rId6" Type="http://schemas.openxmlformats.org/officeDocument/2006/relationships/tags" Target="../tags/tag88.xml"/><Relationship Id="rId7" Type="http://schemas.openxmlformats.org/officeDocument/2006/relationships/tags" Target="../tags/tag89.xml"/><Relationship Id="rId8" Type="http://schemas.openxmlformats.org/officeDocument/2006/relationships/tags" Target="../tags/tag90.xml"/><Relationship Id="rId33" Type="http://schemas.openxmlformats.org/officeDocument/2006/relationships/tags" Target="../tags/tag115.xml"/><Relationship Id="rId34" Type="http://schemas.openxmlformats.org/officeDocument/2006/relationships/tags" Target="../tags/tag116.xml"/><Relationship Id="rId35" Type="http://schemas.openxmlformats.org/officeDocument/2006/relationships/tags" Target="../tags/tag117.xml"/><Relationship Id="rId36" Type="http://schemas.openxmlformats.org/officeDocument/2006/relationships/tags" Target="../tags/tag118.xml"/><Relationship Id="rId10" Type="http://schemas.openxmlformats.org/officeDocument/2006/relationships/tags" Target="../tags/tag92.xml"/><Relationship Id="rId11" Type="http://schemas.openxmlformats.org/officeDocument/2006/relationships/tags" Target="../tags/tag93.xml"/><Relationship Id="rId12" Type="http://schemas.openxmlformats.org/officeDocument/2006/relationships/tags" Target="../tags/tag94.xml"/><Relationship Id="rId13" Type="http://schemas.openxmlformats.org/officeDocument/2006/relationships/tags" Target="../tags/tag95.xml"/><Relationship Id="rId14" Type="http://schemas.openxmlformats.org/officeDocument/2006/relationships/tags" Target="../tags/tag96.xml"/><Relationship Id="rId15" Type="http://schemas.openxmlformats.org/officeDocument/2006/relationships/tags" Target="../tags/tag97.xml"/><Relationship Id="rId16" Type="http://schemas.openxmlformats.org/officeDocument/2006/relationships/tags" Target="../tags/tag98.xml"/><Relationship Id="rId17" Type="http://schemas.openxmlformats.org/officeDocument/2006/relationships/tags" Target="../tags/tag99.xml"/><Relationship Id="rId18" Type="http://schemas.openxmlformats.org/officeDocument/2006/relationships/tags" Target="../tags/tag100.xml"/><Relationship Id="rId19" Type="http://schemas.openxmlformats.org/officeDocument/2006/relationships/tags" Target="../tags/tag101.xml"/><Relationship Id="rId37" Type="http://schemas.openxmlformats.org/officeDocument/2006/relationships/tags" Target="../tags/tag119.xml"/><Relationship Id="rId38" Type="http://schemas.openxmlformats.org/officeDocument/2006/relationships/tags" Target="../tags/tag120.xml"/><Relationship Id="rId39" Type="http://schemas.openxmlformats.org/officeDocument/2006/relationships/tags" Target="../tags/tag121.xml"/><Relationship Id="rId40" Type="http://schemas.openxmlformats.org/officeDocument/2006/relationships/tags" Target="../tags/tag122.xml"/><Relationship Id="rId41" Type="http://schemas.openxmlformats.org/officeDocument/2006/relationships/slideLayout" Target="../slideLayouts/slideLayout2.xml"/><Relationship Id="rId4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.xml"/><Relationship Id="rId12" Type="http://schemas.openxmlformats.org/officeDocument/2006/relationships/hyperlink" Target="http://en.wikipedia.org/wiki/Binary_search_tree" TargetMode="External"/><Relationship Id="rId13" Type="http://schemas.openxmlformats.org/officeDocument/2006/relationships/hyperlink" Target="http://en.wikipedia.org/wiki/Abstract_syntax_tree" TargetMode="External"/><Relationship Id="rId14" Type="http://schemas.openxmlformats.org/officeDocument/2006/relationships/hyperlink" Target="http://en.wikipedia.org/wiki/Binary_space_partitioning" TargetMode="External"/><Relationship Id="rId15" Type="http://schemas.openxmlformats.org/officeDocument/2006/relationships/hyperlink" Target="http://en.wikipedia.org/wiki/Radix_tree" TargetMode="External"/><Relationship Id="rId1" Type="http://schemas.openxmlformats.org/officeDocument/2006/relationships/tags" Target="../tags/tag123.xml"/><Relationship Id="rId2" Type="http://schemas.openxmlformats.org/officeDocument/2006/relationships/tags" Target="../tags/tag124.xml"/><Relationship Id="rId3" Type="http://schemas.openxmlformats.org/officeDocument/2006/relationships/tags" Target="../tags/tag125.xml"/><Relationship Id="rId4" Type="http://schemas.openxmlformats.org/officeDocument/2006/relationships/tags" Target="../tags/tag126.xml"/><Relationship Id="rId5" Type="http://schemas.openxmlformats.org/officeDocument/2006/relationships/tags" Target="../tags/tag127.xml"/><Relationship Id="rId6" Type="http://schemas.openxmlformats.org/officeDocument/2006/relationships/tags" Target="../tags/tag128.xml"/><Relationship Id="rId7" Type="http://schemas.openxmlformats.org/officeDocument/2006/relationships/tags" Target="../tags/tag129.xml"/><Relationship Id="rId8" Type="http://schemas.openxmlformats.org/officeDocument/2006/relationships/tags" Target="../tags/tag130.xml"/><Relationship Id="rId9" Type="http://schemas.openxmlformats.org/officeDocument/2006/relationships/tags" Target="../tags/tag131.xml"/><Relationship Id="rId10" Type="http://schemas.openxmlformats.org/officeDocument/2006/relationships/tags" Target="../tags/tag1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dom.weizmann.ac.il/~/oded/ggm.html" TargetMode="External"/><Relationship Id="rId4" Type="http://schemas.openxmlformats.org/officeDocument/2006/relationships/hyperlink" Target="https://en.wikipedia.org/wiki/Vantage-point_tree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en.wikipedia.org/wiki/Game_tree" TargetMode="Externa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20" Type="http://schemas.openxmlformats.org/officeDocument/2006/relationships/tags" Target="../tags/tag152.xml"/><Relationship Id="rId21" Type="http://schemas.openxmlformats.org/officeDocument/2006/relationships/tags" Target="../tags/tag153.xml"/><Relationship Id="rId22" Type="http://schemas.openxmlformats.org/officeDocument/2006/relationships/slideLayout" Target="../slideLayouts/slideLayout2.xml"/><Relationship Id="rId23" Type="http://schemas.openxmlformats.org/officeDocument/2006/relationships/notesSlide" Target="../notesSlides/notesSlide9.xml"/><Relationship Id="rId10" Type="http://schemas.openxmlformats.org/officeDocument/2006/relationships/tags" Target="../tags/tag142.xml"/><Relationship Id="rId11" Type="http://schemas.openxmlformats.org/officeDocument/2006/relationships/tags" Target="../tags/tag143.xml"/><Relationship Id="rId12" Type="http://schemas.openxmlformats.org/officeDocument/2006/relationships/tags" Target="../tags/tag144.xml"/><Relationship Id="rId13" Type="http://schemas.openxmlformats.org/officeDocument/2006/relationships/tags" Target="../tags/tag145.xml"/><Relationship Id="rId14" Type="http://schemas.openxmlformats.org/officeDocument/2006/relationships/tags" Target="../tags/tag146.xml"/><Relationship Id="rId15" Type="http://schemas.openxmlformats.org/officeDocument/2006/relationships/tags" Target="../tags/tag147.xml"/><Relationship Id="rId16" Type="http://schemas.openxmlformats.org/officeDocument/2006/relationships/tags" Target="../tags/tag148.xml"/><Relationship Id="rId17" Type="http://schemas.openxmlformats.org/officeDocument/2006/relationships/tags" Target="../tags/tag149.xml"/><Relationship Id="rId18" Type="http://schemas.openxmlformats.org/officeDocument/2006/relationships/tags" Target="../tags/tag150.xml"/><Relationship Id="rId19" Type="http://schemas.openxmlformats.org/officeDocument/2006/relationships/tags" Target="../tags/tag151.xml"/><Relationship Id="rId1" Type="http://schemas.openxmlformats.org/officeDocument/2006/relationships/tags" Target="../tags/tag133.xml"/><Relationship Id="rId2" Type="http://schemas.openxmlformats.org/officeDocument/2006/relationships/tags" Target="../tags/tag134.xml"/><Relationship Id="rId3" Type="http://schemas.openxmlformats.org/officeDocument/2006/relationships/tags" Target="../tags/tag135.xml"/><Relationship Id="rId4" Type="http://schemas.openxmlformats.org/officeDocument/2006/relationships/tags" Target="../tags/tag136.xml"/><Relationship Id="rId5" Type="http://schemas.openxmlformats.org/officeDocument/2006/relationships/tags" Target="../tags/tag137.xml"/><Relationship Id="rId6" Type="http://schemas.openxmlformats.org/officeDocument/2006/relationships/tags" Target="../tags/tag138.xml"/><Relationship Id="rId7" Type="http://schemas.openxmlformats.org/officeDocument/2006/relationships/tags" Target="../tags/tag139.xml"/><Relationship Id="rId8" Type="http://schemas.openxmlformats.org/officeDocument/2006/relationships/tags" Target="../tags/tag1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0" Type="http://schemas.openxmlformats.org/officeDocument/2006/relationships/tags" Target="../tags/tag173.xml"/><Relationship Id="rId21" Type="http://schemas.openxmlformats.org/officeDocument/2006/relationships/tags" Target="../tags/tag174.xml"/><Relationship Id="rId22" Type="http://schemas.openxmlformats.org/officeDocument/2006/relationships/tags" Target="../tags/tag175.xml"/><Relationship Id="rId23" Type="http://schemas.openxmlformats.org/officeDocument/2006/relationships/tags" Target="../tags/tag176.xml"/><Relationship Id="rId24" Type="http://schemas.openxmlformats.org/officeDocument/2006/relationships/tags" Target="../tags/tag177.xml"/><Relationship Id="rId25" Type="http://schemas.openxmlformats.org/officeDocument/2006/relationships/tags" Target="../tags/tag178.xml"/><Relationship Id="rId26" Type="http://schemas.openxmlformats.org/officeDocument/2006/relationships/tags" Target="../tags/tag179.xml"/><Relationship Id="rId27" Type="http://schemas.openxmlformats.org/officeDocument/2006/relationships/tags" Target="../tags/tag180.xml"/><Relationship Id="rId28" Type="http://schemas.openxmlformats.org/officeDocument/2006/relationships/tags" Target="../tags/tag181.xml"/><Relationship Id="rId29" Type="http://schemas.openxmlformats.org/officeDocument/2006/relationships/tags" Target="../tags/tag182.xml"/><Relationship Id="rId1" Type="http://schemas.openxmlformats.org/officeDocument/2006/relationships/tags" Target="../tags/tag154.xml"/><Relationship Id="rId2" Type="http://schemas.openxmlformats.org/officeDocument/2006/relationships/tags" Target="../tags/tag155.xml"/><Relationship Id="rId3" Type="http://schemas.openxmlformats.org/officeDocument/2006/relationships/tags" Target="../tags/tag156.xml"/><Relationship Id="rId4" Type="http://schemas.openxmlformats.org/officeDocument/2006/relationships/tags" Target="../tags/tag157.xml"/><Relationship Id="rId5" Type="http://schemas.openxmlformats.org/officeDocument/2006/relationships/tags" Target="../tags/tag158.xml"/><Relationship Id="rId30" Type="http://schemas.openxmlformats.org/officeDocument/2006/relationships/tags" Target="../tags/tag183.xml"/><Relationship Id="rId31" Type="http://schemas.openxmlformats.org/officeDocument/2006/relationships/tags" Target="../tags/tag184.xml"/><Relationship Id="rId32" Type="http://schemas.openxmlformats.org/officeDocument/2006/relationships/tags" Target="../tags/tag185.xml"/><Relationship Id="rId9" Type="http://schemas.openxmlformats.org/officeDocument/2006/relationships/tags" Target="../tags/tag162.xml"/><Relationship Id="rId6" Type="http://schemas.openxmlformats.org/officeDocument/2006/relationships/tags" Target="../tags/tag159.xml"/><Relationship Id="rId7" Type="http://schemas.openxmlformats.org/officeDocument/2006/relationships/tags" Target="../tags/tag160.xml"/><Relationship Id="rId8" Type="http://schemas.openxmlformats.org/officeDocument/2006/relationships/tags" Target="../tags/tag161.xml"/><Relationship Id="rId33" Type="http://schemas.openxmlformats.org/officeDocument/2006/relationships/tags" Target="../tags/tag186.xml"/><Relationship Id="rId34" Type="http://schemas.openxmlformats.org/officeDocument/2006/relationships/tags" Target="../tags/tag187.xml"/><Relationship Id="rId35" Type="http://schemas.openxmlformats.org/officeDocument/2006/relationships/tags" Target="../tags/tag188.xml"/><Relationship Id="rId36" Type="http://schemas.openxmlformats.org/officeDocument/2006/relationships/tags" Target="../tags/tag189.xml"/><Relationship Id="rId10" Type="http://schemas.openxmlformats.org/officeDocument/2006/relationships/tags" Target="../tags/tag163.xml"/><Relationship Id="rId11" Type="http://schemas.openxmlformats.org/officeDocument/2006/relationships/tags" Target="../tags/tag164.xml"/><Relationship Id="rId12" Type="http://schemas.openxmlformats.org/officeDocument/2006/relationships/tags" Target="../tags/tag165.xml"/><Relationship Id="rId13" Type="http://schemas.openxmlformats.org/officeDocument/2006/relationships/tags" Target="../tags/tag166.xml"/><Relationship Id="rId14" Type="http://schemas.openxmlformats.org/officeDocument/2006/relationships/tags" Target="../tags/tag167.xml"/><Relationship Id="rId15" Type="http://schemas.openxmlformats.org/officeDocument/2006/relationships/tags" Target="../tags/tag168.xml"/><Relationship Id="rId16" Type="http://schemas.openxmlformats.org/officeDocument/2006/relationships/tags" Target="../tags/tag169.xml"/><Relationship Id="rId17" Type="http://schemas.openxmlformats.org/officeDocument/2006/relationships/tags" Target="../tags/tag170.xml"/><Relationship Id="rId18" Type="http://schemas.openxmlformats.org/officeDocument/2006/relationships/tags" Target="../tags/tag171.xml"/><Relationship Id="rId19" Type="http://schemas.openxmlformats.org/officeDocument/2006/relationships/tags" Target="../tags/tag172.xml"/><Relationship Id="rId37" Type="http://schemas.openxmlformats.org/officeDocument/2006/relationships/tags" Target="../tags/tag190.xml"/><Relationship Id="rId38" Type="http://schemas.openxmlformats.org/officeDocument/2006/relationships/tags" Target="../tags/tag191.xml"/><Relationship Id="rId39" Type="http://schemas.openxmlformats.org/officeDocument/2006/relationships/slideLayout" Target="../slideLayouts/slideLayout2.xml"/><Relationship Id="rId40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192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20" Type="http://schemas.openxmlformats.org/officeDocument/2006/relationships/tags" Target="../tags/tag212.xml"/><Relationship Id="rId21" Type="http://schemas.openxmlformats.org/officeDocument/2006/relationships/tags" Target="../tags/tag213.xml"/><Relationship Id="rId22" Type="http://schemas.openxmlformats.org/officeDocument/2006/relationships/tags" Target="../tags/tag214.xml"/><Relationship Id="rId23" Type="http://schemas.openxmlformats.org/officeDocument/2006/relationships/tags" Target="../tags/tag215.xml"/><Relationship Id="rId24" Type="http://schemas.openxmlformats.org/officeDocument/2006/relationships/slideLayout" Target="../slideLayouts/slideLayout2.xml"/><Relationship Id="rId10" Type="http://schemas.openxmlformats.org/officeDocument/2006/relationships/tags" Target="../tags/tag202.xml"/><Relationship Id="rId11" Type="http://schemas.openxmlformats.org/officeDocument/2006/relationships/tags" Target="../tags/tag203.xml"/><Relationship Id="rId12" Type="http://schemas.openxmlformats.org/officeDocument/2006/relationships/tags" Target="../tags/tag204.xml"/><Relationship Id="rId13" Type="http://schemas.openxmlformats.org/officeDocument/2006/relationships/tags" Target="../tags/tag205.xml"/><Relationship Id="rId14" Type="http://schemas.openxmlformats.org/officeDocument/2006/relationships/tags" Target="../tags/tag206.xml"/><Relationship Id="rId15" Type="http://schemas.openxmlformats.org/officeDocument/2006/relationships/tags" Target="../tags/tag207.xml"/><Relationship Id="rId16" Type="http://schemas.openxmlformats.org/officeDocument/2006/relationships/tags" Target="../tags/tag208.xml"/><Relationship Id="rId17" Type="http://schemas.openxmlformats.org/officeDocument/2006/relationships/tags" Target="../tags/tag209.xml"/><Relationship Id="rId18" Type="http://schemas.openxmlformats.org/officeDocument/2006/relationships/tags" Target="../tags/tag210.xml"/><Relationship Id="rId19" Type="http://schemas.openxmlformats.org/officeDocument/2006/relationships/tags" Target="../tags/tag211.xml"/><Relationship Id="rId1" Type="http://schemas.openxmlformats.org/officeDocument/2006/relationships/tags" Target="../tags/tag193.xml"/><Relationship Id="rId2" Type="http://schemas.openxmlformats.org/officeDocument/2006/relationships/tags" Target="../tags/tag194.xml"/><Relationship Id="rId3" Type="http://schemas.openxmlformats.org/officeDocument/2006/relationships/tags" Target="../tags/tag195.xml"/><Relationship Id="rId4" Type="http://schemas.openxmlformats.org/officeDocument/2006/relationships/tags" Target="../tags/tag196.xml"/><Relationship Id="rId5" Type="http://schemas.openxmlformats.org/officeDocument/2006/relationships/tags" Target="../tags/tag197.xml"/><Relationship Id="rId6" Type="http://schemas.openxmlformats.org/officeDocument/2006/relationships/tags" Target="../tags/tag198.xml"/><Relationship Id="rId7" Type="http://schemas.openxmlformats.org/officeDocument/2006/relationships/tags" Target="../tags/tag199.xml"/><Relationship Id="rId8" Type="http://schemas.openxmlformats.org/officeDocument/2006/relationships/tags" Target="../tags/tag200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tags" Target="../tags/tag226.xml"/><Relationship Id="rId12" Type="http://schemas.openxmlformats.org/officeDocument/2006/relationships/tags" Target="../tags/tag227.xml"/><Relationship Id="rId13" Type="http://schemas.openxmlformats.org/officeDocument/2006/relationships/tags" Target="../tags/tag228.xml"/><Relationship Id="rId14" Type="http://schemas.openxmlformats.org/officeDocument/2006/relationships/slideLayout" Target="../slideLayouts/slideLayout2.xml"/><Relationship Id="rId1" Type="http://schemas.openxmlformats.org/officeDocument/2006/relationships/tags" Target="../tags/tag216.xml"/><Relationship Id="rId2" Type="http://schemas.openxmlformats.org/officeDocument/2006/relationships/tags" Target="../tags/tag217.xml"/><Relationship Id="rId3" Type="http://schemas.openxmlformats.org/officeDocument/2006/relationships/tags" Target="../tags/tag218.xml"/><Relationship Id="rId4" Type="http://schemas.openxmlformats.org/officeDocument/2006/relationships/tags" Target="../tags/tag219.xml"/><Relationship Id="rId5" Type="http://schemas.openxmlformats.org/officeDocument/2006/relationships/tags" Target="../tags/tag220.xml"/><Relationship Id="rId6" Type="http://schemas.openxmlformats.org/officeDocument/2006/relationships/tags" Target="../tags/tag221.xml"/><Relationship Id="rId7" Type="http://schemas.openxmlformats.org/officeDocument/2006/relationships/tags" Target="../tags/tag222.xml"/><Relationship Id="rId8" Type="http://schemas.openxmlformats.org/officeDocument/2006/relationships/tags" Target="../tags/tag223.xml"/><Relationship Id="rId9" Type="http://schemas.openxmlformats.org/officeDocument/2006/relationships/tags" Target="../tags/tag224.xml"/><Relationship Id="rId10" Type="http://schemas.openxmlformats.org/officeDocument/2006/relationships/tags" Target="../tags/tag2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4" Type="http://schemas.openxmlformats.org/officeDocument/2006/relationships/tags" Target="../tags/tag232.xml"/><Relationship Id="rId5" Type="http://schemas.openxmlformats.org/officeDocument/2006/relationships/tags" Target="../tags/tag233.xml"/><Relationship Id="rId6" Type="http://schemas.openxmlformats.org/officeDocument/2006/relationships/tags" Target="../tags/tag234.xml"/><Relationship Id="rId7" Type="http://schemas.openxmlformats.org/officeDocument/2006/relationships/tags" Target="../tags/tag235.xml"/><Relationship Id="rId8" Type="http://schemas.openxmlformats.org/officeDocument/2006/relationships/tags" Target="../tags/tag236.xml"/><Relationship Id="rId9" Type="http://schemas.openxmlformats.org/officeDocument/2006/relationships/tags" Target="../tags/tag237.xml"/><Relationship Id="rId10" Type="http://schemas.openxmlformats.org/officeDocument/2006/relationships/tags" Target="../tags/tag238.xml"/><Relationship Id="rId11" Type="http://schemas.openxmlformats.org/officeDocument/2006/relationships/slideLayout" Target="../slideLayouts/slideLayout2.xml"/><Relationship Id="rId1" Type="http://schemas.openxmlformats.org/officeDocument/2006/relationships/tags" Target="../tags/tag229.xml"/><Relationship Id="rId2" Type="http://schemas.openxmlformats.org/officeDocument/2006/relationships/tags" Target="../tags/tag2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5741" y="3740728"/>
            <a:ext cx="9144000" cy="134818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Instructor: Lilian de Greef</a:t>
            </a:r>
            <a:br>
              <a:rPr lang="en-US" sz="2400" dirty="0"/>
            </a:br>
            <a:r>
              <a:rPr lang="en-US" sz="2400" dirty="0"/>
              <a:t>Quarter: Summer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963" y="1833438"/>
            <a:ext cx="10115550" cy="1655762"/>
          </a:xfrm>
        </p:spPr>
        <p:txBody>
          <a:bodyPr anchor="ctr">
            <a:noAutofit/>
          </a:bodyPr>
          <a:lstStyle/>
          <a:p>
            <a:r>
              <a:rPr lang="en-US" sz="4400" dirty="0"/>
              <a:t>CSE 373: Data Structures and Algorithms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Lecture </a:t>
            </a:r>
            <a:r>
              <a:rPr lang="en-US" sz="3200" dirty="0">
                <a:solidFill>
                  <a:schemeClr val="accent1"/>
                </a:solidFill>
              </a:rPr>
              <a:t>8</a:t>
            </a:r>
            <a:r>
              <a:rPr lang="en-US" sz="3200" dirty="0" smtClean="0">
                <a:solidFill>
                  <a:schemeClr val="accent1"/>
                </a:solidFill>
              </a:rPr>
              <a:t>: Finish Hash </a:t>
            </a:r>
            <a:r>
              <a:rPr lang="en-US" sz="3200" dirty="0">
                <a:solidFill>
                  <a:schemeClr val="accent1"/>
                </a:solidFill>
              </a:rPr>
              <a:t>Table </a:t>
            </a:r>
            <a:r>
              <a:rPr lang="en-US" sz="3200" dirty="0" smtClean="0">
                <a:solidFill>
                  <a:schemeClr val="accent1"/>
                </a:solidFill>
              </a:rPr>
              <a:t>Collisions, Intro to Trees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Addressing: Double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155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/>
              <a:t>Idea: </a:t>
            </a:r>
          </a:p>
          <a:p>
            <a:pPr lvl="1"/>
            <a:r>
              <a:rPr lang="en-US" sz="2800"/>
              <a:t>Given two good hash functions </a:t>
            </a:r>
            <a:r>
              <a:rPr lang="en-US" sz="2800" i="1"/>
              <a:t>h</a:t>
            </a:r>
            <a:r>
              <a:rPr lang="en-US" sz="2800"/>
              <a:t> and </a:t>
            </a:r>
            <a:r>
              <a:rPr lang="en-US" sz="2800" i="1"/>
              <a:t>g</a:t>
            </a:r>
            <a:r>
              <a:rPr lang="en-US" sz="2800"/>
              <a:t>, it is </a:t>
            </a:r>
            <a:r>
              <a:rPr lang="en-US" sz="2800" u="sng"/>
              <a:t>very unlikely</a:t>
            </a:r>
            <a:r>
              <a:rPr lang="en-US" sz="2800"/>
              <a:t> that for some </a:t>
            </a:r>
            <a:r>
              <a:rPr lang="en-US" sz="2800" i="1"/>
              <a:t>key</a:t>
            </a:r>
            <a:r>
              <a:rPr lang="en-US" sz="2800"/>
              <a:t>,  </a:t>
            </a:r>
            <a:r>
              <a:rPr lang="en-US" sz="2800">
                <a:latin typeface="Courier New" pitchFamily="49" charset="0"/>
                <a:cs typeface="Courier New" pitchFamily="49" charset="0"/>
              </a:rPr>
              <a:t>h(key) == g(key)</a:t>
            </a:r>
            <a:br>
              <a:rPr lang="en-US" sz="2800">
                <a:latin typeface="Courier New" pitchFamily="49" charset="0"/>
                <a:cs typeface="Courier New" pitchFamily="49" charset="0"/>
              </a:rPr>
            </a:br>
            <a:endParaRPr lang="en-US" sz="280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800"/>
              <a:t>So make the probe function </a:t>
            </a:r>
            <a:r>
              <a:rPr lang="en-US" sz="28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f(</a:t>
            </a:r>
            <a:r>
              <a:rPr lang="en-US" sz="2800" b="1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) = </a:t>
            </a:r>
            <a:r>
              <a:rPr lang="en-US" sz="2800" b="1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8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*g(key)</a:t>
            </a:r>
          </a:p>
          <a:p>
            <a:pPr lvl="1"/>
            <a:endParaRPr lang="en-US" sz="1000" b="1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>
                <a:cs typeface="Courier New" pitchFamily="49" charset="0"/>
              </a:rPr>
              <a:t>Probe sequence:</a:t>
            </a:r>
          </a:p>
          <a:p>
            <a:pPr lvl="2"/>
            <a:r>
              <a:rPr lang="en-US" sz="2600"/>
              <a:t>0</a:t>
            </a:r>
            <a:r>
              <a:rPr lang="en-US" sz="2600" baseline="30000"/>
              <a:t>th</a:t>
            </a:r>
            <a:r>
              <a:rPr lang="en-US" sz="2600"/>
              <a:t> probe:  </a:t>
            </a:r>
            <a:r>
              <a:rPr lang="en-US" sz="2600">
                <a:latin typeface="Courier New" pitchFamily="49" charset="0"/>
                <a:cs typeface="Courier New" pitchFamily="49" charset="0"/>
              </a:rPr>
              <a:t>h(key) % </a:t>
            </a:r>
            <a:r>
              <a:rPr lang="en-US" sz="260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60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600"/>
              <a:t>1</a:t>
            </a:r>
            <a:r>
              <a:rPr lang="en-US" sz="2600" baseline="30000"/>
              <a:t>st</a:t>
            </a:r>
            <a:r>
              <a:rPr lang="en-US" sz="2600"/>
              <a:t> probe:  </a:t>
            </a:r>
            <a:r>
              <a:rPr lang="en-US" sz="2600">
                <a:latin typeface="Courier New" pitchFamily="49" charset="0"/>
                <a:cs typeface="Courier New" pitchFamily="49" charset="0"/>
              </a:rPr>
              <a:t>(h(key) + g(key))   % </a:t>
            </a:r>
            <a:r>
              <a:rPr lang="en-US" sz="260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60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600"/>
              <a:t>2</a:t>
            </a:r>
            <a:r>
              <a:rPr lang="en-US" sz="2600" baseline="30000"/>
              <a:t>nd</a:t>
            </a:r>
            <a:r>
              <a:rPr lang="en-US" sz="2600"/>
              <a:t> probe: </a:t>
            </a:r>
            <a:endParaRPr lang="en-US" sz="260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600"/>
              <a:t>3</a:t>
            </a:r>
            <a:r>
              <a:rPr lang="en-US" sz="2600" baseline="30000"/>
              <a:t>rd</a:t>
            </a:r>
            <a:r>
              <a:rPr lang="en-US" sz="2600"/>
              <a:t> probe:</a:t>
            </a:r>
            <a:endParaRPr lang="en-US" sz="260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600"/>
              <a:t>…</a:t>
            </a:r>
          </a:p>
          <a:p>
            <a:pPr lvl="2"/>
            <a:r>
              <a:rPr lang="en-US" sz="2600" err="1">
                <a:solidFill>
                  <a:schemeClr val="accent1"/>
                </a:solidFill>
              </a:rPr>
              <a:t>i</a:t>
            </a:r>
            <a:r>
              <a:rPr lang="en-US" sz="2600" baseline="30000" err="1">
                <a:solidFill>
                  <a:schemeClr val="accent1"/>
                </a:solidFill>
              </a:rPr>
              <a:t>th</a:t>
            </a:r>
            <a:r>
              <a:rPr lang="en-US" sz="2600">
                <a:solidFill>
                  <a:schemeClr val="accent1"/>
                </a:solidFill>
              </a:rPr>
              <a:t> probe: </a:t>
            </a:r>
            <a:r>
              <a:rPr lang="en-US" sz="26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(h(key) + </a:t>
            </a:r>
            <a:r>
              <a:rPr lang="en-US" sz="260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6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*g(key))</a:t>
            </a:r>
            <a:r>
              <a:rPr lang="en-US" sz="2600" baseline="300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260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endParaRPr lang="en-US" b="1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5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 Hashing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4433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Intuition: Because each probe is “jumping” by </a:t>
            </a:r>
            <a:r>
              <a:rPr lang="en-US">
                <a:latin typeface="Courier New" pitchFamily="49" charset="0"/>
                <a:cs typeface="Courier New" pitchFamily="49" charset="0"/>
              </a:rPr>
              <a:t>g(key)</a:t>
            </a:r>
            <a:r>
              <a:rPr lang="en-US"/>
              <a:t> each time, we “leave the neighborhood” </a:t>
            </a:r>
            <a:r>
              <a:rPr lang="en-US" i="1"/>
              <a:t>and</a:t>
            </a:r>
            <a:r>
              <a:rPr lang="en-US"/>
              <a:t> “go different places from other initial collisions”</a:t>
            </a:r>
          </a:p>
          <a:p>
            <a:endParaRPr lang="en-US" sz="1050"/>
          </a:p>
          <a:p>
            <a:r>
              <a:rPr lang="en-US"/>
              <a:t>Requirements for second hash function: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2200"/>
              <a:t>Example of double hash function pair that works:</a:t>
            </a:r>
            <a:endParaRPr lang="en-US"/>
          </a:p>
          <a:p>
            <a:pPr lvl="2"/>
            <a:r>
              <a:rPr lang="en-US">
                <a:latin typeface="Courier New" pitchFamily="49" charset="0"/>
                <a:cs typeface="Courier New" pitchFamily="49" charset="0"/>
              </a:rPr>
              <a:t>h(key) = key % p</a:t>
            </a:r>
          </a:p>
          <a:p>
            <a:pPr lvl="2"/>
            <a:r>
              <a:rPr lang="en-US">
                <a:latin typeface="Courier New" pitchFamily="49" charset="0"/>
                <a:cs typeface="Courier New" pitchFamily="49" charset="0"/>
              </a:rPr>
              <a:t>g(key) = q – (key % q)</a:t>
            </a:r>
          </a:p>
          <a:p>
            <a:pPr lvl="2"/>
            <a:r>
              <a:rPr lang="en-US">
                <a:latin typeface="Courier New" pitchFamily="49" charset="0"/>
                <a:cs typeface="Courier New" pitchFamily="49" charset="0"/>
              </a:rPr>
              <a:t>2 &lt; q &lt; p</a:t>
            </a:r>
          </a:p>
          <a:p>
            <a:pPr lvl="2"/>
            <a:r>
              <a:rPr lang="en-US">
                <a:latin typeface="Courier New" pitchFamily="49" charset="0"/>
                <a:cs typeface="Courier New" pitchFamily="49" charset="0"/>
              </a:rPr>
              <a:t>p</a:t>
            </a:r>
            <a:r>
              <a:rPr lang="en-US"/>
              <a:t> and </a:t>
            </a:r>
            <a:r>
              <a:rPr lang="en-US">
                <a:latin typeface="Courier New" pitchFamily="49" charset="0"/>
                <a:cs typeface="Courier New" pitchFamily="49" charset="0"/>
              </a:rPr>
              <a:t>q</a:t>
            </a:r>
            <a:r>
              <a:rPr lang="en-US"/>
              <a:t> are prime</a:t>
            </a:r>
          </a:p>
        </p:txBody>
      </p:sp>
    </p:spTree>
    <p:extLst>
      <p:ext uri="{BB962C8B-B14F-4D97-AF65-F5344CB8AC3E}">
        <p14:creationId xmlns:p14="http://schemas.microsoft.com/office/powerpoint/2010/main" val="1755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Double Hashing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8179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Assume “uniform hashing” </a:t>
            </a:r>
          </a:p>
          <a:p>
            <a:pPr lvl="1"/>
            <a:r>
              <a:rPr lang="en-US"/>
              <a:t>Means probability of </a:t>
            </a:r>
            <a:r>
              <a:rPr lang="en-US">
                <a:latin typeface="Courier New" pitchFamily="49" charset="0"/>
                <a:cs typeface="Courier New" pitchFamily="49" charset="0"/>
              </a:rPr>
              <a:t>g(key1) % p == g(key2) % p </a:t>
            </a:r>
            <a:r>
              <a:rPr lang="en-US"/>
              <a:t>is </a:t>
            </a:r>
            <a:r>
              <a:rPr lang="en-US">
                <a:latin typeface="Courier New" pitchFamily="49" charset="0"/>
                <a:cs typeface="Courier New" pitchFamily="49" charset="0"/>
              </a:rPr>
              <a:t>1/p</a:t>
            </a:r>
          </a:p>
          <a:p>
            <a:pPr lvl="1"/>
            <a:endParaRPr lang="en-US" sz="1000"/>
          </a:p>
          <a:p>
            <a:r>
              <a:rPr lang="en-US">
                <a:sym typeface="Symbol" pitchFamily="18" charset="2"/>
              </a:rPr>
              <a:t>Non-trivial facts we won’t prove:</a:t>
            </a:r>
          </a:p>
          <a:p>
            <a:pPr>
              <a:buNone/>
            </a:pPr>
            <a:r>
              <a:rPr lang="en-US">
                <a:sym typeface="Symbol" pitchFamily="18" charset="2"/>
              </a:rPr>
              <a:t>	Average # of probes given </a:t>
            </a:r>
            <a:r>
              <a:rPr lang="en-US" i="1">
                <a:sym typeface="Symbol" pitchFamily="18" charset="2"/>
              </a:rPr>
              <a:t> </a:t>
            </a:r>
            <a:r>
              <a:rPr lang="en-US">
                <a:sym typeface="Symbol" pitchFamily="18" charset="2"/>
              </a:rPr>
              <a:t>(in the limit as </a:t>
            </a:r>
            <a:r>
              <a:rPr lang="en-US" err="1">
                <a:latin typeface="Courier New" pitchFamily="49" charset="0"/>
                <a:cs typeface="Courier New" pitchFamily="49" charset="0"/>
                <a:sym typeface="Symbol" pitchFamily="18" charset="2"/>
              </a:rPr>
              <a:t>TableSize</a:t>
            </a:r>
            <a:r>
              <a:rPr lang="en-US" i="1">
                <a:sym typeface="Symbol" pitchFamily="18" charset="2"/>
              </a:rPr>
              <a:t> →</a:t>
            </a:r>
            <a:r>
              <a:rPr lang="en-US" i="1">
                <a:sym typeface="Symbol"/>
              </a:rPr>
              <a:t></a:t>
            </a:r>
            <a:r>
              <a:rPr lang="en-US">
                <a:sym typeface="Symbol" pitchFamily="18" charset="2"/>
              </a:rPr>
              <a:t> )</a:t>
            </a:r>
          </a:p>
          <a:p>
            <a:pPr lvl="1"/>
            <a:endParaRPr lang="en-US">
              <a:sym typeface="Symbol" pitchFamily="18" charset="2"/>
            </a:endParaRPr>
          </a:p>
          <a:p>
            <a:pPr lvl="1"/>
            <a:r>
              <a:rPr lang="en-US">
                <a:sym typeface="Symbol" pitchFamily="18" charset="2"/>
              </a:rPr>
              <a:t>Unsuccessful search (intuitive):</a:t>
            </a:r>
          </a:p>
          <a:p>
            <a:pPr lvl="1"/>
            <a:endParaRPr lang="en-US">
              <a:sym typeface="Symbol" pitchFamily="18" charset="2"/>
            </a:endParaRPr>
          </a:p>
          <a:p>
            <a:pPr lvl="1"/>
            <a:endParaRPr lang="en-US">
              <a:sym typeface="Symbol" pitchFamily="18" charset="2"/>
            </a:endParaRPr>
          </a:p>
          <a:p>
            <a:pPr lvl="1"/>
            <a:r>
              <a:rPr lang="en-US">
                <a:sym typeface="Symbol" pitchFamily="18" charset="2"/>
              </a:rPr>
              <a:t>Successful search (less intuitive):</a:t>
            </a:r>
          </a:p>
          <a:p>
            <a:pPr lvl="1"/>
            <a:endParaRPr lang="en-US">
              <a:sym typeface="Symbol" pitchFamily="18" charset="2"/>
            </a:endParaRPr>
          </a:p>
          <a:p>
            <a:pPr lvl="1"/>
            <a:endParaRPr lang="en-US" sz="1000"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Bottom line: unsuccessful bad (but not as bad as </a:t>
            </a:r>
            <a:r>
              <a:rPr lang="en-US"/>
              <a:t>linear probing), but successful is not nearly as bad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5486400" y="3489857"/>
          <a:ext cx="590720" cy="6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6" imgW="342720" imgH="393480" progId="">
                  <p:embed/>
                </p:oleObj>
              </mc:Choice>
              <mc:Fallback>
                <p:oleObj name="Equation" r:id="rId6" imgW="342720" imgH="39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89857"/>
                        <a:ext cx="590720" cy="67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5486400" y="4461304"/>
          <a:ext cx="1379913" cy="65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8" imgW="901440" imgH="431640" progId="">
                  <p:embed/>
                </p:oleObj>
              </mc:Choice>
              <mc:Fallback>
                <p:oleObj name="Equation" r:id="rId8" imgW="901440" imgH="43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61304"/>
                        <a:ext cx="1379913" cy="6588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760251"/>
              </p:ext>
            </p:extLst>
          </p:nvPr>
        </p:nvGraphicFramePr>
        <p:xfrm>
          <a:off x="613448" y="3972414"/>
          <a:ext cx="5820605" cy="2924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579749"/>
              </p:ext>
            </p:extLst>
          </p:nvPr>
        </p:nvGraphicFramePr>
        <p:xfrm>
          <a:off x="635850" y="1208998"/>
          <a:ext cx="5820605" cy="2924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620644"/>
              </p:ext>
            </p:extLst>
          </p:nvPr>
        </p:nvGraphicFramePr>
        <p:xfrm>
          <a:off x="6861155" y="1062029"/>
          <a:ext cx="5871139" cy="28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825760"/>
              </p:ext>
            </p:extLst>
          </p:nvPr>
        </p:nvGraphicFramePr>
        <p:xfrm>
          <a:off x="6883557" y="3944069"/>
          <a:ext cx="5871139" cy="2913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5203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Rehashing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do we do if the table gets too full?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How do we copy over elements?</a:t>
            </a:r>
          </a:p>
        </p:txBody>
      </p:sp>
    </p:spTree>
    <p:extLst>
      <p:ext uri="{BB962C8B-B14F-4D97-AF65-F5344CB8AC3E}">
        <p14:creationId xmlns:p14="http://schemas.microsoft.com/office/powerpoint/2010/main" val="65811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What’s “too full” in Separate Chaining?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“Too full” for Open Addressing / Probing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How big do we want to make the new table?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Can keep a list of prime numbers in your code, since you likely won't grow more than 20-30 times (2^30 = 1,073,741,824)</a:t>
            </a:r>
          </a:p>
        </p:txBody>
      </p:sp>
    </p:spTree>
    <p:extLst>
      <p:ext uri="{BB962C8B-B14F-4D97-AF65-F5344CB8AC3E}">
        <p14:creationId xmlns:p14="http://schemas.microsoft.com/office/powerpoint/2010/main" val="19998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Wrapping up Hash Tables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hash table is a data-structure for</a:t>
            </a:r>
          </a:p>
          <a:p>
            <a:endParaRPr lang="en-US"/>
          </a:p>
          <a:p>
            <a:r>
              <a:rPr lang="en-US" smtClean="0"/>
              <a:t>Some example uses of hash tables: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Another Data-Structure for Dictionaries?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Dictionary meaning: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mtClean="0"/>
              <a:t>Set of (key, value) pairs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mtClean="0"/>
              <a:t>Can compare keys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Dictionary operations: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mtClean="0">
                <a:latin typeface="Courier New" charset="0"/>
                <a:ea typeface="Courier New" charset="0"/>
                <a:cs typeface="Courier New" charset="0"/>
              </a:rPr>
              <a:t>nsert</a:t>
            </a:r>
            <a:r>
              <a:rPr lang="en-US" smtClean="0"/>
              <a:t> (key, value)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d</a:t>
            </a:r>
            <a:r>
              <a:rPr lang="en-US" smtClean="0">
                <a:latin typeface="Courier New" charset="0"/>
                <a:ea typeface="Courier New" charset="0"/>
                <a:cs typeface="Courier New" charset="0"/>
              </a:rPr>
              <a:t>elete</a:t>
            </a:r>
            <a:r>
              <a:rPr lang="en-US" smtClean="0"/>
              <a:t> (key)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Courier New" charset="0"/>
                <a:ea typeface="Courier New" charset="0"/>
                <a:cs typeface="Courier New" charset="0"/>
              </a:rPr>
              <a:t>f</a:t>
            </a:r>
            <a:r>
              <a:rPr lang="en-US" smtClean="0">
                <a:latin typeface="Courier New" charset="0"/>
                <a:ea typeface="Courier New" charset="0"/>
                <a:cs typeface="Courier New" charset="0"/>
              </a:rPr>
              <a:t>ind</a:t>
            </a:r>
            <a:r>
              <a:rPr lang="en-US" smtClean="0"/>
              <a:t> (key)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Wrap up Hash Table Collisions</a:t>
            </a:r>
          </a:p>
          <a:p>
            <a:pPr lvl="1"/>
            <a:r>
              <a:rPr lang="en-US" dirty="0" smtClean="0"/>
              <a:t>Open Addressing: Quadratic Probing</a:t>
            </a:r>
          </a:p>
          <a:p>
            <a:pPr lvl="1"/>
            <a:r>
              <a:rPr lang="en-US" dirty="0" smtClean="0"/>
              <a:t>Open Addressing: Double Hashing</a:t>
            </a:r>
          </a:p>
          <a:p>
            <a:pPr lvl="1"/>
            <a:r>
              <a:rPr lang="en-US" dirty="0" smtClean="0"/>
              <a:t>Rehashing</a:t>
            </a:r>
          </a:p>
          <a:p>
            <a:r>
              <a:rPr lang="en-US" dirty="0" smtClean="0"/>
              <a:t>Introduce Trees</a:t>
            </a:r>
          </a:p>
          <a:p>
            <a:pPr lvl="1"/>
            <a:r>
              <a:rPr lang="en-US" dirty="0" smtClean="0"/>
              <a:t>Generic Trees</a:t>
            </a:r>
          </a:p>
          <a:p>
            <a:pPr lvl="1"/>
            <a:r>
              <a:rPr lang="en-US" dirty="0" smtClean="0"/>
              <a:t>Binary Trees</a:t>
            </a:r>
          </a:p>
        </p:txBody>
      </p:sp>
    </p:spTree>
    <p:extLst>
      <p:ext uri="{BB962C8B-B14F-4D97-AF65-F5344CB8AC3E}">
        <p14:creationId xmlns:p14="http://schemas.microsoft.com/office/powerpoint/2010/main" val="16521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Trees!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Are like linked-lists, but can have more than one “next”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43800" cy="1325563"/>
          </a:xfrm>
        </p:spPr>
        <p:txBody>
          <a:bodyPr/>
          <a:lstStyle/>
          <a:p>
            <a:r>
              <a:rPr lang="en-US" smtClean="0"/>
              <a:t>Tree terms</a:t>
            </a:r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153400" y="1690688"/>
            <a:ext cx="2849562" cy="4038600"/>
            <a:chOff x="5605463" y="1600200"/>
            <a:chExt cx="2849562" cy="4038600"/>
          </a:xfrm>
        </p:grpSpPr>
        <p:sp>
          <p:nvSpPr>
            <p:cNvPr id="7" name="Oval 3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81800" y="1600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A</a:t>
              </a:r>
            </a:p>
          </p:txBody>
        </p:sp>
        <p:cxnSp>
          <p:nvCxnSpPr>
            <p:cNvPr id="8" name="AutoShape 4"/>
            <p:cNvCxnSpPr>
              <a:cxnSpLocks noChangeShapeType="1"/>
              <a:stCxn id="7" idx="3"/>
              <a:endCxn id="11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6367463" y="2009775"/>
              <a:ext cx="481012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" name="AutoShape 5"/>
            <p:cNvCxnSpPr>
              <a:cxnSpLocks noChangeShapeType="1"/>
              <a:stCxn id="7" idx="5"/>
              <a:endCxn id="17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7172325" y="2009775"/>
              <a:ext cx="481013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" name="Oval 6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38863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E</a:t>
              </a:r>
            </a:p>
          </p:txBody>
        </p:sp>
        <p:sp>
          <p:nvSpPr>
            <p:cNvPr id="11" name="Oval 7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38863" y="2514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B</a:t>
              </a:r>
            </a:p>
          </p:txBody>
        </p:sp>
        <p:cxnSp>
          <p:nvCxnSpPr>
            <p:cNvPr id="12" name="AutoShape 8"/>
            <p:cNvCxnSpPr>
              <a:cxnSpLocks noChangeShapeType="1"/>
              <a:stCxn id="11" idx="4"/>
              <a:endCxn id="10" idx="0"/>
            </p:cNvCxnSpPr>
            <p:nvPr>
              <p:custDataLst>
                <p:tags r:id="rId8"/>
              </p:custDataLst>
            </p:nvPr>
          </p:nvCxnSpPr>
          <p:spPr bwMode="auto">
            <a:xfrm>
              <a:off x="6367463" y="2990850"/>
              <a:ext cx="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" name="Oval 9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605463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D</a:t>
              </a:r>
            </a:p>
          </p:txBody>
        </p:sp>
        <p:sp>
          <p:nvSpPr>
            <p:cNvPr id="14" name="Oval 10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672263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F</a:t>
              </a:r>
            </a:p>
          </p:txBody>
        </p:sp>
        <p:cxnSp>
          <p:nvCxnSpPr>
            <p:cNvPr id="15" name="AutoShape 11"/>
            <p:cNvCxnSpPr>
              <a:cxnSpLocks noChangeShapeType="1"/>
              <a:stCxn id="11" idx="5"/>
              <a:endCxn id="14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6529388" y="29241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12"/>
            <p:cNvCxnSpPr>
              <a:cxnSpLocks noChangeShapeType="1"/>
              <a:stCxn id="11" idx="3"/>
              <a:endCxn id="13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5834063" y="29241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Oval 13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24738" y="2514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C</a:t>
              </a:r>
            </a:p>
          </p:txBody>
        </p:sp>
        <p:sp>
          <p:nvSpPr>
            <p:cNvPr id="18" name="Oval 14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24738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G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4"/>
              <a:endCxn id="18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7653338" y="2990850"/>
              <a:ext cx="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16"/>
            <p:cNvCxnSpPr>
              <a:cxnSpLocks noChangeShapeType="1"/>
              <a:stCxn id="18" idx="3"/>
              <a:endCxn id="23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7080250" y="3762375"/>
              <a:ext cx="411163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Oval 17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997825" y="4191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I</a:t>
              </a:r>
            </a:p>
          </p:txBody>
        </p:sp>
        <p:cxnSp>
          <p:nvCxnSpPr>
            <p:cNvPr id="22" name="AutoShape 18"/>
            <p:cNvCxnSpPr>
              <a:cxnSpLocks noChangeShapeType="1"/>
              <a:stCxn id="18" idx="5"/>
              <a:endCxn id="21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7815263" y="3762375"/>
              <a:ext cx="411162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" name="Oval 1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1650" y="4191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H</a:t>
              </a:r>
            </a:p>
          </p:txBody>
        </p:sp>
        <p:sp>
          <p:nvSpPr>
            <p:cNvPr id="24" name="Oval 20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85800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L</a:t>
              </a:r>
            </a:p>
          </p:txBody>
        </p:sp>
        <p:sp>
          <p:nvSpPr>
            <p:cNvPr id="25" name="Oval 21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853113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J</a:t>
              </a:r>
            </a:p>
          </p:txBody>
        </p:sp>
        <p:sp>
          <p:nvSpPr>
            <p:cNvPr id="26" name="Oval 22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4695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M</a:t>
              </a:r>
            </a:p>
          </p:txBody>
        </p:sp>
        <p:sp>
          <p:nvSpPr>
            <p:cNvPr id="27" name="Oval 23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35000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K</a:t>
              </a:r>
            </a:p>
          </p:txBody>
        </p:sp>
        <p:sp>
          <p:nvSpPr>
            <p:cNvPr id="28" name="Oval 24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845425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N</a:t>
              </a:r>
            </a:p>
          </p:txBody>
        </p:sp>
        <p:cxnSp>
          <p:nvCxnSpPr>
            <p:cNvPr id="29" name="AutoShape 25"/>
            <p:cNvCxnSpPr>
              <a:cxnSpLocks noChangeShapeType="1"/>
              <a:stCxn id="23" idx="2"/>
              <a:endCxn id="25" idx="0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6081713" y="4419600"/>
              <a:ext cx="750887" cy="742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" name="AutoShape 26"/>
            <p:cNvCxnSpPr>
              <a:cxnSpLocks noChangeShapeType="1"/>
              <a:stCxn id="23" idx="3"/>
              <a:endCxn id="27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6578600" y="4600575"/>
              <a:ext cx="33972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27"/>
            <p:cNvCxnSpPr>
              <a:cxnSpLocks noChangeShapeType="1"/>
              <a:stCxn id="23" idx="4"/>
              <a:endCxn id="24" idx="0"/>
            </p:cNvCxnSpPr>
            <p:nvPr>
              <p:custDataLst>
                <p:tags r:id="rId27"/>
              </p:custDataLst>
            </p:nvPr>
          </p:nvCxnSpPr>
          <p:spPr bwMode="auto">
            <a:xfrm>
              <a:off x="7080250" y="4667250"/>
              <a:ext cx="6350" cy="495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28"/>
            <p:cNvCxnSpPr>
              <a:cxnSpLocks noChangeShapeType="1"/>
              <a:stCxn id="23" idx="5"/>
              <a:endCxn id="26" idx="0"/>
            </p:cNvCxnSpPr>
            <p:nvPr>
              <p:custDataLst>
                <p:tags r:id="rId28"/>
              </p:custDataLst>
            </p:nvPr>
          </p:nvCxnSpPr>
          <p:spPr bwMode="auto">
            <a:xfrm>
              <a:off x="7242175" y="4600575"/>
              <a:ext cx="33337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29"/>
            <p:cNvCxnSpPr>
              <a:cxnSpLocks noChangeShapeType="1"/>
              <a:stCxn id="23" idx="6"/>
              <a:endCxn id="28" idx="0"/>
            </p:cNvCxnSpPr>
            <p:nvPr>
              <p:custDataLst>
                <p:tags r:id="rId29"/>
              </p:custDataLst>
            </p:nvPr>
          </p:nvCxnSpPr>
          <p:spPr bwMode="auto">
            <a:xfrm>
              <a:off x="7327900" y="4419600"/>
              <a:ext cx="746125" cy="742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4" name="Text Box 3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020578" y="1034118"/>
            <a:ext cx="1073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Tree </a:t>
            </a:r>
            <a:r>
              <a:rPr lang="en-US" sz="2800" b="1"/>
              <a:t>T</a:t>
            </a:r>
          </a:p>
        </p:txBody>
      </p:sp>
      <p:sp>
        <p:nvSpPr>
          <p:cNvPr id="35" name="Text Box 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7732" y="1470667"/>
            <a:ext cx="3275263" cy="51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800" i="1">
                <a:solidFill>
                  <a:schemeClr val="accent1"/>
                </a:solidFill>
              </a:rPr>
              <a:t>Root </a:t>
            </a:r>
            <a:r>
              <a:rPr lang="en-US" sz="2800">
                <a:solidFill>
                  <a:schemeClr val="accent1"/>
                </a:solidFill>
              </a:rPr>
              <a:t>(tree)</a:t>
            </a:r>
            <a:endParaRPr lang="en-US" sz="2800" i="1">
              <a:solidFill>
                <a:schemeClr val="accent1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800" i="1">
                <a:solidFill>
                  <a:schemeClr val="accent1"/>
                </a:solidFill>
              </a:rPr>
              <a:t>Leaves </a:t>
            </a:r>
            <a:r>
              <a:rPr lang="en-US" sz="2800">
                <a:solidFill>
                  <a:schemeClr val="accent1"/>
                </a:solidFill>
              </a:rPr>
              <a:t>(</a:t>
            </a:r>
            <a:r>
              <a:rPr lang="en-US" sz="2800">
                <a:solidFill>
                  <a:schemeClr val="accent1"/>
                </a:solidFill>
              </a:rPr>
              <a:t>tree</a:t>
            </a:r>
            <a:r>
              <a:rPr lang="en-US" sz="2800" smtClean="0">
                <a:solidFill>
                  <a:schemeClr val="accent1"/>
                </a:solidFill>
              </a:rPr>
              <a:t>)</a:t>
            </a:r>
          </a:p>
          <a:p>
            <a:pPr eaLnBrk="0" hangingPunct="0">
              <a:lnSpc>
                <a:spcPct val="130000"/>
              </a:lnSpc>
            </a:pPr>
            <a:endParaRPr lang="en-US" sz="2000" i="1" smtClean="0">
              <a:solidFill>
                <a:schemeClr val="accent1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800" i="1" smtClean="0">
                <a:solidFill>
                  <a:schemeClr val="accent1"/>
                </a:solidFill>
              </a:rPr>
              <a:t>Children </a:t>
            </a:r>
            <a:r>
              <a:rPr lang="en-US" sz="2800" smtClean="0">
                <a:solidFill>
                  <a:schemeClr val="accent1"/>
                </a:solidFill>
              </a:rPr>
              <a:t>(node)</a:t>
            </a:r>
            <a:endParaRPr lang="en-US" sz="2800" i="1" smtClean="0">
              <a:solidFill>
                <a:schemeClr val="accent1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800" i="1" smtClean="0">
                <a:solidFill>
                  <a:schemeClr val="accent1"/>
                </a:solidFill>
              </a:rPr>
              <a:t>Parent </a:t>
            </a:r>
            <a:r>
              <a:rPr lang="en-US" sz="2800" smtClean="0">
                <a:solidFill>
                  <a:schemeClr val="accent1"/>
                </a:solidFill>
              </a:rPr>
              <a:t>(node)</a:t>
            </a:r>
            <a:endParaRPr lang="en-US" sz="2800" i="1" smtClean="0">
              <a:solidFill>
                <a:schemeClr val="accent1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800" i="1" smtClean="0">
                <a:solidFill>
                  <a:schemeClr val="accent1"/>
                </a:solidFill>
              </a:rPr>
              <a:t>Siblings </a:t>
            </a:r>
            <a:r>
              <a:rPr lang="en-US" sz="2800" smtClean="0">
                <a:solidFill>
                  <a:schemeClr val="accent1"/>
                </a:solidFill>
              </a:rPr>
              <a:t>(node)</a:t>
            </a:r>
            <a:endParaRPr lang="en-US" sz="2800" i="1" smtClean="0">
              <a:solidFill>
                <a:schemeClr val="accent1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800" i="1" smtClean="0">
                <a:solidFill>
                  <a:schemeClr val="accent1"/>
                </a:solidFill>
              </a:rPr>
              <a:t>Ancestors </a:t>
            </a:r>
            <a:r>
              <a:rPr lang="en-US" sz="2800" smtClean="0">
                <a:solidFill>
                  <a:schemeClr val="accent1"/>
                </a:solidFill>
              </a:rPr>
              <a:t>(node)</a:t>
            </a:r>
            <a:endParaRPr lang="en-US" sz="2800" i="1" smtClean="0">
              <a:solidFill>
                <a:schemeClr val="accent1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800" i="1" err="1" smtClean="0">
                <a:solidFill>
                  <a:schemeClr val="accent1"/>
                </a:solidFill>
              </a:rPr>
              <a:t>Descendents</a:t>
            </a:r>
            <a:r>
              <a:rPr lang="en-US" sz="2800" i="1" smtClean="0">
                <a:solidFill>
                  <a:schemeClr val="accent1"/>
                </a:solidFill>
              </a:rPr>
              <a:t> </a:t>
            </a:r>
            <a:r>
              <a:rPr lang="en-US" sz="2800" smtClean="0">
                <a:solidFill>
                  <a:schemeClr val="accent1"/>
                </a:solidFill>
              </a:rPr>
              <a:t>(node)</a:t>
            </a:r>
            <a:endParaRPr lang="en-US" sz="2800" i="1" smtClean="0">
              <a:solidFill>
                <a:schemeClr val="accent1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800" i="1" smtClean="0">
                <a:solidFill>
                  <a:schemeClr val="accent1"/>
                </a:solidFill>
              </a:rPr>
              <a:t>Subtree </a:t>
            </a:r>
            <a:r>
              <a:rPr lang="en-US" sz="2800" smtClean="0">
                <a:solidFill>
                  <a:schemeClr val="accent1"/>
                </a:solidFill>
              </a:rPr>
              <a:t>(node)</a:t>
            </a:r>
            <a:endParaRPr lang="en-US" sz="28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5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43800" cy="1325563"/>
          </a:xfrm>
        </p:spPr>
        <p:txBody>
          <a:bodyPr/>
          <a:lstStyle/>
          <a:p>
            <a:r>
              <a:rPr lang="en-US" smtClean="0"/>
              <a:t>Tree terms</a:t>
            </a:r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8153400" y="1690688"/>
            <a:ext cx="2849562" cy="4038600"/>
            <a:chOff x="5605463" y="1600200"/>
            <a:chExt cx="2849562" cy="4038600"/>
          </a:xfrm>
        </p:grpSpPr>
        <p:sp>
          <p:nvSpPr>
            <p:cNvPr id="7" name="Oval 3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81800" y="1600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A</a:t>
              </a:r>
            </a:p>
          </p:txBody>
        </p:sp>
        <p:cxnSp>
          <p:nvCxnSpPr>
            <p:cNvPr id="8" name="AutoShape 4"/>
            <p:cNvCxnSpPr>
              <a:cxnSpLocks noChangeShapeType="1"/>
              <a:stCxn id="7" idx="3"/>
              <a:endCxn id="11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6367463" y="2009775"/>
              <a:ext cx="481012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" name="AutoShape 5"/>
            <p:cNvCxnSpPr>
              <a:cxnSpLocks noChangeShapeType="1"/>
              <a:stCxn id="7" idx="5"/>
              <a:endCxn id="17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7172325" y="2009775"/>
              <a:ext cx="481013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" name="Oval 6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38863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E</a:t>
              </a:r>
            </a:p>
          </p:txBody>
        </p:sp>
        <p:sp>
          <p:nvSpPr>
            <p:cNvPr id="11" name="Oval 7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38863" y="2514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B</a:t>
              </a:r>
            </a:p>
          </p:txBody>
        </p:sp>
        <p:cxnSp>
          <p:nvCxnSpPr>
            <p:cNvPr id="12" name="AutoShape 8"/>
            <p:cNvCxnSpPr>
              <a:cxnSpLocks noChangeShapeType="1"/>
              <a:stCxn id="11" idx="4"/>
              <a:endCxn id="10" idx="0"/>
            </p:cNvCxnSpPr>
            <p:nvPr>
              <p:custDataLst>
                <p:tags r:id="rId8"/>
              </p:custDataLst>
            </p:nvPr>
          </p:nvCxnSpPr>
          <p:spPr bwMode="auto">
            <a:xfrm>
              <a:off x="6367463" y="2990850"/>
              <a:ext cx="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" name="Oval 9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605463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D</a:t>
              </a:r>
            </a:p>
          </p:txBody>
        </p:sp>
        <p:sp>
          <p:nvSpPr>
            <p:cNvPr id="14" name="Oval 10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672263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F</a:t>
              </a:r>
            </a:p>
          </p:txBody>
        </p:sp>
        <p:cxnSp>
          <p:nvCxnSpPr>
            <p:cNvPr id="15" name="AutoShape 11"/>
            <p:cNvCxnSpPr>
              <a:cxnSpLocks noChangeShapeType="1"/>
              <a:stCxn id="11" idx="5"/>
              <a:endCxn id="14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6529388" y="29241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12"/>
            <p:cNvCxnSpPr>
              <a:cxnSpLocks noChangeShapeType="1"/>
              <a:stCxn id="11" idx="3"/>
              <a:endCxn id="13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5834063" y="2924175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Oval 13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424738" y="2514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C</a:t>
              </a:r>
            </a:p>
          </p:txBody>
        </p:sp>
        <p:sp>
          <p:nvSpPr>
            <p:cNvPr id="18" name="Oval 14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424738" y="3352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G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4"/>
              <a:endCxn id="18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7653338" y="2990850"/>
              <a:ext cx="0" cy="3429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16"/>
            <p:cNvCxnSpPr>
              <a:cxnSpLocks noChangeShapeType="1"/>
              <a:stCxn id="18" idx="3"/>
              <a:endCxn id="23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7080250" y="3762375"/>
              <a:ext cx="411163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1" name="Oval 17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997825" y="4191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I</a:t>
              </a:r>
            </a:p>
          </p:txBody>
        </p:sp>
        <p:cxnSp>
          <p:nvCxnSpPr>
            <p:cNvPr id="22" name="AutoShape 18"/>
            <p:cNvCxnSpPr>
              <a:cxnSpLocks noChangeShapeType="1"/>
              <a:stCxn id="18" idx="5"/>
              <a:endCxn id="21" idx="0"/>
            </p:cNvCxnSpPr>
            <p:nvPr>
              <p:custDataLst>
                <p:tags r:id="rId18"/>
              </p:custDataLst>
            </p:nvPr>
          </p:nvCxnSpPr>
          <p:spPr bwMode="auto">
            <a:xfrm>
              <a:off x="7815263" y="3762375"/>
              <a:ext cx="411162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3" name="Oval 19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1650" y="4191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H</a:t>
              </a:r>
            </a:p>
          </p:txBody>
        </p:sp>
        <p:sp>
          <p:nvSpPr>
            <p:cNvPr id="24" name="Oval 20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85800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L</a:t>
              </a:r>
            </a:p>
          </p:txBody>
        </p:sp>
        <p:sp>
          <p:nvSpPr>
            <p:cNvPr id="25" name="Oval 21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853113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J</a:t>
              </a:r>
            </a:p>
          </p:txBody>
        </p:sp>
        <p:sp>
          <p:nvSpPr>
            <p:cNvPr id="26" name="Oval 22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4695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M</a:t>
              </a:r>
            </a:p>
          </p:txBody>
        </p:sp>
        <p:sp>
          <p:nvSpPr>
            <p:cNvPr id="27" name="Oval 23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350000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K</a:t>
              </a:r>
            </a:p>
          </p:txBody>
        </p:sp>
        <p:sp>
          <p:nvSpPr>
            <p:cNvPr id="28" name="Oval 24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845425" y="5181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N</a:t>
              </a:r>
            </a:p>
          </p:txBody>
        </p:sp>
        <p:cxnSp>
          <p:nvCxnSpPr>
            <p:cNvPr id="29" name="AutoShape 25"/>
            <p:cNvCxnSpPr>
              <a:cxnSpLocks noChangeShapeType="1"/>
              <a:stCxn id="23" idx="2"/>
              <a:endCxn id="25" idx="0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6081713" y="4419600"/>
              <a:ext cx="750887" cy="742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0" name="AutoShape 26"/>
            <p:cNvCxnSpPr>
              <a:cxnSpLocks noChangeShapeType="1"/>
              <a:stCxn id="23" idx="3"/>
              <a:endCxn id="27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6578600" y="4600575"/>
              <a:ext cx="33972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27"/>
            <p:cNvCxnSpPr>
              <a:cxnSpLocks noChangeShapeType="1"/>
              <a:stCxn id="23" idx="4"/>
              <a:endCxn id="24" idx="0"/>
            </p:cNvCxnSpPr>
            <p:nvPr>
              <p:custDataLst>
                <p:tags r:id="rId27"/>
              </p:custDataLst>
            </p:nvPr>
          </p:nvCxnSpPr>
          <p:spPr bwMode="auto">
            <a:xfrm>
              <a:off x="7080250" y="4667250"/>
              <a:ext cx="6350" cy="495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28"/>
            <p:cNvCxnSpPr>
              <a:cxnSpLocks noChangeShapeType="1"/>
              <a:stCxn id="23" idx="5"/>
              <a:endCxn id="26" idx="0"/>
            </p:cNvCxnSpPr>
            <p:nvPr>
              <p:custDataLst>
                <p:tags r:id="rId28"/>
              </p:custDataLst>
            </p:nvPr>
          </p:nvCxnSpPr>
          <p:spPr bwMode="auto">
            <a:xfrm>
              <a:off x="7242175" y="4600575"/>
              <a:ext cx="33337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29"/>
            <p:cNvCxnSpPr>
              <a:cxnSpLocks noChangeShapeType="1"/>
              <a:stCxn id="23" idx="6"/>
              <a:endCxn id="28" idx="0"/>
            </p:cNvCxnSpPr>
            <p:nvPr>
              <p:custDataLst>
                <p:tags r:id="rId29"/>
              </p:custDataLst>
            </p:nvPr>
          </p:nvCxnSpPr>
          <p:spPr bwMode="auto">
            <a:xfrm>
              <a:off x="7327900" y="4419600"/>
              <a:ext cx="746125" cy="7429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4" name="Text Box 3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020578" y="1034118"/>
            <a:ext cx="10730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Tree </a:t>
            </a:r>
            <a:r>
              <a:rPr lang="en-US" sz="2800" b="1"/>
              <a:t>T</a:t>
            </a:r>
          </a:p>
        </p:txBody>
      </p:sp>
      <p:sp>
        <p:nvSpPr>
          <p:cNvPr id="36" name="Text Box 3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0012" y="1607203"/>
            <a:ext cx="3889375" cy="385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800" i="1">
                <a:solidFill>
                  <a:schemeClr val="accent1"/>
                </a:solidFill>
              </a:rPr>
              <a:t>Depth </a:t>
            </a:r>
            <a:r>
              <a:rPr lang="en-US" sz="2800">
                <a:solidFill>
                  <a:schemeClr val="accent1"/>
                </a:solidFill>
              </a:rPr>
              <a:t>(node</a:t>
            </a:r>
            <a:r>
              <a:rPr lang="en-US" sz="2800" smtClean="0">
                <a:solidFill>
                  <a:schemeClr val="accent1"/>
                </a:solidFill>
              </a:rPr>
              <a:t>)</a:t>
            </a:r>
            <a:br>
              <a:rPr lang="en-US" sz="2800" smtClean="0">
                <a:solidFill>
                  <a:schemeClr val="accent1"/>
                </a:solidFill>
              </a:rPr>
            </a:br>
            <a:endParaRPr lang="en-US" i="1">
              <a:solidFill>
                <a:schemeClr val="accent1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800" i="1">
                <a:solidFill>
                  <a:schemeClr val="accent1"/>
                </a:solidFill>
              </a:rPr>
              <a:t>Height </a:t>
            </a:r>
            <a:r>
              <a:rPr lang="en-US" sz="2800">
                <a:solidFill>
                  <a:schemeClr val="accent1"/>
                </a:solidFill>
              </a:rPr>
              <a:t>(tree</a:t>
            </a:r>
            <a:r>
              <a:rPr lang="en-US" sz="2800" smtClean="0">
                <a:solidFill>
                  <a:schemeClr val="accent1"/>
                </a:solidFill>
              </a:rPr>
              <a:t>)</a:t>
            </a:r>
            <a:endParaRPr lang="en-US" i="1" smtClean="0">
              <a:solidFill>
                <a:schemeClr val="accent1"/>
              </a:solidFill>
            </a:endParaRPr>
          </a:p>
          <a:p>
            <a:pPr eaLnBrk="0" hangingPunct="0">
              <a:lnSpc>
                <a:spcPct val="130000"/>
              </a:lnSpc>
            </a:pPr>
            <a:endParaRPr lang="en-US" sz="2000" i="1" smtClean="0">
              <a:solidFill>
                <a:schemeClr val="accent1"/>
              </a:solidFill>
            </a:endParaRPr>
          </a:p>
          <a:p>
            <a:pPr eaLnBrk="0" hangingPunct="0">
              <a:lnSpc>
                <a:spcPct val="130000"/>
              </a:lnSpc>
            </a:pPr>
            <a:endParaRPr lang="en-US" sz="2000" i="1">
              <a:solidFill>
                <a:schemeClr val="accent1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800" i="1">
                <a:solidFill>
                  <a:schemeClr val="accent1"/>
                </a:solidFill>
              </a:rPr>
              <a:t>Degree </a:t>
            </a:r>
            <a:r>
              <a:rPr lang="en-US" sz="2800">
                <a:solidFill>
                  <a:schemeClr val="accent1"/>
                </a:solidFill>
              </a:rPr>
              <a:t>(node</a:t>
            </a:r>
            <a:r>
              <a:rPr lang="en-US" sz="2800" smtClean="0">
                <a:solidFill>
                  <a:schemeClr val="accent1"/>
                </a:solidFill>
              </a:rPr>
              <a:t>)</a:t>
            </a:r>
            <a:r>
              <a:rPr lang="en-US" sz="2800" smtClean="0">
                <a:solidFill>
                  <a:schemeClr val="accent1"/>
                </a:solidFill>
              </a:rPr>
              <a:t> </a:t>
            </a:r>
            <a:br>
              <a:rPr lang="en-US" sz="2800" smtClean="0">
                <a:solidFill>
                  <a:schemeClr val="accent1"/>
                </a:solidFill>
              </a:rPr>
            </a:br>
            <a:endParaRPr lang="en-US" i="1">
              <a:solidFill>
                <a:schemeClr val="accent1"/>
              </a:solidFill>
            </a:endParaRPr>
          </a:p>
          <a:p>
            <a:pPr eaLnBrk="0" hangingPunct="0">
              <a:lnSpc>
                <a:spcPct val="130000"/>
              </a:lnSpc>
            </a:pPr>
            <a:r>
              <a:rPr lang="en-US" sz="2800" i="1">
                <a:solidFill>
                  <a:schemeClr val="accent1"/>
                </a:solidFill>
              </a:rPr>
              <a:t>B</a:t>
            </a:r>
            <a:r>
              <a:rPr lang="en-US" sz="2800" i="1">
                <a:solidFill>
                  <a:schemeClr val="accent1"/>
                </a:solidFill>
              </a:rPr>
              <a:t>ranching factor </a:t>
            </a:r>
            <a:r>
              <a:rPr lang="en-US" sz="2800">
                <a:solidFill>
                  <a:schemeClr val="accent1"/>
                </a:solidFill>
              </a:rPr>
              <a:t>(tree)</a:t>
            </a:r>
          </a:p>
        </p:txBody>
      </p:sp>
    </p:spTree>
    <p:extLst>
      <p:ext uri="{BB962C8B-B14F-4D97-AF65-F5344CB8AC3E}">
        <p14:creationId xmlns:p14="http://schemas.microsoft.com/office/powerpoint/2010/main" val="170653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Height and Depth</a:t>
            </a:r>
            <a:endParaRPr lang="en-US"/>
          </a:p>
        </p:txBody>
      </p:sp>
      <p:sp>
        <p:nvSpPr>
          <p:cNvPr id="5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8950200" y="1824268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A</a:t>
            </a:r>
          </a:p>
        </p:txBody>
      </p:sp>
      <p:cxnSp>
        <p:nvCxnSpPr>
          <p:cNvPr id="6" name="AutoShape 4"/>
          <p:cNvCxnSpPr>
            <a:cxnSpLocks noChangeShapeType="1"/>
            <a:stCxn id="10" idx="3"/>
            <a:endCxn id="14" idx="0"/>
          </p:cNvCxnSpPr>
          <p:nvPr>
            <p:custDataLst>
              <p:tags r:id="rId2"/>
            </p:custDataLst>
          </p:nvPr>
        </p:nvCxnSpPr>
        <p:spPr bwMode="auto">
          <a:xfrm flipH="1">
            <a:off x="8535863" y="2233843"/>
            <a:ext cx="481012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" name="AutoShape 5"/>
          <p:cNvCxnSpPr>
            <a:cxnSpLocks noChangeShapeType="1"/>
            <a:stCxn id="10" idx="5"/>
            <a:endCxn id="20" idx="0"/>
          </p:cNvCxnSpPr>
          <p:nvPr>
            <p:custDataLst>
              <p:tags r:id="rId3"/>
            </p:custDataLst>
          </p:nvPr>
        </p:nvCxnSpPr>
        <p:spPr bwMode="auto">
          <a:xfrm>
            <a:off x="9340725" y="2233843"/>
            <a:ext cx="481013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8307263" y="3576868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E</a:t>
            </a:r>
          </a:p>
        </p:txBody>
      </p:sp>
      <p:sp>
        <p:nvSpPr>
          <p:cNvPr id="9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8307263" y="2738668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B</a:t>
            </a:r>
          </a:p>
        </p:txBody>
      </p:sp>
      <p:cxnSp>
        <p:nvCxnSpPr>
          <p:cNvPr id="10" name="AutoShape 8"/>
          <p:cNvCxnSpPr>
            <a:cxnSpLocks noChangeShapeType="1"/>
            <a:stCxn id="14" idx="4"/>
            <a:endCxn id="13" idx="0"/>
          </p:cNvCxnSpPr>
          <p:nvPr>
            <p:custDataLst>
              <p:tags r:id="rId6"/>
            </p:custDataLst>
          </p:nvPr>
        </p:nvCxnSpPr>
        <p:spPr bwMode="auto">
          <a:xfrm>
            <a:off x="8535863" y="3214918"/>
            <a:ext cx="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" name="Oval 9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7773863" y="3576868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D</a:t>
            </a:r>
          </a:p>
        </p:txBody>
      </p:sp>
      <p:sp>
        <p:nvSpPr>
          <p:cNvPr id="12" name="Oval 10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8840663" y="3576868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F</a:t>
            </a:r>
          </a:p>
        </p:txBody>
      </p:sp>
      <p:cxnSp>
        <p:nvCxnSpPr>
          <p:cNvPr id="13" name="AutoShape 11"/>
          <p:cNvCxnSpPr>
            <a:cxnSpLocks noChangeShapeType="1"/>
            <a:stCxn id="14" idx="5"/>
            <a:endCxn id="17" idx="0"/>
          </p:cNvCxnSpPr>
          <p:nvPr>
            <p:custDataLst>
              <p:tags r:id="rId9"/>
            </p:custDataLst>
          </p:nvPr>
        </p:nvCxnSpPr>
        <p:spPr bwMode="auto">
          <a:xfrm>
            <a:off x="8697788" y="3148243"/>
            <a:ext cx="371475" cy="409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12"/>
          <p:cNvCxnSpPr>
            <a:cxnSpLocks noChangeShapeType="1"/>
            <a:stCxn id="14" idx="3"/>
            <a:endCxn id="16" idx="0"/>
          </p:cNvCxnSpPr>
          <p:nvPr>
            <p:custDataLst>
              <p:tags r:id="rId10"/>
            </p:custDataLst>
          </p:nvPr>
        </p:nvCxnSpPr>
        <p:spPr bwMode="auto">
          <a:xfrm flipH="1">
            <a:off x="8002463" y="3148243"/>
            <a:ext cx="371475" cy="409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Oval 13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9593138" y="2738668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C</a:t>
            </a:r>
          </a:p>
        </p:txBody>
      </p:sp>
      <p:sp>
        <p:nvSpPr>
          <p:cNvPr id="16" name="Oval 14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9593138" y="3576868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G</a:t>
            </a:r>
          </a:p>
        </p:txBody>
      </p:sp>
      <p:cxnSp>
        <p:nvCxnSpPr>
          <p:cNvPr id="17" name="AutoShape 15"/>
          <p:cNvCxnSpPr>
            <a:cxnSpLocks noChangeShapeType="1"/>
            <a:stCxn id="20" idx="4"/>
            <a:endCxn id="21" idx="0"/>
          </p:cNvCxnSpPr>
          <p:nvPr>
            <p:custDataLst>
              <p:tags r:id="rId13"/>
            </p:custDataLst>
          </p:nvPr>
        </p:nvCxnSpPr>
        <p:spPr bwMode="auto">
          <a:xfrm>
            <a:off x="9821738" y="3214918"/>
            <a:ext cx="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8" name="AutoShape 16"/>
          <p:cNvCxnSpPr>
            <a:cxnSpLocks noChangeShapeType="1"/>
            <a:stCxn id="21" idx="3"/>
          </p:cNvCxnSpPr>
          <p:nvPr>
            <p:custDataLst>
              <p:tags r:id="rId14"/>
            </p:custDataLst>
          </p:nvPr>
        </p:nvCxnSpPr>
        <p:spPr bwMode="auto">
          <a:xfrm flipH="1">
            <a:off x="9248650" y="3986443"/>
            <a:ext cx="411163" cy="409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9" name="Oval 1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0166225" y="4415068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I</a:t>
            </a:r>
          </a:p>
        </p:txBody>
      </p:sp>
      <p:cxnSp>
        <p:nvCxnSpPr>
          <p:cNvPr id="20" name="AutoShape 18"/>
          <p:cNvCxnSpPr>
            <a:cxnSpLocks noChangeShapeType="1"/>
            <a:stCxn id="21" idx="5"/>
          </p:cNvCxnSpPr>
          <p:nvPr>
            <p:custDataLst>
              <p:tags r:id="rId16"/>
            </p:custDataLst>
          </p:nvPr>
        </p:nvCxnSpPr>
        <p:spPr bwMode="auto">
          <a:xfrm>
            <a:off x="9983663" y="3986443"/>
            <a:ext cx="411162" cy="409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" name="Oval 1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9020050" y="4415068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H</a:t>
            </a:r>
          </a:p>
        </p:txBody>
      </p:sp>
      <p:sp>
        <p:nvSpPr>
          <p:cNvPr id="32" name="Oval 3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1253361" y="2038973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/>
              <a:t>A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463873" y="1992591"/>
            <a:ext cx="524155" cy="1384587"/>
            <a:chOff x="3077712" y="2952588"/>
            <a:chExt cx="524155" cy="1384587"/>
          </a:xfrm>
        </p:grpSpPr>
        <p:sp>
          <p:nvSpPr>
            <p:cNvPr id="34" name="Oval 3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077712" y="2952588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A</a:t>
              </a:r>
            </a:p>
          </p:txBody>
        </p:sp>
        <p:cxnSp>
          <p:nvCxnSpPr>
            <p:cNvPr id="35" name="AutoShape 4"/>
            <p:cNvCxnSpPr>
              <a:cxnSpLocks noChangeShapeType="1"/>
            </p:cNvCxnSpPr>
            <p:nvPr>
              <p:custDataLst>
                <p:tags r:id="rId20"/>
              </p:custDataLst>
            </p:nvPr>
          </p:nvCxnSpPr>
          <p:spPr bwMode="auto">
            <a:xfrm>
              <a:off x="3306312" y="3409788"/>
              <a:ext cx="66955" cy="4701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6" name="Oval 7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44667" y="3879975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94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Kinds of </a:t>
            </a:r>
            <a:r>
              <a:rPr lang="en-US" smtClean="0"/>
              <a:t>Trees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379" y="1540239"/>
            <a:ext cx="10523095" cy="49954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mtClean="0"/>
              <a:t>Certain terms define trees with specific structure</a:t>
            </a:r>
          </a:p>
          <a:p>
            <a:pPr>
              <a:buNone/>
            </a:pPr>
            <a:endParaRPr lang="en-US" sz="1000"/>
          </a:p>
          <a:p>
            <a:r>
              <a:rPr lang="en-US" b="1" smtClean="0">
                <a:solidFill>
                  <a:schemeClr val="accent1"/>
                </a:solidFill>
              </a:rPr>
              <a:t>Binary tree</a:t>
            </a:r>
            <a:r>
              <a:rPr lang="en-US" smtClean="0"/>
              <a:t>:  Each node has at </a:t>
            </a:r>
            <a:r>
              <a:rPr lang="en-US" smtClean="0"/>
              <a:t>most</a:t>
            </a:r>
          </a:p>
          <a:p>
            <a:r>
              <a:rPr lang="en-US" b="1" i="1" smtClean="0">
                <a:solidFill>
                  <a:schemeClr val="accent1"/>
                </a:solidFill>
              </a:rPr>
              <a:t>n</a:t>
            </a:r>
            <a:r>
              <a:rPr lang="en-US" b="1" smtClean="0">
                <a:solidFill>
                  <a:schemeClr val="accent1"/>
                </a:solidFill>
              </a:rPr>
              <a:t>-</a:t>
            </a:r>
            <a:r>
              <a:rPr lang="en-US" b="1" err="1" smtClean="0">
                <a:solidFill>
                  <a:schemeClr val="accent1"/>
                </a:solidFill>
              </a:rPr>
              <a:t>ary</a:t>
            </a:r>
            <a:r>
              <a:rPr lang="en-US" b="1" smtClean="0">
                <a:solidFill>
                  <a:schemeClr val="accent1"/>
                </a:solidFill>
              </a:rPr>
              <a:t> tree</a:t>
            </a:r>
            <a:r>
              <a:rPr lang="en-US" smtClean="0"/>
              <a:t>: Each node has at most</a:t>
            </a:r>
          </a:p>
          <a:p>
            <a:r>
              <a:rPr lang="en-US" b="1" smtClean="0">
                <a:solidFill>
                  <a:schemeClr val="accent1"/>
                </a:solidFill>
              </a:rPr>
              <a:t>Perfect </a:t>
            </a:r>
            <a:r>
              <a:rPr lang="en-US" b="1" smtClean="0">
                <a:solidFill>
                  <a:schemeClr val="accent1"/>
                </a:solidFill>
              </a:rPr>
              <a:t>tree</a:t>
            </a:r>
            <a:r>
              <a:rPr lang="en-US" smtClean="0"/>
              <a:t>: Each </a:t>
            </a:r>
            <a:r>
              <a:rPr lang="en-US" smtClean="0"/>
              <a:t>row</a:t>
            </a:r>
            <a:endParaRPr lang="en-US" smtClean="0"/>
          </a:p>
          <a:p>
            <a:r>
              <a:rPr lang="en-US" b="1" smtClean="0">
                <a:solidFill>
                  <a:schemeClr val="accent1"/>
                </a:solidFill>
              </a:rPr>
              <a:t>Complete tree</a:t>
            </a:r>
            <a:r>
              <a:rPr lang="en-US" smtClean="0"/>
              <a:t>:  Each row completely </a:t>
            </a:r>
            <a:r>
              <a:rPr lang="en-US" smtClean="0"/>
              <a:t>full except</a:t>
            </a:r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kern="0"/>
              <a:t>What is the height of a </a:t>
            </a:r>
            <a:r>
              <a:rPr lang="en-US" kern="0">
                <a:solidFill>
                  <a:schemeClr val="accent6"/>
                </a:solidFill>
              </a:rPr>
              <a:t>perfect binary </a:t>
            </a:r>
            <a:r>
              <a:rPr lang="en-US" kern="0"/>
              <a:t>tree with </a:t>
            </a:r>
            <a:r>
              <a:rPr lang="en-US" kern="0">
                <a:solidFill>
                  <a:schemeClr val="accent6"/>
                </a:solidFill>
              </a:rPr>
              <a:t>n </a:t>
            </a:r>
            <a:r>
              <a:rPr lang="en-US" kern="0"/>
              <a:t>nodes?  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kern="0"/>
              <a:t>A </a:t>
            </a:r>
            <a:r>
              <a:rPr lang="en-US" kern="0">
                <a:solidFill>
                  <a:schemeClr val="accent6"/>
                </a:solidFill>
              </a:rPr>
              <a:t>complete 14-ary</a:t>
            </a:r>
            <a:r>
              <a:rPr lang="en-US" kern="0"/>
              <a:t> tree</a:t>
            </a:r>
            <a:r>
              <a:rPr lang="en-US" kern="0" smtClean="0"/>
              <a:t>?</a:t>
            </a:r>
            <a:endParaRPr lang="en-US" kern="0"/>
          </a:p>
        </p:txBody>
      </p:sp>
      <p:grpSp>
        <p:nvGrpSpPr>
          <p:cNvPr id="52" name="Group 51"/>
          <p:cNvGrpSpPr/>
          <p:nvPr/>
        </p:nvGrpSpPr>
        <p:grpSpPr>
          <a:xfrm>
            <a:off x="3149600" y="4146030"/>
            <a:ext cx="2489200" cy="1143000"/>
            <a:chOff x="1625600" y="4267200"/>
            <a:chExt cx="2489200" cy="1143000"/>
          </a:xfrm>
        </p:grpSpPr>
        <p:sp>
          <p:nvSpPr>
            <p:cNvPr id="7" name="Oval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70200" y="42672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159000" y="46101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683000" y="46101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" name="AutoShape 7"/>
            <p:cNvCxnSpPr>
              <a:cxnSpLocks noChangeShapeType="1"/>
              <a:stCxn id="7" idx="4"/>
              <a:endCxn id="8" idx="0"/>
            </p:cNvCxnSpPr>
            <p:nvPr>
              <p:custDataLst>
                <p:tags r:id="rId21"/>
              </p:custDataLst>
            </p:nvPr>
          </p:nvCxnSpPr>
          <p:spPr bwMode="auto">
            <a:xfrm flipH="1">
              <a:off x="2260600" y="4381500"/>
              <a:ext cx="7112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" name="AutoShape 8"/>
            <p:cNvCxnSpPr>
              <a:cxnSpLocks noChangeShapeType="1"/>
              <a:stCxn id="7" idx="4"/>
              <a:endCxn id="9" idx="0"/>
            </p:cNvCxnSpPr>
            <p:nvPr>
              <p:custDataLst>
                <p:tags r:id="rId22"/>
              </p:custDataLst>
            </p:nvPr>
          </p:nvCxnSpPr>
          <p:spPr bwMode="auto">
            <a:xfrm>
              <a:off x="2971800" y="4381500"/>
              <a:ext cx="812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" name="Oval 2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8542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3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6256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3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0066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" name="AutoShape 32"/>
            <p:cNvCxnSpPr>
              <a:cxnSpLocks noChangeShapeType="1"/>
              <a:stCxn id="12" idx="4"/>
              <a:endCxn id="13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1727200" y="5124450"/>
              <a:ext cx="2286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6" name="AutoShape 33"/>
            <p:cNvCxnSpPr>
              <a:cxnSpLocks noChangeShapeType="1"/>
              <a:stCxn id="12" idx="4"/>
              <a:endCxn id="14" idx="0"/>
            </p:cNvCxnSpPr>
            <p:nvPr>
              <p:custDataLst>
                <p:tags r:id="rId27"/>
              </p:custDataLst>
            </p:nvPr>
          </p:nvCxnSpPr>
          <p:spPr bwMode="auto">
            <a:xfrm>
              <a:off x="1955800" y="5124450"/>
              <a:ext cx="1524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Oval 3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4638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3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2606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6670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" name="AutoShape 37"/>
            <p:cNvCxnSpPr>
              <a:cxnSpLocks noChangeShapeType="1"/>
              <a:stCxn id="17" idx="4"/>
              <a:endCxn id="18" idx="0"/>
            </p:cNvCxnSpPr>
            <p:nvPr>
              <p:custDataLst>
                <p:tags r:id="rId31"/>
              </p:custDataLst>
            </p:nvPr>
          </p:nvCxnSpPr>
          <p:spPr bwMode="auto">
            <a:xfrm flipH="1">
              <a:off x="2362200" y="5124450"/>
              <a:ext cx="2032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" name="AutoShape 38"/>
            <p:cNvCxnSpPr>
              <a:cxnSpLocks noChangeShapeType="1"/>
              <a:stCxn id="17" idx="4"/>
              <a:endCxn id="19" idx="0"/>
            </p:cNvCxnSpPr>
            <p:nvPr>
              <p:custDataLst>
                <p:tags r:id="rId32"/>
              </p:custDataLst>
            </p:nvPr>
          </p:nvCxnSpPr>
          <p:spPr bwMode="auto">
            <a:xfrm>
              <a:off x="2565400" y="5124450"/>
              <a:ext cx="2032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" name="AutoShape 39"/>
            <p:cNvCxnSpPr>
              <a:cxnSpLocks noChangeShapeType="1"/>
              <a:stCxn id="8" idx="4"/>
              <a:endCxn id="12" idx="0"/>
            </p:cNvCxnSpPr>
            <p:nvPr>
              <p:custDataLst>
                <p:tags r:id="rId33"/>
              </p:custDataLst>
            </p:nvPr>
          </p:nvCxnSpPr>
          <p:spPr bwMode="auto">
            <a:xfrm flipH="1">
              <a:off x="1955800" y="47244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40"/>
            <p:cNvCxnSpPr>
              <a:cxnSpLocks noChangeShapeType="1"/>
              <a:stCxn id="8" idx="4"/>
              <a:endCxn id="17" idx="1"/>
            </p:cNvCxnSpPr>
            <p:nvPr>
              <p:custDataLst>
                <p:tags r:id="rId34"/>
              </p:custDataLst>
            </p:nvPr>
          </p:nvCxnSpPr>
          <p:spPr bwMode="auto">
            <a:xfrm>
              <a:off x="2260600" y="4724400"/>
              <a:ext cx="232958" cy="3024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4" name="Oval 4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3782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4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175000" y="5295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7" name="AutoShape 44"/>
            <p:cNvCxnSpPr>
              <a:cxnSpLocks noChangeShapeType="1"/>
              <a:stCxn id="24" idx="4"/>
              <a:endCxn id="25" idx="0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3276600" y="5124450"/>
              <a:ext cx="2032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9" name="Oval 4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911600" y="50101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0" name="AutoShape 51"/>
            <p:cNvCxnSpPr>
              <a:cxnSpLocks noChangeShapeType="1"/>
              <a:stCxn id="9" idx="4"/>
              <a:endCxn id="24" idx="0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3479800" y="47244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1" name="AutoShape 52"/>
            <p:cNvCxnSpPr>
              <a:cxnSpLocks noChangeShapeType="1"/>
              <a:stCxn id="9" idx="4"/>
              <a:endCxn id="29" idx="0"/>
            </p:cNvCxnSpPr>
            <p:nvPr>
              <p:custDataLst>
                <p:tags r:id="rId40"/>
              </p:custDataLst>
            </p:nvPr>
          </p:nvCxnSpPr>
          <p:spPr bwMode="auto">
            <a:xfrm>
              <a:off x="3784600" y="4724400"/>
              <a:ext cx="2286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51" name="Group 50"/>
          <p:cNvGrpSpPr/>
          <p:nvPr/>
        </p:nvGrpSpPr>
        <p:grpSpPr>
          <a:xfrm>
            <a:off x="6502400" y="4176010"/>
            <a:ext cx="2616200" cy="1143000"/>
            <a:chOff x="1854200" y="4572000"/>
            <a:chExt cx="2616200" cy="1143000"/>
          </a:xfrm>
        </p:grpSpPr>
        <p:sp>
          <p:nvSpPr>
            <p:cNvPr id="32" name="Oval 5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49600" y="45720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5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438400" y="4914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5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62400" y="49149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5" name="AutoShape 56"/>
            <p:cNvCxnSpPr>
              <a:cxnSpLocks noChangeShapeType="1"/>
              <a:stCxn id="32" idx="4"/>
              <a:endCxn id="33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2540000" y="4686300"/>
              <a:ext cx="7112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6" name="AutoShape 57"/>
            <p:cNvCxnSpPr>
              <a:cxnSpLocks noChangeShapeType="1"/>
              <a:stCxn id="32" idx="4"/>
              <a:endCxn id="34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3251200" y="4686300"/>
              <a:ext cx="8128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7" name="Oval 5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082800" y="53149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5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54200" y="56007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311400" y="560070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61"/>
            <p:cNvCxnSpPr>
              <a:cxnSpLocks noChangeShapeType="1"/>
              <a:stCxn id="37" idx="4"/>
              <a:endCxn id="38" idx="0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1955800" y="5429250"/>
              <a:ext cx="2286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1" name="AutoShape 62"/>
            <p:cNvCxnSpPr>
              <a:cxnSpLocks noChangeShapeType="1"/>
              <a:stCxn id="37" idx="4"/>
              <a:endCxn id="39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2184400" y="5429250"/>
              <a:ext cx="228600" cy="1714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2" name="Oval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819400" y="53149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3" name="AutoShape 68"/>
            <p:cNvCxnSpPr>
              <a:cxnSpLocks noChangeShapeType="1"/>
              <a:stCxn id="33" idx="4"/>
              <a:endCxn id="37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2184400" y="5029200"/>
              <a:ext cx="3556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4" name="AutoShape 69"/>
            <p:cNvCxnSpPr>
              <a:cxnSpLocks noChangeShapeType="1"/>
              <a:stCxn id="33" idx="4"/>
              <a:endCxn id="42" idx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2540000" y="5029200"/>
              <a:ext cx="309158" cy="3024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5" name="Oval 7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657600" y="53149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7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67200" y="5314950"/>
              <a:ext cx="2032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7" name="AutoShape 76"/>
            <p:cNvCxnSpPr>
              <a:cxnSpLocks noChangeShapeType="1"/>
              <a:stCxn id="34" idx="4"/>
              <a:endCxn id="45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3759200" y="50292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8" name="AutoShape 77"/>
            <p:cNvCxnSpPr>
              <a:cxnSpLocks noChangeShapeType="1"/>
              <a:stCxn id="34" idx="4"/>
              <a:endCxn id="46" idx="0"/>
            </p:cNvCxnSpPr>
            <p:nvPr>
              <p:custDataLst>
                <p:tags r:id="rId17"/>
              </p:custDataLst>
            </p:nvPr>
          </p:nvCxnSpPr>
          <p:spPr bwMode="auto">
            <a:xfrm>
              <a:off x="4064000" y="5029200"/>
              <a:ext cx="304800" cy="285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5363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</a:t>
            </a:r>
            <a:r>
              <a:rPr lang="en-US" smtClean="0"/>
              <a:t>Tree </a:t>
            </a:r>
            <a:r>
              <a:rPr lang="en-US"/>
              <a:t>T</a:t>
            </a:r>
            <a:r>
              <a:rPr lang="en-US" smtClean="0"/>
              <a:t>erms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There are many kinds of </a:t>
            </a:r>
            <a:r>
              <a:rPr lang="en-US" smtClean="0"/>
              <a:t>trees</a:t>
            </a:r>
          </a:p>
          <a:p>
            <a:endParaRPr lang="en-US" smtClean="0"/>
          </a:p>
          <a:p>
            <a:pPr lvl="1"/>
            <a:endParaRPr lang="en-US" smtClean="0"/>
          </a:p>
          <a:p>
            <a:r>
              <a:rPr lang="en-US" smtClean="0"/>
              <a:t>There are many kinds of binary </a:t>
            </a:r>
            <a:r>
              <a:rPr lang="en-US" smtClean="0"/>
              <a:t>trees</a:t>
            </a:r>
          </a:p>
          <a:p>
            <a:endParaRPr lang="en-US" smtClean="0"/>
          </a:p>
          <a:p>
            <a:pPr lvl="1"/>
            <a:endParaRPr lang="en-US" smtClean="0"/>
          </a:p>
          <a:p>
            <a:r>
              <a:rPr lang="en-US" smtClean="0"/>
              <a:t>A tree can be balanced or not</a:t>
            </a:r>
          </a:p>
          <a:p>
            <a:pPr lvl="1"/>
            <a:r>
              <a:rPr lang="en-US" smtClean="0"/>
              <a:t>A balanced tree with </a:t>
            </a:r>
            <a:r>
              <a:rPr lang="en-US" i="1" smtClean="0"/>
              <a:t>n</a:t>
            </a:r>
            <a:r>
              <a:rPr lang="en-US" smtClean="0"/>
              <a:t> nodes has a height </a:t>
            </a:r>
            <a:r>
              <a:rPr lang="en-US" smtClean="0"/>
              <a:t>of</a:t>
            </a:r>
            <a:endParaRPr lang="en-US" smtClean="0"/>
          </a:p>
          <a:p>
            <a:pPr lvl="1"/>
            <a:r>
              <a:rPr lang="en-US" smtClean="0"/>
              <a:t>Different kinds of trees u</a:t>
            </a:r>
            <a:r>
              <a:rPr lang="en-US" smtClean="0"/>
              <a:t>se </a:t>
            </a:r>
            <a:r>
              <a:rPr lang="en-US" smtClean="0"/>
              <a:t>different “balance conditions” to achieve this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7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(Bonus Material) Cool Uses &amp; Kinds of Trees!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695097"/>
          </a:xfrm>
        </p:spPr>
        <p:txBody>
          <a:bodyPr>
            <a:normAutofit fontScale="92500" lnSpcReduction="20000"/>
          </a:bodyPr>
          <a:lstStyle/>
          <a:p>
            <a:pPr marL="0" indent="0" fontAlgn="ctr">
              <a:lnSpc>
                <a:spcPct val="100000"/>
              </a:lnSpc>
              <a:spcBef>
                <a:spcPts val="1500"/>
              </a:spcBef>
              <a:buNone/>
            </a:pPr>
            <a:r>
              <a:rPr lang="en-US">
                <a:hlinkClick r:id="rId12"/>
              </a:rPr>
              <a:t>Binary Search Tree</a:t>
            </a:r>
            <a:r>
              <a:rPr lang="en-US"/>
              <a:t> - dictionaries and more </a:t>
            </a:r>
          </a:p>
          <a:p>
            <a:pPr marL="0" indent="0" fontAlgn="ctr">
              <a:lnSpc>
                <a:spcPct val="100000"/>
              </a:lnSpc>
              <a:spcBef>
                <a:spcPts val="1500"/>
              </a:spcBef>
              <a:buNone/>
            </a:pPr>
            <a:r>
              <a:rPr lang="en-US">
                <a:hlinkClick r:id="rId13"/>
              </a:rPr>
              <a:t>Syntax Tree</a:t>
            </a:r>
            <a:r>
              <a:rPr lang="en-US"/>
              <a:t> - Constructed by compilers and (implicitly) calculators to parse expression</a:t>
            </a:r>
          </a:p>
          <a:p>
            <a:pPr marL="0" indent="0" fontAlgn="ctr">
              <a:lnSpc>
                <a:spcPct val="100000"/>
              </a:lnSpc>
              <a:spcBef>
                <a:spcPts val="1500"/>
              </a:spcBef>
              <a:buNone/>
            </a:pPr>
            <a:r>
              <a:rPr lang="en-US">
                <a:hlinkClick r:id="rId14"/>
              </a:rPr>
              <a:t>Binary Space Partition</a:t>
            </a:r>
            <a:r>
              <a:rPr lang="en-US"/>
              <a:t> - Used in almost every 3D video game to determine what objects need to be rendered.</a:t>
            </a:r>
          </a:p>
          <a:p>
            <a:pPr marL="0" indent="0" fontAlgn="ctr">
              <a:lnSpc>
                <a:spcPct val="100000"/>
              </a:lnSpc>
              <a:spcBef>
                <a:spcPts val="1500"/>
              </a:spcBef>
              <a:buNone/>
            </a:pPr>
            <a:r>
              <a:rPr lang="en-US">
                <a:hlinkClick r:id="rId15"/>
              </a:rPr>
              <a:t>Binary Tries</a:t>
            </a:r>
            <a:r>
              <a:rPr lang="en-US"/>
              <a:t> - Used in almost every high-bandwidth router for storing router-tables</a:t>
            </a:r>
            <a:r>
              <a:rPr lang="en-US" smtClean="0"/>
              <a:t>.</a:t>
            </a:r>
            <a:endParaRPr lang="en-US"/>
          </a:p>
        </p:txBody>
      </p:sp>
      <p:grpSp>
        <p:nvGrpSpPr>
          <p:cNvPr id="8" name="Group 102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038294" y="2115772"/>
            <a:ext cx="1752600" cy="2057400"/>
            <a:chOff x="3792" y="1728"/>
            <a:chExt cx="1104" cy="1296"/>
          </a:xfrm>
        </p:grpSpPr>
        <p:sp>
          <p:nvSpPr>
            <p:cNvPr id="9" name="Oval 1029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293" y="1728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+</a:t>
              </a:r>
            </a:p>
          </p:txBody>
        </p:sp>
        <p:cxnSp>
          <p:nvCxnSpPr>
            <p:cNvPr id="10" name="AutoShape 1030"/>
            <p:cNvCxnSpPr>
              <a:cxnSpLocks noChangeShapeType="1"/>
            </p:cNvCxnSpPr>
            <p:nvPr>
              <p:custDataLst>
                <p:tags r:id="rId3"/>
              </p:custDataLst>
            </p:nvPr>
          </p:nvCxnSpPr>
          <p:spPr bwMode="auto">
            <a:xfrm flipH="1">
              <a:off x="4128" y="1968"/>
              <a:ext cx="207" cy="2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1031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>
              <a:off x="4539" y="1968"/>
              <a:ext cx="213" cy="2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2" name="Oval 1032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984" y="2264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*</a:t>
              </a:r>
            </a:p>
          </p:txBody>
        </p:sp>
        <p:sp>
          <p:nvSpPr>
            <p:cNvPr id="13" name="Oval 1033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92" y="2756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2</a:t>
              </a:r>
            </a:p>
          </p:txBody>
        </p:sp>
        <p:sp>
          <p:nvSpPr>
            <p:cNvPr id="14" name="Oval 1034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76" y="2756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4</a:t>
              </a:r>
            </a:p>
          </p:txBody>
        </p:sp>
        <p:cxnSp>
          <p:nvCxnSpPr>
            <p:cNvPr id="15" name="AutoShape 1035"/>
            <p:cNvCxnSpPr>
              <a:cxnSpLocks noChangeShapeType="1"/>
            </p:cNvCxnSpPr>
            <p:nvPr>
              <p:custDataLst>
                <p:tags r:id="rId8"/>
              </p:custDataLst>
            </p:nvPr>
          </p:nvCxnSpPr>
          <p:spPr bwMode="auto">
            <a:xfrm>
              <a:off x="4230" y="2504"/>
              <a:ext cx="90" cy="2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036"/>
            <p:cNvCxnSpPr>
              <a:cxnSpLocks noChangeShapeType="1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3936" y="2504"/>
              <a:ext cx="90" cy="2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" name="Oval 1037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608" y="2264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5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044745" y="5756856"/>
            <a:ext cx="4887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spcBef>
                <a:spcPts val="1500"/>
              </a:spcBef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now, focusing on generic and binary search trees (don't worry about the other ones listed here -- I just think they're cool and want to share!)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(Bonus Material) Cool Uses &amp; Kinds of Trees!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14400" y="1690689"/>
            <a:ext cx="5181600" cy="4956492"/>
          </a:xfrm>
        </p:spPr>
        <p:txBody>
          <a:bodyPr>
            <a:normAutofit fontScale="92500"/>
          </a:bodyPr>
          <a:lstStyle/>
          <a:p>
            <a:pPr marL="0" indent="0" fontAlgn="ctr">
              <a:lnSpc>
                <a:spcPct val="100000"/>
              </a:lnSpc>
              <a:spcBef>
                <a:spcPts val="1500"/>
              </a:spcBef>
              <a:buNone/>
            </a:pPr>
            <a:r>
              <a:rPr lang="en-US" u="sng" smtClean="0">
                <a:hlinkClick r:id="rId2"/>
              </a:rPr>
              <a:t>Game Tree</a:t>
            </a:r>
            <a:r>
              <a:rPr lang="en-US" smtClean="0"/>
              <a:t> - Used in computer chess and other game AIs</a:t>
            </a:r>
            <a:endParaRPr lang="en-US" smtClean="0">
              <a:hlinkClick r:id="rId3"/>
            </a:endParaRPr>
          </a:p>
          <a:p>
            <a:pPr marL="0" indent="0" fontAlgn="ctr">
              <a:lnSpc>
                <a:spcPct val="100000"/>
              </a:lnSpc>
              <a:spcBef>
                <a:spcPts val="1500"/>
              </a:spcBef>
              <a:buNone/>
            </a:pPr>
            <a:r>
              <a:rPr lang="en-US" smtClean="0">
                <a:hlinkClick r:id="rId3"/>
              </a:rPr>
              <a:t>GGM Trees</a:t>
            </a:r>
            <a:r>
              <a:rPr lang="en-US" smtClean="0"/>
              <a:t> - Used in cryptographic applications to generate a tree of pseudo-random numbers.</a:t>
            </a:r>
          </a:p>
          <a:p>
            <a:pPr marL="0" indent="0" fontAlgn="ctr">
              <a:lnSpc>
                <a:spcPct val="100000"/>
              </a:lnSpc>
              <a:spcBef>
                <a:spcPts val="1500"/>
              </a:spcBef>
              <a:buNone/>
            </a:pPr>
            <a:r>
              <a:rPr lang="en-US" u="sng" smtClean="0">
                <a:hlinkClick r:id="rId4"/>
              </a:rPr>
              <a:t>Vantage-Point Trees</a:t>
            </a:r>
            <a:r>
              <a:rPr lang="en-US" smtClean="0"/>
              <a:t> - Used in bioinformatics to store huge databases of genomic data records</a:t>
            </a:r>
            <a:br>
              <a:rPr lang="en-US" smtClean="0"/>
            </a:br>
            <a:endParaRPr lang="en-US" sz="1300" smtClean="0"/>
          </a:p>
          <a:p>
            <a:pPr marL="457200" lvl="1" indent="0" fontAlgn="ctr">
              <a:lnSpc>
                <a:spcPct val="100000"/>
              </a:lnSpc>
              <a:spcBef>
                <a:spcPts val="1500"/>
              </a:spcBef>
              <a:buNone/>
            </a:pPr>
            <a:r>
              <a:rPr lang="en-US" smtClean="0"/>
              <a:t>… and many more kinds and uses of trees!</a:t>
            </a:r>
            <a:endParaRPr lang="en-US" sz="1300" smtClean="0"/>
          </a:p>
        </p:txBody>
      </p:sp>
      <p:sp>
        <p:nvSpPr>
          <p:cNvPr id="6" name="Rectangle 5"/>
          <p:cNvSpPr/>
          <p:nvPr/>
        </p:nvSpPr>
        <p:spPr>
          <a:xfrm>
            <a:off x="7044745" y="5756856"/>
            <a:ext cx="4887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spcBef>
                <a:spcPts val="1500"/>
              </a:spcBef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now, focusing on generic and binary search trees (don't worry about the other ones listed here -- I just think they're cool and want to share!)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6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Binary Trees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447799"/>
            <a:ext cx="10290120" cy="5042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1"/>
                </a:solidFill>
              </a:rPr>
              <a:t>Binary tree</a:t>
            </a:r>
            <a:r>
              <a:rPr lang="en-US"/>
              <a:t>:  Each node has at most 2 children (branching factor 2</a:t>
            </a:r>
            <a:r>
              <a:rPr lang="en-US" smtClean="0"/>
              <a:t>)</a:t>
            </a:r>
          </a:p>
          <a:p>
            <a:pPr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r>
              <a:rPr lang="en-US" smtClean="0"/>
              <a:t>Binary </a:t>
            </a:r>
            <a:r>
              <a:rPr lang="en-US" smtClean="0"/>
              <a:t>tree </a:t>
            </a:r>
            <a:r>
              <a:rPr lang="en-US" smtClean="0"/>
              <a:t>is</a:t>
            </a:r>
          </a:p>
          <a:p>
            <a:pPr lvl="1">
              <a:lnSpc>
                <a:spcPct val="90000"/>
              </a:lnSpc>
            </a:pPr>
            <a:endParaRPr lang="en-US" sz="2800"/>
          </a:p>
          <a:p>
            <a:pPr lvl="1">
              <a:lnSpc>
                <a:spcPct val="90000"/>
              </a:lnSpc>
            </a:pPr>
            <a:endParaRPr lang="en-US" sz="1400" smtClean="0"/>
          </a:p>
          <a:p>
            <a:pPr lvl="1">
              <a:lnSpc>
                <a:spcPct val="90000"/>
              </a:lnSpc>
            </a:pPr>
            <a:endParaRPr lang="en-US" sz="1400" smtClean="0"/>
          </a:p>
          <a:p>
            <a:pPr lvl="1">
              <a:lnSpc>
                <a:spcPct val="90000"/>
              </a:lnSpc>
            </a:pPr>
            <a:endParaRPr lang="en-US" sz="1400" smtClean="0"/>
          </a:p>
          <a:p>
            <a:pPr lvl="1"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r>
              <a:rPr lang="en-US" smtClean="0"/>
              <a:t>Representation</a:t>
            </a:r>
            <a:r>
              <a:rPr lang="en-US" smtClean="0"/>
              <a:t>:</a:t>
            </a:r>
            <a:endParaRPr lang="en-US" smtClean="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r>
              <a:rPr lang="en-US" kern="0" smtClean="0"/>
              <a:t>For a dictionary, data will include a key and a value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617284" y="2306612"/>
            <a:ext cx="2961369" cy="3702076"/>
            <a:chOff x="6980238" y="1981200"/>
            <a:chExt cx="3230562" cy="4038600"/>
          </a:xfrm>
        </p:grpSpPr>
        <p:sp>
          <p:nvSpPr>
            <p:cNvPr id="10244" name="Oval 1028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156575" y="19812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cxnSp>
          <p:nvCxnSpPr>
            <p:cNvPr id="10245" name="AutoShape 1029"/>
            <p:cNvCxnSpPr>
              <a:cxnSpLocks noChangeShapeType="1"/>
              <a:stCxn id="10244" idx="3"/>
              <a:endCxn id="10247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7742238" y="2390776"/>
              <a:ext cx="481012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46" name="AutoShape 1030"/>
            <p:cNvCxnSpPr>
              <a:cxnSpLocks noChangeShapeType="1"/>
              <a:stCxn id="10244" idx="5"/>
              <a:endCxn id="10252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8547101" y="2390776"/>
              <a:ext cx="481013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247" name="Oval 1032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513638" y="2895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10248" name="Oval 1034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980238" y="3733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10249" name="Oval 1035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047038" y="3733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cxnSp>
          <p:nvCxnSpPr>
            <p:cNvPr id="10250" name="AutoShape 1036"/>
            <p:cNvCxnSpPr>
              <a:cxnSpLocks noChangeShapeType="1"/>
              <a:stCxn id="10247" idx="5"/>
              <a:endCxn id="10249" idx="0"/>
            </p:cNvCxnSpPr>
            <p:nvPr>
              <p:custDataLst>
                <p:tags r:id="rId9"/>
              </p:custDataLst>
            </p:nvPr>
          </p:nvCxnSpPr>
          <p:spPr bwMode="auto">
            <a:xfrm>
              <a:off x="7904164" y="3305176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51" name="AutoShape 1037"/>
            <p:cNvCxnSpPr>
              <a:cxnSpLocks noChangeShapeType="1"/>
              <a:stCxn id="10247" idx="3"/>
              <a:endCxn id="10248" idx="0"/>
            </p:cNvCxnSpPr>
            <p:nvPr>
              <p:custDataLst>
                <p:tags r:id="rId10"/>
              </p:custDataLst>
            </p:nvPr>
          </p:nvCxnSpPr>
          <p:spPr bwMode="auto">
            <a:xfrm flipH="1">
              <a:off x="7208839" y="3305176"/>
              <a:ext cx="371475" cy="409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252" name="Oval 1038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799513" y="2895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10253" name="Oval 1039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144000" y="37338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cxnSp>
          <p:nvCxnSpPr>
            <p:cNvPr id="10254" name="AutoShape 1040"/>
            <p:cNvCxnSpPr>
              <a:cxnSpLocks noChangeShapeType="1"/>
              <a:endCxn id="10253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9144000" y="3352800"/>
              <a:ext cx="228601" cy="381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55" name="AutoShape 1041"/>
            <p:cNvCxnSpPr>
              <a:cxnSpLocks noChangeShapeType="1"/>
              <a:stCxn id="10253" idx="3"/>
              <a:endCxn id="10258" idx="0"/>
            </p:cNvCxnSpPr>
            <p:nvPr>
              <p:custDataLst>
                <p:tags r:id="rId14"/>
              </p:custDataLst>
            </p:nvPr>
          </p:nvCxnSpPr>
          <p:spPr bwMode="auto">
            <a:xfrm rot="5400000">
              <a:off x="8685214" y="4046257"/>
              <a:ext cx="447955" cy="6035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256" name="Oval 1042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753600" y="4572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cxnSp>
          <p:nvCxnSpPr>
            <p:cNvPr id="10257" name="AutoShape 1043"/>
            <p:cNvCxnSpPr>
              <a:cxnSpLocks noChangeShapeType="1"/>
              <a:endCxn id="10256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9525000" y="4124044"/>
              <a:ext cx="457200" cy="44795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258" name="Oval 1044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378825" y="4572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  <p:sp>
          <p:nvSpPr>
            <p:cNvPr id="10259" name="Oval 1047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874125" y="5562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J</a:t>
              </a:r>
            </a:p>
          </p:txBody>
        </p:sp>
        <p:sp>
          <p:nvSpPr>
            <p:cNvPr id="10260" name="Oval 1048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877175" y="5562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I</a:t>
              </a:r>
            </a:p>
          </p:txBody>
        </p:sp>
        <p:cxnSp>
          <p:nvCxnSpPr>
            <p:cNvPr id="10261" name="AutoShape 1051"/>
            <p:cNvCxnSpPr>
              <a:cxnSpLocks noChangeShapeType="1"/>
              <a:stCxn id="10258" idx="3"/>
              <a:endCxn id="10260" idx="0"/>
            </p:cNvCxnSpPr>
            <p:nvPr>
              <p:custDataLst>
                <p:tags r:id="rId20"/>
              </p:custDataLst>
            </p:nvPr>
          </p:nvCxnSpPr>
          <p:spPr bwMode="auto">
            <a:xfrm flipH="1">
              <a:off x="8105776" y="4981576"/>
              <a:ext cx="33972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262" name="AutoShape 1053"/>
            <p:cNvCxnSpPr>
              <a:cxnSpLocks noChangeShapeType="1"/>
              <a:stCxn id="10258" idx="5"/>
              <a:endCxn id="10259" idx="0"/>
            </p:cNvCxnSpPr>
            <p:nvPr>
              <p:custDataLst>
                <p:tags r:id="rId21"/>
              </p:custDataLst>
            </p:nvPr>
          </p:nvCxnSpPr>
          <p:spPr bwMode="auto">
            <a:xfrm>
              <a:off x="8769351" y="4981576"/>
              <a:ext cx="333375" cy="5619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5844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279265" cy="47812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Homework 3 is out</a:t>
            </a:r>
          </a:p>
          <a:p>
            <a:pPr lvl="1"/>
            <a:r>
              <a:rPr lang="en-US" dirty="0" smtClean="0"/>
              <a:t>Pair-programming opportunity!</a:t>
            </a:r>
          </a:p>
          <a:p>
            <a:pPr lvl="1"/>
            <a:r>
              <a:rPr lang="en-US" dirty="0" smtClean="0"/>
              <a:t>Start early</a:t>
            </a:r>
          </a:p>
          <a:p>
            <a:endParaRPr lang="en-US" dirty="0" smtClean="0"/>
          </a:p>
          <a:p>
            <a:r>
              <a:rPr lang="en-US" dirty="0" smtClean="0"/>
              <a:t>Anonymous feedback mechanism available on website</a:t>
            </a:r>
          </a:p>
          <a:p>
            <a:endParaRPr lang="en-US" dirty="0" smtClean="0"/>
          </a:p>
          <a:p>
            <a:r>
              <a:rPr lang="en-US" dirty="0" smtClean="0"/>
              <a:t>Homework from long weekend</a:t>
            </a:r>
          </a:p>
          <a:p>
            <a:pPr lvl="1"/>
            <a:r>
              <a:rPr lang="en-US" dirty="0" smtClean="0"/>
              <a:t>Forgot to ask for it last lecture</a:t>
            </a:r>
          </a:p>
          <a:p>
            <a:pPr lvl="1"/>
            <a:r>
              <a:rPr lang="en-US" dirty="0" smtClean="0"/>
              <a:t>Pile on top of slide print-outs on your way out</a:t>
            </a:r>
          </a:p>
          <a:p>
            <a:pPr lvl="1"/>
            <a:r>
              <a:rPr lang="en-US" dirty="0" smtClean="0"/>
              <a:t>Ungraded, but am interested to see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812665" y="-437882"/>
            <a:ext cx="6797959" cy="8036416"/>
            <a:chOff x="5838422" y="-437882"/>
            <a:chExt cx="6797959" cy="80364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38422" y="-437882"/>
              <a:ext cx="6797959" cy="8036416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6593983" y="5545899"/>
              <a:ext cx="3683358" cy="631064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8089123">
              <a:off x="10193940" y="4905340"/>
              <a:ext cx="951401" cy="549319"/>
            </a:xfrm>
            <a:prstGeom prst="rightArrow">
              <a:avLst>
                <a:gd name="adj1" fmla="val 33973"/>
                <a:gd name="adj2" fmla="val 7203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78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Binary Tree Representation</a:t>
            </a:r>
          </a:p>
        </p:txBody>
      </p:sp>
      <p:grpSp>
        <p:nvGrpSpPr>
          <p:cNvPr id="5" name="Group 105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3314700" y="1607629"/>
            <a:ext cx="1193592" cy="1044393"/>
            <a:chOff x="2256" y="3408"/>
            <a:chExt cx="768" cy="672"/>
          </a:xfrm>
        </p:grpSpPr>
        <p:sp>
          <p:nvSpPr>
            <p:cNvPr id="6" name="Rectangle 105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256" y="3408"/>
              <a:ext cx="768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smtClean="0"/>
                <a:t>A</a:t>
              </a:r>
              <a:endParaRPr lang="en-US" sz="1600"/>
            </a:p>
          </p:txBody>
        </p:sp>
        <p:sp>
          <p:nvSpPr>
            <p:cNvPr id="7" name="Rectangle 105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640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right </a:t>
              </a:r>
            </a:p>
            <a:p>
              <a:pPr algn="ctr"/>
              <a:r>
                <a:rPr lang="en-US" sz="1400" smtClean="0"/>
                <a:t>subtree</a:t>
              </a:r>
              <a:endParaRPr lang="en-US" sz="1400"/>
            </a:p>
          </p:txBody>
        </p:sp>
        <p:sp>
          <p:nvSpPr>
            <p:cNvPr id="8" name="Rectangle 1058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256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left</a:t>
              </a:r>
            </a:p>
            <a:p>
              <a:pPr algn="ctr"/>
              <a:r>
                <a:rPr lang="en-US" sz="1400" smtClean="0"/>
                <a:t>subtree</a:t>
              </a:r>
              <a:endParaRPr lang="en-US" sz="1400"/>
            </a:p>
          </p:txBody>
        </p:sp>
      </p:grpSp>
      <p:grpSp>
        <p:nvGrpSpPr>
          <p:cNvPr id="9" name="Group 105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871345" y="3226506"/>
            <a:ext cx="1193592" cy="1044393"/>
            <a:chOff x="2256" y="3408"/>
            <a:chExt cx="768" cy="672"/>
          </a:xfrm>
        </p:grpSpPr>
        <p:sp>
          <p:nvSpPr>
            <p:cNvPr id="10" name="Rectangle 105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256" y="3408"/>
              <a:ext cx="768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/>
                <a:t>B</a:t>
              </a:r>
              <a:endParaRPr lang="en-US" sz="1600"/>
            </a:p>
          </p:txBody>
        </p:sp>
        <p:sp>
          <p:nvSpPr>
            <p:cNvPr id="11" name="Rectangle 105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640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right </a:t>
              </a:r>
            </a:p>
            <a:p>
              <a:pPr algn="ctr"/>
              <a:r>
                <a:rPr lang="en-US" sz="1400" smtClean="0"/>
                <a:t>subtree</a:t>
              </a:r>
              <a:endParaRPr lang="en-US" sz="1400"/>
            </a:p>
          </p:txBody>
        </p:sp>
        <p:sp>
          <p:nvSpPr>
            <p:cNvPr id="12" name="Rectangle 105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256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left</a:t>
              </a:r>
            </a:p>
            <a:p>
              <a:pPr algn="ctr"/>
              <a:r>
                <a:rPr lang="en-US" sz="1400" smtClean="0"/>
                <a:t>subtree</a:t>
              </a:r>
              <a:endParaRPr lang="en-US" sz="1400"/>
            </a:p>
          </p:txBody>
        </p:sp>
      </p:grpSp>
      <p:grpSp>
        <p:nvGrpSpPr>
          <p:cNvPr id="13" name="Group 105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838074" y="3195782"/>
            <a:ext cx="1193592" cy="1044393"/>
            <a:chOff x="2256" y="3408"/>
            <a:chExt cx="768" cy="672"/>
          </a:xfrm>
        </p:grpSpPr>
        <p:sp>
          <p:nvSpPr>
            <p:cNvPr id="14" name="Rectangle 105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256" y="3408"/>
              <a:ext cx="768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/>
                <a:t>C</a:t>
              </a:r>
              <a:endParaRPr lang="en-US" sz="1600"/>
            </a:p>
          </p:txBody>
        </p:sp>
        <p:sp>
          <p:nvSpPr>
            <p:cNvPr id="15" name="Rectangle 105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640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right </a:t>
              </a:r>
            </a:p>
            <a:p>
              <a:pPr algn="ctr"/>
              <a:r>
                <a:rPr lang="en-US" sz="1400" smtClean="0"/>
                <a:t>subtree</a:t>
              </a:r>
              <a:endParaRPr lang="en-US" sz="1400"/>
            </a:p>
          </p:txBody>
        </p:sp>
        <p:sp>
          <p:nvSpPr>
            <p:cNvPr id="16" name="Rectangle 105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256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left</a:t>
              </a:r>
            </a:p>
            <a:p>
              <a:pPr algn="ctr"/>
              <a:r>
                <a:rPr lang="en-US" sz="1400" smtClean="0"/>
                <a:t>subtree</a:t>
              </a:r>
              <a:endParaRPr lang="en-US" sz="1400"/>
            </a:p>
          </p:txBody>
        </p:sp>
      </p:grpSp>
      <p:grpSp>
        <p:nvGrpSpPr>
          <p:cNvPr id="17" name="Group 105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031044" y="4914349"/>
            <a:ext cx="1193592" cy="1044393"/>
            <a:chOff x="2256" y="3408"/>
            <a:chExt cx="768" cy="672"/>
          </a:xfrm>
        </p:grpSpPr>
        <p:sp>
          <p:nvSpPr>
            <p:cNvPr id="18" name="Rectangle 105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256" y="3408"/>
              <a:ext cx="768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/>
                <a:t>D</a:t>
              </a:r>
              <a:endParaRPr lang="en-US" sz="1600"/>
            </a:p>
          </p:txBody>
        </p:sp>
        <p:sp>
          <p:nvSpPr>
            <p:cNvPr id="19" name="Rectangle 105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640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right </a:t>
              </a:r>
            </a:p>
            <a:p>
              <a:pPr algn="ctr"/>
              <a:r>
                <a:rPr lang="en-US" sz="1400" smtClean="0"/>
                <a:t>subtree</a:t>
              </a:r>
              <a:endParaRPr lang="en-US" sz="1400"/>
            </a:p>
          </p:txBody>
        </p:sp>
        <p:sp>
          <p:nvSpPr>
            <p:cNvPr id="20" name="Rectangle 105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256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left</a:t>
              </a:r>
            </a:p>
            <a:p>
              <a:pPr algn="ctr"/>
              <a:r>
                <a:rPr lang="en-US" sz="1400" smtClean="0"/>
                <a:t>subtree</a:t>
              </a:r>
              <a:endParaRPr lang="en-US" sz="1400"/>
            </a:p>
          </p:txBody>
        </p:sp>
      </p:grpSp>
      <p:grpSp>
        <p:nvGrpSpPr>
          <p:cNvPr id="21" name="Group 105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650138" y="4933180"/>
            <a:ext cx="1193592" cy="1044393"/>
            <a:chOff x="2256" y="3408"/>
            <a:chExt cx="768" cy="672"/>
          </a:xfrm>
        </p:grpSpPr>
        <p:sp>
          <p:nvSpPr>
            <p:cNvPr id="22" name="Rectangle 105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256" y="3408"/>
              <a:ext cx="768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/>
                <a:t>E</a:t>
              </a:r>
              <a:endParaRPr lang="en-US" sz="1600"/>
            </a:p>
          </p:txBody>
        </p:sp>
        <p:sp>
          <p:nvSpPr>
            <p:cNvPr id="23" name="Rectangle 105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640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right </a:t>
              </a:r>
            </a:p>
            <a:p>
              <a:pPr algn="ctr"/>
              <a:r>
                <a:rPr lang="en-US" sz="1400" smtClean="0"/>
                <a:t>subtree</a:t>
              </a:r>
              <a:endParaRPr lang="en-US" sz="1400"/>
            </a:p>
          </p:txBody>
        </p:sp>
        <p:sp>
          <p:nvSpPr>
            <p:cNvPr id="24" name="Rectangle 105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256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left</a:t>
              </a:r>
            </a:p>
            <a:p>
              <a:pPr algn="ctr"/>
              <a:r>
                <a:rPr lang="en-US" sz="1400" smtClean="0"/>
                <a:t>subtree</a:t>
              </a:r>
              <a:endParaRPr lang="en-US" sz="1400"/>
            </a:p>
          </p:txBody>
        </p:sp>
      </p:grpSp>
      <p:grpSp>
        <p:nvGrpSpPr>
          <p:cNvPr id="25" name="Group 105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828986" y="4933180"/>
            <a:ext cx="1193592" cy="1044393"/>
            <a:chOff x="2256" y="3408"/>
            <a:chExt cx="768" cy="672"/>
          </a:xfrm>
        </p:grpSpPr>
        <p:sp>
          <p:nvSpPr>
            <p:cNvPr id="26" name="Rectangle 105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256" y="3408"/>
              <a:ext cx="768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/>
                <a:t>F</a:t>
              </a:r>
              <a:endParaRPr lang="en-US" sz="1600"/>
            </a:p>
          </p:txBody>
        </p:sp>
        <p:sp>
          <p:nvSpPr>
            <p:cNvPr id="27" name="Rectangle 105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640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right </a:t>
              </a:r>
            </a:p>
            <a:p>
              <a:pPr algn="ctr"/>
              <a:r>
                <a:rPr lang="en-US" sz="1400" smtClean="0"/>
                <a:t>subtree</a:t>
              </a:r>
              <a:endParaRPr lang="en-US" sz="1400"/>
            </a:p>
          </p:txBody>
        </p:sp>
        <p:sp>
          <p:nvSpPr>
            <p:cNvPr id="28" name="Rectangle 105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256" y="3744"/>
              <a:ext cx="38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/>
                <a:t>left</a:t>
              </a:r>
            </a:p>
            <a:p>
              <a:pPr algn="ctr"/>
              <a:r>
                <a:rPr lang="en-US" sz="1400" smtClean="0"/>
                <a:t>subtree</a:t>
              </a:r>
              <a:endParaRPr lang="en-US" sz="140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115261" y="1807098"/>
            <a:ext cx="3465490" cy="2990840"/>
            <a:chOff x="8617284" y="2306612"/>
            <a:chExt cx="2751818" cy="2374916"/>
          </a:xfrm>
        </p:grpSpPr>
        <p:sp>
          <p:nvSpPr>
            <p:cNvPr id="31" name="Oval 1028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695600" y="2306612"/>
              <a:ext cx="419103" cy="41910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cxnSp>
          <p:nvCxnSpPr>
            <p:cNvPr id="32" name="AutoShape 1029"/>
            <p:cNvCxnSpPr>
              <a:cxnSpLocks noChangeShapeType="1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9315789" y="2682059"/>
              <a:ext cx="440931" cy="4452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1030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10053585" y="2682059"/>
              <a:ext cx="440932" cy="4452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4" name="Oval 1032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106237" y="3144818"/>
              <a:ext cx="419103" cy="41910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5" name="Oval 1034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617284" y="3913173"/>
              <a:ext cx="419103" cy="41910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6" name="Oval 1035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595191" y="3913173"/>
              <a:ext cx="419103" cy="41910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E</a:t>
              </a:r>
            </a:p>
          </p:txBody>
        </p:sp>
        <p:cxnSp>
          <p:nvCxnSpPr>
            <p:cNvPr id="37" name="AutoShape 1036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9464222" y="3520265"/>
              <a:ext cx="340521" cy="3754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8" name="AutoShape 1037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8826836" y="3520265"/>
              <a:ext cx="340521" cy="3754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9" name="Oval 1038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0284964" y="3144818"/>
              <a:ext cx="419103" cy="41910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40" name="Oval 103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600746" y="3913173"/>
              <a:ext cx="419103" cy="41910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/>
                <a:t>F</a:t>
              </a:r>
            </a:p>
          </p:txBody>
        </p:sp>
        <p:cxnSp>
          <p:nvCxnSpPr>
            <p:cNvPr id="41" name="AutoShape 1040"/>
            <p:cNvCxnSpPr>
              <a:cxnSpLocks noChangeShapeType="1"/>
              <a:stCxn id="39" idx="5"/>
            </p:cNvCxnSpPr>
            <p:nvPr>
              <p:custDataLst>
                <p:tags r:id="rId18"/>
              </p:custDataLst>
            </p:nvPr>
          </p:nvCxnSpPr>
          <p:spPr bwMode="auto">
            <a:xfrm>
              <a:off x="10642691" y="3502545"/>
              <a:ext cx="167606" cy="4106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1041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 flipH="1">
              <a:off x="10284964" y="4270900"/>
              <a:ext cx="377159" cy="4106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1043"/>
            <p:cNvCxnSpPr>
              <a:cxnSpLocks noChangeShapeType="1"/>
            </p:cNvCxnSpPr>
            <p:nvPr>
              <p:custDataLst>
                <p:tags r:id="rId20"/>
              </p:custDataLst>
            </p:nvPr>
          </p:nvCxnSpPr>
          <p:spPr bwMode="auto">
            <a:xfrm>
              <a:off x="10949999" y="4270899"/>
              <a:ext cx="419103" cy="4106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51" name="Straight Arrow Connector 50"/>
          <p:cNvCxnSpPr>
            <a:stCxn id="8" idx="2"/>
            <a:endCxn id="10" idx="0"/>
          </p:cNvCxnSpPr>
          <p:nvPr/>
        </p:nvCxnSpPr>
        <p:spPr>
          <a:xfrm flipH="1">
            <a:off x="2468141" y="2652023"/>
            <a:ext cx="1144957" cy="57448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2"/>
            <a:endCxn id="14" idx="0"/>
          </p:cNvCxnSpPr>
          <p:nvPr/>
        </p:nvCxnSpPr>
        <p:spPr>
          <a:xfrm>
            <a:off x="4209894" y="2652023"/>
            <a:ext cx="1224976" cy="54375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2" idx="2"/>
            <a:endCxn id="18" idx="0"/>
          </p:cNvCxnSpPr>
          <p:nvPr/>
        </p:nvCxnSpPr>
        <p:spPr>
          <a:xfrm flipH="1">
            <a:off x="1627840" y="4270900"/>
            <a:ext cx="541903" cy="64344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1" idx="2"/>
            <a:endCxn id="22" idx="0"/>
          </p:cNvCxnSpPr>
          <p:nvPr/>
        </p:nvCxnSpPr>
        <p:spPr>
          <a:xfrm>
            <a:off x="2766539" y="4270900"/>
            <a:ext cx="480395" cy="66228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6" idx="2"/>
          </p:cNvCxnSpPr>
          <p:nvPr/>
        </p:nvCxnSpPr>
        <p:spPr>
          <a:xfrm flipH="1">
            <a:off x="4639014" y="4240176"/>
            <a:ext cx="497458" cy="67417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5" idx="2"/>
            <a:endCxn id="26" idx="0"/>
          </p:cNvCxnSpPr>
          <p:nvPr/>
        </p:nvCxnSpPr>
        <p:spPr>
          <a:xfrm>
            <a:off x="5733268" y="4240176"/>
            <a:ext cx="692514" cy="6930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8" idx="2"/>
          </p:cNvCxnSpPr>
          <p:nvPr/>
        </p:nvCxnSpPr>
        <p:spPr>
          <a:xfrm flipH="1">
            <a:off x="5229601" y="5977574"/>
            <a:ext cx="897783" cy="115230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27" idx="2"/>
          </p:cNvCxnSpPr>
          <p:nvPr/>
        </p:nvCxnSpPr>
        <p:spPr>
          <a:xfrm>
            <a:off x="6724180" y="5977574"/>
            <a:ext cx="596796" cy="115230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4457239" y="4914349"/>
            <a:ext cx="414439" cy="134061"/>
            <a:chOff x="4333461" y="4914349"/>
            <a:chExt cx="594038" cy="192156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4333461" y="4914349"/>
              <a:ext cx="59403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4446105" y="5007115"/>
              <a:ext cx="35221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565374" y="5106505"/>
              <a:ext cx="13635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Arrow Connector 92"/>
          <p:cNvCxnSpPr>
            <a:stCxn id="20" idx="2"/>
          </p:cNvCxnSpPr>
          <p:nvPr/>
        </p:nvCxnSpPr>
        <p:spPr>
          <a:xfrm flipH="1">
            <a:off x="1185616" y="5958743"/>
            <a:ext cx="143826" cy="5201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997313" y="6489331"/>
            <a:ext cx="414439" cy="134061"/>
            <a:chOff x="4333461" y="4914349"/>
            <a:chExt cx="594038" cy="192156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4333461" y="4914349"/>
              <a:ext cx="59403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446105" y="5007115"/>
              <a:ext cx="35221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565374" y="5106505"/>
              <a:ext cx="13635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0" name="Straight Arrow Connector 99"/>
          <p:cNvCxnSpPr/>
          <p:nvPr/>
        </p:nvCxnSpPr>
        <p:spPr>
          <a:xfrm flipH="1">
            <a:off x="2857000" y="5967134"/>
            <a:ext cx="105938" cy="5305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2695203" y="6497722"/>
            <a:ext cx="414439" cy="134061"/>
            <a:chOff x="4333461" y="4914349"/>
            <a:chExt cx="594038" cy="192156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333461" y="4914349"/>
              <a:ext cx="59403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446105" y="5007115"/>
              <a:ext cx="35221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565374" y="5106505"/>
              <a:ext cx="13635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Arrow Connector 104"/>
          <p:cNvCxnSpPr/>
          <p:nvPr/>
        </p:nvCxnSpPr>
        <p:spPr>
          <a:xfrm>
            <a:off x="1884526" y="5956663"/>
            <a:ext cx="163522" cy="54105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/>
          <p:cNvGrpSpPr/>
          <p:nvPr/>
        </p:nvGrpSpPr>
        <p:grpSpPr>
          <a:xfrm flipH="1">
            <a:off x="1816254" y="6497722"/>
            <a:ext cx="414439" cy="134061"/>
            <a:chOff x="4333461" y="4914349"/>
            <a:chExt cx="594038" cy="192156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4333461" y="4914349"/>
              <a:ext cx="59403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4446105" y="5007115"/>
              <a:ext cx="35221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4565374" y="5106505"/>
              <a:ext cx="13635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Arrow Connector 112"/>
          <p:cNvCxnSpPr/>
          <p:nvPr/>
        </p:nvCxnSpPr>
        <p:spPr>
          <a:xfrm>
            <a:off x="3542916" y="5954968"/>
            <a:ext cx="163522" cy="54105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 flipH="1">
            <a:off x="3474644" y="6496027"/>
            <a:ext cx="414439" cy="134061"/>
            <a:chOff x="4333461" y="4914349"/>
            <a:chExt cx="594038" cy="192156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4333461" y="4914349"/>
              <a:ext cx="594038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4446105" y="5007115"/>
              <a:ext cx="352213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4565374" y="5106505"/>
              <a:ext cx="13635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431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785611"/>
            <a:ext cx="10515600" cy="83390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Practice time! What does the following method do?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1232" y="1593760"/>
            <a:ext cx="7177826" cy="207671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int</a:t>
            </a:r>
            <a:r>
              <a:rPr kumimoji="0" 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kumimoji="0" lang="en-US" sz="2400" i="0" u="none" strike="noStrike" kern="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itchFamily="49" charset="0"/>
              </a:rPr>
              <a:t>mystery</a:t>
            </a:r>
            <a:r>
              <a:rPr kumimoji="0" 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(Node </a:t>
            </a:r>
            <a:r>
              <a:rPr kumimoji="0" lang="en-US" sz="240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itchFamily="49" charset="0"/>
              </a:rPr>
              <a:t>node</a:t>
            </a:r>
            <a:r>
              <a:rPr kumimoji="0" 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){</a:t>
            </a:r>
            <a:endParaRPr kumimoji="0" lang="en-US" sz="24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lvl="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smtClean="0">
                <a:latin typeface="Courier New" pitchFamily="49" charset="0"/>
              </a:rPr>
              <a:t>  </a:t>
            </a:r>
            <a:r>
              <a:rPr lang="en-US" sz="2400" kern="0" smtClean="0">
                <a:solidFill>
                  <a:srgbClr val="0070C0"/>
                </a:solidFill>
                <a:latin typeface="Courier New" pitchFamily="49" charset="0"/>
              </a:rPr>
              <a:t>if (</a:t>
            </a:r>
            <a:r>
              <a:rPr lang="en-US" sz="2400" kern="0" smtClean="0">
                <a:solidFill>
                  <a:srgbClr val="7030A0"/>
                </a:solidFill>
                <a:latin typeface="Courier New" pitchFamily="49" charset="0"/>
              </a:rPr>
              <a:t>node</a:t>
            </a:r>
            <a:r>
              <a:rPr lang="en-US" sz="2400" kern="0" smtClean="0">
                <a:solidFill>
                  <a:srgbClr val="119F33"/>
                </a:solidFill>
                <a:latin typeface="Courier New" pitchFamily="49" charset="0"/>
              </a:rPr>
              <a:t> </a:t>
            </a:r>
            <a:r>
              <a:rPr lang="en-US" sz="2400" kern="0" smtClean="0">
                <a:latin typeface="Courier New" pitchFamily="49" charset="0"/>
              </a:rPr>
              <a:t>== null),</a:t>
            </a:r>
            <a:endParaRPr lang="en-US" sz="2400" kern="0">
              <a:latin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      </a:t>
            </a:r>
            <a:r>
              <a:rPr kumimoji="0" lang="en-US" sz="2400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</a:rPr>
              <a:t>return</a:t>
            </a:r>
            <a:r>
              <a:rPr kumimoji="0" lang="en-US" sz="2400" i="0" u="none" strike="noStrike" kern="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itchFamily="49" charset="0"/>
              </a:rPr>
              <a:t> </a:t>
            </a:r>
            <a:r>
              <a:rPr lang="en-US" sz="2400" kern="0" noProof="0" smtClean="0">
                <a:latin typeface="Courier New" pitchFamily="49" charset="0"/>
              </a:rPr>
              <a:t>-1;</a:t>
            </a:r>
            <a:endParaRPr kumimoji="0" lang="en-US" sz="2400" i="0" u="none" strike="noStrike" kern="0" cap="none" spc="0" normalizeH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lvl="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baseline="0" smtClean="0">
                <a:latin typeface="Courier New" pitchFamily="49" charset="0"/>
              </a:rPr>
              <a:t>  </a:t>
            </a:r>
            <a:r>
              <a:rPr lang="en-US" sz="2400" kern="0" baseline="0" smtClean="0">
                <a:solidFill>
                  <a:srgbClr val="0070C0"/>
                </a:solidFill>
                <a:latin typeface="Courier New" pitchFamily="49" charset="0"/>
              </a:rPr>
              <a:t>return </a:t>
            </a:r>
            <a:r>
              <a:rPr lang="en-US" sz="2400" kern="0" baseline="0" smtClean="0">
                <a:latin typeface="Courier New" pitchFamily="49" charset="0"/>
              </a:rPr>
              <a:t>1 + </a:t>
            </a:r>
            <a:r>
              <a:rPr lang="en-US" sz="2400" kern="0" baseline="0" smtClean="0">
                <a:latin typeface="Courier New" pitchFamily="49" charset="0"/>
              </a:rPr>
              <a:t>max(</a:t>
            </a:r>
            <a:r>
              <a:rPr lang="en-US" sz="2400" kern="0">
                <a:solidFill>
                  <a:srgbClr val="00B050"/>
                </a:solidFill>
                <a:latin typeface="Courier New" pitchFamily="49" charset="0"/>
              </a:rPr>
              <a:t>mystery</a:t>
            </a:r>
            <a:r>
              <a:rPr lang="en-US" sz="2400" kern="0">
                <a:latin typeface="Courier New" pitchFamily="49" charset="0"/>
              </a:rPr>
              <a:t>(</a:t>
            </a:r>
            <a:r>
              <a:rPr lang="en-US" sz="2400" kern="0" err="1">
                <a:solidFill>
                  <a:srgbClr val="7030A0"/>
                </a:solidFill>
                <a:latin typeface="Courier New" pitchFamily="49" charset="0"/>
              </a:rPr>
              <a:t>node.</a:t>
            </a:r>
            <a:r>
              <a:rPr lang="en-US" sz="2400" kern="0" err="1">
                <a:latin typeface="Courier New" pitchFamily="49" charset="0"/>
              </a:rPr>
              <a:t>left</a:t>
            </a:r>
            <a:r>
              <a:rPr lang="en-US" sz="2400" kern="0" smtClean="0">
                <a:latin typeface="Courier New" pitchFamily="49" charset="0"/>
              </a:rPr>
              <a:t>), </a:t>
            </a:r>
          </a:p>
          <a:p>
            <a:pPr marL="342900" lvl="0" indent="-342900" fontAlgn="base">
              <a:lnSpc>
                <a:spcPts val="19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smtClean="0">
                <a:solidFill>
                  <a:srgbClr val="00B050"/>
                </a:solidFill>
                <a:latin typeface="Courier New" pitchFamily="49" charset="0"/>
              </a:rPr>
              <a:t>                 mystery</a:t>
            </a:r>
            <a:r>
              <a:rPr lang="en-US" sz="2400" kern="0" smtClean="0">
                <a:latin typeface="Courier New" pitchFamily="49" charset="0"/>
              </a:rPr>
              <a:t>(</a:t>
            </a:r>
            <a:r>
              <a:rPr lang="en-US" sz="2400" kern="0" err="1" smtClean="0">
                <a:solidFill>
                  <a:srgbClr val="7030A0"/>
                </a:solidFill>
                <a:latin typeface="Courier New" pitchFamily="49" charset="0"/>
              </a:rPr>
              <a:t>node.</a:t>
            </a:r>
            <a:r>
              <a:rPr lang="en-US" sz="2400" kern="0" err="1" smtClean="0">
                <a:latin typeface="Courier New" pitchFamily="49" charset="0"/>
              </a:rPr>
              <a:t>right</a:t>
            </a:r>
            <a:r>
              <a:rPr lang="en-US" sz="2400" kern="0" smtClean="0">
                <a:latin typeface="Courier New" pitchFamily="49" charset="0"/>
              </a:rPr>
              <a:t>);</a:t>
            </a:r>
            <a:endParaRPr kumimoji="0" lang="en-US" sz="240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  <a:p>
            <a:pPr marL="342900" lvl="0" indent="-342900">
              <a:lnSpc>
                <a:spcPts val="1900"/>
              </a:lnSpc>
              <a:spcBef>
                <a:spcPct val="20000"/>
              </a:spcBef>
              <a:defRPr/>
            </a:pPr>
            <a:r>
              <a:rPr lang="en-US" sz="2400" kern="0" smtClean="0">
                <a:latin typeface="Courier New" pitchFamily="49" charset="0"/>
              </a:rPr>
              <a:t>}</a:t>
            </a:r>
            <a:endParaRPr kumimoji="0" 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762" y="3786386"/>
            <a:ext cx="82811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smtClean="0"/>
              <a:t>It calculates the number of nodes in the tree.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smtClean="0"/>
              <a:t>It </a:t>
            </a:r>
            <a:r>
              <a:rPr lang="en-US" sz="2800" smtClean="0"/>
              <a:t>calculates </a:t>
            </a:r>
            <a:r>
              <a:rPr lang="en-US" sz="2800" smtClean="0"/>
              <a:t>the depth of the nodes.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smtClean="0"/>
              <a:t>It </a:t>
            </a:r>
            <a:r>
              <a:rPr lang="en-US" sz="2800" smtClean="0"/>
              <a:t>calculates </a:t>
            </a:r>
            <a:r>
              <a:rPr lang="en-US" sz="2800" smtClean="0"/>
              <a:t>the height of the tree.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smtClean="0"/>
              <a:t>It </a:t>
            </a:r>
            <a:r>
              <a:rPr lang="en-US" sz="2800" smtClean="0"/>
              <a:t>calculates </a:t>
            </a:r>
            <a:r>
              <a:rPr lang="en-US" sz="2800" smtClean="0"/>
              <a:t>the number of leaves in the tree.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4519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Binary Trees: Some Numbers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9593687" cy="4761627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smtClean="0"/>
              <a:t>Recall: height of a tree = longest path from root to leaf (count edges)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For binary tree of height </a:t>
            </a:r>
            <a:r>
              <a:rPr lang="en-US" i="1" smtClean="0"/>
              <a:t>h</a:t>
            </a:r>
            <a:r>
              <a:rPr lang="en-US" smtClean="0"/>
              <a:t>:</a:t>
            </a:r>
          </a:p>
          <a:p>
            <a:pPr lvl="3"/>
            <a:endParaRPr lang="en-US" sz="1900" smtClean="0"/>
          </a:p>
          <a:p>
            <a:pPr lvl="1"/>
            <a:r>
              <a:rPr lang="en-US" sz="2600" smtClean="0"/>
              <a:t>max # of leaves:</a:t>
            </a:r>
          </a:p>
          <a:p>
            <a:pPr lvl="1"/>
            <a:endParaRPr lang="en-US" sz="1900"/>
          </a:p>
          <a:p>
            <a:pPr lvl="1"/>
            <a:r>
              <a:rPr lang="en-US" sz="2600" smtClean="0"/>
              <a:t>max # of nodes: </a:t>
            </a:r>
          </a:p>
          <a:p>
            <a:pPr lvl="1"/>
            <a:endParaRPr lang="en-US" sz="2600"/>
          </a:p>
          <a:p>
            <a:pPr lvl="1"/>
            <a:r>
              <a:rPr lang="en-US" sz="2600" smtClean="0"/>
              <a:t>min # of leaves:</a:t>
            </a:r>
          </a:p>
          <a:p>
            <a:pPr lvl="1"/>
            <a:endParaRPr lang="en-US" sz="1900"/>
          </a:p>
          <a:p>
            <a:pPr lvl="1"/>
            <a:r>
              <a:rPr lang="en-US" sz="2600" smtClean="0"/>
              <a:t>min # of nodes:</a:t>
            </a:r>
          </a:p>
          <a:p>
            <a:pPr lvl="1"/>
            <a:endParaRPr lang="en-US" smtClean="0"/>
          </a:p>
          <a:p>
            <a:pPr marL="0" indent="0">
              <a:buNone/>
            </a:pPr>
            <a:r>
              <a:rPr lang="en-US" sz="2600" smtClean="0"/>
              <a:t>For </a:t>
            </a:r>
            <a:r>
              <a:rPr lang="en-US" sz="2600" i="1" smtClean="0"/>
              <a:t>n</a:t>
            </a:r>
            <a:r>
              <a:rPr lang="en-US" sz="2600" smtClean="0"/>
              <a:t> nodes, the min height (best-case) is</a:t>
            </a:r>
          </a:p>
          <a:p>
            <a:pPr marL="0" indent="0">
              <a:buNone/>
            </a:pPr>
            <a:endParaRPr lang="en-US" sz="800" smtClean="0"/>
          </a:p>
          <a:p>
            <a:pPr marL="0" indent="0">
              <a:buNone/>
            </a:pPr>
            <a:r>
              <a:rPr lang="en-US" sz="2600" baseline="30000"/>
              <a:t>	</a:t>
            </a:r>
            <a:r>
              <a:rPr lang="en-US" sz="2600" baseline="30000"/>
              <a:t> </a:t>
            </a:r>
            <a:r>
              <a:rPr lang="en-US" sz="2600" smtClean="0"/>
              <a:t>         </a:t>
            </a:r>
            <a:r>
              <a:rPr lang="en-US" sz="2600" smtClean="0"/>
              <a:t>the</a:t>
            </a:r>
            <a:r>
              <a:rPr lang="en-US" sz="2600" smtClean="0"/>
              <a:t> max height (worst-case) is</a:t>
            </a:r>
            <a:endParaRPr lang="en-US" smtClean="0"/>
          </a:p>
        </p:txBody>
      </p:sp>
      <p:grpSp>
        <p:nvGrpSpPr>
          <p:cNvPr id="4" name="Group 3"/>
          <p:cNvGrpSpPr/>
          <p:nvPr/>
        </p:nvGrpSpPr>
        <p:grpSpPr>
          <a:xfrm>
            <a:off x="8329591" y="2453425"/>
            <a:ext cx="2717800" cy="2209800"/>
            <a:chOff x="1625600" y="4267200"/>
            <a:chExt cx="2489200" cy="1143000"/>
          </a:xfrm>
          <a:solidFill>
            <a:schemeClr val="accent2"/>
          </a:solidFill>
        </p:grpSpPr>
        <p:sp>
          <p:nvSpPr>
            <p:cNvPr id="5" name="Oval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870200" y="4267200"/>
              <a:ext cx="203200" cy="1143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59000" y="4610100"/>
              <a:ext cx="203200" cy="1143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83000" y="4610100"/>
              <a:ext cx="203200" cy="1143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" name="AutoShape 7"/>
            <p:cNvCxnSpPr>
              <a:cxnSpLocks noChangeShapeType="1"/>
              <a:stCxn id="19" idx="4"/>
              <a:endCxn id="20" idx="0"/>
            </p:cNvCxnSpPr>
            <p:nvPr>
              <p:custDataLst>
                <p:tags r:id="rId4"/>
              </p:custDataLst>
            </p:nvPr>
          </p:nvCxnSpPr>
          <p:spPr bwMode="auto">
            <a:xfrm flipH="1">
              <a:off x="2260600" y="4381500"/>
              <a:ext cx="711200" cy="22860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" name="AutoShape 8"/>
            <p:cNvCxnSpPr>
              <a:cxnSpLocks noChangeShapeType="1"/>
              <a:stCxn id="19" idx="4"/>
              <a:endCxn id="21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2971800" y="4381500"/>
              <a:ext cx="812800" cy="22860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" name="Oval 2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854200" y="5010150"/>
              <a:ext cx="203200" cy="1143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3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625600" y="5295900"/>
              <a:ext cx="203200" cy="1143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3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06600" y="5295900"/>
              <a:ext cx="203200" cy="1143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3" name="AutoShape 32"/>
            <p:cNvCxnSpPr>
              <a:cxnSpLocks noChangeShapeType="1"/>
              <a:stCxn id="24" idx="4"/>
              <a:endCxn id="25" idx="0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1727200" y="5124450"/>
              <a:ext cx="228600" cy="17145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33"/>
            <p:cNvCxnSpPr>
              <a:cxnSpLocks noChangeShapeType="1"/>
              <a:stCxn id="24" idx="4"/>
              <a:endCxn id="26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1955800" y="5124450"/>
              <a:ext cx="152400" cy="17145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5" name="Oval 3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63800" y="5010150"/>
              <a:ext cx="203200" cy="1143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3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260600" y="5295900"/>
              <a:ext cx="203200" cy="1143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67000" y="5295900"/>
              <a:ext cx="203200" cy="1143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" name="AutoShape 37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2362200" y="5124450"/>
              <a:ext cx="203200" cy="17145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38"/>
            <p:cNvCxnSpPr>
              <a:cxnSpLocks noChangeShapeType="1"/>
            </p:cNvCxnSpPr>
            <p:nvPr>
              <p:custDataLst>
                <p:tags r:id="rId15"/>
              </p:custDataLst>
            </p:nvPr>
          </p:nvCxnSpPr>
          <p:spPr bwMode="auto">
            <a:xfrm>
              <a:off x="2565400" y="5124450"/>
              <a:ext cx="203200" cy="17145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39"/>
            <p:cNvCxnSpPr>
              <a:cxnSpLocks noChangeShapeType="1"/>
              <a:stCxn id="20" idx="4"/>
              <a:endCxn id="24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1955800" y="4724400"/>
              <a:ext cx="304800" cy="28575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1" name="AutoShape 40"/>
            <p:cNvCxnSpPr>
              <a:cxnSpLocks noChangeShapeType="1"/>
              <a:stCxn id="20" idx="4"/>
            </p:cNvCxnSpPr>
            <p:nvPr>
              <p:custDataLst>
                <p:tags r:id="rId17"/>
              </p:custDataLst>
            </p:nvPr>
          </p:nvCxnSpPr>
          <p:spPr bwMode="auto">
            <a:xfrm>
              <a:off x="2260600" y="4724400"/>
              <a:ext cx="232958" cy="302489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2" name="Oval 4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378200" y="5010150"/>
              <a:ext cx="203200" cy="1143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4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175000" y="5295900"/>
              <a:ext cx="203200" cy="1143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" name="AutoShape 44"/>
            <p:cNvCxnSpPr>
              <a:cxnSpLocks noChangeShapeType="1"/>
            </p:cNvCxnSpPr>
            <p:nvPr>
              <p:custDataLst>
                <p:tags r:id="rId20"/>
              </p:custDataLst>
            </p:nvPr>
          </p:nvCxnSpPr>
          <p:spPr bwMode="auto">
            <a:xfrm flipH="1">
              <a:off x="3276600" y="5124450"/>
              <a:ext cx="203200" cy="17145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5" name="Oval 4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911600" y="5010150"/>
              <a:ext cx="203200" cy="11430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6" name="AutoShape 51"/>
            <p:cNvCxnSpPr>
              <a:cxnSpLocks noChangeShapeType="1"/>
              <a:stCxn id="21" idx="4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3479800" y="4724400"/>
              <a:ext cx="304800" cy="28575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" name="AutoShape 52"/>
            <p:cNvCxnSpPr>
              <a:cxnSpLocks noChangeShapeType="1"/>
              <a:stCxn id="21" idx="4"/>
            </p:cNvCxnSpPr>
            <p:nvPr>
              <p:custDataLst>
                <p:tags r:id="rId23"/>
              </p:custDataLst>
            </p:nvPr>
          </p:nvCxnSpPr>
          <p:spPr bwMode="auto">
            <a:xfrm>
              <a:off x="3784600" y="4724400"/>
              <a:ext cx="228600" cy="28575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78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Tree Traversals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327447" cy="444638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mtClean="0"/>
              <a:t>A </a:t>
            </a:r>
            <a:r>
              <a:rPr lang="en-US" b="1" smtClean="0">
                <a:solidFill>
                  <a:schemeClr val="accent1"/>
                </a:solidFill>
              </a:rPr>
              <a:t>traversal</a:t>
            </a:r>
            <a:r>
              <a:rPr lang="en-US" smtClean="0">
                <a:solidFill>
                  <a:schemeClr val="accent1"/>
                </a:solidFill>
              </a:rPr>
              <a:t> </a:t>
            </a:r>
            <a:r>
              <a:rPr lang="en-US" smtClean="0"/>
              <a:t>is an order for visiting all the nodes of a tree</a:t>
            </a:r>
          </a:p>
          <a:p>
            <a:pPr>
              <a:buFontTx/>
              <a:buNone/>
            </a:pPr>
            <a:endParaRPr lang="en-US" sz="1200" smtClean="0"/>
          </a:p>
          <a:p>
            <a:r>
              <a:rPr lang="en-US" sz="2400" b="1" i="1" smtClean="0">
                <a:solidFill>
                  <a:schemeClr val="accent1"/>
                </a:solidFill>
              </a:rPr>
              <a:t>Pre-order</a:t>
            </a:r>
            <a:r>
              <a:rPr lang="en-US" sz="2400" smtClean="0"/>
              <a:t>:	root, left subtree, right subtree</a:t>
            </a:r>
          </a:p>
          <a:p>
            <a:endParaRPr lang="en-US" sz="2400" smtClean="0"/>
          </a:p>
          <a:p>
            <a:pPr marL="0" indent="0">
              <a:buNone/>
            </a:pPr>
            <a:endParaRPr lang="en-US" sz="1050" smtClean="0"/>
          </a:p>
          <a:p>
            <a:r>
              <a:rPr lang="en-US" sz="2400" b="1" i="1" smtClean="0">
                <a:solidFill>
                  <a:schemeClr val="accent1"/>
                </a:solidFill>
              </a:rPr>
              <a:t>In-order</a:t>
            </a:r>
            <a:r>
              <a:rPr lang="en-US" sz="2400" smtClean="0"/>
              <a:t>:	left subtree, root, right subtree</a:t>
            </a:r>
          </a:p>
          <a:p>
            <a:endParaRPr lang="en-US" sz="2400" smtClean="0"/>
          </a:p>
          <a:p>
            <a:pPr marL="0" indent="0">
              <a:buNone/>
            </a:pPr>
            <a:endParaRPr lang="en-US" sz="1050" smtClean="0"/>
          </a:p>
          <a:p>
            <a:r>
              <a:rPr lang="en-US" sz="2400" b="1" i="1" smtClean="0">
                <a:solidFill>
                  <a:schemeClr val="accent1"/>
                </a:solidFill>
              </a:rPr>
              <a:t>Post-order</a:t>
            </a:r>
            <a:r>
              <a:rPr lang="en-US" sz="2400" smtClean="0"/>
              <a:t>:	left subtree, right subtree, root</a:t>
            </a:r>
          </a:p>
        </p:txBody>
      </p:sp>
      <p:sp>
        <p:nvSpPr>
          <p:cNvPr id="5" name="Oval 1028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9427206" y="2438162"/>
            <a:ext cx="527796" cy="52779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cxnSp>
        <p:nvCxnSpPr>
          <p:cNvPr id="6" name="AutoShape 1029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8948892" y="2910980"/>
            <a:ext cx="555285" cy="5607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" name="AutoShape 1030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9878032" y="2910980"/>
            <a:ext cx="555286" cy="5607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" name="Oval 1032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8684994" y="3493753"/>
            <a:ext cx="527796" cy="52779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9" name="Oval 1034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8069233" y="4461377"/>
            <a:ext cx="527796" cy="52779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10" name="Oval 1035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9300756" y="4461377"/>
            <a:ext cx="527796" cy="52779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E</a:t>
            </a:r>
          </a:p>
        </p:txBody>
      </p:sp>
      <p:cxnSp>
        <p:nvCxnSpPr>
          <p:cNvPr id="11" name="AutoShape 1036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9135821" y="3966571"/>
            <a:ext cx="428834" cy="4728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103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>
            <a:off x="8333131" y="3966571"/>
            <a:ext cx="428834" cy="4728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Oval 1038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10169419" y="3493753"/>
            <a:ext cx="527796" cy="52779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14" name="Oval 1039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0697215" y="4439387"/>
            <a:ext cx="527796" cy="52779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F</a:t>
            </a:r>
          </a:p>
        </p:txBody>
      </p:sp>
      <p:cxnSp>
        <p:nvCxnSpPr>
          <p:cNvPr id="15" name="AutoShape 1040"/>
          <p:cNvCxnSpPr>
            <a:cxnSpLocks noChangeShapeType="1"/>
            <a:endCxn id="14" idx="0"/>
          </p:cNvCxnSpPr>
          <p:nvPr>
            <p:custDataLst>
              <p:tags r:id="rId11"/>
            </p:custDataLst>
          </p:nvPr>
        </p:nvCxnSpPr>
        <p:spPr bwMode="auto">
          <a:xfrm>
            <a:off x="10619921" y="3944255"/>
            <a:ext cx="341192" cy="4951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" name="Oval 103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8749412" y="5425779"/>
            <a:ext cx="527796" cy="52779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smtClean="0"/>
              <a:t>G</a:t>
            </a:r>
            <a:endParaRPr lang="en-US" sz="2400"/>
          </a:p>
        </p:txBody>
      </p:sp>
      <p:cxnSp>
        <p:nvCxnSpPr>
          <p:cNvPr id="20" name="AutoShape 1040"/>
          <p:cNvCxnSpPr>
            <a:cxnSpLocks noChangeShapeType="1"/>
            <a:stCxn id="10" idx="3"/>
            <a:endCxn id="19" idx="0"/>
          </p:cNvCxnSpPr>
          <p:nvPr>
            <p:custDataLst>
              <p:tags r:id="rId13"/>
            </p:custDataLst>
          </p:nvPr>
        </p:nvCxnSpPr>
        <p:spPr bwMode="auto">
          <a:xfrm flipH="1">
            <a:off x="9013310" y="4911879"/>
            <a:ext cx="364740" cy="513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9021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Tree Traversals: Practice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018892" cy="444638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mtClean="0"/>
              <a:t>Which one makes sense for evaluating this </a:t>
            </a:r>
            <a:r>
              <a:rPr lang="en-US" i="1" smtClean="0"/>
              <a:t>expression tree?</a:t>
            </a:r>
            <a:endParaRPr lang="en-US" smtClean="0"/>
          </a:p>
          <a:p>
            <a:pPr>
              <a:buFontTx/>
              <a:buNone/>
            </a:pPr>
            <a:endParaRPr lang="en-US" sz="1200" smtClean="0"/>
          </a:p>
          <a:p>
            <a:r>
              <a:rPr lang="en-US" sz="2400" b="1" i="1" smtClean="0">
                <a:solidFill>
                  <a:schemeClr val="accent1"/>
                </a:solidFill>
              </a:rPr>
              <a:t>Pre-order</a:t>
            </a:r>
            <a:r>
              <a:rPr lang="en-US" sz="2400" smtClean="0"/>
              <a:t>:	root, left subtree, right subtree</a:t>
            </a:r>
          </a:p>
          <a:p>
            <a:endParaRPr lang="en-US" sz="2400" smtClean="0"/>
          </a:p>
          <a:p>
            <a:pPr marL="0" indent="0">
              <a:buNone/>
            </a:pPr>
            <a:endParaRPr lang="en-US" sz="1050" smtClean="0"/>
          </a:p>
          <a:p>
            <a:r>
              <a:rPr lang="en-US" sz="2400" b="1" i="1" smtClean="0">
                <a:solidFill>
                  <a:schemeClr val="accent1"/>
                </a:solidFill>
              </a:rPr>
              <a:t>In-order</a:t>
            </a:r>
            <a:r>
              <a:rPr lang="en-US" sz="2400" smtClean="0"/>
              <a:t>:	left subtree, root, right subtree</a:t>
            </a:r>
          </a:p>
          <a:p>
            <a:endParaRPr lang="en-US" sz="2400" smtClean="0"/>
          </a:p>
          <a:p>
            <a:pPr marL="0" indent="0">
              <a:buNone/>
            </a:pPr>
            <a:endParaRPr lang="en-US" sz="1050" smtClean="0"/>
          </a:p>
          <a:p>
            <a:r>
              <a:rPr lang="en-US" sz="2400" b="1" i="1" smtClean="0">
                <a:solidFill>
                  <a:schemeClr val="accent1"/>
                </a:solidFill>
              </a:rPr>
              <a:t>Post-order</a:t>
            </a:r>
            <a:r>
              <a:rPr lang="en-US" sz="2400" smtClean="0"/>
              <a:t>:	left subtree, right subtree, root</a:t>
            </a:r>
          </a:p>
        </p:txBody>
      </p:sp>
      <p:grpSp>
        <p:nvGrpSpPr>
          <p:cNvPr id="5" name="Group 102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771453" y="2774374"/>
            <a:ext cx="2171275" cy="2548888"/>
            <a:chOff x="3792" y="1728"/>
            <a:chExt cx="1104" cy="1296"/>
          </a:xfrm>
        </p:grpSpPr>
        <p:sp>
          <p:nvSpPr>
            <p:cNvPr id="6" name="Oval 1029"/>
            <p:cNvSpPr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293" y="1728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/>
                <a:t>+</a:t>
              </a:r>
            </a:p>
          </p:txBody>
        </p:sp>
        <p:cxnSp>
          <p:nvCxnSpPr>
            <p:cNvPr id="7" name="AutoShape 1030"/>
            <p:cNvCxnSpPr>
              <a:cxnSpLocks noChangeShapeType="1"/>
            </p:cNvCxnSpPr>
            <p:nvPr>
              <p:custDataLst>
                <p:tags r:id="rId3"/>
              </p:custDataLst>
            </p:nvPr>
          </p:nvCxnSpPr>
          <p:spPr bwMode="auto">
            <a:xfrm flipH="1">
              <a:off x="4128" y="1968"/>
              <a:ext cx="207" cy="2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" name="AutoShape 1031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>
              <a:off x="4539" y="1968"/>
              <a:ext cx="213" cy="28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9" name="Oval 1032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984" y="2264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/>
                <a:t>*</a:t>
              </a:r>
            </a:p>
          </p:txBody>
        </p:sp>
        <p:sp>
          <p:nvSpPr>
            <p:cNvPr id="10" name="Oval 1033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92" y="2756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/>
                <a:t>2</a:t>
              </a:r>
            </a:p>
          </p:txBody>
        </p:sp>
        <p:sp>
          <p:nvSpPr>
            <p:cNvPr id="11" name="Oval 1034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76" y="2756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/>
                <a:t>4</a:t>
              </a:r>
            </a:p>
          </p:txBody>
        </p:sp>
        <p:cxnSp>
          <p:nvCxnSpPr>
            <p:cNvPr id="12" name="AutoShape 1035"/>
            <p:cNvCxnSpPr>
              <a:cxnSpLocks noChangeShapeType="1"/>
            </p:cNvCxnSpPr>
            <p:nvPr>
              <p:custDataLst>
                <p:tags r:id="rId8"/>
              </p:custDataLst>
            </p:nvPr>
          </p:nvCxnSpPr>
          <p:spPr bwMode="auto">
            <a:xfrm>
              <a:off x="4230" y="2504"/>
              <a:ext cx="90" cy="2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1036"/>
            <p:cNvCxnSpPr>
              <a:cxnSpLocks noChangeShapeType="1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3936" y="2504"/>
              <a:ext cx="90" cy="2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" name="Oval 1037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608" y="2264"/>
              <a:ext cx="288" cy="2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3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Hash Table Collisions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 -- Part 2!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Finishing up Open Addressing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Collision resolution that uses </a:t>
            </a:r>
            <a:r>
              <a:rPr lang="en-US" smtClean="0"/>
              <a:t>the empty space in the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Addressing: Quadratic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4804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We can avoid primary clustering by changing the probe function</a:t>
            </a:r>
          </a:p>
          <a:p>
            <a:pPr marL="0" indent="0">
              <a:buNone/>
            </a:pPr>
            <a:r>
              <a:rPr lang="en-US"/>
              <a:t>	 </a:t>
            </a:r>
            <a:r>
              <a:rPr lang="en-US">
                <a:latin typeface="Courier New" pitchFamily="49" charset="0"/>
                <a:cs typeface="Courier New" pitchFamily="49" charset="0"/>
              </a:rPr>
              <a:t>(h(key) + f(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>
                <a:latin typeface="Courier New" pitchFamily="49" charset="0"/>
                <a:cs typeface="Courier New" pitchFamily="49" charset="0"/>
              </a:rPr>
              <a:t>)) %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000" b="1">
              <a:latin typeface="Courier New" pitchFamily="49" charset="0"/>
              <a:cs typeface="Courier New" pitchFamily="49" charset="0"/>
            </a:endParaRPr>
          </a:p>
          <a:p>
            <a:r>
              <a:rPr lang="en-US"/>
              <a:t>A common technique is quadratic probing:     </a:t>
            </a:r>
            <a:r>
              <a:rPr lang="en-US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f(</a:t>
            </a:r>
            <a:r>
              <a:rPr lang="en-US" b="1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) = i</a:t>
            </a:r>
            <a:r>
              <a:rPr lang="en-US" b="1" baseline="300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2</a:t>
            </a:r>
          </a:p>
          <a:p>
            <a:pPr lvl="1"/>
            <a:r>
              <a:rPr lang="en-US"/>
              <a:t>So probe sequence is:</a:t>
            </a:r>
          </a:p>
          <a:p>
            <a:pPr lvl="2"/>
            <a:r>
              <a:rPr lang="en-US" sz="2600"/>
              <a:t>0</a:t>
            </a:r>
            <a:r>
              <a:rPr lang="en-US" sz="2600" baseline="30000"/>
              <a:t>th</a:t>
            </a:r>
            <a:r>
              <a:rPr lang="en-US" sz="2600"/>
              <a:t> probe:  </a:t>
            </a:r>
            <a:r>
              <a:rPr lang="en-US" sz="2600">
                <a:latin typeface="Courier New" pitchFamily="49" charset="0"/>
                <a:cs typeface="Courier New" pitchFamily="49" charset="0"/>
              </a:rPr>
              <a:t>h(key) % </a:t>
            </a:r>
            <a:r>
              <a:rPr lang="en-US" sz="2600" err="1">
                <a:latin typeface="Courier New" pitchFamily="49" charset="0"/>
                <a:cs typeface="Courier New" pitchFamily="49" charset="0"/>
              </a:rPr>
              <a:t>TableSize</a:t>
            </a:r>
            <a:endParaRPr lang="en-US" sz="260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600"/>
              <a:t>1</a:t>
            </a:r>
            <a:r>
              <a:rPr lang="en-US" sz="2600" baseline="30000"/>
              <a:t>st</a:t>
            </a:r>
            <a:r>
              <a:rPr lang="en-US" sz="2600"/>
              <a:t> </a:t>
            </a:r>
            <a:r>
              <a:rPr lang="en-US" sz="2600" smtClean="0"/>
              <a:t>probe: </a:t>
            </a:r>
            <a:r>
              <a:rPr lang="en-US" sz="2600" smtClean="0">
                <a:latin typeface="Courier New" pitchFamily="49" charset="0"/>
                <a:cs typeface="Courier New" pitchFamily="49" charset="0"/>
              </a:rPr>
              <a:t>(h(key)+ 1) % </a:t>
            </a:r>
            <a:r>
              <a:rPr lang="en-US" sz="260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sz="260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600"/>
              <a:t>2</a:t>
            </a:r>
            <a:r>
              <a:rPr lang="en-US" sz="2600" baseline="30000"/>
              <a:t>nd</a:t>
            </a:r>
            <a:r>
              <a:rPr lang="en-US" sz="2600"/>
              <a:t> probe</a:t>
            </a:r>
            <a:r>
              <a:rPr lang="en-US" sz="2600" smtClean="0"/>
              <a:t>:</a:t>
            </a:r>
            <a:r>
              <a:rPr lang="en-US" sz="2600" smtClean="0">
                <a:latin typeface="Courier New" pitchFamily="49" charset="0"/>
                <a:cs typeface="Courier New" pitchFamily="49" charset="0"/>
              </a:rPr>
              <a:t>(h(key)+ 4) % </a:t>
            </a:r>
            <a:r>
              <a:rPr lang="en-US" sz="260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sz="260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600"/>
              <a:t>3</a:t>
            </a:r>
            <a:r>
              <a:rPr lang="en-US" sz="2600" baseline="30000"/>
              <a:t>rd</a:t>
            </a:r>
            <a:r>
              <a:rPr lang="en-US" sz="2600"/>
              <a:t> probe</a:t>
            </a:r>
            <a:r>
              <a:rPr lang="en-US" sz="2600" smtClean="0"/>
              <a:t>:</a:t>
            </a:r>
            <a:r>
              <a:rPr lang="en-US" sz="2600" smtClean="0">
                <a:latin typeface="Courier New" pitchFamily="49" charset="0"/>
                <a:cs typeface="Courier New" pitchFamily="49" charset="0"/>
              </a:rPr>
              <a:t>(h(key)+ 9) % </a:t>
            </a:r>
            <a:r>
              <a:rPr lang="en-US" sz="2600" err="1" smtClean="0">
                <a:latin typeface="Courier New" pitchFamily="49" charset="0"/>
                <a:cs typeface="Courier New" pitchFamily="49" charset="0"/>
              </a:rPr>
              <a:t>TableSize</a:t>
            </a:r>
            <a:endParaRPr lang="en-US" sz="260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600"/>
              <a:t>…</a:t>
            </a:r>
          </a:p>
          <a:p>
            <a:pPr lvl="2"/>
            <a:r>
              <a:rPr lang="en-US" sz="2600" err="1">
                <a:solidFill>
                  <a:schemeClr val="accent1"/>
                </a:solidFill>
              </a:rPr>
              <a:t>i</a:t>
            </a:r>
            <a:r>
              <a:rPr lang="en-US" sz="2600" baseline="30000" err="1">
                <a:solidFill>
                  <a:schemeClr val="accent1"/>
                </a:solidFill>
              </a:rPr>
              <a:t>th</a:t>
            </a:r>
            <a:r>
              <a:rPr lang="en-US" sz="2600">
                <a:solidFill>
                  <a:schemeClr val="accent1"/>
                </a:solidFill>
              </a:rPr>
              <a:t> probe: </a:t>
            </a:r>
            <a:r>
              <a:rPr lang="en-US" sz="26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(h(key) + i</a:t>
            </a:r>
            <a:r>
              <a:rPr lang="en-US" sz="2600" baseline="300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6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600" baseline="300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260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endParaRPr lang="en-US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lvl="2"/>
            <a:endParaRPr lang="en-US" sz="1000"/>
          </a:p>
          <a:p>
            <a:r>
              <a:rPr lang="en-US"/>
              <a:t>Intuition: Probes quickly “leave the neighborhood”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Quadratic Probing Example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2816" y="1825625"/>
            <a:ext cx="4420984" cy="3694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err="1"/>
              <a:t>TableSize</a:t>
            </a:r>
            <a:r>
              <a:rPr lang="en-US"/>
              <a:t> = 7</a:t>
            </a:r>
          </a:p>
          <a:p>
            <a:pPr marL="0" indent="0">
              <a:buNone/>
            </a:pPr>
            <a:r>
              <a:rPr lang="en-US"/>
              <a:t>Insert:</a:t>
            </a:r>
          </a:p>
          <a:p>
            <a:pPr marL="457200" lvl="1" indent="0">
              <a:buNone/>
            </a:pPr>
            <a:r>
              <a:rPr lang="en-US" sz="2800"/>
              <a:t>76 		(76 % 7 = 6)</a:t>
            </a:r>
          </a:p>
          <a:p>
            <a:pPr marL="457200" lvl="1" indent="0">
              <a:buNone/>
            </a:pPr>
            <a:r>
              <a:rPr lang="en-US" sz="2800"/>
              <a:t>40		(40 % 7 = 5)</a:t>
            </a:r>
          </a:p>
          <a:p>
            <a:pPr marL="457200" lvl="1" indent="0">
              <a:buNone/>
            </a:pPr>
            <a:r>
              <a:rPr lang="en-US" sz="2800"/>
              <a:t>48		(48 % 7 = 6)</a:t>
            </a:r>
          </a:p>
          <a:p>
            <a:pPr marL="457200" lvl="1" indent="0">
              <a:buNone/>
            </a:pPr>
            <a:r>
              <a:rPr lang="en-US" sz="2800"/>
              <a:t>5		(  5 % 7 = 5)</a:t>
            </a:r>
          </a:p>
          <a:p>
            <a:pPr marL="457200" lvl="1" indent="0">
              <a:buNone/>
            </a:pPr>
            <a:r>
              <a:rPr lang="en-US" sz="2800"/>
              <a:t>55		(55 % 7 = 6)</a:t>
            </a:r>
          </a:p>
          <a:p>
            <a:pPr marL="457200" lvl="1" indent="0">
              <a:buNone/>
            </a:pPr>
            <a:r>
              <a:rPr lang="en-US" sz="2800"/>
              <a:t>47		(47 % 7 = 5)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38502" y="5934884"/>
            <a:ext cx="7082443" cy="68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err="1">
                <a:solidFill>
                  <a:schemeClr val="accent1"/>
                </a:solidFill>
              </a:rPr>
              <a:t>i</a:t>
            </a:r>
            <a:r>
              <a:rPr lang="en-US" sz="2400" baseline="30000" err="1">
                <a:solidFill>
                  <a:schemeClr val="accent1"/>
                </a:solidFill>
              </a:rPr>
              <a:t>th</a:t>
            </a:r>
            <a:r>
              <a:rPr lang="en-US" sz="2400">
                <a:solidFill>
                  <a:schemeClr val="accent1"/>
                </a:solidFill>
              </a:rPr>
              <a:t> probe: </a:t>
            </a:r>
            <a:r>
              <a:rPr lang="en-US" sz="24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(h(key) + i</a:t>
            </a:r>
            <a:r>
              <a:rPr lang="en-US" sz="2400" baseline="300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baseline="300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240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endParaRPr lang="en-US" sz="240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Group 68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1668087" y="1944718"/>
          <a:ext cx="1723506" cy="3036362"/>
        </p:xfrm>
        <a:graphic>
          <a:graphicData uri="http://schemas.openxmlformats.org/drawingml/2006/table">
            <a:tbl>
              <a:tblPr/>
              <a:tblGrid>
                <a:gridCol w="738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48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1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8486" marR="98486" marT="49243" marB="49243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8486" marR="98486" marT="49243" marB="4924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8486" marR="98486" marT="49243" marB="49243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8486" marR="98486" marT="49243" marB="4924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8486" marR="98486" marT="49243" marB="49243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8486" marR="98486" marT="49243" marB="4924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8486" marR="98486" marT="49243" marB="49243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8486" marR="98486" marT="49243" marB="4924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8486" marR="98486" marT="49243" marB="49243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8486" marR="98486" marT="49243" marB="4924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8486" marR="98486" marT="49243" marB="49243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8486" marR="98486" marT="49243" marB="4924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1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8486" marR="98486" marT="49243" marB="49243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8486" marR="98486" marT="49243" marB="4924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60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Quadratic Probing: Bad News, Good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Bad news: </a:t>
            </a:r>
          </a:p>
          <a:p>
            <a:pPr lvl="1"/>
            <a:r>
              <a:rPr lang="en-US"/>
              <a:t>Quadratic probing can cycle through the same full indices, never terminating despite table not being full</a:t>
            </a:r>
          </a:p>
          <a:p>
            <a:pPr marL="0" indent="0">
              <a:buNone/>
            </a:pPr>
            <a:endParaRPr lang="en-US" sz="1000"/>
          </a:p>
          <a:p>
            <a:r>
              <a:rPr lang="en-US"/>
              <a:t>Good news: </a:t>
            </a:r>
          </a:p>
          <a:p>
            <a:pPr lvl="1"/>
            <a:r>
              <a:rPr lang="en-US">
                <a:solidFill>
                  <a:schemeClr val="accent1"/>
                </a:solidFill>
              </a:rPr>
              <a:t>If </a:t>
            </a:r>
            <a:r>
              <a:rPr lang="en-US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>
                <a:solidFill>
                  <a:schemeClr val="accent1"/>
                </a:solidFill>
              </a:rPr>
              <a:t> is </a:t>
            </a:r>
            <a:r>
              <a:rPr lang="en-US" i="1">
                <a:solidFill>
                  <a:schemeClr val="accent1"/>
                </a:solidFill>
              </a:rPr>
              <a:t>prime</a:t>
            </a:r>
            <a:r>
              <a:rPr lang="en-US">
                <a:solidFill>
                  <a:schemeClr val="accent1"/>
                </a:solidFill>
              </a:rPr>
              <a:t> and </a:t>
            </a:r>
            <a:r>
              <a:rPr lang="en-US">
                <a:solidFill>
                  <a:schemeClr val="accent1"/>
                </a:solidFill>
                <a:sym typeface="Symbol" pitchFamily="18" charset="2"/>
              </a:rPr>
              <a:t> </a:t>
            </a:r>
            <a:r>
              <a:rPr lang="en-US">
                <a:solidFill>
                  <a:schemeClr val="accent1"/>
                </a:solidFill>
              </a:rPr>
              <a:t>&lt; ½, </a:t>
            </a:r>
            <a:r>
              <a:rPr lang="en-US"/>
              <a:t>then quadratic probing will find an empty slot in at most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>
                <a:latin typeface="Courier New" pitchFamily="49" charset="0"/>
                <a:cs typeface="Courier New" pitchFamily="49" charset="0"/>
              </a:rPr>
              <a:t>/2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/>
              <a:t>probes</a:t>
            </a:r>
          </a:p>
          <a:p>
            <a:pPr lvl="1"/>
            <a:r>
              <a:rPr lang="en-US">
                <a:sym typeface="Symbol" pitchFamily="18" charset="2"/>
              </a:rPr>
              <a:t>So: If you keep  </a:t>
            </a:r>
            <a:r>
              <a:rPr lang="en-US"/>
              <a:t>&lt; ½ and 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TableSize</a:t>
            </a:r>
            <a:r>
              <a:rPr lang="en-US"/>
              <a:t> is </a:t>
            </a:r>
            <a:r>
              <a:rPr lang="en-US" i="1"/>
              <a:t>prime</a:t>
            </a:r>
            <a:r>
              <a:rPr lang="en-US"/>
              <a:t>, no need to detect cycles</a:t>
            </a:r>
            <a:endParaRPr lang="en-US">
              <a:sym typeface="Symbol" pitchFamily="18" charset="2"/>
            </a:endParaRPr>
          </a:p>
          <a:p>
            <a:pPr marL="457200" lvl="1" indent="0">
              <a:buNone/>
            </a:pPr>
            <a:endParaRPr lang="en-US" sz="1000"/>
          </a:p>
          <a:p>
            <a:pPr lvl="1"/>
            <a:r>
              <a:rPr lang="en-US"/>
              <a:t>Proof is posted online next to lecture slides</a:t>
            </a:r>
            <a:endParaRPr lang="en-US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>
                <a:cs typeface="Courier New" pitchFamily="49" charset="0"/>
              </a:rPr>
              <a:t>Also, slightly less detailed proof in textbook</a:t>
            </a:r>
          </a:p>
          <a:p>
            <a:pPr lvl="2"/>
            <a:r>
              <a:rPr lang="en-US"/>
              <a:t>Key fact: For prime </a:t>
            </a:r>
            <a:r>
              <a:rPr lang="en-US">
                <a:latin typeface="Courier New" pitchFamily="49" charset="0"/>
                <a:cs typeface="Courier New" pitchFamily="49" charset="0"/>
              </a:rPr>
              <a:t>T</a:t>
            </a:r>
            <a:r>
              <a:rPr lang="en-US"/>
              <a:t> and </a:t>
            </a:r>
            <a:r>
              <a:rPr lang="en-US">
                <a:latin typeface="Courier New" pitchFamily="49" charset="0"/>
                <a:sym typeface="Bookshelf Symbol 2" pitchFamily="2" charset="2"/>
              </a:rPr>
              <a:t>0 </a:t>
            </a:r>
            <a:r>
              <a:rPr lang="en-US">
                <a:latin typeface="Courier New" pitchFamily="49" charset="0"/>
                <a:sym typeface="Symbol" pitchFamily="18" charset="2"/>
              </a:rPr>
              <a:t>&lt; </a:t>
            </a:r>
            <a:r>
              <a:rPr lang="en-US" err="1">
                <a:latin typeface="Courier New" pitchFamily="49" charset="0"/>
                <a:sym typeface="Symbol" pitchFamily="18" charset="2"/>
              </a:rPr>
              <a:t>i,j</a:t>
            </a:r>
            <a:r>
              <a:rPr lang="en-US">
                <a:latin typeface="Courier New" pitchFamily="49" charset="0"/>
                <a:sym typeface="Symbol" pitchFamily="18" charset="2"/>
              </a:rPr>
              <a:t> &lt; T/2</a:t>
            </a:r>
            <a:r>
              <a:rPr lang="en-US">
                <a:sym typeface="Symbol" pitchFamily="18" charset="2"/>
              </a:rPr>
              <a:t> where </a:t>
            </a:r>
            <a:r>
              <a:rPr lang="en-US" err="1">
                <a:latin typeface="Courier New" pitchFamily="49" charset="0"/>
                <a:sym typeface="Symbol" pitchFamily="18" charset="2"/>
              </a:rPr>
              <a:t>i</a:t>
            </a:r>
            <a:r>
              <a:rPr lang="en-US">
                <a:latin typeface="Courier New" pitchFamily="49" charset="0"/>
                <a:sym typeface="Symbol" pitchFamily="18" charset="2"/>
              </a:rPr>
              <a:t>  j</a:t>
            </a:r>
            <a:r>
              <a:rPr lang="en-US" b="1">
                <a:sym typeface="Symbol" pitchFamily="18" charset="2"/>
              </a:rPr>
              <a:t>,</a:t>
            </a:r>
            <a:endParaRPr lang="en-US">
              <a:sym typeface="Bookshelf Symbol 2" pitchFamily="2" charset="2"/>
            </a:endParaRPr>
          </a:p>
          <a:p>
            <a:pPr lvl="1">
              <a:buNone/>
            </a:pPr>
            <a:r>
              <a:rPr lang="en-US" sz="2000" b="1" smtClean="0">
                <a:latin typeface="Courier New" pitchFamily="49" charset="0"/>
                <a:sym typeface="Symbol" pitchFamily="18" charset="2"/>
              </a:rPr>
              <a:t> 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		</a:t>
            </a:r>
            <a:r>
              <a:rPr lang="en-US" sz="2000" b="1">
                <a:latin typeface="Courier New" pitchFamily="49" charset="0"/>
                <a:sym typeface="Bookshelf Symbol 2" pitchFamily="2" charset="2"/>
              </a:rPr>
              <a:t> </a:t>
            </a:r>
            <a:r>
              <a:rPr lang="en-US" sz="2000" smtClean="0">
                <a:latin typeface="Courier New" pitchFamily="49" charset="0"/>
                <a:sym typeface="Bookshelf Symbol 2" pitchFamily="2" charset="2"/>
              </a:rPr>
              <a:t>(</a:t>
            </a:r>
            <a:r>
              <a:rPr lang="en-US" sz="2000">
                <a:latin typeface="Courier New" pitchFamily="49" charset="0"/>
                <a:sym typeface="Bookshelf Symbol 2" pitchFamily="2" charset="2"/>
              </a:rPr>
              <a:t>k + i</a:t>
            </a:r>
            <a:r>
              <a:rPr lang="en-US" sz="2000" baseline="30000">
                <a:latin typeface="Courier New" pitchFamily="49" charset="0"/>
                <a:sym typeface="Bookshelf Symbol 2" pitchFamily="2" charset="2"/>
              </a:rPr>
              <a:t>2</a:t>
            </a:r>
            <a:r>
              <a:rPr lang="en-US" sz="2000">
                <a:latin typeface="Courier New" pitchFamily="49" charset="0"/>
                <a:sym typeface="Bookshelf Symbol 2" pitchFamily="2" charset="2"/>
              </a:rPr>
              <a:t>) % </a:t>
            </a:r>
            <a:r>
              <a:rPr lang="en-US" sz="2000">
                <a:latin typeface="Courier New" pitchFamily="49" charset="0"/>
                <a:sym typeface="Symbol" pitchFamily="18" charset="2"/>
              </a:rPr>
              <a:t>T</a:t>
            </a:r>
            <a:r>
              <a:rPr lang="en-US" sz="2000">
                <a:latin typeface="Courier New" pitchFamily="49" charset="0"/>
                <a:sym typeface="Bookshelf Symbol 2" pitchFamily="2" charset="2"/>
              </a:rPr>
              <a:t> </a:t>
            </a:r>
            <a:r>
              <a:rPr lang="en-US" sz="2000">
                <a:latin typeface="Courier New" pitchFamily="49" charset="0"/>
                <a:sym typeface="Symbol" pitchFamily="18" charset="2"/>
              </a:rPr>
              <a:t> (k + j</a:t>
            </a:r>
            <a:r>
              <a:rPr lang="en-US" sz="2000" baseline="30000">
                <a:latin typeface="Courier New" pitchFamily="49" charset="0"/>
                <a:sym typeface="Symbol" pitchFamily="18" charset="2"/>
              </a:rPr>
              <a:t>2</a:t>
            </a:r>
            <a:r>
              <a:rPr lang="en-US" sz="2000">
                <a:latin typeface="Courier New" pitchFamily="49" charset="0"/>
                <a:sym typeface="Symbol" pitchFamily="18" charset="2"/>
              </a:rPr>
              <a:t>) % T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 </a:t>
            </a:r>
            <a:r>
              <a:rPr lang="en-US" sz="2000">
                <a:sym typeface="Symbol" pitchFamily="18" charset="2"/>
              </a:rPr>
              <a:t>(i.e</a:t>
            </a:r>
            <a:r>
              <a:rPr lang="en-US" sz="2000" smtClean="0">
                <a:sym typeface="Symbol" pitchFamily="18" charset="2"/>
              </a:rPr>
              <a:t>. </a:t>
            </a:r>
            <a:r>
              <a:rPr lang="en-US" sz="2000">
                <a:sym typeface="Symbol" pitchFamily="18" charset="2"/>
              </a:rPr>
              <a:t>no index repeat)</a:t>
            </a:r>
          </a:p>
        </p:txBody>
      </p:sp>
    </p:spTree>
    <p:extLst>
      <p:ext uri="{BB962C8B-B14F-4D97-AF65-F5344CB8AC3E}">
        <p14:creationId xmlns:p14="http://schemas.microsoft.com/office/powerpoint/2010/main" val="5869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Quadratic probing does not suffer from primary clustering:       </a:t>
            </a:r>
            <a:br>
              <a:rPr lang="en-US"/>
            </a:br>
            <a:r>
              <a:rPr lang="en-US"/>
              <a:t>no problem with keys initially hashing to the same neighborhood</a:t>
            </a:r>
          </a:p>
          <a:p>
            <a:endParaRPr lang="en-US"/>
          </a:p>
          <a:p>
            <a:r>
              <a:rPr lang="en-US"/>
              <a:t>But it’s no help if keys initially hash to the same index: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This is called</a:t>
            </a:r>
          </a:p>
          <a:p>
            <a:endParaRPr lang="en-US"/>
          </a:p>
          <a:p>
            <a:r>
              <a:rPr lang="en-US"/>
              <a:t>Can avoid secondary clustering</a:t>
            </a:r>
          </a:p>
        </p:txBody>
      </p:sp>
    </p:spTree>
    <p:extLst>
      <p:ext uri="{BB962C8B-B14F-4D97-AF65-F5344CB8AC3E}">
        <p14:creationId xmlns:p14="http://schemas.microsoft.com/office/powerpoint/2010/main" val="9349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1258</Words>
  <Application>Microsoft Macintosh PowerPoint</Application>
  <PresentationFormat>Widescreen</PresentationFormat>
  <Paragraphs>407</Paragraphs>
  <Slides>34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Bookshelf Symbol 2</vt:lpstr>
      <vt:lpstr>Calibri</vt:lpstr>
      <vt:lpstr>Calibri Light</vt:lpstr>
      <vt:lpstr>Courier New</vt:lpstr>
      <vt:lpstr>Symbol</vt:lpstr>
      <vt:lpstr>Times New Roman</vt:lpstr>
      <vt:lpstr>Arial</vt:lpstr>
      <vt:lpstr>Office Theme</vt:lpstr>
      <vt:lpstr>Equation</vt:lpstr>
      <vt:lpstr>Instructor: Lilian de Greef Quarter: Summer 2017</vt:lpstr>
      <vt:lpstr>Today</vt:lpstr>
      <vt:lpstr>Announcements</vt:lpstr>
      <vt:lpstr>Hash Table Collisions</vt:lpstr>
      <vt:lpstr>Finishing up Open Addressing</vt:lpstr>
      <vt:lpstr>Open Addressing: Quadratic Probing</vt:lpstr>
      <vt:lpstr>Quadratic Probing Example #2</vt:lpstr>
      <vt:lpstr>Quadratic Probing: Bad News, Good News</vt:lpstr>
      <vt:lpstr>Clustering Part 2</vt:lpstr>
      <vt:lpstr>Open Addressing: Double Hashing</vt:lpstr>
      <vt:lpstr>Double Hashing Analysis</vt:lpstr>
      <vt:lpstr>More Double Hashing Facts</vt:lpstr>
      <vt:lpstr>Charts</vt:lpstr>
      <vt:lpstr>Rehashing</vt:lpstr>
      <vt:lpstr>Rehashing</vt:lpstr>
      <vt:lpstr>Rehashing</vt:lpstr>
      <vt:lpstr>Rehashing</vt:lpstr>
      <vt:lpstr>Wrapping up Hash Tables</vt:lpstr>
      <vt:lpstr>Another Data-Structure for Dictionaries?</vt:lpstr>
      <vt:lpstr>Trees!</vt:lpstr>
      <vt:lpstr>Trees</vt:lpstr>
      <vt:lpstr>Tree terms</vt:lpstr>
      <vt:lpstr>Tree terms</vt:lpstr>
      <vt:lpstr>Practice with Height and Depth</vt:lpstr>
      <vt:lpstr>Kinds of Trees</vt:lpstr>
      <vt:lpstr>More Tree Terms</vt:lpstr>
      <vt:lpstr>(Bonus Material) Cool Uses &amp; Kinds of Trees!</vt:lpstr>
      <vt:lpstr>(Bonus Material) Cool Uses &amp; Kinds of Trees!</vt:lpstr>
      <vt:lpstr>Binary Trees</vt:lpstr>
      <vt:lpstr>Binary Tree Representation</vt:lpstr>
      <vt:lpstr>PowerPoint Presentation</vt:lpstr>
      <vt:lpstr>Binary Trees: Some Numbers</vt:lpstr>
      <vt:lpstr>Tree Traversals</vt:lpstr>
      <vt:lpstr>Tree Traversals: Practice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Lilian De Greef</dc:creator>
  <cp:lastModifiedBy>Lilian De Greef</cp:lastModifiedBy>
  <cp:revision>25</cp:revision>
  <cp:lastPrinted>2017-07-07T07:55:13Z</cp:lastPrinted>
  <dcterms:created xsi:type="dcterms:W3CDTF">2017-07-06T18:57:07Z</dcterms:created>
  <dcterms:modified xsi:type="dcterms:W3CDTF">2017-07-07T08:00:14Z</dcterms:modified>
</cp:coreProperties>
</file>