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3" r:id="rId10"/>
    <p:sldId id="267" r:id="rId11"/>
    <p:sldId id="268" r:id="rId12"/>
    <p:sldId id="269" r:id="rId13"/>
    <p:sldId id="271" r:id="rId14"/>
    <p:sldId id="272" r:id="rId15"/>
    <p:sldId id="274" r:id="rId16"/>
    <p:sldId id="275" r:id="rId17"/>
    <p:sldId id="276" r:id="rId18"/>
    <p:sldId id="277" r:id="rId19"/>
    <p:sldId id="29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90" r:id="rId30"/>
    <p:sldId id="289" r:id="rId31"/>
    <p:sldId id="291" r:id="rId32"/>
    <p:sldId id="292" r:id="rId33"/>
    <p:sldId id="293" r:id="rId34"/>
    <p:sldId id="295" r:id="rId35"/>
    <p:sldId id="294" r:id="rId36"/>
    <p:sldId id="296" r:id="rId37"/>
    <p:sldId id="297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767"/>
  </p:normalViewPr>
  <p:slideViewPr>
    <p:cSldViewPr snapToGrid="0" snapToObjects="1">
      <p:cViewPr>
        <p:scale>
          <a:sx n="77" d="100"/>
          <a:sy n="77" d="100"/>
        </p:scale>
        <p:origin x="1376" y="1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wb:Documents:CSE373:14wi:lectures:lecture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wb:Documents:CSE373:14wi:lectures:lecture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wb:Documents:CSE373:14wi:lectures:lecture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wb:Documents:CSE373:14wi:lectures:lecture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wb:Documents:CSE373:14wi:lectures:lecture1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wb:Documents:CSE373:14wi:lectures:lecture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Linear Probing</a:t>
            </a:r>
          </a:p>
        </c:rich>
      </c:tx>
      <c:layout>
        <c:manualLayout>
          <c:xMode val="edge"/>
          <c:yMode val="edge"/>
          <c:x val="0.325187445319335"/>
          <c:y val="0.0231481481481481"/>
        </c:manualLayout>
      </c:layout>
      <c:overlay val="0"/>
    </c:title>
    <c:autoTitleDeleted val="0"/>
    <c:plotArea>
      <c:layout/>
      <c:scatterChart>
        <c:scatterStyle val="smoothMarker"/>
        <c:varyColors val="0"/>
        <c:ser>
          <c:idx val="2"/>
          <c:order val="0"/>
          <c:tx>
            <c:strRef>
              <c:f>'open addressing hash tables'!$D$2</c:f>
              <c:strCache>
                <c:ptCount val="1"/>
                <c:pt idx="0">
                  <c:v>linear probing found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'open addressing hash tables'!$A$3:$A$85</c:f>
              <c:numCache>
                <c:formatCode>0.00</c:formatCode>
                <c:ptCount val="83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</c:numCache>
            </c:numRef>
          </c:xVal>
          <c:yVal>
            <c:numRef>
              <c:f>'open addressing hash tables'!$D$3:$D$85</c:f>
              <c:numCache>
                <c:formatCode>0.00</c:formatCode>
                <c:ptCount val="83"/>
                <c:pt idx="0">
                  <c:v>1.005050505050505</c:v>
                </c:pt>
                <c:pt idx="1">
                  <c:v>1.010204081632653</c:v>
                </c:pt>
                <c:pt idx="2">
                  <c:v>1.015463917525773</c:v>
                </c:pt>
                <c:pt idx="3">
                  <c:v>1.020833333333333</c:v>
                </c:pt>
                <c:pt idx="4">
                  <c:v>1.026315789473684</c:v>
                </c:pt>
                <c:pt idx="5">
                  <c:v>1.031914893617021</c:v>
                </c:pt>
                <c:pt idx="6">
                  <c:v>1.03763440860215</c:v>
                </c:pt>
                <c:pt idx="7">
                  <c:v>1.043478260869565</c:v>
                </c:pt>
                <c:pt idx="8">
                  <c:v>1.04945054945055</c:v>
                </c:pt>
                <c:pt idx="9">
                  <c:v>1.055555555555556</c:v>
                </c:pt>
                <c:pt idx="10">
                  <c:v>1.061797752808989</c:v>
                </c:pt>
                <c:pt idx="11">
                  <c:v>1.068181818181818</c:v>
                </c:pt>
                <c:pt idx="12">
                  <c:v>1.074712643678161</c:v>
                </c:pt>
                <c:pt idx="13">
                  <c:v>1.081395348837209</c:v>
                </c:pt>
                <c:pt idx="14">
                  <c:v>1.088235294117647</c:v>
                </c:pt>
                <c:pt idx="15">
                  <c:v>1.095238095238095</c:v>
                </c:pt>
                <c:pt idx="16">
                  <c:v>1.102409638554217</c:v>
                </c:pt>
                <c:pt idx="17">
                  <c:v>1.109756097560976</c:v>
                </c:pt>
                <c:pt idx="18">
                  <c:v>1.117283950617284</c:v>
                </c:pt>
                <c:pt idx="19">
                  <c:v>1.125</c:v>
                </c:pt>
                <c:pt idx="20">
                  <c:v>1.132911392405063</c:v>
                </c:pt>
                <c:pt idx="21">
                  <c:v>1.141025641025641</c:v>
                </c:pt>
                <c:pt idx="22">
                  <c:v>1.14935064935065</c:v>
                </c:pt>
                <c:pt idx="23">
                  <c:v>1.157894736842105</c:v>
                </c:pt>
                <c:pt idx="24">
                  <c:v>1.166666666666666</c:v>
                </c:pt>
                <c:pt idx="25">
                  <c:v>1.175675675675676</c:v>
                </c:pt>
                <c:pt idx="26">
                  <c:v>1.184931506849315</c:v>
                </c:pt>
                <c:pt idx="27">
                  <c:v>1.194444444444444</c:v>
                </c:pt>
                <c:pt idx="28">
                  <c:v>1.204225352112676</c:v>
                </c:pt>
                <c:pt idx="29">
                  <c:v>1.214285714285714</c:v>
                </c:pt>
                <c:pt idx="30">
                  <c:v>1.22463768115942</c:v>
                </c:pt>
                <c:pt idx="31">
                  <c:v>1.235294117647059</c:v>
                </c:pt>
                <c:pt idx="32">
                  <c:v>1.246268656716418</c:v>
                </c:pt>
                <c:pt idx="33">
                  <c:v>1.257575757575758</c:v>
                </c:pt>
                <c:pt idx="34">
                  <c:v>1.26923076923077</c:v>
                </c:pt>
                <c:pt idx="35">
                  <c:v>1.28125</c:v>
                </c:pt>
                <c:pt idx="36">
                  <c:v>1.293650793650794</c:v>
                </c:pt>
                <c:pt idx="37">
                  <c:v>1.306451612903226</c:v>
                </c:pt>
                <c:pt idx="38">
                  <c:v>1.319672131147541</c:v>
                </c:pt>
                <c:pt idx="39">
                  <c:v>1.333333333333333</c:v>
                </c:pt>
                <c:pt idx="40">
                  <c:v>1.347457627118644</c:v>
                </c:pt>
                <c:pt idx="41">
                  <c:v>1.362068965517241</c:v>
                </c:pt>
                <c:pt idx="42">
                  <c:v>1.377192982456141</c:v>
                </c:pt>
                <c:pt idx="43">
                  <c:v>1.392857142857143</c:v>
                </c:pt>
                <c:pt idx="44">
                  <c:v>1.409090909090909</c:v>
                </c:pt>
                <c:pt idx="45">
                  <c:v>1.425925925925926</c:v>
                </c:pt>
                <c:pt idx="46">
                  <c:v>1.443396226415095</c:v>
                </c:pt>
                <c:pt idx="47">
                  <c:v>1.461538461538462</c:v>
                </c:pt>
                <c:pt idx="48">
                  <c:v>1.480392156862746</c:v>
                </c:pt>
                <c:pt idx="49">
                  <c:v>1.5</c:v>
                </c:pt>
                <c:pt idx="50">
                  <c:v>1.520408163265307</c:v>
                </c:pt>
                <c:pt idx="51">
                  <c:v>1.541666666666667</c:v>
                </c:pt>
                <c:pt idx="52">
                  <c:v>1.563829787234043</c:v>
                </c:pt>
                <c:pt idx="53">
                  <c:v>1.586956521739131</c:v>
                </c:pt>
                <c:pt idx="54">
                  <c:v>1.611111111111112</c:v>
                </c:pt>
                <c:pt idx="55">
                  <c:v>1.636363636363637</c:v>
                </c:pt>
                <c:pt idx="56">
                  <c:v>1.662790697674417</c:v>
                </c:pt>
                <c:pt idx="57">
                  <c:v>1.690476190476191</c:v>
                </c:pt>
                <c:pt idx="58">
                  <c:v>1.719512195121952</c:v>
                </c:pt>
                <c:pt idx="59">
                  <c:v>1.750000000000001</c:v>
                </c:pt>
                <c:pt idx="60">
                  <c:v>1.782051282051283</c:v>
                </c:pt>
                <c:pt idx="61">
                  <c:v>1.815789473684212</c:v>
                </c:pt>
                <c:pt idx="62">
                  <c:v>1.851351351351353</c:v>
                </c:pt>
                <c:pt idx="63">
                  <c:v>1.88888888888889</c:v>
                </c:pt>
                <c:pt idx="64">
                  <c:v>1.92857142857143</c:v>
                </c:pt>
                <c:pt idx="65">
                  <c:v>1.970588235294119</c:v>
                </c:pt>
                <c:pt idx="66">
                  <c:v>2.015151515151517</c:v>
                </c:pt>
                <c:pt idx="67">
                  <c:v>2.062500000000002</c:v>
                </c:pt>
                <c:pt idx="68">
                  <c:v>2.112903225806454</c:v>
                </c:pt>
                <c:pt idx="69">
                  <c:v>2.166666666666669</c:v>
                </c:pt>
                <c:pt idx="70">
                  <c:v>2.224137931034485</c:v>
                </c:pt>
                <c:pt idx="71">
                  <c:v>2.285714285714288</c:v>
                </c:pt>
                <c:pt idx="72">
                  <c:v>2.351851851851855</c:v>
                </c:pt>
                <c:pt idx="73">
                  <c:v>2.423076923076926</c:v>
                </c:pt>
                <c:pt idx="74">
                  <c:v>2.500000000000004</c:v>
                </c:pt>
                <c:pt idx="75">
                  <c:v>2.583333333333337</c:v>
                </c:pt>
                <c:pt idx="76">
                  <c:v>2.673913043478265</c:v>
                </c:pt>
                <c:pt idx="77">
                  <c:v>2.772727272727277</c:v>
                </c:pt>
                <c:pt idx="78">
                  <c:v>2.880952380952386</c:v>
                </c:pt>
                <c:pt idx="79">
                  <c:v>3.000000000000006</c:v>
                </c:pt>
                <c:pt idx="80">
                  <c:v>3.131578947368428</c:v>
                </c:pt>
                <c:pt idx="81">
                  <c:v>3.277777777777785</c:v>
                </c:pt>
                <c:pt idx="82">
                  <c:v>3.441176470588243</c:v>
                </c:pt>
              </c:numCache>
            </c:numRef>
          </c:yVal>
          <c:smooth val="1"/>
        </c:ser>
        <c:ser>
          <c:idx val="3"/>
          <c:order val="1"/>
          <c:tx>
            <c:strRef>
              <c:f>'open addressing hash tables'!$E$2</c:f>
              <c:strCache>
                <c:ptCount val="1"/>
                <c:pt idx="0">
                  <c:v>linear probing not found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'open addressing hash tables'!$A$3:$A$85</c:f>
              <c:numCache>
                <c:formatCode>0.00</c:formatCode>
                <c:ptCount val="83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</c:numCache>
            </c:numRef>
          </c:xVal>
          <c:yVal>
            <c:numRef>
              <c:f>'open addressing hash tables'!$E$3:$E$85</c:f>
              <c:numCache>
                <c:formatCode>0.00</c:formatCode>
                <c:ptCount val="83"/>
                <c:pt idx="0">
                  <c:v>1.01015202530354</c:v>
                </c:pt>
                <c:pt idx="1">
                  <c:v>1.020616409829238</c:v>
                </c:pt>
                <c:pt idx="2">
                  <c:v>1.031406100542034</c:v>
                </c:pt>
                <c:pt idx="3">
                  <c:v>1.042534722222222</c:v>
                </c:pt>
                <c:pt idx="4">
                  <c:v>1.054016620498615</c:v>
                </c:pt>
                <c:pt idx="5">
                  <c:v>1.065866908103214</c:v>
                </c:pt>
                <c:pt idx="6">
                  <c:v>1.078101514625968</c:v>
                </c:pt>
                <c:pt idx="7">
                  <c:v>1.090737240075614</c:v>
                </c:pt>
                <c:pt idx="8">
                  <c:v>1.103791812583021</c:v>
                </c:pt>
                <c:pt idx="9">
                  <c:v>1.117283950617284</c:v>
                </c:pt>
                <c:pt idx="10">
                  <c:v>1.131233430122459</c:v>
                </c:pt>
                <c:pt idx="11">
                  <c:v>1.145661157024793</c:v>
                </c:pt>
                <c:pt idx="12">
                  <c:v>1.160589245607082</c:v>
                </c:pt>
                <c:pt idx="13">
                  <c:v>1.176041103299081</c:v>
                </c:pt>
                <c:pt idx="14">
                  <c:v>1.19204152249135</c:v>
                </c:pt>
                <c:pt idx="15">
                  <c:v>1.208616780045352</c:v>
                </c:pt>
                <c:pt idx="16">
                  <c:v>1.225794745246044</c:v>
                </c:pt>
                <c:pt idx="17">
                  <c:v>1.24360499702558</c:v>
                </c:pt>
                <c:pt idx="18">
                  <c:v>1.262078951379363</c:v>
                </c:pt>
                <c:pt idx="19">
                  <c:v>1.28125</c:v>
                </c:pt>
                <c:pt idx="20">
                  <c:v>1.301153661272232</c:v>
                </c:pt>
                <c:pt idx="21">
                  <c:v>1.321827744904668</c:v>
                </c:pt>
                <c:pt idx="22">
                  <c:v>1.34331253162422</c:v>
                </c:pt>
                <c:pt idx="23">
                  <c:v>1.365650969529086</c:v>
                </c:pt>
                <c:pt idx="24">
                  <c:v>1.38888888888889</c:v>
                </c:pt>
                <c:pt idx="25">
                  <c:v>1.413075237399562</c:v>
                </c:pt>
                <c:pt idx="26">
                  <c:v>1.438262338149747</c:v>
                </c:pt>
                <c:pt idx="27">
                  <c:v>1.464506172839506</c:v>
                </c:pt>
                <c:pt idx="28">
                  <c:v>1.491866693116445</c:v>
                </c:pt>
                <c:pt idx="29">
                  <c:v>1.520408163265306</c:v>
                </c:pt>
                <c:pt idx="30">
                  <c:v>1.550199537912204</c:v>
                </c:pt>
                <c:pt idx="31">
                  <c:v>1.581314878892734</c:v>
                </c:pt>
                <c:pt idx="32">
                  <c:v>1.613833815994654</c:v>
                </c:pt>
                <c:pt idx="33">
                  <c:v>1.647842056932966</c:v>
                </c:pt>
                <c:pt idx="34">
                  <c:v>1.683431952662722</c:v>
                </c:pt>
                <c:pt idx="35">
                  <c:v>1.720703125</c:v>
                </c:pt>
                <c:pt idx="36">
                  <c:v>1.75976316452507</c:v>
                </c:pt>
                <c:pt idx="37">
                  <c:v>1.800728407908429</c:v>
                </c:pt>
                <c:pt idx="38">
                  <c:v>1.843724805159904</c:v>
                </c:pt>
                <c:pt idx="39">
                  <c:v>1.88888888888889</c:v>
                </c:pt>
                <c:pt idx="40">
                  <c:v>1.936368859523126</c:v>
                </c:pt>
                <c:pt idx="41">
                  <c:v>1.986325802615934</c:v>
                </c:pt>
                <c:pt idx="42">
                  <c:v>2.038935056940598</c:v>
                </c:pt>
                <c:pt idx="43">
                  <c:v>2.094387755102041</c:v>
                </c:pt>
                <c:pt idx="44">
                  <c:v>2.152892561983472</c:v>
                </c:pt>
                <c:pt idx="45">
                  <c:v>2.214677640603568</c:v>
                </c:pt>
                <c:pt idx="46">
                  <c:v>2.279992880028481</c:v>
                </c:pt>
                <c:pt idx="47">
                  <c:v>2.349112426035504</c:v>
                </c:pt>
                <c:pt idx="48">
                  <c:v>2.422337562475973</c:v>
                </c:pt>
                <c:pt idx="49">
                  <c:v>2.500000000000002</c:v>
                </c:pt>
                <c:pt idx="50">
                  <c:v>2.582465639316953</c:v>
                </c:pt>
                <c:pt idx="51">
                  <c:v>2.670138888888891</c:v>
                </c:pt>
                <c:pt idx="52">
                  <c:v>2.76346763241286</c:v>
                </c:pt>
                <c:pt idx="53">
                  <c:v>2.86294896030246</c:v>
                </c:pt>
                <c:pt idx="54">
                  <c:v>2.96913580246914</c:v>
                </c:pt>
                <c:pt idx="55">
                  <c:v>3.082644628099177</c:v>
                </c:pt>
                <c:pt idx="56">
                  <c:v>3.204164413196326</c:v>
                </c:pt>
                <c:pt idx="57">
                  <c:v>3.334467120181408</c:v>
                </c:pt>
                <c:pt idx="58">
                  <c:v>3.474419988102325</c:v>
                </c:pt>
                <c:pt idx="59">
                  <c:v>3.625000000000005</c:v>
                </c:pt>
                <c:pt idx="60">
                  <c:v>3.787310979618677</c:v>
                </c:pt>
                <c:pt idx="61">
                  <c:v>3.96260387811635</c:v>
                </c:pt>
                <c:pt idx="62">
                  <c:v>4.152300949598243</c:v>
                </c:pt>
                <c:pt idx="63">
                  <c:v>4.358024691358032</c:v>
                </c:pt>
                <c:pt idx="64">
                  <c:v>4.581632653061232</c:v>
                </c:pt>
                <c:pt idx="65">
                  <c:v>4.825259515570941</c:v>
                </c:pt>
                <c:pt idx="66">
                  <c:v>5.091368227731877</c:v>
                </c:pt>
                <c:pt idx="67">
                  <c:v>5.382812500000003</c:v>
                </c:pt>
                <c:pt idx="68">
                  <c:v>5.702913631633728</c:v>
                </c:pt>
                <c:pt idx="69">
                  <c:v>6.055555555555562</c:v>
                </c:pt>
                <c:pt idx="70">
                  <c:v>6.44530321046375</c:v>
                </c:pt>
                <c:pt idx="71">
                  <c:v>6.87755102040818</c:v>
                </c:pt>
                <c:pt idx="72">
                  <c:v>7.35871056241428</c:v>
                </c:pt>
                <c:pt idx="73">
                  <c:v>7.89644970414204</c:v>
                </c:pt>
                <c:pt idx="74">
                  <c:v>8.500000000000028</c:v>
                </c:pt>
                <c:pt idx="75">
                  <c:v>9.180555555555587</c:v>
                </c:pt>
                <c:pt idx="76">
                  <c:v>9.95179584120987</c:v>
                </c:pt>
                <c:pt idx="77">
                  <c:v>10.83057851239674</c:v>
                </c:pt>
                <c:pt idx="78">
                  <c:v>11.83786848072567</c:v>
                </c:pt>
                <c:pt idx="79">
                  <c:v>13.00000000000006</c:v>
                </c:pt>
                <c:pt idx="80">
                  <c:v>14.35041551246545</c:v>
                </c:pt>
                <c:pt idx="81">
                  <c:v>15.93209876543219</c:v>
                </c:pt>
                <c:pt idx="82">
                  <c:v>17.80103806228384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478474864"/>
        <c:axId val="-478289856"/>
      </c:scatterChart>
      <c:valAx>
        <c:axId val="-4784748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Load Factor</a:t>
                </a:r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crossAx val="-478289856"/>
        <c:crosses val="autoZero"/>
        <c:crossBetween val="midCat"/>
      </c:valAx>
      <c:valAx>
        <c:axId val="-4782898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400"/>
                  <a:t>Average # of Probes</a:t>
                </a:r>
              </a:p>
            </c:rich>
          </c:tx>
          <c:layout>
            <c:manualLayout>
              <c:xMode val="edge"/>
              <c:yMode val="edge"/>
              <c:x val="0.0305555555555556"/>
              <c:y val="0.16671697287839"/>
            </c:manualLayout>
          </c:layout>
          <c:overlay val="0"/>
        </c:title>
        <c:numFmt formatCode="0.00" sourceLinked="1"/>
        <c:majorTickMark val="none"/>
        <c:minorTickMark val="none"/>
        <c:tickLblPos val="nextTo"/>
        <c:crossAx val="-47847486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49337377295956"/>
          <c:y val="0.292573631508264"/>
          <c:w val="0.212199500860918"/>
          <c:h val="0.324208093391311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Linear Probing</a:t>
            </a:r>
          </a:p>
        </c:rich>
      </c:tx>
      <c:layout>
        <c:manualLayout>
          <c:xMode val="edge"/>
          <c:yMode val="edge"/>
          <c:x val="0.325187445319335"/>
          <c:y val="0.0231481481481481"/>
        </c:manualLayout>
      </c:layout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'open addressing hash tables'!$D$2</c:f>
              <c:strCache>
                <c:ptCount val="1"/>
                <c:pt idx="0">
                  <c:v>linear probing found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'open addressing hash tables'!$A$3:$A$101</c:f>
              <c:numCache>
                <c:formatCode>0.00</c:formatCode>
                <c:ptCount val="99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0.900000000000001</c:v>
                </c:pt>
                <c:pt idx="90">
                  <c:v>0.910000000000001</c:v>
                </c:pt>
                <c:pt idx="91">
                  <c:v>0.920000000000001</c:v>
                </c:pt>
                <c:pt idx="92">
                  <c:v>0.930000000000001</c:v>
                </c:pt>
                <c:pt idx="93">
                  <c:v>0.940000000000001</c:v>
                </c:pt>
                <c:pt idx="94">
                  <c:v>0.950000000000001</c:v>
                </c:pt>
                <c:pt idx="95">
                  <c:v>0.960000000000001</c:v>
                </c:pt>
                <c:pt idx="96">
                  <c:v>0.970000000000001</c:v>
                </c:pt>
                <c:pt idx="97">
                  <c:v>0.980000000000001</c:v>
                </c:pt>
                <c:pt idx="98">
                  <c:v>0.990000000000001</c:v>
                </c:pt>
              </c:numCache>
            </c:numRef>
          </c:xVal>
          <c:yVal>
            <c:numRef>
              <c:f>'open addressing hash tables'!$D$3:$D$101</c:f>
              <c:numCache>
                <c:formatCode>0.00</c:formatCode>
                <c:ptCount val="99"/>
                <c:pt idx="0">
                  <c:v>1.005050505050505</c:v>
                </c:pt>
                <c:pt idx="1">
                  <c:v>1.010204081632653</c:v>
                </c:pt>
                <c:pt idx="2">
                  <c:v>1.015463917525773</c:v>
                </c:pt>
                <c:pt idx="3">
                  <c:v>1.020833333333333</c:v>
                </c:pt>
                <c:pt idx="4">
                  <c:v>1.026315789473684</c:v>
                </c:pt>
                <c:pt idx="5">
                  <c:v>1.031914893617021</c:v>
                </c:pt>
                <c:pt idx="6">
                  <c:v>1.03763440860215</c:v>
                </c:pt>
                <c:pt idx="7">
                  <c:v>1.043478260869565</c:v>
                </c:pt>
                <c:pt idx="8">
                  <c:v>1.04945054945055</c:v>
                </c:pt>
                <c:pt idx="9">
                  <c:v>1.055555555555556</c:v>
                </c:pt>
                <c:pt idx="10">
                  <c:v>1.061797752808989</c:v>
                </c:pt>
                <c:pt idx="11">
                  <c:v>1.068181818181818</c:v>
                </c:pt>
                <c:pt idx="12">
                  <c:v>1.074712643678161</c:v>
                </c:pt>
                <c:pt idx="13">
                  <c:v>1.081395348837209</c:v>
                </c:pt>
                <c:pt idx="14">
                  <c:v>1.088235294117647</c:v>
                </c:pt>
                <c:pt idx="15">
                  <c:v>1.095238095238095</c:v>
                </c:pt>
                <c:pt idx="16">
                  <c:v>1.102409638554217</c:v>
                </c:pt>
                <c:pt idx="17">
                  <c:v>1.109756097560976</c:v>
                </c:pt>
                <c:pt idx="18">
                  <c:v>1.117283950617284</c:v>
                </c:pt>
                <c:pt idx="19">
                  <c:v>1.125</c:v>
                </c:pt>
                <c:pt idx="20">
                  <c:v>1.132911392405063</c:v>
                </c:pt>
                <c:pt idx="21">
                  <c:v>1.141025641025641</c:v>
                </c:pt>
                <c:pt idx="22">
                  <c:v>1.14935064935065</c:v>
                </c:pt>
                <c:pt idx="23">
                  <c:v>1.157894736842105</c:v>
                </c:pt>
                <c:pt idx="24">
                  <c:v>1.166666666666666</c:v>
                </c:pt>
                <c:pt idx="25">
                  <c:v>1.175675675675676</c:v>
                </c:pt>
                <c:pt idx="26">
                  <c:v>1.184931506849315</c:v>
                </c:pt>
                <c:pt idx="27">
                  <c:v>1.194444444444444</c:v>
                </c:pt>
                <c:pt idx="28">
                  <c:v>1.204225352112676</c:v>
                </c:pt>
                <c:pt idx="29">
                  <c:v>1.214285714285714</c:v>
                </c:pt>
                <c:pt idx="30">
                  <c:v>1.22463768115942</c:v>
                </c:pt>
                <c:pt idx="31">
                  <c:v>1.235294117647059</c:v>
                </c:pt>
                <c:pt idx="32">
                  <c:v>1.246268656716418</c:v>
                </c:pt>
                <c:pt idx="33">
                  <c:v>1.257575757575758</c:v>
                </c:pt>
                <c:pt idx="34">
                  <c:v>1.26923076923077</c:v>
                </c:pt>
                <c:pt idx="35">
                  <c:v>1.28125</c:v>
                </c:pt>
                <c:pt idx="36">
                  <c:v>1.293650793650794</c:v>
                </c:pt>
                <c:pt idx="37">
                  <c:v>1.306451612903226</c:v>
                </c:pt>
                <c:pt idx="38">
                  <c:v>1.319672131147541</c:v>
                </c:pt>
                <c:pt idx="39">
                  <c:v>1.333333333333333</c:v>
                </c:pt>
                <c:pt idx="40">
                  <c:v>1.347457627118644</c:v>
                </c:pt>
                <c:pt idx="41">
                  <c:v>1.362068965517241</c:v>
                </c:pt>
                <c:pt idx="42">
                  <c:v>1.377192982456141</c:v>
                </c:pt>
                <c:pt idx="43">
                  <c:v>1.392857142857143</c:v>
                </c:pt>
                <c:pt idx="44">
                  <c:v>1.409090909090909</c:v>
                </c:pt>
                <c:pt idx="45">
                  <c:v>1.425925925925926</c:v>
                </c:pt>
                <c:pt idx="46">
                  <c:v>1.443396226415095</c:v>
                </c:pt>
                <c:pt idx="47">
                  <c:v>1.461538461538462</c:v>
                </c:pt>
                <c:pt idx="48">
                  <c:v>1.480392156862746</c:v>
                </c:pt>
                <c:pt idx="49">
                  <c:v>1.5</c:v>
                </c:pt>
                <c:pt idx="50">
                  <c:v>1.520408163265307</c:v>
                </c:pt>
                <c:pt idx="51">
                  <c:v>1.541666666666667</c:v>
                </c:pt>
                <c:pt idx="52">
                  <c:v>1.563829787234043</c:v>
                </c:pt>
                <c:pt idx="53">
                  <c:v>1.586956521739131</c:v>
                </c:pt>
                <c:pt idx="54">
                  <c:v>1.611111111111112</c:v>
                </c:pt>
                <c:pt idx="55">
                  <c:v>1.636363636363637</c:v>
                </c:pt>
                <c:pt idx="56">
                  <c:v>1.662790697674417</c:v>
                </c:pt>
                <c:pt idx="57">
                  <c:v>1.690476190476191</c:v>
                </c:pt>
                <c:pt idx="58">
                  <c:v>1.719512195121952</c:v>
                </c:pt>
                <c:pt idx="59">
                  <c:v>1.750000000000001</c:v>
                </c:pt>
                <c:pt idx="60">
                  <c:v>1.782051282051283</c:v>
                </c:pt>
                <c:pt idx="61">
                  <c:v>1.815789473684212</c:v>
                </c:pt>
                <c:pt idx="62">
                  <c:v>1.851351351351353</c:v>
                </c:pt>
                <c:pt idx="63">
                  <c:v>1.88888888888889</c:v>
                </c:pt>
                <c:pt idx="64">
                  <c:v>1.92857142857143</c:v>
                </c:pt>
                <c:pt idx="65">
                  <c:v>1.970588235294119</c:v>
                </c:pt>
                <c:pt idx="66">
                  <c:v>2.015151515151517</c:v>
                </c:pt>
                <c:pt idx="67">
                  <c:v>2.062500000000002</c:v>
                </c:pt>
                <c:pt idx="68">
                  <c:v>2.112903225806454</c:v>
                </c:pt>
                <c:pt idx="69">
                  <c:v>2.166666666666669</c:v>
                </c:pt>
                <c:pt idx="70">
                  <c:v>2.224137931034485</c:v>
                </c:pt>
                <c:pt idx="71">
                  <c:v>2.285714285714288</c:v>
                </c:pt>
                <c:pt idx="72">
                  <c:v>2.351851851851855</c:v>
                </c:pt>
                <c:pt idx="73">
                  <c:v>2.423076923076926</c:v>
                </c:pt>
                <c:pt idx="74">
                  <c:v>2.500000000000004</c:v>
                </c:pt>
                <c:pt idx="75">
                  <c:v>2.583333333333337</c:v>
                </c:pt>
                <c:pt idx="76">
                  <c:v>2.673913043478265</c:v>
                </c:pt>
                <c:pt idx="77">
                  <c:v>2.772727272727277</c:v>
                </c:pt>
                <c:pt idx="78">
                  <c:v>2.880952380952386</c:v>
                </c:pt>
                <c:pt idx="79">
                  <c:v>3.000000000000006</c:v>
                </c:pt>
                <c:pt idx="80">
                  <c:v>3.131578947368428</c:v>
                </c:pt>
                <c:pt idx="81">
                  <c:v>3.277777777777785</c:v>
                </c:pt>
                <c:pt idx="82">
                  <c:v>3.441176470588243</c:v>
                </c:pt>
                <c:pt idx="83">
                  <c:v>3.62500000000001</c:v>
                </c:pt>
                <c:pt idx="84">
                  <c:v>3.833333333333345</c:v>
                </c:pt>
                <c:pt idx="85">
                  <c:v>4.071428571428585</c:v>
                </c:pt>
                <c:pt idx="86">
                  <c:v>4.346153846153863</c:v>
                </c:pt>
                <c:pt idx="87">
                  <c:v>4.666666666666686</c:v>
                </c:pt>
                <c:pt idx="88">
                  <c:v>5.045454545454569</c:v>
                </c:pt>
                <c:pt idx="89">
                  <c:v>5.50000000000003</c:v>
                </c:pt>
                <c:pt idx="90">
                  <c:v>6.055555555555579</c:v>
                </c:pt>
                <c:pt idx="91">
                  <c:v>6.750000000000046</c:v>
                </c:pt>
                <c:pt idx="92">
                  <c:v>7.642857142857197</c:v>
                </c:pt>
                <c:pt idx="93">
                  <c:v>8.83333333333342</c:v>
                </c:pt>
                <c:pt idx="94">
                  <c:v>10.50000000000012</c:v>
                </c:pt>
                <c:pt idx="95">
                  <c:v>13.0000000000002</c:v>
                </c:pt>
                <c:pt idx="96">
                  <c:v>17.16666666666702</c:v>
                </c:pt>
                <c:pt idx="97">
                  <c:v>25.50000000000081</c:v>
                </c:pt>
                <c:pt idx="98">
                  <c:v>50.50000000000329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'open addressing hash tables'!$E$2</c:f>
              <c:strCache>
                <c:ptCount val="1"/>
                <c:pt idx="0">
                  <c:v>linear probing not found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'open addressing hash tables'!$A$3:$A$98</c:f>
              <c:numCache>
                <c:formatCode>0.00</c:formatCode>
                <c:ptCount val="96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0.900000000000001</c:v>
                </c:pt>
                <c:pt idx="90">
                  <c:v>0.910000000000001</c:v>
                </c:pt>
                <c:pt idx="91">
                  <c:v>0.920000000000001</c:v>
                </c:pt>
                <c:pt idx="92">
                  <c:v>0.930000000000001</c:v>
                </c:pt>
                <c:pt idx="93">
                  <c:v>0.940000000000001</c:v>
                </c:pt>
                <c:pt idx="94">
                  <c:v>0.950000000000001</c:v>
                </c:pt>
                <c:pt idx="95">
                  <c:v>0.960000000000001</c:v>
                </c:pt>
              </c:numCache>
            </c:numRef>
          </c:xVal>
          <c:yVal>
            <c:numRef>
              <c:f>'open addressing hash tables'!$E$3:$E$98</c:f>
              <c:numCache>
                <c:formatCode>0.00</c:formatCode>
                <c:ptCount val="96"/>
                <c:pt idx="0">
                  <c:v>1.01015202530354</c:v>
                </c:pt>
                <c:pt idx="1">
                  <c:v>1.020616409829238</c:v>
                </c:pt>
                <c:pt idx="2">
                  <c:v>1.031406100542034</c:v>
                </c:pt>
                <c:pt idx="3">
                  <c:v>1.042534722222222</c:v>
                </c:pt>
                <c:pt idx="4">
                  <c:v>1.054016620498615</c:v>
                </c:pt>
                <c:pt idx="5">
                  <c:v>1.065866908103214</c:v>
                </c:pt>
                <c:pt idx="6">
                  <c:v>1.078101514625968</c:v>
                </c:pt>
                <c:pt idx="7">
                  <c:v>1.090737240075614</c:v>
                </c:pt>
                <c:pt idx="8">
                  <c:v>1.103791812583021</c:v>
                </c:pt>
                <c:pt idx="9">
                  <c:v>1.117283950617284</c:v>
                </c:pt>
                <c:pt idx="10">
                  <c:v>1.131233430122459</c:v>
                </c:pt>
                <c:pt idx="11">
                  <c:v>1.145661157024793</c:v>
                </c:pt>
                <c:pt idx="12">
                  <c:v>1.160589245607082</c:v>
                </c:pt>
                <c:pt idx="13">
                  <c:v>1.176041103299081</c:v>
                </c:pt>
                <c:pt idx="14">
                  <c:v>1.19204152249135</c:v>
                </c:pt>
                <c:pt idx="15">
                  <c:v>1.208616780045352</c:v>
                </c:pt>
                <c:pt idx="16">
                  <c:v>1.225794745246044</c:v>
                </c:pt>
                <c:pt idx="17">
                  <c:v>1.24360499702558</c:v>
                </c:pt>
                <c:pt idx="18">
                  <c:v>1.262078951379363</c:v>
                </c:pt>
                <c:pt idx="19">
                  <c:v>1.28125</c:v>
                </c:pt>
                <c:pt idx="20">
                  <c:v>1.301153661272232</c:v>
                </c:pt>
                <c:pt idx="21">
                  <c:v>1.321827744904668</c:v>
                </c:pt>
                <c:pt idx="22">
                  <c:v>1.34331253162422</c:v>
                </c:pt>
                <c:pt idx="23">
                  <c:v>1.365650969529086</c:v>
                </c:pt>
                <c:pt idx="24">
                  <c:v>1.38888888888889</c:v>
                </c:pt>
                <c:pt idx="25">
                  <c:v>1.413075237399562</c:v>
                </c:pt>
                <c:pt idx="26">
                  <c:v>1.438262338149747</c:v>
                </c:pt>
                <c:pt idx="27">
                  <c:v>1.464506172839506</c:v>
                </c:pt>
                <c:pt idx="28">
                  <c:v>1.491866693116445</c:v>
                </c:pt>
                <c:pt idx="29">
                  <c:v>1.520408163265306</c:v>
                </c:pt>
                <c:pt idx="30">
                  <c:v>1.550199537912204</c:v>
                </c:pt>
                <c:pt idx="31">
                  <c:v>1.581314878892734</c:v>
                </c:pt>
                <c:pt idx="32">
                  <c:v>1.613833815994654</c:v>
                </c:pt>
                <c:pt idx="33">
                  <c:v>1.647842056932966</c:v>
                </c:pt>
                <c:pt idx="34">
                  <c:v>1.683431952662722</c:v>
                </c:pt>
                <c:pt idx="35">
                  <c:v>1.720703125</c:v>
                </c:pt>
                <c:pt idx="36">
                  <c:v>1.75976316452507</c:v>
                </c:pt>
                <c:pt idx="37">
                  <c:v>1.800728407908429</c:v>
                </c:pt>
                <c:pt idx="38">
                  <c:v>1.843724805159904</c:v>
                </c:pt>
                <c:pt idx="39">
                  <c:v>1.88888888888889</c:v>
                </c:pt>
                <c:pt idx="40">
                  <c:v>1.936368859523126</c:v>
                </c:pt>
                <c:pt idx="41">
                  <c:v>1.986325802615934</c:v>
                </c:pt>
                <c:pt idx="42">
                  <c:v>2.038935056940598</c:v>
                </c:pt>
                <c:pt idx="43">
                  <c:v>2.094387755102041</c:v>
                </c:pt>
                <c:pt idx="44">
                  <c:v>2.152892561983472</c:v>
                </c:pt>
                <c:pt idx="45">
                  <c:v>2.214677640603568</c:v>
                </c:pt>
                <c:pt idx="46">
                  <c:v>2.279992880028481</c:v>
                </c:pt>
                <c:pt idx="47">
                  <c:v>2.349112426035504</c:v>
                </c:pt>
                <c:pt idx="48">
                  <c:v>2.422337562475973</c:v>
                </c:pt>
                <c:pt idx="49">
                  <c:v>2.500000000000002</c:v>
                </c:pt>
                <c:pt idx="50">
                  <c:v>2.582465639316953</c:v>
                </c:pt>
                <c:pt idx="51">
                  <c:v>2.670138888888891</c:v>
                </c:pt>
                <c:pt idx="52">
                  <c:v>2.76346763241286</c:v>
                </c:pt>
                <c:pt idx="53">
                  <c:v>2.86294896030246</c:v>
                </c:pt>
                <c:pt idx="54">
                  <c:v>2.96913580246914</c:v>
                </c:pt>
                <c:pt idx="55">
                  <c:v>3.082644628099177</c:v>
                </c:pt>
                <c:pt idx="56">
                  <c:v>3.204164413196326</c:v>
                </c:pt>
                <c:pt idx="57">
                  <c:v>3.334467120181408</c:v>
                </c:pt>
                <c:pt idx="58">
                  <c:v>3.474419988102325</c:v>
                </c:pt>
                <c:pt idx="59">
                  <c:v>3.625000000000005</c:v>
                </c:pt>
                <c:pt idx="60">
                  <c:v>3.787310979618677</c:v>
                </c:pt>
                <c:pt idx="61">
                  <c:v>3.96260387811635</c:v>
                </c:pt>
                <c:pt idx="62">
                  <c:v>4.152300949598243</c:v>
                </c:pt>
                <c:pt idx="63">
                  <c:v>4.358024691358032</c:v>
                </c:pt>
                <c:pt idx="64">
                  <c:v>4.581632653061232</c:v>
                </c:pt>
                <c:pt idx="65">
                  <c:v>4.825259515570941</c:v>
                </c:pt>
                <c:pt idx="66">
                  <c:v>5.091368227731877</c:v>
                </c:pt>
                <c:pt idx="67">
                  <c:v>5.382812500000003</c:v>
                </c:pt>
                <c:pt idx="68">
                  <c:v>5.702913631633728</c:v>
                </c:pt>
                <c:pt idx="69">
                  <c:v>6.055555555555562</c:v>
                </c:pt>
                <c:pt idx="70">
                  <c:v>6.44530321046375</c:v>
                </c:pt>
                <c:pt idx="71">
                  <c:v>6.87755102040818</c:v>
                </c:pt>
                <c:pt idx="72">
                  <c:v>7.35871056241428</c:v>
                </c:pt>
                <c:pt idx="73">
                  <c:v>7.89644970414204</c:v>
                </c:pt>
                <c:pt idx="74">
                  <c:v>8.500000000000028</c:v>
                </c:pt>
                <c:pt idx="75">
                  <c:v>9.180555555555587</c:v>
                </c:pt>
                <c:pt idx="76">
                  <c:v>9.95179584120987</c:v>
                </c:pt>
                <c:pt idx="77">
                  <c:v>10.83057851239674</c:v>
                </c:pt>
                <c:pt idx="78">
                  <c:v>11.83786848072567</c:v>
                </c:pt>
                <c:pt idx="79">
                  <c:v>13.00000000000006</c:v>
                </c:pt>
                <c:pt idx="80">
                  <c:v>14.35041551246545</c:v>
                </c:pt>
                <c:pt idx="81">
                  <c:v>15.93209876543219</c:v>
                </c:pt>
                <c:pt idx="82">
                  <c:v>17.80103806228384</c:v>
                </c:pt>
                <c:pt idx="83">
                  <c:v>20.03125000000013</c:v>
                </c:pt>
                <c:pt idx="84">
                  <c:v>22.7222222222223</c:v>
                </c:pt>
                <c:pt idx="85">
                  <c:v>26.01020408163285</c:v>
                </c:pt>
                <c:pt idx="86">
                  <c:v>30.08579881656823</c:v>
                </c:pt>
                <c:pt idx="87">
                  <c:v>35.22222222222254</c:v>
                </c:pt>
                <c:pt idx="88">
                  <c:v>41.8223140495872</c:v>
                </c:pt>
                <c:pt idx="89">
                  <c:v>50.50000000000058</c:v>
                </c:pt>
                <c:pt idx="90">
                  <c:v>62.2283950617292</c:v>
                </c:pt>
                <c:pt idx="91">
                  <c:v>78.62500000000102</c:v>
                </c:pt>
                <c:pt idx="92">
                  <c:v>102.5408163265324</c:v>
                </c:pt>
                <c:pt idx="93">
                  <c:v>139.3888888888917</c:v>
                </c:pt>
                <c:pt idx="94">
                  <c:v>200.500000000005</c:v>
                </c:pt>
                <c:pt idx="95">
                  <c:v>313.0000000000097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478492928"/>
        <c:axId val="-478489536"/>
      </c:scatterChart>
      <c:valAx>
        <c:axId val="-478492928"/>
        <c:scaling>
          <c:orientation val="minMax"/>
          <c:max val="1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Load Factor</a:t>
                </a:r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crossAx val="-478489536"/>
        <c:crosses val="autoZero"/>
        <c:crossBetween val="midCat"/>
      </c:valAx>
      <c:valAx>
        <c:axId val="-4784895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400"/>
                  <a:t>Average # of Probes</a:t>
                </a:r>
              </a:p>
            </c:rich>
          </c:tx>
          <c:layout>
            <c:manualLayout>
              <c:xMode val="edge"/>
              <c:yMode val="edge"/>
              <c:x val="0.0305555555555556"/>
              <c:y val="0.16671697287839"/>
            </c:manualLayout>
          </c:layout>
          <c:overlay val="0"/>
        </c:title>
        <c:numFmt formatCode="0.00" sourceLinked="1"/>
        <c:majorTickMark val="none"/>
        <c:minorTickMark val="none"/>
        <c:tickLblPos val="nextTo"/>
        <c:crossAx val="-47849292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5581056759174"/>
          <c:y val="0.297566757757819"/>
          <c:w val="0.212199500860918"/>
          <c:h val="0.322603102829968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Uniform Hashing</a:t>
            </a:r>
          </a:p>
        </c:rich>
      </c:tx>
      <c:layout>
        <c:manualLayout>
          <c:xMode val="edge"/>
          <c:yMode val="edge"/>
          <c:x val="0.325187445319335"/>
          <c:y val="0.0231481481481481"/>
        </c:manualLayout>
      </c:layout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'open addressing hash tables'!$F$2</c:f>
              <c:strCache>
                <c:ptCount val="1"/>
                <c:pt idx="0">
                  <c:v>uniform hashing found</c:v>
                </c:pt>
              </c:strCache>
            </c:strRef>
          </c:tx>
          <c:spPr>
            <a:ln>
              <a:solidFill>
                <a:srgbClr val="76B93D"/>
              </a:solidFill>
            </a:ln>
          </c:spPr>
          <c:marker>
            <c:symbol val="none"/>
          </c:marker>
          <c:xVal>
            <c:numRef>
              <c:f>'open addressing hash tables'!$A$3:$A$101</c:f>
              <c:numCache>
                <c:formatCode>0.00</c:formatCode>
                <c:ptCount val="99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0.900000000000001</c:v>
                </c:pt>
                <c:pt idx="90">
                  <c:v>0.910000000000001</c:v>
                </c:pt>
                <c:pt idx="91">
                  <c:v>0.920000000000001</c:v>
                </c:pt>
                <c:pt idx="92">
                  <c:v>0.930000000000001</c:v>
                </c:pt>
                <c:pt idx="93">
                  <c:v>0.940000000000001</c:v>
                </c:pt>
                <c:pt idx="94">
                  <c:v>0.950000000000001</c:v>
                </c:pt>
                <c:pt idx="95">
                  <c:v>0.960000000000001</c:v>
                </c:pt>
                <c:pt idx="96">
                  <c:v>0.970000000000001</c:v>
                </c:pt>
                <c:pt idx="97">
                  <c:v>0.980000000000001</c:v>
                </c:pt>
                <c:pt idx="98">
                  <c:v>0.990000000000001</c:v>
                </c:pt>
              </c:numCache>
            </c:numRef>
          </c:xVal>
          <c:yVal>
            <c:numRef>
              <c:f>'open addressing hash tables'!$F$3:$F$101</c:f>
              <c:numCache>
                <c:formatCode>0.00</c:formatCode>
                <c:ptCount val="99"/>
                <c:pt idx="0">
                  <c:v>1.005033585350151</c:v>
                </c:pt>
                <c:pt idx="1">
                  <c:v>1.010135365875974</c:v>
                </c:pt>
                <c:pt idx="2">
                  <c:v>1.015306916156955</c:v>
                </c:pt>
                <c:pt idx="3">
                  <c:v>1.02054986300638</c:v>
                </c:pt>
                <c:pt idx="4">
                  <c:v>1.02586588775101</c:v>
                </c:pt>
                <c:pt idx="5">
                  <c:v>1.031256728634791</c:v>
                </c:pt>
                <c:pt idx="6">
                  <c:v>1.036724183354794</c:v>
                </c:pt>
                <c:pt idx="7">
                  <c:v>1.042270111738137</c:v>
                </c:pt>
                <c:pt idx="8">
                  <c:v>1.047896438569347</c:v>
                </c:pt>
                <c:pt idx="9">
                  <c:v>1.053605156578264</c:v>
                </c:pt>
                <c:pt idx="10">
                  <c:v>1.05939832959956</c:v>
                </c:pt>
                <c:pt idx="11">
                  <c:v>1.065278095915708</c:v>
                </c:pt>
                <c:pt idx="12">
                  <c:v>1.071246671796212</c:v>
                </c:pt>
                <c:pt idx="13">
                  <c:v>1.077306355247026</c:v>
                </c:pt>
                <c:pt idx="14">
                  <c:v>1.083459529985166</c:v>
                </c:pt>
                <c:pt idx="15">
                  <c:v>1.089708669654861</c:v>
                </c:pt>
                <c:pt idx="16">
                  <c:v>1.096056342302903</c:v>
                </c:pt>
                <c:pt idx="17">
                  <c:v>1.102505215132434</c:v>
                </c:pt>
                <c:pt idx="18">
                  <c:v>1.109058059556067</c:v>
                </c:pt>
                <c:pt idx="19">
                  <c:v>1.11571775657105</c:v>
                </c:pt>
                <c:pt idx="20">
                  <c:v>1.122487302481285</c:v>
                </c:pt>
                <c:pt idx="21">
                  <c:v>1.12936981499318</c:v>
                </c:pt>
                <c:pt idx="22">
                  <c:v>1.136368539714816</c:v>
                </c:pt>
                <c:pt idx="23">
                  <c:v>1.143486857090668</c:v>
                </c:pt>
                <c:pt idx="24">
                  <c:v>1.150728289807123</c:v>
                </c:pt>
                <c:pt idx="25">
                  <c:v>1.158096510707391</c:v>
                </c:pt>
                <c:pt idx="26">
                  <c:v>1.165595351258148</c:v>
                </c:pt>
                <c:pt idx="27">
                  <c:v>1.173228810614414</c:v>
                </c:pt>
                <c:pt idx="28">
                  <c:v>1.18100106533371</c:v>
                </c:pt>
                <c:pt idx="29">
                  <c:v>1.188916479795774</c:v>
                </c:pt>
                <c:pt idx="30">
                  <c:v>1.196979617389781</c:v>
                </c:pt>
                <c:pt idx="31">
                  <c:v>1.205195252537451</c:v>
                </c:pt>
                <c:pt idx="32">
                  <c:v>1.213568383627652</c:v>
                </c:pt>
                <c:pt idx="33">
                  <c:v>1.222104246946076</c:v>
                </c:pt>
                <c:pt idx="34">
                  <c:v>1.230808331692727</c:v>
                </c:pt>
                <c:pt idx="35">
                  <c:v>1.239686396190054</c:v>
                </c:pt>
                <c:pt idx="36">
                  <c:v>1.248744485396104</c:v>
                </c:pt>
                <c:pt idx="37">
                  <c:v>1.257988949849999</c:v>
                </c:pt>
                <c:pt idx="38">
                  <c:v>1.267426466191744</c:v>
                </c:pt>
                <c:pt idx="39">
                  <c:v>1.277064059414976</c:v>
                </c:pt>
                <c:pt idx="40">
                  <c:v>1.286909127030175</c:v>
                </c:pt>
                <c:pt idx="41">
                  <c:v>1.296969465337314</c:v>
                </c:pt>
                <c:pt idx="42">
                  <c:v>1.307253298031491</c:v>
                </c:pt>
                <c:pt idx="43">
                  <c:v>1.31776930739305</c:v>
                </c:pt>
                <c:pt idx="44">
                  <c:v>1.328526668345823</c:v>
                </c:pt>
                <c:pt idx="45">
                  <c:v>1.33953508570395</c:v>
                </c:pt>
                <c:pt idx="46">
                  <c:v>1.350804834970148</c:v>
                </c:pt>
                <c:pt idx="47">
                  <c:v>1.362346807097217</c:v>
                </c:pt>
                <c:pt idx="48">
                  <c:v>1.374172557681154</c:v>
                </c:pt>
                <c:pt idx="49">
                  <c:v>1.386294361119891</c:v>
                </c:pt>
                <c:pt idx="50">
                  <c:v>1.39872527034797</c:v>
                </c:pt>
                <c:pt idx="51">
                  <c:v>1.41147918284654</c:v>
                </c:pt>
                <c:pt idx="52">
                  <c:v>1.424570913732138</c:v>
                </c:pt>
                <c:pt idx="53">
                  <c:v>1.438016276849994</c:v>
                </c:pt>
                <c:pt idx="54">
                  <c:v>1.451832174941403</c:v>
                </c:pt>
                <c:pt idx="55">
                  <c:v>1.466036700124697</c:v>
                </c:pt>
                <c:pt idx="56">
                  <c:v>1.480649246130753</c:v>
                </c:pt>
                <c:pt idx="57">
                  <c:v>1.495690633973661</c:v>
                </c:pt>
                <c:pt idx="58">
                  <c:v>1.511183253023362</c:v>
                </c:pt>
                <c:pt idx="59">
                  <c:v>1.52715121979026</c:v>
                </c:pt>
                <c:pt idx="60">
                  <c:v>1.543620557144991</c:v>
                </c:pt>
                <c:pt idx="61">
                  <c:v>1.5606193971963</c:v>
                </c:pt>
                <c:pt idx="62">
                  <c:v>1.578178211656932</c:v>
                </c:pt>
                <c:pt idx="63">
                  <c:v>1.596330074268721</c:v>
                </c:pt>
                <c:pt idx="64">
                  <c:v>1.615110960767197</c:v>
                </c:pt>
                <c:pt idx="65">
                  <c:v>1.634560092987773</c:v>
                </c:pt>
                <c:pt idx="66">
                  <c:v>1.654720335106883</c:v>
                </c:pt>
                <c:pt idx="67">
                  <c:v>1.675638651747596</c:v>
                </c:pt>
                <c:pt idx="68">
                  <c:v>1.697366639859342</c:v>
                </c:pt>
                <c:pt idx="69">
                  <c:v>1.719961149037052</c:v>
                </c:pt>
                <c:pt idx="70">
                  <c:v>1.743485008452983</c:v>
                </c:pt>
                <c:pt idx="71">
                  <c:v>1.768007883073456</c:v>
                </c:pt>
                <c:pt idx="72">
                  <c:v>1.79360728764899</c:v>
                </c:pt>
                <c:pt idx="73">
                  <c:v>1.820369794549473</c:v>
                </c:pt>
                <c:pt idx="74">
                  <c:v>1.84839248149319</c:v>
                </c:pt>
                <c:pt idx="75">
                  <c:v>1.877784678473878</c:v>
                </c:pt>
                <c:pt idx="76">
                  <c:v>1.90867009098564</c:v>
                </c:pt>
                <c:pt idx="77">
                  <c:v>1.941189400807406</c:v>
                </c:pt>
                <c:pt idx="78">
                  <c:v>1.975503478816037</c:v>
                </c:pt>
                <c:pt idx="79">
                  <c:v>2.011797390542628</c:v>
                </c:pt>
                <c:pt idx="80">
                  <c:v>2.050285440520559</c:v>
                </c:pt>
                <c:pt idx="81">
                  <c:v>2.091217595234059</c:v>
                </c:pt>
                <c:pt idx="82">
                  <c:v>2.134887761363708</c:v>
                </c:pt>
                <c:pt idx="83">
                  <c:v>2.181644599700372</c:v>
                </c:pt>
                <c:pt idx="84">
                  <c:v>2.231905864571628</c:v>
                </c:pt>
                <c:pt idx="85">
                  <c:v>2.286177739968413</c:v>
                </c:pt>
                <c:pt idx="86">
                  <c:v>2.345081412099491</c:v>
                </c:pt>
                <c:pt idx="87">
                  <c:v>2.409390382045562</c:v>
                </c:pt>
                <c:pt idx="88">
                  <c:v>2.480084172123286</c:v>
                </c:pt>
                <c:pt idx="89">
                  <c:v>2.5584278811045</c:v>
                </c:pt>
                <c:pt idx="90">
                  <c:v>2.646094075441623</c:v>
                </c:pt>
                <c:pt idx="91">
                  <c:v>2.745357222074196</c:v>
                </c:pt>
                <c:pt idx="92">
                  <c:v>2.859419394551382</c:v>
                </c:pt>
                <c:pt idx="93">
                  <c:v>2.992990124212814</c:v>
                </c:pt>
                <c:pt idx="94">
                  <c:v>3.153402393214737</c:v>
                </c:pt>
                <c:pt idx="95">
                  <c:v>3.352995650904389</c:v>
                </c:pt>
                <c:pt idx="96">
                  <c:v>3.615008141567011</c:v>
                </c:pt>
                <c:pt idx="97">
                  <c:v>3.991860209620587</c:v>
                </c:pt>
                <c:pt idx="98">
                  <c:v>4.65168705655369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'open addressing hash tables'!$G$2</c:f>
              <c:strCache>
                <c:ptCount val="1"/>
                <c:pt idx="0">
                  <c:v>uniform hashing not found</c:v>
                </c:pt>
              </c:strCache>
            </c:strRef>
          </c:tx>
          <c:spPr>
            <a:ln>
              <a:solidFill>
                <a:srgbClr val="950097"/>
              </a:solidFill>
            </a:ln>
          </c:spPr>
          <c:marker>
            <c:symbol val="none"/>
          </c:marker>
          <c:xVal>
            <c:numRef>
              <c:f>'open addressing hash tables'!$A$3:$A$101</c:f>
              <c:numCache>
                <c:formatCode>0.00</c:formatCode>
                <c:ptCount val="99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0.900000000000001</c:v>
                </c:pt>
                <c:pt idx="90">
                  <c:v>0.910000000000001</c:v>
                </c:pt>
                <c:pt idx="91">
                  <c:v>0.920000000000001</c:v>
                </c:pt>
                <c:pt idx="92">
                  <c:v>0.930000000000001</c:v>
                </c:pt>
                <c:pt idx="93">
                  <c:v>0.940000000000001</c:v>
                </c:pt>
                <c:pt idx="94">
                  <c:v>0.950000000000001</c:v>
                </c:pt>
                <c:pt idx="95">
                  <c:v>0.960000000000001</c:v>
                </c:pt>
                <c:pt idx="96">
                  <c:v>0.970000000000001</c:v>
                </c:pt>
                <c:pt idx="97">
                  <c:v>0.980000000000001</c:v>
                </c:pt>
                <c:pt idx="98">
                  <c:v>0.990000000000001</c:v>
                </c:pt>
              </c:numCache>
            </c:numRef>
          </c:xVal>
          <c:yVal>
            <c:numRef>
              <c:f>'open addressing hash tables'!$G$3:$G$101</c:f>
              <c:numCache>
                <c:formatCode>0.00</c:formatCode>
                <c:ptCount val="99"/>
                <c:pt idx="0">
                  <c:v>1.01010101010101</c:v>
                </c:pt>
                <c:pt idx="1">
                  <c:v>1.020408163265306</c:v>
                </c:pt>
                <c:pt idx="2">
                  <c:v>1.030927835051546</c:v>
                </c:pt>
                <c:pt idx="3">
                  <c:v>1.041666666666667</c:v>
                </c:pt>
                <c:pt idx="4">
                  <c:v>1.052631578947368</c:v>
                </c:pt>
                <c:pt idx="5">
                  <c:v>1.063829787234043</c:v>
                </c:pt>
                <c:pt idx="6">
                  <c:v>1.075268817204301</c:v>
                </c:pt>
                <c:pt idx="7">
                  <c:v>1.08695652173913</c:v>
                </c:pt>
                <c:pt idx="8">
                  <c:v>1.098901098901099</c:v>
                </c:pt>
                <c:pt idx="9">
                  <c:v>1.111111111111111</c:v>
                </c:pt>
                <c:pt idx="10">
                  <c:v>1.123595505617978</c:v>
                </c:pt>
                <c:pt idx="11">
                  <c:v>1.136363636363636</c:v>
                </c:pt>
                <c:pt idx="12">
                  <c:v>1.149425287356322</c:v>
                </c:pt>
                <c:pt idx="13">
                  <c:v>1.162790697674418</c:v>
                </c:pt>
                <c:pt idx="14">
                  <c:v>1.176470588235294</c:v>
                </c:pt>
                <c:pt idx="15">
                  <c:v>1.19047619047619</c:v>
                </c:pt>
                <c:pt idx="16">
                  <c:v>1.204819277108434</c:v>
                </c:pt>
                <c:pt idx="17">
                  <c:v>1.219512195121951</c:v>
                </c:pt>
                <c:pt idx="18">
                  <c:v>1.234567901234568</c:v>
                </c:pt>
                <c:pt idx="19">
                  <c:v>1.25</c:v>
                </c:pt>
                <c:pt idx="20">
                  <c:v>1.265822784810127</c:v>
                </c:pt>
                <c:pt idx="21">
                  <c:v>1.282051282051282</c:v>
                </c:pt>
                <c:pt idx="22">
                  <c:v>1.298701298701299</c:v>
                </c:pt>
                <c:pt idx="23">
                  <c:v>1.315789473684211</c:v>
                </c:pt>
                <c:pt idx="24">
                  <c:v>1.333333333333333</c:v>
                </c:pt>
                <c:pt idx="25">
                  <c:v>1.351351351351351</c:v>
                </c:pt>
                <c:pt idx="26">
                  <c:v>1.36986301369863</c:v>
                </c:pt>
                <c:pt idx="27">
                  <c:v>1.38888888888889</c:v>
                </c:pt>
                <c:pt idx="28">
                  <c:v>1.408450704225352</c:v>
                </c:pt>
                <c:pt idx="29">
                  <c:v>1.42857142857143</c:v>
                </c:pt>
                <c:pt idx="30">
                  <c:v>1.449275362318841</c:v>
                </c:pt>
                <c:pt idx="31">
                  <c:v>1.470588235294118</c:v>
                </c:pt>
                <c:pt idx="32">
                  <c:v>1.492537313432836</c:v>
                </c:pt>
                <c:pt idx="33">
                  <c:v>1.515151515151515</c:v>
                </c:pt>
                <c:pt idx="34">
                  <c:v>1.53846153846154</c:v>
                </c:pt>
                <c:pt idx="35">
                  <c:v>1.5625</c:v>
                </c:pt>
                <c:pt idx="36">
                  <c:v>1.587301587301588</c:v>
                </c:pt>
                <c:pt idx="37">
                  <c:v>1.612903225806452</c:v>
                </c:pt>
                <c:pt idx="38">
                  <c:v>1.639344262295082</c:v>
                </c:pt>
                <c:pt idx="39">
                  <c:v>1.666666666666667</c:v>
                </c:pt>
                <c:pt idx="40">
                  <c:v>1.694915254237288</c:v>
                </c:pt>
                <c:pt idx="41">
                  <c:v>1.724137931034483</c:v>
                </c:pt>
                <c:pt idx="42">
                  <c:v>1.754385964912281</c:v>
                </c:pt>
                <c:pt idx="43">
                  <c:v>1.785714285714286</c:v>
                </c:pt>
                <c:pt idx="44">
                  <c:v>1.81818181818182</c:v>
                </c:pt>
                <c:pt idx="45">
                  <c:v>1.851851851851852</c:v>
                </c:pt>
                <c:pt idx="46">
                  <c:v>1.886792452830189</c:v>
                </c:pt>
                <c:pt idx="47">
                  <c:v>1.923076923076924</c:v>
                </c:pt>
                <c:pt idx="48">
                  <c:v>1.960784313725491</c:v>
                </c:pt>
                <c:pt idx="49">
                  <c:v>2.000000000000001</c:v>
                </c:pt>
                <c:pt idx="50">
                  <c:v>2.040816326530613</c:v>
                </c:pt>
                <c:pt idx="51">
                  <c:v>2.083333333333334</c:v>
                </c:pt>
                <c:pt idx="52">
                  <c:v>2.127659574468086</c:v>
                </c:pt>
                <c:pt idx="53">
                  <c:v>2.173913043478262</c:v>
                </c:pt>
                <c:pt idx="54">
                  <c:v>2.222222222222224</c:v>
                </c:pt>
                <c:pt idx="55">
                  <c:v>2.272727272727274</c:v>
                </c:pt>
                <c:pt idx="56">
                  <c:v>2.325581395348839</c:v>
                </c:pt>
                <c:pt idx="57">
                  <c:v>2.380952380952383</c:v>
                </c:pt>
                <c:pt idx="58">
                  <c:v>2.439024390243904</c:v>
                </c:pt>
                <c:pt idx="59">
                  <c:v>2.500000000000002</c:v>
                </c:pt>
                <c:pt idx="60">
                  <c:v>2.564102564102566</c:v>
                </c:pt>
                <c:pt idx="61">
                  <c:v>2.631578947368423</c:v>
                </c:pt>
                <c:pt idx="62">
                  <c:v>2.702702702702705</c:v>
                </c:pt>
                <c:pt idx="63">
                  <c:v>2.77777777777778</c:v>
                </c:pt>
                <c:pt idx="64">
                  <c:v>2.85714285714286</c:v>
                </c:pt>
                <c:pt idx="65">
                  <c:v>2.941176470588239</c:v>
                </c:pt>
                <c:pt idx="66">
                  <c:v>3.030303030303034</c:v>
                </c:pt>
                <c:pt idx="67">
                  <c:v>3.125000000000004</c:v>
                </c:pt>
                <c:pt idx="68">
                  <c:v>3.225806451612907</c:v>
                </c:pt>
                <c:pt idx="69">
                  <c:v>3.333333333333338</c:v>
                </c:pt>
                <c:pt idx="70">
                  <c:v>3.44827586206897</c:v>
                </c:pt>
                <c:pt idx="71">
                  <c:v>3.571428571428577</c:v>
                </c:pt>
                <c:pt idx="72">
                  <c:v>3.703703703703709</c:v>
                </c:pt>
                <c:pt idx="73">
                  <c:v>3.846153846153852</c:v>
                </c:pt>
                <c:pt idx="74">
                  <c:v>4.000000000000007</c:v>
                </c:pt>
                <c:pt idx="75">
                  <c:v>4.166666666666675</c:v>
                </c:pt>
                <c:pt idx="76">
                  <c:v>4.347826086956529</c:v>
                </c:pt>
                <c:pt idx="77">
                  <c:v>4.545454545454555</c:v>
                </c:pt>
                <c:pt idx="78">
                  <c:v>4.761904761904772</c:v>
                </c:pt>
                <c:pt idx="79">
                  <c:v>5.000000000000012</c:v>
                </c:pt>
                <c:pt idx="80">
                  <c:v>5.263157894736856</c:v>
                </c:pt>
                <c:pt idx="81">
                  <c:v>5.555555555555563</c:v>
                </c:pt>
                <c:pt idx="82">
                  <c:v>5.882352941176481</c:v>
                </c:pt>
                <c:pt idx="83">
                  <c:v>6.25000000000002</c:v>
                </c:pt>
                <c:pt idx="84">
                  <c:v>6.666666666666686</c:v>
                </c:pt>
                <c:pt idx="85">
                  <c:v>7.142857142857171</c:v>
                </c:pt>
                <c:pt idx="86">
                  <c:v>7.692307692307723</c:v>
                </c:pt>
                <c:pt idx="87">
                  <c:v>8.333333333333373</c:v>
                </c:pt>
                <c:pt idx="88">
                  <c:v>9.090909090909136</c:v>
                </c:pt>
                <c:pt idx="89">
                  <c:v>10.00000000000006</c:v>
                </c:pt>
                <c:pt idx="90">
                  <c:v>11.11111111111118</c:v>
                </c:pt>
                <c:pt idx="91">
                  <c:v>12.5000000000001</c:v>
                </c:pt>
                <c:pt idx="92">
                  <c:v>14.28571428571441</c:v>
                </c:pt>
                <c:pt idx="93">
                  <c:v>16.66666666666683</c:v>
                </c:pt>
                <c:pt idx="94">
                  <c:v>20.00000000000025</c:v>
                </c:pt>
                <c:pt idx="95">
                  <c:v>25.00000000000039</c:v>
                </c:pt>
                <c:pt idx="96">
                  <c:v>33.33333333333404</c:v>
                </c:pt>
                <c:pt idx="97">
                  <c:v>50.00000000000162</c:v>
                </c:pt>
                <c:pt idx="98">
                  <c:v>100.0000000000066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436825632"/>
        <c:axId val="-426422768"/>
      </c:scatterChart>
      <c:valAx>
        <c:axId val="-436825632"/>
        <c:scaling>
          <c:orientation val="minMax"/>
          <c:max val="1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Load Factor</a:t>
                </a:r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crossAx val="-426422768"/>
        <c:crosses val="autoZero"/>
        <c:crossBetween val="midCat"/>
      </c:valAx>
      <c:valAx>
        <c:axId val="-42642276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400"/>
                  <a:t>Average # of Probes</a:t>
                </a:r>
              </a:p>
            </c:rich>
          </c:tx>
          <c:layout>
            <c:manualLayout>
              <c:xMode val="edge"/>
              <c:yMode val="edge"/>
              <c:x val="0.0305555555555556"/>
              <c:y val="0.16671697287839"/>
            </c:manualLayout>
          </c:layout>
          <c:overlay val="0"/>
        </c:title>
        <c:numFmt formatCode="0.00" sourceLinked="1"/>
        <c:majorTickMark val="none"/>
        <c:minorTickMark val="none"/>
        <c:tickLblPos val="nextTo"/>
        <c:crossAx val="-43682563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68805578407177"/>
          <c:y val="0.296974350978405"/>
          <c:w val="0.178297880675363"/>
          <c:h val="0.471938878927263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Uniform Hashing</a:t>
            </a:r>
          </a:p>
        </c:rich>
      </c:tx>
      <c:layout>
        <c:manualLayout>
          <c:xMode val="edge"/>
          <c:yMode val="edge"/>
          <c:x val="0.325187445319335"/>
          <c:y val="0.0231481481481481"/>
        </c:manualLayout>
      </c:layout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'open addressing hash tables'!$F$2</c:f>
              <c:strCache>
                <c:ptCount val="1"/>
                <c:pt idx="0">
                  <c:v>uniform hashing found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ymbol val="none"/>
          </c:marker>
          <c:xVal>
            <c:numRef>
              <c:f>'open addressing hash tables'!$A$3:$A$80</c:f>
              <c:numCache>
                <c:formatCode>0.00</c:formatCode>
                <c:ptCount val="78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</c:numCache>
            </c:numRef>
          </c:xVal>
          <c:yVal>
            <c:numRef>
              <c:f>'open addressing hash tables'!$F$3:$F$80</c:f>
              <c:numCache>
                <c:formatCode>0.00</c:formatCode>
                <c:ptCount val="78"/>
                <c:pt idx="0">
                  <c:v>1.005033585350151</c:v>
                </c:pt>
                <c:pt idx="1">
                  <c:v>1.010135365875974</c:v>
                </c:pt>
                <c:pt idx="2">
                  <c:v>1.015306916156955</c:v>
                </c:pt>
                <c:pt idx="3">
                  <c:v>1.02054986300638</c:v>
                </c:pt>
                <c:pt idx="4">
                  <c:v>1.02586588775101</c:v>
                </c:pt>
                <c:pt idx="5">
                  <c:v>1.031256728634791</c:v>
                </c:pt>
                <c:pt idx="6">
                  <c:v>1.036724183354794</c:v>
                </c:pt>
                <c:pt idx="7">
                  <c:v>1.042270111738137</c:v>
                </c:pt>
                <c:pt idx="8">
                  <c:v>1.047896438569347</c:v>
                </c:pt>
                <c:pt idx="9">
                  <c:v>1.053605156578264</c:v>
                </c:pt>
                <c:pt idx="10">
                  <c:v>1.05939832959956</c:v>
                </c:pt>
                <c:pt idx="11">
                  <c:v>1.065278095915708</c:v>
                </c:pt>
                <c:pt idx="12">
                  <c:v>1.071246671796212</c:v>
                </c:pt>
                <c:pt idx="13">
                  <c:v>1.077306355247026</c:v>
                </c:pt>
                <c:pt idx="14">
                  <c:v>1.083459529985166</c:v>
                </c:pt>
                <c:pt idx="15">
                  <c:v>1.089708669654861</c:v>
                </c:pt>
                <c:pt idx="16">
                  <c:v>1.096056342302903</c:v>
                </c:pt>
                <c:pt idx="17">
                  <c:v>1.102505215132434</c:v>
                </c:pt>
                <c:pt idx="18">
                  <c:v>1.109058059556067</c:v>
                </c:pt>
                <c:pt idx="19">
                  <c:v>1.11571775657105</c:v>
                </c:pt>
                <c:pt idx="20">
                  <c:v>1.122487302481285</c:v>
                </c:pt>
                <c:pt idx="21">
                  <c:v>1.12936981499318</c:v>
                </c:pt>
                <c:pt idx="22">
                  <c:v>1.136368539714816</c:v>
                </c:pt>
                <c:pt idx="23">
                  <c:v>1.143486857090668</c:v>
                </c:pt>
                <c:pt idx="24">
                  <c:v>1.150728289807123</c:v>
                </c:pt>
                <c:pt idx="25">
                  <c:v>1.158096510707391</c:v>
                </c:pt>
                <c:pt idx="26">
                  <c:v>1.165595351258148</c:v>
                </c:pt>
                <c:pt idx="27">
                  <c:v>1.173228810614414</c:v>
                </c:pt>
                <c:pt idx="28">
                  <c:v>1.18100106533371</c:v>
                </c:pt>
                <c:pt idx="29">
                  <c:v>1.188916479795774</c:v>
                </c:pt>
                <c:pt idx="30">
                  <c:v>1.196979617389781</c:v>
                </c:pt>
                <c:pt idx="31">
                  <c:v>1.205195252537451</c:v>
                </c:pt>
                <c:pt idx="32">
                  <c:v>1.213568383627652</c:v>
                </c:pt>
                <c:pt idx="33">
                  <c:v>1.222104246946076</c:v>
                </c:pt>
                <c:pt idx="34">
                  <c:v>1.230808331692727</c:v>
                </c:pt>
                <c:pt idx="35">
                  <c:v>1.239686396190054</c:v>
                </c:pt>
                <c:pt idx="36">
                  <c:v>1.248744485396104</c:v>
                </c:pt>
                <c:pt idx="37">
                  <c:v>1.257988949849999</c:v>
                </c:pt>
                <c:pt idx="38">
                  <c:v>1.267426466191744</c:v>
                </c:pt>
                <c:pt idx="39">
                  <c:v>1.277064059414976</c:v>
                </c:pt>
                <c:pt idx="40">
                  <c:v>1.286909127030175</c:v>
                </c:pt>
                <c:pt idx="41">
                  <c:v>1.296969465337314</c:v>
                </c:pt>
                <c:pt idx="42">
                  <c:v>1.307253298031491</c:v>
                </c:pt>
                <c:pt idx="43">
                  <c:v>1.31776930739305</c:v>
                </c:pt>
                <c:pt idx="44">
                  <c:v>1.328526668345823</c:v>
                </c:pt>
                <c:pt idx="45">
                  <c:v>1.33953508570395</c:v>
                </c:pt>
                <c:pt idx="46">
                  <c:v>1.350804834970148</c:v>
                </c:pt>
                <c:pt idx="47">
                  <c:v>1.362346807097217</c:v>
                </c:pt>
                <c:pt idx="48">
                  <c:v>1.374172557681154</c:v>
                </c:pt>
                <c:pt idx="49">
                  <c:v>1.386294361119891</c:v>
                </c:pt>
                <c:pt idx="50">
                  <c:v>1.39872527034797</c:v>
                </c:pt>
                <c:pt idx="51">
                  <c:v>1.41147918284654</c:v>
                </c:pt>
                <c:pt idx="52">
                  <c:v>1.424570913732138</c:v>
                </c:pt>
                <c:pt idx="53">
                  <c:v>1.438016276849994</c:v>
                </c:pt>
                <c:pt idx="54">
                  <c:v>1.451832174941403</c:v>
                </c:pt>
                <c:pt idx="55">
                  <c:v>1.466036700124697</c:v>
                </c:pt>
                <c:pt idx="56">
                  <c:v>1.480649246130753</c:v>
                </c:pt>
                <c:pt idx="57">
                  <c:v>1.495690633973661</c:v>
                </c:pt>
                <c:pt idx="58">
                  <c:v>1.511183253023362</c:v>
                </c:pt>
                <c:pt idx="59">
                  <c:v>1.52715121979026</c:v>
                </c:pt>
                <c:pt idx="60">
                  <c:v>1.543620557144991</c:v>
                </c:pt>
                <c:pt idx="61">
                  <c:v>1.5606193971963</c:v>
                </c:pt>
                <c:pt idx="62">
                  <c:v>1.578178211656932</c:v>
                </c:pt>
                <c:pt idx="63">
                  <c:v>1.596330074268721</c:v>
                </c:pt>
                <c:pt idx="64">
                  <c:v>1.615110960767197</c:v>
                </c:pt>
                <c:pt idx="65">
                  <c:v>1.634560092987773</c:v>
                </c:pt>
                <c:pt idx="66">
                  <c:v>1.654720335106883</c:v>
                </c:pt>
                <c:pt idx="67">
                  <c:v>1.675638651747596</c:v>
                </c:pt>
                <c:pt idx="68">
                  <c:v>1.697366639859342</c:v>
                </c:pt>
                <c:pt idx="69">
                  <c:v>1.719961149037052</c:v>
                </c:pt>
                <c:pt idx="70">
                  <c:v>1.743485008452983</c:v>
                </c:pt>
                <c:pt idx="71">
                  <c:v>1.768007883073456</c:v>
                </c:pt>
                <c:pt idx="72">
                  <c:v>1.79360728764899</c:v>
                </c:pt>
                <c:pt idx="73">
                  <c:v>1.820369794549473</c:v>
                </c:pt>
                <c:pt idx="74">
                  <c:v>1.84839248149319</c:v>
                </c:pt>
                <c:pt idx="75">
                  <c:v>1.877784678473878</c:v>
                </c:pt>
                <c:pt idx="76">
                  <c:v>1.90867009098564</c:v>
                </c:pt>
                <c:pt idx="77">
                  <c:v>1.941189400807406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'open addressing hash tables'!$G$2</c:f>
              <c:strCache>
                <c:ptCount val="1"/>
                <c:pt idx="0">
                  <c:v>uniform hashing not found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xVal>
            <c:numRef>
              <c:f>'open addressing hash tables'!$A$3:$A$80</c:f>
              <c:numCache>
                <c:formatCode>0.00</c:formatCode>
                <c:ptCount val="78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</c:numCache>
            </c:numRef>
          </c:xVal>
          <c:yVal>
            <c:numRef>
              <c:f>'open addressing hash tables'!$G$3:$G$80</c:f>
              <c:numCache>
                <c:formatCode>0.00</c:formatCode>
                <c:ptCount val="78"/>
                <c:pt idx="0">
                  <c:v>1.01010101010101</c:v>
                </c:pt>
                <c:pt idx="1">
                  <c:v>1.020408163265306</c:v>
                </c:pt>
                <c:pt idx="2">
                  <c:v>1.030927835051546</c:v>
                </c:pt>
                <c:pt idx="3">
                  <c:v>1.041666666666667</c:v>
                </c:pt>
                <c:pt idx="4">
                  <c:v>1.052631578947368</c:v>
                </c:pt>
                <c:pt idx="5">
                  <c:v>1.063829787234043</c:v>
                </c:pt>
                <c:pt idx="6">
                  <c:v>1.075268817204301</c:v>
                </c:pt>
                <c:pt idx="7">
                  <c:v>1.08695652173913</c:v>
                </c:pt>
                <c:pt idx="8">
                  <c:v>1.098901098901099</c:v>
                </c:pt>
                <c:pt idx="9">
                  <c:v>1.111111111111111</c:v>
                </c:pt>
                <c:pt idx="10">
                  <c:v>1.123595505617978</c:v>
                </c:pt>
                <c:pt idx="11">
                  <c:v>1.136363636363636</c:v>
                </c:pt>
                <c:pt idx="12">
                  <c:v>1.149425287356322</c:v>
                </c:pt>
                <c:pt idx="13">
                  <c:v>1.162790697674418</c:v>
                </c:pt>
                <c:pt idx="14">
                  <c:v>1.176470588235294</c:v>
                </c:pt>
                <c:pt idx="15">
                  <c:v>1.19047619047619</c:v>
                </c:pt>
                <c:pt idx="16">
                  <c:v>1.204819277108434</c:v>
                </c:pt>
                <c:pt idx="17">
                  <c:v>1.219512195121951</c:v>
                </c:pt>
                <c:pt idx="18">
                  <c:v>1.234567901234568</c:v>
                </c:pt>
                <c:pt idx="19">
                  <c:v>1.25</c:v>
                </c:pt>
                <c:pt idx="20">
                  <c:v>1.265822784810127</c:v>
                </c:pt>
                <c:pt idx="21">
                  <c:v>1.282051282051282</c:v>
                </c:pt>
                <c:pt idx="22">
                  <c:v>1.298701298701299</c:v>
                </c:pt>
                <c:pt idx="23">
                  <c:v>1.315789473684211</c:v>
                </c:pt>
                <c:pt idx="24">
                  <c:v>1.333333333333333</c:v>
                </c:pt>
                <c:pt idx="25">
                  <c:v>1.351351351351351</c:v>
                </c:pt>
                <c:pt idx="26">
                  <c:v>1.36986301369863</c:v>
                </c:pt>
                <c:pt idx="27">
                  <c:v>1.38888888888889</c:v>
                </c:pt>
                <c:pt idx="28">
                  <c:v>1.408450704225352</c:v>
                </c:pt>
                <c:pt idx="29">
                  <c:v>1.42857142857143</c:v>
                </c:pt>
                <c:pt idx="30">
                  <c:v>1.449275362318841</c:v>
                </c:pt>
                <c:pt idx="31">
                  <c:v>1.470588235294118</c:v>
                </c:pt>
                <c:pt idx="32">
                  <c:v>1.492537313432836</c:v>
                </c:pt>
                <c:pt idx="33">
                  <c:v>1.515151515151515</c:v>
                </c:pt>
                <c:pt idx="34">
                  <c:v>1.53846153846154</c:v>
                </c:pt>
                <c:pt idx="35">
                  <c:v>1.5625</c:v>
                </c:pt>
                <c:pt idx="36">
                  <c:v>1.587301587301588</c:v>
                </c:pt>
                <c:pt idx="37">
                  <c:v>1.612903225806452</c:v>
                </c:pt>
                <c:pt idx="38">
                  <c:v>1.639344262295082</c:v>
                </c:pt>
                <c:pt idx="39">
                  <c:v>1.666666666666667</c:v>
                </c:pt>
                <c:pt idx="40">
                  <c:v>1.694915254237288</c:v>
                </c:pt>
                <c:pt idx="41">
                  <c:v>1.724137931034483</c:v>
                </c:pt>
                <c:pt idx="42">
                  <c:v>1.754385964912281</c:v>
                </c:pt>
                <c:pt idx="43">
                  <c:v>1.785714285714286</c:v>
                </c:pt>
                <c:pt idx="44">
                  <c:v>1.81818181818182</c:v>
                </c:pt>
                <c:pt idx="45">
                  <c:v>1.851851851851852</c:v>
                </c:pt>
                <c:pt idx="46">
                  <c:v>1.886792452830189</c:v>
                </c:pt>
                <c:pt idx="47">
                  <c:v>1.923076923076924</c:v>
                </c:pt>
                <c:pt idx="48">
                  <c:v>1.960784313725491</c:v>
                </c:pt>
                <c:pt idx="49">
                  <c:v>2.000000000000001</c:v>
                </c:pt>
                <c:pt idx="50">
                  <c:v>2.040816326530613</c:v>
                </c:pt>
                <c:pt idx="51">
                  <c:v>2.083333333333334</c:v>
                </c:pt>
                <c:pt idx="52">
                  <c:v>2.127659574468086</c:v>
                </c:pt>
                <c:pt idx="53">
                  <c:v>2.173913043478262</c:v>
                </c:pt>
                <c:pt idx="54">
                  <c:v>2.222222222222224</c:v>
                </c:pt>
                <c:pt idx="55">
                  <c:v>2.272727272727274</c:v>
                </c:pt>
                <c:pt idx="56">
                  <c:v>2.325581395348839</c:v>
                </c:pt>
                <c:pt idx="57">
                  <c:v>2.380952380952383</c:v>
                </c:pt>
                <c:pt idx="58">
                  <c:v>2.439024390243904</c:v>
                </c:pt>
                <c:pt idx="59">
                  <c:v>2.500000000000002</c:v>
                </c:pt>
                <c:pt idx="60">
                  <c:v>2.564102564102566</c:v>
                </c:pt>
                <c:pt idx="61">
                  <c:v>2.631578947368423</c:v>
                </c:pt>
                <c:pt idx="62">
                  <c:v>2.702702702702705</c:v>
                </c:pt>
                <c:pt idx="63">
                  <c:v>2.77777777777778</c:v>
                </c:pt>
                <c:pt idx="64">
                  <c:v>2.85714285714286</c:v>
                </c:pt>
                <c:pt idx="65">
                  <c:v>2.941176470588239</c:v>
                </c:pt>
                <c:pt idx="66">
                  <c:v>3.030303030303034</c:v>
                </c:pt>
                <c:pt idx="67">
                  <c:v>3.125000000000004</c:v>
                </c:pt>
                <c:pt idx="68">
                  <c:v>3.225806451612907</c:v>
                </c:pt>
                <c:pt idx="69">
                  <c:v>3.333333333333338</c:v>
                </c:pt>
                <c:pt idx="70">
                  <c:v>3.44827586206897</c:v>
                </c:pt>
                <c:pt idx="71">
                  <c:v>3.571428571428577</c:v>
                </c:pt>
                <c:pt idx="72">
                  <c:v>3.703703703703709</c:v>
                </c:pt>
                <c:pt idx="73">
                  <c:v>3.846153846153852</c:v>
                </c:pt>
                <c:pt idx="74">
                  <c:v>4.000000000000007</c:v>
                </c:pt>
                <c:pt idx="75">
                  <c:v>4.166666666666675</c:v>
                </c:pt>
                <c:pt idx="76">
                  <c:v>4.347826086956529</c:v>
                </c:pt>
                <c:pt idx="77">
                  <c:v>4.545454545454555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952019152"/>
        <c:axId val="-952016304"/>
      </c:scatterChart>
      <c:valAx>
        <c:axId val="-9520191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Load Factor</a:t>
                </a:r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crossAx val="-952016304"/>
        <c:crosses val="autoZero"/>
        <c:crossBetween val="midCat"/>
      </c:valAx>
      <c:valAx>
        <c:axId val="-9520163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400"/>
                  <a:t>Average # of Probes</a:t>
                </a:r>
              </a:p>
            </c:rich>
          </c:tx>
          <c:layout>
            <c:manualLayout>
              <c:xMode val="edge"/>
              <c:yMode val="edge"/>
              <c:x val="0.0305555555555556"/>
              <c:y val="0.16671697287839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-95201915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68805555555557"/>
          <c:y val="0.267271380681375"/>
          <c:w val="0.215611313511184"/>
          <c:h val="0.471938878927263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Linear Probing</a:t>
            </a:r>
          </a:p>
        </c:rich>
      </c:tx>
      <c:layout>
        <c:manualLayout>
          <c:xMode val="edge"/>
          <c:yMode val="edge"/>
          <c:x val="0.325187445319335"/>
          <c:y val="0.0231481481481481"/>
        </c:manualLayout>
      </c:layout>
      <c:overlay val="0"/>
    </c:title>
    <c:autoTitleDeleted val="0"/>
    <c:plotArea>
      <c:layout/>
      <c:scatterChart>
        <c:scatterStyle val="smoothMarker"/>
        <c:varyColors val="0"/>
        <c:ser>
          <c:idx val="2"/>
          <c:order val="0"/>
          <c:tx>
            <c:strRef>
              <c:f>'open addressing hash tables'!$D$2</c:f>
              <c:strCache>
                <c:ptCount val="1"/>
                <c:pt idx="0">
                  <c:v>linear probing found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'open addressing hash tables'!$A$3:$A$85</c:f>
              <c:numCache>
                <c:formatCode>0.00</c:formatCode>
                <c:ptCount val="83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</c:numCache>
            </c:numRef>
          </c:xVal>
          <c:yVal>
            <c:numRef>
              <c:f>'open addressing hash tables'!$D$3:$D$85</c:f>
              <c:numCache>
                <c:formatCode>0.00</c:formatCode>
                <c:ptCount val="83"/>
                <c:pt idx="0">
                  <c:v>1.005050505050505</c:v>
                </c:pt>
                <c:pt idx="1">
                  <c:v>1.010204081632653</c:v>
                </c:pt>
                <c:pt idx="2">
                  <c:v>1.015463917525773</c:v>
                </c:pt>
                <c:pt idx="3">
                  <c:v>1.020833333333333</c:v>
                </c:pt>
                <c:pt idx="4">
                  <c:v>1.026315789473684</c:v>
                </c:pt>
                <c:pt idx="5">
                  <c:v>1.031914893617021</c:v>
                </c:pt>
                <c:pt idx="6">
                  <c:v>1.03763440860215</c:v>
                </c:pt>
                <c:pt idx="7">
                  <c:v>1.043478260869565</c:v>
                </c:pt>
                <c:pt idx="8">
                  <c:v>1.04945054945055</c:v>
                </c:pt>
                <c:pt idx="9">
                  <c:v>1.055555555555556</c:v>
                </c:pt>
                <c:pt idx="10">
                  <c:v>1.061797752808989</c:v>
                </c:pt>
                <c:pt idx="11">
                  <c:v>1.068181818181818</c:v>
                </c:pt>
                <c:pt idx="12">
                  <c:v>1.074712643678161</c:v>
                </c:pt>
                <c:pt idx="13">
                  <c:v>1.081395348837209</c:v>
                </c:pt>
                <c:pt idx="14">
                  <c:v>1.088235294117647</c:v>
                </c:pt>
                <c:pt idx="15">
                  <c:v>1.095238095238095</c:v>
                </c:pt>
                <c:pt idx="16">
                  <c:v>1.102409638554217</c:v>
                </c:pt>
                <c:pt idx="17">
                  <c:v>1.109756097560976</c:v>
                </c:pt>
                <c:pt idx="18">
                  <c:v>1.117283950617284</c:v>
                </c:pt>
                <c:pt idx="19">
                  <c:v>1.125</c:v>
                </c:pt>
                <c:pt idx="20">
                  <c:v>1.132911392405063</c:v>
                </c:pt>
                <c:pt idx="21">
                  <c:v>1.141025641025641</c:v>
                </c:pt>
                <c:pt idx="22">
                  <c:v>1.14935064935065</c:v>
                </c:pt>
                <c:pt idx="23">
                  <c:v>1.157894736842105</c:v>
                </c:pt>
                <c:pt idx="24">
                  <c:v>1.166666666666666</c:v>
                </c:pt>
                <c:pt idx="25">
                  <c:v>1.175675675675676</c:v>
                </c:pt>
                <c:pt idx="26">
                  <c:v>1.184931506849315</c:v>
                </c:pt>
                <c:pt idx="27">
                  <c:v>1.194444444444444</c:v>
                </c:pt>
                <c:pt idx="28">
                  <c:v>1.204225352112676</c:v>
                </c:pt>
                <c:pt idx="29">
                  <c:v>1.214285714285714</c:v>
                </c:pt>
                <c:pt idx="30">
                  <c:v>1.22463768115942</c:v>
                </c:pt>
                <c:pt idx="31">
                  <c:v>1.235294117647059</c:v>
                </c:pt>
                <c:pt idx="32">
                  <c:v>1.246268656716418</c:v>
                </c:pt>
                <c:pt idx="33">
                  <c:v>1.257575757575758</c:v>
                </c:pt>
                <c:pt idx="34">
                  <c:v>1.26923076923077</c:v>
                </c:pt>
                <c:pt idx="35">
                  <c:v>1.28125</c:v>
                </c:pt>
                <c:pt idx="36">
                  <c:v>1.293650793650794</c:v>
                </c:pt>
                <c:pt idx="37">
                  <c:v>1.306451612903226</c:v>
                </c:pt>
                <c:pt idx="38">
                  <c:v>1.319672131147541</c:v>
                </c:pt>
                <c:pt idx="39">
                  <c:v>1.333333333333333</c:v>
                </c:pt>
                <c:pt idx="40">
                  <c:v>1.347457627118644</c:v>
                </c:pt>
                <c:pt idx="41">
                  <c:v>1.362068965517241</c:v>
                </c:pt>
                <c:pt idx="42">
                  <c:v>1.377192982456141</c:v>
                </c:pt>
                <c:pt idx="43">
                  <c:v>1.392857142857143</c:v>
                </c:pt>
                <c:pt idx="44">
                  <c:v>1.409090909090909</c:v>
                </c:pt>
                <c:pt idx="45">
                  <c:v>1.425925925925926</c:v>
                </c:pt>
                <c:pt idx="46">
                  <c:v>1.443396226415095</c:v>
                </c:pt>
                <c:pt idx="47">
                  <c:v>1.461538461538462</c:v>
                </c:pt>
                <c:pt idx="48">
                  <c:v>1.480392156862746</c:v>
                </c:pt>
                <c:pt idx="49">
                  <c:v>1.5</c:v>
                </c:pt>
                <c:pt idx="50">
                  <c:v>1.520408163265307</c:v>
                </c:pt>
                <c:pt idx="51">
                  <c:v>1.541666666666667</c:v>
                </c:pt>
                <c:pt idx="52">
                  <c:v>1.563829787234043</c:v>
                </c:pt>
                <c:pt idx="53">
                  <c:v>1.586956521739131</c:v>
                </c:pt>
                <c:pt idx="54">
                  <c:v>1.611111111111112</c:v>
                </c:pt>
                <c:pt idx="55">
                  <c:v>1.636363636363637</c:v>
                </c:pt>
                <c:pt idx="56">
                  <c:v>1.662790697674417</c:v>
                </c:pt>
                <c:pt idx="57">
                  <c:v>1.690476190476191</c:v>
                </c:pt>
                <c:pt idx="58">
                  <c:v>1.719512195121952</c:v>
                </c:pt>
                <c:pt idx="59">
                  <c:v>1.750000000000001</c:v>
                </c:pt>
                <c:pt idx="60">
                  <c:v>1.782051282051283</c:v>
                </c:pt>
                <c:pt idx="61">
                  <c:v>1.815789473684212</c:v>
                </c:pt>
                <c:pt idx="62">
                  <c:v>1.851351351351353</c:v>
                </c:pt>
                <c:pt idx="63">
                  <c:v>1.88888888888889</c:v>
                </c:pt>
                <c:pt idx="64">
                  <c:v>1.92857142857143</c:v>
                </c:pt>
                <c:pt idx="65">
                  <c:v>1.970588235294119</c:v>
                </c:pt>
                <c:pt idx="66">
                  <c:v>2.015151515151517</c:v>
                </c:pt>
                <c:pt idx="67">
                  <c:v>2.062500000000002</c:v>
                </c:pt>
                <c:pt idx="68">
                  <c:v>2.112903225806454</c:v>
                </c:pt>
                <c:pt idx="69">
                  <c:v>2.166666666666669</c:v>
                </c:pt>
                <c:pt idx="70">
                  <c:v>2.224137931034485</c:v>
                </c:pt>
                <c:pt idx="71">
                  <c:v>2.285714285714288</c:v>
                </c:pt>
                <c:pt idx="72">
                  <c:v>2.351851851851855</c:v>
                </c:pt>
                <c:pt idx="73">
                  <c:v>2.423076923076926</c:v>
                </c:pt>
                <c:pt idx="74">
                  <c:v>2.500000000000004</c:v>
                </c:pt>
                <c:pt idx="75">
                  <c:v>2.583333333333337</c:v>
                </c:pt>
                <c:pt idx="76">
                  <c:v>2.673913043478265</c:v>
                </c:pt>
                <c:pt idx="77">
                  <c:v>2.772727272727277</c:v>
                </c:pt>
                <c:pt idx="78">
                  <c:v>2.880952380952386</c:v>
                </c:pt>
                <c:pt idx="79">
                  <c:v>3.000000000000006</c:v>
                </c:pt>
                <c:pt idx="80">
                  <c:v>3.131578947368428</c:v>
                </c:pt>
                <c:pt idx="81">
                  <c:v>3.277777777777785</c:v>
                </c:pt>
                <c:pt idx="82">
                  <c:v>3.441176470588243</c:v>
                </c:pt>
              </c:numCache>
            </c:numRef>
          </c:yVal>
          <c:smooth val="1"/>
        </c:ser>
        <c:ser>
          <c:idx val="3"/>
          <c:order val="1"/>
          <c:tx>
            <c:strRef>
              <c:f>'open addressing hash tables'!$E$2</c:f>
              <c:strCache>
                <c:ptCount val="1"/>
                <c:pt idx="0">
                  <c:v>linear probing not found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'open addressing hash tables'!$A$3:$A$85</c:f>
              <c:numCache>
                <c:formatCode>0.00</c:formatCode>
                <c:ptCount val="83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</c:numCache>
            </c:numRef>
          </c:xVal>
          <c:yVal>
            <c:numRef>
              <c:f>'open addressing hash tables'!$E$3:$E$85</c:f>
              <c:numCache>
                <c:formatCode>0.00</c:formatCode>
                <c:ptCount val="83"/>
                <c:pt idx="0">
                  <c:v>1.01015202530354</c:v>
                </c:pt>
                <c:pt idx="1">
                  <c:v>1.020616409829238</c:v>
                </c:pt>
                <c:pt idx="2">
                  <c:v>1.031406100542034</c:v>
                </c:pt>
                <c:pt idx="3">
                  <c:v>1.042534722222222</c:v>
                </c:pt>
                <c:pt idx="4">
                  <c:v>1.054016620498615</c:v>
                </c:pt>
                <c:pt idx="5">
                  <c:v>1.065866908103214</c:v>
                </c:pt>
                <c:pt idx="6">
                  <c:v>1.078101514625968</c:v>
                </c:pt>
                <c:pt idx="7">
                  <c:v>1.090737240075614</c:v>
                </c:pt>
                <c:pt idx="8">
                  <c:v>1.103791812583021</c:v>
                </c:pt>
                <c:pt idx="9">
                  <c:v>1.117283950617284</c:v>
                </c:pt>
                <c:pt idx="10">
                  <c:v>1.131233430122459</c:v>
                </c:pt>
                <c:pt idx="11">
                  <c:v>1.145661157024793</c:v>
                </c:pt>
                <c:pt idx="12">
                  <c:v>1.160589245607082</c:v>
                </c:pt>
                <c:pt idx="13">
                  <c:v>1.176041103299081</c:v>
                </c:pt>
                <c:pt idx="14">
                  <c:v>1.19204152249135</c:v>
                </c:pt>
                <c:pt idx="15">
                  <c:v>1.208616780045352</c:v>
                </c:pt>
                <c:pt idx="16">
                  <c:v>1.225794745246044</c:v>
                </c:pt>
                <c:pt idx="17">
                  <c:v>1.24360499702558</c:v>
                </c:pt>
                <c:pt idx="18">
                  <c:v>1.262078951379363</c:v>
                </c:pt>
                <c:pt idx="19">
                  <c:v>1.28125</c:v>
                </c:pt>
                <c:pt idx="20">
                  <c:v>1.301153661272232</c:v>
                </c:pt>
                <c:pt idx="21">
                  <c:v>1.321827744904668</c:v>
                </c:pt>
                <c:pt idx="22">
                  <c:v>1.34331253162422</c:v>
                </c:pt>
                <c:pt idx="23">
                  <c:v>1.365650969529086</c:v>
                </c:pt>
                <c:pt idx="24">
                  <c:v>1.38888888888889</c:v>
                </c:pt>
                <c:pt idx="25">
                  <c:v>1.413075237399562</c:v>
                </c:pt>
                <c:pt idx="26">
                  <c:v>1.438262338149747</c:v>
                </c:pt>
                <c:pt idx="27">
                  <c:v>1.464506172839506</c:v>
                </c:pt>
                <c:pt idx="28">
                  <c:v>1.491866693116445</c:v>
                </c:pt>
                <c:pt idx="29">
                  <c:v>1.520408163265306</c:v>
                </c:pt>
                <c:pt idx="30">
                  <c:v>1.550199537912204</c:v>
                </c:pt>
                <c:pt idx="31">
                  <c:v>1.581314878892734</c:v>
                </c:pt>
                <c:pt idx="32">
                  <c:v>1.613833815994654</c:v>
                </c:pt>
                <c:pt idx="33">
                  <c:v>1.647842056932966</c:v>
                </c:pt>
                <c:pt idx="34">
                  <c:v>1.683431952662722</c:v>
                </c:pt>
                <c:pt idx="35">
                  <c:v>1.720703125</c:v>
                </c:pt>
                <c:pt idx="36">
                  <c:v>1.75976316452507</c:v>
                </c:pt>
                <c:pt idx="37">
                  <c:v>1.800728407908429</c:v>
                </c:pt>
                <c:pt idx="38">
                  <c:v>1.843724805159904</c:v>
                </c:pt>
                <c:pt idx="39">
                  <c:v>1.88888888888889</c:v>
                </c:pt>
                <c:pt idx="40">
                  <c:v>1.936368859523126</c:v>
                </c:pt>
                <c:pt idx="41">
                  <c:v>1.986325802615934</c:v>
                </c:pt>
                <c:pt idx="42">
                  <c:v>2.038935056940598</c:v>
                </c:pt>
                <c:pt idx="43">
                  <c:v>2.094387755102041</c:v>
                </c:pt>
                <c:pt idx="44">
                  <c:v>2.152892561983472</c:v>
                </c:pt>
                <c:pt idx="45">
                  <c:v>2.214677640603568</c:v>
                </c:pt>
                <c:pt idx="46">
                  <c:v>2.279992880028481</c:v>
                </c:pt>
                <c:pt idx="47">
                  <c:v>2.349112426035504</c:v>
                </c:pt>
                <c:pt idx="48">
                  <c:v>2.422337562475973</c:v>
                </c:pt>
                <c:pt idx="49">
                  <c:v>2.500000000000002</c:v>
                </c:pt>
                <c:pt idx="50">
                  <c:v>2.582465639316953</c:v>
                </c:pt>
                <c:pt idx="51">
                  <c:v>2.670138888888891</c:v>
                </c:pt>
                <c:pt idx="52">
                  <c:v>2.76346763241286</c:v>
                </c:pt>
                <c:pt idx="53">
                  <c:v>2.86294896030246</c:v>
                </c:pt>
                <c:pt idx="54">
                  <c:v>2.96913580246914</c:v>
                </c:pt>
                <c:pt idx="55">
                  <c:v>3.082644628099177</c:v>
                </c:pt>
                <c:pt idx="56">
                  <c:v>3.204164413196326</c:v>
                </c:pt>
                <c:pt idx="57">
                  <c:v>3.334467120181408</c:v>
                </c:pt>
                <c:pt idx="58">
                  <c:v>3.474419988102325</c:v>
                </c:pt>
                <c:pt idx="59">
                  <c:v>3.625000000000005</c:v>
                </c:pt>
                <c:pt idx="60">
                  <c:v>3.787310979618677</c:v>
                </c:pt>
                <c:pt idx="61">
                  <c:v>3.96260387811635</c:v>
                </c:pt>
                <c:pt idx="62">
                  <c:v>4.152300949598239</c:v>
                </c:pt>
                <c:pt idx="63">
                  <c:v>4.358024691358032</c:v>
                </c:pt>
                <c:pt idx="64">
                  <c:v>4.581632653061232</c:v>
                </c:pt>
                <c:pt idx="65">
                  <c:v>4.825259515570941</c:v>
                </c:pt>
                <c:pt idx="66">
                  <c:v>5.091368227731877</c:v>
                </c:pt>
                <c:pt idx="67">
                  <c:v>5.382812500000001</c:v>
                </c:pt>
                <c:pt idx="68">
                  <c:v>5.702913631633728</c:v>
                </c:pt>
                <c:pt idx="69">
                  <c:v>6.05555555555556</c:v>
                </c:pt>
                <c:pt idx="70">
                  <c:v>6.44530321046375</c:v>
                </c:pt>
                <c:pt idx="71">
                  <c:v>6.87755102040818</c:v>
                </c:pt>
                <c:pt idx="72">
                  <c:v>7.358710562414278</c:v>
                </c:pt>
                <c:pt idx="73">
                  <c:v>7.89644970414204</c:v>
                </c:pt>
                <c:pt idx="74">
                  <c:v>8.500000000000028</c:v>
                </c:pt>
                <c:pt idx="75">
                  <c:v>9.180555555555587</c:v>
                </c:pt>
                <c:pt idx="76">
                  <c:v>9.95179584120987</c:v>
                </c:pt>
                <c:pt idx="77">
                  <c:v>10.83057851239674</c:v>
                </c:pt>
                <c:pt idx="78">
                  <c:v>11.83786848072567</c:v>
                </c:pt>
                <c:pt idx="79">
                  <c:v>13.00000000000006</c:v>
                </c:pt>
                <c:pt idx="80">
                  <c:v>14.35041551246545</c:v>
                </c:pt>
                <c:pt idx="81">
                  <c:v>15.93209876543219</c:v>
                </c:pt>
                <c:pt idx="82">
                  <c:v>17.80103806228384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950294128"/>
        <c:axId val="-950289664"/>
      </c:scatterChart>
      <c:valAx>
        <c:axId val="-9502941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Load Factor</a:t>
                </a:r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crossAx val="-950289664"/>
        <c:crosses val="autoZero"/>
        <c:crossBetween val="midCat"/>
      </c:valAx>
      <c:valAx>
        <c:axId val="-9502896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400"/>
                  <a:t>Average # of Probes</a:t>
                </a:r>
              </a:p>
            </c:rich>
          </c:tx>
          <c:layout>
            <c:manualLayout>
              <c:xMode val="edge"/>
              <c:yMode val="edge"/>
              <c:x val="0.0305555555555556"/>
              <c:y val="0.16671697287839"/>
            </c:manualLayout>
          </c:layout>
          <c:overlay val="0"/>
        </c:title>
        <c:numFmt formatCode="0.00" sourceLinked="1"/>
        <c:majorTickMark val="none"/>
        <c:minorTickMark val="none"/>
        <c:tickLblPos val="nextTo"/>
        <c:crossAx val="-95029412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49337377295956"/>
          <c:y val="0.292573631508264"/>
          <c:w val="0.212199500860918"/>
          <c:h val="0.324208093391311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Linear Probing</a:t>
            </a:r>
          </a:p>
        </c:rich>
      </c:tx>
      <c:layout>
        <c:manualLayout>
          <c:xMode val="edge"/>
          <c:yMode val="edge"/>
          <c:x val="0.325187445319335"/>
          <c:y val="0.0231481481481481"/>
        </c:manualLayout>
      </c:layout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'open addressing hash tables'!$D$2</c:f>
              <c:strCache>
                <c:ptCount val="1"/>
                <c:pt idx="0">
                  <c:v>linear probing found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'open addressing hash tables'!$A$3:$A$101</c:f>
              <c:numCache>
                <c:formatCode>0.00</c:formatCode>
                <c:ptCount val="99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0.900000000000001</c:v>
                </c:pt>
                <c:pt idx="90">
                  <c:v>0.910000000000001</c:v>
                </c:pt>
                <c:pt idx="91">
                  <c:v>0.920000000000001</c:v>
                </c:pt>
                <c:pt idx="92">
                  <c:v>0.930000000000001</c:v>
                </c:pt>
                <c:pt idx="93">
                  <c:v>0.940000000000001</c:v>
                </c:pt>
                <c:pt idx="94">
                  <c:v>0.950000000000001</c:v>
                </c:pt>
                <c:pt idx="95">
                  <c:v>0.960000000000001</c:v>
                </c:pt>
                <c:pt idx="96">
                  <c:v>0.970000000000001</c:v>
                </c:pt>
                <c:pt idx="97">
                  <c:v>0.980000000000001</c:v>
                </c:pt>
                <c:pt idx="98">
                  <c:v>0.990000000000001</c:v>
                </c:pt>
              </c:numCache>
            </c:numRef>
          </c:xVal>
          <c:yVal>
            <c:numRef>
              <c:f>'open addressing hash tables'!$D$3:$D$101</c:f>
              <c:numCache>
                <c:formatCode>0.00</c:formatCode>
                <c:ptCount val="99"/>
                <c:pt idx="0">
                  <c:v>1.005050505050505</c:v>
                </c:pt>
                <c:pt idx="1">
                  <c:v>1.010204081632653</c:v>
                </c:pt>
                <c:pt idx="2">
                  <c:v>1.015463917525773</c:v>
                </c:pt>
                <c:pt idx="3">
                  <c:v>1.020833333333333</c:v>
                </c:pt>
                <c:pt idx="4">
                  <c:v>1.026315789473684</c:v>
                </c:pt>
                <c:pt idx="5">
                  <c:v>1.031914893617021</c:v>
                </c:pt>
                <c:pt idx="6">
                  <c:v>1.03763440860215</c:v>
                </c:pt>
                <c:pt idx="7">
                  <c:v>1.043478260869565</c:v>
                </c:pt>
                <c:pt idx="8">
                  <c:v>1.04945054945055</c:v>
                </c:pt>
                <c:pt idx="9">
                  <c:v>1.055555555555556</c:v>
                </c:pt>
                <c:pt idx="10">
                  <c:v>1.061797752808989</c:v>
                </c:pt>
                <c:pt idx="11">
                  <c:v>1.068181818181818</c:v>
                </c:pt>
                <c:pt idx="12">
                  <c:v>1.074712643678161</c:v>
                </c:pt>
                <c:pt idx="13">
                  <c:v>1.081395348837209</c:v>
                </c:pt>
                <c:pt idx="14">
                  <c:v>1.088235294117647</c:v>
                </c:pt>
                <c:pt idx="15">
                  <c:v>1.095238095238095</c:v>
                </c:pt>
                <c:pt idx="16">
                  <c:v>1.102409638554217</c:v>
                </c:pt>
                <c:pt idx="17">
                  <c:v>1.109756097560976</c:v>
                </c:pt>
                <c:pt idx="18">
                  <c:v>1.117283950617284</c:v>
                </c:pt>
                <c:pt idx="19">
                  <c:v>1.125</c:v>
                </c:pt>
                <c:pt idx="20">
                  <c:v>1.132911392405063</c:v>
                </c:pt>
                <c:pt idx="21">
                  <c:v>1.141025641025641</c:v>
                </c:pt>
                <c:pt idx="22">
                  <c:v>1.14935064935065</c:v>
                </c:pt>
                <c:pt idx="23">
                  <c:v>1.157894736842105</c:v>
                </c:pt>
                <c:pt idx="24">
                  <c:v>1.166666666666666</c:v>
                </c:pt>
                <c:pt idx="25">
                  <c:v>1.175675675675676</c:v>
                </c:pt>
                <c:pt idx="26">
                  <c:v>1.184931506849315</c:v>
                </c:pt>
                <c:pt idx="27">
                  <c:v>1.194444444444444</c:v>
                </c:pt>
                <c:pt idx="28">
                  <c:v>1.204225352112676</c:v>
                </c:pt>
                <c:pt idx="29">
                  <c:v>1.214285714285714</c:v>
                </c:pt>
                <c:pt idx="30">
                  <c:v>1.22463768115942</c:v>
                </c:pt>
                <c:pt idx="31">
                  <c:v>1.235294117647059</c:v>
                </c:pt>
                <c:pt idx="32">
                  <c:v>1.246268656716418</c:v>
                </c:pt>
                <c:pt idx="33">
                  <c:v>1.257575757575758</c:v>
                </c:pt>
                <c:pt idx="34">
                  <c:v>1.26923076923077</c:v>
                </c:pt>
                <c:pt idx="35">
                  <c:v>1.28125</c:v>
                </c:pt>
                <c:pt idx="36">
                  <c:v>1.293650793650794</c:v>
                </c:pt>
                <c:pt idx="37">
                  <c:v>1.306451612903226</c:v>
                </c:pt>
                <c:pt idx="38">
                  <c:v>1.319672131147541</c:v>
                </c:pt>
                <c:pt idx="39">
                  <c:v>1.333333333333333</c:v>
                </c:pt>
                <c:pt idx="40">
                  <c:v>1.347457627118644</c:v>
                </c:pt>
                <c:pt idx="41">
                  <c:v>1.362068965517241</c:v>
                </c:pt>
                <c:pt idx="42">
                  <c:v>1.377192982456141</c:v>
                </c:pt>
                <c:pt idx="43">
                  <c:v>1.392857142857143</c:v>
                </c:pt>
                <c:pt idx="44">
                  <c:v>1.409090909090909</c:v>
                </c:pt>
                <c:pt idx="45">
                  <c:v>1.425925925925926</c:v>
                </c:pt>
                <c:pt idx="46">
                  <c:v>1.443396226415095</c:v>
                </c:pt>
                <c:pt idx="47">
                  <c:v>1.461538461538462</c:v>
                </c:pt>
                <c:pt idx="48">
                  <c:v>1.480392156862746</c:v>
                </c:pt>
                <c:pt idx="49">
                  <c:v>1.5</c:v>
                </c:pt>
                <c:pt idx="50">
                  <c:v>1.520408163265307</c:v>
                </c:pt>
                <c:pt idx="51">
                  <c:v>1.541666666666667</c:v>
                </c:pt>
                <c:pt idx="52">
                  <c:v>1.563829787234043</c:v>
                </c:pt>
                <c:pt idx="53">
                  <c:v>1.586956521739131</c:v>
                </c:pt>
                <c:pt idx="54">
                  <c:v>1.611111111111112</c:v>
                </c:pt>
                <c:pt idx="55">
                  <c:v>1.636363636363637</c:v>
                </c:pt>
                <c:pt idx="56">
                  <c:v>1.662790697674417</c:v>
                </c:pt>
                <c:pt idx="57">
                  <c:v>1.690476190476191</c:v>
                </c:pt>
                <c:pt idx="58">
                  <c:v>1.719512195121952</c:v>
                </c:pt>
                <c:pt idx="59">
                  <c:v>1.750000000000001</c:v>
                </c:pt>
                <c:pt idx="60">
                  <c:v>1.782051282051283</c:v>
                </c:pt>
                <c:pt idx="61">
                  <c:v>1.815789473684212</c:v>
                </c:pt>
                <c:pt idx="62">
                  <c:v>1.851351351351353</c:v>
                </c:pt>
                <c:pt idx="63">
                  <c:v>1.88888888888889</c:v>
                </c:pt>
                <c:pt idx="64">
                  <c:v>1.92857142857143</c:v>
                </c:pt>
                <c:pt idx="65">
                  <c:v>1.970588235294119</c:v>
                </c:pt>
                <c:pt idx="66">
                  <c:v>2.015151515151517</c:v>
                </c:pt>
                <c:pt idx="67">
                  <c:v>2.062500000000002</c:v>
                </c:pt>
                <c:pt idx="68">
                  <c:v>2.112903225806454</c:v>
                </c:pt>
                <c:pt idx="69">
                  <c:v>2.166666666666669</c:v>
                </c:pt>
                <c:pt idx="70">
                  <c:v>2.224137931034485</c:v>
                </c:pt>
                <c:pt idx="71">
                  <c:v>2.285714285714288</c:v>
                </c:pt>
                <c:pt idx="72">
                  <c:v>2.351851851851855</c:v>
                </c:pt>
                <c:pt idx="73">
                  <c:v>2.423076923076926</c:v>
                </c:pt>
                <c:pt idx="74">
                  <c:v>2.500000000000004</c:v>
                </c:pt>
                <c:pt idx="75">
                  <c:v>2.583333333333337</c:v>
                </c:pt>
                <c:pt idx="76">
                  <c:v>2.673913043478265</c:v>
                </c:pt>
                <c:pt idx="77">
                  <c:v>2.772727272727277</c:v>
                </c:pt>
                <c:pt idx="78">
                  <c:v>2.880952380952386</c:v>
                </c:pt>
                <c:pt idx="79">
                  <c:v>3.000000000000006</c:v>
                </c:pt>
                <c:pt idx="80">
                  <c:v>3.131578947368428</c:v>
                </c:pt>
                <c:pt idx="81">
                  <c:v>3.277777777777785</c:v>
                </c:pt>
                <c:pt idx="82">
                  <c:v>3.441176470588243</c:v>
                </c:pt>
                <c:pt idx="83">
                  <c:v>3.62500000000001</c:v>
                </c:pt>
                <c:pt idx="84">
                  <c:v>3.833333333333345</c:v>
                </c:pt>
                <c:pt idx="85">
                  <c:v>4.071428571428585</c:v>
                </c:pt>
                <c:pt idx="86">
                  <c:v>4.346153846153863</c:v>
                </c:pt>
                <c:pt idx="87">
                  <c:v>4.666666666666686</c:v>
                </c:pt>
                <c:pt idx="88">
                  <c:v>5.045454545454569</c:v>
                </c:pt>
                <c:pt idx="89">
                  <c:v>5.50000000000003</c:v>
                </c:pt>
                <c:pt idx="90">
                  <c:v>6.055555555555577</c:v>
                </c:pt>
                <c:pt idx="91">
                  <c:v>6.750000000000046</c:v>
                </c:pt>
                <c:pt idx="92">
                  <c:v>7.642857142857196</c:v>
                </c:pt>
                <c:pt idx="93">
                  <c:v>8.83333333333342</c:v>
                </c:pt>
                <c:pt idx="94">
                  <c:v>10.50000000000012</c:v>
                </c:pt>
                <c:pt idx="95">
                  <c:v>13.0000000000002</c:v>
                </c:pt>
                <c:pt idx="96">
                  <c:v>17.16666666666702</c:v>
                </c:pt>
                <c:pt idx="97">
                  <c:v>25.50000000000081</c:v>
                </c:pt>
                <c:pt idx="98">
                  <c:v>50.50000000000329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'open addressing hash tables'!$E$2</c:f>
              <c:strCache>
                <c:ptCount val="1"/>
                <c:pt idx="0">
                  <c:v>linear probing not found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'open addressing hash tables'!$A$3:$A$98</c:f>
              <c:numCache>
                <c:formatCode>0.00</c:formatCode>
                <c:ptCount val="96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0.900000000000001</c:v>
                </c:pt>
                <c:pt idx="90">
                  <c:v>0.910000000000001</c:v>
                </c:pt>
                <c:pt idx="91">
                  <c:v>0.920000000000001</c:v>
                </c:pt>
                <c:pt idx="92">
                  <c:v>0.930000000000001</c:v>
                </c:pt>
                <c:pt idx="93">
                  <c:v>0.940000000000001</c:v>
                </c:pt>
                <c:pt idx="94">
                  <c:v>0.950000000000001</c:v>
                </c:pt>
                <c:pt idx="95">
                  <c:v>0.960000000000001</c:v>
                </c:pt>
              </c:numCache>
            </c:numRef>
          </c:xVal>
          <c:yVal>
            <c:numRef>
              <c:f>'open addressing hash tables'!$E$3:$E$98</c:f>
              <c:numCache>
                <c:formatCode>0.00</c:formatCode>
                <c:ptCount val="96"/>
                <c:pt idx="0">
                  <c:v>1.01015202530354</c:v>
                </c:pt>
                <c:pt idx="1">
                  <c:v>1.020616409829238</c:v>
                </c:pt>
                <c:pt idx="2">
                  <c:v>1.031406100542034</c:v>
                </c:pt>
                <c:pt idx="3">
                  <c:v>1.042534722222222</c:v>
                </c:pt>
                <c:pt idx="4">
                  <c:v>1.054016620498615</c:v>
                </c:pt>
                <c:pt idx="5">
                  <c:v>1.065866908103214</c:v>
                </c:pt>
                <c:pt idx="6">
                  <c:v>1.078101514625968</c:v>
                </c:pt>
                <c:pt idx="7">
                  <c:v>1.090737240075614</c:v>
                </c:pt>
                <c:pt idx="8">
                  <c:v>1.103791812583021</c:v>
                </c:pt>
                <c:pt idx="9">
                  <c:v>1.117283950617284</c:v>
                </c:pt>
                <c:pt idx="10">
                  <c:v>1.131233430122459</c:v>
                </c:pt>
                <c:pt idx="11">
                  <c:v>1.145661157024793</c:v>
                </c:pt>
                <c:pt idx="12">
                  <c:v>1.160589245607082</c:v>
                </c:pt>
                <c:pt idx="13">
                  <c:v>1.176041103299081</c:v>
                </c:pt>
                <c:pt idx="14">
                  <c:v>1.19204152249135</c:v>
                </c:pt>
                <c:pt idx="15">
                  <c:v>1.208616780045352</c:v>
                </c:pt>
                <c:pt idx="16">
                  <c:v>1.225794745246044</c:v>
                </c:pt>
                <c:pt idx="17">
                  <c:v>1.24360499702558</c:v>
                </c:pt>
                <c:pt idx="18">
                  <c:v>1.262078951379363</c:v>
                </c:pt>
                <c:pt idx="19">
                  <c:v>1.28125</c:v>
                </c:pt>
                <c:pt idx="20">
                  <c:v>1.301153661272232</c:v>
                </c:pt>
                <c:pt idx="21">
                  <c:v>1.321827744904668</c:v>
                </c:pt>
                <c:pt idx="22">
                  <c:v>1.34331253162422</c:v>
                </c:pt>
                <c:pt idx="23">
                  <c:v>1.365650969529086</c:v>
                </c:pt>
                <c:pt idx="24">
                  <c:v>1.38888888888889</c:v>
                </c:pt>
                <c:pt idx="25">
                  <c:v>1.413075237399562</c:v>
                </c:pt>
                <c:pt idx="26">
                  <c:v>1.438262338149747</c:v>
                </c:pt>
                <c:pt idx="27">
                  <c:v>1.464506172839506</c:v>
                </c:pt>
                <c:pt idx="28">
                  <c:v>1.491866693116445</c:v>
                </c:pt>
                <c:pt idx="29">
                  <c:v>1.520408163265306</c:v>
                </c:pt>
                <c:pt idx="30">
                  <c:v>1.550199537912204</c:v>
                </c:pt>
                <c:pt idx="31">
                  <c:v>1.581314878892734</c:v>
                </c:pt>
                <c:pt idx="32">
                  <c:v>1.613833815994654</c:v>
                </c:pt>
                <c:pt idx="33">
                  <c:v>1.647842056932966</c:v>
                </c:pt>
                <c:pt idx="34">
                  <c:v>1.683431952662722</c:v>
                </c:pt>
                <c:pt idx="35">
                  <c:v>1.720703125</c:v>
                </c:pt>
                <c:pt idx="36">
                  <c:v>1.75976316452507</c:v>
                </c:pt>
                <c:pt idx="37">
                  <c:v>1.800728407908429</c:v>
                </c:pt>
                <c:pt idx="38">
                  <c:v>1.843724805159904</c:v>
                </c:pt>
                <c:pt idx="39">
                  <c:v>1.88888888888889</c:v>
                </c:pt>
                <c:pt idx="40">
                  <c:v>1.936368859523126</c:v>
                </c:pt>
                <c:pt idx="41">
                  <c:v>1.986325802615934</c:v>
                </c:pt>
                <c:pt idx="42">
                  <c:v>2.038935056940598</c:v>
                </c:pt>
                <c:pt idx="43">
                  <c:v>2.094387755102041</c:v>
                </c:pt>
                <c:pt idx="44">
                  <c:v>2.152892561983472</c:v>
                </c:pt>
                <c:pt idx="45">
                  <c:v>2.214677640603568</c:v>
                </c:pt>
                <c:pt idx="46">
                  <c:v>2.279992880028481</c:v>
                </c:pt>
                <c:pt idx="47">
                  <c:v>2.349112426035504</c:v>
                </c:pt>
                <c:pt idx="48">
                  <c:v>2.422337562475973</c:v>
                </c:pt>
                <c:pt idx="49">
                  <c:v>2.500000000000002</c:v>
                </c:pt>
                <c:pt idx="50">
                  <c:v>2.582465639316953</c:v>
                </c:pt>
                <c:pt idx="51">
                  <c:v>2.670138888888891</c:v>
                </c:pt>
                <c:pt idx="52">
                  <c:v>2.76346763241286</c:v>
                </c:pt>
                <c:pt idx="53">
                  <c:v>2.86294896030246</c:v>
                </c:pt>
                <c:pt idx="54">
                  <c:v>2.96913580246914</c:v>
                </c:pt>
                <c:pt idx="55">
                  <c:v>3.082644628099177</c:v>
                </c:pt>
                <c:pt idx="56">
                  <c:v>3.204164413196326</c:v>
                </c:pt>
                <c:pt idx="57">
                  <c:v>3.334467120181408</c:v>
                </c:pt>
                <c:pt idx="58">
                  <c:v>3.474419988102325</c:v>
                </c:pt>
                <c:pt idx="59">
                  <c:v>3.625000000000005</c:v>
                </c:pt>
                <c:pt idx="60">
                  <c:v>3.787310979618677</c:v>
                </c:pt>
                <c:pt idx="61">
                  <c:v>3.96260387811635</c:v>
                </c:pt>
                <c:pt idx="62">
                  <c:v>4.152300949598239</c:v>
                </c:pt>
                <c:pt idx="63">
                  <c:v>4.358024691358032</c:v>
                </c:pt>
                <c:pt idx="64">
                  <c:v>4.581632653061232</c:v>
                </c:pt>
                <c:pt idx="65">
                  <c:v>4.825259515570941</c:v>
                </c:pt>
                <c:pt idx="66">
                  <c:v>5.091368227731877</c:v>
                </c:pt>
                <c:pt idx="67">
                  <c:v>5.382812500000001</c:v>
                </c:pt>
                <c:pt idx="68">
                  <c:v>5.702913631633728</c:v>
                </c:pt>
                <c:pt idx="69">
                  <c:v>6.05555555555556</c:v>
                </c:pt>
                <c:pt idx="70">
                  <c:v>6.44530321046375</c:v>
                </c:pt>
                <c:pt idx="71">
                  <c:v>6.87755102040818</c:v>
                </c:pt>
                <c:pt idx="72">
                  <c:v>7.358710562414278</c:v>
                </c:pt>
                <c:pt idx="73">
                  <c:v>7.89644970414204</c:v>
                </c:pt>
                <c:pt idx="74">
                  <c:v>8.500000000000028</c:v>
                </c:pt>
                <c:pt idx="75">
                  <c:v>9.180555555555587</c:v>
                </c:pt>
                <c:pt idx="76">
                  <c:v>9.95179584120987</c:v>
                </c:pt>
                <c:pt idx="77">
                  <c:v>10.83057851239674</c:v>
                </c:pt>
                <c:pt idx="78">
                  <c:v>11.83786848072567</c:v>
                </c:pt>
                <c:pt idx="79">
                  <c:v>13.00000000000006</c:v>
                </c:pt>
                <c:pt idx="80">
                  <c:v>14.35041551246545</c:v>
                </c:pt>
                <c:pt idx="81">
                  <c:v>15.93209876543219</c:v>
                </c:pt>
                <c:pt idx="82">
                  <c:v>17.80103806228384</c:v>
                </c:pt>
                <c:pt idx="83">
                  <c:v>20.03125000000013</c:v>
                </c:pt>
                <c:pt idx="84">
                  <c:v>22.72222222222228</c:v>
                </c:pt>
                <c:pt idx="85">
                  <c:v>26.01020408163285</c:v>
                </c:pt>
                <c:pt idx="86">
                  <c:v>30.08579881656821</c:v>
                </c:pt>
                <c:pt idx="87">
                  <c:v>35.22222222222254</c:v>
                </c:pt>
                <c:pt idx="88">
                  <c:v>41.8223140495872</c:v>
                </c:pt>
                <c:pt idx="89">
                  <c:v>50.50000000000058</c:v>
                </c:pt>
                <c:pt idx="90">
                  <c:v>62.2283950617292</c:v>
                </c:pt>
                <c:pt idx="91">
                  <c:v>78.62500000000097</c:v>
                </c:pt>
                <c:pt idx="92">
                  <c:v>102.5408163265324</c:v>
                </c:pt>
                <c:pt idx="93">
                  <c:v>139.3888888888917</c:v>
                </c:pt>
                <c:pt idx="94">
                  <c:v>200.500000000005</c:v>
                </c:pt>
                <c:pt idx="95">
                  <c:v>313.0000000000097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427524640"/>
        <c:axId val="-427521248"/>
      </c:scatterChart>
      <c:valAx>
        <c:axId val="-427524640"/>
        <c:scaling>
          <c:orientation val="minMax"/>
          <c:max val="1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Load Factor</a:t>
                </a:r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crossAx val="-427521248"/>
        <c:crosses val="autoZero"/>
        <c:crossBetween val="midCat"/>
      </c:valAx>
      <c:valAx>
        <c:axId val="-4275212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400"/>
                  <a:t>Average # of Probes</a:t>
                </a:r>
              </a:p>
            </c:rich>
          </c:tx>
          <c:layout>
            <c:manualLayout>
              <c:xMode val="edge"/>
              <c:yMode val="edge"/>
              <c:x val="0.0305555555555556"/>
              <c:y val="0.16671697287839"/>
            </c:manualLayout>
          </c:layout>
          <c:overlay val="0"/>
        </c:title>
        <c:numFmt formatCode="0.00" sourceLinked="1"/>
        <c:majorTickMark val="none"/>
        <c:minorTickMark val="none"/>
        <c:tickLblPos val="nextTo"/>
        <c:crossAx val="-42752464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5581056759174"/>
          <c:y val="0.297566757757819"/>
          <c:w val="0.212199500860918"/>
          <c:h val="0.322603102829968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31B30-938C-8C45-BDBC-30ED4BAB40AE}" type="datetimeFigureOut">
              <a:rPr lang="en-US" smtClean="0"/>
              <a:t>7/4/17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0D3C8E-1420-C640-BE90-99A9CF915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37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A1579-158C-D948-AE75-C63C17394A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261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lambda increases (gets closer to 1),</a:t>
            </a:r>
            <a:r>
              <a:rPr lang="en-US" baseline="0" dirty="0" smtClean="0"/>
              <a:t> so does the number of probes (lambda must be less than one for probing to work)</a:t>
            </a:r>
          </a:p>
          <a:p>
            <a:r>
              <a:rPr lang="en-US" baseline="0" dirty="0" smtClean="0"/>
              <a:t>if lambda =.75, expect 8.5 probes</a:t>
            </a:r>
          </a:p>
          <a:p>
            <a:r>
              <a:rPr lang="en-US" baseline="0" dirty="0" smtClean="0"/>
              <a:t>if lambda = .9, 50 probes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D3C8E-1420-C640-BE90-99A9CF91553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54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D3C8E-1420-C640-BE90-99A9CF91553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56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D3C8E-1420-C640-BE90-99A9CF91553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74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D3C8E-1420-C640-BE90-99A9CF91553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6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distribute items uniformly, probability of </a:t>
            </a:r>
            <a:r>
              <a:rPr lang="en-US" dirty="0" err="1" smtClean="0"/>
              <a:t>collisiion</a:t>
            </a:r>
            <a:r>
              <a:rPr lang="en-US" dirty="0" smtClean="0"/>
              <a:t> = N/</a:t>
            </a:r>
            <a:r>
              <a:rPr lang="en-US" dirty="0" err="1" smtClean="0"/>
              <a:t>tableSize</a:t>
            </a:r>
            <a:r>
              <a:rPr lang="en-US" dirty="0" smtClean="0"/>
              <a:t> or load factor</a:t>
            </a:r>
          </a:p>
          <a:p>
            <a:r>
              <a:rPr lang="en-US" dirty="0" smtClean="0"/>
              <a:t>expected number of probes for successful search is as good</a:t>
            </a:r>
            <a:r>
              <a:rPr lang="en-US" baseline="0" dirty="0" smtClean="0"/>
              <a:t> as random</a:t>
            </a:r>
          </a:p>
          <a:p>
            <a:r>
              <a:rPr lang="en-US" baseline="0" dirty="0" smtClean="0"/>
              <a:t>unsuccessful if lambda =.8, check 1/(1-.8) = 1/.2 = 5 boxes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D3C8E-1420-C640-BE90-99A9CF91553B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201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D3C8E-1420-C640-BE90-99A9CF91553B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5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B280-EFC3-A446-BFCB-2E06932801BA}" type="datetimeFigureOut">
              <a:rPr lang="en-US" smtClean="0"/>
              <a:t>7/4/17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FA99-C8E7-2946-988D-1B2F78F7F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55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B280-EFC3-A446-BFCB-2E06932801BA}" type="datetimeFigureOut">
              <a:rPr lang="en-US" smtClean="0"/>
              <a:t>7/4/17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FA99-C8E7-2946-988D-1B2F78F7F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12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B280-EFC3-A446-BFCB-2E06932801BA}" type="datetimeFigureOut">
              <a:rPr lang="en-US" smtClean="0"/>
              <a:t>7/4/17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FA99-C8E7-2946-988D-1B2F78F7F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73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B280-EFC3-A446-BFCB-2E06932801BA}" type="datetimeFigureOut">
              <a:rPr lang="en-US" smtClean="0"/>
              <a:t>7/4/17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FA99-C8E7-2946-988D-1B2F78F7F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9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B280-EFC3-A446-BFCB-2E06932801BA}" type="datetimeFigureOut">
              <a:rPr lang="en-US" smtClean="0"/>
              <a:t>7/4/17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FA99-C8E7-2946-988D-1B2F78F7F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5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B280-EFC3-A446-BFCB-2E06932801BA}" type="datetimeFigureOut">
              <a:rPr lang="en-US" smtClean="0"/>
              <a:t>7/4/17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FA99-C8E7-2946-988D-1B2F78F7F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66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B280-EFC3-A446-BFCB-2E06932801BA}" type="datetimeFigureOut">
              <a:rPr lang="en-US" smtClean="0"/>
              <a:t>7/4/17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FA99-C8E7-2946-988D-1B2F78F7F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54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B280-EFC3-A446-BFCB-2E06932801BA}" type="datetimeFigureOut">
              <a:rPr lang="en-US" smtClean="0"/>
              <a:t>7/4/17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FA99-C8E7-2946-988D-1B2F78F7F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34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B280-EFC3-A446-BFCB-2E06932801BA}" type="datetimeFigureOut">
              <a:rPr lang="en-US" smtClean="0"/>
              <a:t>7/4/17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FA99-C8E7-2946-988D-1B2F78F7F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12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B280-EFC3-A446-BFCB-2E06932801BA}" type="datetimeFigureOut">
              <a:rPr lang="en-US" smtClean="0"/>
              <a:t>7/4/17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FA99-C8E7-2946-988D-1B2F78F7F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4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B280-EFC3-A446-BFCB-2E06932801BA}" type="datetimeFigureOut">
              <a:rPr lang="en-US" smtClean="0"/>
              <a:t>7/4/17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FA99-C8E7-2946-988D-1B2F78F7F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7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6B280-EFC3-A446-BFCB-2E06932801BA}" type="datetimeFigureOut">
              <a:rPr lang="en-US" smtClean="0"/>
              <a:t>7/4/17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1FA99-C8E7-2946-988D-1B2F78F7F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4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4" Type="http://schemas.openxmlformats.org/officeDocument/2006/relationships/tags" Target="../tags/tag6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2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3.png"/><Relationship Id="rId1" Type="http://schemas.openxmlformats.org/officeDocument/2006/relationships/tags" Target="../tags/tag7.xml"/><Relationship Id="rId2" Type="http://schemas.openxmlformats.org/officeDocument/2006/relationships/tags" Target="../tags/tag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2.xml"/><Relationship Id="rId6" Type="http://schemas.openxmlformats.org/officeDocument/2006/relationships/oleObject" Target="../embeddings/oleObject1.bin"/><Relationship Id="rId7" Type="http://schemas.openxmlformats.org/officeDocument/2006/relationships/image" Target="../media/image4.wmf"/><Relationship Id="rId8" Type="http://schemas.openxmlformats.org/officeDocument/2006/relationships/oleObject" Target="../embeddings/oleObject2.bin"/><Relationship Id="rId9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tags" Target="../tags/tag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6.xml"/><Relationship Id="rId6" Type="http://schemas.openxmlformats.org/officeDocument/2006/relationships/oleObject" Target="../embeddings/oleObject3.bin"/><Relationship Id="rId7" Type="http://schemas.openxmlformats.org/officeDocument/2006/relationships/image" Target="../media/image6.wmf"/><Relationship Id="rId8" Type="http://schemas.openxmlformats.org/officeDocument/2006/relationships/oleObject" Target="../embeddings/oleObject4.bin"/><Relationship Id="rId9" Type="http://schemas.openxmlformats.org/officeDocument/2006/relationships/image" Target="../media/image7.wmf"/><Relationship Id="rId1" Type="http://schemas.openxmlformats.org/officeDocument/2006/relationships/vmlDrawing" Target="../drawings/vmlDrawing2.vml"/><Relationship Id="rId2" Type="http://schemas.openxmlformats.org/officeDocument/2006/relationships/tags" Target="../tags/tag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5" Type="http://schemas.openxmlformats.org/officeDocument/2006/relationships/chart" Target="../charts/chart5.xml"/><Relationship Id="rId6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5741" y="3740728"/>
            <a:ext cx="9144000" cy="1348182"/>
          </a:xfrm>
        </p:spPr>
        <p:txBody>
          <a:bodyPr anchor="ctr">
            <a:normAutofit/>
          </a:bodyPr>
          <a:lstStyle/>
          <a:p>
            <a:r>
              <a:rPr lang="en-US" sz="2400" dirty="0"/>
              <a:t>Instructor: Lilian de Greef</a:t>
            </a:r>
            <a:br>
              <a:rPr lang="en-US" sz="2400" dirty="0"/>
            </a:br>
            <a:r>
              <a:rPr lang="en-US" sz="2400" dirty="0"/>
              <a:t>Quarter: Summer 2017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2963" y="1833438"/>
            <a:ext cx="10115550" cy="1655762"/>
          </a:xfrm>
        </p:spPr>
        <p:txBody>
          <a:bodyPr anchor="ctr">
            <a:noAutofit/>
          </a:bodyPr>
          <a:lstStyle/>
          <a:p>
            <a:r>
              <a:rPr lang="en-US" sz="4400" dirty="0"/>
              <a:t>CSE 373: Data Structures and Algorithms</a:t>
            </a:r>
          </a:p>
          <a:p>
            <a:r>
              <a:rPr lang="en-US" sz="3200" dirty="0">
                <a:solidFill>
                  <a:schemeClr val="accent1"/>
                </a:solidFill>
              </a:rPr>
              <a:t>Lecture </a:t>
            </a:r>
            <a:r>
              <a:rPr lang="en-US" sz="3200" dirty="0">
                <a:solidFill>
                  <a:schemeClr val="accent1"/>
                </a:solidFill>
              </a:rPr>
              <a:t>7</a:t>
            </a:r>
            <a:r>
              <a:rPr lang="en-US" sz="3200" dirty="0" smtClean="0">
                <a:solidFill>
                  <a:schemeClr val="accent1"/>
                </a:solidFill>
              </a:rPr>
              <a:t>: Hash Table Collisions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063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4868" y="1825625"/>
            <a:ext cx="453893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All keys that map to the same table location (aka “bucket”) are kept in a list (“chain”).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 smtClean="0"/>
              <a:t>	insert 10, 22, 107, 12, 42 </a:t>
            </a:r>
          </a:p>
          <a:p>
            <a:pPr>
              <a:buNone/>
            </a:pPr>
            <a:r>
              <a:rPr lang="en-US" dirty="0" smtClean="0"/>
              <a:t>	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(for illustrative purposes, we’re inserting hash values)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dirty="0"/>
          </a:p>
        </p:txBody>
      </p:sp>
      <p:graphicFrame>
        <p:nvGraphicFramePr>
          <p:cNvPr id="5" name="Group 64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8667872"/>
              </p:ext>
            </p:extLst>
          </p:nvPr>
        </p:nvGraphicFramePr>
        <p:xfrm>
          <a:off x="713113" y="1690688"/>
          <a:ext cx="1219200" cy="45720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289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Chaining: Worst-Case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What’s the worst-case scenario for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find</a:t>
            </a:r>
            <a:r>
              <a:rPr lang="en-US" dirty="0" smtClean="0"/>
              <a:t>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What’s the worst-case running time for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find</a:t>
            </a:r>
            <a:r>
              <a:rPr lang="en-US" dirty="0" smtClean="0"/>
              <a:t>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But only with really bad luck or really bad hash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824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Chaining: Further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856562" cy="4351338"/>
          </a:xfrm>
        </p:spPr>
        <p:txBody>
          <a:bodyPr/>
          <a:lstStyle/>
          <a:p>
            <a:r>
              <a:rPr lang="en-US" dirty="0" smtClean="0"/>
              <a:t>How can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find</a:t>
            </a:r>
            <a:r>
              <a:rPr lang="en-US" dirty="0" smtClean="0"/>
              <a:t> become slow when we have a good hash function?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can we reduce its likelihood?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423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Rigorous Analysis: Load Factor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779"/>
                <a:ext cx="10515600" cy="4658264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:r>
                  <a:rPr lang="en-US" b="1" dirty="0" smtClean="0"/>
                  <a:t>Definition:</a:t>
                </a:r>
                <a:r>
                  <a:rPr lang="en-US" dirty="0" smtClean="0"/>
                  <a:t> The </a:t>
                </a:r>
                <a:r>
                  <a:rPr lang="en-US" b="1" dirty="0" smtClean="0">
                    <a:solidFill>
                      <a:srgbClr val="C00000"/>
                    </a:solidFill>
                  </a:rPr>
                  <a:t>load factor </a:t>
                </a:r>
                <a:r>
                  <a:rPr lang="en-US" dirty="0" smtClean="0"/>
                  <a:t>(</a:t>
                </a:r>
                <a:r>
                  <a:rPr lang="en-US" sz="3200" b="1" i="1" dirty="0" smtClean="0">
                    <a:solidFill>
                      <a:srgbClr val="C00000"/>
                    </a:solidFill>
                    <a:sym typeface="Symbol" pitchFamily="18" charset="2"/>
                  </a:rPr>
                  <a:t></a:t>
                </a:r>
                <a:r>
                  <a:rPr lang="en-US" dirty="0">
                    <a:sym typeface="Symbol" pitchFamily="18" charset="2"/>
                  </a:rPr>
                  <a:t>)</a:t>
                </a:r>
                <a:r>
                  <a:rPr lang="en-US" i="1" dirty="0" smtClean="0">
                    <a:sym typeface="Symbol" pitchFamily="18" charset="2"/>
                  </a:rPr>
                  <a:t> </a:t>
                </a:r>
                <a:r>
                  <a:rPr lang="en-US" dirty="0" smtClean="0"/>
                  <a:t>of a hash table with 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 elements is</a:t>
                </a:r>
              </a:p>
              <a:p>
                <a:pPr>
                  <a:buNone/>
                </a:pPr>
                <a:endParaRPr lang="en-US" sz="1050" dirty="0" smtClean="0"/>
              </a:p>
              <a:p>
                <a:pPr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	</a:t>
                </a:r>
                <a14:m>
                  <m:oMath xmlns:m="http://schemas.openxmlformats.org/officeDocument/2006/math">
                    <m:r>
                      <a:rPr lang="en-US" sz="3600" i="1"/>
                      <m:t>𝜆</m:t>
                    </m:r>
                    <m:r>
                      <a:rPr lang="en-US" sz="3600" i="1"/>
                      <m:t>=</m:t>
                    </m:r>
                    <m:f>
                      <m:fPr>
                        <m:ctrlPr>
                          <a:rPr lang="en-US" sz="3600" i="1"/>
                        </m:ctrlPr>
                      </m:fPr>
                      <m:num>
                        <m:r>
                          <a:rPr lang="en-US" sz="3600" i="1"/>
                          <m:t>𝑁</m:t>
                        </m:r>
                      </m:num>
                      <m:den>
                        <m:r>
                          <a:rPr lang="en-US" sz="3600" i="1"/>
                          <m:t>𝑡𝑎𝑏𝑙𝑒</m:t>
                        </m:r>
                        <m:r>
                          <a:rPr lang="en-US" sz="3600" i="1"/>
                          <m:t> </m:t>
                        </m:r>
                        <m:r>
                          <a:rPr lang="en-US" sz="3600" i="1"/>
                          <m:t>𝑠𝑖𝑧𝑒</m:t>
                        </m:r>
                      </m:den>
                    </m:f>
                  </m:oMath>
                </a14:m>
                <a:endParaRPr lang="en-US" sz="5400" dirty="0" smtClean="0"/>
              </a:p>
              <a:p>
                <a:pPr>
                  <a:buNone/>
                </a:pPr>
                <a:endParaRPr lang="en-US" sz="1600" dirty="0" smtClean="0"/>
              </a:p>
              <a:p>
                <a:pPr>
                  <a:buNone/>
                </a:pPr>
                <a:r>
                  <a:rPr lang="en-US" sz="2400" dirty="0" smtClean="0"/>
                  <a:t>Under separate chaining, the average number of elements per bucket is  _____</a:t>
                </a:r>
                <a:br>
                  <a:rPr lang="en-US" sz="2400" dirty="0" smtClean="0"/>
                </a:br>
                <a:endParaRPr lang="en-US" sz="1800" dirty="0" smtClean="0"/>
              </a:p>
              <a:p>
                <a:pPr>
                  <a:buNone/>
                </a:pPr>
                <a:r>
                  <a:rPr lang="en-US" sz="2400" dirty="0" smtClean="0"/>
                  <a:t>For a </a:t>
                </a:r>
                <a:r>
                  <a:rPr lang="en-US" sz="2400" i="1" dirty="0" smtClean="0"/>
                  <a:t>random</a:t>
                </a:r>
                <a:r>
                  <a:rPr lang="en-US" sz="2400" dirty="0" smtClean="0"/>
                  <a:t> </a:t>
                </a:r>
                <a:r>
                  <a:rPr lang="en-US" sz="2400" dirty="0" smtClean="0">
                    <a:latin typeface="Courier New" charset="0"/>
                    <a:ea typeface="Courier New" charset="0"/>
                    <a:cs typeface="Courier New" charset="0"/>
                  </a:rPr>
                  <a:t>find</a:t>
                </a:r>
                <a:r>
                  <a:rPr lang="en-US" sz="2400" dirty="0" smtClean="0"/>
                  <a:t>, on average</a:t>
                </a:r>
              </a:p>
              <a:p>
                <a:pPr lvl="1"/>
                <a:r>
                  <a:rPr lang="en-US" dirty="0" smtClean="0"/>
                  <a:t>a</a:t>
                </a:r>
                <a:r>
                  <a:rPr lang="en-US" dirty="0" smtClean="0"/>
                  <a:t>n unsuccessful </a:t>
                </a:r>
                <a:r>
                  <a:rPr lang="en-US" dirty="0" smtClean="0">
                    <a:latin typeface="Courier New" charset="0"/>
                    <a:ea typeface="Courier New" charset="0"/>
                    <a:cs typeface="Courier New" charset="0"/>
                  </a:rPr>
                  <a:t>find</a:t>
                </a:r>
                <a:r>
                  <a:rPr lang="en-US" dirty="0" smtClean="0"/>
                  <a:t> compares against    _______     items</a:t>
                </a:r>
                <a:br>
                  <a:rPr lang="en-US" dirty="0" smtClean="0"/>
                </a:br>
                <a:endParaRPr lang="en-US" dirty="0" smtClean="0"/>
              </a:p>
              <a:p>
                <a:pPr lvl="1"/>
                <a:r>
                  <a:rPr lang="en-US" dirty="0" smtClean="0"/>
                  <a:t>a successful </a:t>
                </a:r>
                <a:r>
                  <a:rPr lang="en-US" dirty="0" smtClean="0">
                    <a:latin typeface="Courier New" charset="0"/>
                    <a:ea typeface="Courier New" charset="0"/>
                    <a:cs typeface="Courier New" charset="0"/>
                  </a:rPr>
                  <a:t>find</a:t>
                </a:r>
                <a:r>
                  <a:rPr lang="en-US" dirty="0" smtClean="0"/>
                  <a:t> compares against   _______    items</a:t>
                </a:r>
                <a:endParaRPr lang="en-US" sz="24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779"/>
                <a:ext cx="10515600" cy="4658264"/>
              </a:xfrm>
              <a:blipFill rotWithShape="0">
                <a:blip r:embed="rId2"/>
                <a:stretch>
                  <a:fillRect l="-1217" t="-27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053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Rigorous Analysis: Load Factor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779"/>
                <a:ext cx="10515600" cy="4658264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:r>
                  <a:rPr lang="en-US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Definition:</a:t>
                </a:r>
                <a:r>
                  <a:rPr lang="en-US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The </a:t>
                </a:r>
                <a:r>
                  <a:rPr lang="en-US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load factor </a:t>
                </a:r>
                <a:r>
                  <a:rPr lang="en-US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(</a:t>
                </a:r>
                <a:r>
                  <a:rPr lang="en-US" sz="3200" b="1" i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sym typeface="Symbol" pitchFamily="18" charset="2"/>
                  </a:rPr>
                  <a:t></a:t>
                </a:r>
                <a:r>
                  <a:rPr lang="en-US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sym typeface="Symbol" pitchFamily="18" charset="2"/>
                  </a:rPr>
                  <a:t>)</a:t>
                </a:r>
                <a:r>
                  <a:rPr lang="en-US" i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sym typeface="Symbol" pitchFamily="18" charset="2"/>
                  </a:rPr>
                  <a:t> </a:t>
                </a:r>
                <a:r>
                  <a:rPr lang="en-US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of a hash table with </a:t>
                </a:r>
                <a:r>
                  <a:rPr lang="en-US" i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N</a:t>
                </a:r>
                <a:r>
                  <a:rPr lang="en-US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elements is</a:t>
                </a:r>
              </a:p>
              <a:p>
                <a:pPr>
                  <a:buNone/>
                </a:pPr>
                <a:endPara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  <a:p>
                <a:pPr>
                  <a:buNone/>
                </a:pPr>
                <a:r>
                  <a:rPr lang="en-US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	</a:t>
                </a:r>
                <a:r>
                  <a:rPr lang="en-US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			</a:t>
                </a:r>
                <a14:m>
                  <m:oMath xmlns:m="http://schemas.openxmlformats.org/officeDocument/2006/math">
                    <m:r>
                      <a:rPr lang="en-US" sz="3600" i="1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𝜆</m:t>
                    </m:r>
                    <m:r>
                      <a:rPr lang="en-US" sz="3600" i="1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m:t>=</m:t>
                    </m:r>
                    <m:f>
                      <m:fPr>
                        <m:ctrlPr>
                          <a:rPr lang="en-US" sz="3600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rPr>
                        </m:ctrlPr>
                      </m:fPr>
                      <m:num>
                        <m:r>
                          <a:rPr lang="en-US" sz="3600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rPr>
                          <m:t>𝑁</m:t>
                        </m:r>
                      </m:num>
                      <m:den>
                        <m:r>
                          <a:rPr lang="en-US" sz="3600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rPr>
                          <m:t>𝑡𝑎𝑏𝑙𝑒</m:t>
                        </m:r>
                        <m:r>
                          <a:rPr lang="en-US" sz="3600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rPr>
                          <m:t> </m:t>
                        </m:r>
                        <m:r>
                          <a:rPr lang="en-US" sz="3600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</a:rPr>
                          <m:t>𝑠𝑖𝑧𝑒</m:t>
                        </m:r>
                      </m:den>
                    </m:f>
                  </m:oMath>
                </a14:m>
                <a:endParaRPr lang="en-US" sz="3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  <a:p>
                <a:pPr>
                  <a:buNone/>
                </a:pPr>
                <a:endParaRPr lang="en-US" sz="2400" dirty="0" smtClean="0"/>
              </a:p>
              <a:p>
                <a:pPr>
                  <a:buNone/>
                </a:pPr>
                <a:r>
                  <a:rPr lang="en-US" dirty="0" smtClean="0"/>
                  <a:t>To choose a good load factor, what are our goals?</a:t>
                </a:r>
              </a:p>
              <a:p>
                <a:pPr>
                  <a:buNone/>
                </a:pPr>
                <a:endParaRPr lang="en-US" dirty="0"/>
              </a:p>
              <a:p>
                <a:pPr>
                  <a:buNone/>
                </a:pPr>
                <a:endParaRPr lang="en-US" dirty="0" smtClean="0"/>
              </a:p>
              <a:p>
                <a:pPr>
                  <a:buNone/>
                </a:pPr>
                <a:endParaRPr lang="en-US" dirty="0"/>
              </a:p>
              <a:p>
                <a:pPr>
                  <a:buNone/>
                </a:pPr>
                <a:r>
                  <a:rPr lang="en-US" dirty="0" smtClean="0"/>
                  <a:t>So for separate chaining, a good load factor is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779"/>
                <a:ext cx="10515600" cy="4658264"/>
              </a:xfrm>
              <a:blipFill rotWithShape="0">
                <a:blip r:embed="rId2"/>
                <a:stretch>
                  <a:fillRect l="-1217" t="-2745" b="-3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7278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 / Probing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Another family of collision resolution schemes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711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Idea: use empty space in the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2875" y="1825625"/>
            <a:ext cx="7540924" cy="4351338"/>
          </a:xfrm>
        </p:spPr>
        <p:txBody>
          <a:bodyPr/>
          <a:lstStyle/>
          <a:p>
            <a:r>
              <a:rPr lang="en-US" dirty="0" smtClean="0"/>
              <a:t>If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dirty="0" smtClean="0"/>
              <a:t> is already full, </a:t>
            </a:r>
          </a:p>
          <a:p>
            <a:pPr lvl="1"/>
            <a:r>
              <a:rPr lang="en-US" dirty="0" smtClean="0"/>
              <a:t>try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insert 38, 19, 8, 109, 10</a:t>
            </a:r>
            <a:endParaRPr lang="en-US" dirty="0"/>
          </a:p>
        </p:txBody>
      </p:sp>
      <p:graphicFrame>
        <p:nvGraphicFramePr>
          <p:cNvPr id="4" name="Group 64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067941838"/>
              </p:ext>
            </p:extLst>
          </p:nvPr>
        </p:nvGraphicFramePr>
        <p:xfrm>
          <a:off x="713113" y="1690688"/>
          <a:ext cx="1219200" cy="45720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052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69438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dirty="0" smtClean="0"/>
              <a:t>Trying the next spot is called                         (also called </a:t>
            </a:r>
            <a:r>
              <a:rPr lang="en-US" dirty="0" smtClean="0">
                <a:solidFill>
                  <a:schemeClr val="accent2"/>
                </a:solidFill>
              </a:rPr>
              <a:t>                               </a:t>
            </a:r>
            <a:r>
              <a:rPr lang="en-US" dirty="0" smtClean="0"/>
              <a:t>)</a:t>
            </a:r>
            <a:endParaRPr lang="en-US" sz="1400" dirty="0" smtClean="0"/>
          </a:p>
          <a:p>
            <a:pPr lvl="1">
              <a:lnSpc>
                <a:spcPct val="100000"/>
              </a:lnSpc>
            </a:pPr>
            <a:endParaRPr lang="en-US" sz="2800" dirty="0" smtClean="0"/>
          </a:p>
          <a:p>
            <a:pPr lvl="1">
              <a:lnSpc>
                <a:spcPct val="100000"/>
              </a:lnSpc>
            </a:pPr>
            <a:r>
              <a:rPr lang="en-US" sz="2800" dirty="0" smtClean="0"/>
              <a:t>We just did </a:t>
            </a:r>
            <a:r>
              <a:rPr lang="en-US" sz="4800" dirty="0">
                <a:solidFill>
                  <a:schemeClr val="accent2"/>
                </a:solidFill>
              </a:rPr>
              <a:t/>
            </a:r>
            <a:br>
              <a:rPr lang="en-US" sz="4800" dirty="0">
                <a:solidFill>
                  <a:schemeClr val="accent2"/>
                </a:solidFill>
              </a:rPr>
            </a:br>
            <a:r>
              <a:rPr lang="en-US" sz="2800" dirty="0"/>
              <a:t>	</a:t>
            </a:r>
            <a:r>
              <a:rPr lang="en-US" sz="2800" dirty="0" smtClean="0"/>
              <a:t>     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aseline="30000" dirty="0" err="1" smtClean="0"/>
              <a:t>th</a:t>
            </a:r>
            <a:r>
              <a:rPr lang="en-US" sz="2800" baseline="30000" dirty="0" smtClean="0"/>
              <a:t> </a:t>
            </a:r>
            <a:r>
              <a:rPr lang="en-US" sz="2800" dirty="0" smtClean="0"/>
              <a:t> probe was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(h(key) +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 %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sz="1400" dirty="0" smtClean="0"/>
          </a:p>
          <a:p>
            <a:pPr lvl="1">
              <a:lnSpc>
                <a:spcPct val="100000"/>
              </a:lnSpc>
            </a:pPr>
            <a:endParaRPr lang="en-US" sz="2800" dirty="0" smtClean="0"/>
          </a:p>
          <a:p>
            <a:pPr lvl="1">
              <a:lnSpc>
                <a:spcPct val="100000"/>
              </a:lnSpc>
            </a:pPr>
            <a:r>
              <a:rPr lang="en-US" sz="2800" dirty="0" smtClean="0"/>
              <a:t>In general have some                                            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800" dirty="0" smtClean="0"/>
              <a:t> and use           </a:t>
            </a:r>
            <a:br>
              <a:rPr lang="en-US" sz="2800" dirty="0" smtClean="0"/>
            </a:br>
            <a:r>
              <a:rPr lang="en-US" sz="2800" dirty="0" smtClean="0"/>
              <a:t>	    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(h(key) + f(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)) %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Operations with Open 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2756"/>
            <a:ext cx="10515600" cy="48998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finds an open table position using a probe function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about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What about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Note: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 with separate chaining is plain-old list-remove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800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9259"/>
            <a:ext cx="10515600" cy="23109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Practice:</a:t>
            </a:r>
          </a:p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keys 12, 18, 13, 2, 3, 23, 5 and 15 are inserted into an initially empty hash table of length 10 using open addressing with hash function h(k) = k mod 10 and linear probing. What is the resultant hash table?</a:t>
            </a:r>
          </a:p>
        </p:txBody>
      </p:sp>
      <p:graphicFrame>
        <p:nvGraphicFramePr>
          <p:cNvPr id="5" name="Group 64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04298937"/>
              </p:ext>
            </p:extLst>
          </p:nvPr>
        </p:nvGraphicFramePr>
        <p:xfrm>
          <a:off x="838200" y="2083723"/>
          <a:ext cx="1847207" cy="3962400"/>
        </p:xfrm>
        <a:graphic>
          <a:graphicData uri="http://schemas.openxmlformats.org/drawingml/2006/table">
            <a:tbl>
              <a:tblPr/>
              <a:tblGrid>
                <a:gridCol w="967586"/>
                <a:gridCol w="879621"/>
              </a:tblGrid>
              <a:tr h="179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64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7832049"/>
              </p:ext>
            </p:extLst>
          </p:nvPr>
        </p:nvGraphicFramePr>
        <p:xfrm>
          <a:off x="3743402" y="2092035"/>
          <a:ext cx="1847207" cy="3962400"/>
        </p:xfrm>
        <a:graphic>
          <a:graphicData uri="http://schemas.openxmlformats.org/drawingml/2006/table">
            <a:tbl>
              <a:tblPr/>
              <a:tblGrid>
                <a:gridCol w="967586"/>
                <a:gridCol w="879621"/>
              </a:tblGrid>
              <a:tr h="179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93996719"/>
              </p:ext>
            </p:extLst>
          </p:nvPr>
        </p:nvGraphicFramePr>
        <p:xfrm>
          <a:off x="6648603" y="2072639"/>
          <a:ext cx="1847207" cy="3962400"/>
        </p:xfrm>
        <a:graphic>
          <a:graphicData uri="http://schemas.openxmlformats.org/drawingml/2006/table">
            <a:tbl>
              <a:tblPr/>
              <a:tblGrid>
                <a:gridCol w="967586"/>
                <a:gridCol w="879621"/>
              </a:tblGrid>
              <a:tr h="179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64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31076931"/>
              </p:ext>
            </p:extLst>
          </p:nvPr>
        </p:nvGraphicFramePr>
        <p:xfrm>
          <a:off x="9376760" y="2064327"/>
          <a:ext cx="1994191" cy="3962400"/>
        </p:xfrm>
        <a:graphic>
          <a:graphicData uri="http://schemas.openxmlformats.org/drawingml/2006/table">
            <a:tbl>
              <a:tblPr/>
              <a:tblGrid>
                <a:gridCol w="714031"/>
                <a:gridCol w="1280160"/>
              </a:tblGrid>
              <a:tr h="179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12, 2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13, 3, 23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5, 15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12918" y="6095293"/>
            <a:ext cx="1463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/>
              <a:t>(A)</a:t>
            </a:r>
            <a:endParaRPr lang="en-US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391893" y="6095293"/>
            <a:ext cx="1463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(B)</a:t>
            </a:r>
            <a:endParaRPr lang="en-US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301351" y="6095293"/>
            <a:ext cx="1463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(C)</a:t>
            </a:r>
            <a:endParaRPr lang="en-US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061177" y="6095293"/>
            <a:ext cx="1463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(D)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9662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</a:p>
          <a:p>
            <a:r>
              <a:rPr lang="en-US" dirty="0" smtClean="0"/>
              <a:t>Hash Table Collisions</a:t>
            </a:r>
          </a:p>
          <a:p>
            <a:r>
              <a:rPr lang="en-US" dirty="0" smtClean="0"/>
              <a:t>Collision Resolution Schemes</a:t>
            </a:r>
          </a:p>
          <a:p>
            <a:pPr lvl="1"/>
            <a:r>
              <a:rPr lang="en-US" dirty="0" smtClean="0"/>
              <a:t>Separate Chaining</a:t>
            </a:r>
          </a:p>
          <a:p>
            <a:pPr lvl="1"/>
            <a:r>
              <a:rPr lang="en-US" dirty="0" smtClean="0"/>
              <a:t>Open Addressing / Probing</a:t>
            </a:r>
          </a:p>
          <a:p>
            <a:pPr lvl="2"/>
            <a:r>
              <a:rPr lang="en-US" dirty="0" smtClean="0"/>
              <a:t>Linear Probing</a:t>
            </a:r>
          </a:p>
          <a:p>
            <a:pPr lvl="2"/>
            <a:r>
              <a:rPr lang="en-US" dirty="0" smtClean="0"/>
              <a:t>Quadratic Probing</a:t>
            </a:r>
          </a:p>
          <a:p>
            <a:pPr lvl="2"/>
            <a:r>
              <a:rPr lang="en-US" dirty="0" smtClean="0"/>
              <a:t>Double Hashing</a:t>
            </a:r>
          </a:p>
          <a:p>
            <a:r>
              <a:rPr lang="en-US" dirty="0" smtClean="0"/>
              <a:t>Rehashing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82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Addressing: Linear Probing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83401"/>
          </a:xfrm>
        </p:spPr>
        <p:txBody>
          <a:bodyPr/>
          <a:lstStyle/>
          <a:p>
            <a:r>
              <a:rPr lang="en-US" dirty="0" smtClean="0"/>
              <a:t>Quick to compute! </a:t>
            </a:r>
            <a:r>
              <a:rPr lang="en-US" dirty="0" smtClean="0">
                <a:sym typeface="Wingdings"/>
              </a:rPr>
              <a:t></a:t>
            </a:r>
          </a:p>
          <a:p>
            <a:r>
              <a:rPr lang="en-US" dirty="0" smtClean="0">
                <a:sym typeface="Wingdings"/>
              </a:rPr>
              <a:t>But mostly a </a:t>
            </a:r>
            <a:r>
              <a:rPr lang="en-US" i="1" dirty="0" smtClean="0">
                <a:sym typeface="Wingdings"/>
              </a:rPr>
              <a:t>bad idea</a:t>
            </a:r>
            <a:r>
              <a:rPr lang="en-US" dirty="0" smtClean="0">
                <a:sym typeface="Wingdings"/>
              </a:rPr>
              <a:t>. Why?</a:t>
            </a:r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838200" y="4331263"/>
            <a:ext cx="10636211" cy="306260"/>
            <a:chOff x="838200" y="3778370"/>
            <a:chExt cx="10636211" cy="306260"/>
          </a:xfrm>
        </p:grpSpPr>
        <p:grpSp>
          <p:nvGrpSpPr>
            <p:cNvPr id="32" name="Group 31"/>
            <p:cNvGrpSpPr/>
            <p:nvPr/>
          </p:nvGrpSpPr>
          <p:grpSpPr>
            <a:xfrm>
              <a:off x="838200" y="3778370"/>
              <a:ext cx="10636211" cy="306260"/>
              <a:chOff x="613912" y="3778370"/>
              <a:chExt cx="10860499" cy="312718"/>
            </a:xfrm>
          </p:grpSpPr>
          <p:sp>
            <p:nvSpPr>
              <p:cNvPr id="4" name="Freeform 3"/>
              <p:cNvSpPr/>
              <p:nvPr/>
            </p:nvSpPr>
            <p:spPr>
              <a:xfrm>
                <a:off x="613912" y="3780822"/>
                <a:ext cx="338472" cy="310266"/>
              </a:xfrm>
              <a:custGeom>
                <a:avLst/>
                <a:gdLst>
                  <a:gd name="connsiteX0" fmla="*/ 0 w 414068"/>
                  <a:gd name="connsiteY0" fmla="*/ 0 h 379562"/>
                  <a:gd name="connsiteX1" fmla="*/ 0 w 414068"/>
                  <a:gd name="connsiteY1" fmla="*/ 379562 h 379562"/>
                  <a:gd name="connsiteX2" fmla="*/ 414068 w 414068"/>
                  <a:gd name="connsiteY2" fmla="*/ 379562 h 379562"/>
                  <a:gd name="connsiteX3" fmla="*/ 414068 w 414068"/>
                  <a:gd name="connsiteY3" fmla="*/ 0 h 379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4068" h="379562">
                    <a:moveTo>
                      <a:pt x="0" y="0"/>
                    </a:moveTo>
                    <a:lnTo>
                      <a:pt x="0" y="379562"/>
                    </a:lnTo>
                    <a:lnTo>
                      <a:pt x="414068" y="379562"/>
                    </a:lnTo>
                    <a:lnTo>
                      <a:pt x="414068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1062858" y="3780822"/>
                <a:ext cx="338472" cy="310266"/>
              </a:xfrm>
              <a:custGeom>
                <a:avLst/>
                <a:gdLst>
                  <a:gd name="connsiteX0" fmla="*/ 0 w 414068"/>
                  <a:gd name="connsiteY0" fmla="*/ 0 h 379562"/>
                  <a:gd name="connsiteX1" fmla="*/ 0 w 414068"/>
                  <a:gd name="connsiteY1" fmla="*/ 379562 h 379562"/>
                  <a:gd name="connsiteX2" fmla="*/ 414068 w 414068"/>
                  <a:gd name="connsiteY2" fmla="*/ 379562 h 379562"/>
                  <a:gd name="connsiteX3" fmla="*/ 414068 w 414068"/>
                  <a:gd name="connsiteY3" fmla="*/ 0 h 379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4068" h="379562">
                    <a:moveTo>
                      <a:pt x="0" y="0"/>
                    </a:moveTo>
                    <a:lnTo>
                      <a:pt x="0" y="379562"/>
                    </a:lnTo>
                    <a:lnTo>
                      <a:pt x="414068" y="379562"/>
                    </a:lnTo>
                    <a:lnTo>
                      <a:pt x="414068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1511804" y="3780822"/>
                <a:ext cx="338472" cy="310266"/>
              </a:xfrm>
              <a:custGeom>
                <a:avLst/>
                <a:gdLst>
                  <a:gd name="connsiteX0" fmla="*/ 0 w 414068"/>
                  <a:gd name="connsiteY0" fmla="*/ 0 h 379562"/>
                  <a:gd name="connsiteX1" fmla="*/ 0 w 414068"/>
                  <a:gd name="connsiteY1" fmla="*/ 379562 h 379562"/>
                  <a:gd name="connsiteX2" fmla="*/ 414068 w 414068"/>
                  <a:gd name="connsiteY2" fmla="*/ 379562 h 379562"/>
                  <a:gd name="connsiteX3" fmla="*/ 414068 w 414068"/>
                  <a:gd name="connsiteY3" fmla="*/ 0 h 379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4068" h="379562">
                    <a:moveTo>
                      <a:pt x="0" y="0"/>
                    </a:moveTo>
                    <a:lnTo>
                      <a:pt x="0" y="379562"/>
                    </a:lnTo>
                    <a:lnTo>
                      <a:pt x="414068" y="379562"/>
                    </a:lnTo>
                    <a:lnTo>
                      <a:pt x="414068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1952523" y="3780822"/>
                <a:ext cx="338472" cy="310266"/>
              </a:xfrm>
              <a:custGeom>
                <a:avLst/>
                <a:gdLst>
                  <a:gd name="connsiteX0" fmla="*/ 0 w 414068"/>
                  <a:gd name="connsiteY0" fmla="*/ 0 h 379562"/>
                  <a:gd name="connsiteX1" fmla="*/ 0 w 414068"/>
                  <a:gd name="connsiteY1" fmla="*/ 379562 h 379562"/>
                  <a:gd name="connsiteX2" fmla="*/ 414068 w 414068"/>
                  <a:gd name="connsiteY2" fmla="*/ 379562 h 379562"/>
                  <a:gd name="connsiteX3" fmla="*/ 414068 w 414068"/>
                  <a:gd name="connsiteY3" fmla="*/ 0 h 379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4068" h="379562">
                    <a:moveTo>
                      <a:pt x="0" y="0"/>
                    </a:moveTo>
                    <a:lnTo>
                      <a:pt x="0" y="379562"/>
                    </a:lnTo>
                    <a:lnTo>
                      <a:pt x="414068" y="379562"/>
                    </a:lnTo>
                    <a:lnTo>
                      <a:pt x="414068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2370912" y="3780822"/>
                <a:ext cx="338472" cy="310266"/>
              </a:xfrm>
              <a:custGeom>
                <a:avLst/>
                <a:gdLst>
                  <a:gd name="connsiteX0" fmla="*/ 0 w 414068"/>
                  <a:gd name="connsiteY0" fmla="*/ 0 h 379562"/>
                  <a:gd name="connsiteX1" fmla="*/ 0 w 414068"/>
                  <a:gd name="connsiteY1" fmla="*/ 379562 h 379562"/>
                  <a:gd name="connsiteX2" fmla="*/ 414068 w 414068"/>
                  <a:gd name="connsiteY2" fmla="*/ 379562 h 379562"/>
                  <a:gd name="connsiteX3" fmla="*/ 414068 w 414068"/>
                  <a:gd name="connsiteY3" fmla="*/ 0 h 379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4068" h="379562">
                    <a:moveTo>
                      <a:pt x="0" y="0"/>
                    </a:moveTo>
                    <a:lnTo>
                      <a:pt x="0" y="379562"/>
                    </a:lnTo>
                    <a:lnTo>
                      <a:pt x="414068" y="379562"/>
                    </a:lnTo>
                    <a:lnTo>
                      <a:pt x="414068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2816333" y="3780822"/>
                <a:ext cx="338472" cy="310266"/>
              </a:xfrm>
              <a:custGeom>
                <a:avLst/>
                <a:gdLst>
                  <a:gd name="connsiteX0" fmla="*/ 0 w 414068"/>
                  <a:gd name="connsiteY0" fmla="*/ 0 h 379562"/>
                  <a:gd name="connsiteX1" fmla="*/ 0 w 414068"/>
                  <a:gd name="connsiteY1" fmla="*/ 379562 h 379562"/>
                  <a:gd name="connsiteX2" fmla="*/ 414068 w 414068"/>
                  <a:gd name="connsiteY2" fmla="*/ 379562 h 379562"/>
                  <a:gd name="connsiteX3" fmla="*/ 414068 w 414068"/>
                  <a:gd name="connsiteY3" fmla="*/ 0 h 379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4068" h="379562">
                    <a:moveTo>
                      <a:pt x="0" y="0"/>
                    </a:moveTo>
                    <a:lnTo>
                      <a:pt x="0" y="379562"/>
                    </a:lnTo>
                    <a:lnTo>
                      <a:pt x="414068" y="379562"/>
                    </a:lnTo>
                    <a:lnTo>
                      <a:pt x="414068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3265279" y="3780822"/>
                <a:ext cx="338472" cy="310266"/>
              </a:xfrm>
              <a:custGeom>
                <a:avLst/>
                <a:gdLst>
                  <a:gd name="connsiteX0" fmla="*/ 0 w 414068"/>
                  <a:gd name="connsiteY0" fmla="*/ 0 h 379562"/>
                  <a:gd name="connsiteX1" fmla="*/ 0 w 414068"/>
                  <a:gd name="connsiteY1" fmla="*/ 379562 h 379562"/>
                  <a:gd name="connsiteX2" fmla="*/ 414068 w 414068"/>
                  <a:gd name="connsiteY2" fmla="*/ 379562 h 379562"/>
                  <a:gd name="connsiteX3" fmla="*/ 414068 w 414068"/>
                  <a:gd name="connsiteY3" fmla="*/ 0 h 379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4068" h="379562">
                    <a:moveTo>
                      <a:pt x="0" y="0"/>
                    </a:moveTo>
                    <a:lnTo>
                      <a:pt x="0" y="379562"/>
                    </a:lnTo>
                    <a:lnTo>
                      <a:pt x="414068" y="379562"/>
                    </a:lnTo>
                    <a:lnTo>
                      <a:pt x="414068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3714224" y="3780822"/>
                <a:ext cx="338472" cy="310266"/>
              </a:xfrm>
              <a:custGeom>
                <a:avLst/>
                <a:gdLst>
                  <a:gd name="connsiteX0" fmla="*/ 0 w 414068"/>
                  <a:gd name="connsiteY0" fmla="*/ 0 h 379562"/>
                  <a:gd name="connsiteX1" fmla="*/ 0 w 414068"/>
                  <a:gd name="connsiteY1" fmla="*/ 379562 h 379562"/>
                  <a:gd name="connsiteX2" fmla="*/ 414068 w 414068"/>
                  <a:gd name="connsiteY2" fmla="*/ 379562 h 379562"/>
                  <a:gd name="connsiteX3" fmla="*/ 414068 w 414068"/>
                  <a:gd name="connsiteY3" fmla="*/ 0 h 379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4068" h="379562">
                    <a:moveTo>
                      <a:pt x="0" y="0"/>
                    </a:moveTo>
                    <a:lnTo>
                      <a:pt x="0" y="379562"/>
                    </a:lnTo>
                    <a:lnTo>
                      <a:pt x="414068" y="379562"/>
                    </a:lnTo>
                    <a:lnTo>
                      <a:pt x="414068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4154944" y="3780822"/>
                <a:ext cx="338472" cy="310266"/>
              </a:xfrm>
              <a:custGeom>
                <a:avLst/>
                <a:gdLst>
                  <a:gd name="connsiteX0" fmla="*/ 0 w 414068"/>
                  <a:gd name="connsiteY0" fmla="*/ 0 h 379562"/>
                  <a:gd name="connsiteX1" fmla="*/ 0 w 414068"/>
                  <a:gd name="connsiteY1" fmla="*/ 379562 h 379562"/>
                  <a:gd name="connsiteX2" fmla="*/ 414068 w 414068"/>
                  <a:gd name="connsiteY2" fmla="*/ 379562 h 379562"/>
                  <a:gd name="connsiteX3" fmla="*/ 414068 w 414068"/>
                  <a:gd name="connsiteY3" fmla="*/ 0 h 379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4068" h="379562">
                    <a:moveTo>
                      <a:pt x="0" y="0"/>
                    </a:moveTo>
                    <a:lnTo>
                      <a:pt x="0" y="379562"/>
                    </a:lnTo>
                    <a:lnTo>
                      <a:pt x="414068" y="379562"/>
                    </a:lnTo>
                    <a:lnTo>
                      <a:pt x="414068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4573333" y="3780822"/>
                <a:ext cx="338472" cy="310266"/>
              </a:xfrm>
              <a:custGeom>
                <a:avLst/>
                <a:gdLst>
                  <a:gd name="connsiteX0" fmla="*/ 0 w 414068"/>
                  <a:gd name="connsiteY0" fmla="*/ 0 h 379562"/>
                  <a:gd name="connsiteX1" fmla="*/ 0 w 414068"/>
                  <a:gd name="connsiteY1" fmla="*/ 379562 h 379562"/>
                  <a:gd name="connsiteX2" fmla="*/ 414068 w 414068"/>
                  <a:gd name="connsiteY2" fmla="*/ 379562 h 379562"/>
                  <a:gd name="connsiteX3" fmla="*/ 414068 w 414068"/>
                  <a:gd name="connsiteY3" fmla="*/ 0 h 379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4068" h="379562">
                    <a:moveTo>
                      <a:pt x="0" y="0"/>
                    </a:moveTo>
                    <a:lnTo>
                      <a:pt x="0" y="379562"/>
                    </a:lnTo>
                    <a:lnTo>
                      <a:pt x="414068" y="379562"/>
                    </a:lnTo>
                    <a:lnTo>
                      <a:pt x="414068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5009350" y="3780822"/>
                <a:ext cx="338472" cy="310266"/>
              </a:xfrm>
              <a:custGeom>
                <a:avLst/>
                <a:gdLst>
                  <a:gd name="connsiteX0" fmla="*/ 0 w 414068"/>
                  <a:gd name="connsiteY0" fmla="*/ 0 h 379562"/>
                  <a:gd name="connsiteX1" fmla="*/ 0 w 414068"/>
                  <a:gd name="connsiteY1" fmla="*/ 379562 h 379562"/>
                  <a:gd name="connsiteX2" fmla="*/ 414068 w 414068"/>
                  <a:gd name="connsiteY2" fmla="*/ 379562 h 379562"/>
                  <a:gd name="connsiteX3" fmla="*/ 414068 w 414068"/>
                  <a:gd name="connsiteY3" fmla="*/ 0 h 379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4068" h="379562">
                    <a:moveTo>
                      <a:pt x="0" y="0"/>
                    </a:moveTo>
                    <a:lnTo>
                      <a:pt x="0" y="379562"/>
                    </a:lnTo>
                    <a:lnTo>
                      <a:pt x="414068" y="379562"/>
                    </a:lnTo>
                    <a:lnTo>
                      <a:pt x="414068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5458296" y="3780822"/>
                <a:ext cx="338472" cy="310266"/>
              </a:xfrm>
              <a:custGeom>
                <a:avLst/>
                <a:gdLst>
                  <a:gd name="connsiteX0" fmla="*/ 0 w 414068"/>
                  <a:gd name="connsiteY0" fmla="*/ 0 h 379562"/>
                  <a:gd name="connsiteX1" fmla="*/ 0 w 414068"/>
                  <a:gd name="connsiteY1" fmla="*/ 379562 h 379562"/>
                  <a:gd name="connsiteX2" fmla="*/ 414068 w 414068"/>
                  <a:gd name="connsiteY2" fmla="*/ 379562 h 379562"/>
                  <a:gd name="connsiteX3" fmla="*/ 414068 w 414068"/>
                  <a:gd name="connsiteY3" fmla="*/ 0 h 379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4068" h="379562">
                    <a:moveTo>
                      <a:pt x="0" y="0"/>
                    </a:moveTo>
                    <a:lnTo>
                      <a:pt x="0" y="379562"/>
                    </a:lnTo>
                    <a:lnTo>
                      <a:pt x="414068" y="379562"/>
                    </a:lnTo>
                    <a:lnTo>
                      <a:pt x="414068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5907242" y="3780822"/>
                <a:ext cx="338472" cy="310266"/>
              </a:xfrm>
              <a:custGeom>
                <a:avLst/>
                <a:gdLst>
                  <a:gd name="connsiteX0" fmla="*/ 0 w 414068"/>
                  <a:gd name="connsiteY0" fmla="*/ 0 h 379562"/>
                  <a:gd name="connsiteX1" fmla="*/ 0 w 414068"/>
                  <a:gd name="connsiteY1" fmla="*/ 379562 h 379562"/>
                  <a:gd name="connsiteX2" fmla="*/ 414068 w 414068"/>
                  <a:gd name="connsiteY2" fmla="*/ 379562 h 379562"/>
                  <a:gd name="connsiteX3" fmla="*/ 414068 w 414068"/>
                  <a:gd name="connsiteY3" fmla="*/ 0 h 379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4068" h="379562">
                    <a:moveTo>
                      <a:pt x="0" y="0"/>
                    </a:moveTo>
                    <a:lnTo>
                      <a:pt x="0" y="379562"/>
                    </a:lnTo>
                    <a:lnTo>
                      <a:pt x="414068" y="379562"/>
                    </a:lnTo>
                    <a:lnTo>
                      <a:pt x="414068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6347961" y="3780822"/>
                <a:ext cx="338472" cy="310266"/>
              </a:xfrm>
              <a:custGeom>
                <a:avLst/>
                <a:gdLst>
                  <a:gd name="connsiteX0" fmla="*/ 0 w 414068"/>
                  <a:gd name="connsiteY0" fmla="*/ 0 h 379562"/>
                  <a:gd name="connsiteX1" fmla="*/ 0 w 414068"/>
                  <a:gd name="connsiteY1" fmla="*/ 379562 h 379562"/>
                  <a:gd name="connsiteX2" fmla="*/ 414068 w 414068"/>
                  <a:gd name="connsiteY2" fmla="*/ 379562 h 379562"/>
                  <a:gd name="connsiteX3" fmla="*/ 414068 w 414068"/>
                  <a:gd name="connsiteY3" fmla="*/ 0 h 379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4068" h="379562">
                    <a:moveTo>
                      <a:pt x="0" y="0"/>
                    </a:moveTo>
                    <a:lnTo>
                      <a:pt x="0" y="379562"/>
                    </a:lnTo>
                    <a:lnTo>
                      <a:pt x="414068" y="379562"/>
                    </a:lnTo>
                    <a:lnTo>
                      <a:pt x="414068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6766351" y="3780822"/>
                <a:ext cx="338472" cy="310266"/>
              </a:xfrm>
              <a:custGeom>
                <a:avLst/>
                <a:gdLst>
                  <a:gd name="connsiteX0" fmla="*/ 0 w 414068"/>
                  <a:gd name="connsiteY0" fmla="*/ 0 h 379562"/>
                  <a:gd name="connsiteX1" fmla="*/ 0 w 414068"/>
                  <a:gd name="connsiteY1" fmla="*/ 379562 h 379562"/>
                  <a:gd name="connsiteX2" fmla="*/ 414068 w 414068"/>
                  <a:gd name="connsiteY2" fmla="*/ 379562 h 379562"/>
                  <a:gd name="connsiteX3" fmla="*/ 414068 w 414068"/>
                  <a:gd name="connsiteY3" fmla="*/ 0 h 379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4068" h="379562">
                    <a:moveTo>
                      <a:pt x="0" y="0"/>
                    </a:moveTo>
                    <a:lnTo>
                      <a:pt x="0" y="379562"/>
                    </a:lnTo>
                    <a:lnTo>
                      <a:pt x="414068" y="379562"/>
                    </a:lnTo>
                    <a:lnTo>
                      <a:pt x="414068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7194143" y="3780822"/>
                <a:ext cx="338472" cy="310266"/>
              </a:xfrm>
              <a:custGeom>
                <a:avLst/>
                <a:gdLst>
                  <a:gd name="connsiteX0" fmla="*/ 0 w 414068"/>
                  <a:gd name="connsiteY0" fmla="*/ 0 h 379562"/>
                  <a:gd name="connsiteX1" fmla="*/ 0 w 414068"/>
                  <a:gd name="connsiteY1" fmla="*/ 379562 h 379562"/>
                  <a:gd name="connsiteX2" fmla="*/ 414068 w 414068"/>
                  <a:gd name="connsiteY2" fmla="*/ 379562 h 379562"/>
                  <a:gd name="connsiteX3" fmla="*/ 414068 w 414068"/>
                  <a:gd name="connsiteY3" fmla="*/ 0 h 379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4068" h="379562">
                    <a:moveTo>
                      <a:pt x="0" y="0"/>
                    </a:moveTo>
                    <a:lnTo>
                      <a:pt x="0" y="379562"/>
                    </a:lnTo>
                    <a:lnTo>
                      <a:pt x="414068" y="379562"/>
                    </a:lnTo>
                    <a:lnTo>
                      <a:pt x="414068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7643089" y="3780822"/>
                <a:ext cx="338472" cy="310266"/>
              </a:xfrm>
              <a:custGeom>
                <a:avLst/>
                <a:gdLst>
                  <a:gd name="connsiteX0" fmla="*/ 0 w 414068"/>
                  <a:gd name="connsiteY0" fmla="*/ 0 h 379562"/>
                  <a:gd name="connsiteX1" fmla="*/ 0 w 414068"/>
                  <a:gd name="connsiteY1" fmla="*/ 379562 h 379562"/>
                  <a:gd name="connsiteX2" fmla="*/ 414068 w 414068"/>
                  <a:gd name="connsiteY2" fmla="*/ 379562 h 379562"/>
                  <a:gd name="connsiteX3" fmla="*/ 414068 w 414068"/>
                  <a:gd name="connsiteY3" fmla="*/ 0 h 379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4068" h="379562">
                    <a:moveTo>
                      <a:pt x="0" y="0"/>
                    </a:moveTo>
                    <a:lnTo>
                      <a:pt x="0" y="379562"/>
                    </a:lnTo>
                    <a:lnTo>
                      <a:pt x="414068" y="379562"/>
                    </a:lnTo>
                    <a:lnTo>
                      <a:pt x="414068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8092035" y="3780822"/>
                <a:ext cx="338472" cy="310266"/>
              </a:xfrm>
              <a:custGeom>
                <a:avLst/>
                <a:gdLst>
                  <a:gd name="connsiteX0" fmla="*/ 0 w 414068"/>
                  <a:gd name="connsiteY0" fmla="*/ 0 h 379562"/>
                  <a:gd name="connsiteX1" fmla="*/ 0 w 414068"/>
                  <a:gd name="connsiteY1" fmla="*/ 379562 h 379562"/>
                  <a:gd name="connsiteX2" fmla="*/ 414068 w 414068"/>
                  <a:gd name="connsiteY2" fmla="*/ 379562 h 379562"/>
                  <a:gd name="connsiteX3" fmla="*/ 414068 w 414068"/>
                  <a:gd name="connsiteY3" fmla="*/ 0 h 379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4068" h="379562">
                    <a:moveTo>
                      <a:pt x="0" y="0"/>
                    </a:moveTo>
                    <a:lnTo>
                      <a:pt x="0" y="379562"/>
                    </a:lnTo>
                    <a:lnTo>
                      <a:pt x="414068" y="379562"/>
                    </a:lnTo>
                    <a:lnTo>
                      <a:pt x="414068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8532755" y="3780822"/>
                <a:ext cx="338472" cy="310266"/>
              </a:xfrm>
              <a:custGeom>
                <a:avLst/>
                <a:gdLst>
                  <a:gd name="connsiteX0" fmla="*/ 0 w 414068"/>
                  <a:gd name="connsiteY0" fmla="*/ 0 h 379562"/>
                  <a:gd name="connsiteX1" fmla="*/ 0 w 414068"/>
                  <a:gd name="connsiteY1" fmla="*/ 379562 h 379562"/>
                  <a:gd name="connsiteX2" fmla="*/ 414068 w 414068"/>
                  <a:gd name="connsiteY2" fmla="*/ 379562 h 379562"/>
                  <a:gd name="connsiteX3" fmla="*/ 414068 w 414068"/>
                  <a:gd name="connsiteY3" fmla="*/ 0 h 379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4068" h="379562">
                    <a:moveTo>
                      <a:pt x="0" y="0"/>
                    </a:moveTo>
                    <a:lnTo>
                      <a:pt x="0" y="379562"/>
                    </a:lnTo>
                    <a:lnTo>
                      <a:pt x="414068" y="379562"/>
                    </a:lnTo>
                    <a:lnTo>
                      <a:pt x="414068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8951145" y="3780822"/>
                <a:ext cx="338472" cy="310266"/>
              </a:xfrm>
              <a:custGeom>
                <a:avLst/>
                <a:gdLst>
                  <a:gd name="connsiteX0" fmla="*/ 0 w 414068"/>
                  <a:gd name="connsiteY0" fmla="*/ 0 h 379562"/>
                  <a:gd name="connsiteX1" fmla="*/ 0 w 414068"/>
                  <a:gd name="connsiteY1" fmla="*/ 379562 h 379562"/>
                  <a:gd name="connsiteX2" fmla="*/ 414068 w 414068"/>
                  <a:gd name="connsiteY2" fmla="*/ 379562 h 379562"/>
                  <a:gd name="connsiteX3" fmla="*/ 414068 w 414068"/>
                  <a:gd name="connsiteY3" fmla="*/ 0 h 379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4068" h="379562">
                    <a:moveTo>
                      <a:pt x="0" y="0"/>
                    </a:moveTo>
                    <a:lnTo>
                      <a:pt x="0" y="379562"/>
                    </a:lnTo>
                    <a:lnTo>
                      <a:pt x="414068" y="379562"/>
                    </a:lnTo>
                    <a:lnTo>
                      <a:pt x="414068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9369535" y="3778370"/>
                <a:ext cx="338472" cy="310266"/>
              </a:xfrm>
              <a:custGeom>
                <a:avLst/>
                <a:gdLst>
                  <a:gd name="connsiteX0" fmla="*/ 0 w 414068"/>
                  <a:gd name="connsiteY0" fmla="*/ 0 h 379562"/>
                  <a:gd name="connsiteX1" fmla="*/ 0 w 414068"/>
                  <a:gd name="connsiteY1" fmla="*/ 379562 h 379562"/>
                  <a:gd name="connsiteX2" fmla="*/ 414068 w 414068"/>
                  <a:gd name="connsiteY2" fmla="*/ 379562 h 379562"/>
                  <a:gd name="connsiteX3" fmla="*/ 414068 w 414068"/>
                  <a:gd name="connsiteY3" fmla="*/ 0 h 379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4068" h="379562">
                    <a:moveTo>
                      <a:pt x="0" y="0"/>
                    </a:moveTo>
                    <a:lnTo>
                      <a:pt x="0" y="379562"/>
                    </a:lnTo>
                    <a:lnTo>
                      <a:pt x="414068" y="379562"/>
                    </a:lnTo>
                    <a:lnTo>
                      <a:pt x="414068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9797327" y="3778370"/>
                <a:ext cx="338472" cy="310266"/>
              </a:xfrm>
              <a:custGeom>
                <a:avLst/>
                <a:gdLst>
                  <a:gd name="connsiteX0" fmla="*/ 0 w 414068"/>
                  <a:gd name="connsiteY0" fmla="*/ 0 h 379562"/>
                  <a:gd name="connsiteX1" fmla="*/ 0 w 414068"/>
                  <a:gd name="connsiteY1" fmla="*/ 379562 h 379562"/>
                  <a:gd name="connsiteX2" fmla="*/ 414068 w 414068"/>
                  <a:gd name="connsiteY2" fmla="*/ 379562 h 379562"/>
                  <a:gd name="connsiteX3" fmla="*/ 414068 w 414068"/>
                  <a:gd name="connsiteY3" fmla="*/ 0 h 379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4068" h="379562">
                    <a:moveTo>
                      <a:pt x="0" y="0"/>
                    </a:moveTo>
                    <a:lnTo>
                      <a:pt x="0" y="379562"/>
                    </a:lnTo>
                    <a:lnTo>
                      <a:pt x="414068" y="379562"/>
                    </a:lnTo>
                    <a:lnTo>
                      <a:pt x="414068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10246273" y="3778370"/>
                <a:ext cx="338472" cy="310266"/>
              </a:xfrm>
              <a:custGeom>
                <a:avLst/>
                <a:gdLst>
                  <a:gd name="connsiteX0" fmla="*/ 0 w 414068"/>
                  <a:gd name="connsiteY0" fmla="*/ 0 h 379562"/>
                  <a:gd name="connsiteX1" fmla="*/ 0 w 414068"/>
                  <a:gd name="connsiteY1" fmla="*/ 379562 h 379562"/>
                  <a:gd name="connsiteX2" fmla="*/ 414068 w 414068"/>
                  <a:gd name="connsiteY2" fmla="*/ 379562 h 379562"/>
                  <a:gd name="connsiteX3" fmla="*/ 414068 w 414068"/>
                  <a:gd name="connsiteY3" fmla="*/ 0 h 379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4068" h="379562">
                    <a:moveTo>
                      <a:pt x="0" y="0"/>
                    </a:moveTo>
                    <a:lnTo>
                      <a:pt x="0" y="379562"/>
                    </a:lnTo>
                    <a:lnTo>
                      <a:pt x="414068" y="379562"/>
                    </a:lnTo>
                    <a:lnTo>
                      <a:pt x="414068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10695219" y="3778370"/>
                <a:ext cx="338472" cy="310266"/>
              </a:xfrm>
              <a:custGeom>
                <a:avLst/>
                <a:gdLst>
                  <a:gd name="connsiteX0" fmla="*/ 0 w 414068"/>
                  <a:gd name="connsiteY0" fmla="*/ 0 h 379562"/>
                  <a:gd name="connsiteX1" fmla="*/ 0 w 414068"/>
                  <a:gd name="connsiteY1" fmla="*/ 379562 h 379562"/>
                  <a:gd name="connsiteX2" fmla="*/ 414068 w 414068"/>
                  <a:gd name="connsiteY2" fmla="*/ 379562 h 379562"/>
                  <a:gd name="connsiteX3" fmla="*/ 414068 w 414068"/>
                  <a:gd name="connsiteY3" fmla="*/ 0 h 379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4068" h="379562">
                    <a:moveTo>
                      <a:pt x="0" y="0"/>
                    </a:moveTo>
                    <a:lnTo>
                      <a:pt x="0" y="379562"/>
                    </a:lnTo>
                    <a:lnTo>
                      <a:pt x="414068" y="379562"/>
                    </a:lnTo>
                    <a:lnTo>
                      <a:pt x="414068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11135939" y="3778370"/>
                <a:ext cx="338472" cy="310266"/>
              </a:xfrm>
              <a:custGeom>
                <a:avLst/>
                <a:gdLst>
                  <a:gd name="connsiteX0" fmla="*/ 0 w 414068"/>
                  <a:gd name="connsiteY0" fmla="*/ 0 h 379562"/>
                  <a:gd name="connsiteX1" fmla="*/ 0 w 414068"/>
                  <a:gd name="connsiteY1" fmla="*/ 379562 h 379562"/>
                  <a:gd name="connsiteX2" fmla="*/ 414068 w 414068"/>
                  <a:gd name="connsiteY2" fmla="*/ 379562 h 379562"/>
                  <a:gd name="connsiteX3" fmla="*/ 414068 w 414068"/>
                  <a:gd name="connsiteY3" fmla="*/ 0 h 379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4068" h="379562">
                    <a:moveTo>
                      <a:pt x="0" y="0"/>
                    </a:moveTo>
                    <a:lnTo>
                      <a:pt x="0" y="379562"/>
                    </a:lnTo>
                    <a:lnTo>
                      <a:pt x="414068" y="379562"/>
                    </a:lnTo>
                    <a:lnTo>
                      <a:pt x="414068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" name="Oval 32"/>
            <p:cNvSpPr/>
            <p:nvPr/>
          </p:nvSpPr>
          <p:spPr>
            <a:xfrm>
              <a:off x="3059808" y="3824881"/>
              <a:ext cx="203963" cy="2039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943760" y="3824881"/>
              <a:ext cx="203963" cy="2039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501810" y="3824881"/>
              <a:ext cx="203963" cy="2039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4369862" y="3821247"/>
              <a:ext cx="203963" cy="2039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5641537" y="3819912"/>
              <a:ext cx="203963" cy="2039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6081945" y="3816278"/>
              <a:ext cx="203963" cy="2039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7785971" y="3824881"/>
              <a:ext cx="203963" cy="2039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8652680" y="3826518"/>
              <a:ext cx="203963" cy="2039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9070217" y="3824881"/>
              <a:ext cx="203963" cy="2039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9472756" y="3816277"/>
              <a:ext cx="203963" cy="2039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10335395" y="3814942"/>
              <a:ext cx="203963" cy="2039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10775070" y="3824881"/>
              <a:ext cx="203963" cy="2039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8" name="Straight Arrow Connector 47"/>
          <p:cNvCxnSpPr/>
          <p:nvPr/>
        </p:nvCxnSpPr>
        <p:spPr>
          <a:xfrm>
            <a:off x="1883290" y="3742660"/>
            <a:ext cx="0" cy="382773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2724656" y="3742659"/>
            <a:ext cx="0" cy="382773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9168996" y="3792364"/>
            <a:ext cx="0" cy="382773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5771988" y="3792364"/>
            <a:ext cx="0" cy="382773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6619572" y="3792364"/>
            <a:ext cx="0" cy="382773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8322645" y="3792364"/>
            <a:ext cx="0" cy="382773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7871818" y="3792363"/>
            <a:ext cx="0" cy="382773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5718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(Primary)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84095" cy="4351338"/>
          </a:xfrm>
        </p:spPr>
        <p:txBody>
          <a:bodyPr/>
          <a:lstStyle/>
          <a:p>
            <a:pPr marL="0" lvl="0" indent="0">
              <a:spcBef>
                <a:spcPct val="20000"/>
              </a:spcBef>
              <a:buNone/>
            </a:pPr>
            <a:r>
              <a:rPr lang="en-US" kern="0" dirty="0" smtClean="0"/>
              <a:t>Linear probing t</a:t>
            </a:r>
            <a:r>
              <a:rPr lang="en-US" kern="0" dirty="0" smtClean="0"/>
              <a:t>ends to produce </a:t>
            </a:r>
            <a:r>
              <a:rPr lang="en-US" b="1" i="1" kern="0" dirty="0" smtClean="0"/>
              <a:t>clusters</a:t>
            </a:r>
            <a:r>
              <a:rPr lang="en-US" kern="0" dirty="0" smtClean="0"/>
              <a:t>, which lead to long probing sequences</a:t>
            </a:r>
            <a:endParaRPr lang="en-US" b="0" kern="0" noProof="0" dirty="0" smtClean="0">
              <a:latin typeface="+mn-lt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b="0" kern="0" noProof="0" dirty="0" smtClean="0">
                <a:latin typeface="+mn-lt"/>
              </a:rPr>
              <a:t>Called</a:t>
            </a:r>
            <a:endParaRPr lang="en-US" b="1" kern="0" noProof="0" dirty="0" smtClean="0">
              <a:latin typeface="+mn-lt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Saw</a:t>
            </a:r>
            <a:r>
              <a:rPr kumimoji="0" lang="en-US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this starting in our example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456555" y="1690688"/>
            <a:ext cx="5422055" cy="4567362"/>
            <a:chOff x="6423102" y="1263449"/>
            <a:chExt cx="5422055" cy="4567362"/>
          </a:xfrm>
        </p:grpSpPr>
        <p:pic>
          <p:nvPicPr>
            <p:cNvPr id="4" name="Picture 3" descr="lpclust"/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23102" y="1263449"/>
              <a:ext cx="5422055" cy="4567362"/>
            </a:xfrm>
            <a:prstGeom prst="rect">
              <a:avLst/>
            </a:prstGeom>
            <a:noFill/>
          </p:spPr>
        </p:pic>
        <p:sp>
          <p:nvSpPr>
            <p:cNvPr id="5" name="Text Box 4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0188497" y="5464098"/>
              <a:ext cx="1422400" cy="366713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45717" rIns="0" bIns="45717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/>
                <a:t>[R. </a:t>
              </a:r>
              <a:r>
                <a:rPr lang="en-US" sz="1800" dirty="0" err="1"/>
                <a:t>Sedgewick</a:t>
              </a:r>
              <a:r>
                <a:rPr lang="en-US" sz="1800" dirty="0"/>
                <a:t>]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9986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Linear Probing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For any </a:t>
            </a:r>
            <a:r>
              <a:rPr lang="en-US" b="1" i="1" dirty="0" smtClean="0">
                <a:sym typeface="Symbol" pitchFamily="18" charset="2"/>
              </a:rPr>
              <a:t> </a:t>
            </a:r>
            <a:r>
              <a:rPr lang="en-US" i="1" dirty="0" smtClean="0">
                <a:sym typeface="Symbol" pitchFamily="18" charset="2"/>
              </a:rPr>
              <a:t>&lt; 1, </a:t>
            </a:r>
            <a:r>
              <a:rPr lang="en-US" dirty="0" smtClean="0">
                <a:sym typeface="Symbol" pitchFamily="18" charset="2"/>
              </a:rPr>
              <a:t>linear probing will find an empty slot</a:t>
            </a:r>
          </a:p>
          <a:p>
            <a:pPr lvl="1"/>
            <a:r>
              <a:rPr lang="en-US" dirty="0" smtClean="0">
                <a:sym typeface="Symbol" pitchFamily="18" charset="2"/>
              </a:rPr>
              <a:t>It is “safe” in this sense: no infinite loop unless table is full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Non-trivial facts we won’t prove: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Average # of probes given </a:t>
            </a:r>
            <a:r>
              <a:rPr lang="en-US" b="1" i="1" dirty="0" smtClean="0">
                <a:sym typeface="Symbol" pitchFamily="18" charset="2"/>
              </a:rPr>
              <a:t> </a:t>
            </a:r>
            <a:r>
              <a:rPr lang="en-US" dirty="0" smtClean="0">
                <a:sym typeface="Symbol" pitchFamily="18" charset="2"/>
              </a:rPr>
              <a:t>(in the limit as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TableSize</a:t>
            </a:r>
            <a:r>
              <a:rPr lang="en-US" b="1" i="1" dirty="0" smtClean="0">
                <a:sym typeface="Symbol" pitchFamily="18" charset="2"/>
              </a:rPr>
              <a:t> →</a:t>
            </a:r>
            <a:r>
              <a:rPr lang="en-US" b="1" i="1" dirty="0" smtClean="0">
                <a:sym typeface="Symbol"/>
              </a:rPr>
              <a:t></a:t>
            </a:r>
            <a:r>
              <a:rPr lang="en-US" dirty="0" smtClean="0">
                <a:sym typeface="Symbol" pitchFamily="18" charset="2"/>
              </a:rPr>
              <a:t> )</a:t>
            </a:r>
            <a:endParaRPr lang="en-US" b="1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Unsuccessful search: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Successful search:  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This is pretty bad: need to leave sufficient empty space in the table to get decent performance (see chart)</a:t>
            </a: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81617940"/>
              </p:ext>
            </p:extLst>
          </p:nvPr>
        </p:nvGraphicFramePr>
        <p:xfrm>
          <a:off x="3938239" y="3494727"/>
          <a:ext cx="1559312" cy="776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Equation" r:id="rId6" imgW="965160" imgH="482400" progId="Equation.3">
                  <p:embed/>
                </p:oleObj>
              </mc:Choice>
              <mc:Fallback>
                <p:oleObj name="Equation" r:id="rId6" imgW="9651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8239" y="3494727"/>
                        <a:ext cx="1559312" cy="7768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03645725"/>
              </p:ext>
            </p:extLst>
          </p:nvPr>
        </p:nvGraphicFramePr>
        <p:xfrm>
          <a:off x="3715214" y="4406495"/>
          <a:ext cx="1559312" cy="790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Equation" r:id="rId8" imgW="901440" imgH="457200" progId="Equation.3">
                  <p:embed/>
                </p:oleObj>
              </mc:Choice>
              <mc:Fallback>
                <p:oleObj name="Equation" r:id="rId8" imgW="9014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5214" y="4406495"/>
                        <a:ext cx="1559312" cy="7909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893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Analysis: Linear Probing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1171"/>
            <a:ext cx="10515600" cy="5084955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Linear-probing performance degrades rapidly as table gets full</a:t>
            </a:r>
          </a:p>
          <a:p>
            <a:pPr marL="457200" lvl="1" indent="0">
              <a:buNone/>
            </a:pPr>
            <a:r>
              <a:rPr lang="en-US" sz="2000" dirty="0" smtClean="0"/>
              <a:t>(Formula assumes “large table” but point remains)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By comparison, chaining performance is linear in </a:t>
            </a:r>
            <a:r>
              <a:rPr lang="en-US" sz="2400" b="1" i="1" dirty="0" smtClean="0">
                <a:sym typeface="Symbol" pitchFamily="18" charset="2"/>
              </a:rPr>
              <a:t> </a:t>
            </a:r>
            <a:r>
              <a:rPr lang="en-US" sz="2400" dirty="0" smtClean="0">
                <a:sym typeface="Symbol" pitchFamily="18" charset="2"/>
              </a:rPr>
              <a:t>and has no trouble with </a:t>
            </a:r>
            <a:r>
              <a:rPr lang="en-US" sz="2400" b="1" i="1" dirty="0" smtClean="0">
                <a:sym typeface="Symbol" pitchFamily="18" charset="2"/>
              </a:rPr>
              <a:t>&gt;1</a:t>
            </a:r>
            <a:endParaRPr lang="en-US" sz="2400" dirty="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6206698"/>
              </p:ext>
            </p:extLst>
          </p:nvPr>
        </p:nvGraphicFramePr>
        <p:xfrm>
          <a:off x="725467" y="2601645"/>
          <a:ext cx="5871139" cy="2899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3916024"/>
              </p:ext>
            </p:extLst>
          </p:nvPr>
        </p:nvGraphicFramePr>
        <p:xfrm>
          <a:off x="6250897" y="2587219"/>
          <a:ext cx="5871139" cy="2913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96093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ideas for alternatives?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57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Addressing: Quadratic Probing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2480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can avoid primary clustering by changing the probe function</a:t>
            </a:r>
          </a:p>
          <a:p>
            <a:pPr marL="0" indent="0">
              <a:buNone/>
            </a:pPr>
            <a:r>
              <a:rPr lang="en-US" dirty="0" smtClean="0"/>
              <a:t>	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(h(key) + f(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)) %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 common technique is quadratic probing:    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f(</a:t>
            </a:r>
            <a:r>
              <a:rPr lang="en-US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 = i</a:t>
            </a:r>
            <a:r>
              <a:rPr lang="en-US" b="1" baseline="30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pPr lvl="1"/>
            <a:r>
              <a:rPr lang="en-US" dirty="0" smtClean="0"/>
              <a:t>So probe sequence is:</a:t>
            </a:r>
          </a:p>
          <a:p>
            <a:pPr lvl="2"/>
            <a:r>
              <a:rPr lang="en-US" sz="2600" dirty="0" smtClean="0"/>
              <a:t>0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probe: 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h(key) %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600" dirty="0" smtClean="0"/>
              <a:t>1</a:t>
            </a:r>
            <a:r>
              <a:rPr lang="en-US" sz="2600" baseline="30000" dirty="0" smtClean="0"/>
              <a:t>st</a:t>
            </a:r>
            <a:r>
              <a:rPr lang="en-US" sz="2600" dirty="0" smtClean="0"/>
              <a:t> probe:</a:t>
            </a: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600" dirty="0" smtClean="0"/>
              <a:t>2</a:t>
            </a:r>
            <a:r>
              <a:rPr lang="en-US" sz="2600" baseline="30000" dirty="0" smtClean="0"/>
              <a:t>nd</a:t>
            </a:r>
            <a:r>
              <a:rPr lang="en-US" sz="2600" dirty="0" smtClean="0"/>
              <a:t> probe:</a:t>
            </a: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600" dirty="0" smtClean="0"/>
              <a:t>3</a:t>
            </a:r>
            <a:r>
              <a:rPr lang="en-US" sz="2600" baseline="30000" dirty="0" smtClean="0"/>
              <a:t>rd</a:t>
            </a:r>
            <a:r>
              <a:rPr lang="en-US" sz="2600" dirty="0" smtClean="0"/>
              <a:t> probe:</a:t>
            </a: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600" dirty="0" smtClean="0"/>
              <a:t>…</a:t>
            </a:r>
          </a:p>
          <a:p>
            <a:pPr lvl="2"/>
            <a:r>
              <a:rPr lang="en-US" sz="2600" dirty="0" err="1" smtClean="0">
                <a:solidFill>
                  <a:schemeClr val="accent1"/>
                </a:solidFill>
              </a:rPr>
              <a:t>i</a:t>
            </a:r>
            <a:r>
              <a:rPr lang="en-US" sz="2600" baseline="30000" dirty="0" err="1" smtClean="0">
                <a:solidFill>
                  <a:schemeClr val="accent1"/>
                </a:solidFill>
              </a:rPr>
              <a:t>th</a:t>
            </a:r>
            <a:r>
              <a:rPr lang="en-US" sz="2600" dirty="0" smtClean="0">
                <a:solidFill>
                  <a:schemeClr val="accent1"/>
                </a:solidFill>
              </a:rPr>
              <a:t> probe: </a:t>
            </a:r>
            <a:r>
              <a:rPr lang="en-US" sz="26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(h(key) + i</a:t>
            </a:r>
            <a:r>
              <a:rPr lang="en-US" sz="2600" baseline="30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6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600" baseline="30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% </a:t>
            </a:r>
            <a:r>
              <a:rPr lang="en-US" sz="2600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endParaRPr lang="en-US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sz="1000" dirty="0" smtClean="0"/>
          </a:p>
          <a:p>
            <a:r>
              <a:rPr lang="en-US" dirty="0" smtClean="0"/>
              <a:t>Intuition: Probes quickly “leave the neighborhood”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822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8734" y="1825625"/>
            <a:ext cx="2775065" cy="307888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 smtClean="0"/>
              <a:t>TableSize</a:t>
            </a:r>
            <a:r>
              <a:rPr lang="en-US" dirty="0" smtClean="0"/>
              <a:t> = 10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Insert: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/>
              <a:t>89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/>
              <a:t>18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/>
              <a:t>49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/>
              <a:t>58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/>
              <a:t>79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38502" y="5934884"/>
            <a:ext cx="7082443" cy="68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i</a:t>
            </a:r>
            <a:r>
              <a:rPr lang="en-US" baseline="30000" dirty="0" err="1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probe: </a:t>
            </a:r>
            <a:r>
              <a:rPr lang="en-US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(h(key) + i</a:t>
            </a:r>
            <a:r>
              <a:rPr lang="en-US" baseline="30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aseline="30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% </a:t>
            </a:r>
            <a:r>
              <a:rPr lang="en-US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endParaRPr lang="en-US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30632291"/>
              </p:ext>
            </p:extLst>
          </p:nvPr>
        </p:nvGraphicFramePr>
        <p:xfrm>
          <a:off x="838200" y="1480683"/>
          <a:ext cx="2332985" cy="4505060"/>
        </p:xfrm>
        <a:graphic>
          <a:graphicData uri="http://schemas.openxmlformats.org/drawingml/2006/table">
            <a:tbl>
              <a:tblPr/>
              <a:tblGrid>
                <a:gridCol w="736001"/>
                <a:gridCol w="1596984"/>
              </a:tblGrid>
              <a:tr h="445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9986" marR="99986" marT="49993" marB="49993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986" marR="99986" marT="49993" marB="4999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9986" marR="99986" marT="49993" marB="49993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986" marR="99986" marT="49993" marB="4999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99986" marR="99986" marT="49993" marB="49993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986" marR="99986" marT="49993" marB="4999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99986" marR="99986" marT="49993" marB="49993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986" marR="99986" marT="49993" marB="4999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99986" marR="99986" marT="49993" marB="49993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986" marR="99986" marT="49993" marB="4999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99986" marR="99986" marT="49993" marB="49993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986" marR="99986" marT="49993" marB="4999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99986" marR="99986" marT="49993" marB="49993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986" marR="99986" marT="49993" marB="4999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99986" marR="99986" marT="49993" marB="49993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986" marR="99986" marT="49993" marB="4999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99986" marR="99986" marT="49993" marB="49993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986" marR="99986" marT="49993" marB="4999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L="99986" marR="99986" marT="49993" marB="49993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986" marR="99986" marT="49993" marB="4999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268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2816" y="1825625"/>
            <a:ext cx="4420984" cy="36940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TableSize</a:t>
            </a:r>
            <a:r>
              <a:rPr lang="en-US" dirty="0" smtClean="0"/>
              <a:t> = 7</a:t>
            </a:r>
          </a:p>
          <a:p>
            <a:pPr marL="0" indent="0">
              <a:buNone/>
            </a:pPr>
            <a:r>
              <a:rPr lang="en-US" dirty="0" smtClean="0"/>
              <a:t>Insert:</a:t>
            </a:r>
          </a:p>
          <a:p>
            <a:pPr marL="457200" lvl="1" indent="0">
              <a:buNone/>
            </a:pPr>
            <a:r>
              <a:rPr lang="en-US" sz="2800" dirty="0" smtClean="0"/>
              <a:t>76 		(76 % 7 = 6)</a:t>
            </a:r>
          </a:p>
          <a:p>
            <a:pPr marL="457200" lvl="1" indent="0">
              <a:buNone/>
            </a:pPr>
            <a:r>
              <a:rPr lang="en-US" sz="2800" dirty="0" smtClean="0"/>
              <a:t>40		(40 % 7 = 5)</a:t>
            </a:r>
          </a:p>
          <a:p>
            <a:pPr marL="457200" lvl="1" indent="0">
              <a:buNone/>
            </a:pPr>
            <a:r>
              <a:rPr lang="en-US" sz="2800" dirty="0" smtClean="0"/>
              <a:t>48		(48 % 7 = 6)</a:t>
            </a:r>
          </a:p>
          <a:p>
            <a:pPr marL="457200" lvl="1" indent="0">
              <a:buNone/>
            </a:pPr>
            <a:r>
              <a:rPr lang="en-US" sz="2800" dirty="0" smtClean="0"/>
              <a:t>5		(  5 % 7 = 5)</a:t>
            </a:r>
          </a:p>
          <a:p>
            <a:pPr marL="457200" lvl="1" indent="0">
              <a:buNone/>
            </a:pPr>
            <a:r>
              <a:rPr lang="en-US" sz="2800" dirty="0" smtClean="0"/>
              <a:t>55		(55 % 7 = 6)</a:t>
            </a:r>
          </a:p>
          <a:p>
            <a:pPr marL="457200" lvl="1" indent="0">
              <a:buNone/>
            </a:pPr>
            <a:r>
              <a:rPr lang="en-US" sz="2800" dirty="0" smtClean="0"/>
              <a:t>47		(47 % 7 = 5)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38502" y="5934884"/>
            <a:ext cx="7082443" cy="68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400" dirty="0" err="1" smtClean="0">
                <a:solidFill>
                  <a:schemeClr val="accent1"/>
                </a:solidFill>
              </a:rPr>
              <a:t>i</a:t>
            </a:r>
            <a:r>
              <a:rPr lang="en-US" sz="2400" baseline="30000" dirty="0" err="1" smtClean="0">
                <a:solidFill>
                  <a:schemeClr val="accent1"/>
                </a:solidFill>
              </a:rPr>
              <a:t>th</a:t>
            </a:r>
            <a:r>
              <a:rPr lang="en-US" sz="2400" dirty="0" smtClean="0">
                <a:solidFill>
                  <a:schemeClr val="accent1"/>
                </a:solidFill>
              </a:rPr>
              <a:t> probe: </a:t>
            </a:r>
            <a:r>
              <a:rPr lang="en-US" sz="24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(h(key) + i</a:t>
            </a:r>
            <a:r>
              <a:rPr lang="en-US" sz="2400" baseline="30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baseline="30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% </a:t>
            </a:r>
            <a:r>
              <a:rPr lang="en-US" sz="2400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endParaRPr lang="en-US" sz="2400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Group 68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52350832"/>
              </p:ext>
            </p:extLst>
          </p:nvPr>
        </p:nvGraphicFramePr>
        <p:xfrm>
          <a:off x="1668087" y="1944718"/>
          <a:ext cx="1723506" cy="3036362"/>
        </p:xfrm>
        <a:graphic>
          <a:graphicData uri="http://schemas.openxmlformats.org/drawingml/2006/table">
            <a:tbl>
              <a:tblPr/>
              <a:tblGrid>
                <a:gridCol w="738645"/>
                <a:gridCol w="984861"/>
              </a:tblGrid>
              <a:tr h="4313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8486" marR="98486" marT="49243" marB="49243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8486" marR="98486" marT="49243" marB="4924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3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8486" marR="98486" marT="49243" marB="49243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8486" marR="98486" marT="49243" marB="4924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3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98486" marR="98486" marT="49243" marB="49243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8486" marR="98486" marT="49243" marB="4924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3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98486" marR="98486" marT="49243" marB="49243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8486" marR="98486" marT="49243" marB="4924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3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98486" marR="98486" marT="49243" marB="49243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8486" marR="98486" marT="49243" marB="4924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3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98486" marR="98486" marT="49243" marB="49243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8486" marR="98486" marT="49243" marB="4924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3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98486" marR="98486" marT="49243" marB="49243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8486" marR="98486" marT="49243" marB="4924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778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Probing: Bad News, Good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Bad news: </a:t>
            </a:r>
          </a:p>
          <a:p>
            <a:pPr lvl="1"/>
            <a:r>
              <a:rPr lang="en-US" dirty="0" smtClean="0"/>
              <a:t>Quadratic probing can cycle through the same full indices, never terminating despite table not being full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Good news: 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If </a:t>
            </a:r>
            <a:r>
              <a:rPr lang="en-US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>
                <a:solidFill>
                  <a:schemeClr val="accent1"/>
                </a:solidFill>
              </a:rPr>
              <a:t> is </a:t>
            </a:r>
            <a:r>
              <a:rPr lang="en-US" i="1" dirty="0" smtClean="0">
                <a:solidFill>
                  <a:schemeClr val="accent1"/>
                </a:solidFill>
              </a:rPr>
              <a:t>prime</a:t>
            </a:r>
            <a:r>
              <a:rPr lang="en-US" dirty="0" smtClean="0">
                <a:solidFill>
                  <a:schemeClr val="accent1"/>
                </a:solidFill>
              </a:rPr>
              <a:t> and </a:t>
            </a:r>
            <a:r>
              <a:rPr lang="en-US" dirty="0" smtClean="0">
                <a:solidFill>
                  <a:schemeClr val="accent1"/>
                </a:solidFill>
                <a:sym typeface="Symbol" pitchFamily="18" charset="2"/>
              </a:rPr>
              <a:t> </a:t>
            </a:r>
            <a:r>
              <a:rPr lang="en-US" dirty="0" smtClean="0">
                <a:solidFill>
                  <a:schemeClr val="accent1"/>
                </a:solidFill>
              </a:rPr>
              <a:t>&lt; ½, </a:t>
            </a:r>
            <a:r>
              <a:rPr lang="en-US" dirty="0" smtClean="0"/>
              <a:t>then quadratic probing will find an empty slot in at most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probes</a:t>
            </a:r>
          </a:p>
          <a:p>
            <a:pPr lvl="1"/>
            <a:r>
              <a:rPr lang="en-US" dirty="0" smtClean="0">
                <a:sym typeface="Symbol" pitchFamily="18" charset="2"/>
              </a:rPr>
              <a:t>So: If you keep  </a:t>
            </a:r>
            <a:r>
              <a:rPr lang="en-US" dirty="0" smtClean="0"/>
              <a:t>&lt; ½ and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is </a:t>
            </a:r>
            <a:r>
              <a:rPr lang="en-US" i="1" dirty="0" smtClean="0"/>
              <a:t>prime</a:t>
            </a:r>
            <a:r>
              <a:rPr lang="en-US" dirty="0" smtClean="0"/>
              <a:t>, no need to detect cycles</a:t>
            </a:r>
            <a:endParaRPr lang="en-US" dirty="0" smtClean="0">
              <a:sym typeface="Symbol" pitchFamily="18" charset="2"/>
            </a:endParaRP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Proof is posted online next to lecture slides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>
                <a:cs typeface="Courier New" pitchFamily="49" charset="0"/>
              </a:rPr>
              <a:t>Also, slightly less detailed proof in textbook</a:t>
            </a:r>
          </a:p>
          <a:p>
            <a:pPr lvl="2"/>
            <a:r>
              <a:rPr lang="en-US" dirty="0" smtClean="0"/>
              <a:t>Key fact: For prime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  <a:sym typeface="Bookshelf Symbol 2" pitchFamily="2" charset="2"/>
              </a:rPr>
              <a:t>0 </a:t>
            </a:r>
            <a:r>
              <a:rPr lang="en-US" dirty="0" smtClean="0">
                <a:latin typeface="Courier New" pitchFamily="49" charset="0"/>
                <a:sym typeface="Symbol" pitchFamily="18" charset="2"/>
              </a:rPr>
              <a:t>&lt; </a:t>
            </a:r>
            <a:r>
              <a:rPr lang="en-US" dirty="0" err="1" smtClean="0">
                <a:latin typeface="Courier New" pitchFamily="49" charset="0"/>
                <a:sym typeface="Symbol" pitchFamily="18" charset="2"/>
              </a:rPr>
              <a:t>i,j</a:t>
            </a:r>
            <a:r>
              <a:rPr lang="en-US" dirty="0" smtClean="0">
                <a:latin typeface="Courier New" pitchFamily="49" charset="0"/>
                <a:sym typeface="Symbol" pitchFamily="18" charset="2"/>
              </a:rPr>
              <a:t> &lt; T/2</a:t>
            </a:r>
            <a:r>
              <a:rPr lang="en-US" dirty="0" smtClean="0">
                <a:sym typeface="Symbol" pitchFamily="18" charset="2"/>
              </a:rPr>
              <a:t> where </a:t>
            </a:r>
            <a:r>
              <a:rPr lang="en-US" dirty="0" err="1" smtClean="0">
                <a:latin typeface="Courier New" pitchFamily="49" charset="0"/>
                <a:sym typeface="Symbol" pitchFamily="18" charset="2"/>
              </a:rPr>
              <a:t>i</a:t>
            </a:r>
            <a:r>
              <a:rPr lang="en-US" dirty="0" smtClean="0">
                <a:latin typeface="Courier New" pitchFamily="49" charset="0"/>
                <a:sym typeface="Symbol" pitchFamily="18" charset="2"/>
              </a:rPr>
              <a:t>  j</a:t>
            </a:r>
            <a:r>
              <a:rPr lang="en-US" b="1" dirty="0" smtClean="0">
                <a:sym typeface="Symbol" pitchFamily="18" charset="2"/>
              </a:rPr>
              <a:t>,</a:t>
            </a:r>
            <a:endParaRPr lang="en-US" dirty="0" smtClean="0">
              <a:sym typeface="Bookshelf Symbol 2" pitchFamily="2" charset="2"/>
            </a:endParaRP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sym typeface="Symbol" pitchFamily="18" charset="2"/>
              </a:rPr>
              <a:t> 		</a:t>
            </a:r>
            <a:r>
              <a:rPr lang="en-US" b="1" dirty="0" smtClean="0">
                <a:latin typeface="Courier New" pitchFamily="49" charset="0"/>
                <a:sym typeface="Bookshelf Symbol 2" pitchFamily="2" charset="2"/>
              </a:rPr>
              <a:t> </a:t>
            </a:r>
            <a:r>
              <a:rPr lang="en-US" dirty="0" smtClean="0">
                <a:latin typeface="Courier New" pitchFamily="49" charset="0"/>
                <a:sym typeface="Bookshelf Symbol 2" pitchFamily="2" charset="2"/>
              </a:rPr>
              <a:t>(k + i</a:t>
            </a:r>
            <a:r>
              <a:rPr lang="en-US" baseline="30000" dirty="0" smtClean="0">
                <a:latin typeface="Courier New" pitchFamily="49" charset="0"/>
                <a:sym typeface="Bookshelf Symbol 2" pitchFamily="2" charset="2"/>
              </a:rPr>
              <a:t>2</a:t>
            </a:r>
            <a:r>
              <a:rPr lang="en-US" dirty="0" smtClean="0">
                <a:latin typeface="Courier New" pitchFamily="49" charset="0"/>
                <a:sym typeface="Bookshelf Symbol 2" pitchFamily="2" charset="2"/>
              </a:rPr>
              <a:t>) % </a:t>
            </a:r>
            <a:r>
              <a:rPr lang="en-US" dirty="0" smtClean="0">
                <a:latin typeface="Courier New" pitchFamily="49" charset="0"/>
                <a:sym typeface="Symbol" pitchFamily="18" charset="2"/>
              </a:rPr>
              <a:t>T</a:t>
            </a:r>
            <a:r>
              <a:rPr lang="en-US" dirty="0" smtClean="0">
                <a:latin typeface="Courier New" pitchFamily="49" charset="0"/>
                <a:sym typeface="Bookshelf Symbol 2" pitchFamily="2" charset="2"/>
              </a:rPr>
              <a:t> </a:t>
            </a:r>
            <a:r>
              <a:rPr lang="en-US" dirty="0" smtClean="0">
                <a:latin typeface="Courier New" pitchFamily="49" charset="0"/>
                <a:sym typeface="Symbol" pitchFamily="18" charset="2"/>
              </a:rPr>
              <a:t> (k + j</a:t>
            </a:r>
            <a:r>
              <a:rPr lang="en-US" baseline="30000" dirty="0" smtClean="0">
                <a:latin typeface="Courier New" pitchFamily="49" charset="0"/>
                <a:sym typeface="Symbol" pitchFamily="18" charset="2"/>
              </a:rPr>
              <a:t>2</a:t>
            </a:r>
            <a:r>
              <a:rPr lang="en-US" dirty="0" smtClean="0">
                <a:latin typeface="Courier New" pitchFamily="49" charset="0"/>
                <a:sym typeface="Symbol" pitchFamily="18" charset="2"/>
              </a:rPr>
              <a:t>) % T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(i.e., no index repeat</a:t>
            </a:r>
            <a:r>
              <a:rPr lang="en-US" dirty="0" smtClean="0">
                <a:sym typeface="Symbol" pitchFamily="18" charset="2"/>
              </a:rPr>
              <a:t>)</a:t>
            </a:r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9941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Quadratic probing does not suffer from primary clustering:       </a:t>
            </a:r>
            <a:br>
              <a:rPr lang="en-US" dirty="0" smtClean="0"/>
            </a:br>
            <a:r>
              <a:rPr lang="en-US" dirty="0" smtClean="0"/>
              <a:t>no problem with keys initially hashing to the same neighborhood</a:t>
            </a:r>
          </a:p>
          <a:p>
            <a:endParaRPr lang="en-US" dirty="0" smtClean="0"/>
          </a:p>
          <a:p>
            <a:r>
              <a:rPr lang="en-US" dirty="0" smtClean="0"/>
              <a:t>But it’s no help if keys initially hash to the same index: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This is called</a:t>
            </a:r>
          </a:p>
          <a:p>
            <a:endParaRPr lang="en-US" dirty="0" smtClean="0"/>
          </a:p>
          <a:p>
            <a:r>
              <a:rPr lang="en-US" dirty="0" smtClean="0"/>
              <a:t>Can avoid secondary clustering</a:t>
            </a:r>
          </a:p>
        </p:txBody>
      </p:sp>
    </p:spTree>
    <p:extLst>
      <p:ext uri="{BB962C8B-B14F-4D97-AF65-F5344CB8AC3E}">
        <p14:creationId xmlns:p14="http://schemas.microsoft.com/office/powerpoint/2010/main" val="1409629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3088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Reminder: homework 2 due tomorrow</a:t>
            </a:r>
          </a:p>
          <a:p>
            <a:r>
              <a:rPr lang="en-US" dirty="0" smtClean="0"/>
              <a:t>Homework 3: Hash Tables</a:t>
            </a:r>
          </a:p>
          <a:p>
            <a:pPr lvl="1"/>
            <a:r>
              <a:rPr lang="en-US" dirty="0" smtClean="0"/>
              <a:t>Will be out tomorrow night</a:t>
            </a:r>
          </a:p>
          <a:p>
            <a:pPr lvl="1"/>
            <a:r>
              <a:rPr lang="en-US" dirty="0" smtClean="0"/>
              <a:t>Pair-programming opportunity! (work with a partner)</a:t>
            </a:r>
          </a:p>
          <a:p>
            <a:pPr lvl="1"/>
            <a:r>
              <a:rPr lang="en-US" dirty="0" smtClean="0"/>
              <a:t>Ideas for finding partner: before/after class, section, Piazza</a:t>
            </a:r>
          </a:p>
          <a:p>
            <a:r>
              <a:rPr lang="en-US" dirty="0" smtClean="0"/>
              <a:t>Pair-programming: write code together</a:t>
            </a:r>
          </a:p>
          <a:p>
            <a:pPr lvl="1"/>
            <a:r>
              <a:rPr lang="en-US" dirty="0" smtClean="0"/>
              <a:t>2 people, 1 keyboard</a:t>
            </a:r>
          </a:p>
          <a:p>
            <a:pPr lvl="1"/>
            <a:r>
              <a:rPr lang="en-US" dirty="0" smtClean="0"/>
              <a:t>One is the “navigator,” the other the “driver”</a:t>
            </a:r>
          </a:p>
          <a:p>
            <a:pPr lvl="1"/>
            <a:r>
              <a:rPr lang="en-US" dirty="0" smtClean="0"/>
              <a:t>Regularly switch off to spend equal time in both roles</a:t>
            </a:r>
          </a:p>
          <a:p>
            <a:pPr lvl="1"/>
            <a:r>
              <a:rPr lang="en-US" dirty="0" smtClean="0"/>
              <a:t>Side note: our brains tend to edit out when we make typos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eed to be in same physical space for entire assignment, so partner and plan accordingly!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7584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Addressing: Double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155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Idea: </a:t>
            </a:r>
          </a:p>
          <a:p>
            <a:pPr lvl="1"/>
            <a:r>
              <a:rPr lang="en-US" sz="2800" dirty="0" smtClean="0"/>
              <a:t>Given two good hash functions </a:t>
            </a:r>
            <a:r>
              <a:rPr lang="en-US" sz="2800" i="1" dirty="0" smtClean="0"/>
              <a:t>h</a:t>
            </a:r>
            <a:r>
              <a:rPr lang="en-US" sz="2800" dirty="0" smtClean="0"/>
              <a:t> and </a:t>
            </a:r>
            <a:r>
              <a:rPr lang="en-US" sz="2800" i="1" dirty="0" smtClean="0"/>
              <a:t>g</a:t>
            </a:r>
            <a:r>
              <a:rPr lang="en-US" sz="2800" dirty="0" smtClean="0"/>
              <a:t>, it is </a:t>
            </a:r>
            <a:r>
              <a:rPr lang="en-US" sz="2800" u="sng" dirty="0" smtClean="0"/>
              <a:t>very unlikely</a:t>
            </a:r>
            <a:r>
              <a:rPr lang="en-US" sz="2800" dirty="0" smtClean="0"/>
              <a:t> that for some </a:t>
            </a:r>
            <a:r>
              <a:rPr lang="en-US" sz="2800" i="1" dirty="0" smtClean="0"/>
              <a:t>key</a:t>
            </a:r>
            <a:r>
              <a:rPr lang="en-US" sz="2800" dirty="0" smtClean="0"/>
              <a:t>, 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h(key) == g(key)</a:t>
            </a:r>
            <a:br>
              <a:rPr lang="en-US" sz="2800" dirty="0" smtClean="0">
                <a:latin typeface="Courier New" pitchFamily="49" charset="0"/>
                <a:cs typeface="Courier New" pitchFamily="49" charset="0"/>
              </a:rPr>
            </a:b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800" dirty="0" smtClean="0"/>
              <a:t>So make the probe function </a:t>
            </a:r>
            <a:r>
              <a:rPr lang="en-US" sz="2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f(</a:t>
            </a:r>
            <a:r>
              <a:rPr lang="en-US" sz="28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 = </a:t>
            </a:r>
            <a:r>
              <a:rPr lang="en-US" sz="28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*g(key)</a:t>
            </a:r>
          </a:p>
          <a:p>
            <a:pPr lvl="1"/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cs typeface="Courier New" pitchFamily="49" charset="0"/>
              </a:rPr>
              <a:t>Probe sequence:</a:t>
            </a:r>
          </a:p>
          <a:p>
            <a:pPr lvl="2"/>
            <a:r>
              <a:rPr lang="en-US" sz="2600" dirty="0" smtClean="0"/>
              <a:t>0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probe: 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h(key) %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600" dirty="0" smtClean="0"/>
              <a:t>1</a:t>
            </a:r>
            <a:r>
              <a:rPr lang="en-US" sz="2600" baseline="30000" dirty="0" smtClean="0"/>
              <a:t>st</a:t>
            </a:r>
            <a:r>
              <a:rPr lang="en-US" sz="2600" dirty="0" smtClean="0"/>
              <a:t> probe: 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(h(key) + g(key))   %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600" dirty="0" smtClean="0"/>
              <a:t>2</a:t>
            </a:r>
            <a:r>
              <a:rPr lang="en-US" sz="2600" baseline="30000" dirty="0" smtClean="0"/>
              <a:t>nd</a:t>
            </a:r>
            <a:r>
              <a:rPr lang="en-US" sz="2600" dirty="0" smtClean="0"/>
              <a:t> probe: </a:t>
            </a: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600" dirty="0" smtClean="0"/>
              <a:t>3</a:t>
            </a:r>
            <a:r>
              <a:rPr lang="en-US" sz="2600" baseline="30000" dirty="0" smtClean="0"/>
              <a:t>rd</a:t>
            </a:r>
            <a:r>
              <a:rPr lang="en-US" sz="2600" dirty="0" smtClean="0"/>
              <a:t> probe:</a:t>
            </a: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600" dirty="0" smtClean="0"/>
              <a:t>…</a:t>
            </a:r>
          </a:p>
          <a:p>
            <a:pPr lvl="2"/>
            <a:r>
              <a:rPr lang="en-US" sz="2600" dirty="0" err="1" smtClean="0">
                <a:solidFill>
                  <a:schemeClr val="accent2"/>
                </a:solidFill>
              </a:rPr>
              <a:t>i</a:t>
            </a:r>
            <a:r>
              <a:rPr lang="en-US" sz="2600" baseline="30000" dirty="0" err="1" smtClean="0">
                <a:solidFill>
                  <a:schemeClr val="accent2"/>
                </a:solidFill>
              </a:rPr>
              <a:t>th</a:t>
            </a:r>
            <a:r>
              <a:rPr lang="en-US" sz="2600" dirty="0" smtClean="0">
                <a:solidFill>
                  <a:schemeClr val="accent2"/>
                </a:solidFill>
              </a:rPr>
              <a:t> probe: </a:t>
            </a:r>
            <a:r>
              <a:rPr lang="en-US" sz="26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(h(key) + </a:t>
            </a:r>
            <a:r>
              <a:rPr lang="en-US" sz="26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*g(key))</a:t>
            </a:r>
            <a:r>
              <a:rPr lang="en-US" sz="2600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% </a:t>
            </a:r>
            <a:r>
              <a:rPr lang="en-US" sz="26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45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Hashing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443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Intuition: Because each probe is “jumping” by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g(key)</a:t>
            </a:r>
            <a:r>
              <a:rPr lang="en-US" dirty="0" smtClean="0"/>
              <a:t> each time, we “leave the neighborhood” </a:t>
            </a:r>
            <a:r>
              <a:rPr lang="en-US" i="1" dirty="0" smtClean="0"/>
              <a:t>and</a:t>
            </a:r>
            <a:r>
              <a:rPr lang="en-US" dirty="0" smtClean="0"/>
              <a:t> “go different places from other initial collisions”</a:t>
            </a:r>
          </a:p>
          <a:p>
            <a:endParaRPr lang="en-US" sz="1050" dirty="0" smtClean="0"/>
          </a:p>
          <a:p>
            <a:r>
              <a:rPr lang="en-US" dirty="0" smtClean="0"/>
              <a:t>Requirements for second hash function: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200" dirty="0" smtClean="0"/>
              <a:t>Example of double hash function pair that works:</a:t>
            </a:r>
            <a:endParaRPr lang="en-US" dirty="0"/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h(key) = key % p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g(key) = q – (key % q)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2 &lt; q &lt; p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dirty="0" smtClean="0"/>
              <a:t> are prime</a:t>
            </a:r>
          </a:p>
        </p:txBody>
      </p:sp>
    </p:spTree>
    <p:extLst>
      <p:ext uri="{BB962C8B-B14F-4D97-AF65-F5344CB8AC3E}">
        <p14:creationId xmlns:p14="http://schemas.microsoft.com/office/powerpoint/2010/main" val="1384442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Double Hashing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817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Assume “uniform hashing” </a:t>
            </a:r>
          </a:p>
          <a:p>
            <a:pPr lvl="1"/>
            <a:r>
              <a:rPr lang="en-US" dirty="0" smtClean="0"/>
              <a:t>Means probability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g(key1) % p == g(key2) % p </a:t>
            </a:r>
            <a:r>
              <a:rPr lang="en-US" dirty="0" smtClean="0"/>
              <a:t>is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1/p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ym typeface="Symbol" pitchFamily="18" charset="2"/>
              </a:rPr>
              <a:t>Non-trivial facts we won’t prove: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Average # of probes given </a:t>
            </a:r>
            <a:r>
              <a:rPr lang="en-US" i="1" dirty="0" smtClean="0">
                <a:sym typeface="Symbol" pitchFamily="18" charset="2"/>
              </a:rPr>
              <a:t> </a:t>
            </a:r>
            <a:r>
              <a:rPr lang="en-US" dirty="0" smtClean="0">
                <a:sym typeface="Symbol" pitchFamily="18" charset="2"/>
              </a:rPr>
              <a:t>(in the limit as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TableSize</a:t>
            </a:r>
            <a:r>
              <a:rPr lang="en-US" i="1" dirty="0" smtClean="0">
                <a:sym typeface="Symbol" pitchFamily="18" charset="2"/>
              </a:rPr>
              <a:t> →</a:t>
            </a:r>
            <a:r>
              <a:rPr lang="en-US" i="1" dirty="0" smtClean="0">
                <a:sym typeface="Symbol"/>
              </a:rPr>
              <a:t></a:t>
            </a:r>
            <a:r>
              <a:rPr lang="en-US" dirty="0" smtClean="0">
                <a:sym typeface="Symbol" pitchFamily="18" charset="2"/>
              </a:rPr>
              <a:t> )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Unsuccessful search (intuitive):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Successful search (less intuitive):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sz="1000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Bottom line: unsuccessful bad (but not as bad as </a:t>
            </a:r>
            <a:r>
              <a:rPr lang="en-US" dirty="0" smtClean="0"/>
              <a:t>linear probing), but successful is not nearly as bad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2844459"/>
              </p:ext>
            </p:extLst>
          </p:nvPr>
        </p:nvGraphicFramePr>
        <p:xfrm>
          <a:off x="5486400" y="3489857"/>
          <a:ext cx="590720" cy="67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6" imgW="342720" imgH="393480" progId="">
                  <p:embed/>
                </p:oleObj>
              </mc:Choice>
              <mc:Fallback>
                <p:oleObj name="Equation" r:id="rId6" imgW="34272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489857"/>
                        <a:ext cx="590720" cy="67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915037646"/>
              </p:ext>
            </p:extLst>
          </p:nvPr>
        </p:nvGraphicFramePr>
        <p:xfrm>
          <a:off x="5486400" y="4461304"/>
          <a:ext cx="1379913" cy="658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8" imgW="901440" imgH="431640" progId="">
                  <p:embed/>
                </p:oleObj>
              </mc:Choice>
              <mc:Fallback>
                <p:oleObj name="Equation" r:id="rId8" imgW="901440" imgH="4316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461304"/>
                        <a:ext cx="1379913" cy="6588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9298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568685"/>
              </p:ext>
            </p:extLst>
          </p:nvPr>
        </p:nvGraphicFramePr>
        <p:xfrm>
          <a:off x="613448" y="3972414"/>
          <a:ext cx="5820605" cy="2924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3940052"/>
              </p:ext>
            </p:extLst>
          </p:nvPr>
        </p:nvGraphicFramePr>
        <p:xfrm>
          <a:off x="838200" y="1047633"/>
          <a:ext cx="5820605" cy="2924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0988909"/>
              </p:ext>
            </p:extLst>
          </p:nvPr>
        </p:nvGraphicFramePr>
        <p:xfrm>
          <a:off x="6861155" y="1062029"/>
          <a:ext cx="5871139" cy="2899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6148686"/>
              </p:ext>
            </p:extLst>
          </p:nvPr>
        </p:nvGraphicFramePr>
        <p:xfrm>
          <a:off x="6883557" y="3944069"/>
          <a:ext cx="5871139" cy="2913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8467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9" grpId="0">
        <p:bldAsOne/>
      </p:bldGraphic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Rehashing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68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we do if the table gets too full?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do we copy over elements?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39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“too full” in Separate Chaining?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“Too full” for Open Addressing / Probing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8952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big do we want to make the new table?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Can keep a list of prime numbers in your code, since you likely won't grow more than 20-30 times (2^30 = 1,073,741,824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656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Hash Tables &amp; Collisions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832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923942" cy="1325563"/>
          </a:xfrm>
        </p:spPr>
        <p:txBody>
          <a:bodyPr/>
          <a:lstStyle/>
          <a:p>
            <a:r>
              <a:rPr lang="en-US" dirty="0" smtClean="0"/>
              <a:t>Hash Tables: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7148375" cy="4397915"/>
          </a:xfrm>
        </p:spPr>
        <p:txBody>
          <a:bodyPr>
            <a:normAutofit/>
          </a:bodyPr>
          <a:lstStyle/>
          <a:p>
            <a:r>
              <a:rPr lang="en-US" dirty="0" smtClean="0"/>
              <a:t>A data-structure for the dictionary ADT</a:t>
            </a:r>
          </a:p>
          <a:p>
            <a:pPr fontAlgn="ctr"/>
            <a:r>
              <a:rPr lang="en-US" i="1" dirty="0" smtClean="0"/>
              <a:t>Average case </a:t>
            </a:r>
            <a:r>
              <a:rPr lang="en-US" dirty="0" smtClean="0"/>
              <a:t>O(1) 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find</a:t>
            </a:r>
            <a:r>
              <a:rPr lang="en-US" dirty="0" smtClean="0"/>
              <a:t>, 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insert</a:t>
            </a:r>
            <a:r>
              <a:rPr lang="en-US" dirty="0" smtClean="0"/>
              <a:t>, and 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delete</a:t>
            </a:r>
            <a:r>
              <a:rPr lang="en-US" sz="2400" dirty="0" smtClean="0"/>
              <a:t> </a:t>
            </a:r>
            <a:endParaRPr lang="en-US" dirty="0" smtClean="0"/>
          </a:p>
          <a:p>
            <a:pPr marL="457200" lvl="1" indent="0" fontAlgn="ctr">
              <a:buNone/>
            </a:pPr>
            <a:r>
              <a:rPr lang="en-US" dirty="0" smtClean="0"/>
              <a:t>(when under some often-reasonable </a:t>
            </a:r>
            <a:r>
              <a:rPr lang="en-US" i="1" dirty="0" smtClean="0">
                <a:solidFill>
                  <a:schemeClr val="accent1"/>
                </a:solidFill>
              </a:rPr>
              <a:t>assumptions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An array storing (key, value) pairs</a:t>
            </a:r>
          </a:p>
          <a:p>
            <a:r>
              <a:rPr lang="en-US" dirty="0" smtClean="0"/>
              <a:t>Use </a:t>
            </a:r>
            <a:r>
              <a:rPr lang="en-US" i="1" dirty="0" smtClean="0"/>
              <a:t>hash value </a:t>
            </a:r>
            <a:r>
              <a:rPr lang="en-US" dirty="0" smtClean="0"/>
              <a:t>and table size to calculate </a:t>
            </a:r>
            <a:br>
              <a:rPr lang="en-US" dirty="0" smtClean="0"/>
            </a:br>
            <a:r>
              <a:rPr lang="en-US" dirty="0" smtClean="0"/>
              <a:t>array index</a:t>
            </a:r>
          </a:p>
          <a:p>
            <a:r>
              <a:rPr lang="en-US" dirty="0" smtClean="0"/>
              <a:t>Hash value calculated from key using </a:t>
            </a:r>
            <a:br>
              <a:rPr lang="en-US" dirty="0" smtClean="0"/>
            </a:br>
            <a:r>
              <a:rPr lang="en-US" i="1" dirty="0" smtClean="0"/>
              <a:t>hash function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8527504" y="537411"/>
            <a:ext cx="2786011" cy="6030930"/>
            <a:chOff x="8829191" y="146527"/>
            <a:chExt cx="2786011" cy="6030930"/>
          </a:xfrm>
        </p:grpSpPr>
        <p:sp>
          <p:nvSpPr>
            <p:cNvPr id="4" name="TextBox 3"/>
            <p:cNvSpPr txBox="1"/>
            <p:nvPr/>
          </p:nvSpPr>
          <p:spPr>
            <a:xfrm>
              <a:off x="8829191" y="328135"/>
              <a:ext cx="2786011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Courier New" charset="0"/>
                  <a:ea typeface="Courier New" charset="0"/>
                  <a:cs typeface="Courier New" charset="0"/>
                </a:rPr>
                <a:t>find</a:t>
              </a:r>
              <a:r>
                <a:rPr lang="en-US" sz="1600" dirty="0" smtClean="0"/>
                <a:t>, </a:t>
              </a:r>
              <a:r>
                <a:rPr lang="en-US" sz="1600" dirty="0" smtClean="0">
                  <a:latin typeface="Courier New" charset="0"/>
                  <a:ea typeface="Courier New" charset="0"/>
                  <a:cs typeface="Courier New" charset="0"/>
                </a:rPr>
                <a:t>insert</a:t>
              </a:r>
              <a:r>
                <a:rPr lang="en-US" sz="1600" dirty="0" smtClean="0"/>
                <a:t>, or </a:t>
              </a:r>
              <a:r>
                <a:rPr lang="en-US" sz="1600" dirty="0" smtClean="0">
                  <a:latin typeface="Courier New" charset="0"/>
                  <a:ea typeface="Courier New" charset="0"/>
                  <a:cs typeface="Courier New" charset="0"/>
                </a:rPr>
                <a:t>delete</a:t>
              </a:r>
              <a:endParaRPr lang="en-US" sz="1600" dirty="0" smtClean="0"/>
            </a:p>
            <a:p>
              <a:pPr algn="ctr"/>
              <a:r>
                <a:rPr lang="en-US" dirty="0" smtClean="0"/>
                <a:t>(key, value)</a:t>
              </a:r>
              <a:endParaRPr lang="en-US" dirty="0"/>
            </a:p>
          </p:txBody>
        </p:sp>
        <p:sp>
          <p:nvSpPr>
            <p:cNvPr id="5" name="Right Arrow 4"/>
            <p:cNvSpPr/>
            <p:nvPr/>
          </p:nvSpPr>
          <p:spPr>
            <a:xfrm rot="5400000">
              <a:off x="10032668" y="1116730"/>
              <a:ext cx="389062" cy="257123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159409" y="1546895"/>
              <a:ext cx="21370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apply </a:t>
              </a:r>
              <a:r>
                <a:rPr lang="en-US" i="1" dirty="0" smtClean="0"/>
                <a:t>hash function</a:t>
              </a:r>
            </a:p>
            <a:p>
              <a:pPr algn="ctr"/>
              <a:r>
                <a:rPr lang="en-US" dirty="0" smtClean="0"/>
                <a:t>h(key) = </a:t>
              </a:r>
              <a:r>
                <a:rPr lang="en-US" i="1" dirty="0" smtClean="0"/>
                <a:t>hash value</a:t>
              </a:r>
              <a:endParaRPr lang="en-US" i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158686" y="2838827"/>
              <a:ext cx="21370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index = hash value % table size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885700" y="5504887"/>
              <a:ext cx="26729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array[index] = (</a:t>
              </a:r>
              <a:r>
                <a:rPr lang="en-US" smtClean="0"/>
                <a:t>key, value)</a:t>
              </a:r>
              <a:endParaRPr lang="en-US" dirty="0"/>
            </a:p>
          </p:txBody>
        </p:sp>
        <p:sp>
          <p:nvSpPr>
            <p:cNvPr id="9" name="Right Arrow 8"/>
            <p:cNvSpPr/>
            <p:nvPr/>
          </p:nvSpPr>
          <p:spPr>
            <a:xfrm rot="5400000">
              <a:off x="10032668" y="2385809"/>
              <a:ext cx="389062" cy="257123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Arrow 9"/>
            <p:cNvSpPr/>
            <p:nvPr/>
          </p:nvSpPr>
          <p:spPr>
            <a:xfrm rot="5400000">
              <a:off x="10032668" y="3718838"/>
              <a:ext cx="389062" cy="257123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ight Arrow 10"/>
            <p:cNvSpPr/>
            <p:nvPr/>
          </p:nvSpPr>
          <p:spPr>
            <a:xfrm rot="5400000">
              <a:off x="10032668" y="5051868"/>
              <a:ext cx="389062" cy="257123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158686" y="4209641"/>
              <a:ext cx="21370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if collision, apply collision resolution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885700" y="146527"/>
              <a:ext cx="2672995" cy="603093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38193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 Collisions: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Collision: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try to </a:t>
            </a:r>
            <a:r>
              <a:rPr lang="en-US" i="1" dirty="0" smtClean="0"/>
              <a:t>avoid</a:t>
            </a:r>
            <a:r>
              <a:rPr lang="en-US" dirty="0" smtClean="0"/>
              <a:t> them by</a:t>
            </a:r>
          </a:p>
          <a:p>
            <a:endParaRPr lang="en-US" dirty="0"/>
          </a:p>
          <a:p>
            <a:r>
              <a:rPr lang="en-US" dirty="0" smtClean="0"/>
              <a:t>Unfortunately, collisions are unavoidable in practice</a:t>
            </a:r>
          </a:p>
          <a:p>
            <a:pPr lvl="1"/>
            <a:r>
              <a:rPr lang="en-US" dirty="0" smtClean="0"/>
              <a:t>Number of possible keys &gt;&gt; table size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 perfect hash function &amp; table-index combo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423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 Resolution Schemes: your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175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 Resolution Schemes: your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673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of several collision resolution schemes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513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1078</TotalTime>
  <Words>1362</Words>
  <Application>Microsoft Macintosh PowerPoint</Application>
  <PresentationFormat>Widescreen</PresentationFormat>
  <Paragraphs>407</Paragraphs>
  <Slides>37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7" baseType="lpstr">
      <vt:lpstr>Bookshelf Symbol 2</vt:lpstr>
      <vt:lpstr>Calibri</vt:lpstr>
      <vt:lpstr>Calibri Light</vt:lpstr>
      <vt:lpstr>Courier New</vt:lpstr>
      <vt:lpstr>Symbol</vt:lpstr>
      <vt:lpstr>Times New Roman</vt:lpstr>
      <vt:lpstr>Wingdings</vt:lpstr>
      <vt:lpstr>Arial</vt:lpstr>
      <vt:lpstr>Office Theme</vt:lpstr>
      <vt:lpstr>Equation</vt:lpstr>
      <vt:lpstr>Instructor: Lilian de Greef Quarter: Summer 2017</vt:lpstr>
      <vt:lpstr>Today</vt:lpstr>
      <vt:lpstr>Announcements</vt:lpstr>
      <vt:lpstr>Review: Hash Tables &amp; Collisions</vt:lpstr>
      <vt:lpstr>Hash Tables: Review</vt:lpstr>
      <vt:lpstr>Hash Table Collisions: Review</vt:lpstr>
      <vt:lpstr>Collision Resolution Schemes: your ideas</vt:lpstr>
      <vt:lpstr>Collision Resolution Schemes: your ideas</vt:lpstr>
      <vt:lpstr>Separate Chaining</vt:lpstr>
      <vt:lpstr>Separate Chaining</vt:lpstr>
      <vt:lpstr>Separate Chaining: Worst-Case</vt:lpstr>
      <vt:lpstr>Separate Chaining: Further Analysis</vt:lpstr>
      <vt:lpstr>Rigorous Analysis: Load Factor</vt:lpstr>
      <vt:lpstr>Rigorous Analysis: Load Factor</vt:lpstr>
      <vt:lpstr>Open Addressing / Probing</vt:lpstr>
      <vt:lpstr>Idea: use empty space in the table</vt:lpstr>
      <vt:lpstr>Open Addressing Terminology</vt:lpstr>
      <vt:lpstr>Dictionary Operations with Open Addressing</vt:lpstr>
      <vt:lpstr>PowerPoint Presentation</vt:lpstr>
      <vt:lpstr>Open Addressing: Linear Probing</vt:lpstr>
      <vt:lpstr>(Primary) Clustering</vt:lpstr>
      <vt:lpstr>Analysis of Linear Probing</vt:lpstr>
      <vt:lpstr>Analysis: Linear Probing</vt:lpstr>
      <vt:lpstr>Any ideas for alternatives?</vt:lpstr>
      <vt:lpstr>Open Addressing: Quadratic Probing</vt:lpstr>
      <vt:lpstr>Quadratic Probing Example #1</vt:lpstr>
      <vt:lpstr>Quadratic Probing Example #2</vt:lpstr>
      <vt:lpstr>Quadratic Probing: Bad News, Good News</vt:lpstr>
      <vt:lpstr>Clustering Part 2</vt:lpstr>
      <vt:lpstr>Open Addressing: Double Hashing</vt:lpstr>
      <vt:lpstr>Double Hashing Analysis</vt:lpstr>
      <vt:lpstr>More Double Hashing Facts</vt:lpstr>
      <vt:lpstr>Charts</vt:lpstr>
      <vt:lpstr>Rehashing</vt:lpstr>
      <vt:lpstr>Rehashing</vt:lpstr>
      <vt:lpstr>Rehashing</vt:lpstr>
      <vt:lpstr>Rehashing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Instructor: Lilian de Greef Quarter: Summer 2017</dc:title>
  <dc:creator>Lilian De Greef</dc:creator>
  <cp:lastModifiedBy>Lilian De Greef</cp:lastModifiedBy>
  <cp:revision>54</cp:revision>
  <cp:lastPrinted>2017-07-05T17:18:42Z</cp:lastPrinted>
  <dcterms:created xsi:type="dcterms:W3CDTF">2017-07-04T23:20:53Z</dcterms:created>
  <dcterms:modified xsi:type="dcterms:W3CDTF">2017-07-05T17:19:08Z</dcterms:modified>
</cp:coreProperties>
</file>