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8" r:id="rId2"/>
    <p:sldId id="260" r:id="rId3"/>
    <p:sldId id="397" r:id="rId4"/>
    <p:sldId id="398" r:id="rId5"/>
    <p:sldId id="399" r:id="rId6"/>
    <p:sldId id="359" r:id="rId7"/>
    <p:sldId id="362" r:id="rId8"/>
    <p:sldId id="363" r:id="rId9"/>
    <p:sldId id="377" r:id="rId10"/>
    <p:sldId id="366" r:id="rId11"/>
    <p:sldId id="367" r:id="rId12"/>
    <p:sldId id="369" r:id="rId13"/>
    <p:sldId id="393" r:id="rId14"/>
    <p:sldId id="394" r:id="rId15"/>
    <p:sldId id="368" r:id="rId16"/>
    <p:sldId id="370" r:id="rId17"/>
    <p:sldId id="378" r:id="rId18"/>
    <p:sldId id="379" r:id="rId19"/>
    <p:sldId id="381" r:id="rId20"/>
    <p:sldId id="383" r:id="rId21"/>
    <p:sldId id="382" r:id="rId22"/>
    <p:sldId id="392" r:id="rId23"/>
    <p:sldId id="384" r:id="rId24"/>
    <p:sldId id="387" r:id="rId25"/>
    <p:sldId id="388" r:id="rId26"/>
    <p:sldId id="389" r:id="rId27"/>
    <p:sldId id="391" r:id="rId28"/>
    <p:sldId id="3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/>
    <p:restoredTop sz="89097"/>
  </p:normalViewPr>
  <p:slideViewPr>
    <p:cSldViewPr snapToGrid="0" snapToObjects="1">
      <p:cViewPr>
        <p:scale>
          <a:sx n="67" d="100"/>
          <a:sy n="67" d="100"/>
        </p:scale>
        <p:origin x="1624" y="1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51661-D191-7746-9A19-E5FFAAAA7B3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59F58-F119-0E43-8494-EDD4305C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579-158C-D948-AE75-C63C17394A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9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9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2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7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9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4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4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0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6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2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3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5717-17B1-DC4F-A9AB-2B9613EABDDD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741" y="3740728"/>
            <a:ext cx="9144000" cy="13481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Instructor: Lilian de Greef</a:t>
            </a:r>
            <a:br>
              <a:rPr lang="en-US" sz="2400" dirty="0"/>
            </a:br>
            <a:r>
              <a:rPr lang="en-US" sz="2400" dirty="0"/>
              <a:t>Quarter: Summer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1833438"/>
            <a:ext cx="10115550" cy="1655762"/>
          </a:xfrm>
        </p:spPr>
        <p:txBody>
          <a:bodyPr anchor="ctr">
            <a:noAutofit/>
          </a:bodyPr>
          <a:lstStyle/>
          <a:p>
            <a:r>
              <a:rPr lang="en-US" sz="4400" dirty="0"/>
              <a:t>CSE 373: Data Structures and Algorithms</a:t>
            </a:r>
          </a:p>
          <a:p>
            <a:r>
              <a:rPr lang="en-US" sz="3200" dirty="0"/>
              <a:t>Lecture </a:t>
            </a:r>
            <a:r>
              <a:rPr lang="en-US" sz="3200" dirty="0" smtClean="0"/>
              <a:t>5: Finishing up Asymptotic Analysis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Big-O, Big-Ω, Big-</a:t>
            </a:r>
            <a:r>
              <a:rPr lang="el-GR" sz="3200" dirty="0" smtClean="0">
                <a:solidFill>
                  <a:schemeClr val="accent1"/>
                </a:solidFill>
              </a:rPr>
              <a:t>θ</a:t>
            </a:r>
            <a:r>
              <a:rPr lang="en-US" sz="3200" dirty="0" smtClean="0">
                <a:solidFill>
                  <a:schemeClr val="accent1"/>
                </a:solidFill>
              </a:rPr>
              <a:t>, little-o, </a:t>
            </a:r>
            <a:r>
              <a:rPr lang="en-US" sz="3200" dirty="0">
                <a:solidFill>
                  <a:schemeClr val="accent1"/>
                </a:solidFill>
              </a:rPr>
              <a:t>little-</a:t>
            </a:r>
            <a:r>
              <a:rPr lang="el-GR" sz="3200" dirty="0" smtClean="0">
                <a:solidFill>
                  <a:schemeClr val="accent1"/>
                </a:solidFill>
              </a:rPr>
              <a:t>ω</a:t>
            </a:r>
            <a:r>
              <a:rPr lang="en-US" sz="3200" dirty="0" smtClean="0">
                <a:solidFill>
                  <a:schemeClr val="accent1"/>
                </a:solidFill>
              </a:rPr>
              <a:t>   &amp;   Amortized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</a:t>
            </a:r>
            <a:r>
              <a:rPr lang="en-US" dirty="0"/>
              <a:t> &amp;</a:t>
            </a:r>
            <a:r>
              <a:rPr lang="en-US" dirty="0" smtClean="0"/>
              <a:t> Big-Omega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568448"/>
            <a:ext cx="4633913" cy="187743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chemeClr val="accent1"/>
                </a:solidFill>
              </a:rPr>
              <a:t>Big-O:</a:t>
            </a:r>
          </a:p>
          <a:p>
            <a:pPr>
              <a:buNone/>
            </a:pPr>
            <a:r>
              <a:rPr lang="en-US" sz="2800" dirty="0" smtClean="0"/>
              <a:t>f(</a:t>
            </a:r>
            <a:r>
              <a:rPr lang="en-US" sz="2800" i="1" dirty="0" smtClean="0"/>
              <a:t>n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 pitchFamily="18" charset="2"/>
              </a:rPr>
              <a:t>is in </a:t>
            </a:r>
            <a:r>
              <a:rPr lang="en-US" sz="2800" b="1" dirty="0" smtClean="0">
                <a:solidFill>
                  <a:srgbClr val="4F81BD"/>
                </a:solidFill>
                <a:sym typeface="Symbol" pitchFamily="18" charset="2"/>
              </a:rPr>
              <a:t>O( 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g(</a:t>
            </a:r>
            <a:r>
              <a:rPr lang="en-US" sz="2800" i="1" dirty="0" smtClean="0">
                <a:solidFill>
                  <a:srgbClr val="4F81BD"/>
                </a:solidFill>
                <a:sym typeface="Symbol" pitchFamily="18" charset="2"/>
              </a:rPr>
              <a:t>n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) </a:t>
            </a:r>
            <a:r>
              <a:rPr lang="en-US" sz="2800" b="1" dirty="0" smtClean="0">
                <a:solidFill>
                  <a:srgbClr val="4F81BD"/>
                </a:solidFill>
                <a:sym typeface="Symbol" pitchFamily="18" charset="2"/>
              </a:rPr>
              <a:t>)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if there exist constants </a:t>
            </a:r>
            <a:r>
              <a:rPr lang="en-US" sz="2800" b="1" i="1" dirty="0" smtClean="0">
                <a:solidFill>
                  <a:schemeClr val="accent6"/>
                </a:solidFill>
                <a:sym typeface="Symbol" pitchFamily="18" charset="2"/>
              </a:rPr>
              <a:t>c</a:t>
            </a:r>
            <a:r>
              <a:rPr lang="en-US" sz="2800" dirty="0" smtClean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and </a:t>
            </a:r>
            <a:r>
              <a:rPr lang="en-US" sz="2800" b="1" i="1" dirty="0" smtClean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800" b="1" i="1" baseline="-25000" dirty="0" smtClean="0">
                <a:solidFill>
                  <a:schemeClr val="accent6"/>
                </a:solidFill>
                <a:sym typeface="Symbol" pitchFamily="18" charset="2"/>
              </a:rPr>
              <a:t>0</a:t>
            </a:r>
            <a:r>
              <a:rPr lang="en-US" sz="2800" dirty="0" smtClean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such that f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      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b="1" i="1" dirty="0" smtClean="0">
                <a:solidFill>
                  <a:schemeClr val="accent6"/>
                </a:solidFill>
                <a:sym typeface="Symbol" pitchFamily="18" charset="2"/>
              </a:rPr>
              <a:t>c</a:t>
            </a:r>
            <a:r>
              <a:rPr lang="en-US" sz="2800" dirty="0" smtClean="0">
                <a:sym typeface="Symbol" pitchFamily="18" charset="2"/>
              </a:rPr>
              <a:t> g(</a:t>
            </a:r>
            <a:r>
              <a:rPr lang="en-US" sz="2800" i="1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) for all </a:t>
            </a:r>
            <a:r>
              <a:rPr lang="en-US" sz="2800" i="1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b="1" dirty="0" smtClean="0">
                <a:sym typeface="Symbol"/>
              </a:rPr>
              <a:t>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b="1" i="1" dirty="0" smtClean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800" b="1" i="1" baseline="-25000" dirty="0" smtClean="0">
                <a:solidFill>
                  <a:schemeClr val="accent6"/>
                </a:solidFill>
                <a:sym typeface="Symbol" pitchFamily="18" charset="2"/>
              </a:rPr>
              <a:t>0</a:t>
            </a:r>
            <a:endParaRPr lang="en-US" sz="2800" b="1" i="1" baseline="-25000" dirty="0">
              <a:solidFill>
                <a:schemeClr val="accent6"/>
              </a:solidFill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1568448"/>
            <a:ext cx="4633913" cy="187743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chemeClr val="accent1"/>
                </a:solidFill>
              </a:rPr>
              <a:t>Big-Ω:</a:t>
            </a:r>
          </a:p>
          <a:p>
            <a:pPr>
              <a:buNone/>
            </a:pPr>
            <a:r>
              <a:rPr lang="en-US" sz="2800" dirty="0" smtClean="0"/>
              <a:t>f(</a:t>
            </a:r>
            <a:r>
              <a:rPr lang="en-US" sz="2800" i="1" dirty="0" smtClean="0"/>
              <a:t>n</a:t>
            </a:r>
            <a:r>
              <a:rPr lang="en-US" sz="2800" dirty="0"/>
              <a:t>) </a:t>
            </a:r>
            <a:r>
              <a:rPr lang="en-US" sz="2800" dirty="0">
                <a:sym typeface="Symbol" pitchFamily="18" charset="2"/>
              </a:rPr>
              <a:t>is in </a:t>
            </a:r>
            <a:r>
              <a:rPr lang="en-US" sz="2800" b="1" dirty="0" smtClean="0">
                <a:solidFill>
                  <a:schemeClr val="accent1"/>
                </a:solidFill>
              </a:rPr>
              <a:t>Ω </a:t>
            </a:r>
            <a:r>
              <a:rPr lang="en-US" sz="2800" b="1" dirty="0" smtClean="0">
                <a:solidFill>
                  <a:srgbClr val="4F81BD"/>
                </a:solidFill>
                <a:sym typeface="Symbol" pitchFamily="18" charset="2"/>
              </a:rPr>
              <a:t>( 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g(</a:t>
            </a:r>
            <a:r>
              <a:rPr lang="en-US" sz="2800" i="1" dirty="0" smtClean="0">
                <a:solidFill>
                  <a:srgbClr val="4F81BD"/>
                </a:solidFill>
                <a:sym typeface="Symbol" pitchFamily="18" charset="2"/>
              </a:rPr>
              <a:t>n</a:t>
            </a:r>
            <a:r>
              <a:rPr lang="en-US" sz="2800" dirty="0">
                <a:solidFill>
                  <a:srgbClr val="4F81BD"/>
                </a:solidFill>
                <a:sym typeface="Symbol" pitchFamily="18" charset="2"/>
              </a:rPr>
              <a:t>) </a:t>
            </a:r>
            <a:r>
              <a:rPr lang="en-US" sz="2800" b="1" dirty="0">
                <a:solidFill>
                  <a:srgbClr val="4F81BD"/>
                </a:solidFill>
                <a:sym typeface="Symbol" pitchFamily="18" charset="2"/>
              </a:rPr>
              <a:t>)</a:t>
            </a:r>
            <a:r>
              <a:rPr lang="en-US" sz="2800" dirty="0">
                <a:solidFill>
                  <a:srgbClr val="4F81BD"/>
                </a:solidFill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if there exist constants </a:t>
            </a:r>
            <a:r>
              <a:rPr lang="en-US" sz="2800" b="1" i="1" dirty="0" smtClean="0">
                <a:solidFill>
                  <a:schemeClr val="accent6"/>
                </a:solidFill>
                <a:sym typeface="Symbol" pitchFamily="18" charset="2"/>
              </a:rPr>
              <a:t>c</a:t>
            </a:r>
            <a:r>
              <a:rPr lang="en-US" sz="2800" dirty="0" smtClean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and </a:t>
            </a:r>
            <a:r>
              <a:rPr lang="en-US" sz="2800" b="1" i="1" dirty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800" b="1" i="1" baseline="-25000" dirty="0">
                <a:solidFill>
                  <a:schemeClr val="accent6"/>
                </a:solidFill>
                <a:sym typeface="Symbol" pitchFamily="18" charset="2"/>
              </a:rPr>
              <a:t>0</a:t>
            </a:r>
            <a:r>
              <a:rPr lang="en-US" sz="2800" dirty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such </a:t>
            </a:r>
            <a:r>
              <a:rPr lang="en-US" sz="2800" dirty="0" smtClean="0">
                <a:sym typeface="Symbol" pitchFamily="18" charset="2"/>
              </a:rPr>
              <a:t>that f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/>
              <a:t>)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      </a:t>
            </a:r>
            <a:r>
              <a:rPr lang="en-US" sz="2800" b="1" i="1" dirty="0" smtClean="0">
                <a:solidFill>
                  <a:schemeClr val="accent6"/>
                </a:solidFill>
                <a:sym typeface="Symbol" pitchFamily="18" charset="2"/>
              </a:rPr>
              <a:t>c</a:t>
            </a:r>
            <a:r>
              <a:rPr lang="en-US" sz="2800" dirty="0" smtClean="0">
                <a:sym typeface="Symbol" pitchFamily="18" charset="2"/>
              </a:rPr>
              <a:t> g(</a:t>
            </a:r>
            <a:r>
              <a:rPr lang="en-US" sz="2800" i="1" dirty="0" smtClean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) for all </a:t>
            </a:r>
            <a:r>
              <a:rPr lang="en-US" sz="2800" i="1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dirty="0">
                <a:sym typeface="Symbol"/>
              </a:rPr>
              <a:t>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i="1" dirty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800" b="1" i="1" baseline="-25000" dirty="0">
                <a:solidFill>
                  <a:schemeClr val="accent6"/>
                </a:solidFill>
                <a:sym typeface="Symbol" pitchFamily="18" charset="2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7275" y="3671887"/>
            <a:ext cx="4200525" cy="2527175"/>
            <a:chOff x="1057275" y="3671887"/>
            <a:chExt cx="4200525" cy="252717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068149" y="3671887"/>
              <a:ext cx="0" cy="2527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057275" y="6193524"/>
              <a:ext cx="420052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12693" y="3671886"/>
            <a:ext cx="4200525" cy="2527175"/>
            <a:chOff x="1057275" y="3671887"/>
            <a:chExt cx="4200525" cy="2527175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068149" y="3671887"/>
              <a:ext cx="0" cy="2527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057275" y="6193524"/>
              <a:ext cx="420052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18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Big-Theta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482848"/>
            <a:ext cx="4633913" cy="144655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accent1"/>
                </a:solidFill>
              </a:rPr>
              <a:t>Big-</a:t>
            </a:r>
            <a:r>
              <a:rPr lang="el-GR" sz="3200" b="1" u="sng" dirty="0" smtClean="0">
                <a:solidFill>
                  <a:schemeClr val="accent1"/>
                </a:solidFill>
              </a:rPr>
              <a:t>θ</a:t>
            </a:r>
            <a:r>
              <a:rPr lang="en-US" sz="3200" b="1" u="sng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en-US" sz="2800" dirty="0" smtClean="0"/>
              <a:t>f(</a:t>
            </a:r>
            <a:r>
              <a:rPr lang="en-US" sz="2800" i="1" dirty="0" smtClean="0"/>
              <a:t>n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 pitchFamily="18" charset="2"/>
              </a:rPr>
              <a:t>is in </a:t>
            </a:r>
            <a:r>
              <a:rPr lang="el-GR" sz="2800" b="1" dirty="0" smtClean="0">
                <a:solidFill>
                  <a:schemeClr val="accent1"/>
                </a:solidFill>
              </a:rPr>
              <a:t>θ</a:t>
            </a:r>
            <a:r>
              <a:rPr lang="en-US" sz="2800" b="1" dirty="0" smtClean="0">
                <a:solidFill>
                  <a:srgbClr val="4F81BD"/>
                </a:solidFill>
                <a:sym typeface="Symbol" pitchFamily="18" charset="2"/>
              </a:rPr>
              <a:t>( 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g(</a:t>
            </a:r>
            <a:r>
              <a:rPr lang="en-US" sz="2800" i="1" dirty="0" smtClean="0">
                <a:solidFill>
                  <a:srgbClr val="4F81BD"/>
                </a:solidFill>
                <a:sym typeface="Symbol" pitchFamily="18" charset="2"/>
              </a:rPr>
              <a:t>n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) </a:t>
            </a:r>
            <a:r>
              <a:rPr lang="en-US" sz="2800" b="1" dirty="0" smtClean="0">
                <a:solidFill>
                  <a:srgbClr val="4F81BD"/>
                </a:solidFill>
                <a:sym typeface="Symbol" pitchFamily="18" charset="2"/>
              </a:rPr>
              <a:t>)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if f(n) is in both  O(g(</a:t>
            </a:r>
            <a:r>
              <a:rPr lang="en-US" sz="2800" i="1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))  </a:t>
            </a:r>
            <a:r>
              <a:rPr lang="en-US" sz="2800" i="1" dirty="0" smtClean="0">
                <a:sym typeface="Symbol" pitchFamily="18" charset="2"/>
              </a:rPr>
              <a:t>and</a:t>
            </a:r>
            <a:r>
              <a:rPr lang="en-US" sz="2800" dirty="0" smtClean="0">
                <a:sym typeface="Symbol" pitchFamily="18" charset="2"/>
              </a:rPr>
              <a:t>  </a:t>
            </a:r>
            <a:r>
              <a:rPr lang="en-US" sz="2800" dirty="0" smtClean="0"/>
              <a:t>Ω </a:t>
            </a:r>
            <a:r>
              <a:rPr lang="en-US" sz="2800" dirty="0" smtClean="0">
                <a:sym typeface="Symbol" pitchFamily="18" charset="2"/>
              </a:rPr>
              <a:t>(g(</a:t>
            </a:r>
            <a:r>
              <a:rPr lang="en-US" sz="2800" i="1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)) </a:t>
            </a:r>
            <a:endParaRPr lang="en-US" sz="2800" i="1" baseline="-25000" dirty="0">
              <a:sym typeface="Symbol" pitchFamily="18" charset="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0" y="1690688"/>
            <a:ext cx="4717257" cy="3709860"/>
            <a:chOff x="1057275" y="3671887"/>
            <a:chExt cx="4200525" cy="2527175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068149" y="3671887"/>
              <a:ext cx="0" cy="2527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057275" y="6193524"/>
              <a:ext cx="420052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18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little-o </a:t>
            </a:r>
            <a:r>
              <a:rPr lang="en-US" dirty="0"/>
              <a:t>&amp;</a:t>
            </a:r>
            <a:r>
              <a:rPr lang="en-US" dirty="0" smtClean="0"/>
              <a:t> little-omega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568448"/>
            <a:ext cx="5119688" cy="187743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u="sng" dirty="0">
                <a:solidFill>
                  <a:schemeClr val="accent1"/>
                </a:solidFill>
              </a:rPr>
              <a:t>l</a:t>
            </a:r>
            <a:r>
              <a:rPr lang="en-US" sz="3200" b="1" u="sng" dirty="0" smtClean="0">
                <a:solidFill>
                  <a:schemeClr val="accent1"/>
                </a:solidFill>
              </a:rPr>
              <a:t>ittle-o:</a:t>
            </a:r>
          </a:p>
          <a:p>
            <a:pPr>
              <a:buNone/>
            </a:pPr>
            <a:r>
              <a:rPr lang="en-US" sz="2800" dirty="0" smtClean="0"/>
              <a:t>f(</a:t>
            </a:r>
            <a:r>
              <a:rPr lang="en-US" sz="2800" i="1" dirty="0" smtClean="0"/>
              <a:t>n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 pitchFamily="18" charset="2"/>
              </a:rPr>
              <a:t>is in </a:t>
            </a:r>
            <a:r>
              <a:rPr lang="en-US" sz="2800" b="1" dirty="0">
                <a:solidFill>
                  <a:srgbClr val="4F81BD"/>
                </a:solidFill>
                <a:sym typeface="Symbol" pitchFamily="18" charset="2"/>
              </a:rPr>
              <a:t>o</a:t>
            </a:r>
            <a:r>
              <a:rPr lang="en-US" sz="2800" b="1" dirty="0" smtClean="0">
                <a:solidFill>
                  <a:srgbClr val="4F81BD"/>
                </a:solidFill>
                <a:sym typeface="Symbol" pitchFamily="18" charset="2"/>
              </a:rPr>
              <a:t>( 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g(</a:t>
            </a:r>
            <a:r>
              <a:rPr lang="en-US" sz="2800" i="1" dirty="0" smtClean="0">
                <a:solidFill>
                  <a:srgbClr val="4F81BD"/>
                </a:solidFill>
                <a:sym typeface="Symbol" pitchFamily="18" charset="2"/>
              </a:rPr>
              <a:t>n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) </a:t>
            </a:r>
            <a:r>
              <a:rPr lang="en-US" sz="2800" b="1" dirty="0" smtClean="0">
                <a:solidFill>
                  <a:srgbClr val="4F81BD"/>
                </a:solidFill>
                <a:sym typeface="Symbol" pitchFamily="18" charset="2"/>
              </a:rPr>
              <a:t>)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if </a:t>
            </a:r>
          </a:p>
          <a:p>
            <a:pPr>
              <a:buNone/>
            </a:pPr>
            <a:r>
              <a:rPr lang="en-US" sz="2800" dirty="0" smtClean="0">
                <a:sym typeface="Symbol" pitchFamily="18" charset="2"/>
              </a:rPr>
              <a:t>constants </a:t>
            </a:r>
            <a:r>
              <a:rPr lang="en-US" sz="2800" b="1" i="1" dirty="0" smtClean="0">
                <a:solidFill>
                  <a:schemeClr val="accent6"/>
                </a:solidFill>
                <a:sym typeface="Symbol" pitchFamily="18" charset="2"/>
              </a:rPr>
              <a:t>c</a:t>
            </a:r>
            <a:r>
              <a:rPr lang="en-US" sz="2800" dirty="0" smtClean="0">
                <a:solidFill>
                  <a:schemeClr val="accent6"/>
                </a:solidFill>
                <a:sym typeface="Symbol" pitchFamily="18" charset="2"/>
              </a:rPr>
              <a:t> &gt;0 </a:t>
            </a:r>
            <a:r>
              <a:rPr lang="en-US" sz="2800" dirty="0" smtClean="0">
                <a:sym typeface="Symbol" pitchFamily="18" charset="2"/>
              </a:rPr>
              <a:t>there exists an </a:t>
            </a:r>
            <a:r>
              <a:rPr lang="en-US" sz="2800" b="1" i="1" dirty="0" smtClean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800" b="1" i="1" baseline="-25000" dirty="0" smtClean="0">
                <a:solidFill>
                  <a:schemeClr val="accent6"/>
                </a:solidFill>
                <a:sym typeface="Symbol" pitchFamily="18" charset="2"/>
              </a:rPr>
              <a:t>0</a:t>
            </a:r>
            <a:r>
              <a:rPr lang="en-US" sz="2800" dirty="0" smtClean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en-US" sz="2800" i="1" dirty="0" err="1" smtClean="0">
                <a:sym typeface="Symbol" pitchFamily="18" charset="2"/>
              </a:rPr>
              <a:t>s.t.</a:t>
            </a:r>
            <a:r>
              <a:rPr lang="en-US" sz="2800" i="1" dirty="0" smtClean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      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b="1" i="1" dirty="0" smtClean="0">
                <a:solidFill>
                  <a:schemeClr val="accent6"/>
                </a:solidFill>
                <a:sym typeface="Symbol" pitchFamily="18" charset="2"/>
              </a:rPr>
              <a:t>c</a:t>
            </a:r>
            <a:r>
              <a:rPr lang="en-US" sz="2800" dirty="0" smtClean="0">
                <a:sym typeface="Symbol" pitchFamily="18" charset="2"/>
              </a:rPr>
              <a:t> g(</a:t>
            </a:r>
            <a:r>
              <a:rPr lang="en-US" sz="2800" i="1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) for all </a:t>
            </a:r>
            <a:r>
              <a:rPr lang="en-US" sz="2800" i="1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b="1" dirty="0" smtClean="0">
                <a:sym typeface="Symbol"/>
              </a:rPr>
              <a:t>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b="1" i="1" dirty="0" smtClean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800" b="1" i="1" baseline="-25000" dirty="0" smtClean="0">
                <a:solidFill>
                  <a:schemeClr val="accent6"/>
                </a:solidFill>
                <a:sym typeface="Symbol" pitchFamily="18" charset="2"/>
              </a:rPr>
              <a:t>0</a:t>
            </a:r>
            <a:endParaRPr lang="en-US" sz="2800" b="1" i="1" baseline="-25000" dirty="0">
              <a:solidFill>
                <a:schemeClr val="accent6"/>
              </a:solidFill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1568448"/>
            <a:ext cx="4962525" cy="187743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chemeClr val="accent1"/>
                </a:solidFill>
              </a:rPr>
              <a:t>little-</a:t>
            </a:r>
            <a:r>
              <a:rPr lang="el-GR" sz="3200" b="1" u="sng" dirty="0" smtClean="0">
                <a:solidFill>
                  <a:schemeClr val="accent1"/>
                </a:solidFill>
              </a:rPr>
              <a:t>ω</a:t>
            </a:r>
            <a:r>
              <a:rPr lang="en-US" sz="3200" b="1" u="sng" dirty="0" smtClean="0">
                <a:solidFill>
                  <a:schemeClr val="accent1"/>
                </a:solidFill>
              </a:rPr>
              <a:t>:</a:t>
            </a:r>
          </a:p>
          <a:p>
            <a:pPr>
              <a:buNone/>
            </a:pPr>
            <a:r>
              <a:rPr lang="en-US" sz="2800" dirty="0" smtClean="0"/>
              <a:t>f(</a:t>
            </a:r>
            <a:r>
              <a:rPr lang="en-US" sz="2800" i="1" dirty="0" smtClean="0"/>
              <a:t>n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 pitchFamily="18" charset="2"/>
              </a:rPr>
              <a:t>is in </a:t>
            </a:r>
            <a:r>
              <a:rPr lang="el-GR" sz="2800" b="1" dirty="0" smtClean="0">
                <a:solidFill>
                  <a:schemeClr val="accent1"/>
                </a:solidFill>
              </a:rPr>
              <a:t>ω</a:t>
            </a:r>
            <a:r>
              <a:rPr lang="en-US" sz="2800" b="1" dirty="0" smtClean="0">
                <a:solidFill>
                  <a:srgbClr val="4F81BD"/>
                </a:solidFill>
                <a:sym typeface="Symbol" pitchFamily="18" charset="2"/>
              </a:rPr>
              <a:t>( 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g(</a:t>
            </a:r>
            <a:r>
              <a:rPr lang="en-US" sz="2800" i="1" dirty="0" smtClean="0">
                <a:solidFill>
                  <a:srgbClr val="4F81BD"/>
                </a:solidFill>
                <a:sym typeface="Symbol" pitchFamily="18" charset="2"/>
              </a:rPr>
              <a:t>n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) </a:t>
            </a:r>
            <a:r>
              <a:rPr lang="en-US" sz="2800" b="1" dirty="0" smtClean="0">
                <a:solidFill>
                  <a:srgbClr val="4F81BD"/>
                </a:solidFill>
                <a:sym typeface="Symbol" pitchFamily="18" charset="2"/>
              </a:rPr>
              <a:t>)</a:t>
            </a:r>
            <a:r>
              <a:rPr lang="en-US" sz="2800" dirty="0" smtClean="0">
                <a:solidFill>
                  <a:srgbClr val="4F81BD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if </a:t>
            </a:r>
            <a:endParaRPr lang="en-US" sz="2800" dirty="0">
              <a:sym typeface="Symbol" pitchFamily="18" charset="2"/>
            </a:endParaRPr>
          </a:p>
          <a:p>
            <a:pPr>
              <a:buNone/>
            </a:pPr>
            <a:r>
              <a:rPr lang="en-US" sz="2800" dirty="0">
                <a:sym typeface="Symbol" pitchFamily="18" charset="2"/>
              </a:rPr>
              <a:t>constants </a:t>
            </a:r>
            <a:r>
              <a:rPr lang="en-US" sz="2800" b="1" i="1" dirty="0">
                <a:solidFill>
                  <a:schemeClr val="accent6"/>
                </a:solidFill>
                <a:sym typeface="Symbol" pitchFamily="18" charset="2"/>
              </a:rPr>
              <a:t>c</a:t>
            </a:r>
            <a:r>
              <a:rPr lang="en-US" sz="2800" dirty="0">
                <a:solidFill>
                  <a:schemeClr val="accent6"/>
                </a:solidFill>
                <a:sym typeface="Symbol" pitchFamily="18" charset="2"/>
              </a:rPr>
              <a:t> &gt;0 </a:t>
            </a:r>
            <a:r>
              <a:rPr lang="en-US" sz="2800" dirty="0" smtClean="0">
                <a:sym typeface="Symbol" pitchFamily="18" charset="2"/>
              </a:rPr>
              <a:t>there </a:t>
            </a:r>
            <a:r>
              <a:rPr lang="en-US" sz="2800" dirty="0">
                <a:sym typeface="Symbol" pitchFamily="18" charset="2"/>
              </a:rPr>
              <a:t>exists an </a:t>
            </a:r>
            <a:r>
              <a:rPr lang="en-US" sz="2800" b="1" i="1" dirty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800" b="1" i="1" baseline="-25000" dirty="0">
                <a:solidFill>
                  <a:schemeClr val="accent6"/>
                </a:solidFill>
                <a:sym typeface="Symbol" pitchFamily="18" charset="2"/>
              </a:rPr>
              <a:t>0</a:t>
            </a:r>
            <a:r>
              <a:rPr lang="en-US" sz="2800" dirty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en-US" sz="2800" i="1" dirty="0" err="1">
                <a:sym typeface="Symbol" pitchFamily="18" charset="2"/>
              </a:rPr>
              <a:t>s.t.</a:t>
            </a:r>
            <a:r>
              <a:rPr lang="en-US" sz="2800" i="1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f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</a:t>
            </a:r>
            <a:r>
              <a:rPr lang="en-US" sz="2800" b="1" dirty="0">
                <a:solidFill>
                  <a:schemeClr val="accent2"/>
                </a:solidFill>
                <a:sym typeface="Symbol" pitchFamily="18" charset="2"/>
              </a:rPr>
              <a:t>      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i="1" dirty="0">
                <a:solidFill>
                  <a:schemeClr val="accent6"/>
                </a:solidFill>
                <a:sym typeface="Symbol" pitchFamily="18" charset="2"/>
              </a:rPr>
              <a:t>c</a:t>
            </a:r>
            <a:r>
              <a:rPr lang="en-US" sz="2800" dirty="0">
                <a:sym typeface="Symbol" pitchFamily="18" charset="2"/>
              </a:rPr>
              <a:t> g(</a:t>
            </a:r>
            <a:r>
              <a:rPr lang="en-US" sz="2800" i="1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) for all </a:t>
            </a:r>
            <a:r>
              <a:rPr lang="en-US" sz="2800" i="1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dirty="0">
                <a:sym typeface="Symbol"/>
              </a:rPr>
              <a:t>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i="1" dirty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800" b="1" i="1" baseline="-25000" dirty="0">
                <a:solidFill>
                  <a:schemeClr val="accent6"/>
                </a:solidFill>
                <a:sym typeface="Symbol" pitchFamily="18" charset="2"/>
              </a:rPr>
              <a:t>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92694" y="3571869"/>
            <a:ext cx="4341655" cy="2971803"/>
            <a:chOff x="1068149" y="3671887"/>
            <a:chExt cx="4189651" cy="2521638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068149" y="3671887"/>
              <a:ext cx="0" cy="25216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068149" y="6167868"/>
              <a:ext cx="4189651" cy="55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51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/>
              <a:t>Let </a:t>
            </a:r>
            <a:r>
              <a:rPr lang="en-US" sz="3200" dirty="0" smtClean="0">
                <a:solidFill>
                  <a:schemeClr val="accent1"/>
                </a:solidFill>
              </a:rPr>
              <a:t>f(</a:t>
            </a:r>
            <a:r>
              <a:rPr lang="en-US" sz="3200" i="1" dirty="0" smtClean="0">
                <a:solidFill>
                  <a:schemeClr val="accent1"/>
                </a:solidFill>
              </a:rPr>
              <a:t>n</a:t>
            </a:r>
            <a:r>
              <a:rPr lang="en-US" sz="3200" dirty="0" smtClean="0">
                <a:solidFill>
                  <a:schemeClr val="accent1"/>
                </a:solidFill>
              </a:rPr>
              <a:t>) = 75</a:t>
            </a:r>
            <a:r>
              <a:rPr lang="en-US" sz="3200" i="1" dirty="0" smtClean="0">
                <a:solidFill>
                  <a:schemeClr val="accent1"/>
                </a:solidFill>
              </a:rPr>
              <a:t>n</a:t>
            </a:r>
            <a:r>
              <a:rPr lang="en-US" sz="3200" baseline="30000" dirty="0" smtClean="0">
                <a:solidFill>
                  <a:schemeClr val="accent1"/>
                </a:solidFill>
              </a:rPr>
              <a:t>3</a:t>
            </a:r>
            <a:r>
              <a:rPr lang="en-US" sz="3200" dirty="0" smtClean="0">
                <a:solidFill>
                  <a:schemeClr val="accent1"/>
                </a:solidFill>
              </a:rPr>
              <a:t> + 2  </a:t>
            </a:r>
            <a:r>
              <a:rPr lang="en-US" sz="3200" dirty="0" smtClean="0"/>
              <a:t>and  </a:t>
            </a:r>
            <a:r>
              <a:rPr lang="en-US" sz="3200" dirty="0" smtClean="0">
                <a:solidFill>
                  <a:schemeClr val="accent1"/>
                </a:solidFill>
              </a:rPr>
              <a:t>g(</a:t>
            </a:r>
            <a:r>
              <a:rPr lang="en-US" sz="3200" i="1" dirty="0" smtClean="0">
                <a:solidFill>
                  <a:schemeClr val="accent1"/>
                </a:solidFill>
              </a:rPr>
              <a:t>n</a:t>
            </a:r>
            <a:r>
              <a:rPr lang="en-US" sz="3200" dirty="0" smtClean="0">
                <a:solidFill>
                  <a:schemeClr val="accent1"/>
                </a:solidFill>
              </a:rPr>
              <a:t>) = </a:t>
            </a:r>
            <a:r>
              <a:rPr lang="en-US" sz="3200" i="1" dirty="0" smtClean="0">
                <a:solidFill>
                  <a:schemeClr val="accent1"/>
                </a:solidFill>
              </a:rPr>
              <a:t>n</a:t>
            </a:r>
            <a:r>
              <a:rPr lang="en-US" sz="3200" baseline="30000" dirty="0" smtClean="0">
                <a:solidFill>
                  <a:schemeClr val="accent1"/>
                </a:solidFill>
              </a:rPr>
              <a:t>3</a:t>
            </a:r>
            <a:r>
              <a:rPr lang="en-US" sz="3200" dirty="0" smtClean="0">
                <a:solidFill>
                  <a:schemeClr val="accent1"/>
                </a:solidFill>
              </a:rPr>
              <a:t> + 6</a:t>
            </a:r>
            <a:r>
              <a:rPr lang="en-US" sz="3200" i="1" dirty="0" smtClean="0">
                <a:solidFill>
                  <a:schemeClr val="accent1"/>
                </a:solidFill>
              </a:rPr>
              <a:t>n</a:t>
            </a:r>
            <a:r>
              <a:rPr lang="en-US" sz="3200" dirty="0" smtClean="0">
                <a:solidFill>
                  <a:schemeClr val="accent1"/>
                </a:solidFill>
              </a:rPr>
              <a:t> + 2</a:t>
            </a:r>
            <a:r>
              <a:rPr lang="en-US" sz="3200" i="1" dirty="0" smtClean="0">
                <a:solidFill>
                  <a:schemeClr val="accent1"/>
                </a:solidFill>
              </a:rPr>
              <a:t>n</a:t>
            </a:r>
            <a:r>
              <a:rPr lang="en-US" sz="3200" baseline="30000" dirty="0" smtClean="0">
                <a:solidFill>
                  <a:schemeClr val="accent1"/>
                </a:solidFill>
              </a:rPr>
              <a:t>2</a:t>
            </a:r>
            <a:endParaRPr lang="en-US" sz="32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/>
              <a:t>Then </a:t>
            </a:r>
            <a:r>
              <a:rPr lang="en-US" sz="3200" dirty="0"/>
              <a:t>f(</a:t>
            </a:r>
            <a:r>
              <a:rPr lang="en-US" sz="3200" i="1" dirty="0"/>
              <a:t>n</a:t>
            </a:r>
            <a:r>
              <a:rPr lang="en-US" sz="3200" dirty="0"/>
              <a:t>) </a:t>
            </a:r>
            <a:r>
              <a:rPr lang="en-US" sz="3200" dirty="0" smtClean="0"/>
              <a:t>is in</a:t>
            </a:r>
            <a:r>
              <a:rPr lang="mr-IN" sz="3200" dirty="0" smtClean="0"/>
              <a:t>…</a:t>
            </a:r>
            <a:r>
              <a:rPr lang="en-US" sz="3200" dirty="0"/>
              <a:t> </a:t>
            </a:r>
            <a:r>
              <a:rPr lang="en-US" sz="3200" dirty="0" smtClean="0"/>
              <a:t> (choose all that apply)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600" dirty="0" smtClean="0"/>
              <a:t>Big-O(g)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600" dirty="0" smtClean="0"/>
              <a:t>Big-</a:t>
            </a:r>
            <a:r>
              <a:rPr lang="el-GR" sz="3600" dirty="0" smtClean="0"/>
              <a:t>Ω</a:t>
            </a:r>
            <a:r>
              <a:rPr lang="en-US" sz="3600" dirty="0" smtClean="0"/>
              <a:t>(g)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l-GR" sz="3600" dirty="0"/>
              <a:t>θ</a:t>
            </a:r>
            <a:r>
              <a:rPr lang="en-US" sz="3600" dirty="0" smtClean="0"/>
              <a:t>(g)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600" dirty="0" smtClean="0"/>
              <a:t>little-o(g)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600" dirty="0" smtClean="0"/>
              <a:t>little-</a:t>
            </a:r>
            <a:r>
              <a:rPr lang="el-GR" sz="3600" dirty="0" smtClean="0"/>
              <a:t>ω</a:t>
            </a:r>
            <a:r>
              <a:rPr lang="en-US" sz="3600" dirty="0" smtClean="0"/>
              <a:t>(g)</a:t>
            </a:r>
          </a:p>
        </p:txBody>
      </p:sp>
    </p:spTree>
    <p:extLst>
      <p:ext uri="{BB962C8B-B14F-4D97-AF65-F5344CB8AC3E}">
        <p14:creationId xmlns:p14="http://schemas.microsoft.com/office/powerpoint/2010/main" val="18771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Practice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/>
              <a:t>Let </a:t>
            </a:r>
            <a:r>
              <a:rPr lang="en-US" sz="3200" dirty="0" smtClean="0">
                <a:solidFill>
                  <a:schemeClr val="accent1"/>
                </a:solidFill>
              </a:rPr>
              <a:t>f(</a:t>
            </a:r>
            <a:r>
              <a:rPr lang="en-US" sz="3200" i="1" dirty="0" smtClean="0">
                <a:solidFill>
                  <a:schemeClr val="accent1"/>
                </a:solidFill>
              </a:rPr>
              <a:t>n</a:t>
            </a:r>
            <a:r>
              <a:rPr lang="en-US" sz="3200" dirty="0" smtClean="0">
                <a:solidFill>
                  <a:schemeClr val="accent1"/>
                </a:solidFill>
              </a:rPr>
              <a:t>) = 3</a:t>
            </a:r>
            <a:r>
              <a:rPr lang="en-US" sz="3200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/>
              <a:t>and  </a:t>
            </a:r>
            <a:r>
              <a:rPr lang="en-US" sz="3200" dirty="0" smtClean="0">
                <a:solidFill>
                  <a:schemeClr val="accent1"/>
                </a:solidFill>
              </a:rPr>
              <a:t>g(</a:t>
            </a:r>
            <a:r>
              <a:rPr lang="en-US" sz="3200" i="1" dirty="0" smtClean="0">
                <a:solidFill>
                  <a:schemeClr val="accent1"/>
                </a:solidFill>
              </a:rPr>
              <a:t>n</a:t>
            </a:r>
            <a:r>
              <a:rPr lang="en-US" sz="3200" dirty="0" smtClean="0">
                <a:solidFill>
                  <a:schemeClr val="accent1"/>
                </a:solidFill>
              </a:rPr>
              <a:t>) = </a:t>
            </a:r>
            <a:r>
              <a:rPr lang="en-US" sz="3200" i="1" dirty="0" smtClean="0">
                <a:solidFill>
                  <a:schemeClr val="accent1"/>
                </a:solidFill>
              </a:rPr>
              <a:t>n</a:t>
            </a:r>
            <a:r>
              <a:rPr lang="en-US" sz="3200" baseline="30000" dirty="0" smtClean="0">
                <a:solidFill>
                  <a:schemeClr val="accent1"/>
                </a:solidFill>
              </a:rPr>
              <a:t>3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/>
              <a:t>Then </a:t>
            </a:r>
            <a:r>
              <a:rPr lang="en-US" sz="3200" dirty="0"/>
              <a:t>f(</a:t>
            </a:r>
            <a:r>
              <a:rPr lang="en-US" sz="3200" i="1" dirty="0"/>
              <a:t>n</a:t>
            </a:r>
            <a:r>
              <a:rPr lang="en-US" sz="3200" dirty="0"/>
              <a:t>) </a:t>
            </a:r>
            <a:r>
              <a:rPr lang="en-US" sz="3200" dirty="0" smtClean="0"/>
              <a:t>is in</a:t>
            </a:r>
            <a:r>
              <a:rPr lang="mr-IN" sz="3200" dirty="0" smtClean="0"/>
              <a:t>…</a:t>
            </a:r>
            <a:r>
              <a:rPr lang="en-US" sz="3200" dirty="0"/>
              <a:t> </a:t>
            </a:r>
            <a:r>
              <a:rPr lang="en-US" sz="3200" dirty="0" smtClean="0"/>
              <a:t> (choose all that apply)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600" dirty="0" smtClean="0"/>
              <a:t>Big-O(g)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600" dirty="0" smtClean="0"/>
              <a:t>Big-</a:t>
            </a:r>
            <a:r>
              <a:rPr lang="el-GR" sz="3600" dirty="0" smtClean="0"/>
              <a:t>Ω</a:t>
            </a:r>
            <a:r>
              <a:rPr lang="en-US" sz="3600" dirty="0" smtClean="0"/>
              <a:t>(g)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l-GR" sz="3600" dirty="0"/>
              <a:t>θ</a:t>
            </a:r>
            <a:r>
              <a:rPr lang="en-US" sz="3600" dirty="0" smtClean="0"/>
              <a:t>(g)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600" dirty="0" smtClean="0"/>
              <a:t>little-o(g)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600" dirty="0" smtClean="0"/>
              <a:t>little-</a:t>
            </a:r>
            <a:r>
              <a:rPr lang="el-GR" sz="3600" dirty="0" smtClean="0"/>
              <a:t>ω</a:t>
            </a:r>
            <a:r>
              <a:rPr lang="en-US" sz="3600" dirty="0" smtClean="0"/>
              <a:t>(g)</a:t>
            </a:r>
          </a:p>
        </p:txBody>
      </p:sp>
    </p:spTree>
    <p:extLst>
      <p:ext uri="{BB962C8B-B14F-4D97-AF65-F5344CB8AC3E}">
        <p14:creationId xmlns:p14="http://schemas.microsoft.com/office/powerpoint/2010/main" val="6930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Big-O, Big-Omega, Big-Theta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one is more useful to describe asymptotic behavior?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 common error is to say </a:t>
            </a:r>
            <a:r>
              <a:rPr lang="en-US" i="1" dirty="0"/>
              <a:t>O</a:t>
            </a:r>
            <a:r>
              <a:rPr lang="en-US" dirty="0"/>
              <a:t>( f(</a:t>
            </a:r>
            <a:r>
              <a:rPr lang="en-US" i="1" dirty="0"/>
              <a:t>n</a:t>
            </a:r>
            <a:r>
              <a:rPr lang="en-US" dirty="0"/>
              <a:t>) ) when you mean </a:t>
            </a:r>
            <a:r>
              <a:rPr lang="en-US" dirty="0" err="1"/>
              <a:t>θ</a:t>
            </a:r>
            <a:r>
              <a:rPr lang="en-US" dirty="0"/>
              <a:t>( f(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linear algorithm is in both O(n) and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5)</a:t>
            </a:r>
            <a:endParaRPr lang="en-US" dirty="0"/>
          </a:p>
          <a:p>
            <a:pPr lvl="1"/>
            <a:r>
              <a:rPr lang="en-US" dirty="0" smtClean="0"/>
              <a:t>Better </a:t>
            </a:r>
            <a:r>
              <a:rPr lang="en-US" dirty="0"/>
              <a:t>to say it is </a:t>
            </a:r>
            <a:r>
              <a:rPr lang="en-US" dirty="0" err="1" smtClean="0"/>
              <a:t>θ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That </a:t>
            </a:r>
            <a:r>
              <a:rPr lang="en-US" dirty="0"/>
              <a:t>means that it is not, for example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/>
              <a:t>log </a:t>
            </a:r>
            <a:r>
              <a:rPr lang="en-US" i="1" dirty="0"/>
              <a:t>n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Asymptotic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choosing the lowest Big-O or Big-Theta the best way to choose the fastest algorithm?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Big-O can use other variables (e.g. can sum </a:t>
            </a:r>
            <a:r>
              <a:rPr lang="en-US" dirty="0" smtClean="0"/>
              <a:t>all of the elements </a:t>
            </a:r>
            <a:r>
              <a:rPr lang="en-US" dirty="0"/>
              <a:t>of an n-by-m matrix in O(nm</a:t>
            </a:r>
            <a:r>
              <a:rPr lang="en-US" dirty="0" smtClean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calculate the average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the Array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45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What’s the </a:t>
            </a:r>
            <a:r>
              <a:rPr lang="en-US" b="1" dirty="0" smtClean="0"/>
              <a:t>worst-case</a:t>
            </a:r>
            <a:r>
              <a:rPr lang="en-US" dirty="0" smtClean="0"/>
              <a:t> running time of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push()</a:t>
            </a:r>
            <a:r>
              <a:rPr lang="en-US" dirty="0" smtClean="0"/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What’s the </a:t>
            </a:r>
            <a:r>
              <a:rPr lang="en-US" b="1" dirty="0" smtClean="0"/>
              <a:t>average</a:t>
            </a:r>
            <a:r>
              <a:rPr lang="en-US" dirty="0" smtClean="0"/>
              <a:t> running </a:t>
            </a:r>
            <a:r>
              <a:rPr lang="en-US" dirty="0"/>
              <a:t>time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push()</a:t>
            </a:r>
            <a:r>
              <a:rPr lang="en-US" dirty="0"/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Calculating the average: not based off of running a </a:t>
            </a:r>
            <a:r>
              <a:rPr lang="en-US" i="1" dirty="0" smtClean="0">
                <a:solidFill>
                  <a:schemeClr val="accent1"/>
                </a:solidFill>
              </a:rPr>
              <a:t>single operation</a:t>
            </a:r>
            <a:r>
              <a:rPr lang="en-US" dirty="0" smtClean="0"/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          but </a:t>
            </a:r>
            <a:r>
              <a:rPr lang="en-US" dirty="0"/>
              <a:t>running </a:t>
            </a:r>
            <a:r>
              <a:rPr lang="en-US" i="1" dirty="0">
                <a:solidFill>
                  <a:srgbClr val="C00000"/>
                </a:solidFill>
              </a:rPr>
              <a:t>many operations </a:t>
            </a:r>
            <a:r>
              <a:rPr lang="en-US" i="1" dirty="0" smtClean="0">
                <a:solidFill>
                  <a:srgbClr val="C00000"/>
                </a:solidFill>
              </a:rPr>
              <a:t>in sequence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Technique: </a:t>
            </a:r>
            <a:r>
              <a:rPr lang="en-US" b="1" dirty="0" smtClean="0"/>
              <a:t>Amortized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9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amortized cost </a:t>
            </a:r>
            <a:r>
              <a:rPr lang="en-US" dirty="0" smtClean="0"/>
              <a:t>of </a:t>
            </a:r>
            <a:r>
              <a:rPr lang="en-US" i="1" dirty="0" smtClean="0"/>
              <a:t>n</a:t>
            </a:r>
            <a:r>
              <a:rPr lang="en-US" dirty="0" smtClean="0"/>
              <a:t> operations is the worst-case total cost of the operations divided by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Announcements</a:t>
            </a:r>
          </a:p>
          <a:p>
            <a:r>
              <a:rPr lang="en-US" sz="3600" dirty="0" smtClean="0"/>
              <a:t>Big-O and Cousins</a:t>
            </a:r>
            <a:endParaRPr lang="en-US" sz="3600" dirty="0" smtClean="0"/>
          </a:p>
          <a:p>
            <a:pPr lvl="1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Big-Omega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Big-Theta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little-o 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little-omega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600" dirty="0" smtClean="0"/>
              <a:t>Average </a:t>
            </a:r>
            <a:r>
              <a:rPr lang="en-US" sz="3600" dirty="0" smtClean="0"/>
              <a:t>running time: </a:t>
            </a:r>
            <a:br>
              <a:rPr lang="en-US" sz="3600" dirty="0" smtClean="0"/>
            </a:br>
            <a:r>
              <a:rPr lang="en-US" sz="3600" dirty="0" smtClean="0"/>
              <a:t>Amortized Analysis</a:t>
            </a:r>
            <a:endParaRPr lang="en-US" sz="3600" dirty="0"/>
          </a:p>
          <a:p>
            <a:pPr lvl="1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amortized cost </a:t>
            </a:r>
            <a:r>
              <a:rPr lang="en-US" dirty="0" smtClean="0"/>
              <a:t>of </a:t>
            </a:r>
            <a:r>
              <a:rPr lang="en-US" i="1" dirty="0" smtClean="0"/>
              <a:t>n</a:t>
            </a:r>
            <a:r>
              <a:rPr lang="en-US" dirty="0" smtClean="0"/>
              <a:t> operations is the worst-case total cost of the operations divided by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Practice: </a:t>
            </a:r>
          </a:p>
          <a:p>
            <a:pPr lvl="1">
              <a:lnSpc>
                <a:spcPct val="100000"/>
              </a:lnSpc>
            </a:pP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/>
              <a:t> operations taking </a:t>
            </a:r>
            <a:r>
              <a:rPr lang="en-US" sz="2800" dirty="0" smtClean="0">
                <a:solidFill>
                  <a:schemeClr val="accent1"/>
                </a:solidFill>
              </a:rPr>
              <a:t>O(</a:t>
            </a:r>
            <a:r>
              <a:rPr lang="en-US" sz="2800" i="1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>
                <a:solidFill>
                  <a:schemeClr val="accent1"/>
                </a:solidFill>
              </a:rPr>
              <a:t>) </a:t>
            </a:r>
            <a:r>
              <a:rPr lang="is-IS" sz="2800" dirty="0"/>
              <a:t>→</a:t>
            </a:r>
            <a:r>
              <a:rPr lang="en-US" sz="2800" dirty="0" smtClean="0"/>
              <a:t> amortized cost =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/>
              <a:t> </a:t>
            </a:r>
            <a:r>
              <a:rPr lang="en-US" sz="2800" dirty="0"/>
              <a:t>operations </a:t>
            </a:r>
            <a:r>
              <a:rPr lang="en-US" sz="2800" dirty="0" smtClean="0"/>
              <a:t>taking </a:t>
            </a:r>
            <a:r>
              <a:rPr lang="en-US" sz="2800" dirty="0" smtClean="0">
                <a:solidFill>
                  <a:schemeClr val="accent1"/>
                </a:solidFill>
              </a:rPr>
              <a:t>O(</a:t>
            </a:r>
            <a:r>
              <a:rPr lang="en-US" sz="2800" i="1" dirty="0" smtClean="0">
                <a:solidFill>
                  <a:schemeClr val="accent1"/>
                </a:solidFill>
              </a:rPr>
              <a:t>n</a:t>
            </a:r>
            <a:r>
              <a:rPr lang="en-US" sz="2800" i="1" baseline="30000" dirty="0" smtClean="0">
                <a:solidFill>
                  <a:schemeClr val="accent1"/>
                </a:solidFill>
              </a:rPr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) </a:t>
            </a:r>
            <a:r>
              <a:rPr lang="is-IS" sz="2800" dirty="0"/>
              <a:t>→</a:t>
            </a:r>
            <a:r>
              <a:rPr lang="en-US" sz="2800" dirty="0" smtClean="0"/>
              <a:t> amortized </a:t>
            </a:r>
            <a:r>
              <a:rPr lang="en-US" sz="2800" dirty="0"/>
              <a:t>cost </a:t>
            </a:r>
            <a:r>
              <a:rPr lang="en-US" sz="2800" dirty="0" smtClean="0"/>
              <a:t>=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/>
              <a:t> </a:t>
            </a:r>
            <a:r>
              <a:rPr lang="en-US" sz="2800" dirty="0"/>
              <a:t>operations </a:t>
            </a:r>
            <a:r>
              <a:rPr lang="en-US" sz="2800" dirty="0" smtClean="0"/>
              <a:t>taking </a:t>
            </a:r>
            <a:r>
              <a:rPr lang="en-US" sz="2800" dirty="0" smtClean="0">
                <a:solidFill>
                  <a:schemeClr val="accent1"/>
                </a:solidFill>
              </a:rPr>
              <a:t>O(</a:t>
            </a:r>
            <a:r>
              <a:rPr lang="en-US" sz="2800" i="1" dirty="0" smtClean="0">
                <a:solidFill>
                  <a:schemeClr val="accent1"/>
                </a:solidFill>
              </a:rPr>
              <a:t>n </a:t>
            </a:r>
            <a:r>
              <a:rPr lang="en-US" sz="2800" dirty="0" smtClean="0">
                <a:solidFill>
                  <a:schemeClr val="accent1"/>
                </a:solidFill>
              </a:rPr>
              <a:t>f(</a:t>
            </a:r>
            <a:r>
              <a:rPr lang="en-US" sz="2800" i="1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>
                <a:solidFill>
                  <a:schemeClr val="accent1"/>
                </a:solidFill>
              </a:rPr>
              <a:t>)) </a:t>
            </a:r>
            <a:r>
              <a:rPr lang="is-IS" sz="2800" dirty="0"/>
              <a:t>→</a:t>
            </a:r>
            <a:r>
              <a:rPr lang="en-US" sz="2800" dirty="0" smtClean="0"/>
              <a:t> amortized </a:t>
            </a:r>
            <a:r>
              <a:rPr lang="en-US" sz="2800" dirty="0"/>
              <a:t>cost 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Array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What’s the amortized cost of calling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push()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times </a:t>
            </a:r>
            <a:br>
              <a:rPr lang="en-US" dirty="0" smtClean="0"/>
            </a:br>
            <a:r>
              <a:rPr lang="en-US" dirty="0" smtClean="0"/>
              <a:t>if we double the array size when it’s full?</a:t>
            </a:r>
          </a:p>
        </p:txBody>
      </p:sp>
      <p:sp>
        <p:nvSpPr>
          <p:cNvPr id="4" name="Rectangle 3"/>
          <p:cNvSpPr/>
          <p:nvPr/>
        </p:nvSpPr>
        <p:spPr>
          <a:xfrm>
            <a:off x="6986588" y="5988734"/>
            <a:ext cx="5205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</a:rPr>
              <a:t>amortized cost </a:t>
            </a: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of </a:t>
            </a:r>
            <a:r>
              <a:rPr lang="en-US" sz="2000" i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 operations is the worst-case total cost of the operations divided by </a:t>
            </a:r>
            <a:r>
              <a:rPr lang="en-US" sz="2000" i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224955" y="1948904"/>
            <a:ext cx="3702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$2 for each push:</a:t>
            </a:r>
          </a:p>
          <a:p>
            <a:r>
              <a:rPr lang="en-US" sz="2400" dirty="0" smtClean="0"/>
              <a:t>$1 to computer, </a:t>
            </a:r>
            <a:r>
              <a:rPr lang="en-US" sz="2400" dirty="0" smtClean="0"/>
              <a:t>$</a:t>
            </a:r>
            <a:r>
              <a:rPr lang="en-US" sz="2400" dirty="0" smtClean="0"/>
              <a:t>1 to bank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Another Perspective: Paying and Saving “Currency”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7695783" y="4482360"/>
            <a:ext cx="2795588" cy="1829540"/>
            <a:chOff x="1219200" y="3344769"/>
            <a:chExt cx="4795838" cy="31385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3479706"/>
              <a:ext cx="4795838" cy="300364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61204"/>
            <a:stretch/>
          </p:blipFill>
          <p:spPr>
            <a:xfrm>
              <a:off x="1676400" y="3344769"/>
              <a:ext cx="3079884" cy="195242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174"/>
          <a:stretch/>
        </p:blipFill>
        <p:spPr>
          <a:xfrm>
            <a:off x="547071" y="4264701"/>
            <a:ext cx="2862263" cy="22171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7071" y="6220210"/>
            <a:ext cx="288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Function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68166"/>
              </p:ext>
            </p:extLst>
          </p:nvPr>
        </p:nvGraphicFramePr>
        <p:xfrm>
          <a:off x="1763471" y="1757808"/>
          <a:ext cx="4240696" cy="902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74"/>
                <a:gridCol w="1060174"/>
                <a:gridCol w="1060174"/>
                <a:gridCol w="1060174"/>
              </a:tblGrid>
              <a:tr h="902951"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55191"/>
              </p:ext>
            </p:extLst>
          </p:nvPr>
        </p:nvGraphicFramePr>
        <p:xfrm>
          <a:off x="1791321" y="3032085"/>
          <a:ext cx="8481392" cy="92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</a:tblGrid>
              <a:tr h="928312"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552364" y="4742240"/>
            <a:ext cx="2959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Spend our savings in the bank to resize.</a:t>
            </a:r>
          </a:p>
          <a:p>
            <a:r>
              <a:rPr lang="en-US" sz="2400" dirty="0" smtClean="0"/>
              <a:t>That way it only costs $1 </a:t>
            </a:r>
            <a:r>
              <a:rPr lang="en-US" sz="2400" dirty="0" smtClean="0"/>
              <a:t>extra to </a:t>
            </a:r>
            <a:r>
              <a:rPr lang="en-US" sz="2400" dirty="0" smtClean="0"/>
              <a:t>push(E)!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224955" y="1425684"/>
            <a:ext cx="494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smtClean="0"/>
              <a:t>operation </a:t>
            </a:r>
            <a:r>
              <a:rPr lang="en-US" sz="2400" smtClean="0"/>
              <a:t>costs </a:t>
            </a:r>
            <a:r>
              <a:rPr lang="en-US" sz="2400" dirty="0" smtClean="0"/>
              <a:t>1$ to the computer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03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Queue made of Stacks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00726" y="3123546"/>
            <a:ext cx="3224212" cy="3393936"/>
            <a:chOff x="6672263" y="3186113"/>
            <a:chExt cx="3224212" cy="3393936"/>
          </a:xfrm>
        </p:grpSpPr>
        <p:sp>
          <p:nvSpPr>
            <p:cNvPr id="4" name="Freeform 3"/>
            <p:cNvSpPr/>
            <p:nvPr/>
          </p:nvSpPr>
          <p:spPr>
            <a:xfrm>
              <a:off x="66722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87677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86575" y="5872163"/>
              <a:ext cx="700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in</a:t>
              </a:r>
              <a:endParaRPr lang="en-US" sz="4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4919" y="5872163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out</a:t>
              </a:r>
              <a:endParaRPr lang="en-US" sz="40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" y="2127469"/>
            <a:ext cx="36290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walk-through: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nqueue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>
                <a:solidFill>
                  <a:schemeClr val="accent1"/>
                </a:solidFill>
              </a:rPr>
              <a:t>dequeue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D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>
                <a:solidFill>
                  <a:schemeClr val="accent1"/>
                </a:solidFill>
              </a:rPr>
              <a:t>dequeue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>
                <a:solidFill>
                  <a:schemeClr val="accent1"/>
                </a:solidFill>
              </a:rPr>
              <a:t>dequeue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>
                <a:solidFill>
                  <a:schemeClr val="accent1"/>
                </a:solidFill>
              </a:rPr>
              <a:t>dequeue</a:t>
            </a: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516566"/>
            <a:ext cx="10515600" cy="46603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sneaky way to implement Queue using two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Queue made of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566"/>
            <a:ext cx="10515600" cy="46603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sneaky way to implement Queue using two Stacks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186737" y="2263706"/>
            <a:ext cx="1957388" cy="2030786"/>
            <a:chOff x="6672263" y="3186113"/>
            <a:chExt cx="3224212" cy="3345113"/>
          </a:xfrm>
        </p:grpSpPr>
        <p:sp>
          <p:nvSpPr>
            <p:cNvPr id="4" name="Freeform 3"/>
            <p:cNvSpPr/>
            <p:nvPr/>
          </p:nvSpPr>
          <p:spPr>
            <a:xfrm>
              <a:off x="66722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" name="Freeform 4"/>
            <p:cNvSpPr/>
            <p:nvPr/>
          </p:nvSpPr>
          <p:spPr>
            <a:xfrm>
              <a:off x="87677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86574" y="5872162"/>
              <a:ext cx="700089" cy="65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in</a:t>
              </a:r>
              <a:endParaRPr lang="en-US" sz="2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4919" y="5872164"/>
              <a:ext cx="914401" cy="65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out</a:t>
              </a:r>
              <a:endParaRPr lang="en-US" sz="2000"/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2973" y="2263706"/>
            <a:ext cx="5410200" cy="411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class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&lt;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Stack&lt;E&gt;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in</a:t>
            </a:r>
            <a:r>
              <a:rPr lang="en-US" sz="2000" kern="0" dirty="0" smtClean="0">
                <a:latin typeface="Courier New" pitchFamily="49" charset="0"/>
              </a:rPr>
              <a:t>  =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 smtClean="0">
                <a:latin typeface="Courier New" pitchFamily="49" charset="0"/>
              </a:rPr>
              <a:t> Stack&lt;E&gt;();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Stack&lt;E&gt;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out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new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Stack&lt;E&gt;();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void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enqueue</a:t>
            </a:r>
            <a:r>
              <a:rPr lang="en-US" sz="2000" kern="0" dirty="0" smtClean="0">
                <a:latin typeface="Courier New" pitchFamily="49" charset="0"/>
              </a:rPr>
              <a:t>(E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){ </a:t>
            </a:r>
            <a:r>
              <a:rPr lang="en-US" sz="2000" kern="0" dirty="0" err="1" smtClean="0">
                <a:latin typeface="Courier New" pitchFamily="49" charset="0"/>
              </a:rPr>
              <a:t>in.push</a:t>
            </a:r>
            <a:r>
              <a:rPr lang="en-US" sz="2000" kern="0" dirty="0" smtClean="0">
                <a:latin typeface="Courier New" pitchFamily="49" charset="0"/>
              </a:rPr>
              <a:t>(x);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E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dequeue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</a:t>
            </a:r>
            <a:r>
              <a:rPr lang="en-US" sz="2000" kern="0" baseline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baseline="0" dirty="0" smtClean="0">
                <a:latin typeface="Courier New" pitchFamily="49" charset="0"/>
              </a:rPr>
              <a:t>(</a:t>
            </a:r>
            <a:r>
              <a:rPr lang="en-US" sz="2000" kern="0" baseline="0" dirty="0" err="1" smtClean="0">
                <a:latin typeface="Courier New" pitchFamily="49" charset="0"/>
              </a:rPr>
              <a:t>out.isEmpty</a:t>
            </a:r>
            <a:r>
              <a:rPr lang="en-US" sz="2000" kern="0" baseline="0" dirty="0" smtClean="0">
                <a:latin typeface="Courier New" pitchFamily="49" charset="0"/>
              </a:rPr>
              <a:t>())</a:t>
            </a:r>
            <a:r>
              <a:rPr lang="en-US" sz="2000" kern="0" dirty="0" smtClean="0"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</a:t>
            </a:r>
            <a:r>
              <a:rPr lang="en-US" sz="2000" kern="0" baseline="0" dirty="0" smtClean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kern="0" baseline="0" dirty="0" smtClean="0">
                <a:latin typeface="Courier New" pitchFamily="49" charset="0"/>
              </a:rPr>
              <a:t>(!</a:t>
            </a:r>
            <a:r>
              <a:rPr lang="en-US" sz="2000" kern="0" baseline="0" dirty="0" err="1" smtClean="0">
                <a:latin typeface="Courier New" pitchFamily="49" charset="0"/>
              </a:rPr>
              <a:t>in.isEmpty</a:t>
            </a:r>
            <a:r>
              <a:rPr lang="en-US" sz="2000" kern="0" baseline="0" dirty="0" smtClean="0">
                <a:latin typeface="Courier New" pitchFamily="49" charset="0"/>
              </a:rPr>
              <a:t>())</a:t>
            </a:r>
            <a:r>
              <a:rPr lang="en-US" sz="2000" kern="0" dirty="0" smtClean="0"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 </a:t>
            </a:r>
            <a:r>
              <a:rPr lang="en-US" sz="2000" kern="0" baseline="0" dirty="0" err="1" smtClean="0">
                <a:latin typeface="Courier New" pitchFamily="49" charset="0"/>
              </a:rPr>
              <a:t>out.push</a:t>
            </a:r>
            <a:r>
              <a:rPr lang="en-US" sz="2000" kern="0" baseline="0" dirty="0" smtClean="0">
                <a:latin typeface="Courier New" pitchFamily="49" charset="0"/>
              </a:rPr>
              <a:t>(in.pop());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}</a:t>
            </a:r>
            <a:endParaRPr lang="en-US" sz="2000" kern="0" baseline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out.pop();</a:t>
            </a:r>
            <a:endParaRPr lang="en-US" sz="2000" kern="0" baseline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582" y="446739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dirty="0"/>
              <a:t>Wouldn’t it be nice to have a queue of t-shirts to wear instead of a stack (like in your dresser)?</a:t>
            </a:r>
          </a:p>
          <a:p>
            <a:pPr lvl="1"/>
            <a:r>
              <a:rPr lang="en-US" sz="2000" dirty="0"/>
              <a:t>So have two stacks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i="1" dirty="0"/>
              <a:t>in</a:t>
            </a:r>
            <a:r>
              <a:rPr lang="en-US" sz="2000" dirty="0"/>
              <a:t>: stack of t-shirts go after you wash them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i="1" dirty="0"/>
              <a:t>out</a:t>
            </a:r>
            <a:r>
              <a:rPr lang="en-US" sz="2000" dirty="0"/>
              <a:t>: stack of t-shirts to wear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if </a:t>
            </a:r>
            <a:r>
              <a:rPr lang="en-US" sz="2000" i="1" dirty="0"/>
              <a:t>out</a:t>
            </a:r>
            <a:r>
              <a:rPr lang="en-US" sz="2000" dirty="0"/>
              <a:t> is empty, reverse </a:t>
            </a:r>
            <a:r>
              <a:rPr lang="en-US" sz="2000" i="1" dirty="0"/>
              <a:t>in</a:t>
            </a:r>
            <a:r>
              <a:rPr lang="en-US" sz="2000" dirty="0"/>
              <a:t> into </a:t>
            </a:r>
            <a:r>
              <a:rPr lang="en-US" sz="2000" i="1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6042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Queue made of Stacks (Analysis)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3469" y="1690688"/>
            <a:ext cx="4463782" cy="398686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Queue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&lt;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Courier New" pitchFamily="49" charset="0"/>
              </a:rPr>
              <a:t>  Stack&lt;E&gt; </a:t>
            </a:r>
            <a:r>
              <a:rPr lang="en-US" sz="1600" kern="0" dirty="0" smtClean="0">
                <a:solidFill>
                  <a:srgbClr val="119F33"/>
                </a:solidFill>
                <a:latin typeface="Courier New" pitchFamily="49" charset="0"/>
              </a:rPr>
              <a:t>in</a:t>
            </a:r>
            <a:r>
              <a:rPr lang="en-US" sz="1600" kern="0" dirty="0" smtClean="0">
                <a:latin typeface="Courier New" pitchFamily="49" charset="0"/>
              </a:rPr>
              <a:t>  = </a:t>
            </a:r>
            <a:r>
              <a:rPr lang="en-US" sz="16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600" kern="0" dirty="0" smtClean="0">
                <a:latin typeface="Courier New" pitchFamily="49" charset="0"/>
              </a:rPr>
              <a:t> Stack&lt;E&gt;();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Stack&lt;E&gt;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out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new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Stack&lt;E&gt;();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 smtClean="0">
                <a:latin typeface="Courier New" pitchFamily="49" charset="0"/>
              </a:rPr>
              <a:t>  void</a:t>
            </a:r>
            <a:r>
              <a:rPr lang="en-US" sz="1600" kern="0" dirty="0" smtClean="0">
                <a:latin typeface="Courier New" pitchFamily="49" charset="0"/>
              </a:rPr>
              <a:t> </a:t>
            </a:r>
            <a:r>
              <a:rPr lang="en-US" sz="1600" kern="0" dirty="0" err="1" smtClean="0">
                <a:solidFill>
                  <a:srgbClr val="119F33"/>
                </a:solidFill>
                <a:latin typeface="Courier New" pitchFamily="49" charset="0"/>
              </a:rPr>
              <a:t>enqueue</a:t>
            </a:r>
            <a:r>
              <a:rPr lang="en-US" sz="1600" kern="0" dirty="0" smtClean="0">
                <a:latin typeface="Courier New" pitchFamily="49" charset="0"/>
              </a:rPr>
              <a:t>(E </a:t>
            </a:r>
            <a:r>
              <a:rPr lang="en-US" sz="1600" kern="0" dirty="0" smtClean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1600" kern="0" dirty="0" smtClean="0">
                <a:latin typeface="Courier New" pitchFamily="49" charset="0"/>
              </a:rPr>
              <a:t>){ </a:t>
            </a:r>
            <a:r>
              <a:rPr lang="en-US" sz="1600" kern="0" dirty="0" err="1" smtClean="0">
                <a:latin typeface="Courier New" pitchFamily="49" charset="0"/>
              </a:rPr>
              <a:t>in.push</a:t>
            </a:r>
            <a:r>
              <a:rPr lang="en-US" sz="1600" kern="0" dirty="0" smtClean="0">
                <a:latin typeface="Courier New" pitchFamily="49" charset="0"/>
              </a:rPr>
              <a:t>(x);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E </a:t>
            </a:r>
            <a:r>
              <a:rPr kumimoji="0" lang="en-US" sz="1600" b="1" i="0" u="none" strike="noStrike" kern="0" cap="none" spc="0" normalizeH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dequeue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 smtClean="0">
                <a:latin typeface="Courier New" pitchFamily="49" charset="0"/>
              </a:rPr>
              <a:t>    </a:t>
            </a:r>
            <a:r>
              <a:rPr lang="en-US" sz="1600" kern="0" baseline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1600" kern="0" baseline="0" dirty="0" smtClean="0">
                <a:latin typeface="Courier New" pitchFamily="49" charset="0"/>
              </a:rPr>
              <a:t>(</a:t>
            </a:r>
            <a:r>
              <a:rPr lang="en-US" sz="1600" kern="0" baseline="0" dirty="0" err="1" smtClean="0">
                <a:latin typeface="Courier New" pitchFamily="49" charset="0"/>
              </a:rPr>
              <a:t>out.isEmpty</a:t>
            </a:r>
            <a:r>
              <a:rPr lang="en-US" sz="1600" kern="0" baseline="0" dirty="0" smtClean="0">
                <a:latin typeface="Courier New" pitchFamily="49" charset="0"/>
              </a:rPr>
              <a:t>())</a:t>
            </a:r>
            <a:r>
              <a:rPr lang="en-US" sz="1600" kern="0" dirty="0" smtClean="0"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 smtClean="0">
                <a:latin typeface="Courier New" pitchFamily="49" charset="0"/>
              </a:rPr>
              <a:t>      </a:t>
            </a:r>
            <a:r>
              <a:rPr lang="en-US" sz="1600" kern="0" baseline="0" dirty="0" smtClean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1600" kern="0" baseline="0" dirty="0" smtClean="0">
                <a:latin typeface="Courier New" pitchFamily="49" charset="0"/>
              </a:rPr>
              <a:t>(!</a:t>
            </a:r>
            <a:r>
              <a:rPr lang="en-US" sz="1600" kern="0" baseline="0" dirty="0" err="1" smtClean="0">
                <a:latin typeface="Courier New" pitchFamily="49" charset="0"/>
              </a:rPr>
              <a:t>in.isEmpty</a:t>
            </a:r>
            <a:r>
              <a:rPr lang="en-US" sz="1600" kern="0" baseline="0" dirty="0" smtClean="0">
                <a:latin typeface="Courier New" pitchFamily="49" charset="0"/>
              </a:rPr>
              <a:t>())</a:t>
            </a:r>
            <a:r>
              <a:rPr lang="en-US" sz="1600" kern="0" dirty="0" smtClean="0"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 smtClean="0">
                <a:latin typeface="Courier New" pitchFamily="49" charset="0"/>
              </a:rPr>
              <a:t>        </a:t>
            </a:r>
            <a:r>
              <a:rPr lang="en-US" sz="1600" kern="0" baseline="0" dirty="0" err="1" smtClean="0">
                <a:latin typeface="Courier New" pitchFamily="49" charset="0"/>
              </a:rPr>
              <a:t>out.push</a:t>
            </a:r>
            <a:r>
              <a:rPr lang="en-US" sz="1600" kern="0" baseline="0" dirty="0" smtClean="0">
                <a:latin typeface="Courier New" pitchFamily="49" charset="0"/>
              </a:rPr>
              <a:t>(in.pop());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Courier New" pitchFamily="49" charset="0"/>
              </a:rPr>
              <a:t>      }</a:t>
            </a:r>
            <a:endParaRPr lang="en-US" sz="1600" kern="0" baseline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Courier New" pitchFamily="49" charset="0"/>
              </a:rPr>
              <a:t>  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Courier New" pitchFamily="49" charset="0"/>
              </a:rPr>
              <a:t>    </a:t>
            </a:r>
            <a:r>
              <a:rPr lang="en-US" sz="16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1600" kern="0" dirty="0" smtClean="0">
                <a:latin typeface="Courier New" pitchFamily="49" charset="0"/>
              </a:rPr>
              <a:t> out.pop();</a:t>
            </a:r>
            <a:endParaRPr lang="en-US" sz="1600" kern="0" baseline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 smtClean="0">
                <a:latin typeface="Courier New" pitchFamily="49" charset="0"/>
              </a:rPr>
              <a:t>}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5" y="4269820"/>
            <a:ext cx="2509836" cy="2148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2954" y="4387781"/>
            <a:ext cx="1957388" cy="2030786"/>
            <a:chOff x="6672263" y="3186113"/>
            <a:chExt cx="3224212" cy="3345113"/>
          </a:xfrm>
        </p:grpSpPr>
        <p:sp>
          <p:nvSpPr>
            <p:cNvPr id="14" name="Freeform 13"/>
            <p:cNvSpPr/>
            <p:nvPr/>
          </p:nvSpPr>
          <p:spPr>
            <a:xfrm>
              <a:off x="66722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7677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6574" y="5872162"/>
              <a:ext cx="700089" cy="65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in</a:t>
              </a:r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74919" y="5872164"/>
              <a:ext cx="914401" cy="65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29338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32494" y="1690688"/>
            <a:ext cx="51665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Assume stack operations are (amortized) O(1).</a:t>
            </a:r>
          </a:p>
          <a:p>
            <a:r>
              <a:rPr lang="en-US" sz="2000" dirty="0" smtClean="0"/>
              <a:t>What’s the worst-case for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What operations did we need to do to reach that condition (starting with an empty Queue)?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Hence, what is the amortized cost?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So the average time for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2000" dirty="0" smtClean="0"/>
              <a:t> is: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87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Using “Currency” Analogy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07017" y="2915324"/>
            <a:ext cx="3224212" cy="3393936"/>
            <a:chOff x="6672263" y="3186113"/>
            <a:chExt cx="3224212" cy="3393936"/>
          </a:xfrm>
        </p:grpSpPr>
        <p:sp>
          <p:nvSpPr>
            <p:cNvPr id="4" name="Freeform 3"/>
            <p:cNvSpPr/>
            <p:nvPr/>
          </p:nvSpPr>
          <p:spPr>
            <a:xfrm>
              <a:off x="66722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8767763" y="3186113"/>
              <a:ext cx="1128712" cy="2686050"/>
            </a:xfrm>
            <a:custGeom>
              <a:avLst/>
              <a:gdLst>
                <a:gd name="connsiteX0" fmla="*/ 0 w 1128712"/>
                <a:gd name="connsiteY0" fmla="*/ 14288 h 2686050"/>
                <a:gd name="connsiteX1" fmla="*/ 0 w 1128712"/>
                <a:gd name="connsiteY1" fmla="*/ 2686050 h 2686050"/>
                <a:gd name="connsiteX2" fmla="*/ 1128712 w 1128712"/>
                <a:gd name="connsiteY2" fmla="*/ 2686050 h 2686050"/>
                <a:gd name="connsiteX3" fmla="*/ 1128712 w 1128712"/>
                <a:gd name="connsiteY3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2" h="2686050">
                  <a:moveTo>
                    <a:pt x="0" y="14288"/>
                  </a:moveTo>
                  <a:lnTo>
                    <a:pt x="0" y="2686050"/>
                  </a:lnTo>
                  <a:lnTo>
                    <a:pt x="1128712" y="2686050"/>
                  </a:lnTo>
                  <a:lnTo>
                    <a:pt x="1128712" y="0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86575" y="5872163"/>
              <a:ext cx="700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in</a:t>
              </a:r>
              <a:endParaRPr lang="en-US" sz="4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4919" y="5872163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out</a:t>
              </a:r>
              <a:endParaRPr lang="en-US" sz="40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0601" y="2737724"/>
            <a:ext cx="36290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walk-through: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nqueue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D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enqueue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>
                <a:solidFill>
                  <a:schemeClr val="accent1"/>
                </a:solidFill>
              </a:rPr>
              <a:t>dequeue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761"/>
            <a:ext cx="10515600" cy="590035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“Spend” 2 coins for every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enqueue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1 to the “computer”, 1 to the “bank”.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770691" y="2562205"/>
            <a:ext cx="2145165" cy="1403878"/>
            <a:chOff x="1219200" y="3344769"/>
            <a:chExt cx="4795838" cy="31385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3479706"/>
              <a:ext cx="4795838" cy="30036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b="61204"/>
            <a:stretch/>
          </p:blipFill>
          <p:spPr>
            <a:xfrm>
              <a:off x="1676400" y="3344769"/>
              <a:ext cx="3079884" cy="195242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247413" y="4408849"/>
            <a:ext cx="2889493" cy="1941440"/>
            <a:chOff x="8594317" y="4567875"/>
            <a:chExt cx="2889493" cy="194144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3174"/>
            <a:stretch/>
          </p:blipFill>
          <p:spPr>
            <a:xfrm>
              <a:off x="8989369" y="4567875"/>
              <a:ext cx="2099391" cy="162619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594317" y="6047650"/>
              <a:ext cx="2889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Potential Function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1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#3: (Parody / Joke 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Lectures are 1 hour long, 3 times per week, so I’m supposed to lecture for 27 hours this quarter.</a:t>
            </a:r>
          </a:p>
          <a:p>
            <a:pPr marL="0" indent="0">
              <a:buNone/>
            </a:pPr>
            <a:r>
              <a:rPr lang="en-US" sz="3200" dirty="0" smtClean="0"/>
              <a:t>If I end the first 26 lectures 5 minutes early, then I’d have “saved up” 130 minutes worth of extra lecture time.</a:t>
            </a:r>
          </a:p>
          <a:p>
            <a:pPr marL="0" indent="0">
              <a:buNone/>
            </a:pPr>
            <a:r>
              <a:rPr lang="en-US" sz="3200" dirty="0" smtClean="0"/>
              <a:t>Then I could spend it all on the last lecture and can keep you here for 3 hours (</a:t>
            </a:r>
            <a:r>
              <a:rPr lang="en-US" sz="3200" dirty="0" err="1" smtClean="0"/>
              <a:t>bwahahahaha</a:t>
            </a:r>
            <a:r>
              <a:rPr lang="en-US" sz="3200" dirty="0" smtClean="0"/>
              <a:t>)!</a:t>
            </a:r>
          </a:p>
          <a:p>
            <a:pPr marL="0" indent="0">
              <a:buNone/>
            </a:pPr>
            <a:r>
              <a:rPr lang="en-US" sz="3200" dirty="0" smtClean="0"/>
              <a:t>(After all, each lecture would still be 1 hour amortized time)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588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 Amortized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In what cases do we care more about the average / amortized run time?</a:t>
            </a:r>
          </a:p>
          <a:p>
            <a:pPr fontAlgn="ctr"/>
            <a:endParaRPr lang="en-US" dirty="0" smtClean="0"/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In </a:t>
            </a:r>
            <a:r>
              <a:rPr lang="en-US" dirty="0"/>
              <a:t>what cases do we care more about the worst-case run time?</a:t>
            </a:r>
          </a:p>
        </p:txBody>
      </p:sp>
    </p:spTree>
    <p:extLst>
      <p:ext uri="{BB962C8B-B14F-4D97-AF65-F5344CB8AC3E}">
        <p14:creationId xmlns:p14="http://schemas.microsoft.com/office/powerpoint/2010/main" val="12508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about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91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Updated times: </a:t>
            </a:r>
          </a:p>
          <a:p>
            <a:r>
              <a:rPr lang="en-US" b="1" dirty="0" smtClean="0"/>
              <a:t>10:50</a:t>
            </a:r>
            <a:r>
              <a:rPr lang="en-US" dirty="0" smtClean="0"/>
              <a:t> </a:t>
            </a:r>
            <a:r>
              <a:rPr lang="mr-IN" dirty="0"/>
              <a:t>–</a:t>
            </a:r>
            <a:r>
              <a:rPr lang="en-US" dirty="0" smtClean="0"/>
              <a:t> 11:50am</a:t>
            </a:r>
          </a:p>
          <a:p>
            <a:r>
              <a:rPr lang="en-US" dirty="0" smtClean="0"/>
              <a:t>12:00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1:00</a:t>
            </a:r>
            <a:r>
              <a:rPr lang="en-US" dirty="0" smtClean="0"/>
              <a:t>pm</a:t>
            </a:r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Bigger room!</a:t>
            </a:r>
          </a:p>
          <a:p>
            <a:r>
              <a:rPr lang="en-US" dirty="0" smtClean="0"/>
              <a:t>10:50am section now in </a:t>
            </a:r>
            <a:r>
              <a:rPr lang="en-US" b="1" dirty="0" smtClean="0"/>
              <a:t>THO 101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section to attend:</a:t>
            </a:r>
          </a:p>
          <a:p>
            <a:r>
              <a:rPr lang="en-US" sz="2400" dirty="0" smtClean="0"/>
              <a:t>Last week, section sizes were unbalanced (~40 vs ~10 people)</a:t>
            </a:r>
          </a:p>
          <a:p>
            <a:r>
              <a:rPr lang="en-US" sz="2400" dirty="0" smtClean="0"/>
              <a:t>If you can, I encourage you to choose the 12:00 section to rebalance sizes</a:t>
            </a:r>
          </a:p>
          <a:p>
            <a:pPr lvl="1"/>
            <a:r>
              <a:rPr lang="en-US" dirty="0" smtClean="0"/>
              <a:t>Helps the 12:00 TA’s feel less lonely</a:t>
            </a:r>
          </a:p>
          <a:p>
            <a:pPr lvl="1"/>
            <a:r>
              <a:rPr lang="en-US" dirty="0" smtClean="0"/>
              <a:t>More importantly: improves </a:t>
            </a:r>
            <a:r>
              <a:rPr lang="en-US" dirty="0" err="1" smtClean="0"/>
              <a:t>TA:student</a:t>
            </a:r>
            <a:r>
              <a:rPr lang="en-US" dirty="0" smtClean="0"/>
              <a:t> ratio in sections (better for tailoring section to your needs)</a:t>
            </a:r>
          </a:p>
        </p:txBody>
      </p:sp>
    </p:spTree>
    <p:extLst>
      <p:ext uri="{BB962C8B-B14F-4D97-AF65-F5344CB8AC3E}">
        <p14:creationId xmlns:p14="http://schemas.microsoft.com/office/powerpoint/2010/main" val="20880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10537" cy="4351338"/>
          </a:xfrm>
        </p:spPr>
        <p:txBody>
          <a:bodyPr/>
          <a:lstStyle/>
          <a:p>
            <a:r>
              <a:rPr lang="en-US" dirty="0" smtClean="0"/>
              <a:t>Due today at 5:00pm!</a:t>
            </a:r>
          </a:p>
          <a:p>
            <a:endParaRPr lang="en-US" dirty="0" smtClean="0"/>
          </a:p>
          <a:p>
            <a:r>
              <a:rPr lang="en-US" dirty="0" smtClean="0"/>
              <a:t>A note about grading methods: </a:t>
            </a:r>
          </a:p>
          <a:p>
            <a:pPr lvl="1"/>
            <a:r>
              <a:rPr lang="en-US" dirty="0" smtClean="0"/>
              <a:t>Before we grade, we’ll run a script on your code to replace your name with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### anonymized ### </a:t>
            </a:r>
            <a:r>
              <a:rPr lang="en-US" dirty="0" smtClean="0"/>
              <a:t>so we won’t know who you are as we grade it (to address unconscious bias).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/>
              <a:t>It’s still good practice to have your name and contact info in the comments!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0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Written homework about asymptotic analysis (no Java this time)</a:t>
            </a:r>
          </a:p>
          <a:p>
            <a:r>
              <a:rPr lang="en-US" dirty="0" smtClean="0"/>
              <a:t>Will be out this evening </a:t>
            </a:r>
          </a:p>
          <a:p>
            <a:r>
              <a:rPr lang="en-US" dirty="0" smtClean="0"/>
              <a:t>Due Thursday, July 6</a:t>
            </a:r>
            <a:r>
              <a:rPr lang="en-US" baseline="30000" dirty="0" smtClean="0"/>
              <a:t>th</a:t>
            </a:r>
            <a:r>
              <a:rPr lang="en-US" dirty="0" smtClean="0"/>
              <a:t> at 5:00pm</a:t>
            </a:r>
          </a:p>
          <a:p>
            <a:pPr lvl="1"/>
            <a:r>
              <a:rPr lang="en-US" dirty="0" smtClean="0"/>
              <a:t>Because July 4</a:t>
            </a:r>
            <a:r>
              <a:rPr lang="en-US" baseline="30000" dirty="0" smtClean="0"/>
              <a:t>th</a:t>
            </a:r>
            <a:r>
              <a:rPr lang="en-US" dirty="0" smtClean="0"/>
              <a:t> is a holiday</a:t>
            </a:r>
          </a:p>
          <a:p>
            <a:pPr lvl="1"/>
            <a:endParaRPr lang="en-US" dirty="0"/>
          </a:p>
          <a:p>
            <a:r>
              <a:rPr lang="en-US" dirty="0" smtClean="0"/>
              <a:t>A note for help on homework:</a:t>
            </a:r>
          </a:p>
          <a:p>
            <a:pPr lvl="1"/>
            <a:r>
              <a:rPr lang="en-US" dirty="0" smtClean="0"/>
              <a:t>Note that holidays means fewer office hours</a:t>
            </a:r>
          </a:p>
          <a:p>
            <a:pPr lvl="1"/>
            <a:r>
              <a:rPr lang="en-US" dirty="0"/>
              <a:t>Remember: although you cannot share solutions, you can talk to classmates about concepts or work through non-homework examples (e.g. from section</a:t>
            </a:r>
            <a:r>
              <a:rPr lang="en-US" dirty="0" smtClean="0"/>
              <a:t>) together.</a:t>
            </a:r>
            <a:endParaRPr lang="en-US" dirty="0"/>
          </a:p>
          <a:p>
            <a:pPr lvl="1"/>
            <a:r>
              <a:rPr lang="en-US" dirty="0" smtClean="0"/>
              <a:t>Give these classmates credit, write their names at the top of your homework.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</a:t>
            </a:r>
            <a:r>
              <a:rPr lang="en-US" dirty="0" smtClean="0"/>
              <a:t>Definition of Big-O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497011"/>
            <a:ext cx="7062788" cy="830997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Definition: </a:t>
            </a:r>
            <a:r>
              <a:rPr lang="en-US" sz="2400" dirty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is in </a:t>
            </a:r>
            <a:r>
              <a:rPr lang="en-US" sz="2400" b="1" dirty="0">
                <a:solidFill>
                  <a:srgbClr val="4F81BD"/>
                </a:solidFill>
                <a:sym typeface="Symbol" pitchFamily="18" charset="2"/>
              </a:rPr>
              <a:t>O( </a:t>
            </a:r>
            <a:r>
              <a:rPr lang="en-US" sz="2400" dirty="0" smtClean="0">
                <a:solidFill>
                  <a:srgbClr val="4F81BD"/>
                </a:solidFill>
                <a:sym typeface="Symbol" pitchFamily="18" charset="2"/>
              </a:rPr>
              <a:t>g(</a:t>
            </a:r>
            <a:r>
              <a:rPr lang="en-US" sz="2400" i="1" dirty="0" smtClean="0">
                <a:solidFill>
                  <a:srgbClr val="4F81BD"/>
                </a:solidFill>
                <a:sym typeface="Symbol" pitchFamily="18" charset="2"/>
              </a:rPr>
              <a:t>n</a:t>
            </a:r>
            <a:r>
              <a:rPr lang="en-US" sz="2400" dirty="0">
                <a:solidFill>
                  <a:srgbClr val="4F81BD"/>
                </a:solidFill>
                <a:sym typeface="Symbol" pitchFamily="18" charset="2"/>
              </a:rPr>
              <a:t>) </a:t>
            </a:r>
            <a:r>
              <a:rPr lang="en-US" sz="2400" b="1" dirty="0">
                <a:solidFill>
                  <a:srgbClr val="4F81BD"/>
                </a:solidFill>
                <a:sym typeface="Symbol" pitchFamily="18" charset="2"/>
              </a:rPr>
              <a:t>)</a:t>
            </a:r>
            <a:r>
              <a:rPr lang="en-US" sz="2400" dirty="0">
                <a:solidFill>
                  <a:srgbClr val="4F81BD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if there exist constants </a:t>
            </a:r>
            <a:endParaRPr lang="en-US" sz="2400" dirty="0" smtClean="0">
              <a:sym typeface="Symbol" pitchFamily="18" charset="2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chemeClr val="accent6"/>
                </a:solidFill>
                <a:sym typeface="Symbol" pitchFamily="18" charset="2"/>
              </a:rPr>
              <a:t>	      c</a:t>
            </a:r>
            <a:r>
              <a:rPr lang="en-US" sz="2400" dirty="0" smtClean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and </a:t>
            </a:r>
            <a:r>
              <a:rPr lang="en-US" sz="2400" b="1" i="1" dirty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chemeClr val="accent6"/>
                </a:solidFill>
                <a:sym typeface="Symbol" pitchFamily="18" charset="2"/>
              </a:rPr>
              <a:t>0</a:t>
            </a:r>
            <a:r>
              <a:rPr lang="en-US" sz="2400" dirty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such that  </a:t>
            </a:r>
            <a:r>
              <a:rPr lang="en-US" sz="2400" dirty="0" smtClean="0">
                <a:sym typeface="Symbol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/>
              <a:t>) </a:t>
            </a:r>
            <a:r>
              <a:rPr lang="en-US" sz="2400" b="1" dirty="0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en-US" sz="2400" dirty="0">
                <a:sym typeface="Symbol" pitchFamily="18" charset="2"/>
              </a:rPr>
              <a:t>  </a:t>
            </a:r>
            <a:r>
              <a:rPr lang="en-US" sz="2400" b="1" i="1" dirty="0">
                <a:solidFill>
                  <a:schemeClr val="accent6"/>
                </a:solidFill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g(</a:t>
            </a:r>
            <a:r>
              <a:rPr lang="en-US" sz="2400" i="1" dirty="0" smtClean="0">
                <a:sym typeface="Symbol" pitchFamily="18" charset="2"/>
              </a:rPr>
              <a:t>n</a:t>
            </a:r>
            <a:r>
              <a:rPr lang="en-US" sz="2400" dirty="0">
                <a:sym typeface="Symbol" pitchFamily="18" charset="2"/>
              </a:rPr>
              <a:t>) for all </a:t>
            </a:r>
            <a:r>
              <a:rPr lang="en-US" sz="2400" i="1" dirty="0">
                <a:sym typeface="Symbol" pitchFamily="18" charset="2"/>
              </a:rPr>
              <a:t>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ym typeface="Symbol"/>
              </a:rPr>
              <a:t>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chemeClr val="accent6"/>
                </a:solidFill>
                <a:sym typeface="Symbol" pitchFamily="18" charset="2"/>
              </a:rPr>
              <a:t>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0192" y="2556608"/>
            <a:ext cx="8279608" cy="3642455"/>
            <a:chOff x="2778917" y="2529745"/>
            <a:chExt cx="8279608" cy="364245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800350" y="2529745"/>
              <a:ext cx="0" cy="364245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78917" y="6143624"/>
              <a:ext cx="8279608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2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 with the Definition of Big-O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10150" y="5868986"/>
            <a:ext cx="7062788" cy="830997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Definition: </a:t>
            </a:r>
            <a:r>
              <a:rPr lang="en-US" sz="2400" dirty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is in </a:t>
            </a:r>
            <a:r>
              <a:rPr lang="en-US" sz="2400" b="1" dirty="0">
                <a:solidFill>
                  <a:srgbClr val="4F81BD"/>
                </a:solidFill>
                <a:sym typeface="Symbol" pitchFamily="18" charset="2"/>
              </a:rPr>
              <a:t>O( </a:t>
            </a:r>
            <a:r>
              <a:rPr lang="en-US" sz="2400" dirty="0" smtClean="0">
                <a:solidFill>
                  <a:srgbClr val="4F81BD"/>
                </a:solidFill>
                <a:sym typeface="Symbol" pitchFamily="18" charset="2"/>
              </a:rPr>
              <a:t>g(</a:t>
            </a:r>
            <a:r>
              <a:rPr lang="en-US" sz="2400" i="1" dirty="0" smtClean="0">
                <a:solidFill>
                  <a:srgbClr val="4F81BD"/>
                </a:solidFill>
                <a:sym typeface="Symbol" pitchFamily="18" charset="2"/>
              </a:rPr>
              <a:t>n</a:t>
            </a:r>
            <a:r>
              <a:rPr lang="en-US" sz="2400" dirty="0">
                <a:solidFill>
                  <a:srgbClr val="4F81BD"/>
                </a:solidFill>
                <a:sym typeface="Symbol" pitchFamily="18" charset="2"/>
              </a:rPr>
              <a:t>) </a:t>
            </a:r>
            <a:r>
              <a:rPr lang="en-US" sz="2400" b="1" dirty="0">
                <a:solidFill>
                  <a:srgbClr val="4F81BD"/>
                </a:solidFill>
                <a:sym typeface="Symbol" pitchFamily="18" charset="2"/>
              </a:rPr>
              <a:t>)</a:t>
            </a:r>
            <a:r>
              <a:rPr lang="en-US" sz="2400" dirty="0">
                <a:solidFill>
                  <a:srgbClr val="4F81BD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if there exist constants </a:t>
            </a:r>
            <a:endParaRPr lang="en-US" sz="2400" dirty="0" smtClean="0">
              <a:sym typeface="Symbol" pitchFamily="18" charset="2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chemeClr val="accent6"/>
                </a:solidFill>
                <a:sym typeface="Symbol" pitchFamily="18" charset="2"/>
              </a:rPr>
              <a:t>	      c</a:t>
            </a:r>
            <a:r>
              <a:rPr lang="en-US" sz="2400" dirty="0" smtClean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and </a:t>
            </a:r>
            <a:r>
              <a:rPr lang="en-US" sz="2400" b="1" i="1" dirty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chemeClr val="accent6"/>
                </a:solidFill>
                <a:sym typeface="Symbol" pitchFamily="18" charset="2"/>
              </a:rPr>
              <a:t>0</a:t>
            </a:r>
            <a:r>
              <a:rPr lang="en-US" sz="2400" dirty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such that  </a:t>
            </a:r>
            <a:r>
              <a:rPr lang="en-US" sz="2400" dirty="0" smtClean="0">
                <a:sym typeface="Symbol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/>
              <a:t>) </a:t>
            </a:r>
            <a:r>
              <a:rPr lang="en-US" sz="2400" b="1" dirty="0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en-US" sz="2400" dirty="0">
                <a:sym typeface="Symbol" pitchFamily="18" charset="2"/>
              </a:rPr>
              <a:t>  </a:t>
            </a:r>
            <a:r>
              <a:rPr lang="en-US" sz="2400" b="1" i="1" dirty="0">
                <a:solidFill>
                  <a:schemeClr val="accent6"/>
                </a:solidFill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g(</a:t>
            </a:r>
            <a:r>
              <a:rPr lang="en-US" sz="2400" i="1" dirty="0" smtClean="0">
                <a:sym typeface="Symbol" pitchFamily="18" charset="2"/>
              </a:rPr>
              <a:t>n</a:t>
            </a:r>
            <a:r>
              <a:rPr lang="en-US" sz="2400" dirty="0">
                <a:sym typeface="Symbol" pitchFamily="18" charset="2"/>
              </a:rPr>
              <a:t>) for all </a:t>
            </a:r>
            <a:r>
              <a:rPr lang="en-US" sz="2400" i="1" dirty="0">
                <a:sym typeface="Symbol" pitchFamily="18" charset="2"/>
              </a:rPr>
              <a:t>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ym typeface="Symbol"/>
              </a:rPr>
              <a:t>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chemeClr val="accent6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367522"/>
            <a:ext cx="6078202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endParaRPr lang="en-US" sz="3600" dirty="0" smtClean="0">
              <a:sym typeface="Symbol" pitchFamily="18" charset="2"/>
            </a:endParaRPr>
          </a:p>
          <a:p>
            <a:pPr marL="0" lvl="1"/>
            <a:r>
              <a:rPr lang="en-US" sz="3600" dirty="0" smtClean="0">
                <a:sym typeface="Symbol" pitchFamily="18" charset="2"/>
              </a:rPr>
              <a:t>Let a(</a:t>
            </a:r>
            <a:r>
              <a:rPr lang="en-US" sz="3600" i="1" dirty="0" smtClean="0">
                <a:sym typeface="Symbol" pitchFamily="18" charset="2"/>
              </a:rPr>
              <a:t>n</a:t>
            </a:r>
            <a:r>
              <a:rPr lang="en-US" sz="3600" dirty="0">
                <a:sym typeface="Symbol" pitchFamily="18" charset="2"/>
              </a:rPr>
              <a:t>) = </a:t>
            </a:r>
            <a:r>
              <a:rPr lang="en-US" sz="3600" dirty="0" smtClean="0"/>
              <a:t>10</a:t>
            </a:r>
            <a:r>
              <a:rPr lang="en-US" sz="3600" i="1" dirty="0" smtClean="0"/>
              <a:t>n</a:t>
            </a:r>
            <a:r>
              <a:rPr lang="en-US" sz="3600" dirty="0" smtClean="0"/>
              <a:t>+3</a:t>
            </a:r>
            <a:r>
              <a:rPr lang="en-US" sz="3600" i="1" dirty="0" smtClean="0"/>
              <a:t>n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dirty="0" smtClean="0"/>
              <a:t>b(</a:t>
            </a:r>
            <a:r>
              <a:rPr lang="en-US" sz="3600" i="1" dirty="0" smtClean="0"/>
              <a:t>n</a:t>
            </a:r>
            <a:r>
              <a:rPr lang="en-US" sz="3600" dirty="0"/>
              <a:t>) = </a:t>
            </a:r>
            <a:r>
              <a:rPr lang="en-US" sz="3600" i="1" dirty="0" smtClean="0"/>
              <a:t>n</a:t>
            </a:r>
            <a:r>
              <a:rPr lang="en-US" sz="3600" baseline="30000" dirty="0" smtClean="0"/>
              <a:t>2</a:t>
            </a:r>
          </a:p>
          <a:p>
            <a:pPr marL="0" lvl="1"/>
            <a:endParaRPr lang="en-US" sz="2800" dirty="0" smtClean="0"/>
          </a:p>
          <a:p>
            <a:pPr marL="0" lvl="1"/>
            <a:r>
              <a:rPr lang="en-US" sz="2800" dirty="0" smtClean="0"/>
              <a:t>What are some values of </a:t>
            </a:r>
            <a:r>
              <a:rPr lang="en-US" sz="2800" b="1" i="1" dirty="0">
                <a:solidFill>
                  <a:schemeClr val="accent6"/>
                </a:solidFill>
                <a:sym typeface="Symbol" pitchFamily="18" charset="2"/>
              </a:rPr>
              <a:t>c </a:t>
            </a:r>
            <a:r>
              <a:rPr lang="en-US" sz="2800" dirty="0" smtClean="0"/>
              <a:t>and </a:t>
            </a:r>
            <a:r>
              <a:rPr lang="en-US" sz="2800" b="1" i="1" dirty="0" smtClean="0">
                <a:solidFill>
                  <a:schemeClr val="accent6"/>
                </a:solidFill>
                <a:sym typeface="Symbol" pitchFamily="18" charset="2"/>
              </a:rPr>
              <a:t>n</a:t>
            </a:r>
            <a:r>
              <a:rPr lang="en-US" sz="2800" b="1" i="1" baseline="-25000" dirty="0" smtClean="0">
                <a:solidFill>
                  <a:schemeClr val="accent6"/>
                </a:solidFill>
                <a:sym typeface="Symbol" pitchFamily="18" charset="2"/>
              </a:rPr>
              <a:t>0</a:t>
            </a:r>
            <a:r>
              <a:rPr lang="en-US" sz="2800" dirty="0" smtClean="0"/>
              <a:t> </a:t>
            </a:r>
          </a:p>
          <a:p>
            <a:pPr marL="0" lvl="1"/>
            <a:r>
              <a:rPr lang="en-US" sz="2800" dirty="0" smtClean="0"/>
              <a:t>we can use to </a:t>
            </a:r>
            <a:r>
              <a:rPr lang="en-US" sz="2800" smtClean="0"/>
              <a:t>show a(n</a:t>
            </a:r>
            <a:r>
              <a:rPr lang="en-US" sz="2800" dirty="0" smtClean="0"/>
              <a:t>)</a:t>
            </a:r>
            <a:r>
              <a:rPr lang="en-US" sz="2800" smtClean="0"/>
              <a:t>∈O(b(n</a:t>
            </a:r>
            <a:r>
              <a:rPr lang="en-US" sz="2800" dirty="0" smtClean="0"/>
              <a:t>))? </a:t>
            </a:r>
            <a:endParaRPr lang="en-US" sz="2800" b="1" i="1" baseline="-25000" dirty="0">
              <a:solidFill>
                <a:schemeClr val="accent6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05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 and Lower Order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constant multiplier </a:t>
            </a:r>
            <a:r>
              <a:rPr lang="en-US" b="1" i="1" dirty="0">
                <a:solidFill>
                  <a:schemeClr val="accent6"/>
                </a:solidFill>
              </a:rPr>
              <a:t>c</a:t>
            </a:r>
            <a:r>
              <a:rPr lang="en-US" dirty="0"/>
              <a:t> is what allows functions that differ only in their largest coefficient to have the same asymptotic </a:t>
            </a:r>
            <a:r>
              <a:rPr lang="en-US" dirty="0" smtClean="0"/>
              <a:t>complexity</a:t>
            </a:r>
          </a:p>
          <a:p>
            <a:pPr marL="457200" lvl="1" indent="0">
              <a:buNone/>
            </a:pPr>
            <a:r>
              <a:rPr lang="en-US" dirty="0" smtClean="0"/>
              <a:t>Example: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Eliminate lower-order terms because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Eliminate coefficients because </a:t>
            </a:r>
          </a:p>
          <a:p>
            <a:pPr lvl="1"/>
            <a:r>
              <a:rPr lang="en-US" dirty="0" smtClean="0"/>
              <a:t>3</a:t>
            </a:r>
            <a:r>
              <a:rPr lang="en-US" i="1" dirty="0" smtClean="0"/>
              <a:t>n</a:t>
            </a:r>
            <a:r>
              <a:rPr lang="en-US" baseline="30000" dirty="0" smtClean="0"/>
              <a:t>2  </a:t>
            </a:r>
            <a:r>
              <a:rPr lang="en-US" dirty="0" smtClean="0"/>
              <a:t>vs 5</a:t>
            </a:r>
            <a:r>
              <a:rPr lang="en-US" i="1" dirty="0" smtClean="0"/>
              <a:t>n</a:t>
            </a:r>
            <a:r>
              <a:rPr lang="en-US" baseline="30000" dirty="0" smtClean="0"/>
              <a:t>2  </a:t>
            </a:r>
            <a:r>
              <a:rPr lang="en-US" dirty="0" smtClean="0"/>
              <a:t>is meaningless without the cost </a:t>
            </a:r>
            <a:r>
              <a:rPr lang="en-US" dirty="0"/>
              <a:t>of constant-time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Can always re-scale anyways</a:t>
            </a:r>
          </a:p>
          <a:p>
            <a:pPr lvl="1"/>
            <a:r>
              <a:rPr lang="en-US" dirty="0" smtClean="0"/>
              <a:t>Do not ignore constants that are not multipliers! </a:t>
            </a:r>
            <a:r>
              <a:rPr lang="en-US" i="1" dirty="0" smtClean="0"/>
              <a:t>n</a:t>
            </a:r>
            <a:r>
              <a:rPr lang="en-US" baseline="30000" dirty="0" smtClean="0"/>
              <a:t>3 </a:t>
            </a:r>
            <a:r>
              <a:rPr lang="en-US" dirty="0"/>
              <a:t>is not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 smtClean="0"/>
              <a:t>), </a:t>
            </a:r>
            <a:r>
              <a:rPr lang="en-US" dirty="0"/>
              <a:t>3</a:t>
            </a:r>
            <a:r>
              <a:rPr lang="en-US" i="1" baseline="30000" dirty="0"/>
              <a:t>n</a:t>
            </a:r>
            <a:r>
              <a:rPr lang="en-US" baseline="30000" dirty="0"/>
              <a:t> </a:t>
            </a:r>
            <a:r>
              <a:rPr lang="en-US" dirty="0"/>
              <a:t>is not </a:t>
            </a:r>
            <a:r>
              <a:rPr lang="en-US" i="1" dirty="0"/>
              <a:t>O</a:t>
            </a:r>
            <a:r>
              <a:rPr lang="en-US" dirty="0"/>
              <a:t>(2</a:t>
            </a:r>
            <a:r>
              <a:rPr lang="en-US" i="1" baseline="30000" dirty="0"/>
              <a:t>n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88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“Worst-Case” Cheat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8297"/>
            <a:ext cx="10271760" cy="2059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Basic operations take “some amount of” </a:t>
            </a:r>
            <a:r>
              <a:rPr lang="en-US" dirty="0" smtClean="0">
                <a:solidFill>
                  <a:schemeClr val="accent1"/>
                </a:solidFill>
              </a:rPr>
              <a:t>constant time</a:t>
            </a:r>
          </a:p>
          <a:p>
            <a:pPr lvl="1"/>
            <a:r>
              <a:rPr lang="en-US" dirty="0" smtClean="0"/>
              <a:t>Arithmetic (fixed-width)</a:t>
            </a:r>
          </a:p>
          <a:p>
            <a:pPr lvl="1"/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Access one Java field or array index</a:t>
            </a:r>
          </a:p>
          <a:p>
            <a:pPr lvl="1"/>
            <a:r>
              <a:rPr lang="en-US" i="1" dirty="0" smtClean="0"/>
              <a:t>etc.</a:t>
            </a:r>
          </a:p>
          <a:p>
            <a:pPr marL="0" indent="0">
              <a:buNone/>
            </a:pPr>
            <a:r>
              <a:rPr lang="en-US" dirty="0" smtClean="0"/>
              <a:t>(This is an </a:t>
            </a:r>
            <a:r>
              <a:rPr lang="en-US" i="1" dirty="0" smtClean="0"/>
              <a:t>approximation</a:t>
            </a:r>
            <a:r>
              <a:rPr lang="en-US" dirty="0" smtClean="0"/>
              <a:t> of reality: a very useful “lie”)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38200" y="3840481"/>
          <a:ext cx="953516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7320"/>
                <a:gridCol w="55778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Control</a:t>
                      </a:r>
                      <a:r>
                        <a:rPr lang="en-US" sz="2400" baseline="0" dirty="0" smtClean="0"/>
                        <a:t> Flow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 Required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Consecutive statements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Sum of time of statement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Conditionals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Time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 of test plus slower branch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Loops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Sum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 of iterations * time of body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 calls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Time of call’s body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Recursion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Solve </a:t>
                      </a:r>
                      <a:r>
                        <a:rPr lang="en-US" sz="2400" i="1" dirty="0" smtClean="0">
                          <a:solidFill>
                            <a:schemeClr val="accent1"/>
                          </a:solidFill>
                        </a:rPr>
                        <a:t>recurrence relation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5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1496</Words>
  <Application>Microsoft Macintosh PowerPoint</Application>
  <PresentationFormat>Widescreen</PresentationFormat>
  <Paragraphs>255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Calibri Light</vt:lpstr>
      <vt:lpstr>Courier New</vt:lpstr>
      <vt:lpstr>Mangal</vt:lpstr>
      <vt:lpstr>Symbol</vt:lpstr>
      <vt:lpstr>Arial</vt:lpstr>
      <vt:lpstr>Office Theme</vt:lpstr>
      <vt:lpstr>Instructor: Lilian de Greef Quarter: Summer 2017</vt:lpstr>
      <vt:lpstr>Today:</vt:lpstr>
      <vt:lpstr>News about Sections</vt:lpstr>
      <vt:lpstr>Homework 1</vt:lpstr>
      <vt:lpstr>Homework 2</vt:lpstr>
      <vt:lpstr>Formal Definition of Big-O</vt:lpstr>
      <vt:lpstr>More Practice with the Definition of Big-O</vt:lpstr>
      <vt:lpstr>Constants and Lower Order Terms</vt:lpstr>
      <vt:lpstr>Analyzing “Worst-Case” Cheat Sheet</vt:lpstr>
      <vt:lpstr>Big-O &amp; Big-Omega</vt:lpstr>
      <vt:lpstr>Big-Theta</vt:lpstr>
      <vt:lpstr>little-o &amp; little-omega</vt:lpstr>
      <vt:lpstr>Practice Time!</vt:lpstr>
      <vt:lpstr>Second Practice Time!</vt:lpstr>
      <vt:lpstr>Big-O, Big-Omega, Big-Theta</vt:lpstr>
      <vt:lpstr>Comments on Asymptotic Analysis</vt:lpstr>
      <vt:lpstr>Amortized Analysis</vt:lpstr>
      <vt:lpstr>Case Study: the Array Stack</vt:lpstr>
      <vt:lpstr>Amortized Cost</vt:lpstr>
      <vt:lpstr>Amortized Cost</vt:lpstr>
      <vt:lpstr>Example: Array Stack</vt:lpstr>
      <vt:lpstr>Another Perspective: Paying and Saving “Currency”</vt:lpstr>
      <vt:lpstr>Example #2: Queue made of Stacks</vt:lpstr>
      <vt:lpstr>Example #2: Queue made of Stacks</vt:lpstr>
      <vt:lpstr>Example #2: Queue made of Stacks (Analysis)</vt:lpstr>
      <vt:lpstr>Example #2: Using “Currency” Analogy</vt:lpstr>
      <vt:lpstr>Example #3: (Parody / Joke Example)</vt:lpstr>
      <vt:lpstr>Wrapping up Amortized Analysis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Take one of the packets stacked near the door.</dc:title>
  <dc:creator>Lilian De Greef</dc:creator>
  <cp:lastModifiedBy>Lilian De Greef</cp:lastModifiedBy>
  <cp:revision>174</cp:revision>
  <cp:lastPrinted>2017-06-28T17:14:00Z</cp:lastPrinted>
  <dcterms:created xsi:type="dcterms:W3CDTF">2017-06-21T02:13:29Z</dcterms:created>
  <dcterms:modified xsi:type="dcterms:W3CDTF">2017-06-28T17:14:07Z</dcterms:modified>
</cp:coreProperties>
</file>