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315" r:id="rId4"/>
    <p:sldId id="319" r:id="rId5"/>
    <p:sldId id="320" r:id="rId6"/>
    <p:sldId id="321" r:id="rId7"/>
    <p:sldId id="322" r:id="rId8"/>
    <p:sldId id="323" r:id="rId9"/>
    <p:sldId id="316" r:id="rId10"/>
    <p:sldId id="324" r:id="rId11"/>
    <p:sldId id="328" r:id="rId12"/>
    <p:sldId id="327" r:id="rId13"/>
    <p:sldId id="329" r:id="rId14"/>
    <p:sldId id="330" r:id="rId15"/>
    <p:sldId id="314" r:id="rId16"/>
    <p:sldId id="269" r:id="rId17"/>
    <p:sldId id="313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304" r:id="rId27"/>
    <p:sldId id="306" r:id="rId28"/>
    <p:sldId id="331" r:id="rId29"/>
    <p:sldId id="332" r:id="rId30"/>
    <p:sldId id="333" r:id="rId31"/>
    <p:sldId id="335" r:id="rId32"/>
    <p:sldId id="334" r:id="rId33"/>
    <p:sldId id="336" r:id="rId34"/>
    <p:sldId id="33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049"/>
    <p:restoredTop sz="89073"/>
  </p:normalViewPr>
  <p:slideViewPr>
    <p:cSldViewPr snapToGrid="0" snapToObjects="1">
      <p:cViewPr varScale="1">
        <p:scale>
          <a:sx n="68" d="100"/>
          <a:sy n="68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ldegreef/Desktop/big-o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ldegreef/Desktop/big-o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ldegreef/Desktop/big-o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Few Common Big-O's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O(1)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Sheet1!$A$2:$A$6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O(n)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O(n^2)</c:v>
                </c:pt>
              </c:strCache>
            </c:strRef>
          </c:tx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16.0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O(logn)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Sheet1!$D$2:$D$6</c:f>
              <c:numCache>
                <c:formatCode>General</c:formatCode>
                <c:ptCount val="5"/>
                <c:pt idx="1">
                  <c:v>0.0</c:v>
                </c:pt>
                <c:pt idx="2">
                  <c:v>0.301029995663981</c:v>
                </c:pt>
                <c:pt idx="3">
                  <c:v>0.477121254719662</c:v>
                </c:pt>
                <c:pt idx="4">
                  <c:v>0.602059991327962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O(2^n)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Sheet1!$E$2:$E$6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O(nlogn)</c:v>
                </c:pt>
              </c:strCache>
            </c:strRef>
          </c:tx>
          <c:spPr>
            <a:ln w="635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Sheet1!$F$2:$F$6</c:f>
              <c:numCache>
                <c:formatCode>General</c:formatCode>
                <c:ptCount val="5"/>
                <c:pt idx="1">
                  <c:v>0.0</c:v>
                </c:pt>
                <c:pt idx="2">
                  <c:v>0.602059991327962</c:v>
                </c:pt>
                <c:pt idx="3">
                  <c:v>1.431363764158987</c:v>
                </c:pt>
                <c:pt idx="4">
                  <c:v>2.40823996531185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15801824"/>
        <c:axId val="-1415800672"/>
      </c:lineChart>
      <c:catAx>
        <c:axId val="-1415801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800672"/>
        <c:crosses val="autoZero"/>
        <c:auto val="1"/>
        <c:lblAlgn val="ctr"/>
        <c:lblOffset val="100"/>
        <c:noMultiLvlLbl val="0"/>
      </c:catAx>
      <c:valAx>
        <c:axId val="-1415800672"/>
        <c:scaling>
          <c:orientation val="minMax"/>
          <c:max val="16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801824"/>
        <c:crosses val="autoZero"/>
        <c:crossBetween val="between"/>
        <c:majorUnit val="5.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Few Common Big-O's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O(1)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O(n)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O(n^2)</c:v>
                </c:pt>
              </c:strCache>
            </c:strRef>
          </c:tx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</c:f>
              <c:numCache>
                <c:formatCode>General</c:formatCode>
                <c:ptCount val="10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16.0</c:v>
                </c:pt>
                <c:pt idx="5">
                  <c:v>25.0</c:v>
                </c:pt>
                <c:pt idx="6">
                  <c:v>36.0</c:v>
                </c:pt>
                <c:pt idx="7">
                  <c:v>49.0</c:v>
                </c:pt>
                <c:pt idx="8">
                  <c:v>64.0</c:v>
                </c:pt>
                <c:pt idx="9">
                  <c:v>81.0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O(logn)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</c:f>
              <c:numCache>
                <c:formatCode>General</c:formatCode>
                <c:ptCount val="10"/>
                <c:pt idx="1">
                  <c:v>0.0</c:v>
                </c:pt>
                <c:pt idx="2">
                  <c:v>0.301029995663981</c:v>
                </c:pt>
                <c:pt idx="3">
                  <c:v>0.477121254719662</c:v>
                </c:pt>
                <c:pt idx="4">
                  <c:v>0.602059991327962</c:v>
                </c:pt>
                <c:pt idx="5">
                  <c:v>0.698970004336019</c:v>
                </c:pt>
                <c:pt idx="6">
                  <c:v>0.778151250383644</c:v>
                </c:pt>
                <c:pt idx="7">
                  <c:v>0.845098040014257</c:v>
                </c:pt>
                <c:pt idx="8">
                  <c:v>0.903089986991944</c:v>
                </c:pt>
                <c:pt idx="9">
                  <c:v>0.954242509439325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O(2^n)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Sheet1!$E$2:$E$11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O(nlogn)</c:v>
                </c:pt>
              </c:strCache>
            </c:strRef>
          </c:tx>
          <c:spPr>
            <a:ln w="635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Sheet1!$F$2:$F$11</c:f>
              <c:numCache>
                <c:formatCode>General</c:formatCode>
                <c:ptCount val="10"/>
                <c:pt idx="1">
                  <c:v>0.0</c:v>
                </c:pt>
                <c:pt idx="2">
                  <c:v>0.602059991327962</c:v>
                </c:pt>
                <c:pt idx="3">
                  <c:v>1.431363764158987</c:v>
                </c:pt>
                <c:pt idx="4">
                  <c:v>2.40823996531185</c:v>
                </c:pt>
                <c:pt idx="5">
                  <c:v>3.494850021680094</c:v>
                </c:pt>
                <c:pt idx="6">
                  <c:v>4.668907502301859</c:v>
                </c:pt>
                <c:pt idx="7">
                  <c:v>5.915686280099798</c:v>
                </c:pt>
                <c:pt idx="8">
                  <c:v>7.224719895935547</c:v>
                </c:pt>
                <c:pt idx="9">
                  <c:v>8.588182584953923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15201136"/>
        <c:axId val="-1415199360"/>
      </c:lineChart>
      <c:catAx>
        <c:axId val="-14152011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199360"/>
        <c:crosses val="autoZero"/>
        <c:auto val="1"/>
        <c:lblAlgn val="ctr"/>
        <c:lblOffset val="100"/>
        <c:noMultiLvlLbl val="0"/>
      </c:catAx>
      <c:valAx>
        <c:axId val="-1415199360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1520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 Few Common Big-O's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O(1)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Sheet1!$A$2:$A$101</c:f>
              <c:numCache>
                <c:formatCode>General</c:formatCode>
                <c:ptCount val="1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O(n)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O(n^2)</c:v>
                </c:pt>
              </c:strCache>
            </c:strRef>
          </c:tx>
          <c:spPr>
            <a:ln w="635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Sheet1!$C$2:$C$101</c:f>
              <c:numCache>
                <c:formatCode>General</c:formatCode>
                <c:ptCount val="100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16.0</c:v>
                </c:pt>
                <c:pt idx="5">
                  <c:v>25.0</c:v>
                </c:pt>
                <c:pt idx="6">
                  <c:v>36.0</c:v>
                </c:pt>
                <c:pt idx="7">
                  <c:v>49.0</c:v>
                </c:pt>
                <c:pt idx="8">
                  <c:v>64.0</c:v>
                </c:pt>
                <c:pt idx="9">
                  <c:v>81.0</c:v>
                </c:pt>
                <c:pt idx="10">
                  <c:v>100.0</c:v>
                </c:pt>
                <c:pt idx="11">
                  <c:v>121.0</c:v>
                </c:pt>
                <c:pt idx="12">
                  <c:v>144.0</c:v>
                </c:pt>
                <c:pt idx="13">
                  <c:v>169.0</c:v>
                </c:pt>
                <c:pt idx="14">
                  <c:v>196.0</c:v>
                </c:pt>
                <c:pt idx="15">
                  <c:v>225.0</c:v>
                </c:pt>
                <c:pt idx="16">
                  <c:v>256.0</c:v>
                </c:pt>
                <c:pt idx="17">
                  <c:v>289.0</c:v>
                </c:pt>
                <c:pt idx="18">
                  <c:v>324.0</c:v>
                </c:pt>
                <c:pt idx="19">
                  <c:v>361.0</c:v>
                </c:pt>
                <c:pt idx="20">
                  <c:v>400.0</c:v>
                </c:pt>
                <c:pt idx="21">
                  <c:v>441.0</c:v>
                </c:pt>
                <c:pt idx="22">
                  <c:v>484.0</c:v>
                </c:pt>
                <c:pt idx="23">
                  <c:v>529.0</c:v>
                </c:pt>
                <c:pt idx="24">
                  <c:v>576.0</c:v>
                </c:pt>
                <c:pt idx="25">
                  <c:v>625.0</c:v>
                </c:pt>
                <c:pt idx="26">
                  <c:v>676.0</c:v>
                </c:pt>
                <c:pt idx="27">
                  <c:v>729.0</c:v>
                </c:pt>
                <c:pt idx="28">
                  <c:v>784.0</c:v>
                </c:pt>
                <c:pt idx="29">
                  <c:v>841.0</c:v>
                </c:pt>
                <c:pt idx="30">
                  <c:v>900.0</c:v>
                </c:pt>
                <c:pt idx="31">
                  <c:v>961.0</c:v>
                </c:pt>
                <c:pt idx="32">
                  <c:v>1024.0</c:v>
                </c:pt>
                <c:pt idx="33">
                  <c:v>1089.0</c:v>
                </c:pt>
                <c:pt idx="34">
                  <c:v>1156.0</c:v>
                </c:pt>
                <c:pt idx="35">
                  <c:v>1225.0</c:v>
                </c:pt>
                <c:pt idx="36">
                  <c:v>1296.0</c:v>
                </c:pt>
                <c:pt idx="37">
                  <c:v>1369.0</c:v>
                </c:pt>
                <c:pt idx="38">
                  <c:v>1444.0</c:v>
                </c:pt>
                <c:pt idx="39">
                  <c:v>1521.0</c:v>
                </c:pt>
                <c:pt idx="40">
                  <c:v>1600.0</c:v>
                </c:pt>
                <c:pt idx="41">
                  <c:v>1681.0</c:v>
                </c:pt>
                <c:pt idx="42">
                  <c:v>1764.0</c:v>
                </c:pt>
                <c:pt idx="43">
                  <c:v>1849.0</c:v>
                </c:pt>
                <c:pt idx="44">
                  <c:v>1936.0</c:v>
                </c:pt>
                <c:pt idx="45">
                  <c:v>2025.0</c:v>
                </c:pt>
                <c:pt idx="46">
                  <c:v>2116.0</c:v>
                </c:pt>
                <c:pt idx="47">
                  <c:v>2209.0</c:v>
                </c:pt>
                <c:pt idx="48">
                  <c:v>2304.0</c:v>
                </c:pt>
                <c:pt idx="49">
                  <c:v>2401.0</c:v>
                </c:pt>
                <c:pt idx="50">
                  <c:v>2500.0</c:v>
                </c:pt>
                <c:pt idx="51">
                  <c:v>2601.0</c:v>
                </c:pt>
                <c:pt idx="52">
                  <c:v>2704.0</c:v>
                </c:pt>
                <c:pt idx="53">
                  <c:v>2809.0</c:v>
                </c:pt>
                <c:pt idx="54">
                  <c:v>2916.0</c:v>
                </c:pt>
                <c:pt idx="55">
                  <c:v>3025.0</c:v>
                </c:pt>
                <c:pt idx="56">
                  <c:v>3136.0</c:v>
                </c:pt>
                <c:pt idx="57">
                  <c:v>3249.0</c:v>
                </c:pt>
                <c:pt idx="58">
                  <c:v>3364.0</c:v>
                </c:pt>
                <c:pt idx="59">
                  <c:v>3481.0</c:v>
                </c:pt>
                <c:pt idx="60">
                  <c:v>3600.0</c:v>
                </c:pt>
                <c:pt idx="61">
                  <c:v>3721.0</c:v>
                </c:pt>
                <c:pt idx="62">
                  <c:v>3844.0</c:v>
                </c:pt>
                <c:pt idx="63">
                  <c:v>3969.0</c:v>
                </c:pt>
                <c:pt idx="64">
                  <c:v>4096.0</c:v>
                </c:pt>
                <c:pt idx="65">
                  <c:v>4225.0</c:v>
                </c:pt>
                <c:pt idx="66">
                  <c:v>4356.0</c:v>
                </c:pt>
                <c:pt idx="67">
                  <c:v>4489.0</c:v>
                </c:pt>
                <c:pt idx="68">
                  <c:v>4624.0</c:v>
                </c:pt>
                <c:pt idx="69">
                  <c:v>4761.0</c:v>
                </c:pt>
                <c:pt idx="70">
                  <c:v>4900.0</c:v>
                </c:pt>
                <c:pt idx="71">
                  <c:v>5041.0</c:v>
                </c:pt>
                <c:pt idx="72">
                  <c:v>5184.0</c:v>
                </c:pt>
                <c:pt idx="73">
                  <c:v>5329.0</c:v>
                </c:pt>
                <c:pt idx="74">
                  <c:v>5476.0</c:v>
                </c:pt>
                <c:pt idx="75">
                  <c:v>5625.0</c:v>
                </c:pt>
                <c:pt idx="76">
                  <c:v>5776.0</c:v>
                </c:pt>
                <c:pt idx="77">
                  <c:v>5929.0</c:v>
                </c:pt>
                <c:pt idx="78">
                  <c:v>6084.0</c:v>
                </c:pt>
                <c:pt idx="79">
                  <c:v>6241.0</c:v>
                </c:pt>
                <c:pt idx="80">
                  <c:v>6400.0</c:v>
                </c:pt>
                <c:pt idx="81">
                  <c:v>6561.0</c:v>
                </c:pt>
                <c:pt idx="82">
                  <c:v>6724.0</c:v>
                </c:pt>
                <c:pt idx="83">
                  <c:v>6889.0</c:v>
                </c:pt>
                <c:pt idx="84">
                  <c:v>7056.0</c:v>
                </c:pt>
                <c:pt idx="85">
                  <c:v>7225.0</c:v>
                </c:pt>
                <c:pt idx="86">
                  <c:v>7396.0</c:v>
                </c:pt>
                <c:pt idx="87">
                  <c:v>7569.0</c:v>
                </c:pt>
                <c:pt idx="88">
                  <c:v>7744.0</c:v>
                </c:pt>
                <c:pt idx="89">
                  <c:v>7921.0</c:v>
                </c:pt>
                <c:pt idx="90">
                  <c:v>8100.0</c:v>
                </c:pt>
                <c:pt idx="91">
                  <c:v>8281.0</c:v>
                </c:pt>
                <c:pt idx="92">
                  <c:v>8464.0</c:v>
                </c:pt>
                <c:pt idx="93">
                  <c:v>8649.0</c:v>
                </c:pt>
                <c:pt idx="94">
                  <c:v>8836.0</c:v>
                </c:pt>
                <c:pt idx="95">
                  <c:v>9025.0</c:v>
                </c:pt>
                <c:pt idx="96">
                  <c:v>9216.0</c:v>
                </c:pt>
                <c:pt idx="97">
                  <c:v>9409.0</c:v>
                </c:pt>
                <c:pt idx="98">
                  <c:v>9604.0</c:v>
                </c:pt>
                <c:pt idx="99">
                  <c:v>9801.0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O(logn)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Sheet1!$D$2:$D$101</c:f>
              <c:numCache>
                <c:formatCode>General</c:formatCode>
                <c:ptCount val="100"/>
                <c:pt idx="1">
                  <c:v>0.0</c:v>
                </c:pt>
                <c:pt idx="2">
                  <c:v>0.301029995663981</c:v>
                </c:pt>
                <c:pt idx="3">
                  <c:v>0.477121254719662</c:v>
                </c:pt>
                <c:pt idx="4">
                  <c:v>0.602059991327962</c:v>
                </c:pt>
                <c:pt idx="5">
                  <c:v>0.698970004336019</c:v>
                </c:pt>
                <c:pt idx="6">
                  <c:v>0.778151250383644</c:v>
                </c:pt>
                <c:pt idx="7">
                  <c:v>0.845098040014257</c:v>
                </c:pt>
                <c:pt idx="8">
                  <c:v>0.903089986991944</c:v>
                </c:pt>
                <c:pt idx="9">
                  <c:v>0.954242509439325</c:v>
                </c:pt>
                <c:pt idx="10">
                  <c:v>1.0</c:v>
                </c:pt>
                <c:pt idx="11">
                  <c:v>1.041392685158225</c:v>
                </c:pt>
                <c:pt idx="12">
                  <c:v>1.079181246047625</c:v>
                </c:pt>
                <c:pt idx="13">
                  <c:v>1.113943352306837</c:v>
                </c:pt>
                <c:pt idx="14">
                  <c:v>1.146128035678238</c:v>
                </c:pt>
                <c:pt idx="15">
                  <c:v>1.176091259055681</c:v>
                </c:pt>
                <c:pt idx="16">
                  <c:v>1.204119982655925</c:v>
                </c:pt>
                <c:pt idx="17">
                  <c:v>1.230448921378274</c:v>
                </c:pt>
                <c:pt idx="18">
                  <c:v>1.255272505103306</c:v>
                </c:pt>
                <c:pt idx="19">
                  <c:v>1.27875360095283</c:v>
                </c:pt>
                <c:pt idx="20">
                  <c:v>1.301029995663981</c:v>
                </c:pt>
                <c:pt idx="21">
                  <c:v>1.32221929473392</c:v>
                </c:pt>
                <c:pt idx="22">
                  <c:v>1.342422680822206</c:v>
                </c:pt>
                <c:pt idx="23">
                  <c:v>1.361727836017593</c:v>
                </c:pt>
                <c:pt idx="24">
                  <c:v>1.380211241711606</c:v>
                </c:pt>
                <c:pt idx="25">
                  <c:v>1.397940008672038</c:v>
                </c:pt>
                <c:pt idx="26">
                  <c:v>1.414973347970818</c:v>
                </c:pt>
                <c:pt idx="27">
                  <c:v>1.431363764158987</c:v>
                </c:pt>
                <c:pt idx="28">
                  <c:v>1.44715803134222</c:v>
                </c:pt>
                <c:pt idx="29">
                  <c:v>1.462397997898956</c:v>
                </c:pt>
                <c:pt idx="30">
                  <c:v>1.477121254719661</c:v>
                </c:pt>
                <c:pt idx="31">
                  <c:v>1.491361693834273</c:v>
                </c:pt>
                <c:pt idx="32">
                  <c:v>1.505149978319906</c:v>
                </c:pt>
                <c:pt idx="33">
                  <c:v>1.518513939877888</c:v>
                </c:pt>
                <c:pt idx="34">
                  <c:v>1.531478917042255</c:v>
                </c:pt>
                <c:pt idx="35">
                  <c:v>1.544068044350276</c:v>
                </c:pt>
                <c:pt idx="36">
                  <c:v>1.556302500767287</c:v>
                </c:pt>
                <c:pt idx="37">
                  <c:v>1.568201724066995</c:v>
                </c:pt>
                <c:pt idx="38">
                  <c:v>1.57978359661681</c:v>
                </c:pt>
                <c:pt idx="39">
                  <c:v>1.591064607026499</c:v>
                </c:pt>
                <c:pt idx="40">
                  <c:v>1.602059991327962</c:v>
                </c:pt>
                <c:pt idx="41">
                  <c:v>1.612783856719735</c:v>
                </c:pt>
                <c:pt idx="42">
                  <c:v>1.6232492903979</c:v>
                </c:pt>
                <c:pt idx="43">
                  <c:v>1.633468455579586</c:v>
                </c:pt>
                <c:pt idx="44">
                  <c:v>1.643452676486187</c:v>
                </c:pt>
                <c:pt idx="45">
                  <c:v>1.653212513775344</c:v>
                </c:pt>
                <c:pt idx="46">
                  <c:v>1.662757831681574</c:v>
                </c:pt>
                <c:pt idx="47">
                  <c:v>1.672097857935717</c:v>
                </c:pt>
                <c:pt idx="48">
                  <c:v>1.681241237375587</c:v>
                </c:pt>
                <c:pt idx="49">
                  <c:v>1.690196080028514</c:v>
                </c:pt>
                <c:pt idx="50">
                  <c:v>1.69897000433602</c:v>
                </c:pt>
                <c:pt idx="51">
                  <c:v>1.707570176097936</c:v>
                </c:pt>
                <c:pt idx="52">
                  <c:v>1.7160033436348</c:v>
                </c:pt>
                <c:pt idx="53">
                  <c:v>1.72427586960079</c:v>
                </c:pt>
                <c:pt idx="54">
                  <c:v>1.732393759822969</c:v>
                </c:pt>
                <c:pt idx="55">
                  <c:v>1.740362689494244</c:v>
                </c:pt>
                <c:pt idx="56">
                  <c:v>1.7481880270062</c:v>
                </c:pt>
                <c:pt idx="57">
                  <c:v>1.755874855672491</c:v>
                </c:pt>
                <c:pt idx="58">
                  <c:v>1.763427993562937</c:v>
                </c:pt>
                <c:pt idx="59">
                  <c:v>1.770852011642144</c:v>
                </c:pt>
                <c:pt idx="60">
                  <c:v>1.778151250383644</c:v>
                </c:pt>
                <c:pt idx="61">
                  <c:v>1.785329835010767</c:v>
                </c:pt>
                <c:pt idx="62">
                  <c:v>1.792391689498254</c:v>
                </c:pt>
                <c:pt idx="63">
                  <c:v>1.799340549453582</c:v>
                </c:pt>
                <c:pt idx="64">
                  <c:v>1.806179973983887</c:v>
                </c:pt>
                <c:pt idx="65">
                  <c:v>1.812913356642855</c:v>
                </c:pt>
                <c:pt idx="66">
                  <c:v>1.81954393554187</c:v>
                </c:pt>
                <c:pt idx="67">
                  <c:v>1.826074802700826</c:v>
                </c:pt>
                <c:pt idx="68">
                  <c:v>1.832508912706236</c:v>
                </c:pt>
                <c:pt idx="69">
                  <c:v>1.838849090737255</c:v>
                </c:pt>
                <c:pt idx="70">
                  <c:v>1.845098040014257</c:v>
                </c:pt>
                <c:pt idx="71">
                  <c:v>1.851258348719075</c:v>
                </c:pt>
                <c:pt idx="72">
                  <c:v>1.857332496431268</c:v>
                </c:pt>
                <c:pt idx="73">
                  <c:v>1.863322860120456</c:v>
                </c:pt>
                <c:pt idx="74">
                  <c:v>1.869231719730976</c:v>
                </c:pt>
                <c:pt idx="75">
                  <c:v>1.8750612633917</c:v>
                </c:pt>
                <c:pt idx="76">
                  <c:v>1.880813592280791</c:v>
                </c:pt>
                <c:pt idx="77">
                  <c:v>1.886490725172482</c:v>
                </c:pt>
                <c:pt idx="78">
                  <c:v>1.89209460269048</c:v>
                </c:pt>
                <c:pt idx="79">
                  <c:v>1.897627091290441</c:v>
                </c:pt>
                <c:pt idx="80">
                  <c:v>1.903089986991944</c:v>
                </c:pt>
                <c:pt idx="81">
                  <c:v>1.90848501887865</c:v>
                </c:pt>
                <c:pt idx="82">
                  <c:v>1.913813852383717</c:v>
                </c:pt>
                <c:pt idx="83">
                  <c:v>1.919078092376074</c:v>
                </c:pt>
                <c:pt idx="84">
                  <c:v>1.924279286061882</c:v>
                </c:pt>
                <c:pt idx="85">
                  <c:v>1.929418925714293</c:v>
                </c:pt>
                <c:pt idx="86">
                  <c:v>1.934498451243568</c:v>
                </c:pt>
                <c:pt idx="87">
                  <c:v>1.939519252618618</c:v>
                </c:pt>
                <c:pt idx="88">
                  <c:v>1.944482672150169</c:v>
                </c:pt>
                <c:pt idx="89">
                  <c:v>1.949390006644913</c:v>
                </c:pt>
                <c:pt idx="90">
                  <c:v>1.954242509439325</c:v>
                </c:pt>
                <c:pt idx="91">
                  <c:v>1.959041392321094</c:v>
                </c:pt>
                <c:pt idx="92">
                  <c:v>1.963787827345555</c:v>
                </c:pt>
                <c:pt idx="93">
                  <c:v>1.968482948553935</c:v>
                </c:pt>
                <c:pt idx="94">
                  <c:v>1.973127853599699</c:v>
                </c:pt>
                <c:pt idx="95">
                  <c:v>1.977723605288848</c:v>
                </c:pt>
                <c:pt idx="96">
                  <c:v>1.982271233039568</c:v>
                </c:pt>
                <c:pt idx="97">
                  <c:v>1.986771734266245</c:v>
                </c:pt>
                <c:pt idx="98">
                  <c:v>1.991226075692495</c:v>
                </c:pt>
                <c:pt idx="99">
                  <c:v>1.99563519459755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O(2^n)</c:v>
                </c:pt>
              </c:strCache>
            </c:strRef>
          </c:tx>
          <c:spPr>
            <a:ln w="635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Sheet1!$E$2:$E$101</c:f>
              <c:numCache>
                <c:formatCode>General</c:formatCode>
                <c:ptCount val="10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  <c:pt idx="22">
                  <c:v>4.194304E6</c:v>
                </c:pt>
                <c:pt idx="23">
                  <c:v>8.388608E6</c:v>
                </c:pt>
                <c:pt idx="24">
                  <c:v>1.6777216E7</c:v>
                </c:pt>
                <c:pt idx="25">
                  <c:v>3.3554432E7</c:v>
                </c:pt>
                <c:pt idx="26">
                  <c:v>6.7108864E7</c:v>
                </c:pt>
                <c:pt idx="27">
                  <c:v>1.34217728E8</c:v>
                </c:pt>
                <c:pt idx="28">
                  <c:v>2.68435456E8</c:v>
                </c:pt>
                <c:pt idx="29">
                  <c:v>5.36870912E8</c:v>
                </c:pt>
                <c:pt idx="30">
                  <c:v>1.073741824E9</c:v>
                </c:pt>
                <c:pt idx="31">
                  <c:v>2.147483648E9</c:v>
                </c:pt>
                <c:pt idx="32">
                  <c:v>4.294967296E9</c:v>
                </c:pt>
                <c:pt idx="33">
                  <c:v>8.589934592E9</c:v>
                </c:pt>
                <c:pt idx="34">
                  <c:v>1.7179869184E10</c:v>
                </c:pt>
                <c:pt idx="35">
                  <c:v>3.4359738368E10</c:v>
                </c:pt>
                <c:pt idx="36">
                  <c:v>6.8719476736E10</c:v>
                </c:pt>
                <c:pt idx="37">
                  <c:v>1.37438953472E11</c:v>
                </c:pt>
                <c:pt idx="38">
                  <c:v>2.74877906944E11</c:v>
                </c:pt>
                <c:pt idx="39">
                  <c:v>5.49755813888E11</c:v>
                </c:pt>
                <c:pt idx="40">
                  <c:v>1.099511627776E12</c:v>
                </c:pt>
                <c:pt idx="41">
                  <c:v>2.199023255552E12</c:v>
                </c:pt>
                <c:pt idx="42">
                  <c:v>4.398046511104E12</c:v>
                </c:pt>
                <c:pt idx="43">
                  <c:v>8.796093022208E12</c:v>
                </c:pt>
                <c:pt idx="44">
                  <c:v>1.7592186044416E13</c:v>
                </c:pt>
                <c:pt idx="45">
                  <c:v>3.5184372088832E13</c:v>
                </c:pt>
                <c:pt idx="46">
                  <c:v>7.0368744177664E13</c:v>
                </c:pt>
                <c:pt idx="47">
                  <c:v>1.40737488355328E14</c:v>
                </c:pt>
                <c:pt idx="48">
                  <c:v>2.81474976710656E14</c:v>
                </c:pt>
                <c:pt idx="49">
                  <c:v>5.62949953421312E14</c:v>
                </c:pt>
                <c:pt idx="50">
                  <c:v>1.12589990684262E15</c:v>
                </c:pt>
                <c:pt idx="51">
                  <c:v>2.25179981368525E15</c:v>
                </c:pt>
                <c:pt idx="52">
                  <c:v>4.5035996273705E15</c:v>
                </c:pt>
                <c:pt idx="53">
                  <c:v>9.007199254741E15</c:v>
                </c:pt>
                <c:pt idx="54">
                  <c:v>1.8014398509482E16</c:v>
                </c:pt>
                <c:pt idx="55">
                  <c:v>3.6028797018964E16</c:v>
                </c:pt>
                <c:pt idx="56">
                  <c:v>7.2057594037928E16</c:v>
                </c:pt>
                <c:pt idx="57">
                  <c:v>1.44115188075856E17</c:v>
                </c:pt>
                <c:pt idx="58">
                  <c:v>2.88230376151712E17</c:v>
                </c:pt>
                <c:pt idx="59">
                  <c:v>5.76460752303424E17</c:v>
                </c:pt>
                <c:pt idx="60">
                  <c:v>1.15292150460685E18</c:v>
                </c:pt>
                <c:pt idx="61">
                  <c:v>2.30584300921369E18</c:v>
                </c:pt>
                <c:pt idx="62">
                  <c:v>4.61168601842739E18</c:v>
                </c:pt>
                <c:pt idx="63">
                  <c:v>9.22337203685478E18</c:v>
                </c:pt>
                <c:pt idx="64">
                  <c:v>1.84467440737096E19</c:v>
                </c:pt>
                <c:pt idx="65">
                  <c:v>3.68934881474191E19</c:v>
                </c:pt>
                <c:pt idx="66">
                  <c:v>7.37869762948382E19</c:v>
                </c:pt>
                <c:pt idx="67">
                  <c:v>1.47573952589676E20</c:v>
                </c:pt>
                <c:pt idx="68">
                  <c:v>2.95147905179353E20</c:v>
                </c:pt>
                <c:pt idx="69">
                  <c:v>5.90295810358706E20</c:v>
                </c:pt>
                <c:pt idx="70">
                  <c:v>1.18059162071741E21</c:v>
                </c:pt>
                <c:pt idx="71">
                  <c:v>2.36118324143482E21</c:v>
                </c:pt>
                <c:pt idx="72">
                  <c:v>4.72236648286964E21</c:v>
                </c:pt>
                <c:pt idx="73">
                  <c:v>9.44473296573929E21</c:v>
                </c:pt>
                <c:pt idx="74">
                  <c:v>1.88894659314786E22</c:v>
                </c:pt>
                <c:pt idx="75">
                  <c:v>3.77789318629572E22</c:v>
                </c:pt>
                <c:pt idx="76">
                  <c:v>7.55578637259143E22</c:v>
                </c:pt>
                <c:pt idx="77">
                  <c:v>1.5111572745183E23</c:v>
                </c:pt>
                <c:pt idx="78">
                  <c:v>3.02231454903657E23</c:v>
                </c:pt>
                <c:pt idx="79">
                  <c:v>6.04462909807315E23</c:v>
                </c:pt>
                <c:pt idx="80">
                  <c:v>1.20892581961463E24</c:v>
                </c:pt>
                <c:pt idx="81">
                  <c:v>2.41785163922926E24</c:v>
                </c:pt>
                <c:pt idx="82">
                  <c:v>4.83570327845852E24</c:v>
                </c:pt>
                <c:pt idx="83">
                  <c:v>9.67140655691703E24</c:v>
                </c:pt>
                <c:pt idx="84">
                  <c:v>1.93428131138341E25</c:v>
                </c:pt>
                <c:pt idx="85">
                  <c:v>3.86856262276681E25</c:v>
                </c:pt>
                <c:pt idx="86">
                  <c:v>7.73712524553363E25</c:v>
                </c:pt>
                <c:pt idx="87">
                  <c:v>1.54742504910673E26</c:v>
                </c:pt>
                <c:pt idx="88">
                  <c:v>3.09485009821345E26</c:v>
                </c:pt>
                <c:pt idx="89">
                  <c:v>6.1897001964269E26</c:v>
                </c:pt>
                <c:pt idx="90">
                  <c:v>1.23794003928538E27</c:v>
                </c:pt>
                <c:pt idx="91">
                  <c:v>2.47588007857076E27</c:v>
                </c:pt>
                <c:pt idx="92">
                  <c:v>4.95176015714152E27</c:v>
                </c:pt>
                <c:pt idx="93">
                  <c:v>9.90352031428304E27</c:v>
                </c:pt>
                <c:pt idx="94">
                  <c:v>1.98070406285661E28</c:v>
                </c:pt>
                <c:pt idx="95">
                  <c:v>3.96140812571322E28</c:v>
                </c:pt>
                <c:pt idx="96">
                  <c:v>7.92281625142643E28</c:v>
                </c:pt>
                <c:pt idx="97">
                  <c:v>1.58456325028529E29</c:v>
                </c:pt>
                <c:pt idx="98">
                  <c:v>3.16912650057057E29</c:v>
                </c:pt>
                <c:pt idx="99">
                  <c:v>6.33825300114115E29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O(nlogn)</c:v>
                </c:pt>
              </c:strCache>
            </c:strRef>
          </c:tx>
          <c:spPr>
            <a:ln w="635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Sheet1!$F$2:$F$101</c:f>
              <c:numCache>
                <c:formatCode>General</c:formatCode>
                <c:ptCount val="100"/>
                <c:pt idx="1">
                  <c:v>0.0</c:v>
                </c:pt>
                <c:pt idx="2">
                  <c:v>0.602059991327962</c:v>
                </c:pt>
                <c:pt idx="3">
                  <c:v>1.431363764158987</c:v>
                </c:pt>
                <c:pt idx="4">
                  <c:v>2.40823996531185</c:v>
                </c:pt>
                <c:pt idx="5">
                  <c:v>3.494850021680094</c:v>
                </c:pt>
                <c:pt idx="6">
                  <c:v>4.668907502301859</c:v>
                </c:pt>
                <c:pt idx="7">
                  <c:v>5.915686280099798</c:v>
                </c:pt>
                <c:pt idx="8">
                  <c:v>7.224719895935547</c:v>
                </c:pt>
                <c:pt idx="9">
                  <c:v>8.588182584953923</c:v>
                </c:pt>
                <c:pt idx="10">
                  <c:v>10.0</c:v>
                </c:pt>
                <c:pt idx="11">
                  <c:v>11.45531953674048</c:v>
                </c:pt>
                <c:pt idx="12">
                  <c:v>12.9501749525715</c:v>
                </c:pt>
                <c:pt idx="13">
                  <c:v>14.48126357998888</c:v>
                </c:pt>
                <c:pt idx="14">
                  <c:v>16.04579249949532</c:v>
                </c:pt>
                <c:pt idx="15">
                  <c:v>17.64136888583522</c:v>
                </c:pt>
                <c:pt idx="16">
                  <c:v>19.2659197224948</c:v>
                </c:pt>
                <c:pt idx="17">
                  <c:v>20.91763166343065</c:v>
                </c:pt>
                <c:pt idx="18">
                  <c:v>22.59490509185951</c:v>
                </c:pt>
                <c:pt idx="19">
                  <c:v>24.29631841810375</c:v>
                </c:pt>
                <c:pt idx="20">
                  <c:v>26.02059991327963</c:v>
                </c:pt>
                <c:pt idx="21">
                  <c:v>27.76660518941231</c:v>
                </c:pt>
                <c:pt idx="22">
                  <c:v>29.53329897808853</c:v>
                </c:pt>
                <c:pt idx="23">
                  <c:v>31.31974022840464</c:v>
                </c:pt>
                <c:pt idx="24">
                  <c:v>33.12506980107854</c:v>
                </c:pt>
                <c:pt idx="25">
                  <c:v>34.94850021680095</c:v>
                </c:pt>
                <c:pt idx="26">
                  <c:v>36.78930704724127</c:v>
                </c:pt>
                <c:pt idx="27">
                  <c:v>38.64682163229263</c:v>
                </c:pt>
                <c:pt idx="28">
                  <c:v>40.52042487758214</c:v>
                </c:pt>
                <c:pt idx="29">
                  <c:v>42.40954193906972</c:v>
                </c:pt>
                <c:pt idx="30">
                  <c:v>44.31363764158987</c:v>
                </c:pt>
                <c:pt idx="31">
                  <c:v>46.23221250886245</c:v>
                </c:pt>
                <c:pt idx="32">
                  <c:v>48.164799306237</c:v>
                </c:pt>
                <c:pt idx="33">
                  <c:v>50.1109600159703</c:v>
                </c:pt>
                <c:pt idx="34">
                  <c:v>52.07028317943664</c:v>
                </c:pt>
                <c:pt idx="35">
                  <c:v>54.04238155225963</c:v>
                </c:pt>
                <c:pt idx="36">
                  <c:v>56.02689002762234</c:v>
                </c:pt>
                <c:pt idx="37">
                  <c:v>58.02346379047881</c:v>
                </c:pt>
                <c:pt idx="38">
                  <c:v>60.03177667143878</c:v>
                </c:pt>
                <c:pt idx="39">
                  <c:v>62.05151967403344</c:v>
                </c:pt>
                <c:pt idx="40">
                  <c:v>64.08239965311848</c:v>
                </c:pt>
                <c:pt idx="41">
                  <c:v>66.12413812550911</c:v>
                </c:pt>
                <c:pt idx="42">
                  <c:v>68.17647019671175</c:v>
                </c:pt>
                <c:pt idx="43">
                  <c:v>70.2391435899222</c:v>
                </c:pt>
                <c:pt idx="44">
                  <c:v>72.3119177653923</c:v>
                </c:pt>
                <c:pt idx="45">
                  <c:v>74.39456311989046</c:v>
                </c:pt>
                <c:pt idx="46">
                  <c:v>76.4868602573524</c:v>
                </c:pt>
                <c:pt idx="47">
                  <c:v>78.58859932297871</c:v>
                </c:pt>
                <c:pt idx="48">
                  <c:v>80.69957939402818</c:v>
                </c:pt>
                <c:pt idx="49">
                  <c:v>82.8196079213972</c:v>
                </c:pt>
                <c:pt idx="50">
                  <c:v>84.94850021680094</c:v>
                </c:pt>
                <c:pt idx="51">
                  <c:v>87.08607898099473</c:v>
                </c:pt>
                <c:pt idx="52">
                  <c:v>89.23217386900955</c:v>
                </c:pt>
                <c:pt idx="53">
                  <c:v>91.3866210888418</c:v>
                </c:pt>
                <c:pt idx="54">
                  <c:v>93.5492630304403</c:v>
                </c:pt>
                <c:pt idx="55">
                  <c:v>95.71994792218341</c:v>
                </c:pt>
                <c:pt idx="56">
                  <c:v>97.89852951234722</c:v>
                </c:pt>
                <c:pt idx="57">
                  <c:v>100.084866773332</c:v>
                </c:pt>
                <c:pt idx="58">
                  <c:v>102.2788236266504</c:v>
                </c:pt>
                <c:pt idx="59">
                  <c:v>104.4802686868865</c:v>
                </c:pt>
                <c:pt idx="60">
                  <c:v>106.6890750230186</c:v>
                </c:pt>
                <c:pt idx="61">
                  <c:v>108.9051199356568</c:v>
                </c:pt>
                <c:pt idx="62">
                  <c:v>111.1282847488917</c:v>
                </c:pt>
                <c:pt idx="63">
                  <c:v>113.3584546155757</c:v>
                </c:pt>
                <c:pt idx="64">
                  <c:v>115.5955183349688</c:v>
                </c:pt>
                <c:pt idx="65">
                  <c:v>117.8393681817856</c:v>
                </c:pt>
                <c:pt idx="66">
                  <c:v>120.0898997457633</c:v>
                </c:pt>
                <c:pt idx="67">
                  <c:v>122.3470117809554</c:v>
                </c:pt>
                <c:pt idx="68">
                  <c:v>124.6106060640241</c:v>
                </c:pt>
                <c:pt idx="69">
                  <c:v>126.8805872608706</c:v>
                </c:pt>
                <c:pt idx="70">
                  <c:v>129.156862800998</c:v>
                </c:pt>
                <c:pt idx="71">
                  <c:v>131.4393427590543</c:v>
                </c:pt>
                <c:pt idx="72">
                  <c:v>133.7279397430513</c:v>
                </c:pt>
                <c:pt idx="73">
                  <c:v>136.0225687887933</c:v>
                </c:pt>
                <c:pt idx="74">
                  <c:v>138.3231472600922</c:v>
                </c:pt>
                <c:pt idx="75">
                  <c:v>140.6295947543775</c:v>
                </c:pt>
                <c:pt idx="76">
                  <c:v>142.9418330133402</c:v>
                </c:pt>
                <c:pt idx="77">
                  <c:v>145.2597858382811</c:v>
                </c:pt>
                <c:pt idx="78">
                  <c:v>147.5833790098575</c:v>
                </c:pt>
                <c:pt idx="79">
                  <c:v>149.912540211945</c:v>
                </c:pt>
                <c:pt idx="80">
                  <c:v>152.2471989593555</c:v>
                </c:pt>
                <c:pt idx="81">
                  <c:v>154.5872865291706</c:v>
                </c:pt>
                <c:pt idx="82">
                  <c:v>156.9327358954648</c:v>
                </c:pt>
                <c:pt idx="83">
                  <c:v>159.2834816672141</c:v>
                </c:pt>
                <c:pt idx="84">
                  <c:v>161.6394600291981</c:v>
                </c:pt>
                <c:pt idx="85">
                  <c:v>164.000608685715</c:v>
                </c:pt>
                <c:pt idx="86">
                  <c:v>166.3668668069468</c:v>
                </c:pt>
                <c:pt idx="87">
                  <c:v>168.7381749778198</c:v>
                </c:pt>
                <c:pt idx="88">
                  <c:v>171.1144751492149</c:v>
                </c:pt>
                <c:pt idx="89">
                  <c:v>173.4957105913972</c:v>
                </c:pt>
                <c:pt idx="90">
                  <c:v>175.8818258495392</c:v>
                </c:pt>
                <c:pt idx="91">
                  <c:v>178.2727667012195</c:v>
                </c:pt>
                <c:pt idx="92">
                  <c:v>180.6684801157911</c:v>
                </c:pt>
                <c:pt idx="93">
                  <c:v>183.068914215516</c:v>
                </c:pt>
                <c:pt idx="94">
                  <c:v>185.4740182383717</c:v>
                </c:pt>
                <c:pt idx="95">
                  <c:v>187.8837425024406</c:v>
                </c:pt>
                <c:pt idx="96">
                  <c:v>190.2980383717986</c:v>
                </c:pt>
                <c:pt idx="97">
                  <c:v>192.7168582238257</c:v>
                </c:pt>
                <c:pt idx="98">
                  <c:v>195.1401554178645</c:v>
                </c:pt>
                <c:pt idx="99">
                  <c:v>197.5678842651573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09364336"/>
        <c:axId val="-1409362560"/>
      </c:lineChart>
      <c:catAx>
        <c:axId val="-1409364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09362560"/>
        <c:crosses val="autoZero"/>
        <c:auto val="1"/>
        <c:lblAlgn val="ctr"/>
        <c:lblOffset val="100"/>
        <c:tickLblSkip val="10"/>
        <c:noMultiLvlLbl val="0"/>
      </c:catAx>
      <c:valAx>
        <c:axId val="-140936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0936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51661-D191-7746-9A19-E5FFAAAA7B3A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59F58-F119-0E43-8494-EDD4305C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ctr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Laptops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 series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are we? (classroom / school / university)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are we here? (to learn!)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best ways to learn: if you come up with answers. I'm going to make you think!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spew info 3 hours/week, no way for you or me to check understanding.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ask you lots of questions in class</a:t>
            </a:r>
          </a:p>
          <a:p>
            <a:pPr marL="1085850" lvl="2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don't know or say the correct answer, that's one of the greatest opportunity for us! </a:t>
            </a:r>
          </a:p>
          <a:p>
            <a:pPr marL="1543050" lvl="3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others chance to answer if you know it</a:t>
            </a:r>
          </a:p>
          <a:p>
            <a:pPr marL="1085850" lvl="2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strongly encourage you to ask questions!</a:t>
            </a:r>
          </a:p>
          <a:p>
            <a:pPr marL="1543050" lvl="3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Interrupt me!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telling you all the answers, asking you to come up with them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Who's had classes done this way before?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know this is probably different from what you're used to</a:t>
            </a:r>
          </a:p>
          <a:p>
            <a:pPr marL="628650" lvl="1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takes effort. I can't do it for you. Analogy to weight lifting.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I'll do a lot of talking for the beginning of this lecture as we cover logistics.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4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Note: “exponential” does not mean “grows really fast”, it means “grows at rate proportional to </a:t>
            </a:r>
            <a:r>
              <a:rPr lang="en-US" i="1" dirty="0" err="1"/>
              <a:t>k</a:t>
            </a:r>
            <a:r>
              <a:rPr lang="en-US" baseline="30000" dirty="0" err="1"/>
              <a:t>n</a:t>
            </a:r>
            <a:r>
              <a:rPr lang="en-US" dirty="0"/>
              <a:t> for some </a:t>
            </a:r>
            <a:r>
              <a:rPr lang="en-US" i="1" dirty="0"/>
              <a:t>k</a:t>
            </a:r>
            <a:r>
              <a:rPr lang="en-US" dirty="0"/>
              <a:t>&gt;1”</a:t>
            </a:r>
          </a:p>
          <a:p>
            <a:pPr lvl="1"/>
            <a:r>
              <a:rPr lang="en-US" dirty="0"/>
              <a:t>A savings account accrues interest exponentially (</a:t>
            </a:r>
            <a:r>
              <a:rPr lang="en-US" i="1" dirty="0"/>
              <a:t>k</a:t>
            </a:r>
            <a:r>
              <a:rPr lang="en-US" dirty="0"/>
              <a:t>=1.01?)</a:t>
            </a:r>
          </a:p>
          <a:p>
            <a:pPr lvl="1"/>
            <a:r>
              <a:rPr lang="en-US" dirty="0"/>
              <a:t>If you don’t know </a:t>
            </a:r>
            <a:r>
              <a:rPr lang="en-US" i="1" dirty="0"/>
              <a:t>k</a:t>
            </a:r>
            <a:r>
              <a:rPr lang="en-US" dirty="0"/>
              <a:t>, you probably don’t know it’s exponential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4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59F58-F119-0E43-8494-EDD4305C8C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3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5717-17B1-DC4F-A9AB-2B9613EABDDD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E38D-5F12-0F4C-B111-4F8E600B8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6.wmf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slideLayout" Target="../slideLayouts/slideLayout2.xml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20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11" Type="http://schemas.openxmlformats.org/officeDocument/2006/relationships/tags" Target="../tags/tag18.xml"/><Relationship Id="rId12" Type="http://schemas.openxmlformats.org/officeDocument/2006/relationships/tags" Target="../tags/tag19.xml"/><Relationship Id="rId13" Type="http://schemas.openxmlformats.org/officeDocument/2006/relationships/tags" Target="../tags/tag20.xml"/><Relationship Id="rId14" Type="http://schemas.openxmlformats.org/officeDocument/2006/relationships/tags" Target="../tags/tag21.xml"/><Relationship Id="rId15" Type="http://schemas.openxmlformats.org/officeDocument/2006/relationships/tags" Target="../tags/tag22.xml"/><Relationship Id="rId16" Type="http://schemas.openxmlformats.org/officeDocument/2006/relationships/tags" Target="../tags/tag23.xml"/><Relationship Id="rId17" Type="http://schemas.openxmlformats.org/officeDocument/2006/relationships/tags" Target="../tags/tag24.xml"/><Relationship Id="rId18" Type="http://schemas.openxmlformats.org/officeDocument/2006/relationships/tags" Target="../tags/tag25.xml"/><Relationship Id="rId19" Type="http://schemas.openxmlformats.org/officeDocument/2006/relationships/tags" Target="../tags/tag26.xml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tags" Target="../tags/tag13.xml"/><Relationship Id="rId7" Type="http://schemas.openxmlformats.org/officeDocument/2006/relationships/tags" Target="../tags/tag14.xml"/><Relationship Id="rId8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653" y="1833438"/>
            <a:ext cx="9642764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/>
              <a:t>Lecture </a:t>
            </a:r>
            <a:r>
              <a:rPr lang="en-US" sz="3200" dirty="0" smtClean="0"/>
              <a:t>3: Asymptotic Analysis part 2</a:t>
            </a:r>
            <a:br>
              <a:rPr lang="en-US" sz="3200" dirty="0" smtClean="0"/>
            </a:br>
            <a:r>
              <a:rPr lang="en-US" sz="3200" dirty="0"/>
              <a:t> Math Review, </a:t>
            </a:r>
            <a:r>
              <a:rPr lang="en-US" sz="3200" dirty="0" smtClean="0"/>
              <a:t>Inductive Proofs, Recursive Functions</a:t>
            </a:r>
          </a:p>
        </p:txBody>
      </p:sp>
    </p:spTree>
    <p:extLst>
      <p:ext uri="{BB962C8B-B14F-4D97-AF65-F5344CB8AC3E}">
        <p14:creationId xmlns:p14="http://schemas.microsoft.com/office/powerpoint/2010/main" val="365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 &amp; Exponents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541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600" dirty="0"/>
                  <a:t>Definition:</a:t>
                </a:r>
                <a:r>
                  <a:rPr lang="en-US" sz="4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chemeClr val="accent1"/>
                    </a:solidFill>
                  </a:rPr>
                  <a:t>      </a:t>
                </a:r>
                <a:r>
                  <a:rPr lang="en-US" sz="3600" dirty="0"/>
                  <a:t>if</a:t>
                </a:r>
                <a:r>
                  <a:rPr lang="en-US" sz="40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𝑦</m:t>
                        </m:r>
                      </m:sup>
                    </m:sSup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4000" i="1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4000" dirty="0">
                    <a:solidFill>
                      <a:schemeClr val="accent1"/>
                    </a:solidFill>
                    <a:effectLst/>
                  </a:rPr>
                  <a:t> </a:t>
                </a:r>
                <a:r>
                  <a:rPr lang="en-US" sz="4000" dirty="0">
                    <a:solidFill>
                      <a:schemeClr val="accent1"/>
                    </a:solidFill>
                  </a:rPr>
                  <a:t>    </a:t>
                </a:r>
                <a:endParaRPr lang="en-US" sz="40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32</m:t>
                    </m:r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10,000</m:t>
                    </m:r>
                    <m:r>
                      <a:rPr lang="en-US" sz="2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charset="0"/>
                      </a:rPr>
                      <m:t>=</m:t>
                    </m:r>
                  </m:oMath>
                </a14:m>
                <a:endPara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endParaRPr lang="en-US" sz="280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Outside of CSE,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𝑙𝑜𝑔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𝑥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</a:rPr>
                  <a:t> is often short-hand for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/>
                  <a:t>In CSE,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𝑙𝑜𝑔</m:t>
                    </m:r>
                    <m:r>
                      <a:rPr lang="en-US" sz="3200" i="1">
                        <a:latin typeface="Cambria Math" charset="0"/>
                      </a:rPr>
                      <m:t>(</m:t>
                    </m:r>
                    <m:r>
                      <a:rPr lang="en-US" sz="3200" i="1">
                        <a:latin typeface="Cambria Math" charset="0"/>
                      </a:rPr>
                      <m:t>𝑥</m:t>
                    </m:r>
                    <m:r>
                      <a:rPr lang="en-US" sz="3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3200" dirty="0">
                    <a:effectLst/>
                  </a:rPr>
                  <a:t> is often short-hand </a:t>
                </a:r>
                <a:r>
                  <a:rPr lang="en-US" sz="3200" dirty="0" smtClean="0">
                    <a:effectLst/>
                  </a:rPr>
                  <a:t>for</a:t>
                </a:r>
                <a:endParaRPr lang="en-US" sz="3600" dirty="0" smtClean="0">
                  <a:effectLst/>
                </a:endParaRPr>
              </a:p>
              <a:p>
                <a:pPr marL="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54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mr-IN" sz="32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…</a:t>
                </a:r>
                <a:r>
                  <a:rPr lang="en-US" sz="32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but, does it matter?</a:t>
                </a:r>
                <a:endParaRPr lang="en-US" sz="32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54151"/>
              </a:xfrm>
              <a:blipFill rotWithShape="0">
                <a:blip r:embed="rId2"/>
                <a:stretch>
                  <a:fillRect l="-1797" t="-2326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2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Make a </a:t>
            </a:r>
            <a:r>
              <a:rPr lang="en-US" i="1" dirty="0" smtClean="0"/>
              <a:t>log</a:t>
            </a:r>
            <a:r>
              <a:rPr lang="en-US" i="1" baseline="-25000" dirty="0" smtClean="0"/>
              <a:t>2</a:t>
            </a:r>
            <a:r>
              <a:rPr lang="en-US" dirty="0" smtClean="0"/>
              <a:t> Out of Any </a:t>
            </a:r>
            <a:r>
              <a:rPr lang="en-US" i="1" dirty="0" smtClean="0"/>
              <a:t>log</a:t>
            </a:r>
            <a:r>
              <a:rPr lang="en-US" dirty="0" smtClean="0"/>
              <a:t>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451694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dirty="0" smtClean="0"/>
                  <a:t>so</a:t>
                </a:r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𝑤h𝑎𝑡𝑒𝑣𝑒𝑟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𝑤h𝑎𝑡𝑒𝑣𝑒𝑟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451694" cy="4351338"/>
              </a:xfrm>
              <a:blipFill rotWithShape="0">
                <a:blip r:embed="rId2"/>
                <a:stretch>
                  <a:fillRect l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3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 of Logarithms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𝑙𝑜𝑔𝐴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𝑙𝑜𝑔𝐵</m:t>
                    </m:r>
                  </m:oMath>
                </a14:m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cs typeface="Courier New" pitchFamily="49" charset="0"/>
                  </a:rPr>
                  <a:t>So</a:t>
                </a:r>
                <a:r>
                  <a:rPr lang="en-US" b="1" dirty="0">
                    <a:latin typeface="Courier New" pitchFamily="49" charset="0"/>
                    <a:cs typeface="Courier New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𝑙𝑜𝑔𝑁</m:t>
                    </m:r>
                  </m:oMath>
                </a14:m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𝑙𝑜𝑔𝐵</m:t>
                    </m:r>
                  </m:oMath>
                </a14:m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𝑙𝑜𝑔𝑥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</m:oMath>
                </a14:m>
                <a:r>
                  <a:rPr lang="en-US" b="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b="0" dirty="0" smtClean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cs typeface="Courier New" pitchFamily="49" charset="0"/>
                  </a:rPr>
                  <a:t>Grows as slowly as 2</a:t>
                </a:r>
                <a:r>
                  <a:rPr lang="en-US" baseline="30000" dirty="0">
                    <a:cs typeface="Courier New" pitchFamily="49" charset="0"/>
                  </a:rPr>
                  <a:t>2</a:t>
                </a:r>
                <a:r>
                  <a:rPr lang="en-US" dirty="0">
                    <a:cs typeface="Courier New" pitchFamily="49" charset="0"/>
                  </a:rPr>
                  <a:t>  grows quickly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cs typeface="Courier New" pitchFamily="49" charset="0"/>
                  </a:rPr>
                  <a:t>is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𝑙𝑜𝑔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cs typeface="Courier New" pitchFamily="49" charset="0"/>
                  </a:rPr>
                  <a:t>It is greater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cs typeface="Courier New" pitchFamily="49" charset="0"/>
                  </a:rPr>
                  <a:t>for </a:t>
                </a:r>
                <a:r>
                  <a:rPr lang="en-US" dirty="0" smtClean="0">
                    <a:cs typeface="Courier New" pitchFamily="49" charset="0"/>
                  </a:rPr>
                  <a:t>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&gt;2</m:t>
                    </m:r>
                  </m:oMath>
                </a14:m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dirty="0">
                    <a:cs typeface="Courier New" pitchFamily="49" charset="0"/>
                  </a:rPr>
                  <a:t>It is not the same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𝑙𝑜𝑔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1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35313"/>
            <a:ext cx="4115765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smtClean="0"/>
              <a:t>(to review on your own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2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and Ceiling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5115329"/>
              </p:ext>
            </p:extLst>
          </p:nvPr>
        </p:nvGraphicFramePr>
        <p:xfrm>
          <a:off x="2494345" y="2161911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9" imgW="266584" imgH="228501" progId="Equation.3">
                  <p:embed/>
                </p:oleObj>
              </mc:Choice>
              <mc:Fallback>
                <p:oleObj name="Equation" r:id="rId9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45" y="2161911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41639579"/>
              </p:ext>
            </p:extLst>
          </p:nvPr>
        </p:nvGraphicFramePr>
        <p:xfrm>
          <a:off x="2494345" y="4515436"/>
          <a:ext cx="66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11" imgW="266584" imgH="228501" progId="Equation.3">
                  <p:embed/>
                </p:oleObj>
              </mc:Choice>
              <mc:Fallback>
                <p:oleObj name="Equation" r:id="rId11" imgW="26658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45" y="4515436"/>
                        <a:ext cx="666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81420" y="2203386"/>
            <a:ext cx="5240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chemeClr val="tx1"/>
                </a:solidFill>
                <a:latin typeface="Arial" charset="0"/>
              </a:rPr>
              <a:t>Floor function: the largest integer </a:t>
            </a:r>
            <a:r>
              <a:rPr lang="en-US" altLang="en-US" b="0" u="sng" dirty="0">
                <a:solidFill>
                  <a:schemeClr val="tx1"/>
                </a:solidFill>
                <a:latin typeface="Arial" charset="0"/>
              </a:rPr>
              <a:t>&lt;</a:t>
            </a:r>
            <a:r>
              <a:rPr lang="en-US" altLang="en-US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sp>
        <p:nvSpPr>
          <p:cNvPr id="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620" y="4556911"/>
            <a:ext cx="5687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accent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accent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0" dirty="0">
                <a:solidFill>
                  <a:schemeClr val="tx1"/>
                </a:solidFill>
                <a:latin typeface="Arial" charset="0"/>
              </a:rPr>
              <a:t>Ceiling function: the smallest integer </a:t>
            </a:r>
            <a:r>
              <a:rPr lang="en-US" altLang="en-US" b="0" u="sng" dirty="0">
                <a:solidFill>
                  <a:schemeClr val="tx1"/>
                </a:solidFill>
                <a:latin typeface="Arial" charset="0"/>
              </a:rPr>
              <a:t>&gt;</a:t>
            </a:r>
            <a:r>
              <a:rPr lang="en-US" altLang="en-US" b="0" dirty="0">
                <a:solidFill>
                  <a:schemeClr val="tx1"/>
                </a:solidFill>
                <a:latin typeface="Arial" charset="0"/>
              </a:rPr>
              <a:t> X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37806354"/>
              </p:ext>
            </p:extLst>
          </p:nvPr>
        </p:nvGraphicFramePr>
        <p:xfrm>
          <a:off x="2494345" y="3030011"/>
          <a:ext cx="5937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13" imgW="2374900" imgH="228600" progId="Equation.3">
                  <p:embed/>
                </p:oleObj>
              </mc:Choice>
              <mc:Fallback>
                <p:oleObj name="Equation" r:id="rId13" imgW="2374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345" y="3030011"/>
                        <a:ext cx="59372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916998790"/>
              </p:ext>
            </p:extLst>
          </p:nvPr>
        </p:nvGraphicFramePr>
        <p:xfrm>
          <a:off x="2516970" y="5353636"/>
          <a:ext cx="590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15" imgW="2362200" imgH="228600" progId="Equation.3">
                  <p:embed/>
                </p:oleObj>
              </mc:Choice>
              <mc:Fallback>
                <p:oleObj name="Equation" r:id="rId15" imgW="236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970" y="5353636"/>
                        <a:ext cx="590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1235313"/>
            <a:ext cx="4115765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smtClean="0"/>
              <a:t>(to review on your own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79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and Ceiling Properties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4306540"/>
              </p:ext>
            </p:extLst>
          </p:nvPr>
        </p:nvGraphicFramePr>
        <p:xfrm>
          <a:off x="2290822" y="2665051"/>
          <a:ext cx="61912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2476500" imgH="685800" progId="Equation.3">
                  <p:embed/>
                </p:oleObj>
              </mc:Choice>
              <mc:Fallback>
                <p:oleObj name="Equation" r:id="rId4" imgW="2476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822" y="2665051"/>
                        <a:ext cx="61912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235313"/>
            <a:ext cx="4115765" cy="50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000" smtClean="0"/>
              <a:t>(to review on your own time)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4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Big-O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What’s the asymptotic runtime of this (semi-)pseudocode?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0;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=1 to N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j=1 to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x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+ 3;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return x;</a:t>
            </a:r>
          </a:p>
          <a:p>
            <a:endParaRPr lang="en-US" sz="3600" dirty="0"/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</a:t>
            </a:r>
            <a:r>
              <a:rPr lang="en-US" sz="3600" baseline="30000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 + n/2)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None of the above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274859" y="108921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(Some textbooks format algorithms in this style of semi-pseudocode)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What’s the asymptotic runtime of this (semi-)pseudocode?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 := 0;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=1 to N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for j=1 to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x := x + 3;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return x;</a:t>
            </a:r>
          </a:p>
          <a:p>
            <a:endParaRPr lang="en-US" sz="3600" dirty="0"/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</a:t>
            </a:r>
            <a:r>
              <a:rPr lang="en-US" sz="3600" baseline="30000" dirty="0">
                <a:solidFill>
                  <a:schemeClr val="accent1"/>
                </a:solidFill>
              </a:rPr>
              <a:t>2</a:t>
            </a:r>
            <a:r>
              <a:rPr lang="en-US" sz="3600" dirty="0">
                <a:solidFill>
                  <a:schemeClr val="accent1"/>
                </a:solidFill>
              </a:rPr>
              <a:t>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O(n + n/2)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600" dirty="0">
                <a:solidFill>
                  <a:schemeClr val="accent1"/>
                </a:solidFill>
              </a:rPr>
              <a:t>None of the above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40557" y="3356838"/>
            <a:ext cx="5171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How do we prove the right answer?</a:t>
            </a:r>
          </a:p>
          <a:p>
            <a:r>
              <a:rPr lang="en-US" sz="4800" dirty="0">
                <a:solidFill>
                  <a:srgbClr val="C00000"/>
                </a:solidFill>
              </a:rPr>
              <a:t>Proof by Induction!</a:t>
            </a:r>
          </a:p>
        </p:txBody>
      </p:sp>
    </p:spTree>
    <p:extLst>
      <p:ext uri="{BB962C8B-B14F-4D97-AF65-F5344CB8AC3E}">
        <p14:creationId xmlns:p14="http://schemas.microsoft.com/office/powerpoint/2010/main" val="15312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(Interlude from Asymptotic Analysis)</a:t>
            </a:r>
          </a:p>
        </p:txBody>
      </p:sp>
    </p:spTree>
    <p:extLst>
      <p:ext uri="{BB962C8B-B14F-4D97-AF65-F5344CB8AC3E}">
        <p14:creationId xmlns:p14="http://schemas.microsoft.com/office/powerpoint/2010/main" val="12820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Inductive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ctr">
              <a:buFont typeface="+mj-lt"/>
              <a:buAutoNum type="arabicPeriod"/>
            </a:pPr>
            <a:r>
              <a:rPr lang="en-US" dirty="0"/>
              <a:t>If not given, </a:t>
            </a:r>
            <a:r>
              <a:rPr lang="en-US" b="1" dirty="0"/>
              <a:t>define n</a:t>
            </a:r>
            <a:r>
              <a:rPr lang="en-US" dirty="0"/>
              <a:t> </a:t>
            </a:r>
            <a:r>
              <a:rPr lang="en-US" sz="2400" dirty="0"/>
              <a:t>(or “x” or “t” or whatever letter you use)</a:t>
            </a:r>
            <a:endParaRPr lang="en-US" dirty="0"/>
          </a:p>
          <a:p>
            <a:pPr marL="514350" indent="-514350" fontAlgn="ctr">
              <a:buFont typeface="+mj-lt"/>
              <a:buAutoNum type="arabicPeriod"/>
            </a:pPr>
            <a:r>
              <a:rPr lang="en-US" sz="3200" b="1" dirty="0"/>
              <a:t>Base Case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US" sz="3200" b="1" dirty="0"/>
              <a:t>Inductive Hypothesis (IHOP)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dirty="0"/>
              <a:t>Assume what you want to prove is true for some arbitrary value k </a:t>
            </a:r>
            <a:r>
              <a:rPr lang="en-US" sz="2400" dirty="0"/>
              <a:t>(or “p” or “d” or whatever letter you choose)</a:t>
            </a:r>
            <a:endParaRPr lang="en-US" dirty="0"/>
          </a:p>
          <a:p>
            <a:pPr marL="514350" indent="-514350" fontAlgn="ctr">
              <a:buFont typeface="+mj-lt"/>
              <a:buAutoNum type="arabicPeriod"/>
            </a:pPr>
            <a:r>
              <a:rPr lang="en-US" sz="3200" b="1" dirty="0"/>
              <a:t>Inductive Step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dirty="0" smtClean="0"/>
              <a:t>IHOP (and maybe base case) </a:t>
            </a:r>
            <a:r>
              <a:rPr lang="en-US" dirty="0"/>
              <a:t>to prove it's true for n = k+1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Brief Math Review </a:t>
            </a:r>
            <a:r>
              <a:rPr lang="en-US" sz="2400" dirty="0" smtClean="0"/>
              <a:t>(review mostly on your own)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Continue </a:t>
            </a:r>
            <a:r>
              <a:rPr lang="en-US" sz="3600" dirty="0"/>
              <a:t>asymptotic analysis with Big-O</a:t>
            </a:r>
          </a:p>
          <a:p>
            <a:r>
              <a:rPr lang="en-US" sz="3600" dirty="0"/>
              <a:t>Proof by </a:t>
            </a:r>
            <a:r>
              <a:rPr lang="en-US" sz="3600" dirty="0" smtClean="0"/>
              <a:t>Induction</a:t>
            </a:r>
            <a:endParaRPr lang="en-US" sz="3600" dirty="0" smtClean="0"/>
          </a:p>
          <a:p>
            <a:r>
              <a:rPr lang="en-US" sz="3600" dirty="0" smtClean="0"/>
              <a:t>Recursive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 #0: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Proof that I can climb any length 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63609" cy="4351338"/>
          </a:xfrm>
        </p:spPr>
        <p:txBody>
          <a:bodyPr>
            <a:normAutofit/>
          </a:bodyPr>
          <a:lstStyle/>
          <a:p>
            <a:pPr marL="514350" indent="-514350" fontAlgn="ctr">
              <a:buFont typeface="+mj-lt"/>
              <a:buAutoNum type="arabicPeriod"/>
            </a:pPr>
            <a:r>
              <a:rPr lang="en-US" b="1" dirty="0"/>
              <a:t>Let n = </a:t>
            </a:r>
            <a:r>
              <a:rPr lang="en-US" dirty="0"/>
              <a:t>number of rungs on a ladder.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US" b="1" dirty="0"/>
              <a:t>Base Case: </a:t>
            </a:r>
            <a:r>
              <a:rPr lang="en-US" dirty="0"/>
              <a:t>for n = 1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US" b="1" dirty="0"/>
              <a:t>Inductive Hypothesis (IHOP): </a:t>
            </a:r>
            <a:br>
              <a:rPr lang="en-US" b="1" dirty="0"/>
            </a:br>
            <a:r>
              <a:rPr lang="en-US" dirty="0"/>
              <a:t>Assume true for some arbitrary integer n = k.</a:t>
            </a:r>
          </a:p>
          <a:p>
            <a:pPr marL="514350" indent="-514350" fontAlgn="ctr">
              <a:buFont typeface="+mj-lt"/>
              <a:buAutoNum type="arabicPeriod"/>
            </a:pPr>
            <a:r>
              <a:rPr lang="en-US" b="1" dirty="0"/>
              <a:t>Inductive Step: </a:t>
            </a:r>
            <a:r>
              <a:rPr lang="en-US" dirty="0"/>
              <a:t>(aiming to prove it's true for n = k+1)</a:t>
            </a:r>
          </a:p>
          <a:p>
            <a:pPr lvl="1" fontAlgn="ctr"/>
            <a:r>
              <a:rPr lang="en-US" dirty="0" smtClean="0"/>
              <a:t>By </a:t>
            </a:r>
            <a:r>
              <a:rPr lang="en-US" dirty="0"/>
              <a:t>IHOP, I can climb k steps of the ladder</a:t>
            </a:r>
            <a:r>
              <a:rPr lang="en-US" dirty="0" smtClean="0"/>
              <a:t>.</a:t>
            </a:r>
          </a:p>
          <a:p>
            <a:pPr lvl="1" fontAlgn="ctr"/>
            <a:r>
              <a:rPr lang="en-US" dirty="0"/>
              <a:t>If </a:t>
            </a:r>
            <a:r>
              <a:rPr lang="en-US" dirty="0" smtClean="0"/>
              <a:t>I’ve climbed that far, I can always climb one more. </a:t>
            </a:r>
            <a:endParaRPr lang="en-US" dirty="0"/>
          </a:p>
          <a:p>
            <a:pPr lvl="1" fontAlgn="ctr"/>
            <a:r>
              <a:rPr lang="en-US" dirty="0"/>
              <a:t>So I can climb k+1 steps.</a:t>
            </a:r>
          </a:p>
          <a:p>
            <a:pPr lvl="1" fontAlgn="ctr"/>
            <a:r>
              <a:rPr lang="en-US" dirty="0"/>
              <a:t>I can climb forever!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99" y="-82826"/>
            <a:ext cx="3450535" cy="69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2577"/>
            <a:ext cx="5184913" cy="3158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Prove that the number of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loop iterations is</a:t>
            </a:r>
          </a:p>
          <a:p>
            <a:pPr marL="0" indent="0">
              <a:buNone/>
            </a:pPr>
            <a:endParaRPr lang="en-US" sz="5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x := 0;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for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=1 to N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for j=1 to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do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     x := x + 3;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 return x;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21820" y="1912419"/>
                <a:ext cx="1800862" cy="80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i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∗(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400" i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400" i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820" y="1912419"/>
                <a:ext cx="1800862" cy="80669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9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</p:spPr>
        <p:txBody>
          <a:bodyPr>
            <a:normAutofit/>
          </a:bodyPr>
          <a:lstStyle/>
          <a:p>
            <a:r>
              <a:rPr lang="en-US" sz="3200" dirty="0"/>
              <a:t>(Extra room for notes)</a:t>
            </a:r>
          </a:p>
        </p:txBody>
      </p:sp>
    </p:spTree>
    <p:extLst>
      <p:ext uri="{BB962C8B-B14F-4D97-AF65-F5344CB8AC3E}">
        <p14:creationId xmlns:p14="http://schemas.microsoft.com/office/powerpoint/2010/main" val="16982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Example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Prove that   1 + 2 + 4 + 8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n+1</a:t>
            </a:r>
            <a:r>
              <a:rPr lang="en-US" dirty="0"/>
              <a:t>  -  1</a:t>
            </a:r>
          </a:p>
        </p:txBody>
      </p:sp>
    </p:spTree>
    <p:extLst>
      <p:ext uri="{BB962C8B-B14F-4D97-AF65-F5344CB8AC3E}">
        <p14:creationId xmlns:p14="http://schemas.microsoft.com/office/powerpoint/2010/main" val="10116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423"/>
          </a:xfrm>
        </p:spPr>
        <p:txBody>
          <a:bodyPr>
            <a:normAutofit/>
          </a:bodyPr>
          <a:lstStyle/>
          <a:p>
            <a:r>
              <a:rPr lang="en-US" sz="3200" dirty="0"/>
              <a:t>(Extra room for notes)</a:t>
            </a:r>
          </a:p>
        </p:txBody>
      </p:sp>
    </p:spTree>
    <p:extLst>
      <p:ext uri="{BB962C8B-B14F-4D97-AF65-F5344CB8AC3E}">
        <p14:creationId xmlns:p14="http://schemas.microsoft.com/office/powerpoint/2010/main" val="4058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Mathematical Property!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24" y="4890052"/>
            <a:ext cx="10299775" cy="128691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You’ll use it or see it again before the end of CSE 373.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67986" y="2010708"/>
                <a:ext cx="4456028" cy="1941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4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4400" i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r>
                            <a:rPr lang="en-US" sz="44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4400" i="0">
                                  <a:latin typeface="Cambria Math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4400" i="0">
                              <a:latin typeface="Cambria Math" charset="0"/>
                            </a:rPr>
                            <m:t>=</m:t>
                          </m:r>
                        </m:e>
                      </m:nary>
                      <m:sSup>
                        <m:sSupPr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4400" i="1">
                              <a:latin typeface="Cambria Math" charset="0"/>
                            </a:rPr>
                            <m:t>𝑛</m:t>
                          </m:r>
                          <m:r>
                            <a:rPr lang="en-US" sz="4400" i="0">
                              <a:latin typeface="Cambria Math" charset="0"/>
                            </a:rPr>
                            <m:t>+1</m:t>
                          </m:r>
                        </m:sup>
                      </m:sSup>
                      <m:r>
                        <a:rPr lang="en-US" sz="4400" i="0">
                          <a:latin typeface="Cambria Math" charset="0"/>
                        </a:rPr>
                        <m:t>−1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986" y="2010708"/>
                <a:ext cx="4456028" cy="19413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#3</a:t>
            </a:r>
            <a:r>
              <a:rPr lang="en-US" dirty="0"/>
              <a:t>: (Parody) Reverse Induction!</a:t>
            </a:r>
            <a:br>
              <a:rPr lang="en-US" dirty="0"/>
            </a:br>
            <a:r>
              <a:rPr lang="en-US" sz="3600" dirty="0"/>
              <a:t>Proof by Reverse Induction That You Can Always Cage a Lion: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91191" cy="4351338"/>
          </a:xfrm>
        </p:spPr>
        <p:txBody>
          <a:bodyPr>
            <a:normAutofit fontScale="77500" lnSpcReduction="20000"/>
          </a:bodyPr>
          <a:lstStyle/>
          <a:p>
            <a:pPr marL="0" indent="0" fontAlgn="ctr">
              <a:lnSpc>
                <a:spcPct val="120000"/>
              </a:lnSpc>
              <a:buNone/>
            </a:pPr>
            <a:r>
              <a:rPr lang="en-US" sz="3200" b="1" dirty="0"/>
              <a:t>Let n </a:t>
            </a:r>
            <a:r>
              <a:rPr lang="en-US" sz="3200" dirty="0"/>
              <a:t>= number of lions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en-US" sz="3200" b="1" dirty="0"/>
              <a:t>Base Case</a:t>
            </a:r>
            <a:r>
              <a:rPr lang="en-US" sz="3200" dirty="0"/>
              <a:t>: There exists some countable, arbitrarily large value of M such that when n = M, the lions are so packed together that it's trivial to cage one.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en-US" sz="3200" dirty="0"/>
              <a:t>I</a:t>
            </a:r>
            <a:r>
              <a:rPr lang="en-US" sz="3200" b="1" dirty="0"/>
              <a:t>HOP</a:t>
            </a:r>
            <a:r>
              <a:rPr lang="en-US" sz="3200" dirty="0"/>
              <a:t>: Assume this is also true </a:t>
            </a:r>
            <a:r>
              <a:rPr lang="en-US" sz="3200" dirty="0" smtClean="0"/>
              <a:t>for n = k for some arbitrary value k.</a:t>
            </a:r>
            <a:endParaRPr lang="en-US" sz="3200" dirty="0"/>
          </a:p>
          <a:p>
            <a:pPr marL="0" indent="0" fontAlgn="ctr">
              <a:lnSpc>
                <a:spcPct val="120000"/>
              </a:lnSpc>
              <a:buNone/>
            </a:pPr>
            <a:r>
              <a:rPr lang="en-US" sz="3200" b="1" dirty="0"/>
              <a:t>Inductive Step</a:t>
            </a:r>
            <a:r>
              <a:rPr lang="en-US" sz="3200" dirty="0"/>
              <a:t>: Then for n = k-1, release a lion to reduce the problem to the case of n = k, which by the IHOP is true.</a:t>
            </a:r>
          </a:p>
          <a:p>
            <a:pPr marL="0" indent="0" fontAlgn="ctr">
              <a:lnSpc>
                <a:spcPct val="120000"/>
              </a:lnSpc>
              <a:buNone/>
            </a:pPr>
            <a:r>
              <a:rPr lang="en-US" sz="3200" dirty="0"/>
              <a:t>QED :)</a:t>
            </a:r>
          </a:p>
          <a:p>
            <a:pPr marL="0" indent="0" fontAlgn="ctr">
              <a:buNone/>
            </a:pPr>
            <a:endParaRPr lang="en-US" sz="3100" dirty="0"/>
          </a:p>
          <a:p>
            <a:pPr marL="0" indent="0" fontAlgn="ctr">
              <a:buNone/>
            </a:pPr>
            <a:r>
              <a:rPr lang="en-US" sz="3100" dirty="0"/>
              <a:t>Fun fact: Reverse induction is a thing! The math part of the above is actually correct.</a:t>
            </a:r>
          </a:p>
        </p:txBody>
      </p:sp>
    </p:spTree>
    <p:extLst>
      <p:ext uri="{BB962C8B-B14F-4D97-AF65-F5344CB8AC3E}">
        <p14:creationId xmlns:p14="http://schemas.microsoft.com/office/powerpoint/2010/main" val="16354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Big-O: Recursive Functions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asymptotically analyze recursive functions?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1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Towers of Hanoi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17" y="1690688"/>
            <a:ext cx="8858766" cy="38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Towers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// Prints instructions for moving disks from one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pole to another, where the three poles are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labeled with integers "from", "to", and "other".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//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Code from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rosettacode.org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public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n,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from,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to,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other) {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(n == 1)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("Move disk from pole " + from +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                    "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to pole " + to);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else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{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(n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- 1, from, other, to);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from, to, other);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(n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- 1, other, to, from);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Big-O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(1)		  constant (same as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) for constant </a:t>
            </a:r>
            <a:r>
              <a:rPr lang="en-US" i="1" dirty="0"/>
              <a:t>k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	  logarithmic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		  linear</a:t>
            </a:r>
          </a:p>
          <a:p>
            <a:pPr>
              <a:buNone/>
            </a:pPr>
            <a:r>
              <a:rPr lang="en-US" dirty="0"/>
              <a:t>O(n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)     “n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”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		  quadratic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		  cubic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)		  polynomial (where is </a:t>
            </a:r>
            <a:r>
              <a:rPr lang="en-US" i="1" dirty="0"/>
              <a:t>k</a:t>
            </a:r>
            <a:r>
              <a:rPr lang="en-US" dirty="0"/>
              <a:t> is any constant)</a:t>
            </a:r>
          </a:p>
          <a:p>
            <a:pPr>
              <a:buNone/>
            </a:pP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 err="1"/>
              <a:t>k</a:t>
            </a:r>
            <a:r>
              <a:rPr lang="en-US" baseline="30000" dirty="0" err="1"/>
              <a:t>n</a:t>
            </a:r>
            <a:r>
              <a:rPr lang="en-US" dirty="0"/>
              <a:t>)		  exponential (where </a:t>
            </a:r>
            <a:r>
              <a:rPr lang="en-US" i="1" dirty="0"/>
              <a:t>k</a:t>
            </a:r>
            <a:r>
              <a:rPr lang="en-US" dirty="0"/>
              <a:t> is any constant &gt;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Towers of Hanoi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968"/>
            <a:ext cx="8757213" cy="355660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(n == 1)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("Move disk from pole " + from +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                   "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to pole " + to);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else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{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(n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- 1, from, other, to);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(1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, from, to, other);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smtClean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move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(n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- 1, other, to, from); 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</a:t>
            </a:r>
            <a:r>
              <a:rPr lang="en-US" smtClean="0"/>
              <a:t>Solving the Recurrence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Recurrence Relation: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1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(continued)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22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843" y="3362595"/>
            <a:ext cx="10515600" cy="34954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Requires the array to be sorted.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whether k is in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array.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(arr,k,0,arr.length);</a:t>
            </a:r>
            <a:endParaRPr lang="en-US" sz="2400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 smtClean="0">
                <a:solidFill>
                  <a:schemeClr val="accent1"/>
                </a:solidFill>
                <a:latin typeface="Courier New" pitchFamily="49" charset="0"/>
              </a:rPr>
              <a:t>private </a:t>
            </a:r>
            <a:r>
              <a:rPr lang="en-US" sz="2400" kern="0" dirty="0" err="1" smtClean="0">
                <a:latin typeface="Courier New" pitchFamily="49" charset="0"/>
              </a:rPr>
              <a:t>boolean</a:t>
            </a:r>
            <a:r>
              <a:rPr lang="en-US" sz="2400" kern="0" dirty="0" smtClean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[]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k,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lo,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hi) {</a:t>
            </a:r>
          </a:p>
          <a:p>
            <a:pPr marL="0" lvl="0" indent="0">
              <a:lnSpc>
                <a:spcPts val="1800"/>
              </a:lnSpc>
              <a:spcBef>
                <a:spcPts val="200"/>
              </a:spcBef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mid = (</a:t>
            </a:r>
            <a:r>
              <a:rPr lang="en-US" sz="2400" kern="0" dirty="0" err="1">
                <a:latin typeface="Courier New" pitchFamily="49" charset="0"/>
              </a:rPr>
              <a:t>hi+lo</a:t>
            </a:r>
            <a:r>
              <a:rPr lang="en-US" sz="2400" kern="0" dirty="0">
                <a:latin typeface="Courier New" pitchFamily="49" charset="0"/>
              </a:rPr>
              <a:t>)/2; </a:t>
            </a:r>
            <a:r>
              <a:rPr lang="en-US" sz="2400" kern="0" dirty="0">
                <a:solidFill>
                  <a:schemeClr val="accent6"/>
                </a:solidFill>
                <a:latin typeface="Courier New" pitchFamily="49" charset="0"/>
              </a:rPr>
              <a:t>// i.e., lo+(hi-lo)/2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(lo==hi)   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false;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[mid]==k)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true;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[mid]&lt; k)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(arr,k,mid+1,hi);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400" kern="0" dirty="0">
                <a:latin typeface="Courier New" pitchFamily="49" charset="0"/>
              </a:rPr>
              <a:t>         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arr,k,lo,mid</a:t>
            </a:r>
            <a:r>
              <a:rPr lang="en-US" sz="2400" kern="0" dirty="0" smtClean="0">
                <a:latin typeface="Courier New" pitchFamily="49" charset="0"/>
              </a:rPr>
              <a:t>);</a:t>
            </a:r>
            <a:endParaRPr lang="en-US" sz="2400" kern="0" dirty="0">
              <a:latin typeface="Courier New" pitchFamily="49" charset="0"/>
            </a:endParaRPr>
          </a:p>
        </p:txBody>
      </p:sp>
      <p:grpSp>
        <p:nvGrpSpPr>
          <p:cNvPr id="6" name="Group 2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072318" y="1726541"/>
            <a:ext cx="5518150" cy="533400"/>
            <a:chOff x="864" y="864"/>
            <a:chExt cx="3911" cy="384"/>
          </a:xfrm>
        </p:grpSpPr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864" y="864"/>
              <a:ext cx="3888" cy="384"/>
              <a:chOff x="864" y="864"/>
              <a:chExt cx="3888" cy="384"/>
            </a:xfrm>
          </p:grpSpPr>
          <p:sp>
            <p:nvSpPr>
              <p:cNvPr id="17" name="Rectangle 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864" y="864"/>
                <a:ext cx="388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6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296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7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28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160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592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024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456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888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320" y="86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60" y="912"/>
              <a:ext cx="21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92" y="912"/>
              <a:ext cx="23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Text 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24" y="912"/>
              <a:ext cx="23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56" y="912"/>
              <a:ext cx="34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688" y="912"/>
              <a:ext cx="34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20" y="912"/>
              <a:ext cx="34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04" y="912"/>
              <a:ext cx="34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73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84" y="912"/>
              <a:ext cx="347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75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320" y="912"/>
              <a:ext cx="455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chemeClr val="tx1"/>
                  </a:solidFill>
                </a:rPr>
                <a:t>126</a:t>
              </a: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074904" y="25146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2400" dirty="0" smtClean="0"/>
              <a:t>Find an integer in a </a:t>
            </a:r>
            <a:r>
              <a:rPr lang="en-US" sz="2400" i="1" dirty="0" smtClean="0"/>
              <a:t>sorted</a:t>
            </a:r>
            <a:r>
              <a:rPr lang="en-US" sz="2400" dirty="0" smtClean="0"/>
              <a:t> array</a:t>
            </a:r>
          </a:p>
          <a:p>
            <a:pPr lvl="1">
              <a:buFont typeface="Arial"/>
              <a:buNone/>
            </a:pPr>
            <a:r>
              <a:rPr lang="en-US" sz="2000" dirty="0"/>
              <a:t>(</a:t>
            </a:r>
            <a:r>
              <a:rPr lang="en-US" sz="1800" dirty="0" smtClean="0"/>
              <a:t>Can also be done non-recursively)</a:t>
            </a:r>
            <a:endParaRPr lang="en-US" sz="1600" dirty="0" smtClean="0"/>
          </a:p>
          <a:p>
            <a:pPr>
              <a:buFont typeface="Arial"/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 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Arial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267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586" y="1148199"/>
            <a:ext cx="10515600" cy="3495405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Requires the array to be sorted.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Returns </a:t>
            </a:r>
            <a:r>
              <a:rPr lang="en-US" sz="2400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whether k is in 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array.</a:t>
            </a:r>
            <a:endParaRPr lang="en-US" sz="2400" dirty="0">
              <a:solidFill>
                <a:schemeClr val="accent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ts val="1800"/>
              </a:lnSpc>
              <a:buNone/>
            </a:pPr>
            <a:r>
              <a:rPr lang="en-US" sz="2400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4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="1" kern="0" dirty="0">
                <a:latin typeface="Courier New" pitchFamily="49" charset="0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(arr,k,0,arr.length);</a:t>
            </a:r>
            <a:endParaRPr lang="en-US" sz="2400" b="1" kern="0" dirty="0">
              <a:latin typeface="Courier New" pitchFamily="49" charset="0"/>
            </a:endParaRP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b="1" kern="0" dirty="0">
                <a:latin typeface="Courier New" pitchFamily="49" charset="0"/>
              </a:rPr>
              <a:t>}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 smtClean="0">
                <a:solidFill>
                  <a:schemeClr val="accent1"/>
                </a:solidFill>
                <a:latin typeface="Courier New" pitchFamily="49" charset="0"/>
              </a:rPr>
              <a:t>private </a:t>
            </a:r>
            <a:r>
              <a:rPr lang="en-US" sz="2400" kern="0" dirty="0" err="1" smtClean="0">
                <a:latin typeface="Courier New" pitchFamily="49" charset="0"/>
              </a:rPr>
              <a:t>boolean</a:t>
            </a:r>
            <a:r>
              <a:rPr lang="en-US" sz="2400" kern="0" dirty="0" smtClean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[]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k,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lo, </a:t>
            </a:r>
            <a:r>
              <a:rPr lang="en-US" sz="2400" kern="0" dirty="0" err="1"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hi) {</a:t>
            </a:r>
          </a:p>
          <a:p>
            <a:pPr marL="0" lvl="0" indent="0">
              <a:lnSpc>
                <a:spcPts val="1800"/>
              </a:lnSpc>
              <a:spcBef>
                <a:spcPts val="200"/>
              </a:spcBef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kern="0" dirty="0">
                <a:latin typeface="Courier New" pitchFamily="49" charset="0"/>
              </a:rPr>
              <a:t> mid = (</a:t>
            </a:r>
            <a:r>
              <a:rPr lang="en-US" sz="2400" kern="0" dirty="0" err="1">
                <a:latin typeface="Courier New" pitchFamily="49" charset="0"/>
              </a:rPr>
              <a:t>hi+lo</a:t>
            </a:r>
            <a:r>
              <a:rPr lang="en-US" sz="2400" kern="0" dirty="0">
                <a:latin typeface="Courier New" pitchFamily="49" charset="0"/>
              </a:rPr>
              <a:t>)/2; </a:t>
            </a:r>
            <a:r>
              <a:rPr lang="en-US" sz="2400" kern="0" dirty="0" smtClean="0">
                <a:latin typeface="Courier New" pitchFamily="49" charset="0"/>
              </a:rPr>
              <a:t>  </a:t>
            </a:r>
            <a:r>
              <a:rPr lang="en-US" sz="2400" kern="0" dirty="0" smtClean="0">
                <a:solidFill>
                  <a:schemeClr val="accent6"/>
                </a:solidFill>
                <a:latin typeface="Courier New" pitchFamily="49" charset="0"/>
              </a:rPr>
              <a:t>// </a:t>
            </a:r>
            <a:r>
              <a:rPr lang="en-US" sz="2400" kern="0" dirty="0">
                <a:solidFill>
                  <a:schemeClr val="accent6"/>
                </a:solidFill>
                <a:latin typeface="Courier New" pitchFamily="49" charset="0"/>
              </a:rPr>
              <a:t>i.e., lo+(hi-lo)/2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(lo==hi)   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false;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[mid]==k)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true;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</a:t>
            </a:r>
            <a:r>
              <a:rPr lang="en-US" sz="2400" kern="0" dirty="0">
                <a:latin typeface="Courier New" pitchFamily="49" charset="0"/>
              </a:rPr>
              <a:t>[mid]&lt; k)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(arr,k,mid+1,hi);</a:t>
            </a:r>
          </a:p>
          <a:p>
            <a:pPr marL="342900" lvl="0" indent="-342900" fontAlgn="base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None/>
              <a:defRPr/>
            </a:pPr>
            <a:r>
              <a:rPr lang="en-US" sz="2400" kern="0" dirty="0">
                <a:latin typeface="Courier New" pitchFamily="49" charset="0"/>
              </a:rPr>
              <a:t>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r>
              <a:rPr lang="en-US" sz="2400" kern="0" dirty="0">
                <a:latin typeface="Courier New" pitchFamily="49" charset="0"/>
              </a:rPr>
              <a:t>            </a:t>
            </a:r>
            <a:r>
              <a:rPr lang="en-US" sz="2400" kern="0" dirty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400" kern="0" dirty="0">
                <a:latin typeface="Courier New" pitchFamily="49" charset="0"/>
              </a:rPr>
              <a:t> </a:t>
            </a:r>
            <a:r>
              <a:rPr lang="en-US" sz="2400" kern="0" dirty="0">
                <a:solidFill>
                  <a:srgbClr val="7030A0"/>
                </a:solidFill>
                <a:latin typeface="Courier New" pitchFamily="49" charset="0"/>
              </a:rPr>
              <a:t>help</a:t>
            </a:r>
            <a:r>
              <a:rPr lang="en-US" sz="2400" kern="0" dirty="0">
                <a:latin typeface="Courier New" pitchFamily="49" charset="0"/>
              </a:rPr>
              <a:t>(</a:t>
            </a:r>
            <a:r>
              <a:rPr lang="en-US" sz="2400" kern="0" dirty="0" err="1">
                <a:latin typeface="Courier New" pitchFamily="49" charset="0"/>
              </a:rPr>
              <a:t>arr,k,lo,mid</a:t>
            </a:r>
            <a:r>
              <a:rPr lang="en-US" sz="2400" kern="0" dirty="0" smtClean="0">
                <a:latin typeface="Courier New" pitchFamily="49" charset="0"/>
              </a:rPr>
              <a:t>);</a:t>
            </a:r>
            <a:endParaRPr lang="en-US" sz="2400" kern="0" dirty="0"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200" y="-10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21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recurrence relation?</a:t>
            </a:r>
            <a:endParaRPr lang="en-US" sz="3600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838200" y="4624482"/>
            <a:ext cx="4438650" cy="185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smtClean="0"/>
              <a:t>2T(n-1) + 3</a:t>
            </a:r>
          </a:p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smtClean="0"/>
              <a:t> T(n-1)*T(n-1) + 3</a:t>
            </a:r>
            <a:endParaRPr lang="en-US" sz="36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990386" y="4624481"/>
            <a:ext cx="4438650" cy="1852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50000"/>
              </a:lnSpc>
              <a:buFont typeface="+mj-lt"/>
              <a:buAutoNum type="alphaUcPeriod" startAt="3"/>
            </a:pPr>
            <a:r>
              <a:rPr lang="en-US" sz="3600" dirty="0" smtClean="0"/>
              <a:t>T(n/2) + 3</a:t>
            </a:r>
          </a:p>
          <a:p>
            <a:pPr marL="742950" indent="-742950">
              <a:lnSpc>
                <a:spcPct val="150000"/>
              </a:lnSpc>
              <a:buAutoNum type="alphaUcPeriod" startAt="3"/>
            </a:pPr>
            <a:r>
              <a:rPr lang="en-US" sz="3600" dirty="0" smtClean="0"/>
              <a:t> T(n/2) * T(n/2) + 3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47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85471"/>
              </p:ext>
            </p:extLst>
          </p:nvPr>
        </p:nvGraphicFramePr>
        <p:xfrm>
          <a:off x="1006998" y="324091"/>
          <a:ext cx="10012102" cy="619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647286"/>
              </p:ext>
            </p:extLst>
          </p:nvPr>
        </p:nvGraphicFramePr>
        <p:xfrm>
          <a:off x="972275" y="324091"/>
          <a:ext cx="10046825" cy="619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778736"/>
              </p:ext>
            </p:extLst>
          </p:nvPr>
        </p:nvGraphicFramePr>
        <p:xfrm>
          <a:off x="993013" y="318500"/>
          <a:ext cx="10026087" cy="619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3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 of </a:t>
            </a:r>
            <a:r>
              <a:rPr lang="en-US" dirty="0" smtClean="0"/>
              <a:t>2: 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bit is 0 or 1 (just two different “letters” or “symbols”)</a:t>
            </a:r>
          </a:p>
          <a:p>
            <a:r>
              <a:rPr lang="en-US" dirty="0"/>
              <a:t>A sequence of </a:t>
            </a:r>
            <a:r>
              <a:rPr lang="en-US" i="1" dirty="0"/>
              <a:t>n</a:t>
            </a:r>
            <a:r>
              <a:rPr lang="en-US" dirty="0"/>
              <a:t> bits can represent 2</a:t>
            </a:r>
            <a:r>
              <a:rPr lang="en-US" baseline="30000" dirty="0"/>
              <a:t>n</a:t>
            </a:r>
            <a:r>
              <a:rPr lang="en-US" dirty="0"/>
              <a:t> distinct things</a:t>
            </a:r>
            <a:br>
              <a:rPr lang="en-US" dirty="0"/>
            </a:br>
            <a:r>
              <a:rPr lang="en-US" dirty="0"/>
              <a:t>   </a:t>
            </a:r>
            <a:r>
              <a:rPr lang="en-US" sz="2400" dirty="0"/>
              <a:t>(For example, the numbers </a:t>
            </a:r>
            <a:r>
              <a:rPr lang="en-US" sz="2400" dirty="0" smtClean="0"/>
              <a:t>1 </a:t>
            </a:r>
            <a:r>
              <a:rPr lang="en-US" sz="2400" dirty="0"/>
              <a:t>through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10</a:t>
            </a:r>
            <a:r>
              <a:rPr lang="en-US" dirty="0"/>
              <a:t> is 1024 (“about a thousand”, kilo in CSE speak)</a:t>
            </a:r>
          </a:p>
          <a:p>
            <a:r>
              <a:rPr lang="en-US" dirty="0"/>
              <a:t>2</a:t>
            </a:r>
            <a:r>
              <a:rPr lang="en-US" baseline="30000" dirty="0"/>
              <a:t>20</a:t>
            </a:r>
            <a:r>
              <a:rPr lang="en-US" dirty="0"/>
              <a:t> is “about a million”, mega in CSE speak</a:t>
            </a:r>
          </a:p>
          <a:p>
            <a:r>
              <a:rPr lang="en-US" dirty="0"/>
              <a:t>2</a:t>
            </a:r>
            <a:r>
              <a:rPr lang="en-US" baseline="30000" dirty="0"/>
              <a:t>30</a:t>
            </a:r>
            <a:r>
              <a:rPr lang="en-US" dirty="0"/>
              <a:t> is “about a billion”, </a:t>
            </a:r>
            <a:r>
              <a:rPr lang="en-US" dirty="0" err="1"/>
              <a:t>giga</a:t>
            </a:r>
            <a:r>
              <a:rPr lang="en-US" dirty="0"/>
              <a:t> in CSE speak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Java: an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is 32 bits and signed, so “max </a:t>
            </a:r>
            <a:r>
              <a:rPr lang="en-US" dirty="0" err="1"/>
              <a:t>int</a:t>
            </a:r>
            <a:r>
              <a:rPr lang="en-US" dirty="0"/>
              <a:t>” is “about 2 billion”</a:t>
            </a:r>
          </a:p>
          <a:p>
            <a:pPr>
              <a:buNone/>
            </a:pPr>
            <a:r>
              <a:rPr lang="en-US" dirty="0"/>
              <a:t>          a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dirty="0"/>
              <a:t> is 64 bits and signed, so “max long” is 2</a:t>
            </a:r>
            <a:r>
              <a:rPr lang="en-US" baseline="30000" dirty="0"/>
              <a:t>63</a:t>
            </a:r>
            <a:r>
              <a:rPr lang="en-US" dirty="0"/>
              <a:t>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means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/>
              <a:t>You could give a unique id to…</a:t>
            </a:r>
          </a:p>
          <a:p>
            <a:pPr>
              <a:lnSpc>
                <a:spcPct val="100000"/>
              </a:lnSpc>
            </a:pPr>
            <a:r>
              <a:rPr lang="en-US" dirty="0"/>
              <a:t>Every person in the U.S. with 29 bits</a:t>
            </a:r>
          </a:p>
          <a:p>
            <a:pPr>
              <a:lnSpc>
                <a:spcPct val="100000"/>
              </a:lnSpc>
            </a:pPr>
            <a:r>
              <a:rPr lang="en-US" dirty="0"/>
              <a:t>Every person in the world with 33 bits</a:t>
            </a:r>
          </a:p>
          <a:p>
            <a:pPr>
              <a:lnSpc>
                <a:spcPct val="100000"/>
              </a:lnSpc>
            </a:pPr>
            <a:r>
              <a:rPr lang="en-US" dirty="0"/>
              <a:t>Every person to have ever lived with 38 bits (estimate)</a:t>
            </a:r>
          </a:p>
          <a:p>
            <a:pPr>
              <a:lnSpc>
                <a:spcPct val="100000"/>
              </a:lnSpc>
            </a:pPr>
            <a:r>
              <a:rPr lang="en-US" dirty="0"/>
              <a:t>Every atom in the universe with 250-300 bits</a:t>
            </a:r>
            <a:br>
              <a:rPr lang="en-US" dirty="0"/>
            </a:br>
            <a:endParaRPr lang="en-US" sz="1600" dirty="0"/>
          </a:p>
          <a:p>
            <a:pPr>
              <a:lnSpc>
                <a:spcPct val="100000"/>
              </a:lnSpc>
              <a:buNone/>
            </a:pPr>
            <a:r>
              <a:rPr lang="en-US" dirty="0"/>
              <a:t>So if a password is 128 bits long and randomly generated, </a:t>
            </a:r>
          </a:p>
          <a:p>
            <a:pPr>
              <a:lnSpc>
                <a:spcPct val="100000"/>
              </a:lnSpc>
              <a:buNone/>
            </a:pPr>
            <a:r>
              <a:rPr lang="en-US" dirty="0"/>
              <a:t>	do you think you could guess it?</a:t>
            </a:r>
          </a:p>
        </p:txBody>
      </p:sp>
    </p:spTree>
    <p:extLst>
      <p:ext uri="{BB962C8B-B14F-4D97-AF65-F5344CB8AC3E}">
        <p14:creationId xmlns:p14="http://schemas.microsoft.com/office/powerpoint/2010/main" val="1212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Review: Logs &amp; Exponents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(Interlude #2 from Big-O)</a:t>
            </a:r>
          </a:p>
        </p:txBody>
      </p:sp>
    </p:spTree>
    <p:extLst>
      <p:ext uri="{BB962C8B-B14F-4D97-AF65-F5344CB8AC3E}">
        <p14:creationId xmlns:p14="http://schemas.microsoft.com/office/powerpoint/2010/main" val="13190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1457</Words>
  <Application>Microsoft Macintosh PowerPoint</Application>
  <PresentationFormat>Widescreen</PresentationFormat>
  <Paragraphs>237</Paragraphs>
  <Slides>34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Calibri Light</vt:lpstr>
      <vt:lpstr>Cambria Math</vt:lpstr>
      <vt:lpstr>Courier New</vt:lpstr>
      <vt:lpstr>Mangal</vt:lpstr>
      <vt:lpstr>Arial</vt:lpstr>
      <vt:lpstr>Office Theme</vt:lpstr>
      <vt:lpstr>Equation</vt:lpstr>
      <vt:lpstr>Instructor: Lilian de Greef Quarter: Summer 2017</vt:lpstr>
      <vt:lpstr>Today:</vt:lpstr>
      <vt:lpstr>Common Big-O Names</vt:lpstr>
      <vt:lpstr>PowerPoint Presentation</vt:lpstr>
      <vt:lpstr>PowerPoint Presentation</vt:lpstr>
      <vt:lpstr>PowerPoint Presentation</vt:lpstr>
      <vt:lpstr>Powers of 2: Fun Facts</vt:lpstr>
      <vt:lpstr>Which means…</vt:lpstr>
      <vt:lpstr>Math Review: Logs &amp; Exponents</vt:lpstr>
      <vt:lpstr>Logs &amp; Exponents</vt:lpstr>
      <vt:lpstr>Can Make a log2 Out of Any log!</vt:lpstr>
      <vt:lpstr>Other Properties of Logarithms</vt:lpstr>
      <vt:lpstr>Floor and Ceiling</vt:lpstr>
      <vt:lpstr>Floor and Ceiling Properties</vt:lpstr>
      <vt:lpstr>Back to Big-O</vt:lpstr>
      <vt:lpstr>PowerPoint Presentation</vt:lpstr>
      <vt:lpstr>PowerPoint Presentation</vt:lpstr>
      <vt:lpstr>Inductive Proofs</vt:lpstr>
      <vt:lpstr>Steps to Inductive Proof</vt:lpstr>
      <vt:lpstr>Example #0:  Proof that I can climb any length ladder</vt:lpstr>
      <vt:lpstr>Example #1</vt:lpstr>
      <vt:lpstr>(Extra room for notes)</vt:lpstr>
      <vt:lpstr>Example #2:  Prove that   1 + 2 + 4 + 8 + … + 2n = 2n+1  -  1</vt:lpstr>
      <vt:lpstr>(Extra room for notes)</vt:lpstr>
      <vt:lpstr>Useful Mathematical Property!</vt:lpstr>
      <vt:lpstr>Example #3: (Parody) Reverse Induction! Proof by Reverse Induction That You Can Always Cage a Lion:</vt:lpstr>
      <vt:lpstr>Big-O: Recursive Functions</vt:lpstr>
      <vt:lpstr>Example #1: Towers of Hanoi</vt:lpstr>
      <vt:lpstr>Example #1: Towers of Hanoi</vt:lpstr>
      <vt:lpstr>Example #1: Towers of Hanoi</vt:lpstr>
      <vt:lpstr>Example #1: Solving the Recurrence Relation</vt:lpstr>
      <vt:lpstr>(continued)</vt:lpstr>
      <vt:lpstr>Example #2: Binary Search</vt:lpstr>
      <vt:lpstr>What is the recurrence relation?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Take one of the packets stacked near the door.</dc:title>
  <dc:creator>Lilian De Greef</dc:creator>
  <cp:lastModifiedBy>Lilian De Greef</cp:lastModifiedBy>
  <cp:revision>82</cp:revision>
  <cp:lastPrinted>2017-06-23T17:11:16Z</cp:lastPrinted>
  <dcterms:created xsi:type="dcterms:W3CDTF">2017-06-21T02:13:29Z</dcterms:created>
  <dcterms:modified xsi:type="dcterms:W3CDTF">2017-06-23T17:11:36Z</dcterms:modified>
</cp:coreProperties>
</file>