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8" r:id="rId2"/>
    <p:sldId id="260" r:id="rId3"/>
    <p:sldId id="261" r:id="rId4"/>
    <p:sldId id="262" r:id="rId5"/>
    <p:sldId id="263" r:id="rId6"/>
    <p:sldId id="274" r:id="rId7"/>
    <p:sldId id="276" r:id="rId8"/>
    <p:sldId id="310" r:id="rId9"/>
    <p:sldId id="277" r:id="rId10"/>
    <p:sldId id="311" r:id="rId11"/>
    <p:sldId id="284" r:id="rId12"/>
    <p:sldId id="312" r:id="rId13"/>
    <p:sldId id="291" r:id="rId14"/>
    <p:sldId id="292" r:id="rId15"/>
    <p:sldId id="264" r:id="rId16"/>
    <p:sldId id="265" r:id="rId17"/>
    <p:sldId id="266" r:id="rId18"/>
    <p:sldId id="267" r:id="rId19"/>
    <p:sldId id="268" r:id="rId20"/>
    <p:sldId id="313" r:id="rId21"/>
    <p:sldId id="314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2" r:id="rId30"/>
    <p:sldId id="300" r:id="rId31"/>
    <p:sldId id="303" r:id="rId32"/>
    <p:sldId id="3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9"/>
    <p:restoredTop sz="89103"/>
  </p:normalViewPr>
  <p:slideViewPr>
    <p:cSldViewPr snapToGrid="0" snapToObjects="1">
      <p:cViewPr varScale="1">
        <p:scale>
          <a:sx n="95" d="100"/>
          <a:sy n="95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4449-3951-7543-8EC0-69FCBA4AF142}" type="datetimeFigureOut">
              <a:rPr lang="en-US" smtClean="0"/>
              <a:t>6/21/17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515D8-68BA-AD45-9BD7-AEFE5F856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10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51661-D191-7746-9A19-E5FFAAAA7B3A}" type="datetimeFigureOut">
              <a:rPr lang="en-US" smtClean="0"/>
              <a:t>6/21/17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59F58-F119-0E43-8494-EDD4305C8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3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Laptops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 series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are we? (classroom / school / university)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are we here? (to learn!)</a:t>
            </a:r>
          </a:p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best ways to learn: if you come up with answers. I'm going to make you think!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spew info 3 hours/week, no way for you or me to check understanding.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ask you lots of questions in class</a:t>
            </a:r>
          </a:p>
          <a:p>
            <a:pPr marL="1085850" lvl="2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don't know or say the correct answer, that's one of the greatest opportunity for us! </a:t>
            </a:r>
          </a:p>
          <a:p>
            <a:pPr marL="1543050" lvl="3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others chance to answer if you know it</a:t>
            </a:r>
          </a:p>
          <a:p>
            <a:pPr marL="1085850" lvl="2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strongly encourage you to ask questions!</a:t>
            </a:r>
          </a:p>
          <a:p>
            <a:pPr marL="1543050" lvl="3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Interrupt me!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telling you all the answers, asking you to come up with them</a:t>
            </a:r>
          </a:p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Who's had classes done this way before?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know this is probably different from what you're used to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takes effort. I can't do it for you. Analogy to weight lifting.</a:t>
            </a:r>
          </a:p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I'll do a lot of talking for the beginning of this lecture as we cover logistics.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76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depends! You'll hear that a lot in this course.</a:t>
            </a:r>
          </a:p>
          <a:p>
            <a:pPr marL="171450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example: space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Array uses more space if it's nearly empty</a:t>
            </a:r>
          </a:p>
          <a:p>
            <a:pPr marL="628650" lvl="1" indent="-171450" rtl="0" fontAlgn="ctr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Linked-list uses more space if array is full (more space per element)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84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03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24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Asymptotic:</a:t>
            </a:r>
            <a:r>
              <a:rPr lang="en-US" baseline="0" dirty="0"/>
              <a:t> behavior as value approaches infinity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General idea: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 upper bound describing the behavior of how long a function takes to run in terms of 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3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67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4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94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5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88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13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40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18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5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0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24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6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9F58-F119-0E43-8494-EDD4305C8C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63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Correct: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6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the safety of your own minds, I want you to silently answer this multiple choice question. Just to yourself, no talking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25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Silent</a:t>
            </a:r>
            <a:r>
              <a:rPr lang="en-US" baseline="0" dirty="0"/>
              <a:t> vote!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3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2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7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9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4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4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0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6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1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29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3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95717-17B1-DC4F-A9AB-2B9613EABDDD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0E38D-5F12-0F4C-B111-4F8E600B8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5741" y="3740728"/>
            <a:ext cx="9144000" cy="134818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Instructor: Lilian de Greef</a:t>
            </a:r>
            <a:br>
              <a:rPr lang="en-US" sz="2400" dirty="0"/>
            </a:br>
            <a:r>
              <a:rPr lang="en-US" sz="2400" dirty="0"/>
              <a:t>Quarter: Summer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5653" y="1833438"/>
            <a:ext cx="9642764" cy="1655762"/>
          </a:xfrm>
        </p:spPr>
        <p:txBody>
          <a:bodyPr anchor="ctr">
            <a:noAutofit/>
          </a:bodyPr>
          <a:lstStyle/>
          <a:p>
            <a:r>
              <a:rPr lang="en-US" sz="4400" dirty="0"/>
              <a:t>CSE 373: Data Structures and Algorithms</a:t>
            </a:r>
          </a:p>
          <a:p>
            <a:r>
              <a:rPr lang="en-US" sz="3200" dirty="0"/>
              <a:t>Lecture 2: Wrap up Queues, Asymptotic Analysis, Proof by Induction</a:t>
            </a:r>
          </a:p>
        </p:txBody>
      </p:sp>
    </p:spTree>
    <p:extLst>
      <p:ext uri="{BB962C8B-B14F-4D97-AF65-F5344CB8AC3E}">
        <p14:creationId xmlns:p14="http://schemas.microsoft.com/office/powerpoint/2010/main" val="365211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(Notes for yourself)</a:t>
            </a:r>
          </a:p>
        </p:txBody>
      </p:sp>
    </p:spTree>
    <p:extLst>
      <p:ext uri="{BB962C8B-B14F-4D97-AF65-F5344CB8AC3E}">
        <p14:creationId xmlns:p14="http://schemas.microsoft.com/office/powerpoint/2010/main" val="2081682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36600"/>
            <a:ext cx="10515600" cy="5440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Between arrays and linked-lists which one *always* is the fastest at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enqueue</a:t>
            </a:r>
            <a:r>
              <a:rPr lang="en-US" dirty="0"/>
              <a:t>,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dequeue</a:t>
            </a:r>
            <a:r>
              <a:rPr lang="en-US" dirty="0"/>
              <a:t>, and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seeKthElement</a:t>
            </a:r>
            <a:r>
              <a:rPr lang="en-US" dirty="0"/>
              <a:t> operations? </a:t>
            </a:r>
          </a:p>
          <a:p>
            <a:pPr marL="0" indent="0">
              <a:buNone/>
            </a:pPr>
            <a:r>
              <a:rPr lang="en-US" sz="2400" dirty="0"/>
              <a:t>(where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seeKthElement</a:t>
            </a:r>
            <a:r>
              <a:rPr lang="en-US" sz="2400" dirty="0"/>
              <a:t> lets you peek at the kth element in the stack)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803400" y="2692400"/>
          <a:ext cx="9207500" cy="3276600"/>
        </p:xfrm>
        <a:graphic>
          <a:graphicData uri="http://schemas.openxmlformats.org/drawingml/2006/table">
            <a:tbl>
              <a:tblPr/>
              <a:tblGrid>
                <a:gridCol w="1384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2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08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Fastest: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000000"/>
                          </a:solidFill>
                          <a:effectLst/>
                          <a:latin typeface="Courier New" charset="0"/>
                          <a:ea typeface="Courier New" charset="0"/>
                          <a:cs typeface="Courier New" charset="0"/>
                        </a:rPr>
                        <a:t>enqueue</a:t>
                      </a:r>
                      <a:endParaRPr lang="en-US" sz="3200" u="sng" dirty="0">
                        <a:solidFill>
                          <a:srgbClr val="000000"/>
                        </a:solidFill>
                        <a:effectLst/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000000"/>
                          </a:solidFill>
                          <a:effectLst/>
                          <a:latin typeface="Courier New" charset="0"/>
                          <a:ea typeface="Courier New" charset="0"/>
                          <a:cs typeface="Courier New" charset="0"/>
                        </a:rPr>
                        <a:t>dequeue</a:t>
                      </a:r>
                      <a:endParaRPr lang="en-US" sz="3200" u="sng" dirty="0">
                        <a:solidFill>
                          <a:srgbClr val="000000"/>
                        </a:solidFill>
                        <a:effectLst/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000000"/>
                          </a:solidFill>
                          <a:effectLst/>
                          <a:latin typeface="Courier New" charset="0"/>
                          <a:ea typeface="Courier New" charset="0"/>
                          <a:cs typeface="Courier New" charset="0"/>
                        </a:rPr>
                        <a:t>seeKthElement</a:t>
                      </a:r>
                      <a:endParaRPr lang="en-US" sz="3200" u="sng" dirty="0">
                        <a:solidFill>
                          <a:srgbClr val="000000"/>
                        </a:solidFill>
                        <a:effectLst/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A)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Arrays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Linked-Lists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Neither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B)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Linked-lists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Neither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Neither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C)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Linked-lists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Neither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Arrays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D)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98800" y="534418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They’re all the same</a:t>
            </a:r>
          </a:p>
        </p:txBody>
      </p:sp>
    </p:spTree>
    <p:extLst>
      <p:ext uri="{BB962C8B-B14F-4D97-AF65-F5344CB8AC3E}">
        <p14:creationId xmlns:p14="http://schemas.microsoft.com/office/powerpoint/2010/main" val="66592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(Notes for yourself)</a:t>
            </a:r>
          </a:p>
        </p:txBody>
      </p:sp>
    </p:spTree>
    <p:extLst>
      <p:ext uri="{BB962C8B-B14F-4D97-AF65-F5344CB8AC3E}">
        <p14:creationId xmlns:p14="http://schemas.microsoft.com/office/powerpoint/2010/main" val="234214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one’s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Arrays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Linked-lists</a:t>
            </a:r>
          </a:p>
        </p:txBody>
      </p:sp>
    </p:spTree>
    <p:extLst>
      <p:ext uri="{BB962C8B-B14F-4D97-AF65-F5344CB8AC3E}">
        <p14:creationId xmlns:p14="http://schemas.microsoft.com/office/powerpoint/2010/main" val="33863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The ability to choose wisely between trade-offs is why it’s important to understand underlying data structures.</a:t>
            </a:r>
          </a:p>
          <a:p>
            <a:pPr fontAlgn="ctr"/>
            <a:r>
              <a:rPr lang="en-US" dirty="0"/>
              <a:t>Common Trade-offs</a:t>
            </a:r>
          </a:p>
          <a:p>
            <a:pPr lvl="1" fontAlgn="ctr"/>
            <a:r>
              <a:rPr lang="en-US" dirty="0"/>
              <a:t>Time vs space</a:t>
            </a:r>
          </a:p>
          <a:p>
            <a:pPr lvl="1" fontAlgn="ctr"/>
            <a:r>
              <a:rPr lang="en-US" dirty="0"/>
              <a:t>One operation’s efficiency vs another </a:t>
            </a:r>
          </a:p>
          <a:p>
            <a:pPr lvl="1" fontAlgn="ctr"/>
            <a:r>
              <a:rPr lang="en-US" dirty="0"/>
              <a:t>Generality vs simplicity vs performance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965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Oh ho! The Big-O!</a:t>
            </a:r>
          </a:p>
        </p:txBody>
      </p:sp>
    </p:spTree>
    <p:extLst>
      <p:ext uri="{BB962C8B-B14F-4D97-AF65-F5344CB8AC3E}">
        <p14:creationId xmlns:p14="http://schemas.microsoft.com/office/powerpoint/2010/main" val="924308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Why: to help choose the right algorithm or data structure for the job</a:t>
            </a:r>
          </a:p>
          <a:p>
            <a:r>
              <a:rPr lang="en-US" dirty="0"/>
              <a:t>Often in </a:t>
            </a:r>
            <a:r>
              <a:rPr lang="en-US" b="1" dirty="0"/>
              <a:t>asymptotic</a:t>
            </a:r>
            <a:r>
              <a:rPr lang="en-US" dirty="0"/>
              <a:t> terms</a:t>
            </a:r>
          </a:p>
          <a:p>
            <a:endParaRPr lang="en-US" dirty="0"/>
          </a:p>
          <a:p>
            <a:r>
              <a:rPr lang="en-US" dirty="0"/>
              <a:t>Most common way:</a:t>
            </a:r>
            <a:r>
              <a:rPr lang="en-US" b="1" dirty="0"/>
              <a:t> Big-O Notation</a:t>
            </a:r>
          </a:p>
          <a:p>
            <a:pPr lvl="1"/>
            <a:r>
              <a:rPr lang="en-US" dirty="0"/>
              <a:t>General idea: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 common way to describe “worst-case running time”</a:t>
            </a:r>
          </a:p>
        </p:txBody>
      </p:sp>
    </p:spTree>
    <p:extLst>
      <p:ext uri="{BB962C8B-B14F-4D97-AF65-F5344CB8AC3E}">
        <p14:creationId xmlns:p14="http://schemas.microsoft.com/office/powerpoint/2010/main" val="1635578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38371" y="3173796"/>
            <a:ext cx="2874066" cy="3246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#1: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478" y="1690688"/>
            <a:ext cx="7987748" cy="435133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barn</a:t>
            </a:r>
            <a:r>
              <a:rPr lang="en-US" dirty="0"/>
              <a:t> is an array of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Cows</a:t>
            </a:r>
            <a:r>
              <a:rPr lang="en-US" dirty="0"/>
              <a:t>, excitement is an integer, and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Cow.addHat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dirty="0"/>
              <a:t>runs in constant time.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println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600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"The alien is visiting!"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println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600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"Party time!"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excitement++;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for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6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=0; </a:t>
            </a:r>
            <a:r>
              <a:rPr lang="en-US" sz="26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&lt;</a:t>
            </a:r>
            <a:r>
              <a:rPr lang="en-US" sz="2600" dirty="0" err="1">
                <a:latin typeface="Courier New" charset="0"/>
                <a:ea typeface="Courier New" charset="0"/>
                <a:cs typeface="Courier New" charset="0"/>
              </a:rPr>
              <a:t>barn.length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; </a:t>
            </a:r>
            <a:r>
              <a:rPr lang="en-US" sz="26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++) {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Cow 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cow = barn[</a:t>
            </a:r>
            <a:r>
              <a:rPr lang="en-US" sz="26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];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2600" dirty="0" err="1">
                <a:latin typeface="Courier New" charset="0"/>
                <a:ea typeface="Courier New" charset="0"/>
                <a:cs typeface="Courier New" charset="0"/>
              </a:rPr>
              <a:t>cow.</a:t>
            </a:r>
            <a:r>
              <a:rPr lang="en-US" sz="26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addHat</a:t>
            </a: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Let's assume that one line of code takes 1 "unit of time" to run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This is not always true, i.e. calls to non-constant-time methods)</a:t>
            </a:r>
            <a:endParaRPr lang="en-US" sz="26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342241" y="766020"/>
            <a:ext cx="3525078" cy="1496633"/>
          </a:xfrm>
          <a:prstGeom prst="wedgeRoundRectCallout">
            <a:avLst>
              <a:gd name="adj1" fmla="val -14630"/>
              <a:gd name="adj2" fmla="val 9437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/>
                </a:solidFill>
              </a:rPr>
              <a:t>Important! Always begin by specifying what “n” is!</a:t>
            </a:r>
            <a:r>
              <a:rPr lang="en-US" dirty="0">
                <a:solidFill>
                  <a:schemeClr val="accent1"/>
                </a:solidFill>
              </a:rPr>
              <a:t> (or “</a:t>
            </a:r>
            <a:r>
              <a:rPr lang="en-US" dirty="0" err="1">
                <a:solidFill>
                  <a:schemeClr val="accent1"/>
                </a:solidFill>
              </a:rPr>
              <a:t>x”or</a:t>
            </a:r>
            <a:r>
              <a:rPr lang="en-US" dirty="0">
                <a:solidFill>
                  <a:schemeClr val="accent1"/>
                </a:solidFill>
              </a:rPr>
              <a:t> “y” or whatever letter)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8349">
            <a:off x="9581907" y="2306133"/>
            <a:ext cx="966235" cy="127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#1: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1724"/>
            <a:ext cx="7987748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println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400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"The alien is visiting!"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println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400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"Party time!"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excitement++;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for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=0;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&lt;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barn.length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;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++) {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Cow 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cow = barn[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];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cow.</a:t>
            </a:r>
            <a:r>
              <a:rPr lang="en-US" sz="24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addHat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77304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#2: Your turn!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1724"/>
            <a:ext cx="7987748" cy="4536004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7030A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for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Person 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player</a:t>
            </a:r>
            <a:r>
              <a:rPr lang="en-US" sz="2200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: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200" dirty="0" err="1">
                <a:latin typeface="Courier New" charset="0"/>
                <a:ea typeface="Courier New" charset="0"/>
                <a:cs typeface="Courier New" charset="0"/>
              </a:rPr>
              <a:t>sportsTeam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) {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sz="2200" dirty="0" err="1">
                <a:latin typeface="Courier New" charset="0"/>
                <a:ea typeface="Courier New" charset="0"/>
                <a:cs typeface="Courier New" charset="0"/>
              </a:rPr>
              <a:t>player.smile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  for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Person </a:t>
            </a:r>
            <a:r>
              <a:rPr lang="en-US" sz="2200" dirty="0" err="1">
                <a:latin typeface="Courier New" charset="0"/>
                <a:ea typeface="Courier New" charset="0"/>
                <a:cs typeface="Courier New" charset="0"/>
              </a:rPr>
              <a:t>teamMate</a:t>
            </a:r>
            <a:r>
              <a:rPr lang="en-US" sz="2200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: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200" dirty="0" err="1">
                <a:latin typeface="Courier New" charset="0"/>
                <a:ea typeface="Courier New" charset="0"/>
                <a:cs typeface="Courier New" charset="0"/>
              </a:rPr>
              <a:t>sportsTeam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2200" dirty="0" err="1">
                <a:latin typeface="Courier New" charset="0"/>
                <a:ea typeface="Courier New" charset="0"/>
                <a:cs typeface="Courier New" charset="0"/>
              </a:rPr>
              <a:t>player.say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200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”Good game!"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2200" dirty="0" err="1">
                <a:latin typeface="Courier New" charset="0"/>
                <a:ea typeface="Courier New" charset="0"/>
                <a:cs typeface="Courier New" charset="0"/>
              </a:rPr>
              <a:t>player.highFive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200" dirty="0" err="1">
                <a:latin typeface="Courier New" charset="0"/>
                <a:ea typeface="Courier New" charset="0"/>
                <a:cs typeface="Courier New" charset="0"/>
              </a:rPr>
              <a:t>teamMate</a:t>
            </a: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5858396"/>
            <a:ext cx="650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Assume that the above 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Person </a:t>
            </a:r>
            <a:r>
              <a:rPr lang="en-US" dirty="0"/>
              <a:t>method calls run in constant time</a:t>
            </a:r>
          </a:p>
        </p:txBody>
      </p:sp>
    </p:spTree>
    <p:extLst>
      <p:ext uri="{BB962C8B-B14F-4D97-AF65-F5344CB8AC3E}">
        <p14:creationId xmlns:p14="http://schemas.microsoft.com/office/powerpoint/2010/main" val="55395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Announcements</a:t>
            </a:r>
          </a:p>
          <a:p>
            <a:r>
              <a:rPr lang="en-US" sz="3600" dirty="0"/>
              <a:t>Wrap up Queues</a:t>
            </a:r>
          </a:p>
          <a:p>
            <a:r>
              <a:rPr lang="en-US" sz="3600" dirty="0"/>
              <a:t>Begin Asymptotic Analysis: Big-O</a:t>
            </a:r>
          </a:p>
          <a:p>
            <a:r>
              <a:rPr lang="en-US" sz="3600" dirty="0"/>
              <a:t>Proof by Induction</a:t>
            </a:r>
          </a:p>
        </p:txBody>
      </p:sp>
    </p:spTree>
    <p:extLst>
      <p:ext uri="{BB962C8B-B14F-4D97-AF65-F5344CB8AC3E}">
        <p14:creationId xmlns:p14="http://schemas.microsoft.com/office/powerpoint/2010/main" val="4549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6713"/>
            <a:ext cx="10515600" cy="5640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</a:rPr>
              <a:t>What’s the asymptotic runtime of this (semi-)pseudocode?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x := 0;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for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=1 to N do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for j=1 to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do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  x := x + 3;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return x;</a:t>
            </a:r>
          </a:p>
          <a:p>
            <a:endParaRPr lang="en-US" sz="3600" dirty="0"/>
          </a:p>
          <a:p>
            <a:pPr marL="514350" indent="-514350">
              <a:buFont typeface="+mj-lt"/>
              <a:buAutoNum type="alphaUcPeriod"/>
            </a:pPr>
            <a:r>
              <a:rPr lang="en-US" sz="3600" dirty="0">
                <a:solidFill>
                  <a:schemeClr val="accent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>
                <a:solidFill>
                  <a:schemeClr val="accent1"/>
                </a:solidFill>
              </a:rPr>
              <a:t>O(n</a:t>
            </a:r>
            <a:r>
              <a:rPr lang="en-US" sz="3600" baseline="30000" dirty="0">
                <a:solidFill>
                  <a:schemeClr val="accent1"/>
                </a:solidFill>
              </a:rPr>
              <a:t>2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>
                <a:solidFill>
                  <a:schemeClr val="accent1"/>
                </a:solidFill>
              </a:rPr>
              <a:t>O(n + n/2)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>
                <a:solidFill>
                  <a:schemeClr val="accent1"/>
                </a:solidFill>
              </a:rPr>
              <a:t>None of the above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4146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6713"/>
            <a:ext cx="10515600" cy="5640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</a:rPr>
              <a:t>What’s the asymptotic runtime of this (semi-)pseudocode?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x := 0;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for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=1 to N do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for j=1 to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do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   x := x + 3;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return x;</a:t>
            </a:r>
          </a:p>
          <a:p>
            <a:endParaRPr lang="en-US" sz="3600" dirty="0"/>
          </a:p>
          <a:p>
            <a:pPr marL="514350" indent="-514350">
              <a:buFont typeface="+mj-lt"/>
              <a:buAutoNum type="alphaUcPeriod"/>
            </a:pPr>
            <a:r>
              <a:rPr lang="en-US" sz="3600" dirty="0">
                <a:solidFill>
                  <a:schemeClr val="accent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>
                <a:solidFill>
                  <a:schemeClr val="accent1"/>
                </a:solidFill>
              </a:rPr>
              <a:t>O(n</a:t>
            </a:r>
            <a:r>
              <a:rPr lang="en-US" sz="3600" baseline="30000" dirty="0">
                <a:solidFill>
                  <a:schemeClr val="accent1"/>
                </a:solidFill>
              </a:rPr>
              <a:t>2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>
                <a:solidFill>
                  <a:schemeClr val="accent1"/>
                </a:solidFill>
              </a:rPr>
              <a:t>O(n + n/2)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>
                <a:solidFill>
                  <a:schemeClr val="accent1"/>
                </a:solidFill>
              </a:rPr>
              <a:t>None of the above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440557" y="3356838"/>
            <a:ext cx="5171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How do we prove the right answer?</a:t>
            </a:r>
          </a:p>
          <a:p>
            <a:r>
              <a:rPr lang="en-US" sz="4800" dirty="0">
                <a:solidFill>
                  <a:srgbClr val="C00000"/>
                </a:solidFill>
              </a:rPr>
              <a:t>Proof by Induction!</a:t>
            </a:r>
          </a:p>
        </p:txBody>
      </p:sp>
    </p:spTree>
    <p:extLst>
      <p:ext uri="{BB962C8B-B14F-4D97-AF65-F5344CB8AC3E}">
        <p14:creationId xmlns:p14="http://schemas.microsoft.com/office/powerpoint/2010/main" val="14233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Proofs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(Interlude from Asymptotic Analysis)</a:t>
            </a:r>
          </a:p>
        </p:txBody>
      </p:sp>
    </p:spTree>
    <p:extLst>
      <p:ext uri="{BB962C8B-B14F-4D97-AF65-F5344CB8AC3E}">
        <p14:creationId xmlns:p14="http://schemas.microsoft.com/office/powerpoint/2010/main" val="128200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Inductive Proof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dirty="0"/>
              <a:t>If not given, </a:t>
            </a:r>
            <a:r>
              <a:rPr lang="en-US" b="1" dirty="0"/>
              <a:t>define n</a:t>
            </a:r>
            <a:r>
              <a:rPr lang="en-US" dirty="0"/>
              <a:t> </a:t>
            </a:r>
            <a:r>
              <a:rPr lang="en-US" sz="2400" dirty="0"/>
              <a:t>(or “x” or “t” or whatever letter you use)</a:t>
            </a:r>
            <a:endParaRPr lang="en-US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3200" b="1" dirty="0"/>
              <a:t>Base Case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3200" b="1" dirty="0"/>
              <a:t>Inductive Hypothesis (IHOP)</a:t>
            </a:r>
            <a:r>
              <a:rPr lang="en-US" b="1" dirty="0"/>
              <a:t>: </a:t>
            </a:r>
            <a:br>
              <a:rPr lang="en-US" b="1" dirty="0"/>
            </a:br>
            <a:r>
              <a:rPr lang="en-US" dirty="0"/>
              <a:t>Assume what you want to prove is true for some arbitrary value k </a:t>
            </a:r>
            <a:r>
              <a:rPr lang="en-US" sz="2400" dirty="0"/>
              <a:t>(or “p” or “d” or whatever letter you choose)</a:t>
            </a:r>
            <a:endParaRPr lang="en-US" dirty="0"/>
          </a:p>
          <a:p>
            <a:pPr marL="514350" indent="-514350" fontAlgn="ctr">
              <a:buFont typeface="+mj-lt"/>
              <a:buAutoNum type="arabicPeriod"/>
            </a:pPr>
            <a:r>
              <a:rPr lang="en-US" sz="3200" b="1" dirty="0"/>
              <a:t>Inductive Step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Use the base case and IHOP to prove it's true for n = k+1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Example #0: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Proof that I can climb any length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63609" cy="4351338"/>
          </a:xfrm>
        </p:spPr>
        <p:txBody>
          <a:bodyPr>
            <a:normAutofit lnSpcReduction="10000"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b="1" dirty="0"/>
              <a:t>Let n = </a:t>
            </a:r>
            <a:r>
              <a:rPr lang="en-US" dirty="0"/>
              <a:t>number of rungs on a ladder.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b="1" dirty="0"/>
              <a:t>Base Case: </a:t>
            </a:r>
            <a:r>
              <a:rPr lang="en-US" dirty="0"/>
              <a:t>for n = 1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b="1" dirty="0"/>
              <a:t>Inductive Hypothesis (IHOP): </a:t>
            </a:r>
            <a:br>
              <a:rPr lang="en-US" b="1" dirty="0"/>
            </a:br>
            <a:r>
              <a:rPr lang="en-US" dirty="0"/>
              <a:t>Assume true for some arbitrary integer n = k.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b="1" dirty="0"/>
              <a:t>Inductive Step: </a:t>
            </a:r>
            <a:r>
              <a:rPr lang="en-US" dirty="0"/>
              <a:t>(aiming to prove it's true for n = k+1)</a:t>
            </a:r>
          </a:p>
          <a:p>
            <a:pPr lvl="1" fontAlgn="ctr"/>
            <a:r>
              <a:rPr lang="en-US" dirty="0"/>
              <a:t>If I climb k steps of the ladder, then I have one step left to go. </a:t>
            </a:r>
          </a:p>
          <a:p>
            <a:pPr lvl="1" fontAlgn="ctr"/>
            <a:r>
              <a:rPr lang="en-US" dirty="0"/>
              <a:t>By IHOP, I can climb k steps of the ladder.</a:t>
            </a:r>
          </a:p>
          <a:p>
            <a:pPr lvl="1" fontAlgn="ctr"/>
            <a:r>
              <a:rPr lang="en-US" dirty="0"/>
              <a:t>By Base Case, I can climb the last step.</a:t>
            </a:r>
          </a:p>
          <a:p>
            <a:pPr lvl="1" fontAlgn="ctr"/>
            <a:r>
              <a:rPr lang="en-US" dirty="0"/>
              <a:t>So I can climb k+1 steps.</a:t>
            </a:r>
          </a:p>
          <a:p>
            <a:pPr lvl="1" fontAlgn="ctr"/>
            <a:r>
              <a:rPr lang="en-US" dirty="0"/>
              <a:t>I can climb forever!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499" y="-82826"/>
            <a:ext cx="3450535" cy="69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52577"/>
            <a:ext cx="5184913" cy="3158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Prove that the number of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loop iterations is</a:t>
            </a:r>
          </a:p>
          <a:p>
            <a:pPr marL="0" indent="0">
              <a:buNone/>
            </a:pPr>
            <a:endParaRPr lang="en-US" sz="5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x := 0;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for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=1 to N do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  for j=1 to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do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     x := x + 3;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return x;</a:t>
            </a:r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21820" y="1912419"/>
                <a:ext cx="1800862" cy="806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  <m:r>
                                <a:rPr lang="en-US" sz="2400" i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∗(</m:t>
                              </m:r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  <m:r>
                                <a:rPr lang="en-US" sz="2400" i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en-US" sz="2400" i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820" y="1912419"/>
                <a:ext cx="1800862" cy="80669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995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423"/>
          </a:xfrm>
        </p:spPr>
        <p:txBody>
          <a:bodyPr>
            <a:normAutofit/>
          </a:bodyPr>
          <a:lstStyle/>
          <a:p>
            <a:r>
              <a:rPr lang="en-US" sz="3200" dirty="0"/>
              <a:t>(Extra room for notes)</a:t>
            </a:r>
          </a:p>
        </p:txBody>
      </p:sp>
    </p:spTree>
    <p:extLst>
      <p:ext uri="{BB962C8B-B14F-4D97-AF65-F5344CB8AC3E}">
        <p14:creationId xmlns:p14="http://schemas.microsoft.com/office/powerpoint/2010/main" val="1698221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Example #2: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Prove that   1 + 2 + 4 + 8 + … + 2</a:t>
            </a:r>
            <a:r>
              <a:rPr lang="en-US" baseline="30000" dirty="0"/>
              <a:t>n</a:t>
            </a:r>
            <a:r>
              <a:rPr lang="en-US" dirty="0"/>
              <a:t> = 2</a:t>
            </a:r>
            <a:r>
              <a:rPr lang="en-US" baseline="30000" dirty="0"/>
              <a:t>n+1</a:t>
            </a:r>
            <a:r>
              <a:rPr lang="en-US" dirty="0"/>
              <a:t>  -  1</a:t>
            </a:r>
          </a:p>
        </p:txBody>
      </p:sp>
    </p:spTree>
    <p:extLst>
      <p:ext uri="{BB962C8B-B14F-4D97-AF65-F5344CB8AC3E}">
        <p14:creationId xmlns:p14="http://schemas.microsoft.com/office/powerpoint/2010/main" val="1011601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423"/>
          </a:xfrm>
        </p:spPr>
        <p:txBody>
          <a:bodyPr>
            <a:normAutofit/>
          </a:bodyPr>
          <a:lstStyle/>
          <a:p>
            <a:r>
              <a:rPr lang="en-US" sz="3200" dirty="0"/>
              <a:t>(Extra room for notes)</a:t>
            </a:r>
          </a:p>
        </p:txBody>
      </p:sp>
    </p:spTree>
    <p:extLst>
      <p:ext uri="{BB962C8B-B14F-4D97-AF65-F5344CB8AC3E}">
        <p14:creationId xmlns:p14="http://schemas.microsoft.com/office/powerpoint/2010/main" val="405856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Mathematical Property!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024" y="4890052"/>
            <a:ext cx="10299775" cy="128691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You’ll use it or see it again before the end of CSE 373.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67986" y="2010708"/>
                <a:ext cx="4456028" cy="1941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ctrlPr>
                            <a:rPr lang="en-US" sz="4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sz="4400" i="0"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4400" i="1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4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4400" i="0">
                                  <a:latin typeface="Cambria Math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i="1">
                                  <a:latin typeface="Cambria Math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sz="4400" i="0">
                              <a:latin typeface="Cambria Math" charset="0"/>
                            </a:rPr>
                            <m:t>=</m:t>
                          </m:r>
                        </m:e>
                      </m:nary>
                      <m:sSup>
                        <m:sSupPr>
                          <m:ctrlPr>
                            <a:rPr lang="en-US" sz="4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400" i="0"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4400" i="1">
                              <a:latin typeface="Cambria Math" charset="0"/>
                            </a:rPr>
                            <m:t>𝑛</m:t>
                          </m:r>
                          <m:r>
                            <a:rPr lang="en-US" sz="4400" i="0">
                              <a:latin typeface="Cambria Math" charset="0"/>
                            </a:rPr>
                            <m:t>+1</m:t>
                          </m:r>
                        </m:sup>
                      </m:sSup>
                      <m:r>
                        <a:rPr lang="en-US" sz="4400" i="0">
                          <a:latin typeface="Cambria Math" charset="0"/>
                        </a:rPr>
                        <m:t>−1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986" y="2010708"/>
                <a:ext cx="4456028" cy="194130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03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Announcement: Office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An</a:t>
            </a:r>
            <a:r>
              <a:rPr lang="en-US" dirty="0"/>
              <a:t>nounced! See course webpage for times</a:t>
            </a:r>
          </a:p>
          <a:p>
            <a:r>
              <a:rPr lang="en-US" dirty="0"/>
              <a:t>Most held in 3</a:t>
            </a:r>
            <a:r>
              <a:rPr lang="en-US" baseline="30000" dirty="0"/>
              <a:t>rd</a:t>
            </a:r>
            <a:r>
              <a:rPr lang="en-US" dirty="0"/>
              <a:t> floor breakouts in CSE (whiteboards near stairs)</a:t>
            </a:r>
          </a:p>
          <a:p>
            <a:r>
              <a:rPr lang="en-US" dirty="0"/>
              <a:t>Lilian’s additional ”actual office” office hours</a:t>
            </a:r>
          </a:p>
          <a:p>
            <a:pPr lvl="1"/>
            <a:r>
              <a:rPr lang="en-US" dirty="0"/>
              <a:t>CSE 220 (a more private environment)</a:t>
            </a:r>
          </a:p>
          <a:p>
            <a:pPr lvl="1"/>
            <a:r>
              <a:rPr lang="en-US" dirty="0"/>
              <a:t>During listed times</a:t>
            </a:r>
          </a:p>
          <a:p>
            <a:pPr lvl="1"/>
            <a:r>
              <a:rPr lang="en-US" dirty="0"/>
              <a:t>And by appointment! (email me &gt;24 hours ahead of time with several times that work for you)</a:t>
            </a:r>
          </a:p>
          <a:p>
            <a:pPr lvl="1"/>
            <a:r>
              <a:rPr lang="en-US" dirty="0"/>
              <a:t>Come talk to me about anything! (feedback, grad school, Ultimate Frisbee, life problems, whatever)</a:t>
            </a:r>
            <a:endParaRPr lang="en-US" sz="2800" dirty="0"/>
          </a:p>
          <a:p>
            <a:pPr lvl="2"/>
            <a:endParaRPr lang="en-US" sz="24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058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Powers of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bit is 0 or 1 (just two different “letters” or “symbols”)</a:t>
            </a:r>
          </a:p>
          <a:p>
            <a:r>
              <a:rPr lang="en-US" dirty="0"/>
              <a:t>A sequence of </a:t>
            </a:r>
            <a:r>
              <a:rPr lang="en-US" i="1" dirty="0"/>
              <a:t>n</a:t>
            </a:r>
            <a:r>
              <a:rPr lang="en-US" dirty="0"/>
              <a:t> bits can represent 2</a:t>
            </a:r>
            <a:r>
              <a:rPr lang="en-US" baseline="30000" dirty="0"/>
              <a:t>n</a:t>
            </a:r>
            <a:r>
              <a:rPr lang="en-US" dirty="0"/>
              <a:t> distinct things</a:t>
            </a:r>
            <a:br>
              <a:rPr lang="en-US" dirty="0"/>
            </a:br>
            <a:r>
              <a:rPr lang="en-US" dirty="0"/>
              <a:t>   </a:t>
            </a:r>
            <a:r>
              <a:rPr lang="en-US" sz="2400" dirty="0"/>
              <a:t>(For example, the numbers 0 through 2</a:t>
            </a:r>
            <a:r>
              <a:rPr lang="en-US" sz="2400" baseline="30000" dirty="0"/>
              <a:t>n</a:t>
            </a:r>
            <a:r>
              <a:rPr lang="en-US" sz="2400" dirty="0"/>
              <a:t>-1)</a:t>
            </a:r>
            <a:endParaRPr lang="en-US" dirty="0"/>
          </a:p>
          <a:p>
            <a:r>
              <a:rPr lang="en-US" dirty="0"/>
              <a:t>2</a:t>
            </a:r>
            <a:r>
              <a:rPr lang="en-US" baseline="30000" dirty="0"/>
              <a:t>10</a:t>
            </a:r>
            <a:r>
              <a:rPr lang="en-US" dirty="0"/>
              <a:t> is 1024 (“about a thousand”, kilo in CSE speak)</a:t>
            </a:r>
          </a:p>
          <a:p>
            <a:r>
              <a:rPr lang="en-US" dirty="0"/>
              <a:t>2</a:t>
            </a:r>
            <a:r>
              <a:rPr lang="en-US" baseline="30000" dirty="0"/>
              <a:t>20</a:t>
            </a:r>
            <a:r>
              <a:rPr lang="en-US" dirty="0"/>
              <a:t> is “about a million”, mega in CSE speak</a:t>
            </a:r>
          </a:p>
          <a:p>
            <a:r>
              <a:rPr lang="en-US" dirty="0"/>
              <a:t>2</a:t>
            </a:r>
            <a:r>
              <a:rPr lang="en-US" baseline="30000" dirty="0"/>
              <a:t>30</a:t>
            </a:r>
            <a:r>
              <a:rPr lang="en-US" dirty="0"/>
              <a:t> is “about a billion”, </a:t>
            </a:r>
            <a:r>
              <a:rPr lang="en-US" dirty="0" err="1"/>
              <a:t>giga</a:t>
            </a:r>
            <a:r>
              <a:rPr lang="en-US" dirty="0"/>
              <a:t> in CSE speak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Java: an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dirty="0"/>
              <a:t> is 32 bits and signed, so “max </a:t>
            </a:r>
            <a:r>
              <a:rPr lang="en-US" dirty="0" err="1"/>
              <a:t>int</a:t>
            </a:r>
            <a:r>
              <a:rPr lang="en-US" dirty="0"/>
              <a:t>” is “about 2 billion”</a:t>
            </a:r>
          </a:p>
          <a:p>
            <a:pPr>
              <a:buNone/>
            </a:pPr>
            <a:r>
              <a:rPr lang="en-US" dirty="0"/>
              <a:t>          a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long</a:t>
            </a:r>
            <a:r>
              <a:rPr lang="en-US" dirty="0"/>
              <a:t> is 64 bits and signed, so “max long” is 2</a:t>
            </a:r>
            <a:r>
              <a:rPr lang="en-US" baseline="30000" dirty="0"/>
              <a:t>63</a:t>
            </a:r>
            <a:r>
              <a:rPr lang="en-US" dirty="0"/>
              <a:t>-1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75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means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dirty="0"/>
              <a:t>You could give a unique id to…</a:t>
            </a:r>
          </a:p>
          <a:p>
            <a:pPr>
              <a:lnSpc>
                <a:spcPct val="100000"/>
              </a:lnSpc>
            </a:pPr>
            <a:r>
              <a:rPr lang="en-US" dirty="0"/>
              <a:t>Every person in the U.S. with 29 bits</a:t>
            </a:r>
          </a:p>
          <a:p>
            <a:pPr>
              <a:lnSpc>
                <a:spcPct val="100000"/>
              </a:lnSpc>
            </a:pPr>
            <a:r>
              <a:rPr lang="en-US" dirty="0"/>
              <a:t>Every person in the world with 33 bits</a:t>
            </a:r>
          </a:p>
          <a:p>
            <a:pPr>
              <a:lnSpc>
                <a:spcPct val="100000"/>
              </a:lnSpc>
            </a:pPr>
            <a:r>
              <a:rPr lang="en-US" dirty="0"/>
              <a:t>Every person to have ever lived with 38 bits (estimate)</a:t>
            </a:r>
          </a:p>
          <a:p>
            <a:pPr>
              <a:lnSpc>
                <a:spcPct val="100000"/>
              </a:lnSpc>
            </a:pPr>
            <a:r>
              <a:rPr lang="en-US" dirty="0"/>
              <a:t>Every atom in the universe with 250-300 bits</a:t>
            </a:r>
            <a:br>
              <a:rPr lang="en-US" dirty="0"/>
            </a:br>
            <a:endParaRPr lang="en-US" sz="1600" dirty="0"/>
          </a:p>
          <a:p>
            <a:pPr>
              <a:lnSpc>
                <a:spcPct val="100000"/>
              </a:lnSpc>
              <a:buNone/>
            </a:pPr>
            <a:r>
              <a:rPr lang="en-US" dirty="0"/>
              <a:t>So if a password is 128 bits long and randomly generated, </a:t>
            </a:r>
          </a:p>
          <a:p>
            <a:pPr>
              <a:lnSpc>
                <a:spcPct val="100000"/>
              </a:lnSpc>
              <a:buNone/>
            </a:pPr>
            <a:r>
              <a:rPr lang="en-US" dirty="0"/>
              <a:t>	do you think you could guess it?</a:t>
            </a:r>
          </a:p>
        </p:txBody>
      </p:sp>
    </p:spTree>
    <p:extLst>
      <p:ext uri="{BB962C8B-B14F-4D97-AF65-F5344CB8AC3E}">
        <p14:creationId xmlns:p14="http://schemas.microsoft.com/office/powerpoint/2010/main" val="359103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Example #3</a:t>
            </a:r>
            <a:r>
              <a:rPr lang="en-US" dirty="0"/>
              <a:t>: (Parody) Reverse Induction!</a:t>
            </a:r>
            <a:br>
              <a:rPr lang="en-US" dirty="0"/>
            </a:br>
            <a:r>
              <a:rPr lang="en-US" sz="3600" dirty="0"/>
              <a:t>Proof by Reverse Induction That You Can Always Cage a Lion: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91191" cy="4351338"/>
          </a:xfrm>
        </p:spPr>
        <p:txBody>
          <a:bodyPr>
            <a:normAutofit fontScale="77500" lnSpcReduction="20000"/>
          </a:bodyPr>
          <a:lstStyle/>
          <a:p>
            <a:pPr marL="0" indent="0" fontAlgn="ctr">
              <a:lnSpc>
                <a:spcPct val="120000"/>
              </a:lnSpc>
              <a:buNone/>
            </a:pPr>
            <a:r>
              <a:rPr lang="en-US" sz="3200" b="1" dirty="0"/>
              <a:t>Let n </a:t>
            </a:r>
            <a:r>
              <a:rPr lang="en-US" sz="3200" dirty="0"/>
              <a:t>= number of lions</a:t>
            </a:r>
          </a:p>
          <a:p>
            <a:pPr marL="0" indent="0" fontAlgn="ctr">
              <a:lnSpc>
                <a:spcPct val="120000"/>
              </a:lnSpc>
              <a:buNone/>
            </a:pPr>
            <a:r>
              <a:rPr lang="en-US" sz="3200" b="1" dirty="0"/>
              <a:t>Base Case</a:t>
            </a:r>
            <a:r>
              <a:rPr lang="en-US" sz="3200" dirty="0"/>
              <a:t>: There exists some countable, arbitrarily large value of M such that when n = M, the lions are so packed together that it's trivial to cage one.</a:t>
            </a:r>
          </a:p>
          <a:p>
            <a:pPr marL="0" indent="0" fontAlgn="ctr">
              <a:lnSpc>
                <a:spcPct val="120000"/>
              </a:lnSpc>
              <a:buNone/>
            </a:pPr>
            <a:r>
              <a:rPr lang="en-US" sz="3200" dirty="0"/>
              <a:t>I</a:t>
            </a:r>
            <a:r>
              <a:rPr lang="en-US" sz="3200" b="1" dirty="0"/>
              <a:t>HOP</a:t>
            </a:r>
            <a:r>
              <a:rPr lang="en-US" sz="3200" dirty="0"/>
              <a:t>: Assume this is also true for n = k.</a:t>
            </a:r>
          </a:p>
          <a:p>
            <a:pPr marL="0" indent="0" fontAlgn="ctr">
              <a:lnSpc>
                <a:spcPct val="120000"/>
              </a:lnSpc>
              <a:buNone/>
            </a:pPr>
            <a:r>
              <a:rPr lang="en-US" sz="3200" b="1" dirty="0"/>
              <a:t>Inductive Step</a:t>
            </a:r>
            <a:r>
              <a:rPr lang="en-US" sz="3200" dirty="0"/>
              <a:t>: Then for n = k-1, release a lion to reduce the problem to the case of n = k, which by the IHOP is true.</a:t>
            </a:r>
          </a:p>
          <a:p>
            <a:pPr marL="0" indent="0" fontAlgn="ctr">
              <a:lnSpc>
                <a:spcPct val="120000"/>
              </a:lnSpc>
              <a:buNone/>
            </a:pPr>
            <a:r>
              <a:rPr lang="en-US" sz="3200" dirty="0"/>
              <a:t>QED :)</a:t>
            </a:r>
          </a:p>
          <a:p>
            <a:pPr marL="0" indent="0" fontAlgn="ctr">
              <a:buNone/>
            </a:pPr>
            <a:endParaRPr lang="en-US" sz="3100" dirty="0"/>
          </a:p>
          <a:p>
            <a:pPr marL="0" indent="0" fontAlgn="ctr">
              <a:buNone/>
            </a:pPr>
            <a:r>
              <a:rPr lang="en-US" sz="3100" dirty="0"/>
              <a:t>Fun fact: Reverse induction is a thing! The math part of the above is actually correct.</a:t>
            </a:r>
          </a:p>
        </p:txBody>
      </p:sp>
    </p:spTree>
    <p:extLst>
      <p:ext uri="{BB962C8B-B14F-4D97-AF65-F5344CB8AC3E}">
        <p14:creationId xmlns:p14="http://schemas.microsoft.com/office/powerpoint/2010/main" val="16354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Announcement: 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4169"/>
            <a:ext cx="10515600" cy="3231284"/>
          </a:xfrm>
        </p:spPr>
        <p:txBody>
          <a:bodyPr/>
          <a:lstStyle/>
          <a:p>
            <a:r>
              <a:rPr lang="en-US" dirty="0"/>
              <a:t>When &amp; where: listed on course webpage</a:t>
            </a:r>
          </a:p>
          <a:p>
            <a:r>
              <a:rPr lang="en-US" dirty="0"/>
              <a:t>What: TA-led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Review sessions of course material</a:t>
            </a:r>
          </a:p>
          <a:p>
            <a:pPr lvl="1"/>
            <a:r>
              <a:rPr lang="en-US" dirty="0"/>
              <a:t>Practice problems</a:t>
            </a:r>
          </a:p>
          <a:p>
            <a:pPr lvl="1"/>
            <a:r>
              <a:rPr lang="en-US" dirty="0"/>
              <a:t>Question-answering</a:t>
            </a:r>
          </a:p>
          <a:p>
            <a:r>
              <a:rPr lang="en-US" dirty="0"/>
              <a:t>Optional, but highly encouraged!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67383" y="3510308"/>
            <a:ext cx="2286417" cy="2632019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041938" y="4493636"/>
            <a:ext cx="5527963" cy="1648691"/>
          </a:xfrm>
          <a:prstGeom prst="wedgeRoundRectCallout">
            <a:avLst>
              <a:gd name="adj1" fmla="val 55859"/>
              <a:gd name="adj2" fmla="val -3666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 wouldn't have passed 332 (Data Structures and Parallelism) without regularly going to section! </a:t>
            </a:r>
            <a:r>
              <a:rPr lang="mr-IN" sz="1600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Vlad (TA)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1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5397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Homework 1 is out</a:t>
            </a:r>
          </a:p>
          <a:p>
            <a:pPr lvl="1"/>
            <a:r>
              <a:rPr lang="en-US" dirty="0"/>
              <a:t>On material covered in Lecture 1</a:t>
            </a:r>
          </a:p>
          <a:p>
            <a:pPr lvl="1"/>
            <a:r>
              <a:rPr lang="en-US" dirty="0"/>
              <a:t>Go forth!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or at least get Eclipse set up today</a:t>
            </a:r>
            <a:r>
              <a:rPr lang="en-US" dirty="0" smtClean="0"/>
              <a:t>.</a:t>
            </a:r>
          </a:p>
          <a:p>
            <a:r>
              <a:rPr lang="en-US" dirty="0" smtClean="0"/>
              <a:t>Only required course reading:</a:t>
            </a:r>
          </a:p>
          <a:p>
            <a:pPr lvl="1"/>
            <a:r>
              <a:rPr lang="en-US" dirty="0" smtClean="0"/>
              <a:t>10 pages, easy read on commenting style</a:t>
            </a:r>
          </a:p>
          <a:p>
            <a:pPr lvl="1"/>
            <a:r>
              <a:rPr lang="en-US" smtClean="0"/>
              <a:t>Due beginning of class on Monday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July 3</a:t>
            </a:r>
            <a:r>
              <a:rPr lang="en-US" baseline="30000" dirty="0"/>
              <a:t>rd</a:t>
            </a:r>
            <a:endParaRPr lang="en-US" dirty="0"/>
          </a:p>
          <a:p>
            <a:pPr lvl="1"/>
            <a:r>
              <a:rPr lang="en-US" dirty="0"/>
              <a:t>Not an official UW holiday </a:t>
            </a:r>
            <a:r>
              <a:rPr lang="en-US" i="1" dirty="0"/>
              <a:t>(sorry guys)</a:t>
            </a:r>
          </a:p>
          <a:p>
            <a:pPr lvl="1"/>
            <a:r>
              <a:rPr lang="en-US" dirty="0"/>
              <a:t>But I’m declaring it an unofficial holiday!</a:t>
            </a:r>
            <a:br>
              <a:rPr lang="en-US" dirty="0"/>
            </a:br>
            <a:r>
              <a:rPr lang="en-US" dirty="0"/>
              <a:t>Go enjoy a 4-day July 4</a:t>
            </a:r>
            <a:r>
              <a:rPr lang="en-US" baseline="30000" dirty="0"/>
              <a:t>th</a:t>
            </a:r>
            <a:r>
              <a:rPr lang="en-US" dirty="0"/>
              <a:t> weekend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08621" y="1901690"/>
            <a:ext cx="4491227" cy="2405918"/>
            <a:chOff x="6883016" y="1690688"/>
            <a:chExt cx="5308984" cy="28439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3016" y="1690688"/>
              <a:ext cx="5308983" cy="103618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3016" y="2736810"/>
              <a:ext cx="5308984" cy="179786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9" name="Rectangle 8"/>
          <p:cNvSpPr/>
          <p:nvPr/>
        </p:nvSpPr>
        <p:spPr>
          <a:xfrm>
            <a:off x="8479260" y="4805504"/>
            <a:ext cx="21499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6000" dirty="0">
                <a:solidFill>
                  <a:srgbClr val="808080"/>
                </a:solidFill>
                <a:latin typeface="Arial" charset="0"/>
              </a:rPr>
              <a:t>🇺🇸 🎉 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509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up Queues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resolve that cliff-hanger!</a:t>
            </a:r>
          </a:p>
        </p:txBody>
      </p:sp>
    </p:spTree>
    <p:extLst>
      <p:ext uri="{BB962C8B-B14F-4D97-AF65-F5344CB8AC3E}">
        <p14:creationId xmlns:p14="http://schemas.microsoft.com/office/powerpoint/2010/main" val="1853846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77825"/>
            <a:ext cx="9753600" cy="3228975"/>
          </a:xfrm>
        </p:spPr>
        <p:txBody>
          <a:bodyPr>
            <a:normAutofit lnSpcReduction="10000"/>
          </a:bodyPr>
          <a:lstStyle/>
          <a:p>
            <a:pPr marL="0" indent="0" fontAlgn="ctr">
              <a:buNone/>
            </a:pPr>
            <a:r>
              <a:rPr lang="en-US" dirty="0"/>
              <a:t>If we can assume the queue is not empty, how can we implement </a:t>
            </a:r>
            <a:r>
              <a:rPr lang="en-US" dirty="0" err="1"/>
              <a:t>dequeue</a:t>
            </a:r>
            <a:r>
              <a:rPr lang="en-US" dirty="0"/>
              <a:t>()?</a:t>
            </a:r>
            <a:br>
              <a:rPr lang="en-US" dirty="0"/>
            </a:br>
            <a:endParaRPr lang="en-US" dirty="0"/>
          </a:p>
          <a:p>
            <a:pPr marL="457200" lvl="1" indent="0" fontAlgn="ctr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Public 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dequeue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() {</a:t>
            </a: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size--;</a:t>
            </a: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E e = array[front];</a:t>
            </a:r>
          </a:p>
          <a:p>
            <a:pPr marL="914400" lvl="2" indent="0">
              <a:buNone/>
            </a:pPr>
            <a:r>
              <a:rPr lang="en-US" i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&lt;Your code here!&gt;</a:t>
            </a:r>
            <a:endParaRPr lang="en-US" dirty="0">
              <a:solidFill>
                <a:srgbClr val="FF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return e;</a:t>
            </a: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3974626"/>
            <a:ext cx="4940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front++;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if (front ==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array.length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front = 0;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5315635"/>
            <a:ext cx="4940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rear = rear-1;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if (rear &lt; 0)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rear = array.length-1;</a:t>
            </a:r>
          </a:p>
        </p:txBody>
      </p:sp>
      <p:sp>
        <p:nvSpPr>
          <p:cNvPr id="6" name="Rectangle 5"/>
          <p:cNvSpPr/>
          <p:nvPr/>
        </p:nvSpPr>
        <p:spPr>
          <a:xfrm>
            <a:off x="6147177" y="3920735"/>
            <a:ext cx="5943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for (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= 0;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&lt; rear;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++) {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array[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] = array[i+1]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front++;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if (front ==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array.length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front = 0;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1115" y="5838855"/>
            <a:ext cx="394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None of these are correct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200" y="392477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200" y="5221069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177" y="389061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38515" y="5780445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07200" y="763605"/>
            <a:ext cx="2879660" cy="2917974"/>
            <a:chOff x="590416" y="1478806"/>
            <a:chExt cx="4921311" cy="4986789"/>
          </a:xfrm>
        </p:grpSpPr>
        <p:grpSp>
          <p:nvGrpSpPr>
            <p:cNvPr id="14" name="Group 13"/>
            <p:cNvGrpSpPr/>
            <p:nvPr/>
          </p:nvGrpSpPr>
          <p:grpSpPr>
            <a:xfrm>
              <a:off x="1435100" y="1478806"/>
              <a:ext cx="4076627" cy="4477495"/>
              <a:chOff x="1181100" y="1491506"/>
              <a:chExt cx="4076627" cy="447749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181100" y="1943100"/>
                <a:ext cx="4025900" cy="4025901"/>
                <a:chOff x="1181100" y="1854200"/>
                <a:chExt cx="4025900" cy="4025901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1181100" y="1854200"/>
                  <a:ext cx="4025900" cy="4025900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29" name="Straight Connector 28"/>
                <p:cNvCxnSpPr>
                  <a:stCxn id="15" idx="0"/>
                  <a:endCxn id="15" idx="4"/>
                </p:cNvCxnSpPr>
                <p:nvPr/>
              </p:nvCxnSpPr>
              <p:spPr>
                <a:xfrm>
                  <a:off x="3194050" y="1854200"/>
                  <a:ext cx="0" cy="402590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5" idx="1"/>
                  <a:endCxn id="15" idx="5"/>
                </p:cNvCxnSpPr>
                <p:nvPr/>
              </p:nvCxnSpPr>
              <p:spPr>
                <a:xfrm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>
                  <a:stCxn id="15" idx="2"/>
                  <a:endCxn id="15" idx="6"/>
                </p:cNvCxnSpPr>
                <p:nvPr/>
              </p:nvCxnSpPr>
              <p:spPr>
                <a:xfrm>
                  <a:off x="1181100" y="3867150"/>
                  <a:ext cx="402590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>
                  <a:stCxn id="15" idx="7"/>
                  <a:endCxn id="15" idx="3"/>
                </p:cNvCxnSpPr>
                <p:nvPr/>
              </p:nvCxnSpPr>
              <p:spPr>
                <a:xfrm flipH="1"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32"/>
                <p:cNvGrpSpPr/>
                <p:nvPr/>
              </p:nvGrpSpPr>
              <p:grpSpPr>
                <a:xfrm rot="20246326">
                  <a:off x="1181100" y="1854201"/>
                  <a:ext cx="4025900" cy="4025900"/>
                  <a:chOff x="1333500" y="2006600"/>
                  <a:chExt cx="4025900" cy="4025900"/>
                </a:xfrm>
              </p:grpSpPr>
              <p:cxnSp>
                <p:nvCxnSpPr>
                  <p:cNvPr id="35" name="Straight Connector 34"/>
                  <p:cNvCxnSpPr>
                    <a:stCxn id="29" idx="0"/>
                    <a:endCxn id="29" idx="4"/>
                  </p:cNvCxnSpPr>
                  <p:nvPr/>
                </p:nvCxnSpPr>
                <p:spPr>
                  <a:xfrm>
                    <a:off x="3346450" y="2006600"/>
                    <a:ext cx="0" cy="402590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29" idx="1"/>
                    <a:endCxn id="29" idx="5"/>
                  </p:cNvCxnSpPr>
                  <p:nvPr/>
                </p:nvCxnSpPr>
                <p:spPr>
                  <a:xfrm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>
                    <a:stCxn id="29" idx="2"/>
                    <a:endCxn id="29" idx="6"/>
                  </p:cNvCxnSpPr>
                  <p:nvPr/>
                </p:nvCxnSpPr>
                <p:spPr>
                  <a:xfrm>
                    <a:off x="1333500" y="4019550"/>
                    <a:ext cx="402590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29" idx="7"/>
                    <a:endCxn id="29" idx="3"/>
                  </p:cNvCxnSpPr>
                  <p:nvPr/>
                </p:nvCxnSpPr>
                <p:spPr>
                  <a:xfrm flipH="1"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Oval 33"/>
                <p:cNvSpPr/>
                <p:nvPr/>
              </p:nvSpPr>
              <p:spPr>
                <a:xfrm>
                  <a:off x="1833840" y="2506940"/>
                  <a:ext cx="2720419" cy="2720419"/>
                </a:xfrm>
                <a:prstGeom prst="ellipse">
                  <a:avLst/>
                </a:prstGeom>
                <a:solidFill>
                  <a:schemeClr val="bg1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3492501" y="1534914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287221" y="1865481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27526" y="2524611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2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20228" y="1491506"/>
                <a:ext cx="1173171" cy="473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size-1</a:t>
                </a:r>
              </a:p>
            </p:txBody>
          </p:sp>
          <p:sp>
            <p:nvSpPr>
              <p:cNvPr id="22" name="Arc 21"/>
              <p:cNvSpPr/>
              <p:nvPr/>
            </p:nvSpPr>
            <p:spPr>
              <a:xfrm>
                <a:off x="2322119" y="3084119"/>
                <a:ext cx="1743860" cy="1743860"/>
              </a:xfrm>
              <a:prstGeom prst="arc">
                <a:avLst>
                  <a:gd name="adj1" fmla="val 16200000"/>
                  <a:gd name="adj2" fmla="val 10449120"/>
                </a:avLst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10842" y="3309482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i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31653" y="3992434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01639" y="4575453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g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111705" y="505366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f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653340" y="529333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</a:t>
                </a:r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492411" y="5942375"/>
              <a:ext cx="1138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front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0416" y="3181760"/>
              <a:ext cx="932076" cy="525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rear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711200" y="3920735"/>
            <a:ext cx="4559300" cy="11973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5800" y="5248575"/>
            <a:ext cx="4559300" cy="11973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64150" y="3920735"/>
            <a:ext cx="5162650" cy="17543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64150" y="5786634"/>
            <a:ext cx="5162650" cy="6224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(Notes for yourself)</a:t>
            </a:r>
          </a:p>
        </p:txBody>
      </p:sp>
    </p:spTree>
    <p:extLst>
      <p:ext uri="{BB962C8B-B14F-4D97-AF65-F5344CB8AC3E}">
        <p14:creationId xmlns:p14="http://schemas.microsoft.com/office/powerpoint/2010/main" val="135324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77825"/>
            <a:ext cx="9753600" cy="3228975"/>
          </a:xfrm>
        </p:spPr>
        <p:txBody>
          <a:bodyPr>
            <a:normAutofit/>
          </a:bodyPr>
          <a:lstStyle/>
          <a:p>
            <a:pPr marL="0" indent="0" fontAlgn="ctr">
              <a:buNone/>
            </a:pPr>
            <a:r>
              <a:rPr lang="en-US" dirty="0"/>
              <a:t>If we can assume the array is not full, how can we implement </a:t>
            </a:r>
            <a:r>
              <a:rPr lang="en-US" dirty="0" err="1"/>
              <a:t>enqueue</a:t>
            </a:r>
            <a:r>
              <a:rPr lang="en-US" dirty="0"/>
              <a:t>(E e)?</a:t>
            </a:r>
            <a:br>
              <a:rPr lang="en-US" dirty="0"/>
            </a:br>
            <a:endParaRPr lang="en-US" dirty="0"/>
          </a:p>
          <a:p>
            <a:pPr marL="457200" lvl="1" indent="0" fontAlgn="ctr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Public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enqueue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(E e) {</a:t>
            </a:r>
          </a:p>
          <a:p>
            <a:pPr marL="457200" lvl="1" indent="0" fontAlgn="ctr">
              <a:buNone/>
            </a:pPr>
            <a:r>
              <a:rPr lang="en-US" i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	&lt;Your code here!&gt;</a:t>
            </a:r>
            <a:endParaRPr lang="en-US" dirty="0">
              <a:solidFill>
                <a:srgbClr val="FF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size++;</a:t>
            </a: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5542781"/>
            <a:ext cx="494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rear++;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array[rear] = e;</a:t>
            </a:r>
          </a:p>
        </p:txBody>
      </p:sp>
      <p:sp>
        <p:nvSpPr>
          <p:cNvPr id="6" name="Rectangle 5"/>
          <p:cNvSpPr/>
          <p:nvPr/>
        </p:nvSpPr>
        <p:spPr>
          <a:xfrm>
            <a:off x="6147177" y="4027065"/>
            <a:ext cx="594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for (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=front;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&lt;rear;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++) {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array[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] = array[i+1]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array[rear] = e;</a:t>
            </a:r>
          </a:p>
          <a:p>
            <a:pPr lvl="1" fontAlgn="ctr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rear++;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1115" y="5838855"/>
            <a:ext cx="394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None of these are correct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200" y="5448215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177" y="399694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38515" y="5780445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07200" y="763605"/>
            <a:ext cx="2879660" cy="2917974"/>
            <a:chOff x="590416" y="1478806"/>
            <a:chExt cx="4921311" cy="4986789"/>
          </a:xfrm>
        </p:grpSpPr>
        <p:grpSp>
          <p:nvGrpSpPr>
            <p:cNvPr id="14" name="Group 13"/>
            <p:cNvGrpSpPr/>
            <p:nvPr/>
          </p:nvGrpSpPr>
          <p:grpSpPr>
            <a:xfrm>
              <a:off x="1435100" y="1478806"/>
              <a:ext cx="4076627" cy="4477495"/>
              <a:chOff x="1181100" y="1491506"/>
              <a:chExt cx="4076627" cy="447749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181100" y="1943100"/>
                <a:ext cx="4025900" cy="4025901"/>
                <a:chOff x="1181100" y="1854200"/>
                <a:chExt cx="4025900" cy="4025901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1181100" y="1854200"/>
                  <a:ext cx="4025900" cy="4025900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29" name="Straight Connector 28"/>
                <p:cNvCxnSpPr>
                  <a:stCxn id="15" idx="0"/>
                  <a:endCxn id="15" idx="4"/>
                </p:cNvCxnSpPr>
                <p:nvPr/>
              </p:nvCxnSpPr>
              <p:spPr>
                <a:xfrm>
                  <a:off x="3194050" y="1854200"/>
                  <a:ext cx="0" cy="402590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5" idx="1"/>
                  <a:endCxn id="15" idx="5"/>
                </p:cNvCxnSpPr>
                <p:nvPr/>
              </p:nvCxnSpPr>
              <p:spPr>
                <a:xfrm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>
                  <a:stCxn id="15" idx="2"/>
                  <a:endCxn id="15" idx="6"/>
                </p:cNvCxnSpPr>
                <p:nvPr/>
              </p:nvCxnSpPr>
              <p:spPr>
                <a:xfrm>
                  <a:off x="1181100" y="3867150"/>
                  <a:ext cx="402590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>
                  <a:stCxn id="15" idx="7"/>
                  <a:endCxn id="15" idx="3"/>
                </p:cNvCxnSpPr>
                <p:nvPr/>
              </p:nvCxnSpPr>
              <p:spPr>
                <a:xfrm flipH="1">
                  <a:off x="1770679" y="2443779"/>
                  <a:ext cx="2846742" cy="2846742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32"/>
                <p:cNvGrpSpPr/>
                <p:nvPr/>
              </p:nvGrpSpPr>
              <p:grpSpPr>
                <a:xfrm rot="20246326">
                  <a:off x="1181100" y="1854201"/>
                  <a:ext cx="4025900" cy="4025900"/>
                  <a:chOff x="1333500" y="2006600"/>
                  <a:chExt cx="4025900" cy="4025900"/>
                </a:xfrm>
              </p:grpSpPr>
              <p:cxnSp>
                <p:nvCxnSpPr>
                  <p:cNvPr id="35" name="Straight Connector 34"/>
                  <p:cNvCxnSpPr>
                    <a:stCxn id="29" idx="0"/>
                    <a:endCxn id="29" idx="4"/>
                  </p:cNvCxnSpPr>
                  <p:nvPr/>
                </p:nvCxnSpPr>
                <p:spPr>
                  <a:xfrm>
                    <a:off x="3346450" y="2006600"/>
                    <a:ext cx="0" cy="402590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29" idx="1"/>
                    <a:endCxn id="29" idx="5"/>
                  </p:cNvCxnSpPr>
                  <p:nvPr/>
                </p:nvCxnSpPr>
                <p:spPr>
                  <a:xfrm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>
                    <a:stCxn id="29" idx="2"/>
                    <a:endCxn id="29" idx="6"/>
                  </p:cNvCxnSpPr>
                  <p:nvPr/>
                </p:nvCxnSpPr>
                <p:spPr>
                  <a:xfrm>
                    <a:off x="1333500" y="4019550"/>
                    <a:ext cx="402590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29" idx="7"/>
                    <a:endCxn id="29" idx="3"/>
                  </p:cNvCxnSpPr>
                  <p:nvPr/>
                </p:nvCxnSpPr>
                <p:spPr>
                  <a:xfrm flipH="1">
                    <a:off x="1923079" y="2596179"/>
                    <a:ext cx="2846742" cy="2846742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Oval 33"/>
                <p:cNvSpPr/>
                <p:nvPr/>
              </p:nvSpPr>
              <p:spPr>
                <a:xfrm>
                  <a:off x="1833840" y="2506940"/>
                  <a:ext cx="2720419" cy="2720419"/>
                </a:xfrm>
                <a:prstGeom prst="ellipse">
                  <a:avLst/>
                </a:prstGeom>
                <a:solidFill>
                  <a:schemeClr val="bg1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3492501" y="1534914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287221" y="1865481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27526" y="2524611"/>
                <a:ext cx="330201" cy="44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2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20228" y="1491506"/>
                <a:ext cx="1173171" cy="473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size-1</a:t>
                </a:r>
              </a:p>
            </p:txBody>
          </p:sp>
          <p:sp>
            <p:nvSpPr>
              <p:cNvPr id="22" name="Arc 21"/>
              <p:cNvSpPr/>
              <p:nvPr/>
            </p:nvSpPr>
            <p:spPr>
              <a:xfrm>
                <a:off x="2322119" y="3084119"/>
                <a:ext cx="1743860" cy="1743860"/>
              </a:xfrm>
              <a:prstGeom prst="arc">
                <a:avLst>
                  <a:gd name="adj1" fmla="val 16200000"/>
                  <a:gd name="adj2" fmla="val 10449120"/>
                </a:avLst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10842" y="3309482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i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31653" y="3992434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01639" y="4575453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g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111705" y="505366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f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653340" y="5293336"/>
                <a:ext cx="3091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</a:t>
                </a:r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492411" y="5942375"/>
              <a:ext cx="1138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front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0416" y="3181760"/>
              <a:ext cx="932076" cy="525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rear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3920735"/>
            <a:ext cx="4940300" cy="1325044"/>
            <a:chOff x="674149" y="3322052"/>
            <a:chExt cx="4940300" cy="1254220"/>
          </a:xfrm>
        </p:grpSpPr>
        <p:sp>
          <p:nvSpPr>
            <p:cNvPr id="4" name="Rectangle 3"/>
            <p:cNvSpPr/>
            <p:nvPr/>
          </p:nvSpPr>
          <p:spPr>
            <a:xfrm>
              <a:off x="674149" y="3375943"/>
              <a:ext cx="49403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fontAlgn="ctr"/>
              <a:r>
                <a:rPr lang="en-US" dirty="0">
                  <a:latin typeface="Courier New" charset="0"/>
                  <a:ea typeface="Courier New" charset="0"/>
                  <a:cs typeface="Courier New" charset="0"/>
                </a:rPr>
                <a:t>rear++;</a:t>
              </a:r>
            </a:p>
            <a:p>
              <a:pPr lvl="1" fontAlgn="ctr"/>
              <a:r>
                <a:rPr lang="en-US" dirty="0">
                  <a:latin typeface="Courier New" charset="0"/>
                  <a:ea typeface="Courier New" charset="0"/>
                  <a:cs typeface="Courier New" charset="0"/>
                </a:rPr>
                <a:t>if (rear == </a:t>
              </a:r>
              <a:r>
                <a:rPr lang="en-US" dirty="0" err="1">
                  <a:latin typeface="Courier New" charset="0"/>
                  <a:ea typeface="Courier New" charset="0"/>
                  <a:cs typeface="Courier New" charset="0"/>
                </a:rPr>
                <a:t>array.length</a:t>
              </a:r>
              <a:r>
                <a:rPr lang="en-US" dirty="0">
                  <a:latin typeface="Courier New" charset="0"/>
                  <a:ea typeface="Courier New" charset="0"/>
                  <a:cs typeface="Courier New" charset="0"/>
                </a:rPr>
                <a:t>)</a:t>
              </a:r>
            </a:p>
            <a:p>
              <a:pPr lvl="1" fontAlgn="ctr"/>
              <a:r>
                <a:rPr lang="en-US" dirty="0">
                  <a:latin typeface="Courier New" charset="0"/>
                  <a:ea typeface="Courier New" charset="0"/>
                  <a:cs typeface="Courier New" charset="0"/>
                </a:rPr>
                <a:t>	rear = 0;</a:t>
              </a:r>
            </a:p>
            <a:p>
              <a:pPr lvl="1" fontAlgn="ctr"/>
              <a:r>
                <a:rPr lang="en-US" dirty="0">
                  <a:latin typeface="Courier New" charset="0"/>
                  <a:ea typeface="Courier New" charset="0"/>
                  <a:cs typeface="Courier New" charset="0"/>
                </a:rPr>
                <a:t>array[rear] = e;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9549" y="3326091"/>
              <a:ext cx="68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9549" y="3322052"/>
              <a:ext cx="4559300" cy="1254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685800" y="5398063"/>
            <a:ext cx="4559300" cy="9934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64150" y="3920735"/>
            <a:ext cx="5162650" cy="17543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64150" y="5786634"/>
            <a:ext cx="5162650" cy="6224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7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1514</Words>
  <Application>Microsoft Macintosh PowerPoint</Application>
  <PresentationFormat>Widescreen</PresentationFormat>
  <Paragraphs>309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Courier New</vt:lpstr>
      <vt:lpstr>Mangal</vt:lpstr>
      <vt:lpstr>Office Theme</vt:lpstr>
      <vt:lpstr>Instructor: Lilian de Greef Quarter: Summer 2017</vt:lpstr>
      <vt:lpstr>Today:</vt:lpstr>
      <vt:lpstr>Announcement: Office Hours</vt:lpstr>
      <vt:lpstr>Announcement: Sections</vt:lpstr>
      <vt:lpstr>Other Announcements</vt:lpstr>
      <vt:lpstr>Finishing up Queues</vt:lpstr>
      <vt:lpstr>PowerPoint Presentation</vt:lpstr>
      <vt:lpstr>(Notes for yourself)</vt:lpstr>
      <vt:lpstr>PowerPoint Presentation</vt:lpstr>
      <vt:lpstr>(Notes for yourself)</vt:lpstr>
      <vt:lpstr>PowerPoint Presentation</vt:lpstr>
      <vt:lpstr>(Notes for yourself)</vt:lpstr>
      <vt:lpstr>Which one’s better?</vt:lpstr>
      <vt:lpstr>Trade-offs!</vt:lpstr>
      <vt:lpstr>Asymptotic Analysis</vt:lpstr>
      <vt:lpstr>Algorithm Analysis</vt:lpstr>
      <vt:lpstr>Example #1:</vt:lpstr>
      <vt:lpstr>Example #1:</vt:lpstr>
      <vt:lpstr>Example #2: Your turn!</vt:lpstr>
      <vt:lpstr>PowerPoint Presentation</vt:lpstr>
      <vt:lpstr>PowerPoint Presentation</vt:lpstr>
      <vt:lpstr>Inductive Proofs</vt:lpstr>
      <vt:lpstr>Steps to Inductive Proof</vt:lpstr>
      <vt:lpstr>Example #0:  Proof that I can climb any length ladder</vt:lpstr>
      <vt:lpstr>Example #1</vt:lpstr>
      <vt:lpstr>(Extra room for notes)</vt:lpstr>
      <vt:lpstr>Example #2:  Prove that   1 + 2 + 4 + 8 + … + 2n = 2n+1  -  1</vt:lpstr>
      <vt:lpstr>(Extra room for notes)</vt:lpstr>
      <vt:lpstr>Useful Mathematical Property!</vt:lpstr>
      <vt:lpstr>Powers of 2</vt:lpstr>
      <vt:lpstr>Which means…</vt:lpstr>
      <vt:lpstr>Example #3: (Parody) Reverse Induction! Proof by Reverse Induction That You Can Always Cage a Lion: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Take one of the packets stacked near the door.</dc:title>
  <dc:creator>Lilian De Greef</dc:creator>
  <cp:lastModifiedBy>Lilian De Greef</cp:lastModifiedBy>
  <cp:revision>46</cp:revision>
  <cp:lastPrinted>2017-06-21T17:18:56Z</cp:lastPrinted>
  <dcterms:created xsi:type="dcterms:W3CDTF">2017-06-21T02:13:29Z</dcterms:created>
  <dcterms:modified xsi:type="dcterms:W3CDTF">2017-06-21T17:19:06Z</dcterms:modified>
</cp:coreProperties>
</file>