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5" r:id="rId4"/>
    <p:sldId id="259" r:id="rId5"/>
    <p:sldId id="262" r:id="rId6"/>
    <p:sldId id="263" r:id="rId7"/>
    <p:sldId id="260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9" r:id="rId20"/>
    <p:sldId id="278" r:id="rId21"/>
    <p:sldId id="280" r:id="rId22"/>
    <p:sldId id="283" r:id="rId23"/>
    <p:sldId id="284" r:id="rId24"/>
    <p:sldId id="285" r:id="rId25"/>
    <p:sldId id="287" r:id="rId26"/>
    <p:sldId id="286" r:id="rId27"/>
    <p:sldId id="289" r:id="rId28"/>
    <p:sldId id="291" r:id="rId29"/>
    <p:sldId id="290" r:id="rId30"/>
    <p:sldId id="292" r:id="rId31"/>
    <p:sldId id="294" r:id="rId32"/>
    <p:sldId id="297" r:id="rId33"/>
    <p:sldId id="296" r:id="rId34"/>
    <p:sldId id="298" r:id="rId35"/>
    <p:sldId id="299" r:id="rId36"/>
    <p:sldId id="300" r:id="rId37"/>
    <p:sldId id="301" r:id="rId38"/>
    <p:sldId id="319" r:id="rId39"/>
    <p:sldId id="307" r:id="rId40"/>
    <p:sldId id="320" r:id="rId41"/>
    <p:sldId id="312" r:id="rId42"/>
    <p:sldId id="321" r:id="rId43"/>
    <p:sldId id="317" r:id="rId44"/>
    <p:sldId id="31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120082-39E3-8142-966C-00154072EBD6}">
          <p14:sldIdLst>
            <p14:sldId id="256"/>
            <p14:sldId id="257"/>
          </p14:sldIdLst>
        </p14:section>
        <p14:section name="Introductions" id="{351D9C26-D97B-1044-862F-4D9A92FA578D}">
          <p14:sldIdLst>
            <p14:sldId id="265"/>
            <p14:sldId id="259"/>
            <p14:sldId id="262"/>
            <p14:sldId id="263"/>
            <p14:sldId id="260"/>
          </p14:sldIdLst>
        </p14:section>
        <p14:section name="Logistics" id="{95C1B154-499E-F54D-ACE2-D239F5702AFF}">
          <p14:sldIdLst>
            <p14:sldId id="267"/>
            <p14:sldId id="266"/>
            <p14:sldId id="268"/>
            <p14:sldId id="269"/>
            <p14:sldId id="270"/>
            <p14:sldId id="271"/>
          </p14:sldIdLst>
        </p14:section>
        <p14:section name="Teaching Style" id="{988CED74-519B-4D44-97D7-BC007804397E}">
          <p14:sldIdLst>
            <p14:sldId id="272"/>
            <p14:sldId id="273"/>
            <p14:sldId id="274"/>
          </p14:sldIdLst>
        </p14:section>
        <p14:section name="Begin Course Material" id="{89095511-DC8D-5740-9122-9A395632114B}">
          <p14:sldIdLst>
            <p14:sldId id="275"/>
            <p14:sldId id="277"/>
          </p14:sldIdLst>
        </p14:section>
        <p14:section name="ADTs" id="{BAAB1B9F-ADC2-E442-B831-253A54C4D1EA}">
          <p14:sldIdLst>
            <p14:sldId id="279"/>
            <p14:sldId id="278"/>
            <p14:sldId id="280"/>
            <p14:sldId id="283"/>
            <p14:sldId id="284"/>
            <p14:sldId id="285"/>
          </p14:sldIdLst>
        </p14:section>
        <p14:section name="Stacks" id="{745AF296-59C7-7943-B90F-A364A9D69C80}">
          <p14:sldIdLst>
            <p14:sldId id="287"/>
            <p14:sldId id="286"/>
            <p14:sldId id="289"/>
            <p14:sldId id="291"/>
            <p14:sldId id="290"/>
          </p14:sldIdLst>
        </p14:section>
        <p14:section name="Queues" id="{E11ACE61-44F9-8541-A538-2B4F1FA57796}">
          <p14:sldIdLst>
            <p14:sldId id="292"/>
            <p14:sldId id="294"/>
            <p14:sldId id="297"/>
            <p14:sldId id="296"/>
            <p14:sldId id="298"/>
            <p14:sldId id="299"/>
            <p14:sldId id="300"/>
            <p14:sldId id="301"/>
            <p14:sldId id="319"/>
            <p14:sldId id="307"/>
            <p14:sldId id="320"/>
            <p14:sldId id="312"/>
            <p14:sldId id="321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3" autoAdjust="0"/>
    <p:restoredTop sz="78855"/>
  </p:normalViewPr>
  <p:slideViewPr>
    <p:cSldViewPr snapToGrid="0">
      <p:cViewPr>
        <p:scale>
          <a:sx n="100" d="100"/>
          <a:sy n="100" d="100"/>
        </p:scale>
        <p:origin x="3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E83C8-2986-3F4D-8966-831FE3CD0B0D}" type="datetimeFigureOut">
              <a:rPr lang="en-US" smtClean="0"/>
              <a:t>6/18/17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A1579-158C-D948-AE75-C63C17394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4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6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2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91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56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56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31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37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1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0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98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27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26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89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4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83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Quick review: What are the two parts of an ADT?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Stack ADT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Question: Meaning?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LIFO (last-in-first-out)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Stack of pizza boxes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Blocks (see Lauren's lecture)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Question: Operations?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isEmpty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</a:p>
          <a:p>
            <a:pPr marL="1543050" lvl="3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</a:p>
          <a:p>
            <a:pPr marL="1543050" lvl="3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Peek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34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Question: examples?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Array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Linked-list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7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9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6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72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Question: meaning? 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FIFO (first-in-first-out)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of people waiting in line at the HUB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Blocks (see Lauren's lecture)</a:t>
            </a: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Question: operations?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enqueue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dequeue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isEmpty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etc.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40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4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651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14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53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8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safety of your own minds, I want you to silently answer this multiple choice question. Just to yourself, no talking yet.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remember the structure for voting: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Silent vote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Discuss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Group vote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Class discussion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Take out your devices 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22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safety of your own minds, I want you to silently answer this multiple choice question. Just to yourself, no talking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2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Silent</a:t>
            </a:r>
            <a:r>
              <a:rPr lang="en-US" baseline="0" dirty="0" smtClean="0"/>
              <a:t> vote!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1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63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depends! You'll hear that a lot in this course.</a:t>
            </a: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example: space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Array uses more space if it's nearly empty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Linked-list uses more space if array is full (more space per element)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33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8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3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13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8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4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2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3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1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2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3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6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6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91DD-EB92-42CD-B991-B993F949F938}" type="datetimeFigureOut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4B181-C53C-4AA3-B7AB-179B9E93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1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ashington.edu/373" TargetMode="External"/><Relationship Id="rId4" Type="http://schemas.openxmlformats.org/officeDocument/2006/relationships/hyperlink" Target="http://depts.washington.edu/aslab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iazza.com/washington/summer2017/cse37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tiff"/><Relationship Id="rId10" Type="http://schemas.openxmlformats.org/officeDocument/2006/relationships/image" Target="../media/image14.tiff"/><Relationship Id="rId11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degreef@cs.washington.edu" TargetMode="External"/><Relationship Id="rId4" Type="http://schemas.openxmlformats.org/officeDocument/2006/relationships/hyperlink" Target="mailto:Cse373-staff@cs.washington.edu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slideLayout" Target="../slideLayouts/slideLayout2.xml"/><Relationship Id="rId24" Type="http://schemas.openxmlformats.org/officeDocument/2006/relationships/notesSlide" Target="../notesSlides/notesSlide32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20" Type="http://schemas.openxmlformats.org/officeDocument/2006/relationships/tags" Target="../tags/tag42.xml"/><Relationship Id="rId21" Type="http://schemas.openxmlformats.org/officeDocument/2006/relationships/tags" Target="../tags/tag43.xml"/><Relationship Id="rId22" Type="http://schemas.openxmlformats.org/officeDocument/2006/relationships/tags" Target="../tags/tag44.xml"/><Relationship Id="rId23" Type="http://schemas.openxmlformats.org/officeDocument/2006/relationships/tags" Target="../tags/tag45.xml"/><Relationship Id="rId24" Type="http://schemas.openxmlformats.org/officeDocument/2006/relationships/tags" Target="../tags/tag46.xml"/><Relationship Id="rId25" Type="http://schemas.openxmlformats.org/officeDocument/2006/relationships/tags" Target="../tags/tag47.xml"/><Relationship Id="rId26" Type="http://schemas.openxmlformats.org/officeDocument/2006/relationships/tags" Target="../tags/tag48.xml"/><Relationship Id="rId27" Type="http://schemas.openxmlformats.org/officeDocument/2006/relationships/tags" Target="../tags/tag49.xml"/><Relationship Id="rId28" Type="http://schemas.openxmlformats.org/officeDocument/2006/relationships/slideLayout" Target="../slideLayouts/slideLayout6.xml"/><Relationship Id="rId29" Type="http://schemas.openxmlformats.org/officeDocument/2006/relationships/notesSlide" Target="../notesSlides/notesSlide33.xml"/><Relationship Id="rId10" Type="http://schemas.openxmlformats.org/officeDocument/2006/relationships/tags" Target="../tags/tag32.xml"/><Relationship Id="rId11" Type="http://schemas.openxmlformats.org/officeDocument/2006/relationships/tags" Target="../tags/tag33.xml"/><Relationship Id="rId12" Type="http://schemas.openxmlformats.org/officeDocument/2006/relationships/tags" Target="../tags/tag34.xml"/><Relationship Id="rId13" Type="http://schemas.openxmlformats.org/officeDocument/2006/relationships/tags" Target="../tags/tag35.xml"/><Relationship Id="rId14" Type="http://schemas.openxmlformats.org/officeDocument/2006/relationships/tags" Target="../tags/tag36.xml"/><Relationship Id="rId15" Type="http://schemas.openxmlformats.org/officeDocument/2006/relationships/tags" Target="../tags/tag37.xml"/><Relationship Id="rId16" Type="http://schemas.openxmlformats.org/officeDocument/2006/relationships/tags" Target="../tags/tag38.xml"/><Relationship Id="rId17" Type="http://schemas.openxmlformats.org/officeDocument/2006/relationships/tags" Target="../tags/tag39.xml"/><Relationship Id="rId18" Type="http://schemas.openxmlformats.org/officeDocument/2006/relationships/tags" Target="../tags/tag40.xml"/><Relationship Id="rId19" Type="http://schemas.openxmlformats.org/officeDocument/2006/relationships/tags" Target="../tags/tag41.xml"/><Relationship Id="rId1" Type="http://schemas.openxmlformats.org/officeDocument/2006/relationships/tags" Target="../tags/tag23.xml"/><Relationship Id="rId2" Type="http://schemas.openxmlformats.org/officeDocument/2006/relationships/tags" Target="../tags/tag24.xml"/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tags" Target="../tags/tag28.xml"/><Relationship Id="rId7" Type="http://schemas.openxmlformats.org/officeDocument/2006/relationships/tags" Target="../tags/tag29.xml"/><Relationship Id="rId8" Type="http://schemas.openxmlformats.org/officeDocument/2006/relationships/tags" Target="../tags/tag30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20" Type="http://schemas.openxmlformats.org/officeDocument/2006/relationships/tags" Target="../tags/tag69.xml"/><Relationship Id="rId21" Type="http://schemas.openxmlformats.org/officeDocument/2006/relationships/tags" Target="../tags/tag70.xml"/><Relationship Id="rId22" Type="http://schemas.openxmlformats.org/officeDocument/2006/relationships/slideLayout" Target="../slideLayouts/slideLayout6.xml"/><Relationship Id="rId23" Type="http://schemas.openxmlformats.org/officeDocument/2006/relationships/notesSlide" Target="../notesSlides/notesSlide34.xml"/><Relationship Id="rId10" Type="http://schemas.openxmlformats.org/officeDocument/2006/relationships/tags" Target="../tags/tag59.xml"/><Relationship Id="rId11" Type="http://schemas.openxmlformats.org/officeDocument/2006/relationships/tags" Target="../tags/tag60.xml"/><Relationship Id="rId12" Type="http://schemas.openxmlformats.org/officeDocument/2006/relationships/tags" Target="../tags/tag61.xml"/><Relationship Id="rId13" Type="http://schemas.openxmlformats.org/officeDocument/2006/relationships/tags" Target="../tags/tag62.xml"/><Relationship Id="rId14" Type="http://schemas.openxmlformats.org/officeDocument/2006/relationships/tags" Target="../tags/tag63.xml"/><Relationship Id="rId15" Type="http://schemas.openxmlformats.org/officeDocument/2006/relationships/tags" Target="../tags/tag64.xml"/><Relationship Id="rId16" Type="http://schemas.openxmlformats.org/officeDocument/2006/relationships/tags" Target="../tags/tag65.xml"/><Relationship Id="rId17" Type="http://schemas.openxmlformats.org/officeDocument/2006/relationships/tags" Target="../tags/tag66.xml"/><Relationship Id="rId18" Type="http://schemas.openxmlformats.org/officeDocument/2006/relationships/tags" Target="../tags/tag67.xml"/><Relationship Id="rId19" Type="http://schemas.openxmlformats.org/officeDocument/2006/relationships/tags" Target="../tags/tag68.xml"/><Relationship Id="rId1" Type="http://schemas.openxmlformats.org/officeDocument/2006/relationships/tags" Target="../tags/tag50.xml"/><Relationship Id="rId2" Type="http://schemas.openxmlformats.org/officeDocument/2006/relationships/tags" Target="../tags/tag51.xml"/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tags" Target="../tags/tag54.xml"/><Relationship Id="rId6" Type="http://schemas.openxmlformats.org/officeDocument/2006/relationships/tags" Target="../tags/tag55.xml"/><Relationship Id="rId7" Type="http://schemas.openxmlformats.org/officeDocument/2006/relationships/tags" Target="../tags/tag56.xml"/><Relationship Id="rId8" Type="http://schemas.openxmlformats.org/officeDocument/2006/relationships/tags" Target="../tags/tag5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20" Type="http://schemas.openxmlformats.org/officeDocument/2006/relationships/tags" Target="../tags/tag90.xml"/><Relationship Id="rId21" Type="http://schemas.openxmlformats.org/officeDocument/2006/relationships/tags" Target="../tags/tag91.xml"/><Relationship Id="rId22" Type="http://schemas.openxmlformats.org/officeDocument/2006/relationships/slideLayout" Target="../slideLayouts/slideLayout6.xml"/><Relationship Id="rId23" Type="http://schemas.openxmlformats.org/officeDocument/2006/relationships/notesSlide" Target="../notesSlides/notesSlide35.xml"/><Relationship Id="rId10" Type="http://schemas.openxmlformats.org/officeDocument/2006/relationships/tags" Target="../tags/tag80.xml"/><Relationship Id="rId11" Type="http://schemas.openxmlformats.org/officeDocument/2006/relationships/tags" Target="../tags/tag81.xml"/><Relationship Id="rId12" Type="http://schemas.openxmlformats.org/officeDocument/2006/relationships/tags" Target="../tags/tag82.xml"/><Relationship Id="rId13" Type="http://schemas.openxmlformats.org/officeDocument/2006/relationships/tags" Target="../tags/tag83.xml"/><Relationship Id="rId14" Type="http://schemas.openxmlformats.org/officeDocument/2006/relationships/tags" Target="../tags/tag84.xml"/><Relationship Id="rId15" Type="http://schemas.openxmlformats.org/officeDocument/2006/relationships/tags" Target="../tags/tag85.xml"/><Relationship Id="rId16" Type="http://schemas.openxmlformats.org/officeDocument/2006/relationships/tags" Target="../tags/tag86.xml"/><Relationship Id="rId17" Type="http://schemas.openxmlformats.org/officeDocument/2006/relationships/tags" Target="../tags/tag87.xml"/><Relationship Id="rId18" Type="http://schemas.openxmlformats.org/officeDocument/2006/relationships/tags" Target="../tags/tag88.xml"/><Relationship Id="rId19" Type="http://schemas.openxmlformats.org/officeDocument/2006/relationships/tags" Target="../tags/tag89.xml"/><Relationship Id="rId1" Type="http://schemas.openxmlformats.org/officeDocument/2006/relationships/tags" Target="../tags/tag71.xml"/><Relationship Id="rId2" Type="http://schemas.openxmlformats.org/officeDocument/2006/relationships/tags" Target="../tags/tag72.xml"/><Relationship Id="rId3" Type="http://schemas.openxmlformats.org/officeDocument/2006/relationships/tags" Target="../tags/tag73.xml"/><Relationship Id="rId4" Type="http://schemas.openxmlformats.org/officeDocument/2006/relationships/tags" Target="../tags/tag74.xml"/><Relationship Id="rId5" Type="http://schemas.openxmlformats.org/officeDocument/2006/relationships/tags" Target="../tags/tag75.xml"/><Relationship Id="rId6" Type="http://schemas.openxmlformats.org/officeDocument/2006/relationships/tags" Target="../tags/tag76.xml"/><Relationship Id="rId7" Type="http://schemas.openxmlformats.org/officeDocument/2006/relationships/tags" Target="../tags/tag77.xml"/><Relationship Id="rId8" Type="http://schemas.openxmlformats.org/officeDocument/2006/relationships/tags" Target="../tags/tag7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5741" y="3740728"/>
            <a:ext cx="9144000" cy="1348182"/>
          </a:xfrm>
        </p:spPr>
        <p:txBody>
          <a:bodyPr anchor="ctr">
            <a:normAutofit/>
          </a:bodyPr>
          <a:lstStyle/>
          <a:p>
            <a:r>
              <a:rPr lang="en-US" sz="2400" dirty="0" smtClean="0"/>
              <a:t>Instructor: Lilian de Greef</a:t>
            </a:r>
            <a:br>
              <a:rPr lang="en-US" sz="2400" dirty="0" smtClean="0"/>
            </a:br>
            <a:r>
              <a:rPr lang="en-US" sz="2400" dirty="0" smtClean="0"/>
              <a:t>Quarter: </a:t>
            </a:r>
            <a:r>
              <a:rPr lang="en-US" sz="2400" dirty="0" smtClean="0"/>
              <a:t>Summer 2017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5741" y="1833438"/>
            <a:ext cx="9144000" cy="1655762"/>
          </a:xfrm>
        </p:spPr>
        <p:txBody>
          <a:bodyPr anchor="ctr">
            <a:noAutofit/>
          </a:bodyPr>
          <a:lstStyle/>
          <a:p>
            <a:r>
              <a:rPr lang="en-US" sz="4000" dirty="0" smtClean="0"/>
              <a:t>CSE 373: Data Structures and Algorithms</a:t>
            </a:r>
          </a:p>
          <a:p>
            <a:r>
              <a:rPr lang="en-US" sz="3200" dirty="0" smtClean="0"/>
              <a:t>Lecture 1: Introduction, ADTs, Stacks &amp; Queues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32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Website: </a:t>
            </a:r>
            <a:r>
              <a:rPr lang="en-US" dirty="0" smtClean="0">
                <a:hlinkClick r:id="rId3"/>
              </a:rPr>
              <a:t>http://cs.washington.edu/373</a:t>
            </a:r>
            <a:endParaRPr lang="en-US" dirty="0" smtClean="0"/>
          </a:p>
          <a:p>
            <a:r>
              <a:rPr lang="en-US" dirty="0" smtClean="0"/>
              <a:t>Mailing list: cse373a_17su@uw.edu</a:t>
            </a:r>
          </a:p>
          <a:p>
            <a:r>
              <a:rPr lang="en-US" dirty="0" smtClean="0"/>
              <a:t>Piazza discussion board</a:t>
            </a:r>
          </a:p>
          <a:p>
            <a:r>
              <a:rPr lang="en-US" dirty="0" smtClean="0"/>
              <a:t>Textbook: </a:t>
            </a:r>
            <a:r>
              <a:rPr lang="en-US" dirty="0"/>
              <a:t>Weiss 3rd Edition in Java </a:t>
            </a:r>
            <a:endParaRPr lang="en-US" dirty="0" smtClean="0"/>
          </a:p>
          <a:p>
            <a:r>
              <a:rPr lang="en-US" dirty="0" smtClean="0"/>
              <a:t>Computers for homework assignments</a:t>
            </a:r>
          </a:p>
          <a:p>
            <a:pPr lvl="1"/>
            <a:r>
              <a:rPr lang="en-US" dirty="0"/>
              <a:t>College of Arts &amp; Sciences Instructional Computing </a:t>
            </a:r>
            <a:r>
              <a:rPr lang="en-US" dirty="0" smtClean="0"/>
              <a:t>Lab: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depts.washington.edu/aslab/</a:t>
            </a:r>
            <a:endParaRPr lang="en-US" dirty="0"/>
          </a:p>
          <a:p>
            <a:pPr lvl="1"/>
            <a:r>
              <a:rPr lang="en-US" dirty="0" smtClean="0"/>
              <a:t>Or </a:t>
            </a:r>
            <a:r>
              <a:rPr lang="en-US" dirty="0"/>
              <a:t>your own machine </a:t>
            </a:r>
            <a:endParaRPr lang="en-US" dirty="0"/>
          </a:p>
          <a:p>
            <a:r>
              <a:rPr lang="en-US" dirty="0" smtClean="0"/>
              <a:t>Java </a:t>
            </a:r>
          </a:p>
          <a:p>
            <a:pPr lvl="1"/>
            <a:r>
              <a:rPr lang="en-US" dirty="0" smtClean="0"/>
              <a:t>Used for programming assignments</a:t>
            </a:r>
          </a:p>
          <a:p>
            <a:pPr lvl="1"/>
            <a:r>
              <a:rPr lang="en-US" dirty="0" smtClean="0"/>
              <a:t>Recommended environment: Eclipse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Sections &amp; 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TBA by Tuesday, in class on Wednesday</a:t>
            </a:r>
          </a:p>
          <a:p>
            <a:r>
              <a:rPr lang="en-US" dirty="0" smtClean="0"/>
              <a:t>Lilian’s office hours (</a:t>
            </a:r>
            <a:r>
              <a:rPr lang="en-US" i="1" dirty="0" smtClean="0"/>
              <a:t>for just today)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1:00 </a:t>
            </a:r>
            <a:r>
              <a:rPr lang="mr-IN" dirty="0" smtClean="0"/>
              <a:t>–</a:t>
            </a:r>
            <a:r>
              <a:rPr lang="en-US" dirty="0" smtClean="0"/>
              <a:t> 2:00pm</a:t>
            </a:r>
          </a:p>
          <a:p>
            <a:pPr lvl="1"/>
            <a:r>
              <a:rPr lang="en-US" dirty="0" smtClean="0"/>
              <a:t>CSE 220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Piazza!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piazza.com/washington/summer2017/cse373</a:t>
            </a:r>
            <a:endParaRPr lang="en-US" dirty="0" smtClean="0"/>
          </a:p>
          <a:p>
            <a:pPr lvl="1"/>
            <a:r>
              <a:rPr lang="en-US" dirty="0" smtClean="0"/>
              <a:t>Don’t post code or solutions publicly</a:t>
            </a:r>
          </a:p>
          <a:p>
            <a:pPr lvl="1"/>
            <a:r>
              <a:rPr lang="en-US" dirty="0" smtClean="0"/>
              <a:t>For questions with code, solutions, grades, etc., make private posts to instructors </a:t>
            </a:r>
          </a:p>
          <a:p>
            <a:pPr lvl="1"/>
            <a:r>
              <a:rPr lang="en-US" dirty="0" smtClean="0"/>
              <a:t>Can post anonymously</a:t>
            </a:r>
          </a:p>
          <a:p>
            <a:r>
              <a:rPr lang="en-US" dirty="0" smtClean="0"/>
              <a:t>Email me</a:t>
            </a:r>
          </a:p>
          <a:p>
            <a:pPr lvl="1" fontAlgn="ctr"/>
            <a:r>
              <a:rPr lang="en-US" dirty="0"/>
              <a:t>For "Lilian's eyes only" concerns</a:t>
            </a:r>
          </a:p>
          <a:p>
            <a:pPr lvl="1" fontAlgn="ctr"/>
            <a:r>
              <a:rPr lang="en-US" dirty="0"/>
              <a:t>I'll reply within 24 hours</a:t>
            </a:r>
          </a:p>
          <a:p>
            <a:pPr lvl="1" fontAlgn="ctr"/>
            <a:r>
              <a:rPr lang="en-US" dirty="0"/>
              <a:t>Put [CSE 373] at beginning of </a:t>
            </a:r>
            <a:r>
              <a:rPr lang="en-US" dirty="0" smtClean="0"/>
              <a:t>subject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and Academic Integrity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smtClean="0">
                <a:solidFill>
                  <a:srgbClr val="FF0000"/>
                </a:solidFill>
              </a:rPr>
              <a:t>DON’T CHEAT!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Seriously, read the policy online.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PollEverywhere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80666"/>
          </a:xfrm>
        </p:spPr>
        <p:txBody>
          <a:bodyPr/>
          <a:lstStyle/>
          <a:p>
            <a:r>
              <a:rPr lang="en-US" dirty="0" smtClean="0"/>
              <a:t>How:</a:t>
            </a:r>
          </a:p>
          <a:p>
            <a:pPr lvl="1"/>
            <a:r>
              <a:rPr lang="en-US" dirty="0" smtClean="0"/>
              <a:t>You anonymously vote on multiple choice questions in lecture</a:t>
            </a:r>
          </a:p>
          <a:p>
            <a:pPr lvl="1"/>
            <a:r>
              <a:rPr lang="en-US" dirty="0" smtClean="0"/>
              <a:t>Via text messaging (SMS) or web browser (don’t need to buy a clicker)*</a:t>
            </a:r>
          </a:p>
          <a:p>
            <a:r>
              <a:rPr lang="en-US" dirty="0" smtClean="0"/>
              <a:t>Why:</a:t>
            </a:r>
          </a:p>
          <a:p>
            <a:pPr lvl="1"/>
            <a:r>
              <a:rPr lang="en-US" dirty="0" smtClean="0"/>
              <a:t>A way for me to check in</a:t>
            </a:r>
          </a:p>
          <a:p>
            <a:pPr lvl="1"/>
            <a:r>
              <a:rPr lang="en-US" dirty="0" smtClean="0"/>
              <a:t>A way for </a:t>
            </a:r>
            <a:r>
              <a:rPr lang="en-US" i="1" dirty="0" smtClean="0"/>
              <a:t>you</a:t>
            </a:r>
            <a:r>
              <a:rPr lang="en-US" dirty="0" smtClean="0"/>
              <a:t> to check in</a:t>
            </a:r>
          </a:p>
          <a:p>
            <a:pPr lvl="1"/>
            <a:r>
              <a:rPr lang="en-US" dirty="0" smtClean="0"/>
              <a:t>Research shows using Peer Instruction with polling improves learning!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791200"/>
            <a:ext cx="1034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* If access to SMS or a web browser in class is a challenge for you, please come talk to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PollEverywhere</a:t>
            </a:r>
            <a:r>
              <a:rPr lang="en-US" dirty="0" smtClean="0"/>
              <a:t>: for Peer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Format</a:t>
            </a:r>
          </a:p>
          <a:p>
            <a:pPr marL="914400" lvl="1" indent="-457200" fontAlgn="ctr">
              <a:buFont typeface="+mj-lt"/>
              <a:buAutoNum type="arabicPeriod"/>
            </a:pPr>
            <a:r>
              <a:rPr lang="en-US" dirty="0"/>
              <a:t>I'll pose a question</a:t>
            </a:r>
          </a:p>
          <a:p>
            <a:pPr marL="914400" lvl="1" indent="-457200" fontAlgn="ctr">
              <a:buFont typeface="+mj-lt"/>
              <a:buAutoNum type="arabicPeriod"/>
            </a:pPr>
            <a:r>
              <a:rPr lang="en-US" dirty="0"/>
              <a:t>Vote individually, invisible to class</a:t>
            </a:r>
          </a:p>
          <a:p>
            <a:pPr marL="914400" lvl="1" indent="-457200" fontAlgn="ctr">
              <a:buFont typeface="+mj-lt"/>
              <a:buAutoNum type="arabicPeriod"/>
            </a:pPr>
            <a:r>
              <a:rPr lang="en-US" dirty="0"/>
              <a:t>Discuss!</a:t>
            </a:r>
          </a:p>
          <a:p>
            <a:pPr marL="914400" lvl="1" indent="-457200" fontAlgn="ctr">
              <a:buFont typeface="+mj-lt"/>
              <a:buAutoNum type="arabicPeriod"/>
            </a:pPr>
            <a:r>
              <a:rPr lang="en-US" dirty="0"/>
              <a:t>Group vote</a:t>
            </a:r>
          </a:p>
          <a:p>
            <a:pPr fontAlgn="ctr"/>
            <a:r>
              <a:rPr lang="en-US" dirty="0"/>
              <a:t>Discussion is key!</a:t>
            </a:r>
          </a:p>
          <a:p>
            <a:pPr lvl="1" fontAlgn="ctr"/>
            <a:r>
              <a:rPr lang="en-US" dirty="0"/>
              <a:t>"Just getting the right answer" is not enough - need to be able to explain/argue for it!</a:t>
            </a:r>
          </a:p>
          <a:p>
            <a:pPr lvl="1" fontAlgn="ctr"/>
            <a:r>
              <a:rPr lang="en-US" dirty="0"/>
              <a:t>Testing yourself helpful ("right answer"), but </a:t>
            </a:r>
            <a:r>
              <a:rPr lang="en-US" u="sng" dirty="0"/>
              <a:t>learning</a:t>
            </a:r>
            <a:r>
              <a:rPr lang="en-US" dirty="0"/>
              <a:t> happens during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part in class-wide discussion!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 smtClean="0"/>
              <a:t>I </a:t>
            </a:r>
            <a:r>
              <a:rPr lang="en-US" dirty="0"/>
              <a:t>know, can be intimidating</a:t>
            </a:r>
          </a:p>
          <a:p>
            <a:pPr fontAlgn="ctr"/>
            <a:r>
              <a:rPr lang="en-US" dirty="0"/>
              <a:t>Your questions and explanations are critical for fellow students' learning</a:t>
            </a:r>
          </a:p>
          <a:p>
            <a:pPr fontAlgn="ctr"/>
            <a:r>
              <a:rPr lang="en-US" dirty="0"/>
              <a:t>If you have a question, </a:t>
            </a:r>
            <a:r>
              <a:rPr lang="en-US" dirty="0" smtClean="0"/>
              <a:t>it’s likely that </a:t>
            </a:r>
            <a:r>
              <a:rPr lang="en-US" dirty="0"/>
              <a:t>others have the same one. </a:t>
            </a:r>
            <a:r>
              <a:rPr lang="en-US" dirty="0" smtClean="0"/>
              <a:t>You're </a:t>
            </a:r>
            <a:r>
              <a:rPr lang="en-US" dirty="0"/>
              <a:t>not alone!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get started with </a:t>
            </a:r>
            <a:br>
              <a:rPr lang="en-US" dirty="0" smtClean="0"/>
            </a:br>
            <a:r>
              <a:rPr lang="en-US" dirty="0" smtClean="0"/>
              <a:t>Data Structures!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Today: Abstract Data Types (ADTs), Stacks, Queues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Expectations: Basic Understanding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n-US" dirty="0" smtClean="0"/>
              <a:t>Conditionals</a:t>
            </a:r>
            <a:endParaRPr lang="en-US" dirty="0"/>
          </a:p>
          <a:p>
            <a:pPr fontAlgn="ctr"/>
            <a:r>
              <a:rPr lang="en-US" dirty="0"/>
              <a:t>Loops</a:t>
            </a:r>
          </a:p>
          <a:p>
            <a:pPr fontAlgn="ctr"/>
            <a:r>
              <a:rPr lang="en-US" dirty="0"/>
              <a:t>Methods</a:t>
            </a:r>
          </a:p>
          <a:p>
            <a:pPr fontAlgn="ctr"/>
            <a:r>
              <a:rPr lang="en-US" dirty="0"/>
              <a:t>Fundamentals of defining classes and inheritance</a:t>
            </a:r>
          </a:p>
          <a:p>
            <a:pPr fontAlgn="ctr"/>
            <a:r>
              <a:rPr lang="en-US" dirty="0" smtClean="0"/>
              <a:t>Basic algorithm analysis (e.g. O(n) vs O(n^2) etc.)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fontAlgn="ctr"/>
            <a:r>
              <a:rPr lang="en-US" dirty="0"/>
              <a:t>Arrays</a:t>
            </a:r>
          </a:p>
          <a:p>
            <a:pPr fontAlgn="ctr"/>
            <a:r>
              <a:rPr lang="en-US" dirty="0"/>
              <a:t>Singly linked lists</a:t>
            </a:r>
          </a:p>
          <a:p>
            <a:pPr fontAlgn="ctr"/>
            <a:r>
              <a:rPr lang="en-US" dirty="0"/>
              <a:t>Simple binary trees</a:t>
            </a:r>
          </a:p>
          <a:p>
            <a:pPr fontAlgn="ctr"/>
            <a:r>
              <a:rPr lang="en-US" dirty="0"/>
              <a:t>Recursion</a:t>
            </a:r>
          </a:p>
          <a:p>
            <a:pPr fontAlgn="ctr"/>
            <a:r>
              <a:rPr lang="en-US" dirty="0"/>
              <a:t>A few sorting and searching algorithms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Data Structure?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Today’s Structure</a:t>
            </a:r>
            <a:r>
              <a:rPr lang="en-US" sz="4000" dirty="0" smtClean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Introductions and course mechanics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Start material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Abstract Data Types (ADTs)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Stacks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Queues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Data Structure?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04675"/>
            <a:ext cx="1326909" cy="812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875" y="2200538"/>
            <a:ext cx="1101329" cy="1652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255" y="4487038"/>
            <a:ext cx="1471173" cy="1097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965" y="143190"/>
            <a:ext cx="1877677" cy="1690688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332453" y="645522"/>
            <a:ext cx="2784766" cy="1274619"/>
          </a:xfrm>
          <a:prstGeom prst="wedgeEllipseCallout">
            <a:avLst>
              <a:gd name="adj1" fmla="val 55988"/>
              <a:gd name="adj2" fmla="val -244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What should I put my sandwich in?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41" y="2580588"/>
            <a:ext cx="2096686" cy="1397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251594"/>
            <a:ext cx="1126405" cy="144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075" y="4351623"/>
            <a:ext cx="1192721" cy="11927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8116" y="4430626"/>
            <a:ext cx="945828" cy="11540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0833" y="2580588"/>
            <a:ext cx="965852" cy="11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crux of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your data structures and algorithms to choose the right one for the job.</a:t>
            </a:r>
          </a:p>
          <a:p>
            <a:r>
              <a:rPr lang="en-US" dirty="0" smtClean="0"/>
              <a:t>Fundamental CS skill</a:t>
            </a:r>
          </a:p>
          <a:p>
            <a:r>
              <a:rPr lang="en-US" dirty="0" smtClean="0"/>
              <a:t>After this course, I want you to be able to</a:t>
            </a:r>
          </a:p>
          <a:p>
            <a:pPr lvl="1"/>
            <a:r>
              <a:rPr lang="en-US" dirty="0" smtClean="0"/>
              <a:t>Make good design choices</a:t>
            </a:r>
          </a:p>
          <a:p>
            <a:pPr lvl="1"/>
            <a:r>
              <a:rPr lang="en-US" dirty="0" smtClean="0"/>
              <a:t>Justify and communicate design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00623" cy="4351338"/>
          </a:xfrm>
        </p:spPr>
        <p:txBody>
          <a:bodyPr>
            <a:normAutofit/>
          </a:bodyPr>
          <a:lstStyle/>
          <a:p>
            <a:r>
              <a:rPr lang="en-US" b="1" dirty="0" smtClean="0"/>
              <a:t>Abstract Data Type (ADT)</a:t>
            </a:r>
          </a:p>
          <a:p>
            <a:pPr lvl="1"/>
            <a:r>
              <a:rPr lang="en-US" dirty="0" smtClean="0"/>
              <a:t>Mathematical description of “thing”</a:t>
            </a:r>
          </a:p>
          <a:p>
            <a:pPr lvl="2"/>
            <a:r>
              <a:rPr lang="en-US" sz="2400" dirty="0" smtClean="0"/>
              <a:t>Meaning</a:t>
            </a:r>
          </a:p>
          <a:p>
            <a:pPr lvl="2"/>
            <a:r>
              <a:rPr lang="en-US" sz="2400" dirty="0" smtClean="0"/>
              <a:t>Operations</a:t>
            </a:r>
          </a:p>
          <a:p>
            <a:pPr lvl="1"/>
            <a:r>
              <a:rPr lang="en-US" dirty="0" smtClean="0"/>
              <a:t>No implementation details</a:t>
            </a:r>
            <a:br>
              <a:rPr lang="en-US" dirty="0" smtClean="0"/>
            </a:br>
            <a:endParaRPr lang="en-US" dirty="0"/>
          </a:p>
          <a:p>
            <a:r>
              <a:rPr lang="en-US" b="1" dirty="0" smtClean="0"/>
              <a:t>Data structure</a:t>
            </a:r>
          </a:p>
          <a:p>
            <a:pPr lvl="1"/>
            <a:r>
              <a:rPr lang="en-US" dirty="0"/>
              <a:t>Specific way to implement ADT (organization of data &amp; family of algorithms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6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48532" cy="4351338"/>
          </a:xfrm>
        </p:spPr>
        <p:txBody>
          <a:bodyPr>
            <a:normAutofit/>
          </a:bodyPr>
          <a:lstStyle/>
          <a:p>
            <a:r>
              <a:rPr lang="en-US" b="1" dirty="0" smtClean="0"/>
              <a:t>Algorithm</a:t>
            </a:r>
          </a:p>
          <a:p>
            <a:pPr lvl="1"/>
            <a:r>
              <a:rPr lang="en-US" dirty="0"/>
              <a:t>Language-independent description of step-by-step process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Implementation</a:t>
            </a:r>
            <a:r>
              <a:rPr lang="en-US" dirty="0" smtClean="0"/>
              <a:t> of a data structure</a:t>
            </a:r>
          </a:p>
          <a:p>
            <a:pPr lvl="1"/>
            <a:r>
              <a:rPr lang="en-US" dirty="0" smtClean="0"/>
              <a:t>Specific </a:t>
            </a:r>
            <a:r>
              <a:rPr lang="en-US" dirty="0"/>
              <a:t>implementation in a specific language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1098"/>
            <a:ext cx="10515600" cy="12626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Interface </a:t>
            </a:r>
            <a:r>
              <a:rPr lang="en-US" dirty="0"/>
              <a:t>to an ADT in particular language is </a:t>
            </a:r>
            <a:r>
              <a:rPr lang="en-US" dirty="0" smtClean="0"/>
              <a:t>said to be the </a:t>
            </a:r>
            <a:r>
              <a:rPr lang="en-US" b="1" dirty="0"/>
              <a:t>Application Programmer Interface (API)</a:t>
            </a:r>
            <a:r>
              <a:rPr lang="en-US" dirty="0"/>
              <a:t> for the ADT in that language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27" y="2376297"/>
            <a:ext cx="9241460" cy="58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example: Stacks!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ADT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Meaning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Operations</a:t>
            </a:r>
          </a:p>
          <a:p>
            <a:pPr lvl="1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601045" y="2012111"/>
            <a:ext cx="5075845" cy="3420313"/>
            <a:chOff x="6601045" y="2012111"/>
            <a:chExt cx="5075845" cy="34203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1045" y="2012111"/>
              <a:ext cx="5075845" cy="342031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68896" y="2816352"/>
              <a:ext cx="1078992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35312" y="2816352"/>
              <a:ext cx="1078992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599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kinds of stacks: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Example implementation: library “</a:t>
            </a:r>
            <a:r>
              <a:rPr lang="en-US" dirty="0" err="1" smtClean="0"/>
              <a:t>java.util.Stack</a:t>
            </a: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44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Practice!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76271"/>
            <a:ext cx="2892552" cy="400069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ew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ush(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☺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push(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☆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op()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44" y="1526096"/>
            <a:ext cx="7440168" cy="4351338"/>
          </a:xfrm>
        </p:spPr>
        <p:txBody>
          <a:bodyPr/>
          <a:lstStyle/>
          <a:p>
            <a:r>
              <a:rPr lang="en-US" dirty="0" smtClean="0"/>
              <a:t>As an array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 a linked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Stacks are used a lot!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03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Undo / redo</a:t>
            </a:r>
          </a:p>
          <a:p>
            <a:r>
              <a:rPr lang="en-US" sz="3200" dirty="0" smtClean="0"/>
              <a:t>Back / forward on browsers</a:t>
            </a:r>
          </a:p>
          <a:p>
            <a:r>
              <a:rPr lang="en-US" sz="3200" dirty="0" smtClean="0"/>
              <a:t>Recursion</a:t>
            </a:r>
          </a:p>
          <a:p>
            <a:r>
              <a:rPr lang="en-US" sz="3200" dirty="0" smtClean="0"/>
              <a:t>Matching braces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mr-IN" sz="3200" dirty="0" smtClean="0"/>
              <a:t>…</a:t>
            </a:r>
            <a:r>
              <a:rPr lang="en-US" sz="3200" dirty="0" smtClean="0"/>
              <a:t> and much more!</a:t>
            </a:r>
          </a:p>
          <a:p>
            <a:endParaRPr lang="en-US" sz="3200" dirty="0" smtClean="0"/>
          </a:p>
          <a:p>
            <a:pPr lvl="1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609318" y="4228669"/>
            <a:ext cx="7366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{  (  (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+ b</a:t>
            </a:r>
            <a:r>
              <a:rPr lang="en-US" sz="4000" dirty="0" smtClean="0"/>
              <a:t>)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c </a:t>
            </a:r>
            <a:r>
              <a:rPr lang="mr-IN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000" dirty="0" smtClean="0"/>
              <a:t>(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 /</a:t>
            </a:r>
            <a:r>
              <a:rPr lang="en-US" sz="4000" dirty="0" smtClean="0"/>
              <a:t> (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 + f</a:t>
            </a:r>
            <a:r>
              <a:rPr lang="en-US" sz="4000" dirty="0" smtClean="0"/>
              <a:t>)) </a:t>
            </a:r>
            <a:r>
              <a:rPr lang="en-US" sz="4000" dirty="0" smtClean="0">
                <a:solidFill>
                  <a:srgbClr val="FF0000"/>
                </a:solidFill>
              </a:rPr>
              <a:t>}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Lilian de Greef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0185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CSE PhD Student</a:t>
            </a:r>
          </a:p>
          <a:p>
            <a:r>
              <a:rPr lang="en-US" dirty="0"/>
              <a:t>W</a:t>
            </a:r>
            <a:r>
              <a:rPr lang="en-US" dirty="0" smtClean="0"/>
              <a:t>orking with </a:t>
            </a:r>
            <a:r>
              <a:rPr lang="en-US" dirty="0" err="1" smtClean="0"/>
              <a:t>Shwetak</a:t>
            </a:r>
            <a:r>
              <a:rPr lang="en-US" dirty="0" smtClean="0"/>
              <a:t> Patel on health applications of CS</a:t>
            </a:r>
          </a:p>
          <a:p>
            <a:r>
              <a:rPr lang="en-US" dirty="0" smtClean="0"/>
              <a:t>Interests &amp; Hobbies</a:t>
            </a:r>
          </a:p>
          <a:p>
            <a:pPr lvl="1"/>
            <a:r>
              <a:rPr lang="en-US" dirty="0" smtClean="0"/>
              <a:t>Ultimate Frisbee</a:t>
            </a:r>
          </a:p>
          <a:p>
            <a:pPr lvl="1"/>
            <a:r>
              <a:rPr lang="en-US" dirty="0" smtClean="0"/>
              <a:t>Piano</a:t>
            </a:r>
          </a:p>
          <a:p>
            <a:pPr lvl="1"/>
            <a:r>
              <a:rPr lang="en-US" dirty="0" smtClean="0"/>
              <a:t>Hiking / backpacking</a:t>
            </a:r>
          </a:p>
          <a:p>
            <a:pPr lvl="1"/>
            <a:r>
              <a:rPr lang="en-US" dirty="0" smtClean="0"/>
              <a:t>Some TV shows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  <a:hlinkClick r:id="rId3"/>
              </a:rPr>
              <a:t>ldegreef@cs.washington.edu</a:t>
            </a:r>
            <a:endParaRPr lang="en-US" sz="18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  <a:hlinkClick r:id="rId4"/>
              </a:rPr>
              <a:t>cse373-staff@cs.washington.edu</a:t>
            </a:r>
            <a:endParaRPr lang="en-US" sz="1800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239" y="1"/>
            <a:ext cx="387776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1" y="2"/>
            <a:ext cx="457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example: Queues!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ADT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Meaning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Operations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37040"/>
            <a:ext cx="5652224" cy="40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2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Data Structure: Linked List</a:t>
            </a:r>
            <a:endParaRPr lang="en-US" dirty="0"/>
          </a:p>
        </p:txBody>
      </p:sp>
      <p:grpSp>
        <p:nvGrpSpPr>
          <p:cNvPr id="6" name="Group 2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175695" y="1817699"/>
            <a:ext cx="6648110" cy="2102719"/>
            <a:chOff x="1135" y="1190"/>
            <a:chExt cx="2993" cy="799"/>
          </a:xfrm>
        </p:grpSpPr>
        <p:sp>
          <p:nvSpPr>
            <p:cNvPr id="7" name="Rectangle 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344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36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9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440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10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968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160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12" name="Rectangle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64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cxnSp>
          <p:nvCxnSpPr>
            <p:cNvPr id="13" name="AutoShape 9"/>
            <p:cNvCxnSpPr>
              <a:cxnSpLocks noChangeShapeType="1"/>
              <a:stCxn id="12" idx="3"/>
              <a:endCxn id="13" idx="1"/>
            </p:cNvCxnSpPr>
            <p:nvPr>
              <p:custDataLst>
                <p:tags r:id="rId8"/>
              </p:custDataLst>
            </p:nvPr>
          </p:nvCxnSpPr>
          <p:spPr bwMode="auto">
            <a:xfrm>
              <a:off x="1632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" name="Rectangle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92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784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16" name="Rectangle 1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88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cxnSp>
          <p:nvCxnSpPr>
            <p:cNvPr id="17" name="AutoShape 13"/>
            <p:cNvCxnSpPr>
              <a:cxnSpLocks noChangeShapeType="1"/>
              <a:stCxn id="15" idx="3"/>
              <a:endCxn id="17" idx="1"/>
            </p:cNvCxnSpPr>
            <p:nvPr>
              <p:custDataLst>
                <p:tags r:id="rId12"/>
              </p:custDataLst>
            </p:nvPr>
          </p:nvCxnSpPr>
          <p:spPr bwMode="auto">
            <a:xfrm>
              <a:off x="2256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8" name="Rectangle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16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9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08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20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12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cxnSp>
          <p:nvCxnSpPr>
            <p:cNvPr id="21" name="AutoShape 17"/>
            <p:cNvCxnSpPr>
              <a:cxnSpLocks noChangeShapeType="1"/>
              <a:stCxn id="19" idx="3"/>
              <a:endCxn id="21" idx="1"/>
            </p:cNvCxnSpPr>
            <p:nvPr>
              <p:custDataLst>
                <p:tags r:id="rId16"/>
              </p:custDataLst>
            </p:nvPr>
          </p:nvCxnSpPr>
          <p:spPr bwMode="auto">
            <a:xfrm>
              <a:off x="2880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4" name="Rectangle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936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26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408" y="1190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27" name="Text Box 2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135" y="1701"/>
              <a:ext cx="4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b="0" dirty="0">
                  <a:solidFill>
                    <a:schemeClr val="tx1"/>
                  </a:solidFill>
                  <a:latin typeface="+mn-lt"/>
                </a:rPr>
                <a:t>front</a:t>
              </a:r>
            </a:p>
          </p:txBody>
        </p:sp>
        <p:sp>
          <p:nvSpPr>
            <p:cNvPr id="28" name="Text Box 2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312" y="1701"/>
              <a:ext cx="390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b="0" dirty="0" smtClean="0">
                  <a:solidFill>
                    <a:schemeClr val="tx1"/>
                  </a:solidFill>
                  <a:latin typeface="+mn-lt"/>
                </a:rPr>
                <a:t>rear</a:t>
              </a:r>
              <a:endParaRPr lang="en-US" sz="3200" b="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9" name="AutoShape 25"/>
            <p:cNvCxnSpPr>
              <a:cxnSpLocks noChangeShapeType="1"/>
              <a:stCxn id="27" idx="0"/>
              <a:endCxn id="7" idx="2"/>
            </p:cNvCxnSpPr>
            <p:nvPr>
              <p:custDataLst>
                <p:tags r:id="rId21"/>
              </p:custDataLst>
            </p:nvPr>
          </p:nvCxnSpPr>
          <p:spPr bwMode="auto">
            <a:xfrm flipV="1">
              <a:off x="1383" y="1382"/>
              <a:ext cx="57" cy="3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26"/>
            <p:cNvCxnSpPr>
              <a:cxnSpLocks noChangeShapeType="1"/>
              <a:stCxn id="28" idx="0"/>
              <a:endCxn id="18" idx="2"/>
            </p:cNvCxnSpPr>
            <p:nvPr>
              <p:custDataLst>
                <p:tags r:id="rId22"/>
              </p:custDataLst>
            </p:nvPr>
          </p:nvCxnSpPr>
          <p:spPr bwMode="auto">
            <a:xfrm flipH="1" flipV="1">
              <a:off x="3312" y="1382"/>
              <a:ext cx="195" cy="3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476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35811"/>
            <a:ext cx="10515600" cy="1325563"/>
          </a:xfrm>
        </p:spPr>
        <p:txBody>
          <a:bodyPr/>
          <a:lstStyle/>
          <a:p>
            <a:r>
              <a:rPr lang="en-US" dirty="0" smtClean="0"/>
              <a:t>Queue Data Structure: Linked List</a:t>
            </a:r>
            <a:endParaRPr lang="en-US" dirty="0"/>
          </a:p>
        </p:txBody>
      </p:sp>
      <p:grpSp>
        <p:nvGrpSpPr>
          <p:cNvPr id="5" name="Group 2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111500" y="1376474"/>
            <a:ext cx="4800600" cy="977900"/>
            <a:chOff x="1200" y="1190"/>
            <a:chExt cx="3024" cy="616"/>
          </a:xfrm>
        </p:grpSpPr>
        <p:sp>
          <p:nvSpPr>
            <p:cNvPr id="6" name="Rectangle 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344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536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40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968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0" name="Rectangl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160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64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" name="AutoShape 9"/>
            <p:cNvCxnSpPr>
              <a:cxnSpLocks noChangeShapeType="1"/>
              <a:stCxn id="11" idx="3"/>
              <a:endCxn id="12" idx="1"/>
            </p:cNvCxnSpPr>
            <p:nvPr>
              <p:custDataLst>
                <p:tags r:id="rId10"/>
              </p:custDataLst>
            </p:nvPr>
          </p:nvCxnSpPr>
          <p:spPr bwMode="auto">
            <a:xfrm>
              <a:off x="1632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3" name="Rectangle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92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4" name="Rectangle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784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688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13"/>
            <p:cNvCxnSpPr>
              <a:cxnSpLocks noChangeShapeType="1"/>
              <a:stCxn id="14" idx="3"/>
              <a:endCxn id="16" idx="1"/>
            </p:cNvCxnSpPr>
            <p:nvPr>
              <p:custDataLst>
                <p:tags r:id="rId14"/>
              </p:custDataLst>
            </p:nvPr>
          </p:nvCxnSpPr>
          <p:spPr bwMode="auto">
            <a:xfrm>
              <a:off x="2256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Rectangl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216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8" name="Rectangl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408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312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AutoShape 17"/>
            <p:cNvCxnSpPr>
              <a:cxnSpLocks noChangeShapeType="1"/>
              <a:stCxn id="18" idx="3"/>
              <a:endCxn id="20" idx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2880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1" name="Rectangl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840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22" name="Rectangle 19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032" y="119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19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" name="AutoShape 21"/>
            <p:cNvCxnSpPr>
              <a:cxnSpLocks noChangeShapeType="1"/>
              <a:stCxn id="22" idx="3"/>
              <a:endCxn id="24" idx="1"/>
            </p:cNvCxnSpPr>
            <p:nvPr>
              <p:custDataLst>
                <p:tags r:id="rId22"/>
              </p:custDataLst>
            </p:nvPr>
          </p:nvCxnSpPr>
          <p:spPr bwMode="auto">
            <a:xfrm>
              <a:off x="3504" y="1286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5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32" y="1190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3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200" y="1554"/>
              <a:ext cx="43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front</a:t>
              </a:r>
            </a:p>
          </p:txBody>
        </p:sp>
        <p:sp>
          <p:nvSpPr>
            <p:cNvPr id="27" name="Text Box 24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696" y="1554"/>
              <a:ext cx="38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0" dirty="0" smtClean="0">
                  <a:solidFill>
                    <a:schemeClr val="tx1"/>
                  </a:solidFill>
                  <a:latin typeface="+mn-lt"/>
                </a:rPr>
                <a:t>rear</a:t>
              </a:r>
              <a:endParaRPr lang="en-US" sz="2000" b="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8" name="AutoShape 25"/>
            <p:cNvCxnSpPr>
              <a:cxnSpLocks noChangeShapeType="1"/>
              <a:stCxn id="29" idx="0"/>
              <a:endCxn id="9" idx="2"/>
            </p:cNvCxnSpPr>
            <p:nvPr>
              <p:custDataLst>
                <p:tags r:id="rId26"/>
              </p:custDataLst>
            </p:nvPr>
          </p:nvCxnSpPr>
          <p:spPr bwMode="auto">
            <a:xfrm rot="5400000" flipH="1" flipV="1">
              <a:off x="1344" y="1458"/>
              <a:ext cx="172" cy="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9" name="AutoShape 26"/>
            <p:cNvCxnSpPr>
              <a:cxnSpLocks noChangeShapeType="1"/>
              <a:stCxn id="30" idx="0"/>
              <a:endCxn id="24" idx="2"/>
            </p:cNvCxnSpPr>
            <p:nvPr>
              <p:custDataLst>
                <p:tags r:id="rId27"/>
              </p:custDataLst>
            </p:nvPr>
          </p:nvCxnSpPr>
          <p:spPr bwMode="auto">
            <a:xfrm rot="5400000" flipH="1" flipV="1">
              <a:off x="3844" y="1462"/>
              <a:ext cx="172" cy="1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30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2580966"/>
            <a:ext cx="44958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// Basic idea only!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enqueue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(x) {</a:t>
            </a:r>
          </a:p>
          <a:p>
            <a:pPr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latin typeface="Courier New" pitchFamily="49" charset="0"/>
              </a:rPr>
              <a:t>  </a:t>
            </a:r>
            <a:r>
              <a:rPr lang="en-US" sz="2000" b="1" kern="0" dirty="0" smtClean="0">
                <a:latin typeface="Courier New" pitchFamily="49" charset="0"/>
              </a:rPr>
              <a:t>rear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</a:rPr>
              <a:t>.next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</a:rPr>
              <a:t>=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urier New" pitchFamily="49" charset="0"/>
              </a:rPr>
              <a:t>new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</a:rPr>
              <a:t> Node(x);</a:t>
            </a:r>
          </a:p>
          <a:p>
            <a:pPr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latin typeface="Courier New" pitchFamily="49" charset="0"/>
              </a:rPr>
              <a:t>  </a:t>
            </a:r>
            <a:r>
              <a:rPr lang="en-US" sz="2000" kern="0" dirty="0" smtClean="0">
                <a:latin typeface="Courier New" pitchFamily="49" charset="0"/>
              </a:rPr>
              <a:t>rear = </a:t>
            </a:r>
            <a:r>
              <a:rPr lang="en-US" sz="2000" kern="0" dirty="0" err="1" smtClean="0">
                <a:latin typeface="Courier New" pitchFamily="49" charset="0"/>
              </a:rPr>
              <a:t>rear.next</a:t>
            </a:r>
            <a:r>
              <a:rPr lang="en-US" sz="2000" kern="0" dirty="0" smtClean="0">
                <a:latin typeface="Courier New" pitchFamily="49" charset="0"/>
              </a:rPr>
              <a:t>;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</a:rPr>
              <a:t>}</a:t>
            </a:r>
          </a:p>
        </p:txBody>
      </p:sp>
      <p:sp>
        <p:nvSpPr>
          <p:cNvPr id="31" name="Text Box 3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4257367"/>
            <a:ext cx="4495800" cy="206723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</a:rPr>
              <a:t>// Basic idea only!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dequeue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() 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{</a:t>
            </a:r>
          </a:p>
          <a:p>
            <a:pPr marL="0" lvl="1">
              <a:lnSpc>
                <a:spcPct val="100000"/>
              </a:lnSpc>
              <a:spcBef>
                <a:spcPts val="2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  x 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=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</a:rPr>
              <a:t>front.item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;</a:t>
            </a:r>
          </a:p>
          <a:p>
            <a:pPr marL="0" lvl="1">
              <a:lnSpc>
                <a:spcPct val="100000"/>
              </a:lnSpc>
              <a:spcBef>
                <a:spcPts val="200"/>
              </a:spcBef>
            </a:pPr>
            <a:r>
              <a:rPr lang="en-US" sz="2000" dirty="0" smtClean="0">
                <a:latin typeface="Courier New" pitchFamily="49" charset="0"/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front 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=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</a:rPr>
              <a:t>front.next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;</a:t>
            </a:r>
          </a:p>
          <a:p>
            <a:pPr marL="0" lvl="1">
              <a:lnSpc>
                <a:spcPct val="100000"/>
              </a:lnSpc>
              <a:spcBef>
                <a:spcPts val="200"/>
              </a:spcBef>
            </a:pPr>
            <a:r>
              <a:rPr lang="en-US" sz="2000" dirty="0" smtClean="0">
                <a:latin typeface="Courier New" pitchFamily="49" charset="0"/>
              </a:rPr>
              <a:t>  </a:t>
            </a:r>
            <a:r>
              <a:rPr lang="en-US" sz="2000" b="1" dirty="0" smtClean="0">
                <a:solidFill>
                  <a:schemeClr val="accent6"/>
                </a:solidFill>
                <a:latin typeface="Courier New" pitchFamily="49" charset="0"/>
              </a:rPr>
              <a:t>return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 x;</a:t>
            </a:r>
            <a:endParaRPr lang="en-US" sz="2000" dirty="0" smtClean="0">
              <a:latin typeface="Courier New" pitchFamily="49" charset="0"/>
            </a:endParaRPr>
          </a:p>
          <a:p>
            <a:pPr marL="0" lvl="1">
              <a:lnSpc>
                <a:spcPct val="100000"/>
              </a:lnSpc>
              <a:spcBef>
                <a:spcPts val="2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</a:rPr>
              <a:t>}</a:t>
            </a:r>
            <a:endParaRPr lang="en-US" sz="2000" b="1" dirty="0">
              <a:solidFill>
                <a:schemeClr val="tx1"/>
              </a:solidFill>
              <a:latin typeface="Courier New" pitchFamily="49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6616700" y="2627424"/>
            <a:ext cx="4038600" cy="3581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What </a:t>
            </a:r>
            <a:r>
              <a:rPr lang="en-US" dirty="0" smtClean="0"/>
              <a:t>if </a:t>
            </a:r>
            <a:r>
              <a:rPr lang="en-US" b="1" i="1" dirty="0" smtClean="0"/>
              <a:t>queue</a:t>
            </a:r>
            <a:r>
              <a:rPr lang="en-US" dirty="0" smtClean="0"/>
              <a:t> is empty?</a:t>
            </a:r>
          </a:p>
          <a:p>
            <a:pPr lvl="1"/>
            <a:r>
              <a:rPr lang="en-US" dirty="0" err="1" smtClean="0"/>
              <a:t>Enqueue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Dequeue</a:t>
            </a:r>
            <a:r>
              <a:rPr lang="en-US" dirty="0" smtClean="0"/>
              <a:t>? </a:t>
            </a:r>
          </a:p>
          <a:p>
            <a:r>
              <a:rPr lang="en-US" dirty="0" smtClean="0"/>
              <a:t>Can you find the k</a:t>
            </a:r>
            <a:r>
              <a:rPr lang="en-US" baseline="30000" dirty="0" smtClean="0"/>
              <a:t>th</a:t>
            </a:r>
            <a:r>
              <a:rPr lang="en-US" dirty="0" smtClean="0"/>
              <a:t> element in the queue?</a:t>
            </a:r>
            <a:endParaRPr lang="en-US" dirty="0"/>
          </a:p>
          <a:p>
            <a:r>
              <a:rPr lang="en-US" dirty="0"/>
              <a:t>Can </a:t>
            </a:r>
            <a:r>
              <a:rPr lang="en-US" b="1" i="1" dirty="0"/>
              <a:t>list</a:t>
            </a:r>
            <a:r>
              <a:rPr lang="en-US" dirty="0"/>
              <a:t> be full?</a:t>
            </a:r>
          </a:p>
          <a:p>
            <a:r>
              <a:rPr lang="en-US" dirty="0"/>
              <a:t>How to </a:t>
            </a:r>
            <a:r>
              <a:rPr lang="en-US" i="1" dirty="0"/>
              <a:t>test</a:t>
            </a:r>
            <a:r>
              <a:rPr lang="en-US" dirty="0"/>
              <a:t> for empty?</a:t>
            </a:r>
          </a:p>
          <a:p>
            <a:r>
              <a:rPr lang="en-US" dirty="0"/>
              <a:t>What is the </a:t>
            </a:r>
            <a:r>
              <a:rPr lang="en-US" i="1" dirty="0"/>
              <a:t>complexity</a:t>
            </a:r>
            <a:r>
              <a:rPr lang="en-US" dirty="0"/>
              <a:t> of the operations?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28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Data Structure: Array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47800" y="1917727"/>
            <a:ext cx="8877300" cy="2370322"/>
            <a:chOff x="1600200" y="1415756"/>
            <a:chExt cx="4717127" cy="1048081"/>
          </a:xfrm>
        </p:grpSpPr>
        <p:sp>
          <p:nvSpPr>
            <p:cNvPr id="5" name="Rectangle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6002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6" name="Rectangl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9050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7" name="Rectangle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2098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8" name="Rectangl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146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9" name="Rectangle 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8194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0" name="Rectangle 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242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1" name="Rectangle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4290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2" name="Rectangle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338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0386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434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6482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9530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2578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8" name="Rectangl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9" name="Rectangle 1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8674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26" name="Text Box 2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645805" y="1415756"/>
              <a:ext cx="190024" cy="176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778172" y="1423933"/>
              <a:ext cx="539155" cy="176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size - 1</a:t>
              </a:r>
            </a:p>
          </p:txBody>
        </p:sp>
        <p:cxnSp>
          <p:nvCxnSpPr>
            <p:cNvPr id="28" name="AutoShape 29"/>
            <p:cNvCxnSpPr>
              <a:cxnSpLocks noChangeShapeType="1"/>
              <a:endCxn id="19" idx="2"/>
            </p:cNvCxnSpPr>
            <p:nvPr>
              <p:custDataLst>
                <p:tags r:id="rId18"/>
              </p:custDataLst>
            </p:nvPr>
          </p:nvCxnSpPr>
          <p:spPr bwMode="auto">
            <a:xfrm flipH="1" flipV="1">
              <a:off x="3886200" y="1905000"/>
              <a:ext cx="1588" cy="2730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9" name="AutoShape 30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V="1">
              <a:off x="5091562" y="1905000"/>
              <a:ext cx="6350" cy="2730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0" name="Text Box 25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81400" y="2178050"/>
              <a:ext cx="673121" cy="2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3600" b="0" dirty="0" smtClean="0">
                  <a:solidFill>
                    <a:schemeClr val="tx1"/>
                  </a:solidFill>
                  <a:latin typeface="+mn-lt"/>
                </a:rPr>
                <a:t>front</a:t>
              </a:r>
              <a:endParaRPr lang="en-US" sz="36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1" name="Text Box 2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793110" y="2171917"/>
              <a:ext cx="573790" cy="2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3600" b="0" dirty="0" smtClean="0">
                  <a:solidFill>
                    <a:schemeClr val="tx1"/>
                  </a:solidFill>
                  <a:latin typeface="+mn-lt"/>
                </a:rPr>
                <a:t>rear</a:t>
              </a:r>
              <a:endParaRPr lang="en-US" sz="36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265728" y="4761751"/>
            <a:ext cx="9912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What happens when we </a:t>
            </a:r>
            <a:r>
              <a:rPr lang="en-US" sz="2400" dirty="0" err="1"/>
              <a:t>dequeue</a:t>
            </a:r>
            <a:r>
              <a:rPr lang="en-US" sz="2400" dirty="0"/>
              <a:t> </a:t>
            </a:r>
            <a:r>
              <a:rPr lang="en-US" sz="2400" dirty="0" smtClean="0"/>
              <a:t>several times, and </a:t>
            </a:r>
            <a:r>
              <a:rPr lang="en-US" sz="2400" i="1" dirty="0" smtClean="0"/>
              <a:t>front</a:t>
            </a:r>
            <a:r>
              <a:rPr lang="en-US" sz="2400" dirty="0" smtClean="0"/>
              <a:t> </a:t>
            </a:r>
            <a:r>
              <a:rPr lang="en-US" sz="2400" dirty="0"/>
              <a:t>catches up to </a:t>
            </a:r>
            <a:r>
              <a:rPr lang="en-US" sz="2400" i="1" dirty="0" smtClean="0"/>
              <a:t>rear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16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Data Structure: Array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47800" y="1917727"/>
            <a:ext cx="8877300" cy="2370322"/>
            <a:chOff x="1600200" y="1415756"/>
            <a:chExt cx="4717127" cy="1048081"/>
          </a:xfrm>
        </p:grpSpPr>
        <p:sp>
          <p:nvSpPr>
            <p:cNvPr id="5" name="Rectangle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6002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6" name="Rectangl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9050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7" name="Rectangle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2098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8" name="Rectangl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146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9" name="Rectangle 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8194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0" name="Rectangle 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242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1" name="Rectangle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4290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12" name="Rectangle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338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dirty="0" smtClean="0">
                  <a:solidFill>
                    <a:schemeClr val="tx1"/>
                  </a:solidFill>
                </a:rPr>
                <a:t>b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0386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dirty="0" smtClean="0">
                  <a:solidFill>
                    <a:schemeClr val="tx1"/>
                  </a:solidFill>
                </a:rPr>
                <a:t>c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434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dirty="0" smtClean="0">
                  <a:solidFill>
                    <a:schemeClr val="tx1"/>
                  </a:solidFill>
                </a:rPr>
                <a:t>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6482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9530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2578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3200" dirty="0" smtClean="0"/>
                <a:t> g</a:t>
              </a:r>
              <a:endParaRPr lang="en-US" sz="3200" dirty="0"/>
            </a:p>
          </p:txBody>
        </p:sp>
        <p:sp>
          <p:nvSpPr>
            <p:cNvPr id="18" name="Rectangl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3200" dirty="0" smtClean="0"/>
                <a:t> h</a:t>
              </a:r>
              <a:endParaRPr lang="en-US" sz="3200" dirty="0"/>
            </a:p>
          </p:txBody>
        </p:sp>
        <p:sp>
          <p:nvSpPr>
            <p:cNvPr id="19" name="Rectangle 1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867400" y="1600200"/>
              <a:ext cx="3048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3200" dirty="0" smtClean="0"/>
                <a:t>  </a:t>
              </a:r>
              <a:r>
                <a:rPr lang="en-US" sz="3200" dirty="0" err="1" smtClean="0"/>
                <a:t>i</a:t>
              </a:r>
              <a:endParaRPr lang="en-US" sz="3200" dirty="0"/>
            </a:p>
          </p:txBody>
        </p:sp>
        <p:sp>
          <p:nvSpPr>
            <p:cNvPr id="26" name="Text Box 2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645805" y="1415756"/>
              <a:ext cx="190024" cy="176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778172" y="1423933"/>
              <a:ext cx="539155" cy="176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size - 1</a:t>
              </a:r>
            </a:p>
          </p:txBody>
        </p:sp>
        <p:cxnSp>
          <p:nvCxnSpPr>
            <p:cNvPr id="28" name="AutoShape 29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 flipV="1">
              <a:off x="3886200" y="1905000"/>
              <a:ext cx="1588" cy="2730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9" name="AutoShape 30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V="1">
              <a:off x="6013451" y="1911133"/>
              <a:ext cx="6350" cy="2730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0" name="Text Box 25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81400" y="2178050"/>
              <a:ext cx="673121" cy="2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3600" b="0" dirty="0" smtClean="0">
                  <a:solidFill>
                    <a:schemeClr val="tx1"/>
                  </a:solidFill>
                  <a:latin typeface="+mn-lt"/>
                </a:rPr>
                <a:t>front</a:t>
              </a:r>
              <a:endParaRPr lang="en-US" sz="36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1" name="Text Box 2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714998" y="2178050"/>
              <a:ext cx="573790" cy="2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3600" b="0" dirty="0" smtClean="0">
                  <a:solidFill>
                    <a:schemeClr val="tx1"/>
                  </a:solidFill>
                  <a:latin typeface="+mn-lt"/>
                </a:rPr>
                <a:t>rear</a:t>
              </a:r>
              <a:endParaRPr lang="en-US" sz="36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93800" y="4787900"/>
            <a:ext cx="907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Hmmm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How do we </a:t>
            </a:r>
            <a:r>
              <a:rPr lang="en-US" sz="3200" dirty="0" err="1" smtClean="0"/>
              <a:t>enqueue</a:t>
            </a:r>
            <a:r>
              <a:rPr lang="en-US" sz="3200" dirty="0" smtClean="0"/>
              <a:t> to the rear now?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20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Data Structure: Circular Array!</a:t>
            </a:r>
            <a:endParaRPr lang="en-US" dirty="0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6884370" y="1825625"/>
            <a:ext cx="44694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View the array as </a:t>
            </a:r>
            <a:r>
              <a:rPr lang="en-US" i="1" dirty="0" smtClean="0"/>
              <a:t>circular</a:t>
            </a:r>
            <a:r>
              <a:rPr lang="en-US" dirty="0" smtClean="0"/>
              <a:t> and allow both </a:t>
            </a:r>
            <a:r>
              <a:rPr lang="en-US" i="1" dirty="0" smtClean="0"/>
              <a:t>front </a:t>
            </a:r>
            <a:r>
              <a:rPr lang="en-US" dirty="0" smtClean="0"/>
              <a:t>and </a:t>
            </a:r>
            <a:r>
              <a:rPr lang="en-US" i="1" dirty="0" smtClean="0"/>
              <a:t>rear</a:t>
            </a:r>
            <a:r>
              <a:rPr lang="en-US" dirty="0" smtClean="0"/>
              <a:t> to advance through (around) the array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wouldn’t need to move elements for </a:t>
            </a:r>
            <a:r>
              <a:rPr lang="en-US" dirty="0" err="1" smtClean="0"/>
              <a:t>enqueues</a:t>
            </a:r>
            <a:r>
              <a:rPr lang="en-US" dirty="0" smtClean="0"/>
              <a:t> and </a:t>
            </a:r>
            <a:r>
              <a:rPr lang="en-US" dirty="0" err="1" smtClean="0"/>
              <a:t>dequeues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90416" y="1522214"/>
            <a:ext cx="4921311" cy="4943381"/>
            <a:chOff x="590416" y="1522214"/>
            <a:chExt cx="4921311" cy="4943381"/>
          </a:xfrm>
        </p:grpSpPr>
        <p:grpSp>
          <p:nvGrpSpPr>
            <p:cNvPr id="36" name="Group 35"/>
            <p:cNvGrpSpPr/>
            <p:nvPr/>
          </p:nvGrpSpPr>
          <p:grpSpPr>
            <a:xfrm>
              <a:off x="1435100" y="1522214"/>
              <a:ext cx="4076627" cy="4434087"/>
              <a:chOff x="1181100" y="1534914"/>
              <a:chExt cx="4076627" cy="443408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181100" y="1943100"/>
                <a:ext cx="4025900" cy="4025901"/>
                <a:chOff x="1181100" y="1854200"/>
                <a:chExt cx="4025900" cy="4025901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1181100" y="1854200"/>
                  <a:ext cx="4025900" cy="40259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" name="Straight Connector 5"/>
                <p:cNvCxnSpPr>
                  <a:stCxn id="4" idx="0"/>
                  <a:endCxn id="4" idx="4"/>
                </p:cNvCxnSpPr>
                <p:nvPr/>
              </p:nvCxnSpPr>
              <p:spPr>
                <a:xfrm>
                  <a:off x="3194050" y="1854200"/>
                  <a:ext cx="0" cy="402590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>
                  <a:stCxn id="4" idx="1"/>
                  <a:endCxn id="4" idx="5"/>
                </p:cNvCxnSpPr>
                <p:nvPr/>
              </p:nvCxnSpPr>
              <p:spPr>
                <a:xfrm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>
                  <a:stCxn id="4" idx="2"/>
                  <a:endCxn id="4" idx="6"/>
                </p:cNvCxnSpPr>
                <p:nvPr/>
              </p:nvCxnSpPr>
              <p:spPr>
                <a:xfrm>
                  <a:off x="1181100" y="3867150"/>
                  <a:ext cx="402590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>
                  <a:stCxn id="4" idx="7"/>
                  <a:endCxn id="4" idx="3"/>
                </p:cNvCxnSpPr>
                <p:nvPr/>
              </p:nvCxnSpPr>
              <p:spPr>
                <a:xfrm flipH="1"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Group 19"/>
                <p:cNvGrpSpPr/>
                <p:nvPr/>
              </p:nvGrpSpPr>
              <p:grpSpPr>
                <a:xfrm rot="20246326">
                  <a:off x="1181100" y="1854201"/>
                  <a:ext cx="4025900" cy="4025900"/>
                  <a:chOff x="1333500" y="2006600"/>
                  <a:chExt cx="4025900" cy="4025900"/>
                </a:xfrm>
              </p:grpSpPr>
              <p:cxnSp>
                <p:nvCxnSpPr>
                  <p:cNvPr id="16" name="Straight Connector 15"/>
                  <p:cNvCxnSpPr>
                    <a:stCxn id="18" idx="0"/>
                    <a:endCxn id="18" idx="4"/>
                  </p:cNvCxnSpPr>
                  <p:nvPr/>
                </p:nvCxnSpPr>
                <p:spPr>
                  <a:xfrm>
                    <a:off x="3346450" y="2006600"/>
                    <a:ext cx="0" cy="402590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>
                    <a:stCxn id="18" idx="1"/>
                    <a:endCxn id="18" idx="5"/>
                  </p:cNvCxnSpPr>
                  <p:nvPr/>
                </p:nvCxnSpPr>
                <p:spPr>
                  <a:xfrm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>
                    <a:stCxn id="18" idx="2"/>
                    <a:endCxn id="18" idx="6"/>
                  </p:cNvCxnSpPr>
                  <p:nvPr/>
                </p:nvCxnSpPr>
                <p:spPr>
                  <a:xfrm>
                    <a:off x="1333500" y="4019550"/>
                    <a:ext cx="402590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>
                    <a:stCxn id="18" idx="7"/>
                    <a:endCxn id="18" idx="3"/>
                  </p:cNvCxnSpPr>
                  <p:nvPr/>
                </p:nvCxnSpPr>
                <p:spPr>
                  <a:xfrm flipH="1"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20"/>
                <p:cNvSpPr/>
                <p:nvPr/>
              </p:nvSpPr>
              <p:spPr>
                <a:xfrm>
                  <a:off x="1833840" y="2506940"/>
                  <a:ext cx="2720419" cy="2720419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3492500" y="1534914"/>
                <a:ext cx="33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287221" y="1865480"/>
                <a:ext cx="33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27527" y="2524611"/>
                <a:ext cx="33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2</a:t>
                </a:r>
                <a:endParaRPr lang="en-US" sz="20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373353" y="1534914"/>
                <a:ext cx="9115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</a:t>
                </a:r>
                <a:r>
                  <a:rPr lang="en-US" sz="2000" dirty="0" smtClean="0"/>
                  <a:t>ize-1</a:t>
                </a:r>
                <a:endParaRPr lang="en-US" sz="2000" dirty="0"/>
              </a:p>
            </p:txBody>
          </p:sp>
          <p:sp>
            <p:nvSpPr>
              <p:cNvPr id="28" name="Arc 27"/>
              <p:cNvSpPr/>
              <p:nvPr/>
            </p:nvSpPr>
            <p:spPr>
              <a:xfrm>
                <a:off x="2322119" y="3084119"/>
                <a:ext cx="1743860" cy="1743860"/>
              </a:xfrm>
              <a:prstGeom prst="arc">
                <a:avLst>
                  <a:gd name="adj1" fmla="val 16200000"/>
                  <a:gd name="adj2" fmla="val 10449120"/>
                </a:avLst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410842" y="3309482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/>
                  <a:t>i</a:t>
                </a:r>
                <a:endParaRPr lang="en-US" sz="3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331653" y="3992434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h</a:t>
                </a:r>
                <a:endParaRPr lang="en-US" sz="32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01639" y="4575453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g</a:t>
                </a:r>
                <a:endParaRPr lang="en-US" sz="3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11705" y="505366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f</a:t>
                </a:r>
                <a:endParaRPr lang="en-US" sz="3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653340" y="529333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e</a:t>
                </a:r>
                <a:endParaRPr lang="en-US" sz="32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492411" y="5942375"/>
              <a:ext cx="1138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front</a:t>
              </a:r>
              <a:endParaRPr lang="en-US" sz="28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0416" y="3181760"/>
              <a:ext cx="791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rear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3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7825"/>
            <a:ext cx="9753600" cy="3228975"/>
          </a:xfrm>
        </p:spPr>
        <p:txBody>
          <a:bodyPr>
            <a:normAutofit lnSpcReduction="10000"/>
          </a:bodyPr>
          <a:lstStyle/>
          <a:p>
            <a:pPr marL="0" indent="0" fontAlgn="ctr">
              <a:buNone/>
            </a:pPr>
            <a:r>
              <a:rPr lang="en-US" dirty="0"/>
              <a:t>If we can assume the queue is not empty, how can we implement </a:t>
            </a:r>
            <a:r>
              <a:rPr lang="en-US" dirty="0" err="1"/>
              <a:t>dequeue</a:t>
            </a:r>
            <a:r>
              <a:rPr lang="en-US" dirty="0" smtClean="0"/>
              <a:t>()?</a:t>
            </a:r>
            <a:br>
              <a:rPr lang="en-US" dirty="0" smtClean="0"/>
            </a:br>
            <a:endParaRPr lang="en-US" dirty="0"/>
          </a:p>
          <a:p>
            <a:pPr marL="457200" lvl="1" indent="0" fontAlgn="ctr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Public 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dequeue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() {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ize-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-;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E e = array[front];</a:t>
            </a:r>
          </a:p>
          <a:p>
            <a:pPr marL="914400" lvl="2" indent="0">
              <a:buNone/>
            </a:pPr>
            <a:r>
              <a:rPr lang="en-US" i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i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Your </a:t>
            </a:r>
            <a:r>
              <a:rPr lang="en-US" i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code here</a:t>
            </a:r>
            <a:r>
              <a:rPr lang="en-US" i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!&gt;</a:t>
            </a:r>
            <a:endParaRPr lang="en-US" dirty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return e;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974626"/>
            <a:ext cx="494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f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ront++;</a:t>
            </a:r>
          </a:p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if (front ==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array.length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front = 0;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5315635"/>
            <a:ext cx="494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rear = rear-1;</a:t>
            </a:r>
          </a:p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if (rear &lt; 0)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rear = array.length-1;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7177" y="3920735"/>
            <a:ext cx="594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for 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0;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&lt; rear;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++) {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array[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] = array[i+1]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front++;</a:t>
            </a:r>
          </a:p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if (front ==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array.length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front = 0;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1115" y="5838855"/>
            <a:ext cx="394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None of these are correct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1200" y="392477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11200" y="5221069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r>
              <a:rPr lang="en-US" sz="28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177" y="389061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r>
              <a:rPr lang="en-US" sz="28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8515" y="578044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dirty="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07200" y="763605"/>
            <a:ext cx="2879660" cy="2917974"/>
            <a:chOff x="590416" y="1478806"/>
            <a:chExt cx="4921311" cy="49867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35100" y="1478806"/>
              <a:ext cx="4076627" cy="4477495"/>
              <a:chOff x="1181100" y="1491506"/>
              <a:chExt cx="4076627" cy="447749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181100" y="1943100"/>
                <a:ext cx="4025900" cy="4025901"/>
                <a:chOff x="1181100" y="1854200"/>
                <a:chExt cx="4025900" cy="4025901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1181100" y="1854200"/>
                  <a:ext cx="4025900" cy="40259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29" name="Straight Connector 28"/>
                <p:cNvCxnSpPr>
                  <a:stCxn id="15" idx="0"/>
                  <a:endCxn id="15" idx="4"/>
                </p:cNvCxnSpPr>
                <p:nvPr/>
              </p:nvCxnSpPr>
              <p:spPr>
                <a:xfrm>
                  <a:off x="3194050" y="1854200"/>
                  <a:ext cx="0" cy="402590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5" idx="1"/>
                  <a:endCxn id="15" idx="5"/>
                </p:cNvCxnSpPr>
                <p:nvPr/>
              </p:nvCxnSpPr>
              <p:spPr>
                <a:xfrm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stCxn id="15" idx="2"/>
                  <a:endCxn id="15" idx="6"/>
                </p:cNvCxnSpPr>
                <p:nvPr/>
              </p:nvCxnSpPr>
              <p:spPr>
                <a:xfrm>
                  <a:off x="1181100" y="3867150"/>
                  <a:ext cx="402590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stCxn id="15" idx="7"/>
                  <a:endCxn id="15" idx="3"/>
                </p:cNvCxnSpPr>
                <p:nvPr/>
              </p:nvCxnSpPr>
              <p:spPr>
                <a:xfrm flipH="1"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 rot="20246326">
                  <a:off x="1181100" y="1854201"/>
                  <a:ext cx="4025900" cy="4025900"/>
                  <a:chOff x="1333500" y="2006600"/>
                  <a:chExt cx="4025900" cy="4025900"/>
                </a:xfrm>
              </p:grpSpPr>
              <p:cxnSp>
                <p:nvCxnSpPr>
                  <p:cNvPr id="35" name="Straight Connector 34"/>
                  <p:cNvCxnSpPr>
                    <a:stCxn id="29" idx="0"/>
                    <a:endCxn id="29" idx="4"/>
                  </p:cNvCxnSpPr>
                  <p:nvPr/>
                </p:nvCxnSpPr>
                <p:spPr>
                  <a:xfrm>
                    <a:off x="3346450" y="2006600"/>
                    <a:ext cx="0" cy="402590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29" idx="1"/>
                    <a:endCxn id="29" idx="5"/>
                  </p:cNvCxnSpPr>
                  <p:nvPr/>
                </p:nvCxnSpPr>
                <p:spPr>
                  <a:xfrm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>
                    <a:stCxn id="29" idx="2"/>
                    <a:endCxn id="29" idx="6"/>
                  </p:cNvCxnSpPr>
                  <p:nvPr/>
                </p:nvCxnSpPr>
                <p:spPr>
                  <a:xfrm>
                    <a:off x="1333500" y="4019550"/>
                    <a:ext cx="402590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29" idx="7"/>
                    <a:endCxn id="29" idx="3"/>
                  </p:cNvCxnSpPr>
                  <p:nvPr/>
                </p:nvCxnSpPr>
                <p:spPr>
                  <a:xfrm flipH="1"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Oval 33"/>
                <p:cNvSpPr/>
                <p:nvPr/>
              </p:nvSpPr>
              <p:spPr>
                <a:xfrm>
                  <a:off x="1833840" y="2506940"/>
                  <a:ext cx="2720419" cy="2720419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492501" y="1534914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0</a:t>
                </a:r>
                <a:endParaRPr lang="en-US" sz="12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87221" y="186548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27526" y="252461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20228" y="1491506"/>
                <a:ext cx="1173171" cy="473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</a:t>
                </a:r>
                <a:r>
                  <a:rPr lang="en-US" sz="1200" dirty="0" smtClean="0"/>
                  <a:t>ize-1</a:t>
                </a:r>
                <a:endParaRPr lang="en-US" sz="1200" dirty="0"/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2322119" y="3084119"/>
                <a:ext cx="1743860" cy="1743860"/>
              </a:xfrm>
              <a:prstGeom prst="arc">
                <a:avLst>
                  <a:gd name="adj1" fmla="val 16200000"/>
                  <a:gd name="adj2" fmla="val 10449120"/>
                </a:avLst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10842" y="3309482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i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31653" y="3992434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01639" y="4575453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g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111705" y="505366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f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653340" y="529333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92411" y="5942375"/>
              <a:ext cx="1138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/>
                <a:t>front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416" y="3181760"/>
              <a:ext cx="932076" cy="525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rear</a:t>
              </a:r>
              <a:endParaRPr lang="en-US" sz="1400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711200" y="3920735"/>
            <a:ext cx="4559300" cy="11973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5800" y="5248575"/>
            <a:ext cx="4559300" cy="11973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64150" y="3920735"/>
            <a:ext cx="5162650" cy="17543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4150" y="5786634"/>
            <a:ext cx="5162650" cy="6224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(Notes for yourself)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7825"/>
            <a:ext cx="9753600" cy="3228975"/>
          </a:xfrm>
        </p:spPr>
        <p:txBody>
          <a:bodyPr>
            <a:normAutofit/>
          </a:bodyPr>
          <a:lstStyle/>
          <a:p>
            <a:pPr marL="0" indent="0" fontAlgn="ctr">
              <a:buNone/>
            </a:pPr>
            <a:r>
              <a:rPr lang="en-US" dirty="0"/>
              <a:t>If we can assume the </a:t>
            </a:r>
            <a:r>
              <a:rPr lang="en-US" dirty="0" smtClean="0"/>
              <a:t>array is not full, </a:t>
            </a:r>
            <a:r>
              <a:rPr lang="en-US" dirty="0"/>
              <a:t>how can we implement </a:t>
            </a:r>
            <a:r>
              <a:rPr lang="en-US" dirty="0" err="1" smtClean="0"/>
              <a:t>enqueue</a:t>
            </a:r>
            <a:r>
              <a:rPr lang="en-US" dirty="0" smtClean="0"/>
              <a:t>(E e)?</a:t>
            </a:r>
            <a:br>
              <a:rPr lang="en-US" dirty="0" smtClean="0"/>
            </a:br>
            <a:endParaRPr lang="en-US" dirty="0"/>
          </a:p>
          <a:p>
            <a:pPr marL="457200" lvl="1" indent="0" fontAlgn="ctr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Public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enqueue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(E e) {</a:t>
            </a:r>
          </a:p>
          <a:p>
            <a:pPr marL="457200" lvl="1" indent="0" fontAlgn="ctr">
              <a:buNone/>
            </a:pPr>
            <a:r>
              <a:rPr lang="en-US" i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i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&lt;Your </a:t>
            </a:r>
            <a:r>
              <a:rPr lang="en-US" i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code here</a:t>
            </a:r>
            <a:r>
              <a:rPr lang="en-US" i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!&gt;</a:t>
            </a:r>
            <a:endParaRPr lang="en-US" dirty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914400" lvl="2" indent="0">
              <a:buNone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size++;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5542781"/>
            <a:ext cx="494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rear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++;</a:t>
            </a:r>
          </a:p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array[rear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] = e;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7177" y="4027065"/>
            <a:ext cx="594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for 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=front;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&lt;rear;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++) {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array[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] = array[i+1]</a:t>
            </a:r>
          </a:p>
          <a:p>
            <a:pPr lvl="1" fontAlgn="ctr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array[rear] = 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rear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++;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1115" y="5838855"/>
            <a:ext cx="394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None of these are correct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11200" y="544821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r>
              <a:rPr lang="en-US" sz="28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177" y="399694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r>
              <a:rPr lang="en-US" sz="28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8515" y="578044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dirty="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07200" y="763605"/>
            <a:ext cx="2879660" cy="2917974"/>
            <a:chOff x="590416" y="1478806"/>
            <a:chExt cx="4921311" cy="49867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35100" y="1478806"/>
              <a:ext cx="4076627" cy="4477495"/>
              <a:chOff x="1181100" y="1491506"/>
              <a:chExt cx="4076627" cy="447749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181100" y="1943100"/>
                <a:ext cx="4025900" cy="4025901"/>
                <a:chOff x="1181100" y="1854200"/>
                <a:chExt cx="4025900" cy="4025901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1181100" y="1854200"/>
                  <a:ext cx="4025900" cy="40259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29" name="Straight Connector 28"/>
                <p:cNvCxnSpPr>
                  <a:stCxn id="15" idx="0"/>
                  <a:endCxn id="15" idx="4"/>
                </p:cNvCxnSpPr>
                <p:nvPr/>
              </p:nvCxnSpPr>
              <p:spPr>
                <a:xfrm>
                  <a:off x="3194050" y="1854200"/>
                  <a:ext cx="0" cy="402590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5" idx="1"/>
                  <a:endCxn id="15" idx="5"/>
                </p:cNvCxnSpPr>
                <p:nvPr/>
              </p:nvCxnSpPr>
              <p:spPr>
                <a:xfrm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stCxn id="15" idx="2"/>
                  <a:endCxn id="15" idx="6"/>
                </p:cNvCxnSpPr>
                <p:nvPr/>
              </p:nvCxnSpPr>
              <p:spPr>
                <a:xfrm>
                  <a:off x="1181100" y="3867150"/>
                  <a:ext cx="402590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stCxn id="15" idx="7"/>
                  <a:endCxn id="15" idx="3"/>
                </p:cNvCxnSpPr>
                <p:nvPr/>
              </p:nvCxnSpPr>
              <p:spPr>
                <a:xfrm flipH="1"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 rot="20246326">
                  <a:off x="1181100" y="1854201"/>
                  <a:ext cx="4025900" cy="4025900"/>
                  <a:chOff x="1333500" y="2006600"/>
                  <a:chExt cx="4025900" cy="4025900"/>
                </a:xfrm>
              </p:grpSpPr>
              <p:cxnSp>
                <p:nvCxnSpPr>
                  <p:cNvPr id="35" name="Straight Connector 34"/>
                  <p:cNvCxnSpPr>
                    <a:stCxn id="29" idx="0"/>
                    <a:endCxn id="29" idx="4"/>
                  </p:cNvCxnSpPr>
                  <p:nvPr/>
                </p:nvCxnSpPr>
                <p:spPr>
                  <a:xfrm>
                    <a:off x="3346450" y="2006600"/>
                    <a:ext cx="0" cy="402590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29" idx="1"/>
                    <a:endCxn id="29" idx="5"/>
                  </p:cNvCxnSpPr>
                  <p:nvPr/>
                </p:nvCxnSpPr>
                <p:spPr>
                  <a:xfrm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>
                    <a:stCxn id="29" idx="2"/>
                    <a:endCxn id="29" idx="6"/>
                  </p:cNvCxnSpPr>
                  <p:nvPr/>
                </p:nvCxnSpPr>
                <p:spPr>
                  <a:xfrm>
                    <a:off x="1333500" y="4019550"/>
                    <a:ext cx="402590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29" idx="7"/>
                    <a:endCxn id="29" idx="3"/>
                  </p:cNvCxnSpPr>
                  <p:nvPr/>
                </p:nvCxnSpPr>
                <p:spPr>
                  <a:xfrm flipH="1"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Oval 33"/>
                <p:cNvSpPr/>
                <p:nvPr/>
              </p:nvSpPr>
              <p:spPr>
                <a:xfrm>
                  <a:off x="1833840" y="2506940"/>
                  <a:ext cx="2720419" cy="2720419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492501" y="1534914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0</a:t>
                </a:r>
                <a:endParaRPr lang="en-US" sz="12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87221" y="186548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27526" y="252461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20228" y="1491506"/>
                <a:ext cx="1173171" cy="473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</a:t>
                </a:r>
                <a:r>
                  <a:rPr lang="en-US" sz="1200" dirty="0" smtClean="0"/>
                  <a:t>ize-1</a:t>
                </a:r>
                <a:endParaRPr lang="en-US" sz="1200" dirty="0"/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2322119" y="3084119"/>
                <a:ext cx="1743860" cy="1743860"/>
              </a:xfrm>
              <a:prstGeom prst="arc">
                <a:avLst>
                  <a:gd name="adj1" fmla="val 16200000"/>
                  <a:gd name="adj2" fmla="val 10449120"/>
                </a:avLst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10842" y="3309482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i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31653" y="3992434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01639" y="4575453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g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111705" y="505366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f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653340" y="529333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92411" y="5942375"/>
              <a:ext cx="1138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/>
                <a:t>front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416" y="3181760"/>
              <a:ext cx="932076" cy="525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rear</a:t>
              </a:r>
              <a:endParaRPr lang="en-US" sz="14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3920735"/>
            <a:ext cx="4940300" cy="1325044"/>
            <a:chOff x="674149" y="3322052"/>
            <a:chExt cx="4940300" cy="1254220"/>
          </a:xfrm>
        </p:grpSpPr>
        <p:sp>
          <p:nvSpPr>
            <p:cNvPr id="4" name="Rectangle 3"/>
            <p:cNvSpPr/>
            <p:nvPr/>
          </p:nvSpPr>
          <p:spPr>
            <a:xfrm>
              <a:off x="674149" y="3375943"/>
              <a:ext cx="49403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fontAlgn="ctr"/>
              <a:r>
                <a:rPr lang="en-US" dirty="0" smtClean="0">
                  <a:latin typeface="Courier New" charset="0"/>
                  <a:ea typeface="Courier New" charset="0"/>
                  <a:cs typeface="Courier New" charset="0"/>
                </a:rPr>
                <a:t>rear++;</a:t>
              </a:r>
            </a:p>
            <a:p>
              <a:pPr lvl="1" fontAlgn="ctr"/>
              <a:r>
                <a:rPr lang="en-US" dirty="0" smtClean="0">
                  <a:latin typeface="Courier New" charset="0"/>
                  <a:ea typeface="Courier New" charset="0"/>
                  <a:cs typeface="Courier New" charset="0"/>
                </a:rPr>
                <a:t>if (rear == </a:t>
              </a:r>
              <a:r>
                <a:rPr lang="en-US" dirty="0" err="1" smtClean="0">
                  <a:latin typeface="Courier New" charset="0"/>
                  <a:ea typeface="Courier New" charset="0"/>
                  <a:cs typeface="Courier New" charset="0"/>
                </a:rPr>
                <a:t>array.length</a:t>
              </a:r>
              <a:r>
                <a:rPr lang="en-US" dirty="0" smtClean="0">
                  <a:latin typeface="Courier New" charset="0"/>
                  <a:ea typeface="Courier New" charset="0"/>
                  <a:cs typeface="Courier New" charset="0"/>
                </a:rPr>
                <a:t>)</a:t>
              </a:r>
            </a:p>
            <a:p>
              <a:pPr lvl="1" fontAlgn="ctr"/>
              <a:r>
                <a:rPr lang="en-US" dirty="0">
                  <a:latin typeface="Courier New" charset="0"/>
                  <a:ea typeface="Courier New" charset="0"/>
                  <a:cs typeface="Courier New" charset="0"/>
                </a:rPr>
                <a:t>	</a:t>
              </a:r>
              <a:r>
                <a:rPr lang="en-US" dirty="0" smtClean="0">
                  <a:latin typeface="Courier New" charset="0"/>
                  <a:ea typeface="Courier New" charset="0"/>
                  <a:cs typeface="Courier New" charset="0"/>
                </a:rPr>
                <a:t>rear = 0;</a:t>
              </a:r>
            </a:p>
            <a:p>
              <a:pPr lvl="1" fontAlgn="ctr"/>
              <a:r>
                <a:rPr lang="en-US" dirty="0" smtClean="0">
                  <a:latin typeface="Courier New" charset="0"/>
                  <a:ea typeface="Courier New" charset="0"/>
                  <a:cs typeface="Courier New" charset="0"/>
                </a:rPr>
                <a:t>array[rear] = e;</a:t>
              </a:r>
              <a:endParaRPr lang="en-US" dirty="0">
                <a:latin typeface="Courier New" charset="0"/>
                <a:ea typeface="Courier New" charset="0"/>
                <a:cs typeface="Courier New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9549" y="3326091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A)</a:t>
              </a:r>
              <a:endParaRPr lang="en-US" sz="2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9549" y="3322052"/>
              <a:ext cx="4559300" cy="1254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685800" y="5398063"/>
            <a:ext cx="4559300" cy="9934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64150" y="3920735"/>
            <a:ext cx="5162650" cy="17543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4150" y="5786634"/>
            <a:ext cx="5162650" cy="6224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100" y="2193925"/>
            <a:ext cx="5676900" cy="1325563"/>
          </a:xfrm>
        </p:spPr>
        <p:txBody>
          <a:bodyPr/>
          <a:lstStyle/>
          <a:p>
            <a:r>
              <a:rPr lang="en-US" dirty="0" smtClean="0"/>
              <a:t>Kyle Thayer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77" y="444500"/>
            <a:ext cx="3780692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(Notes for yourself)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6600"/>
            <a:ext cx="10515600" cy="5440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Between arrays and linked-lists which one *always* is the fastest at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enqueue</a:t>
            </a:r>
            <a:r>
              <a:rPr lang="en-US" dirty="0"/>
              <a:t>,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dequeue</a:t>
            </a:r>
            <a:r>
              <a:rPr lang="en-US" dirty="0"/>
              <a:t>, and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seeKthElement</a:t>
            </a:r>
            <a:r>
              <a:rPr lang="en-US" dirty="0"/>
              <a:t> operations? </a:t>
            </a: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(</a:t>
            </a:r>
            <a:r>
              <a:rPr lang="en-US" sz="2400" dirty="0"/>
              <a:t>where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seeKthElement</a:t>
            </a:r>
            <a:r>
              <a:rPr lang="en-US" sz="2400" dirty="0"/>
              <a:t> lets you peek at the kth element in the stack)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689522"/>
              </p:ext>
            </p:extLst>
          </p:nvPr>
        </p:nvGraphicFramePr>
        <p:xfrm>
          <a:off x="1803400" y="2692400"/>
          <a:ext cx="9207500" cy="3276600"/>
        </p:xfrm>
        <a:graphic>
          <a:graphicData uri="http://schemas.openxmlformats.org/drawingml/2006/table">
            <a:tbl>
              <a:tblPr/>
              <a:tblGrid>
                <a:gridCol w="1384300"/>
                <a:gridCol w="2082800"/>
                <a:gridCol w="2032000"/>
                <a:gridCol w="3708400"/>
              </a:tblGrid>
              <a:tr h="6553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Fastest: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0000"/>
                          </a:solidFill>
                          <a:effectLst/>
                          <a:latin typeface="Courier New" charset="0"/>
                          <a:ea typeface="Courier New" charset="0"/>
                          <a:cs typeface="Courier New" charset="0"/>
                        </a:rPr>
                        <a:t>enqueue</a:t>
                      </a:r>
                      <a:endParaRPr lang="en-US" sz="3200" u="sng" dirty="0">
                        <a:solidFill>
                          <a:srgbClr val="000000"/>
                        </a:solidFill>
                        <a:effectLst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0000"/>
                          </a:solidFill>
                          <a:effectLst/>
                          <a:latin typeface="Courier New" charset="0"/>
                          <a:ea typeface="Courier New" charset="0"/>
                          <a:cs typeface="Courier New" charset="0"/>
                        </a:rPr>
                        <a:t>dequeue</a:t>
                      </a:r>
                      <a:endParaRPr lang="en-US" sz="3200" u="sng" dirty="0">
                        <a:solidFill>
                          <a:srgbClr val="000000"/>
                        </a:solidFill>
                        <a:effectLst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0000"/>
                          </a:solidFill>
                          <a:effectLst/>
                          <a:latin typeface="Courier New" charset="0"/>
                          <a:ea typeface="Courier New" charset="0"/>
                          <a:cs typeface="Courier New" charset="0"/>
                        </a:rPr>
                        <a:t>seeKthElement</a:t>
                      </a:r>
                      <a:endParaRPr lang="en-US" sz="3200" u="sng" dirty="0">
                        <a:solidFill>
                          <a:srgbClr val="000000"/>
                        </a:solidFill>
                        <a:effectLst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Arrays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Linked-Lists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Linked-lists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Linked-lists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Arrays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98800" y="534418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They’re all the same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722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(Notes for yourself)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one’s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Arrays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Linked-lists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26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 smtClean="0"/>
              <a:t>The ability to choose wisely between trade-offs is why it’s </a:t>
            </a:r>
            <a:r>
              <a:rPr lang="en-US" dirty="0"/>
              <a:t>important to understand underlying data </a:t>
            </a:r>
            <a:r>
              <a:rPr lang="en-US" dirty="0" smtClean="0"/>
              <a:t>structures.</a:t>
            </a:r>
            <a:endParaRPr lang="en-US" dirty="0"/>
          </a:p>
          <a:p>
            <a:pPr fontAlgn="ctr"/>
            <a:r>
              <a:rPr lang="en-US" dirty="0"/>
              <a:t>Common Trade-offs</a:t>
            </a:r>
          </a:p>
          <a:p>
            <a:pPr lvl="1" fontAlgn="ctr"/>
            <a:r>
              <a:rPr lang="en-US" dirty="0"/>
              <a:t>Time vs space</a:t>
            </a:r>
          </a:p>
          <a:p>
            <a:pPr lvl="1" fontAlgn="ctr"/>
            <a:r>
              <a:rPr lang="en-US" dirty="0"/>
              <a:t>One operation’s efficiency vs another </a:t>
            </a:r>
          </a:p>
          <a:p>
            <a:pPr lvl="1" fontAlgn="ctr"/>
            <a:r>
              <a:rPr lang="en-US" dirty="0"/>
              <a:t>Generality vs simplicity vs performance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2103437"/>
            <a:ext cx="3759200" cy="1325563"/>
          </a:xfrm>
        </p:spPr>
        <p:txBody>
          <a:bodyPr/>
          <a:lstStyle/>
          <a:p>
            <a:r>
              <a:rPr lang="en-US" dirty="0" smtClean="0"/>
              <a:t>Ben Jones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32" y="558800"/>
            <a:ext cx="3640667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900" y="2333625"/>
            <a:ext cx="5384800" cy="1325563"/>
          </a:xfrm>
        </p:spPr>
        <p:txBody>
          <a:bodyPr/>
          <a:lstStyle/>
          <a:p>
            <a:r>
              <a:rPr lang="en-US" dirty="0" smtClean="0"/>
              <a:t>Vlad </a:t>
            </a:r>
            <a:r>
              <a:rPr lang="en-US" dirty="0" err="1" smtClean="0"/>
              <a:t>Shamalov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51" y="1027906"/>
            <a:ext cx="4134449" cy="47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76"/>
            <a:ext cx="12192000" cy="64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Laptop policy</a:t>
            </a:r>
          </a:p>
          <a:p>
            <a:pPr lvl="1"/>
            <a:r>
              <a:rPr lang="en-US" dirty="0" smtClean="0"/>
              <a:t>Lectures starting promptly at 10:50</a:t>
            </a:r>
          </a:p>
          <a:p>
            <a:pPr lvl="1"/>
            <a:r>
              <a:rPr lang="en-US" dirty="0" smtClean="0"/>
              <a:t>Will have discussions in class</a:t>
            </a:r>
          </a:p>
          <a:p>
            <a:pPr lvl="2"/>
            <a:r>
              <a:rPr lang="en-US" dirty="0" smtClean="0"/>
              <a:t>With neighbors</a:t>
            </a:r>
          </a:p>
          <a:p>
            <a:pPr lvl="2"/>
            <a:r>
              <a:rPr lang="en-US" dirty="0" smtClean="0"/>
              <a:t>With entire class</a:t>
            </a:r>
          </a:p>
          <a:p>
            <a:pPr lvl="2"/>
            <a:r>
              <a:rPr lang="en-US" dirty="0" smtClean="0"/>
              <a:t>Hence</a:t>
            </a:r>
            <a:r>
              <a:rPr lang="en-US" dirty="0"/>
              <a:t>, pack yourselves to the front and sit together</a:t>
            </a:r>
            <a:endParaRPr lang="en-US" dirty="0" smtClean="0"/>
          </a:p>
          <a:p>
            <a:pPr lvl="1"/>
            <a:r>
              <a:rPr lang="en-US" dirty="0" smtClean="0"/>
              <a:t>Somewhere we can feel comfortable making mistakes</a:t>
            </a:r>
          </a:p>
          <a:p>
            <a:pPr lvl="2"/>
            <a:r>
              <a:rPr lang="en-US" dirty="0" smtClean="0"/>
              <a:t>One of the best ways to learn!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1431</Words>
  <Application>Microsoft Macintosh PowerPoint</Application>
  <PresentationFormat>Widescreen</PresentationFormat>
  <Paragraphs>420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Calibri</vt:lpstr>
      <vt:lpstr>Calibri Light</vt:lpstr>
      <vt:lpstr>Courier New</vt:lpstr>
      <vt:lpstr>Mangal</vt:lpstr>
      <vt:lpstr>Arial</vt:lpstr>
      <vt:lpstr>Office Theme</vt:lpstr>
      <vt:lpstr>Instructor: Lilian de Greef Quarter: Summer 2017</vt:lpstr>
      <vt:lpstr>Welcome! </vt:lpstr>
      <vt:lpstr>Lilian de Greef</vt:lpstr>
      <vt:lpstr>Kyle Thayer</vt:lpstr>
      <vt:lpstr>Ben Jones</vt:lpstr>
      <vt:lpstr>Vlad Shamalov</vt:lpstr>
      <vt:lpstr>PowerPoint Presentation</vt:lpstr>
      <vt:lpstr>Course Logistics</vt:lpstr>
      <vt:lpstr>Classroom environment</vt:lpstr>
      <vt:lpstr>General Logistics</vt:lpstr>
      <vt:lpstr>Sections &amp; Office Hours</vt:lpstr>
      <vt:lpstr>Contact</vt:lpstr>
      <vt:lpstr>Collaboration and Academic Integrity</vt:lpstr>
      <vt:lpstr>Using PollEverywhere</vt:lpstr>
      <vt:lpstr>Using PollEverywhere: for Peer Instruction</vt:lpstr>
      <vt:lpstr>Take part in class-wide discussion!</vt:lpstr>
      <vt:lpstr>Let’s get started with  Data Structures!</vt:lpstr>
      <vt:lpstr>Expectations: Basic Understanding of</vt:lpstr>
      <vt:lpstr>What is a Data Structure?</vt:lpstr>
      <vt:lpstr>What is a Data Structure?</vt:lpstr>
      <vt:lpstr>The crux of this course</vt:lpstr>
      <vt:lpstr>Terminology</vt:lpstr>
      <vt:lpstr>Terminology</vt:lpstr>
      <vt:lpstr>Terminology</vt:lpstr>
      <vt:lpstr>Computer Science example: Stacks!</vt:lpstr>
      <vt:lpstr>Stack ADT</vt:lpstr>
      <vt:lpstr>Stack data structures</vt:lpstr>
      <vt:lpstr>Stack Practice!</vt:lpstr>
      <vt:lpstr>Stacks are used a lot!</vt:lpstr>
      <vt:lpstr>Another example: Queues!</vt:lpstr>
      <vt:lpstr>Queue ADT</vt:lpstr>
      <vt:lpstr>Queue Data Structure: Linked List</vt:lpstr>
      <vt:lpstr>Queue Data Structure: Linked List</vt:lpstr>
      <vt:lpstr>Queue Data Structure: Array</vt:lpstr>
      <vt:lpstr>Queue Data Structure: Array</vt:lpstr>
      <vt:lpstr>Queue Data Structure: Circular Array!</vt:lpstr>
      <vt:lpstr>PowerPoint Presentation</vt:lpstr>
      <vt:lpstr>(Notes for yourself)</vt:lpstr>
      <vt:lpstr>PowerPoint Presentation</vt:lpstr>
      <vt:lpstr>(Notes for yourself)</vt:lpstr>
      <vt:lpstr>PowerPoint Presentation</vt:lpstr>
      <vt:lpstr>(Notes for yourself)</vt:lpstr>
      <vt:lpstr>Which one’s better?</vt:lpstr>
      <vt:lpstr>Trade-offs!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Take one of the packets stacked near the door.</dc:title>
  <dc:creator>Lilian de Greef</dc:creator>
  <cp:lastModifiedBy>Lilian De Greef</cp:lastModifiedBy>
  <cp:revision>37</cp:revision>
  <cp:lastPrinted>2017-06-19T03:56:47Z</cp:lastPrinted>
  <dcterms:created xsi:type="dcterms:W3CDTF">2017-06-18T22:22:03Z</dcterms:created>
  <dcterms:modified xsi:type="dcterms:W3CDTF">2017-06-19T03:57:44Z</dcterms:modified>
</cp:coreProperties>
</file>