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4"/>
  </p:notesMasterIdLst>
  <p:sldIdLst>
    <p:sldId id="256" r:id="rId2"/>
    <p:sldId id="481" r:id="rId3"/>
    <p:sldId id="657" r:id="rId4"/>
    <p:sldId id="658" r:id="rId5"/>
    <p:sldId id="659" r:id="rId6"/>
    <p:sldId id="660" r:id="rId7"/>
    <p:sldId id="487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  <p:sldId id="670" r:id="rId18"/>
    <p:sldId id="671" r:id="rId19"/>
    <p:sldId id="684" r:id="rId20"/>
    <p:sldId id="685" r:id="rId21"/>
    <p:sldId id="686" r:id="rId22"/>
    <p:sldId id="687" r:id="rId23"/>
    <p:sldId id="688" r:id="rId24"/>
    <p:sldId id="689" r:id="rId25"/>
    <p:sldId id="690" r:id="rId26"/>
    <p:sldId id="691" r:id="rId27"/>
    <p:sldId id="692" r:id="rId28"/>
    <p:sldId id="693" r:id="rId29"/>
    <p:sldId id="694" r:id="rId30"/>
    <p:sldId id="695" r:id="rId31"/>
    <p:sldId id="696" r:id="rId32"/>
    <p:sldId id="697" r:id="rId33"/>
    <p:sldId id="698" r:id="rId34"/>
    <p:sldId id="699" r:id="rId35"/>
    <p:sldId id="700" r:id="rId36"/>
    <p:sldId id="701" r:id="rId37"/>
    <p:sldId id="702" r:id="rId38"/>
    <p:sldId id="703" r:id="rId39"/>
    <p:sldId id="704" r:id="rId40"/>
    <p:sldId id="705" r:id="rId41"/>
    <p:sldId id="706" r:id="rId42"/>
    <p:sldId id="707" r:id="rId43"/>
    <p:sldId id="708" r:id="rId44"/>
    <p:sldId id="709" r:id="rId45"/>
    <p:sldId id="710" r:id="rId46"/>
    <p:sldId id="711" r:id="rId47"/>
    <p:sldId id="712" r:id="rId48"/>
    <p:sldId id="713" r:id="rId49"/>
    <p:sldId id="714" r:id="rId50"/>
    <p:sldId id="715" r:id="rId51"/>
    <p:sldId id="716" r:id="rId52"/>
    <p:sldId id="717" r:id="rId53"/>
    <p:sldId id="718" r:id="rId54"/>
    <p:sldId id="719" r:id="rId55"/>
    <p:sldId id="720" r:id="rId56"/>
    <p:sldId id="721" r:id="rId57"/>
    <p:sldId id="722" r:id="rId58"/>
    <p:sldId id="831" r:id="rId59"/>
    <p:sldId id="832" r:id="rId60"/>
    <p:sldId id="833" r:id="rId61"/>
    <p:sldId id="834" r:id="rId62"/>
    <p:sldId id="835" r:id="rId63"/>
    <p:sldId id="836" r:id="rId64"/>
    <p:sldId id="837" r:id="rId65"/>
    <p:sldId id="724" r:id="rId66"/>
    <p:sldId id="725" r:id="rId67"/>
    <p:sldId id="726" r:id="rId68"/>
    <p:sldId id="727" r:id="rId69"/>
    <p:sldId id="728" r:id="rId70"/>
    <p:sldId id="729" r:id="rId71"/>
    <p:sldId id="730" r:id="rId72"/>
    <p:sldId id="740" r:id="rId73"/>
    <p:sldId id="731" r:id="rId74"/>
    <p:sldId id="732" r:id="rId75"/>
    <p:sldId id="734" r:id="rId76"/>
    <p:sldId id="735" r:id="rId77"/>
    <p:sldId id="736" r:id="rId78"/>
    <p:sldId id="737" r:id="rId79"/>
    <p:sldId id="738" r:id="rId80"/>
    <p:sldId id="739" r:id="rId81"/>
    <p:sldId id="741" r:id="rId82"/>
    <p:sldId id="742" r:id="rId83"/>
    <p:sldId id="743" r:id="rId84"/>
    <p:sldId id="744" r:id="rId85"/>
    <p:sldId id="745" r:id="rId86"/>
    <p:sldId id="746" r:id="rId87"/>
    <p:sldId id="747" r:id="rId88"/>
    <p:sldId id="749" r:id="rId89"/>
    <p:sldId id="750" r:id="rId90"/>
    <p:sldId id="751" r:id="rId91"/>
    <p:sldId id="754" r:id="rId92"/>
    <p:sldId id="755" r:id="rId93"/>
    <p:sldId id="764" r:id="rId94"/>
    <p:sldId id="773" r:id="rId95"/>
    <p:sldId id="774" r:id="rId96"/>
    <p:sldId id="775" r:id="rId97"/>
    <p:sldId id="776" r:id="rId98"/>
    <p:sldId id="777" r:id="rId99"/>
    <p:sldId id="778" r:id="rId100"/>
    <p:sldId id="779" r:id="rId101"/>
    <p:sldId id="780" r:id="rId102"/>
    <p:sldId id="781" r:id="rId103"/>
    <p:sldId id="782" r:id="rId104"/>
    <p:sldId id="783" r:id="rId105"/>
    <p:sldId id="784" r:id="rId106"/>
    <p:sldId id="785" r:id="rId107"/>
    <p:sldId id="786" r:id="rId108"/>
    <p:sldId id="787" r:id="rId109"/>
    <p:sldId id="788" r:id="rId110"/>
    <p:sldId id="789" r:id="rId111"/>
    <p:sldId id="790" r:id="rId112"/>
    <p:sldId id="791" r:id="rId1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481"/>
            <p14:sldId id="657"/>
            <p14:sldId id="658"/>
            <p14:sldId id="659"/>
            <p14:sldId id="660"/>
            <p14:sldId id="487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84"/>
            <p14:sldId id="685"/>
            <p14:sldId id="686"/>
            <p14:sldId id="687"/>
            <p14:sldId id="688"/>
            <p14:sldId id="689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  <p14:sldId id="709"/>
            <p14:sldId id="710"/>
            <p14:sldId id="711"/>
            <p14:sldId id="712"/>
            <p14:sldId id="713"/>
            <p14:sldId id="714"/>
            <p14:sldId id="715"/>
            <p14:sldId id="716"/>
            <p14:sldId id="717"/>
            <p14:sldId id="718"/>
            <p14:sldId id="719"/>
            <p14:sldId id="720"/>
            <p14:sldId id="721"/>
            <p14:sldId id="722"/>
            <p14:sldId id="831"/>
            <p14:sldId id="832"/>
            <p14:sldId id="833"/>
            <p14:sldId id="834"/>
            <p14:sldId id="835"/>
            <p14:sldId id="836"/>
            <p14:sldId id="837"/>
            <p14:sldId id="724"/>
            <p14:sldId id="725"/>
            <p14:sldId id="726"/>
            <p14:sldId id="727"/>
            <p14:sldId id="728"/>
            <p14:sldId id="729"/>
            <p14:sldId id="730"/>
            <p14:sldId id="740"/>
            <p14:sldId id="731"/>
            <p14:sldId id="732"/>
            <p14:sldId id="734"/>
            <p14:sldId id="735"/>
            <p14:sldId id="736"/>
            <p14:sldId id="737"/>
            <p14:sldId id="738"/>
            <p14:sldId id="739"/>
            <p14:sldId id="741"/>
            <p14:sldId id="742"/>
            <p14:sldId id="743"/>
            <p14:sldId id="744"/>
            <p14:sldId id="745"/>
            <p14:sldId id="746"/>
            <p14:sldId id="747"/>
            <p14:sldId id="749"/>
            <p14:sldId id="750"/>
            <p14:sldId id="751"/>
            <p14:sldId id="754"/>
            <p14:sldId id="755"/>
            <p14:sldId id="764"/>
            <p14:sldId id="773"/>
            <p14:sldId id="774"/>
            <p14:sldId id="775"/>
            <p14:sldId id="776"/>
            <p14:sldId id="777"/>
            <p14:sldId id="778"/>
            <p14:sldId id="779"/>
            <p14:sldId id="780"/>
            <p14:sldId id="781"/>
            <p14:sldId id="782"/>
            <p14:sldId id="783"/>
            <p14:sldId id="784"/>
            <p14:sldId id="785"/>
            <p14:sldId id="786"/>
            <p14:sldId id="787"/>
            <p14:sldId id="788"/>
            <p14:sldId id="789"/>
            <p14:sldId id="790"/>
            <p14:sldId id="7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notesMaster" Target="notesMasters/notesMaster1.xml"/><Relationship Id="rId115" Type="http://schemas.openxmlformats.org/officeDocument/2006/relationships/printerSettings" Target="printerSettings/printerSettings1.bin"/><Relationship Id="rId116" Type="http://schemas.openxmlformats.org/officeDocument/2006/relationships/presProps" Target="presProps.xml"/><Relationship Id="rId117" Type="http://schemas.openxmlformats.org/officeDocument/2006/relationships/viewProps" Target="viewProps.xml"/><Relationship Id="rId118" Type="http://schemas.openxmlformats.org/officeDocument/2006/relationships/theme" Target="theme/theme1.xml"/><Relationship Id="rId119" Type="http://schemas.openxmlformats.org/officeDocument/2006/relationships/tableStyles" Target="tableStyles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</a:t>
            </a:r>
            <a:r>
              <a:rPr lang="en-US" sz="4800" dirty="0" smtClean="0"/>
              <a:t>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16</a:t>
            </a:r>
            <a:r>
              <a:rPr lang="en-US" baseline="30000" dirty="0" smtClean="0"/>
              <a:t>th</a:t>
            </a:r>
            <a:r>
              <a:rPr lang="en-US" dirty="0" smtClean="0"/>
              <a:t> – </a:t>
            </a:r>
            <a:r>
              <a:rPr lang="en-US" dirty="0" smtClean="0"/>
              <a:t>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Introduction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there is a set of data </a:t>
            </a:r>
            <a:r>
              <a:rPr lang="en-US" sz="2800" b="1" dirty="0" smtClean="0"/>
              <a:t>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Any data we might want to store is a member of this set. For example, </a:t>
            </a:r>
            <a:r>
              <a:rPr lang="en-US" sz="2800" b="1" dirty="0" smtClean="0"/>
              <a:t>M </a:t>
            </a:r>
            <a:r>
              <a:rPr lang="en-US" sz="2800" dirty="0" smtClean="0"/>
              <a:t>might be the set of all strings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There is a set of data that we actually care about storing </a:t>
            </a:r>
            <a:r>
              <a:rPr lang="en-US" sz="2800" b="1" dirty="0" smtClean="0"/>
              <a:t>D</a:t>
            </a:r>
            <a:r>
              <a:rPr lang="en-US" sz="2800" dirty="0" smtClean="0"/>
              <a:t>, where </a:t>
            </a:r>
            <a:r>
              <a:rPr lang="en-US" sz="2800" b="1" dirty="0" smtClean="0"/>
              <a:t>D</a:t>
            </a:r>
            <a:r>
              <a:rPr lang="en-US" sz="2800" dirty="0" smtClean="0"/>
              <a:t> &lt;&lt; </a:t>
            </a:r>
            <a:r>
              <a:rPr lang="en-US" sz="2800" b="1" dirty="0" smtClean="0"/>
              <a:t>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49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76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558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Guaranteed to find a spot if it is available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781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Guaranteed to find a spot if it is available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If the array is too full, its operations reach O(n)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27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280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770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263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109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42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Can fail to insert if the table is over half full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784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Introduction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there is a set of data </a:t>
            </a:r>
            <a:r>
              <a:rPr lang="en-US" sz="2800" b="1" dirty="0" smtClean="0"/>
              <a:t>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Any data we might want to store is a member of this set. For example, </a:t>
            </a:r>
            <a:r>
              <a:rPr lang="en-US" sz="2800" b="1" dirty="0" smtClean="0"/>
              <a:t>M </a:t>
            </a:r>
            <a:r>
              <a:rPr lang="en-US" sz="2800" dirty="0" smtClean="0"/>
              <a:t>might be the set of all strings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There is a set of data that we actually care about storing </a:t>
            </a:r>
            <a:r>
              <a:rPr lang="en-US" sz="2800" b="1" dirty="0" smtClean="0"/>
              <a:t>D</a:t>
            </a:r>
            <a:r>
              <a:rPr lang="en-US" sz="2800" dirty="0" smtClean="0"/>
              <a:t>, where </a:t>
            </a:r>
            <a:r>
              <a:rPr lang="en-US" sz="2800" b="1" dirty="0" smtClean="0"/>
              <a:t>D</a:t>
            </a:r>
            <a:r>
              <a:rPr lang="en-US" sz="2800" dirty="0" smtClean="0"/>
              <a:t> &lt;&lt; </a:t>
            </a:r>
            <a:r>
              <a:rPr lang="en-US" sz="2800" b="1" dirty="0" smtClean="0"/>
              <a:t>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 an English Dictionary, </a:t>
            </a:r>
            <a:r>
              <a:rPr lang="en-US" sz="2800" b="1" dirty="0" smtClean="0"/>
              <a:t>D </a:t>
            </a:r>
            <a:r>
              <a:rPr lang="en-US" sz="2800" dirty="0" smtClean="0"/>
              <a:t>might be the set of English words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064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04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two keys collide in the hash table, then a secondary hash indicates the probing size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327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two keys collide in the hash table, then a secondary hash indicates the probing size</a:t>
            </a:r>
            <a:endParaRPr lang="en-US" sz="2000" dirty="0"/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Need to be careful, possible for infinite loops with a very empty array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819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our ideal data structure?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21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our ideal data structure?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data structure should use O(D) 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742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our ideal data structure?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data structure should use O(D)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No extra memory is allocated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311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our ideal data structure?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data structure should use O(D)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No extra memory is allocated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operation should run in O(1)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961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our ideal data structure?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data structure should use O(D)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No extra memory is allocated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operation should run in O(1) time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Accesses should be as fast as possible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8021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some difficulties with this?</a:t>
            </a:r>
          </a:p>
        </p:txBody>
      </p:sp>
    </p:spTree>
    <p:extLst>
      <p:ext uri="{BB962C8B-B14F-4D97-AF65-F5344CB8AC3E}">
        <p14:creationId xmlns:p14="http://schemas.microsoft.com/office/powerpoint/2010/main" val="20070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some difficulties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Need to know the size of </a:t>
            </a:r>
            <a:r>
              <a:rPr lang="en-US" sz="2600" b="1" dirty="0" smtClean="0"/>
              <a:t>D </a:t>
            </a:r>
            <a:r>
              <a:rPr lang="en-US" sz="2600" dirty="0" smtClean="0"/>
              <a:t>in advance or lose memory to pointer overhead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9557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some difficulties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Need to know the size of </a:t>
            </a:r>
            <a:r>
              <a:rPr lang="en-US" sz="2600" b="1" dirty="0" smtClean="0"/>
              <a:t>D </a:t>
            </a:r>
            <a:r>
              <a:rPr lang="en-US" sz="2600" dirty="0" smtClean="0"/>
              <a:t>in advance or lose memory to pointer overhead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Hard to go from </a:t>
            </a:r>
            <a:r>
              <a:rPr lang="en-US" sz="2600" b="1" dirty="0" smtClean="0"/>
              <a:t>M </a:t>
            </a:r>
            <a:r>
              <a:rPr lang="en-US" sz="2600" dirty="0" smtClean="0"/>
              <a:t>-&gt; </a:t>
            </a:r>
            <a:r>
              <a:rPr lang="en-US" sz="2600" b="1" dirty="0" smtClean="0"/>
              <a:t>D </a:t>
            </a:r>
            <a:r>
              <a:rPr lang="en-US" sz="2600" dirty="0" smtClean="0"/>
              <a:t>in O(1) time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2269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Hashing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787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Memory: The Hash Table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8864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Memory: The Hash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an array of size </a:t>
            </a:r>
            <a:r>
              <a:rPr lang="en-US" sz="2600" b="1" dirty="0" smtClean="0"/>
              <a:t>c * 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0226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Memory: The Hash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an array of size </a:t>
            </a:r>
            <a:r>
              <a:rPr lang="en-US" sz="2600" b="1" dirty="0" smtClean="0"/>
              <a:t>c * 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index in the array corresponds to </a:t>
            </a:r>
            <a:r>
              <a:rPr lang="en-US" sz="2600" i="1" dirty="0" smtClean="0"/>
              <a:t>some </a:t>
            </a:r>
            <a:r>
              <a:rPr lang="en-US" sz="2600" dirty="0" smtClean="0"/>
              <a:t>element in </a:t>
            </a:r>
            <a:r>
              <a:rPr lang="en-US" sz="2600" b="1" dirty="0" smtClean="0"/>
              <a:t>M </a:t>
            </a:r>
            <a:r>
              <a:rPr lang="en-US" sz="2600" dirty="0" smtClean="0"/>
              <a:t>that we want to store.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6493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Memory: The Hash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an array of size </a:t>
            </a:r>
            <a:r>
              <a:rPr lang="en-US" sz="2600" b="1" dirty="0" smtClean="0"/>
              <a:t>c * 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index in the array corresponds to </a:t>
            </a:r>
            <a:r>
              <a:rPr lang="en-US" sz="2600" i="1" dirty="0" smtClean="0"/>
              <a:t>some </a:t>
            </a:r>
            <a:r>
              <a:rPr lang="en-US" sz="2600" dirty="0" smtClean="0"/>
              <a:t>element in </a:t>
            </a:r>
            <a:r>
              <a:rPr lang="en-US" sz="2600" b="1" dirty="0" smtClean="0"/>
              <a:t>M </a:t>
            </a:r>
            <a:r>
              <a:rPr lang="en-US" sz="2600" dirty="0" smtClean="0"/>
              <a:t>that we want to store.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data in </a:t>
            </a:r>
            <a:r>
              <a:rPr lang="en-US" sz="2600" b="1" dirty="0" smtClean="0"/>
              <a:t>D </a:t>
            </a:r>
            <a:r>
              <a:rPr lang="en-US" sz="2600" dirty="0" smtClean="0"/>
              <a:t>does not need any particular ordering.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0359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do this?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977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do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Array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93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do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Array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088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do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Array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088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do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Array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644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do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Array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431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Basic Concept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2824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problem here?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170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Takes O(D) time to find the word in the list!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77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Takes O(D) time to find the word in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Same problem with sorted arrays!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384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another solution?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06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another solution?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Random mapping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635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What’s the problem here?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631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What’s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Can’t retrieve the random variable, O(D) search!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14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a pseudo-random mapping?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3023813" y="4390027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h(x)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endCxn id="19" idx="1"/>
          </p:cNvCxnSpPr>
          <p:nvPr/>
        </p:nvCxnSpPr>
        <p:spPr>
          <a:xfrm rot="16200000" flipH="1">
            <a:off x="2101640" y="3864978"/>
            <a:ext cx="1263999" cy="5803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001706" y="3523152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endCxn id="19" idx="1"/>
          </p:cNvCxnSpPr>
          <p:nvPr/>
        </p:nvCxnSpPr>
        <p:spPr>
          <a:xfrm rot="5400000" flipH="1" flipV="1">
            <a:off x="2324651" y="4905967"/>
            <a:ext cx="817977" cy="5803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001706" y="5605130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001706" y="5184276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001706" y="4318281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001706" y="5426637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988446" y="3848884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9" idx="3"/>
            <a:endCxn id="8" idx="1"/>
          </p:cNvCxnSpPr>
          <p:nvPr/>
        </p:nvCxnSpPr>
        <p:spPr>
          <a:xfrm flipV="1">
            <a:off x="4142007" y="3369677"/>
            <a:ext cx="1270049" cy="14174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9" idx="3"/>
            <a:endCxn id="9" idx="1"/>
          </p:cNvCxnSpPr>
          <p:nvPr/>
        </p:nvCxnSpPr>
        <p:spPr>
          <a:xfrm flipV="1">
            <a:off x="4142007" y="3661211"/>
            <a:ext cx="1270049" cy="112594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3"/>
            <a:endCxn id="13" idx="1"/>
          </p:cNvCxnSpPr>
          <p:nvPr/>
        </p:nvCxnSpPr>
        <p:spPr>
          <a:xfrm flipV="1">
            <a:off x="4142007" y="4769567"/>
            <a:ext cx="1270049" cy="175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9" idx="3"/>
            <a:endCxn id="15" idx="1"/>
          </p:cNvCxnSpPr>
          <p:nvPr/>
        </p:nvCxnSpPr>
        <p:spPr>
          <a:xfrm>
            <a:off x="4142007" y="4787152"/>
            <a:ext cx="1270049" cy="53518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9" idx="3"/>
            <a:endCxn id="18" idx="1"/>
          </p:cNvCxnSpPr>
          <p:nvPr/>
        </p:nvCxnSpPr>
        <p:spPr>
          <a:xfrm>
            <a:off x="4142007" y="4787152"/>
            <a:ext cx="1270049" cy="138002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09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a pseudo-random mapping?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This is “the hash function”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412056" y="352315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Hash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3512" y="3202931"/>
            <a:ext cx="1118194" cy="320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2056" y="323161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Kumquat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2056" y="379980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2056" y="407592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2056" y="435257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2056" y="4631509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2056" y="490816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2056" y="5184278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2056" y="546093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2056" y="575246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056" y="602911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1116" y="402069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3023813" y="4390027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h(x)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endCxn id="19" idx="1"/>
          </p:cNvCxnSpPr>
          <p:nvPr/>
        </p:nvCxnSpPr>
        <p:spPr>
          <a:xfrm rot="16200000" flipH="1">
            <a:off x="2101640" y="3864978"/>
            <a:ext cx="1263999" cy="5803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001706" y="3523152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endCxn id="19" idx="1"/>
          </p:cNvCxnSpPr>
          <p:nvPr/>
        </p:nvCxnSpPr>
        <p:spPr>
          <a:xfrm rot="5400000" flipH="1" flipV="1">
            <a:off x="2324651" y="4905967"/>
            <a:ext cx="817977" cy="5803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001706" y="5605130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001706" y="5184276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001706" y="4318281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001706" y="5426637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988446" y="3848884"/>
            <a:ext cx="441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9" idx="3"/>
            <a:endCxn id="8" idx="1"/>
          </p:cNvCxnSpPr>
          <p:nvPr/>
        </p:nvCxnSpPr>
        <p:spPr>
          <a:xfrm flipV="1">
            <a:off x="4142007" y="3369677"/>
            <a:ext cx="1270049" cy="14174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9" idx="3"/>
            <a:endCxn id="9" idx="1"/>
          </p:cNvCxnSpPr>
          <p:nvPr/>
        </p:nvCxnSpPr>
        <p:spPr>
          <a:xfrm flipV="1">
            <a:off x="4142007" y="3661211"/>
            <a:ext cx="1270049" cy="112594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3"/>
            <a:endCxn id="13" idx="1"/>
          </p:cNvCxnSpPr>
          <p:nvPr/>
        </p:nvCxnSpPr>
        <p:spPr>
          <a:xfrm flipV="1">
            <a:off x="4142007" y="4769567"/>
            <a:ext cx="1270049" cy="175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9" idx="3"/>
            <a:endCxn id="15" idx="1"/>
          </p:cNvCxnSpPr>
          <p:nvPr/>
        </p:nvCxnSpPr>
        <p:spPr>
          <a:xfrm>
            <a:off x="4142007" y="4787152"/>
            <a:ext cx="1270049" cy="53518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9" idx="3"/>
            <a:endCxn id="18" idx="1"/>
          </p:cNvCxnSpPr>
          <p:nvPr/>
        </p:nvCxnSpPr>
        <p:spPr>
          <a:xfrm>
            <a:off x="4142007" y="4787152"/>
            <a:ext cx="1270049" cy="138002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73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Hash Function maps the large space M to our target space D.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2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Basic Concept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functions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156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Hash Function maps the large space M to our target space D.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We want our hash function to do the following: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1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Hash Function maps the large space M to our target space D.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We want our hash function to do the following: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 repeatable: </a:t>
            </a:r>
            <a:r>
              <a:rPr lang="en-US" sz="2800" dirty="0" smtClean="0">
                <a:latin typeface="Courier"/>
                <a:cs typeface="Courier"/>
              </a:rPr>
              <a:t>H(x) = H(x)</a:t>
            </a:r>
            <a:r>
              <a:rPr lang="en-US" sz="2800" dirty="0" smtClean="0">
                <a:cs typeface="Courier"/>
              </a:rPr>
              <a:t> </a:t>
            </a:r>
            <a:r>
              <a:rPr lang="en-US" sz="2800" dirty="0" smtClean="0"/>
              <a:t>every run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6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Hash Function maps the large space M to our target space D.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We want our hash function to do the following: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 repeatable: </a:t>
            </a:r>
            <a:r>
              <a:rPr lang="en-US" sz="2800" dirty="0" smtClean="0">
                <a:latin typeface="Courier"/>
                <a:cs typeface="Courier"/>
              </a:rPr>
              <a:t>H(x) = H(x)</a:t>
            </a:r>
            <a:r>
              <a:rPr lang="en-US" sz="2800" dirty="0" smtClean="0"/>
              <a:t> every run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 equally distributed: For all </a:t>
            </a:r>
            <a:r>
              <a:rPr lang="en-US" sz="2800" dirty="0" err="1" smtClean="0"/>
              <a:t>y,z</a:t>
            </a:r>
            <a:r>
              <a:rPr lang="en-US" sz="2800" dirty="0" smtClean="0"/>
              <a:t> in D, </a:t>
            </a:r>
            <a:r>
              <a:rPr lang="en-US" sz="2800" dirty="0" smtClean="0">
                <a:latin typeface="Courier"/>
                <a:cs typeface="Courier"/>
              </a:rPr>
              <a:t>P(H(y)) = P(H(z))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Run in constant time: </a:t>
            </a:r>
            <a:r>
              <a:rPr lang="en-US" sz="2800" dirty="0" smtClean="0">
                <a:latin typeface="Courier"/>
                <a:cs typeface="Courier"/>
              </a:rPr>
              <a:t>H(x) = O(1)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9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consider an example. We want to save 10 numbers from all possible Java </a:t>
            </a:r>
            <a:r>
              <a:rPr lang="en-US" sz="2800" dirty="0" err="1" smtClean="0"/>
              <a:t>ints</a:t>
            </a:r>
            <a:endParaRPr lang="en-US" sz="2800" dirty="0" smtClean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3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consider an example. We want to save 10 numbers from all possible Java </a:t>
            </a:r>
            <a:r>
              <a:rPr lang="en-US" sz="2800" dirty="0" err="1" smtClean="0"/>
              <a:t>ints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is a simple hash function?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5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consider an example. We want to save 10 numbers from all possible Java </a:t>
            </a:r>
            <a:r>
              <a:rPr lang="en-US" sz="2800" dirty="0" err="1" smtClean="0"/>
              <a:t>ints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cs typeface="Courier"/>
              </a:rPr>
              <a:t>Just use the number, but we need to mod by the table size to prevent OOB</a:t>
            </a:r>
            <a:endParaRPr lang="en-US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9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insert(519) table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0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insert(519)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does it go?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4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insert(519)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does it go?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519%10 =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2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Let’s insert(519)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Where does it go?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519%10 = 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682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Basic Concept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functions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Collision Resolution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468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165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Insert(214)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58972" y="73274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9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Insert(214)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9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insert(1001)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9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insert(1001)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1: </a:t>
            </a:r>
            <a:r>
              <a:rPr lang="en-US" b="1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22" idx="3"/>
            <a:endCxn id="17" idx="1"/>
          </p:cNvCxnSpPr>
          <p:nvPr/>
        </p:nvCxnSpPr>
        <p:spPr>
          <a:xfrm flipV="1">
            <a:off x="2001706" y="5118496"/>
            <a:ext cx="1022107" cy="3971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3"/>
            <a:endCxn id="4" idx="1"/>
          </p:cNvCxnSpPr>
          <p:nvPr/>
        </p:nvCxnSpPr>
        <p:spPr>
          <a:xfrm flipV="1">
            <a:off x="4142007" y="4379123"/>
            <a:ext cx="1559954" cy="7393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71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there a problem here?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1: </a:t>
            </a:r>
            <a:r>
              <a:rPr lang="en-US" b="1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22" idx="3"/>
            <a:endCxn id="17" idx="1"/>
          </p:cNvCxnSpPr>
          <p:nvPr/>
        </p:nvCxnSpPr>
        <p:spPr>
          <a:xfrm flipV="1">
            <a:off x="2001706" y="5118496"/>
            <a:ext cx="1022107" cy="3971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3"/>
            <a:endCxn id="4" idx="1"/>
          </p:cNvCxnSpPr>
          <p:nvPr/>
        </p:nvCxnSpPr>
        <p:spPr>
          <a:xfrm flipV="1">
            <a:off x="4142007" y="4379123"/>
            <a:ext cx="1559954" cy="7393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13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there a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insert(3744)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1: </a:t>
            </a:r>
            <a:r>
              <a:rPr lang="en-US" b="1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22" idx="3"/>
            <a:endCxn id="17" idx="1"/>
          </p:cNvCxnSpPr>
          <p:nvPr/>
        </p:nvCxnSpPr>
        <p:spPr>
          <a:xfrm flipV="1">
            <a:off x="2001706" y="5118496"/>
            <a:ext cx="1022107" cy="3971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3"/>
            <a:endCxn id="4" idx="1"/>
          </p:cNvCxnSpPr>
          <p:nvPr/>
        </p:nvCxnSpPr>
        <p:spPr>
          <a:xfrm flipV="1">
            <a:off x="4142007" y="4379123"/>
            <a:ext cx="1559954" cy="7393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3512" y="604024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3744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8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there a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insert(3744)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1: </a:t>
            </a:r>
            <a:r>
              <a:rPr lang="en-US" b="1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22" idx="3"/>
            <a:endCxn id="17" idx="1"/>
          </p:cNvCxnSpPr>
          <p:nvPr/>
        </p:nvCxnSpPr>
        <p:spPr>
          <a:xfrm flipV="1">
            <a:off x="2001706" y="5118496"/>
            <a:ext cx="1022107" cy="3971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3"/>
            <a:endCxn id="4" idx="1"/>
          </p:cNvCxnSpPr>
          <p:nvPr/>
        </p:nvCxnSpPr>
        <p:spPr>
          <a:xfrm flipV="1">
            <a:off x="4142007" y="4379123"/>
            <a:ext cx="1559954" cy="7393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3512" y="604024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3744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Elbow Connector 26"/>
          <p:cNvCxnSpPr>
            <a:stCxn id="25" idx="3"/>
            <a:endCxn id="17" idx="1"/>
          </p:cNvCxnSpPr>
          <p:nvPr/>
        </p:nvCxnSpPr>
        <p:spPr>
          <a:xfrm flipV="1">
            <a:off x="2001706" y="5118496"/>
            <a:ext cx="1022107" cy="105980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78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Is there a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insert(3744)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is called a collision!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1: </a:t>
            </a:r>
            <a:r>
              <a:rPr lang="en-US" b="1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19" idx="3"/>
            <a:endCxn id="17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22" idx="3"/>
            <a:endCxn id="17" idx="1"/>
          </p:cNvCxnSpPr>
          <p:nvPr/>
        </p:nvCxnSpPr>
        <p:spPr>
          <a:xfrm flipV="1">
            <a:off x="2001706" y="5118496"/>
            <a:ext cx="1022107" cy="3971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3"/>
            <a:endCxn id="4" idx="1"/>
          </p:cNvCxnSpPr>
          <p:nvPr/>
        </p:nvCxnSpPr>
        <p:spPr>
          <a:xfrm flipV="1">
            <a:off x="4142007" y="4379123"/>
            <a:ext cx="1559954" cy="7393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3512" y="604024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3744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Elbow Connector 26"/>
          <p:cNvCxnSpPr>
            <a:stCxn id="25" idx="3"/>
            <a:endCxn id="17" idx="1"/>
          </p:cNvCxnSpPr>
          <p:nvPr/>
        </p:nvCxnSpPr>
        <p:spPr>
          <a:xfrm flipV="1">
            <a:off x="2001706" y="5118496"/>
            <a:ext cx="1022107" cy="105980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7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 reality, good hash functions are difficult to produce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want a hash that distributes our data evenly throughout the space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0105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 reality, good hash functions are difficult to produce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want a hash that distributes our data evenly throughout the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Usually, our hash function returns some integer, which must then be </a:t>
            </a:r>
            <a:r>
              <a:rPr lang="en-US" sz="2600" dirty="0" err="1" smtClean="0"/>
              <a:t>modded</a:t>
            </a:r>
            <a:r>
              <a:rPr lang="en-US" sz="2600" dirty="0" smtClean="0"/>
              <a:t> to our table size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8935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Basic Concept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functions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Collision Resolution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0926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 reality, good hash functions are difficult to produce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want a hash that distributes our data evenly throughout the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Usually, our hash function returns some integer, which must then be </a:t>
            </a:r>
            <a:r>
              <a:rPr lang="en-US" sz="2600" dirty="0" err="1" smtClean="0"/>
              <a:t>modded</a:t>
            </a:r>
            <a:r>
              <a:rPr lang="en-US" sz="2600" dirty="0" smtClean="0"/>
              <a:t> to our table 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Needs to incorporate all the data in the keys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361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You will not have to produce hash functions, but you should recognize good ones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159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You will not have to produce hash functions, but you should recognize good ones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run in constant time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1409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You will not have to produce hash functions, but you should recognize good ones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run in constant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evenly distribute the data</a:t>
            </a:r>
          </a:p>
        </p:txBody>
      </p:sp>
    </p:spTree>
    <p:extLst>
      <p:ext uri="{BB962C8B-B14F-4D97-AF65-F5344CB8AC3E}">
        <p14:creationId xmlns:p14="http://schemas.microsoft.com/office/powerpoint/2010/main" val="268846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You will not have to produce hash functions, but you should recognize good ones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run in constant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evenly distribute the data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return an integer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967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rectify collisions?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Think of a strategy for a few minutes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7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rectify collisions?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Think of a strategy for a few minutes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Possible solutions: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in the next available space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9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rectify collisions?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Think of a strategy for a few minutes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Possible solutions: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in the next available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both in the same space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9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rectify collisions?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Think of a strategy for a few minutes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Possible solutions: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in the next available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both in the same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Try a different hash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rectify collisions?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Think of a strategy for a few minutes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Possible solutions: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in the next available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both in the same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Try a different hash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Resize the array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0192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simplest solution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0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simplest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Find the next available spot in the array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simplest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Find the next available spot in the array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This solution is called </a:t>
            </a:r>
            <a:r>
              <a:rPr lang="en-US" sz="2800" b="1" dirty="0" smtClean="0">
                <a:cs typeface="Courier"/>
              </a:rPr>
              <a:t>linear probing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simplest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Find the next available spot in the array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>
                <a:cs typeface="Courier"/>
              </a:rPr>
              <a:t>This solution is called </a:t>
            </a:r>
            <a:r>
              <a:rPr lang="en-US" sz="2800" b="1" dirty="0">
                <a:cs typeface="Courier"/>
              </a:rPr>
              <a:t>linear </a:t>
            </a:r>
            <a:r>
              <a:rPr lang="en-US" sz="2800" b="1" dirty="0" smtClean="0">
                <a:cs typeface="Courier"/>
              </a:rPr>
              <a:t>probing</a:t>
            </a:r>
            <a:endParaRPr lang="en-US" sz="2800" dirty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701961" y="4241065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1: </a:t>
            </a:r>
            <a:r>
              <a:rPr lang="en-US" b="1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512" y="3949531"/>
            <a:ext cx="1118194" cy="2790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01961" y="394953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1961" y="451771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1961" y="479383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1961" y="507048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4: </a:t>
            </a:r>
            <a:r>
              <a:rPr lang="en-US" b="1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1961" y="5349421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961" y="5626073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01961" y="5902190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1961" y="617884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01961" y="6470376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9: </a:t>
            </a:r>
            <a:r>
              <a:rPr lang="en-US" b="1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23813" y="4721371"/>
            <a:ext cx="1118194" cy="794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h(x) =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key%10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3512" y="4809804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519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>
            <a:stCxn id="16" idx="3"/>
            <a:endCxn id="15" idx="1"/>
          </p:cNvCxnSpPr>
          <p:nvPr/>
        </p:nvCxnSpPr>
        <p:spPr>
          <a:xfrm>
            <a:off x="2001706" y="4947862"/>
            <a:ext cx="1022107" cy="1706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5" idx="3"/>
            <a:endCxn id="14" idx="1"/>
          </p:cNvCxnSpPr>
          <p:nvPr/>
        </p:nvCxnSpPr>
        <p:spPr>
          <a:xfrm>
            <a:off x="4142007" y="5118496"/>
            <a:ext cx="1559954" cy="1489938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3512" y="424160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19" idx="3"/>
            <a:endCxn id="15" idx="1"/>
          </p:cNvCxnSpPr>
          <p:nvPr/>
        </p:nvCxnSpPr>
        <p:spPr>
          <a:xfrm>
            <a:off x="2001706" y="4379660"/>
            <a:ext cx="1022107" cy="73883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83512" y="5377562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Elbow Connector 21"/>
          <p:cNvCxnSpPr>
            <a:stCxn id="21" idx="3"/>
            <a:endCxn id="15" idx="1"/>
          </p:cNvCxnSpPr>
          <p:nvPr/>
        </p:nvCxnSpPr>
        <p:spPr>
          <a:xfrm flipV="1">
            <a:off x="2001706" y="5118496"/>
            <a:ext cx="1022107" cy="3971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5" idx="3"/>
            <a:endCxn id="4" idx="1"/>
          </p:cNvCxnSpPr>
          <p:nvPr/>
        </p:nvCxnSpPr>
        <p:spPr>
          <a:xfrm flipV="1">
            <a:off x="4142007" y="4379123"/>
            <a:ext cx="1559954" cy="739373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83512" y="6040247"/>
            <a:ext cx="1118194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3744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24" idx="3"/>
            <a:endCxn id="15" idx="1"/>
          </p:cNvCxnSpPr>
          <p:nvPr/>
        </p:nvCxnSpPr>
        <p:spPr>
          <a:xfrm flipV="1">
            <a:off x="2001706" y="5118496"/>
            <a:ext cx="1022107" cy="105980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5" idx="3"/>
            <a:endCxn id="9" idx="1"/>
          </p:cNvCxnSpPr>
          <p:nvPr/>
        </p:nvCxnSpPr>
        <p:spPr>
          <a:xfrm>
            <a:off x="4142007" y="5118496"/>
            <a:ext cx="1559954" cy="90048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5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  <a:endParaRPr lang="en-US" sz="28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342726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do we search for 3744?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142100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do we search for 3744?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Need to go to 4, and then cycle through all of the entries until--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27338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do we search for 3744?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Need to go to 4, and then cycle through all of the entries until we find the element or find a blank space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265327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do we search for 3744?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Need to go to 4, and then cycle through all of the entries until we find the element or find a blank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if we need to add something that ends in 5?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35986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do we search for 3744?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Need to go to 4, and then cycle through all of the entries until we find the element or find a blank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if we need to add something that ends in 5?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It also ends up in this problem area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104830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Introduction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there is a set of data </a:t>
            </a:r>
            <a:r>
              <a:rPr lang="en-US" sz="2800" b="1" dirty="0" smtClean="0"/>
              <a:t>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2412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problems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How do we search for 3744?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Need to go to 4, and then cycle through all of the entries until we find the element or find a blank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What if we need to add something that ends in 5?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It also ends up in this problem area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This is called </a:t>
            </a:r>
            <a:r>
              <a:rPr lang="en-US" sz="2600" b="1" dirty="0" smtClean="0">
                <a:cs typeface="Courier"/>
              </a:rPr>
              <a:t>clustering</a:t>
            </a:r>
            <a:endParaRPr lang="en-US" sz="26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</p:spTree>
    <p:extLst>
      <p:ext uri="{BB962C8B-B14F-4D97-AF65-F5344CB8AC3E}">
        <p14:creationId xmlns:p14="http://schemas.microsoft.com/office/powerpoint/2010/main" val="35982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negative effects of clustering?</a:t>
            </a:r>
            <a:endParaRPr lang="en-US" sz="26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6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negative effects of clustering?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If the cluster becomes too large, two things happen: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347421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negative effects of clustering?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If the cluster becomes too large, two things happen: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 chances of colliding with the cluster increase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123553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negative effects of clustering?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If the cluster becomes too large, two things happen: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 chances of colliding with the cluster increase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 time it takes to find something in the cluster increases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371307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are the negative effects of clustering?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cs typeface="Courier"/>
              </a:rPr>
              <a:t>If the cluster becomes too large, two things happen: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 chances of colliding with the cluster increase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The time it takes to find something in the cluster increases. </a:t>
            </a:r>
            <a:r>
              <a:rPr lang="en-US" sz="2400" b="1" dirty="0">
                <a:cs typeface="Courier"/>
              </a:rPr>
              <a:t>T</a:t>
            </a:r>
            <a:r>
              <a:rPr lang="en-US" sz="2400" b="1" dirty="0" smtClean="0">
                <a:cs typeface="Courier"/>
              </a:rPr>
              <a:t>his isn’t O(1) time!</a:t>
            </a:r>
            <a:endParaRPr lang="en-US" sz="24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419920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  <a:endParaRPr lang="en-US" sz="24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405839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122325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Give the elements more </a:t>
            </a:r>
            <a:r>
              <a:rPr lang="en-US" sz="2200" dirty="0">
                <a:cs typeface="Courier"/>
              </a:rPr>
              <a:t>space to avoid clusters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324885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Give the elements more space </a:t>
            </a:r>
            <a:r>
              <a:rPr lang="en-US" sz="2200" dirty="0">
                <a:cs typeface="Courier"/>
              </a:rPr>
              <a:t>to avoid </a:t>
            </a:r>
            <a:r>
              <a:rPr lang="en-US" sz="2200" dirty="0" smtClean="0">
                <a:cs typeface="Courier"/>
              </a:rPr>
              <a:t>clusters. </a:t>
            </a:r>
            <a:r>
              <a:rPr lang="en-US" sz="2200" i="1" dirty="0" smtClean="0">
                <a:cs typeface="Courier"/>
              </a:rPr>
              <a:t>How long does this take?</a:t>
            </a:r>
            <a:endParaRPr lang="en-US" sz="22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238009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Introduction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there is a set of data </a:t>
            </a:r>
            <a:r>
              <a:rPr lang="en-US" sz="2800" b="1" dirty="0" smtClean="0"/>
              <a:t>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Any data we might want to store is a member of this set. For example, </a:t>
            </a:r>
            <a:r>
              <a:rPr lang="en-US" sz="2800" b="1" dirty="0" smtClean="0"/>
              <a:t>M </a:t>
            </a:r>
            <a:r>
              <a:rPr lang="en-US" sz="2800" dirty="0" smtClean="0"/>
              <a:t>might be the set of all strings</a:t>
            </a:r>
          </a:p>
        </p:txBody>
      </p:sp>
    </p:spTree>
    <p:extLst>
      <p:ext uri="{BB962C8B-B14F-4D97-AF65-F5344CB8AC3E}">
        <p14:creationId xmlns:p14="http://schemas.microsoft.com/office/powerpoint/2010/main" val="187720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Give the elements more space </a:t>
            </a:r>
            <a:r>
              <a:rPr lang="en-US" sz="2200" dirty="0">
                <a:cs typeface="Courier"/>
              </a:rPr>
              <a:t>to avoid </a:t>
            </a:r>
            <a:r>
              <a:rPr lang="en-US" sz="2200" dirty="0" smtClean="0">
                <a:cs typeface="Courier"/>
              </a:rPr>
              <a:t>clusters. </a:t>
            </a:r>
            <a:r>
              <a:rPr lang="en-US" sz="2200" i="1" dirty="0" smtClean="0">
                <a:cs typeface="Courier"/>
              </a:rPr>
              <a:t>How long does this take?</a:t>
            </a:r>
            <a:r>
              <a:rPr lang="en-US" sz="2200" dirty="0">
                <a:cs typeface="Courier"/>
              </a:rPr>
              <a:t> </a:t>
            </a:r>
            <a:r>
              <a:rPr lang="en-US" sz="2200" b="1" dirty="0" smtClean="0">
                <a:cs typeface="Courier"/>
              </a:rPr>
              <a:t>O(n</a:t>
            </a:r>
            <a:r>
              <a:rPr lang="en-US" sz="2200" b="1" dirty="0" smtClean="0">
                <a:cs typeface="Courier"/>
              </a:rPr>
              <a:t>) </a:t>
            </a:r>
            <a:r>
              <a:rPr lang="en-US" sz="2200" b="1" dirty="0" smtClean="0">
                <a:cs typeface="Courier"/>
              </a:rPr>
              <a:t>all of the elements need to be rehashed. </a:t>
            </a:r>
            <a:endParaRPr lang="en-US" sz="2200" i="1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217857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Give the elements more space </a:t>
            </a:r>
            <a:r>
              <a:rPr lang="en-US" sz="2200" dirty="0">
                <a:cs typeface="Courier"/>
              </a:rPr>
              <a:t>to avoid </a:t>
            </a:r>
            <a:r>
              <a:rPr lang="en-US" sz="2200" dirty="0" smtClean="0">
                <a:cs typeface="Courier"/>
              </a:rPr>
              <a:t>clusters. </a:t>
            </a:r>
            <a:r>
              <a:rPr lang="en-US" sz="2200" i="1" dirty="0" smtClean="0">
                <a:cs typeface="Courier"/>
              </a:rPr>
              <a:t>How long does this take?</a:t>
            </a:r>
            <a:r>
              <a:rPr lang="en-US" sz="2200" dirty="0">
                <a:cs typeface="Courier"/>
              </a:rPr>
              <a:t> </a:t>
            </a:r>
            <a:r>
              <a:rPr lang="en-US" sz="2200" b="1" dirty="0" smtClean="0">
                <a:cs typeface="Courier"/>
              </a:rPr>
              <a:t>O(n</a:t>
            </a:r>
            <a:r>
              <a:rPr lang="en-US" sz="2200" b="1" dirty="0" smtClean="0">
                <a:cs typeface="Courier"/>
              </a:rPr>
              <a:t>) </a:t>
            </a:r>
            <a:r>
              <a:rPr lang="en-US" sz="2200" b="1" dirty="0" smtClean="0">
                <a:cs typeface="Courier"/>
              </a:rPr>
              <a:t>all of the elements need to be rehashed.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Store multiple items in one location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232968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Give the elements more space </a:t>
            </a:r>
            <a:r>
              <a:rPr lang="en-US" sz="2200" dirty="0">
                <a:cs typeface="Courier"/>
              </a:rPr>
              <a:t>to avoid </a:t>
            </a:r>
            <a:r>
              <a:rPr lang="en-US" sz="2200" dirty="0" smtClean="0">
                <a:cs typeface="Courier"/>
              </a:rPr>
              <a:t>clusters. </a:t>
            </a:r>
            <a:r>
              <a:rPr lang="en-US" sz="2200" i="1" dirty="0" smtClean="0">
                <a:cs typeface="Courier"/>
              </a:rPr>
              <a:t>How long does this take?</a:t>
            </a:r>
            <a:r>
              <a:rPr lang="en-US" sz="2200" dirty="0">
                <a:cs typeface="Courier"/>
              </a:rPr>
              <a:t> </a:t>
            </a:r>
            <a:r>
              <a:rPr lang="en-US" sz="2200" b="1" dirty="0" smtClean="0">
                <a:cs typeface="Courier"/>
              </a:rPr>
              <a:t>O(n</a:t>
            </a:r>
            <a:r>
              <a:rPr lang="en-US" sz="2200" b="1" dirty="0" smtClean="0">
                <a:cs typeface="Courier"/>
              </a:rPr>
              <a:t>) </a:t>
            </a:r>
            <a:r>
              <a:rPr lang="en-US" sz="2200" b="1" dirty="0" smtClean="0">
                <a:cs typeface="Courier"/>
              </a:rPr>
              <a:t>all of the elements need to be rehashed.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Store multiple items in one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This is called </a:t>
            </a:r>
            <a:r>
              <a:rPr lang="en-US" sz="2200" b="1" dirty="0" smtClean="0">
                <a:cs typeface="Courier"/>
              </a:rPr>
              <a:t>chaining</a:t>
            </a:r>
            <a:endParaRPr lang="en-US" sz="2200" dirty="0" smtClean="0"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31765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can we solve this problem?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Resize the 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Give the elements more space </a:t>
            </a:r>
            <a:r>
              <a:rPr lang="en-US" sz="2200" dirty="0">
                <a:cs typeface="Courier"/>
              </a:rPr>
              <a:t>to avoid </a:t>
            </a:r>
            <a:r>
              <a:rPr lang="en-US" sz="2200" dirty="0" smtClean="0">
                <a:cs typeface="Courier"/>
              </a:rPr>
              <a:t>clusters. </a:t>
            </a:r>
            <a:r>
              <a:rPr lang="en-US" sz="2200" i="1" dirty="0" smtClean="0">
                <a:cs typeface="Courier"/>
              </a:rPr>
              <a:t>How long does this take?</a:t>
            </a:r>
            <a:r>
              <a:rPr lang="en-US" sz="2200" dirty="0">
                <a:cs typeface="Courier"/>
              </a:rPr>
              <a:t> </a:t>
            </a:r>
            <a:r>
              <a:rPr lang="en-US" sz="2200" b="1" dirty="0" smtClean="0">
                <a:cs typeface="Courier"/>
              </a:rPr>
              <a:t>O(n</a:t>
            </a:r>
            <a:r>
              <a:rPr lang="en-US" sz="2200" b="1" dirty="0" smtClean="0">
                <a:cs typeface="Courier"/>
              </a:rPr>
              <a:t>) </a:t>
            </a:r>
            <a:r>
              <a:rPr lang="en-US" sz="2200" b="1" dirty="0" smtClean="0">
                <a:cs typeface="Courier"/>
              </a:rPr>
              <a:t>all of the elements need to be rehashed.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Courier"/>
              </a:rPr>
              <a:t>Store multiple items in one location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This is called </a:t>
            </a:r>
            <a:r>
              <a:rPr lang="en-US" sz="2200" b="1" dirty="0" smtClean="0">
                <a:cs typeface="Courier"/>
              </a:rPr>
              <a:t>chaining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>
                <a:cs typeface="Courier"/>
              </a:rPr>
              <a:t>We’ll discuss it later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321481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 methods are defined by how they handle collisions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500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 methods are defined by how they handle collisions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main approaches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238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 methods are defined by how they handle collisions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main approaches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Probing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0841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 methods are defined by how they handle collisions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main approaches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Chaining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0704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0317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394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28766</TotalTime>
  <Words>3013</Words>
  <Application>Microsoft Macintosh PowerPoint</Application>
  <PresentationFormat>On-screen Show (4:3)</PresentationFormat>
  <Paragraphs>725</Paragraphs>
  <Slides>112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Essential</vt:lpstr>
      <vt:lpstr>Cse 373</vt:lpstr>
      <vt:lpstr>Today’s lecture</vt:lpstr>
      <vt:lpstr>Today’s lecture</vt:lpstr>
      <vt:lpstr>Today’s lecture</vt:lpstr>
      <vt:lpstr>Today’s lecture</vt:lpstr>
      <vt:lpstr>Today’s lecture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Hashing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The Hash Table</vt:lpstr>
      <vt:lpstr>hash Functions</vt:lpstr>
      <vt:lpstr>hash Functions</vt:lpstr>
      <vt:lpstr>hash Functions</vt:lpstr>
      <vt:lpstr>hash Functions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Hash Function</vt:lpstr>
      <vt:lpstr>Hash Function</vt:lpstr>
      <vt:lpstr>Hash Function</vt:lpstr>
      <vt:lpstr>Hash Function</vt:lpstr>
      <vt:lpstr>Hash Function</vt:lpstr>
      <vt:lpstr>Hash Function</vt:lpstr>
      <vt:lpstr>Hash Function</vt:lpstr>
      <vt:lpstr>hash Example</vt:lpstr>
      <vt:lpstr>hash Example</vt:lpstr>
      <vt:lpstr>hash Example</vt:lpstr>
      <vt:lpstr>hash Example</vt:lpstr>
      <vt:lpstr>hash Example</vt:lpstr>
      <vt:lpstr>hash Example</vt:lpstr>
      <vt:lpstr>hash Example</vt:lpstr>
      <vt:lpstr>Linear Probing</vt:lpstr>
      <vt:lpstr>Linear Probing</vt:lpstr>
      <vt:lpstr>Linear Probing</vt:lpstr>
      <vt:lpstr>Linear Probing</vt:lpstr>
      <vt:lpstr>Linear Probing</vt:lpstr>
      <vt:lpstr>Linear Probing</vt:lpstr>
      <vt:lpstr>Linear Probing</vt:lpstr>
      <vt:lpstr>Linear Probing</vt:lpstr>
      <vt:lpstr>Linear Probing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Clustering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132</cp:revision>
  <dcterms:created xsi:type="dcterms:W3CDTF">2017-03-27T18:12:41Z</dcterms:created>
  <dcterms:modified xsi:type="dcterms:W3CDTF">2017-10-17T00:28:15Z</dcterms:modified>
</cp:coreProperties>
</file>