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3"/>
  </p:notesMasterIdLst>
  <p:sldIdLst>
    <p:sldId id="256" r:id="rId2"/>
    <p:sldId id="610" r:id="rId3"/>
    <p:sldId id="490" r:id="rId4"/>
    <p:sldId id="431" r:id="rId5"/>
    <p:sldId id="484" r:id="rId6"/>
    <p:sldId id="485" r:id="rId7"/>
    <p:sldId id="486" r:id="rId8"/>
    <p:sldId id="487" r:id="rId9"/>
    <p:sldId id="569" r:id="rId10"/>
    <p:sldId id="506" r:id="rId11"/>
    <p:sldId id="434" r:id="rId12"/>
    <p:sldId id="507" r:id="rId13"/>
    <p:sldId id="508" r:id="rId14"/>
    <p:sldId id="509" r:id="rId15"/>
    <p:sldId id="510" r:id="rId16"/>
    <p:sldId id="511" r:id="rId17"/>
    <p:sldId id="512" r:id="rId18"/>
    <p:sldId id="513" r:id="rId19"/>
    <p:sldId id="518" r:id="rId20"/>
    <p:sldId id="519" r:id="rId21"/>
    <p:sldId id="439" r:id="rId22"/>
    <p:sldId id="520" r:id="rId23"/>
    <p:sldId id="521" r:id="rId24"/>
    <p:sldId id="522" r:id="rId25"/>
    <p:sldId id="523" r:id="rId26"/>
    <p:sldId id="524" r:id="rId27"/>
    <p:sldId id="525" r:id="rId28"/>
    <p:sldId id="526" r:id="rId29"/>
    <p:sldId id="527" r:id="rId30"/>
    <p:sldId id="528" r:id="rId31"/>
    <p:sldId id="529" r:id="rId32"/>
    <p:sldId id="530" r:id="rId33"/>
    <p:sldId id="531" r:id="rId34"/>
    <p:sldId id="532" r:id="rId35"/>
    <p:sldId id="533" r:id="rId36"/>
    <p:sldId id="612" r:id="rId37"/>
    <p:sldId id="547" r:id="rId38"/>
    <p:sldId id="548" r:id="rId39"/>
    <p:sldId id="549" r:id="rId40"/>
    <p:sldId id="550" r:id="rId41"/>
    <p:sldId id="551" r:id="rId42"/>
    <p:sldId id="552" r:id="rId43"/>
    <p:sldId id="553" r:id="rId44"/>
    <p:sldId id="554" r:id="rId45"/>
    <p:sldId id="555" r:id="rId46"/>
    <p:sldId id="556" r:id="rId47"/>
    <p:sldId id="557" r:id="rId48"/>
    <p:sldId id="558" r:id="rId49"/>
    <p:sldId id="559" r:id="rId50"/>
    <p:sldId id="560" r:id="rId51"/>
    <p:sldId id="561" r:id="rId52"/>
    <p:sldId id="570" r:id="rId53"/>
    <p:sldId id="562" r:id="rId54"/>
    <p:sldId id="563" r:id="rId55"/>
    <p:sldId id="564" r:id="rId56"/>
    <p:sldId id="565" r:id="rId57"/>
    <p:sldId id="566" r:id="rId58"/>
    <p:sldId id="613" r:id="rId59"/>
    <p:sldId id="571" r:id="rId60"/>
    <p:sldId id="572" r:id="rId61"/>
    <p:sldId id="573" r:id="rId62"/>
    <p:sldId id="574" r:id="rId63"/>
    <p:sldId id="575" r:id="rId64"/>
    <p:sldId id="576" r:id="rId65"/>
    <p:sldId id="577" r:id="rId66"/>
    <p:sldId id="578" r:id="rId67"/>
    <p:sldId id="579" r:id="rId68"/>
    <p:sldId id="580" r:id="rId69"/>
    <p:sldId id="581" r:id="rId70"/>
    <p:sldId id="582" r:id="rId71"/>
    <p:sldId id="583" r:id="rId72"/>
    <p:sldId id="584" r:id="rId73"/>
    <p:sldId id="585" r:id="rId74"/>
    <p:sldId id="586" r:id="rId75"/>
    <p:sldId id="587" r:id="rId76"/>
    <p:sldId id="588" r:id="rId77"/>
    <p:sldId id="589" r:id="rId78"/>
    <p:sldId id="590" r:id="rId79"/>
    <p:sldId id="591" r:id="rId80"/>
    <p:sldId id="592" r:id="rId81"/>
    <p:sldId id="593" r:id="rId82"/>
    <p:sldId id="594" r:id="rId83"/>
    <p:sldId id="595" r:id="rId84"/>
    <p:sldId id="596" r:id="rId85"/>
    <p:sldId id="597" r:id="rId86"/>
    <p:sldId id="598" r:id="rId87"/>
    <p:sldId id="599" r:id="rId88"/>
    <p:sldId id="600" r:id="rId89"/>
    <p:sldId id="601" r:id="rId90"/>
    <p:sldId id="602" r:id="rId91"/>
    <p:sldId id="603" r:id="rId9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7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notesMaster" Target="notesMasters/notesMaster1.xml"/><Relationship Id="rId94" Type="http://schemas.openxmlformats.org/officeDocument/2006/relationships/printerSettings" Target="printerSettings/printerSettings1.bin"/><Relationship Id="rId95" Type="http://schemas.openxmlformats.org/officeDocument/2006/relationships/presProps" Target="presProps.xml"/><Relationship Id="rId96" Type="http://schemas.openxmlformats.org/officeDocument/2006/relationships/viewProps" Target="viewProps.xml"/><Relationship Id="rId97" Type="http://schemas.openxmlformats.org/officeDocument/2006/relationships/theme" Target="theme/theme1.xml"/><Relationship Id="rId9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2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tags" Target="../tags/tag26.xml"/><Relationship Id="rId27" Type="http://schemas.openxmlformats.org/officeDocument/2006/relationships/tags" Target="../tags/tag27.xml"/><Relationship Id="rId28" Type="http://schemas.openxmlformats.org/officeDocument/2006/relationships/tags" Target="../tags/tag28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30" Type="http://schemas.openxmlformats.org/officeDocument/2006/relationships/tags" Target="../tags/tag30.xml"/><Relationship Id="rId31" Type="http://schemas.openxmlformats.org/officeDocument/2006/relationships/tags" Target="../tags/tag31.xml"/><Relationship Id="rId32" Type="http://schemas.openxmlformats.org/officeDocument/2006/relationships/tags" Target="../tags/tag32.xml"/><Relationship Id="rId9" Type="http://schemas.openxmlformats.org/officeDocument/2006/relationships/tags" Target="../tags/tag9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33" Type="http://schemas.openxmlformats.org/officeDocument/2006/relationships/tags" Target="../tags/tag33.xml"/><Relationship Id="rId34" Type="http://schemas.openxmlformats.org/officeDocument/2006/relationships/tags" Target="../tags/tag34.xml"/><Relationship Id="rId35" Type="http://schemas.openxmlformats.org/officeDocument/2006/relationships/tags" Target="../tags/tag35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37" Type="http://schemas.openxmlformats.org/officeDocument/2006/relationships/tags" Target="../tags/tag37.xml"/><Relationship Id="rId38" Type="http://schemas.openxmlformats.org/officeDocument/2006/relationships/tags" Target="../tags/tag38.xml"/><Relationship Id="rId39" Type="http://schemas.openxmlformats.org/officeDocument/2006/relationships/tags" Target="../tags/tag39.xml"/><Relationship Id="rId40" Type="http://schemas.openxmlformats.org/officeDocument/2006/relationships/tags" Target="../tags/tag40.xml"/><Relationship Id="rId41" Type="http://schemas.openxmlformats.org/officeDocument/2006/relationships/tags" Target="../tags/tag41.xml"/><Relationship Id="rId42" Type="http://schemas.openxmlformats.org/officeDocument/2006/relationships/tags" Target="../tags/tag42.xml"/><Relationship Id="rId43" Type="http://schemas.openxmlformats.org/officeDocument/2006/relationships/tags" Target="../tags/tag43.xml"/><Relationship Id="rId44" Type="http://schemas.openxmlformats.org/officeDocument/2006/relationships/tags" Target="../tags/tag44.xml"/><Relationship Id="rId45" Type="http://schemas.openxmlformats.org/officeDocument/2006/relationships/tags" Target="../tags/tag4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s.usfca.edu/~galles/visualization/AVLtree.html" TargetMode="Externa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373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October 13</a:t>
            </a:r>
            <a:r>
              <a:rPr lang="en-US" baseline="30000" dirty="0" smtClean="0"/>
              <a:t>th</a:t>
            </a:r>
            <a:r>
              <a:rPr lang="en-US" dirty="0" smtClean="0"/>
              <a:t> – </a:t>
            </a:r>
            <a:r>
              <a:rPr lang="en-US" dirty="0" err="1" smtClean="0"/>
              <a:t>Avl</a:t>
            </a:r>
            <a:r>
              <a:rPr lang="en-US" dirty="0" smtClean="0"/>
              <a:t> Trees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Insert(key k, value v):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 the key value pair into the dictionary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Verify that balance is maintained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not, correct the tree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do we correct the tree?</a:t>
            </a:r>
          </a:p>
        </p:txBody>
      </p:sp>
    </p:spTree>
    <p:extLst>
      <p:ext uri="{BB962C8B-B14F-4D97-AF65-F5344CB8AC3E}">
        <p14:creationId xmlns:p14="http://schemas.microsoft.com/office/powerpoint/2010/main" val="765832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AVL Insert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92763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Start with the single root</a:t>
            </a:r>
          </a:p>
        </p:txBody>
      </p:sp>
    </p:spTree>
    <p:extLst>
      <p:ext uri="{BB962C8B-B14F-4D97-AF65-F5344CB8AC3E}">
        <p14:creationId xmlns:p14="http://schemas.microsoft.com/office/powerpoint/2010/main" val="122992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AVL Insert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92763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Add 7 to the tree</a:t>
            </a:r>
          </a:p>
        </p:txBody>
      </p:sp>
      <p:sp>
        <p:nvSpPr>
          <p:cNvPr id="6" name="Oval 5"/>
          <p:cNvSpPr/>
          <p:nvPr/>
        </p:nvSpPr>
        <p:spPr>
          <a:xfrm>
            <a:off x="4414395" y="260780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4" name="Straight Arrow Connector 3"/>
          <p:cNvCxnSpPr>
            <a:stCxn id="5" idx="5"/>
            <a:endCxn id="6" idx="1"/>
          </p:cNvCxnSpPr>
          <p:nvPr/>
        </p:nvCxnSpPr>
        <p:spPr>
          <a:xfrm>
            <a:off x="4245889" y="2313934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766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AVL Insert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92763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Add 7 to the tree. Is balance preserved?</a:t>
            </a:r>
          </a:p>
        </p:txBody>
      </p:sp>
      <p:sp>
        <p:nvSpPr>
          <p:cNvPr id="6" name="Oval 5"/>
          <p:cNvSpPr/>
          <p:nvPr/>
        </p:nvSpPr>
        <p:spPr>
          <a:xfrm>
            <a:off x="4414395" y="260780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4" name="Straight Arrow Connector 3"/>
          <p:cNvCxnSpPr>
            <a:stCxn id="5" idx="5"/>
            <a:endCxn id="6" idx="1"/>
          </p:cNvCxnSpPr>
          <p:nvPr/>
        </p:nvCxnSpPr>
        <p:spPr>
          <a:xfrm>
            <a:off x="4245889" y="2313934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262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AVL Insert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92763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Add 7 to the tree. Is balance preserved?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Yes</a:t>
            </a:r>
          </a:p>
        </p:txBody>
      </p:sp>
      <p:sp>
        <p:nvSpPr>
          <p:cNvPr id="6" name="Oval 5"/>
          <p:cNvSpPr/>
          <p:nvPr/>
        </p:nvSpPr>
        <p:spPr>
          <a:xfrm>
            <a:off x="4414395" y="260780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4" name="Straight Arrow Connector 3"/>
          <p:cNvCxnSpPr>
            <a:stCxn id="5" idx="5"/>
            <a:endCxn id="6" idx="1"/>
          </p:cNvCxnSpPr>
          <p:nvPr/>
        </p:nvCxnSpPr>
        <p:spPr>
          <a:xfrm>
            <a:off x="4245889" y="2313934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312167" y="192763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1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6972" y="267408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0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979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AVL Insert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92763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Add 9 to the tree</a:t>
            </a:r>
          </a:p>
        </p:txBody>
      </p:sp>
      <p:sp>
        <p:nvSpPr>
          <p:cNvPr id="6" name="Oval 5"/>
          <p:cNvSpPr/>
          <p:nvPr/>
        </p:nvSpPr>
        <p:spPr>
          <a:xfrm>
            <a:off x="4414395" y="260780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4" name="Straight Arrow Connector 3"/>
          <p:cNvCxnSpPr>
            <a:stCxn id="5" idx="5"/>
            <a:endCxn id="6" idx="1"/>
          </p:cNvCxnSpPr>
          <p:nvPr/>
        </p:nvCxnSpPr>
        <p:spPr>
          <a:xfrm>
            <a:off x="4245889" y="2313934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974112" y="335055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endCxn id="9" idx="1"/>
          </p:cNvCxnSpPr>
          <p:nvPr/>
        </p:nvCxnSpPr>
        <p:spPr>
          <a:xfrm>
            <a:off x="4805606" y="3056685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3162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AVL Insert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92763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Add 9 to the tree. Is balance preserved?</a:t>
            </a:r>
          </a:p>
        </p:txBody>
      </p:sp>
      <p:sp>
        <p:nvSpPr>
          <p:cNvPr id="6" name="Oval 5"/>
          <p:cNvSpPr/>
          <p:nvPr/>
        </p:nvSpPr>
        <p:spPr>
          <a:xfrm>
            <a:off x="4414395" y="260780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4" name="Straight Arrow Connector 3"/>
          <p:cNvCxnSpPr>
            <a:stCxn id="5" idx="5"/>
            <a:endCxn id="6" idx="1"/>
          </p:cNvCxnSpPr>
          <p:nvPr/>
        </p:nvCxnSpPr>
        <p:spPr>
          <a:xfrm>
            <a:off x="4245889" y="2313934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974112" y="335055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endCxn id="9" idx="1"/>
          </p:cNvCxnSpPr>
          <p:nvPr/>
        </p:nvCxnSpPr>
        <p:spPr>
          <a:xfrm>
            <a:off x="4805606" y="3056685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140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AVL Insert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92763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Add 9 to the tree. Is balance preserved?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No.</a:t>
            </a:r>
          </a:p>
        </p:txBody>
      </p:sp>
      <p:sp>
        <p:nvSpPr>
          <p:cNvPr id="6" name="Oval 5"/>
          <p:cNvSpPr/>
          <p:nvPr/>
        </p:nvSpPr>
        <p:spPr>
          <a:xfrm>
            <a:off x="4414395" y="260780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4" name="Straight Arrow Connector 3"/>
          <p:cNvCxnSpPr>
            <a:stCxn id="5" idx="5"/>
            <a:endCxn id="6" idx="1"/>
          </p:cNvCxnSpPr>
          <p:nvPr/>
        </p:nvCxnSpPr>
        <p:spPr>
          <a:xfrm>
            <a:off x="4245889" y="2313934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974112" y="335055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endCxn id="9" idx="1"/>
          </p:cNvCxnSpPr>
          <p:nvPr/>
        </p:nvCxnSpPr>
        <p:spPr>
          <a:xfrm>
            <a:off x="4805606" y="3056685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426689" y="34168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0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4112" y="267408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1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6785" y="196041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2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763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AVL Insert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92763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How do we correct this imbalance?</a:t>
            </a:r>
          </a:p>
        </p:txBody>
      </p:sp>
      <p:sp>
        <p:nvSpPr>
          <p:cNvPr id="6" name="Oval 5"/>
          <p:cNvSpPr/>
          <p:nvPr/>
        </p:nvSpPr>
        <p:spPr>
          <a:xfrm>
            <a:off x="4414395" y="260780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4" name="Straight Arrow Connector 3"/>
          <p:cNvCxnSpPr>
            <a:stCxn id="5" idx="5"/>
            <a:endCxn id="6" idx="1"/>
          </p:cNvCxnSpPr>
          <p:nvPr/>
        </p:nvCxnSpPr>
        <p:spPr>
          <a:xfrm>
            <a:off x="4245889" y="2313934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974112" y="335055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endCxn id="9" idx="1"/>
          </p:cNvCxnSpPr>
          <p:nvPr/>
        </p:nvCxnSpPr>
        <p:spPr>
          <a:xfrm>
            <a:off x="4805606" y="3056685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426689" y="34168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0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4112" y="267408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1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6785" y="196041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2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10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AVL Insert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92763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What shape do we want?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What then do we have as the root?</a:t>
            </a:r>
          </a:p>
        </p:txBody>
      </p:sp>
      <p:sp>
        <p:nvSpPr>
          <p:cNvPr id="6" name="Oval 5"/>
          <p:cNvSpPr/>
          <p:nvPr/>
        </p:nvSpPr>
        <p:spPr>
          <a:xfrm>
            <a:off x="4414395" y="260780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4" name="Straight Arrow Connector 3"/>
          <p:cNvCxnSpPr>
            <a:stCxn id="5" idx="5"/>
            <a:endCxn id="6" idx="1"/>
          </p:cNvCxnSpPr>
          <p:nvPr/>
        </p:nvCxnSpPr>
        <p:spPr>
          <a:xfrm>
            <a:off x="4245889" y="2313934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974112" y="335055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endCxn id="9" idx="1"/>
          </p:cNvCxnSpPr>
          <p:nvPr/>
        </p:nvCxnSpPr>
        <p:spPr>
          <a:xfrm>
            <a:off x="4805606" y="3056685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426689" y="34168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0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4112" y="267408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1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6785" y="196041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90655" y="5025061"/>
            <a:ext cx="452577" cy="452577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638470" y="6120006"/>
            <a:ext cx="452577" cy="452577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7428634" y="6120006"/>
            <a:ext cx="452577" cy="452577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7376954" y="5443571"/>
            <a:ext cx="277969" cy="644224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6864759" y="5443571"/>
            <a:ext cx="192174" cy="644224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678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P1 scripts run on Sunday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Apologies for part 1 script failures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You will receive the part 1 grade for your part 2 code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Given opportunity next week to get points back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b="1" dirty="0" smtClean="0"/>
              <a:t>Leave team member as comment on canvas</a:t>
            </a:r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6249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AVL Insert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415044" y="2716801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Since 7 must be the root, we “rotate” that node into position.</a:t>
            </a:r>
          </a:p>
        </p:txBody>
      </p:sp>
      <p:sp>
        <p:nvSpPr>
          <p:cNvPr id="6" name="Oval 5"/>
          <p:cNvSpPr/>
          <p:nvPr/>
        </p:nvSpPr>
        <p:spPr>
          <a:xfrm>
            <a:off x="4028096" y="195893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4" name="Straight Arrow Connector 3"/>
          <p:cNvCxnSpPr>
            <a:stCxn id="6" idx="3"/>
            <a:endCxn id="5" idx="7"/>
          </p:cNvCxnSpPr>
          <p:nvPr/>
        </p:nvCxnSpPr>
        <p:spPr>
          <a:xfrm flipH="1">
            <a:off x="3801343" y="2345232"/>
            <a:ext cx="293031" cy="4378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587813" y="27016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endCxn id="9" idx="1"/>
          </p:cNvCxnSpPr>
          <p:nvPr/>
        </p:nvCxnSpPr>
        <p:spPr>
          <a:xfrm>
            <a:off x="4419307" y="2407815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040390" y="276796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0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87813" y="202521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0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36550" y="2740347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807925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To correct this case: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 must become the root</a:t>
            </a:r>
          </a:p>
        </p:txBody>
      </p:sp>
      <p:sp>
        <p:nvSpPr>
          <p:cNvPr id="4" name="Oval 3"/>
          <p:cNvSpPr/>
          <p:nvPr/>
        </p:nvSpPr>
        <p:spPr>
          <a:xfrm>
            <a:off x="5985540" y="1949817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540345" y="262998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5"/>
            <a:endCxn id="5" idx="1"/>
          </p:cNvCxnSpPr>
          <p:nvPr/>
        </p:nvCxnSpPr>
        <p:spPr>
          <a:xfrm>
            <a:off x="6371839" y="2336116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7100062" y="3372736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endCxn id="7" idx="1"/>
          </p:cNvCxnSpPr>
          <p:nvPr/>
        </p:nvCxnSpPr>
        <p:spPr>
          <a:xfrm>
            <a:off x="6931556" y="3078867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45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To correct this case: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 must become the root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We rotate B to the root position</a:t>
            </a:r>
          </a:p>
        </p:txBody>
      </p:sp>
      <p:sp>
        <p:nvSpPr>
          <p:cNvPr id="4" name="Oval 3"/>
          <p:cNvSpPr/>
          <p:nvPr/>
        </p:nvSpPr>
        <p:spPr>
          <a:xfrm>
            <a:off x="5985540" y="1949817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540345" y="262998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5"/>
            <a:endCxn id="5" idx="1"/>
          </p:cNvCxnSpPr>
          <p:nvPr/>
        </p:nvCxnSpPr>
        <p:spPr>
          <a:xfrm>
            <a:off x="6371839" y="2336116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7100062" y="3372736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endCxn id="7" idx="1"/>
          </p:cNvCxnSpPr>
          <p:nvPr/>
        </p:nvCxnSpPr>
        <p:spPr>
          <a:xfrm>
            <a:off x="6931556" y="3078867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684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To correct this case: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 must become the root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We rotate B to the root position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 becomes the left child of B</a:t>
            </a:r>
          </a:p>
        </p:txBody>
      </p:sp>
      <p:sp>
        <p:nvSpPr>
          <p:cNvPr id="4" name="Oval 3"/>
          <p:cNvSpPr/>
          <p:nvPr/>
        </p:nvSpPr>
        <p:spPr>
          <a:xfrm>
            <a:off x="5985540" y="1949817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540345" y="262998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5"/>
            <a:endCxn id="5" idx="1"/>
          </p:cNvCxnSpPr>
          <p:nvPr/>
        </p:nvCxnSpPr>
        <p:spPr>
          <a:xfrm>
            <a:off x="6371839" y="2336116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7100062" y="3372736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endCxn id="7" idx="1"/>
          </p:cNvCxnSpPr>
          <p:nvPr/>
        </p:nvCxnSpPr>
        <p:spPr>
          <a:xfrm>
            <a:off x="6931556" y="3078867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993571" y="56712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6606623" y="4913361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10" idx="3"/>
            <a:endCxn id="9" idx="7"/>
          </p:cNvCxnSpPr>
          <p:nvPr/>
        </p:nvCxnSpPr>
        <p:spPr>
          <a:xfrm flipH="1">
            <a:off x="6379870" y="5299660"/>
            <a:ext cx="293031" cy="4378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166340" y="5656112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13" name="Straight Arrow Connector 12"/>
          <p:cNvCxnSpPr>
            <a:endCxn id="12" idx="1"/>
          </p:cNvCxnSpPr>
          <p:nvPr/>
        </p:nvCxnSpPr>
        <p:spPr>
          <a:xfrm>
            <a:off x="6997834" y="5362243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672901" y="3589492"/>
            <a:ext cx="0" cy="1118264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684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To correct this case: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 must become the root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We rotate B to the root position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 becomes the left child of B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is called the “left rotation”</a:t>
            </a:r>
          </a:p>
        </p:txBody>
      </p:sp>
      <p:sp>
        <p:nvSpPr>
          <p:cNvPr id="4" name="Oval 3"/>
          <p:cNvSpPr/>
          <p:nvPr/>
        </p:nvSpPr>
        <p:spPr>
          <a:xfrm>
            <a:off x="5985540" y="1949817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540345" y="262998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5"/>
            <a:endCxn id="5" idx="1"/>
          </p:cNvCxnSpPr>
          <p:nvPr/>
        </p:nvCxnSpPr>
        <p:spPr>
          <a:xfrm>
            <a:off x="6371839" y="2336116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7100062" y="3372736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endCxn id="7" idx="1"/>
          </p:cNvCxnSpPr>
          <p:nvPr/>
        </p:nvCxnSpPr>
        <p:spPr>
          <a:xfrm>
            <a:off x="6931556" y="3078867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993571" y="56712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6606623" y="4913361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10" idx="3"/>
            <a:endCxn id="9" idx="7"/>
          </p:cNvCxnSpPr>
          <p:nvPr/>
        </p:nvCxnSpPr>
        <p:spPr>
          <a:xfrm flipH="1">
            <a:off x="6379870" y="5299660"/>
            <a:ext cx="293031" cy="4378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166340" y="5656112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13" name="Straight Arrow Connector 12"/>
          <p:cNvCxnSpPr>
            <a:endCxn id="12" idx="1"/>
          </p:cNvCxnSpPr>
          <p:nvPr/>
        </p:nvCxnSpPr>
        <p:spPr>
          <a:xfrm>
            <a:off x="6997834" y="5362243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672901" y="3589492"/>
            <a:ext cx="0" cy="1118264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77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Right rotation</a:t>
            </a:r>
            <a:endParaRPr lang="en-US" sz="2600" dirty="0" smtClean="0"/>
          </a:p>
        </p:txBody>
      </p:sp>
      <p:grpSp>
        <p:nvGrpSpPr>
          <p:cNvPr id="16" name="Group 15"/>
          <p:cNvGrpSpPr/>
          <p:nvPr/>
        </p:nvGrpSpPr>
        <p:grpSpPr>
          <a:xfrm flipH="1">
            <a:off x="5806080" y="1949817"/>
            <a:ext cx="1733641" cy="1875496"/>
            <a:chOff x="5985540" y="1949817"/>
            <a:chExt cx="1567099" cy="1875496"/>
          </a:xfrm>
        </p:grpSpPr>
        <p:sp>
          <p:nvSpPr>
            <p:cNvPr id="4" name="Oval 3"/>
            <p:cNvSpPr/>
            <p:nvPr/>
          </p:nvSpPr>
          <p:spPr>
            <a:xfrm>
              <a:off x="5985540" y="1949817"/>
              <a:ext cx="452577" cy="452577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6540345" y="2629985"/>
              <a:ext cx="452577" cy="452577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" name="Straight Arrow Connector 5"/>
            <p:cNvCxnSpPr>
              <a:stCxn id="4" idx="5"/>
              <a:endCxn id="5" idx="1"/>
            </p:cNvCxnSpPr>
            <p:nvPr/>
          </p:nvCxnSpPr>
          <p:spPr>
            <a:xfrm>
              <a:off x="6371839" y="2336116"/>
              <a:ext cx="234784" cy="3601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7100062" y="3372736"/>
              <a:ext cx="452577" cy="452577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cxnSp>
          <p:nvCxnSpPr>
            <p:cNvPr id="8" name="Straight Arrow Connector 7"/>
            <p:cNvCxnSpPr>
              <a:endCxn id="7" idx="1"/>
            </p:cNvCxnSpPr>
            <p:nvPr/>
          </p:nvCxnSpPr>
          <p:spPr>
            <a:xfrm>
              <a:off x="6931556" y="3078867"/>
              <a:ext cx="234784" cy="3601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Oval 8"/>
          <p:cNvSpPr/>
          <p:nvPr/>
        </p:nvSpPr>
        <p:spPr>
          <a:xfrm>
            <a:off x="5993571" y="56712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6606623" y="4913361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10" idx="3"/>
            <a:endCxn id="9" idx="7"/>
          </p:cNvCxnSpPr>
          <p:nvPr/>
        </p:nvCxnSpPr>
        <p:spPr>
          <a:xfrm flipH="1">
            <a:off x="6379870" y="5299660"/>
            <a:ext cx="293031" cy="4378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166340" y="5656112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13" name="Straight Arrow Connector 12"/>
          <p:cNvCxnSpPr>
            <a:endCxn id="12" idx="1"/>
          </p:cNvCxnSpPr>
          <p:nvPr/>
        </p:nvCxnSpPr>
        <p:spPr>
          <a:xfrm>
            <a:off x="6997834" y="5362243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672901" y="3589492"/>
            <a:ext cx="0" cy="1118264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355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Right rotation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Symmetric concept</a:t>
            </a:r>
          </a:p>
        </p:txBody>
      </p:sp>
      <p:grpSp>
        <p:nvGrpSpPr>
          <p:cNvPr id="16" name="Group 15"/>
          <p:cNvGrpSpPr/>
          <p:nvPr/>
        </p:nvGrpSpPr>
        <p:grpSpPr>
          <a:xfrm flipH="1">
            <a:off x="5806080" y="1949817"/>
            <a:ext cx="1733641" cy="1875496"/>
            <a:chOff x="5985540" y="1949817"/>
            <a:chExt cx="1567099" cy="1875496"/>
          </a:xfrm>
        </p:grpSpPr>
        <p:sp>
          <p:nvSpPr>
            <p:cNvPr id="4" name="Oval 3"/>
            <p:cNvSpPr/>
            <p:nvPr/>
          </p:nvSpPr>
          <p:spPr>
            <a:xfrm>
              <a:off x="5985540" y="1949817"/>
              <a:ext cx="452577" cy="452577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6540345" y="2629985"/>
              <a:ext cx="452577" cy="452577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" name="Straight Arrow Connector 5"/>
            <p:cNvCxnSpPr>
              <a:stCxn id="4" idx="5"/>
              <a:endCxn id="5" idx="1"/>
            </p:cNvCxnSpPr>
            <p:nvPr/>
          </p:nvCxnSpPr>
          <p:spPr>
            <a:xfrm>
              <a:off x="6371839" y="2336116"/>
              <a:ext cx="234784" cy="3601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7100062" y="3372736"/>
              <a:ext cx="452577" cy="452577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cxnSp>
          <p:nvCxnSpPr>
            <p:cNvPr id="8" name="Straight Arrow Connector 7"/>
            <p:cNvCxnSpPr>
              <a:endCxn id="7" idx="1"/>
            </p:cNvCxnSpPr>
            <p:nvPr/>
          </p:nvCxnSpPr>
          <p:spPr>
            <a:xfrm>
              <a:off x="6931556" y="3078867"/>
              <a:ext cx="234784" cy="3601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Oval 8"/>
          <p:cNvSpPr/>
          <p:nvPr/>
        </p:nvSpPr>
        <p:spPr>
          <a:xfrm>
            <a:off x="5993571" y="56712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6606623" y="4913361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10" idx="3"/>
            <a:endCxn id="9" idx="7"/>
          </p:cNvCxnSpPr>
          <p:nvPr/>
        </p:nvCxnSpPr>
        <p:spPr>
          <a:xfrm flipH="1">
            <a:off x="6379870" y="5299660"/>
            <a:ext cx="293031" cy="4378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166340" y="5656112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13" name="Straight Arrow Connector 12"/>
          <p:cNvCxnSpPr>
            <a:endCxn id="12" idx="1"/>
          </p:cNvCxnSpPr>
          <p:nvPr/>
        </p:nvCxnSpPr>
        <p:spPr>
          <a:xfrm>
            <a:off x="6997834" y="5362243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672901" y="3589492"/>
            <a:ext cx="0" cy="1118264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623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Right rotation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Symmetric concept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 must become the new root</a:t>
            </a:r>
          </a:p>
        </p:txBody>
      </p:sp>
      <p:grpSp>
        <p:nvGrpSpPr>
          <p:cNvPr id="16" name="Group 15"/>
          <p:cNvGrpSpPr/>
          <p:nvPr/>
        </p:nvGrpSpPr>
        <p:grpSpPr>
          <a:xfrm flipH="1">
            <a:off x="5806080" y="1949817"/>
            <a:ext cx="1733641" cy="1875496"/>
            <a:chOff x="5985540" y="1949817"/>
            <a:chExt cx="1567099" cy="1875496"/>
          </a:xfrm>
        </p:grpSpPr>
        <p:sp>
          <p:nvSpPr>
            <p:cNvPr id="4" name="Oval 3"/>
            <p:cNvSpPr/>
            <p:nvPr/>
          </p:nvSpPr>
          <p:spPr>
            <a:xfrm>
              <a:off x="5985540" y="1949817"/>
              <a:ext cx="452577" cy="452577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6540345" y="2629985"/>
              <a:ext cx="452577" cy="452577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" name="Straight Arrow Connector 5"/>
            <p:cNvCxnSpPr>
              <a:stCxn id="4" idx="5"/>
              <a:endCxn id="5" idx="1"/>
            </p:cNvCxnSpPr>
            <p:nvPr/>
          </p:nvCxnSpPr>
          <p:spPr>
            <a:xfrm>
              <a:off x="6371839" y="2336116"/>
              <a:ext cx="234784" cy="3601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7100062" y="3372736"/>
              <a:ext cx="452577" cy="452577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cxnSp>
          <p:nvCxnSpPr>
            <p:cNvPr id="8" name="Straight Arrow Connector 7"/>
            <p:cNvCxnSpPr>
              <a:endCxn id="7" idx="1"/>
            </p:cNvCxnSpPr>
            <p:nvPr/>
          </p:nvCxnSpPr>
          <p:spPr>
            <a:xfrm>
              <a:off x="6931556" y="3078867"/>
              <a:ext cx="234784" cy="3601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Oval 8"/>
          <p:cNvSpPr/>
          <p:nvPr/>
        </p:nvSpPr>
        <p:spPr>
          <a:xfrm>
            <a:off x="5993571" y="56712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6606623" y="4913361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10" idx="3"/>
            <a:endCxn id="9" idx="7"/>
          </p:cNvCxnSpPr>
          <p:nvPr/>
        </p:nvCxnSpPr>
        <p:spPr>
          <a:xfrm flipH="1">
            <a:off x="6379870" y="5299660"/>
            <a:ext cx="293031" cy="4378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166340" y="5656112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13" name="Straight Arrow Connector 12"/>
          <p:cNvCxnSpPr>
            <a:endCxn id="12" idx="1"/>
          </p:cNvCxnSpPr>
          <p:nvPr/>
        </p:nvCxnSpPr>
        <p:spPr>
          <a:xfrm>
            <a:off x="6997834" y="5362243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672901" y="3589492"/>
            <a:ext cx="0" cy="1118264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456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These are the “single” rotations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279875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These are the “single” rotations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 general, this rotation occurs when an addition is made to the right-right or left-left grandchild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336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AVL Trees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Balance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Implementation</a:t>
            </a:r>
          </a:p>
          <a:p>
            <a:pPr lvl="1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5389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These are the “single” rotations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 general, this rotation occurs when an addition is made to the right-right or left-left grandchild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b="1" dirty="0" smtClean="0"/>
              <a:t>The balance might not be off on the parent! An insert might upset balance up the tree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904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b="1" dirty="0" smtClean="0"/>
              <a:t>General case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Suppose this tree</a:t>
            </a:r>
            <a:br>
              <a:rPr lang="en-US" sz="2600" dirty="0" smtClean="0"/>
            </a:br>
            <a:r>
              <a:rPr lang="en-US" sz="2600" dirty="0" smtClean="0"/>
              <a:t>is balanced, {X,Y,Z}</a:t>
            </a:r>
            <a:br>
              <a:rPr lang="en-US" sz="2600" dirty="0" smtClean="0"/>
            </a:br>
            <a:r>
              <a:rPr lang="en-US" sz="2600" dirty="0" smtClean="0"/>
              <a:t>all have the same</a:t>
            </a:r>
            <a:br>
              <a:rPr lang="en-US" sz="2600" dirty="0" smtClean="0"/>
            </a:br>
            <a:r>
              <a:rPr lang="en-US" sz="2600" dirty="0" smtClean="0"/>
              <a:t>height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 flipH="1">
            <a:off x="6082760" y="1949817"/>
            <a:ext cx="500674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 flipH="1">
            <a:off x="5468993" y="2629985"/>
            <a:ext cx="500674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6" idx="5"/>
            <a:endCxn id="7" idx="1"/>
          </p:cNvCxnSpPr>
          <p:nvPr/>
        </p:nvCxnSpPr>
        <p:spPr>
          <a:xfrm flipH="1">
            <a:off x="5896346" y="2336116"/>
            <a:ext cx="259735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Isosceles Triangle 3"/>
          <p:cNvSpPr/>
          <p:nvPr/>
        </p:nvSpPr>
        <p:spPr>
          <a:xfrm>
            <a:off x="6557313" y="2737680"/>
            <a:ext cx="1049170" cy="910991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12" name="Isosceles Triangle 11"/>
          <p:cNvSpPr/>
          <p:nvPr/>
        </p:nvSpPr>
        <p:spPr>
          <a:xfrm>
            <a:off x="5715216" y="3387079"/>
            <a:ext cx="1049170" cy="910991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15" name="Isosceles Triangle 14"/>
          <p:cNvSpPr/>
          <p:nvPr/>
        </p:nvSpPr>
        <p:spPr>
          <a:xfrm>
            <a:off x="4582326" y="3387079"/>
            <a:ext cx="1049170" cy="910991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cxnSp>
        <p:nvCxnSpPr>
          <p:cNvPr id="16" name="Straight Arrow Connector 15"/>
          <p:cNvCxnSpPr>
            <a:stCxn id="6" idx="3"/>
            <a:endCxn id="4" idx="0"/>
          </p:cNvCxnSpPr>
          <p:nvPr/>
        </p:nvCxnSpPr>
        <p:spPr>
          <a:xfrm>
            <a:off x="6510112" y="2336116"/>
            <a:ext cx="571786" cy="401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3"/>
            <a:endCxn id="12" idx="0"/>
          </p:cNvCxnSpPr>
          <p:nvPr/>
        </p:nvCxnSpPr>
        <p:spPr>
          <a:xfrm>
            <a:off x="5896345" y="3016284"/>
            <a:ext cx="343456" cy="3707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5"/>
            <a:endCxn id="15" idx="0"/>
          </p:cNvCxnSpPr>
          <p:nvPr/>
        </p:nvCxnSpPr>
        <p:spPr>
          <a:xfrm flipH="1">
            <a:off x="5106911" y="3016284"/>
            <a:ext cx="435404" cy="3707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605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b="1" dirty="0" smtClean="0"/>
              <a:t>General case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/>
              <a:t>Suppose this tree</a:t>
            </a:r>
            <a:br>
              <a:rPr lang="en-US" sz="2600" dirty="0"/>
            </a:br>
            <a:r>
              <a:rPr lang="en-US" sz="2600" dirty="0"/>
              <a:t>is balanced, {X,Y,Z}</a:t>
            </a:r>
            <a:br>
              <a:rPr lang="en-US" sz="2600" dirty="0"/>
            </a:br>
            <a:r>
              <a:rPr lang="en-US" sz="2600" dirty="0"/>
              <a:t>all have the same</a:t>
            </a:r>
            <a:br>
              <a:rPr lang="en-US" sz="2600" dirty="0"/>
            </a:br>
            <a:r>
              <a:rPr lang="en-US" sz="2600" dirty="0"/>
              <a:t>height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Adding A, puts C out</a:t>
            </a:r>
            <a:br>
              <a:rPr lang="en-US" sz="2600" dirty="0" smtClean="0"/>
            </a:br>
            <a:r>
              <a:rPr lang="en-US" sz="2600" dirty="0" smtClean="0"/>
              <a:t>of balance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 flipH="1">
            <a:off x="6082760" y="1949817"/>
            <a:ext cx="500674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 flipH="1">
            <a:off x="5468993" y="2629985"/>
            <a:ext cx="500674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6" idx="5"/>
            <a:endCxn id="7" idx="1"/>
          </p:cNvCxnSpPr>
          <p:nvPr/>
        </p:nvCxnSpPr>
        <p:spPr>
          <a:xfrm flipH="1">
            <a:off x="5896346" y="2336116"/>
            <a:ext cx="259735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 flipH="1">
            <a:off x="4850041" y="4675982"/>
            <a:ext cx="500674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106021" y="4298070"/>
            <a:ext cx="0" cy="4055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Isosceles Triangle 3"/>
          <p:cNvSpPr/>
          <p:nvPr/>
        </p:nvSpPr>
        <p:spPr>
          <a:xfrm>
            <a:off x="6557313" y="2737680"/>
            <a:ext cx="1049170" cy="910991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12" name="Isosceles Triangle 11"/>
          <p:cNvSpPr/>
          <p:nvPr/>
        </p:nvSpPr>
        <p:spPr>
          <a:xfrm>
            <a:off x="5715216" y="3387079"/>
            <a:ext cx="1049170" cy="910991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15" name="Isosceles Triangle 14"/>
          <p:cNvSpPr/>
          <p:nvPr/>
        </p:nvSpPr>
        <p:spPr>
          <a:xfrm>
            <a:off x="4582326" y="3387079"/>
            <a:ext cx="1049170" cy="910991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cxnSp>
        <p:nvCxnSpPr>
          <p:cNvPr id="16" name="Straight Arrow Connector 15"/>
          <p:cNvCxnSpPr>
            <a:stCxn id="6" idx="3"/>
            <a:endCxn id="4" idx="0"/>
          </p:cNvCxnSpPr>
          <p:nvPr/>
        </p:nvCxnSpPr>
        <p:spPr>
          <a:xfrm>
            <a:off x="6510112" y="2336116"/>
            <a:ext cx="571786" cy="401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3"/>
            <a:endCxn id="12" idx="0"/>
          </p:cNvCxnSpPr>
          <p:nvPr/>
        </p:nvCxnSpPr>
        <p:spPr>
          <a:xfrm>
            <a:off x="5896345" y="3016284"/>
            <a:ext cx="343456" cy="3707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5"/>
            <a:endCxn id="15" idx="0"/>
          </p:cNvCxnSpPr>
          <p:nvPr/>
        </p:nvCxnSpPr>
        <p:spPr>
          <a:xfrm flipH="1">
            <a:off x="5106911" y="3016284"/>
            <a:ext cx="435404" cy="3707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204436" y="266865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1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69716" y="196678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1282E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88683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b="1" dirty="0" smtClean="0"/>
              <a:t>General case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/>
              <a:t>Suppose this tree</a:t>
            </a:r>
            <a:br>
              <a:rPr lang="en-US" sz="2600" dirty="0"/>
            </a:br>
            <a:r>
              <a:rPr lang="en-US" sz="2600" dirty="0"/>
              <a:t>is balanced, {X,Y,Z}</a:t>
            </a:r>
            <a:br>
              <a:rPr lang="en-US" sz="2600" dirty="0"/>
            </a:br>
            <a:r>
              <a:rPr lang="en-US" sz="2600" dirty="0"/>
              <a:t>all have the same</a:t>
            </a:r>
            <a:br>
              <a:rPr lang="en-US" sz="2600" dirty="0"/>
            </a:br>
            <a:r>
              <a:rPr lang="en-US" sz="2600" dirty="0"/>
              <a:t>height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Adding A, puts C out</a:t>
            </a:r>
            <a:br>
              <a:rPr lang="en-US" sz="2600" dirty="0" smtClean="0"/>
            </a:br>
            <a:r>
              <a:rPr lang="en-US" sz="2600" dirty="0" smtClean="0"/>
              <a:t>of balance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Rotate B up and pass</a:t>
            </a:r>
            <a:br>
              <a:rPr lang="en-US" sz="2600" dirty="0" smtClean="0"/>
            </a:br>
            <a:r>
              <a:rPr lang="en-US" sz="2600" dirty="0" smtClean="0"/>
              <a:t>the Y </a:t>
            </a:r>
            <a:r>
              <a:rPr lang="en-US" sz="2600" dirty="0" err="1" smtClean="0"/>
              <a:t>subtree</a:t>
            </a:r>
            <a:r>
              <a:rPr lang="en-US" sz="2600" dirty="0" smtClean="0"/>
              <a:t> to 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 flipH="1">
            <a:off x="6082760" y="1949817"/>
            <a:ext cx="500674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 flipH="1">
            <a:off x="5468993" y="2629985"/>
            <a:ext cx="500674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6" idx="5"/>
            <a:endCxn id="7" idx="1"/>
          </p:cNvCxnSpPr>
          <p:nvPr/>
        </p:nvCxnSpPr>
        <p:spPr>
          <a:xfrm flipH="1">
            <a:off x="5896346" y="2336116"/>
            <a:ext cx="259735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 flipH="1">
            <a:off x="4850041" y="4675982"/>
            <a:ext cx="500674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106021" y="4298070"/>
            <a:ext cx="0" cy="4055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Isosceles Triangle 3"/>
          <p:cNvSpPr/>
          <p:nvPr/>
        </p:nvSpPr>
        <p:spPr>
          <a:xfrm>
            <a:off x="6557313" y="2737680"/>
            <a:ext cx="1049170" cy="910991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12" name="Isosceles Triangle 11"/>
          <p:cNvSpPr/>
          <p:nvPr/>
        </p:nvSpPr>
        <p:spPr>
          <a:xfrm>
            <a:off x="5715216" y="3387079"/>
            <a:ext cx="1049170" cy="910991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15" name="Isosceles Triangle 14"/>
          <p:cNvSpPr/>
          <p:nvPr/>
        </p:nvSpPr>
        <p:spPr>
          <a:xfrm>
            <a:off x="4582326" y="3387079"/>
            <a:ext cx="1049170" cy="910991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cxnSp>
        <p:nvCxnSpPr>
          <p:cNvPr id="16" name="Straight Arrow Connector 15"/>
          <p:cNvCxnSpPr>
            <a:stCxn id="6" idx="3"/>
            <a:endCxn id="4" idx="0"/>
          </p:cNvCxnSpPr>
          <p:nvPr/>
        </p:nvCxnSpPr>
        <p:spPr>
          <a:xfrm>
            <a:off x="6510112" y="2336116"/>
            <a:ext cx="571786" cy="401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3"/>
            <a:endCxn id="12" idx="0"/>
          </p:cNvCxnSpPr>
          <p:nvPr/>
        </p:nvCxnSpPr>
        <p:spPr>
          <a:xfrm>
            <a:off x="5896345" y="3016284"/>
            <a:ext cx="343456" cy="3707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5"/>
            <a:endCxn id="15" idx="0"/>
          </p:cNvCxnSpPr>
          <p:nvPr/>
        </p:nvCxnSpPr>
        <p:spPr>
          <a:xfrm flipH="1">
            <a:off x="5106911" y="3016284"/>
            <a:ext cx="435404" cy="3707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204436" y="266865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1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69716" y="196678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1282E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13115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b="1" dirty="0" smtClean="0"/>
              <a:t>General case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/>
              <a:t>Suppose this tree</a:t>
            </a:r>
            <a:br>
              <a:rPr lang="en-US" sz="2600" dirty="0"/>
            </a:br>
            <a:r>
              <a:rPr lang="en-US" sz="2600" dirty="0"/>
              <a:t>is balanced, {X,Y,Z}</a:t>
            </a:r>
            <a:br>
              <a:rPr lang="en-US" sz="2600" dirty="0"/>
            </a:br>
            <a:r>
              <a:rPr lang="en-US" sz="2600" dirty="0"/>
              <a:t>all have the same</a:t>
            </a:r>
            <a:br>
              <a:rPr lang="en-US" sz="2600" dirty="0"/>
            </a:br>
            <a:r>
              <a:rPr lang="en-US" sz="2600" dirty="0"/>
              <a:t>height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Adding A, puts C out</a:t>
            </a:r>
            <a:br>
              <a:rPr lang="en-US" sz="2600" dirty="0" smtClean="0"/>
            </a:br>
            <a:r>
              <a:rPr lang="en-US" sz="2600" dirty="0" smtClean="0"/>
              <a:t>of balance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Rotate B up and pass</a:t>
            </a:r>
            <a:br>
              <a:rPr lang="en-US" sz="2600" dirty="0" smtClean="0"/>
            </a:br>
            <a:r>
              <a:rPr lang="en-US" sz="2600" dirty="0" smtClean="0"/>
              <a:t>the Y </a:t>
            </a:r>
            <a:r>
              <a:rPr lang="en-US" sz="2600" dirty="0" err="1" smtClean="0"/>
              <a:t>subtree</a:t>
            </a:r>
            <a:r>
              <a:rPr lang="en-US" sz="2600" dirty="0" smtClean="0"/>
              <a:t> to 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 flipH="1">
            <a:off x="6561244" y="2789995"/>
            <a:ext cx="500674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 flipH="1">
            <a:off x="5860894" y="2109827"/>
            <a:ext cx="500674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7" idx="3"/>
            <a:endCxn id="6" idx="7"/>
          </p:cNvCxnSpPr>
          <p:nvPr/>
        </p:nvCxnSpPr>
        <p:spPr>
          <a:xfrm>
            <a:off x="6288246" y="2496126"/>
            <a:ext cx="346320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 flipH="1">
            <a:off x="4850041" y="4675982"/>
            <a:ext cx="500674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106021" y="4298070"/>
            <a:ext cx="0" cy="4055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Isosceles Triangle 3"/>
          <p:cNvSpPr/>
          <p:nvPr/>
        </p:nvSpPr>
        <p:spPr>
          <a:xfrm>
            <a:off x="6986616" y="3648671"/>
            <a:ext cx="1049170" cy="910991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12" name="Isosceles Triangle 11"/>
          <p:cNvSpPr/>
          <p:nvPr/>
        </p:nvSpPr>
        <p:spPr>
          <a:xfrm>
            <a:off x="5860894" y="3654543"/>
            <a:ext cx="1049170" cy="910991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15" name="Isosceles Triangle 14"/>
          <p:cNvSpPr/>
          <p:nvPr/>
        </p:nvSpPr>
        <p:spPr>
          <a:xfrm>
            <a:off x="4582326" y="3387079"/>
            <a:ext cx="1049170" cy="910991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cxnSp>
        <p:nvCxnSpPr>
          <p:cNvPr id="16" name="Straight Arrow Connector 15"/>
          <p:cNvCxnSpPr>
            <a:stCxn id="6" idx="3"/>
            <a:endCxn id="4" idx="0"/>
          </p:cNvCxnSpPr>
          <p:nvPr/>
        </p:nvCxnSpPr>
        <p:spPr>
          <a:xfrm>
            <a:off x="6988596" y="3176294"/>
            <a:ext cx="522605" cy="4723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 flipH="1">
            <a:off x="6385479" y="3176294"/>
            <a:ext cx="249087" cy="4782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5"/>
            <a:endCxn id="15" idx="0"/>
          </p:cNvCxnSpPr>
          <p:nvPr/>
        </p:nvCxnSpPr>
        <p:spPr>
          <a:xfrm flipH="1">
            <a:off x="5106911" y="2496126"/>
            <a:ext cx="827305" cy="8909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198157" y="280696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41588" y="212679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0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570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b="1" dirty="0" smtClean="0"/>
              <a:t>General case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/>
              <a:t>Suppose this tree</a:t>
            </a:r>
            <a:br>
              <a:rPr lang="en-US" sz="2600" dirty="0"/>
            </a:br>
            <a:r>
              <a:rPr lang="en-US" sz="2600" dirty="0"/>
              <a:t>is balanced, {X,Y,Z}</a:t>
            </a:r>
            <a:br>
              <a:rPr lang="en-US" sz="2600" dirty="0"/>
            </a:br>
            <a:r>
              <a:rPr lang="en-US" sz="2600" dirty="0"/>
              <a:t>all have the same</a:t>
            </a:r>
            <a:br>
              <a:rPr lang="en-US" sz="2600" dirty="0"/>
            </a:br>
            <a:r>
              <a:rPr lang="en-US" sz="2600" dirty="0"/>
              <a:t>height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Adding A, puts C out</a:t>
            </a:r>
            <a:br>
              <a:rPr lang="en-US" sz="2600" dirty="0" smtClean="0"/>
            </a:br>
            <a:r>
              <a:rPr lang="en-US" sz="2600" dirty="0" smtClean="0"/>
              <a:t>of balance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Rotate B up and pass</a:t>
            </a:r>
            <a:br>
              <a:rPr lang="en-US" sz="2600" dirty="0" smtClean="0"/>
            </a:br>
            <a:r>
              <a:rPr lang="en-US" sz="2600" dirty="0" smtClean="0"/>
              <a:t>the Y </a:t>
            </a:r>
            <a:r>
              <a:rPr lang="en-US" sz="2600" dirty="0" err="1" smtClean="0"/>
              <a:t>subtree</a:t>
            </a:r>
            <a:r>
              <a:rPr lang="en-US" sz="2600" dirty="0" smtClean="0"/>
              <a:t> to C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b="1" dirty="0" smtClean="0"/>
              <a:t>Perform this rotation at the lowest point of imbalance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 flipH="1">
            <a:off x="6561244" y="2789995"/>
            <a:ext cx="500674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 flipH="1">
            <a:off x="5860894" y="2109827"/>
            <a:ext cx="500674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7" idx="3"/>
            <a:endCxn id="6" idx="7"/>
          </p:cNvCxnSpPr>
          <p:nvPr/>
        </p:nvCxnSpPr>
        <p:spPr>
          <a:xfrm>
            <a:off x="6288246" y="2496126"/>
            <a:ext cx="346320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 flipH="1">
            <a:off x="4850041" y="4675982"/>
            <a:ext cx="500674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106021" y="4298070"/>
            <a:ext cx="0" cy="4055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Isosceles Triangle 3"/>
          <p:cNvSpPr/>
          <p:nvPr/>
        </p:nvSpPr>
        <p:spPr>
          <a:xfrm>
            <a:off x="6986616" y="3648671"/>
            <a:ext cx="1049170" cy="910991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12" name="Isosceles Triangle 11"/>
          <p:cNvSpPr/>
          <p:nvPr/>
        </p:nvSpPr>
        <p:spPr>
          <a:xfrm>
            <a:off x="5860894" y="3654543"/>
            <a:ext cx="1049170" cy="910991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15" name="Isosceles Triangle 14"/>
          <p:cNvSpPr/>
          <p:nvPr/>
        </p:nvSpPr>
        <p:spPr>
          <a:xfrm>
            <a:off x="4582326" y="3387079"/>
            <a:ext cx="1049170" cy="910991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cxnSp>
        <p:nvCxnSpPr>
          <p:cNvPr id="16" name="Straight Arrow Connector 15"/>
          <p:cNvCxnSpPr>
            <a:stCxn id="6" idx="3"/>
            <a:endCxn id="4" idx="0"/>
          </p:cNvCxnSpPr>
          <p:nvPr/>
        </p:nvCxnSpPr>
        <p:spPr>
          <a:xfrm>
            <a:off x="6988596" y="3176294"/>
            <a:ext cx="522605" cy="4723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 flipH="1">
            <a:off x="6385479" y="3176294"/>
            <a:ext cx="249087" cy="4782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5"/>
            <a:endCxn id="15" idx="0"/>
          </p:cNvCxnSpPr>
          <p:nvPr/>
        </p:nvCxnSpPr>
        <p:spPr>
          <a:xfrm flipH="1">
            <a:off x="5106911" y="2496126"/>
            <a:ext cx="827305" cy="8909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198157" y="280696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41588" y="212679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0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53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These two rotations (right-right and left-left) are symmetric and can be solved the same way</a:t>
            </a:r>
            <a:endParaRPr lang="en-US" sz="2600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535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These two rotations (right-right and left-left) are symmetric and can be solved the same way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Named by the location of the added node relative to the unbalanced node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104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These two rotations (right-right and left-left) are symmetric and can be solved the same way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Named by the location of the added node relative to the unbalanced node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What are the other two cases?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605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Right left case</a:t>
            </a:r>
            <a:endParaRPr lang="en-US" sz="2600" dirty="0" smtClean="0"/>
          </a:p>
        </p:txBody>
      </p:sp>
      <p:sp>
        <p:nvSpPr>
          <p:cNvPr id="4" name="Oval 3"/>
          <p:cNvSpPr/>
          <p:nvPr/>
        </p:nvSpPr>
        <p:spPr>
          <a:xfrm>
            <a:off x="5635191" y="1752600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540345" y="262998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5"/>
            <a:endCxn id="5" idx="1"/>
          </p:cNvCxnSpPr>
          <p:nvPr/>
        </p:nvCxnSpPr>
        <p:spPr>
          <a:xfrm>
            <a:off x="6021490" y="2138899"/>
            <a:ext cx="585133" cy="5573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087768" y="3372736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8" name="Straight Arrow Connector 7"/>
          <p:cNvCxnSpPr>
            <a:stCxn id="5" idx="3"/>
            <a:endCxn id="7" idx="7"/>
          </p:cNvCxnSpPr>
          <p:nvPr/>
        </p:nvCxnSpPr>
        <p:spPr>
          <a:xfrm flipH="1">
            <a:off x="6474067" y="3016284"/>
            <a:ext cx="132556" cy="4227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1064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AVL Trees</a:t>
            </a:r>
          </a:p>
        </p:txBody>
      </p:sp>
    </p:spTree>
    <p:extLst>
      <p:ext uri="{BB962C8B-B14F-4D97-AF65-F5344CB8AC3E}">
        <p14:creationId xmlns:p14="http://schemas.microsoft.com/office/powerpoint/2010/main" val="410411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Right left case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Again, A is out of balance</a:t>
            </a:r>
          </a:p>
        </p:txBody>
      </p:sp>
      <p:sp>
        <p:nvSpPr>
          <p:cNvPr id="4" name="Oval 3"/>
          <p:cNvSpPr/>
          <p:nvPr/>
        </p:nvSpPr>
        <p:spPr>
          <a:xfrm>
            <a:off x="5635191" y="1752600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540345" y="262998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5"/>
            <a:endCxn id="5" idx="1"/>
          </p:cNvCxnSpPr>
          <p:nvPr/>
        </p:nvCxnSpPr>
        <p:spPr>
          <a:xfrm>
            <a:off x="6021490" y="2138899"/>
            <a:ext cx="585133" cy="5573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087768" y="3372736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8" name="Straight Arrow Connector 7"/>
          <p:cNvCxnSpPr>
            <a:stCxn id="5" idx="3"/>
            <a:endCxn id="7" idx="7"/>
          </p:cNvCxnSpPr>
          <p:nvPr/>
        </p:nvCxnSpPr>
        <p:spPr>
          <a:xfrm flipH="1">
            <a:off x="6474067" y="3016284"/>
            <a:ext cx="132556" cy="4227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186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Right left case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Again, A is out of balance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time, the addition (B)</a:t>
            </a:r>
            <a:br>
              <a:rPr lang="en-US" sz="2600" dirty="0" smtClean="0"/>
            </a:br>
            <a:r>
              <a:rPr lang="en-US" sz="2600" dirty="0" smtClean="0"/>
              <a:t>comes between A and C</a:t>
            </a:r>
          </a:p>
        </p:txBody>
      </p:sp>
      <p:sp>
        <p:nvSpPr>
          <p:cNvPr id="4" name="Oval 3"/>
          <p:cNvSpPr/>
          <p:nvPr/>
        </p:nvSpPr>
        <p:spPr>
          <a:xfrm>
            <a:off x="5635191" y="1752600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540345" y="262998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5"/>
            <a:endCxn id="5" idx="1"/>
          </p:cNvCxnSpPr>
          <p:nvPr/>
        </p:nvCxnSpPr>
        <p:spPr>
          <a:xfrm>
            <a:off x="6021490" y="2138899"/>
            <a:ext cx="585133" cy="5573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087768" y="3372736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8" name="Straight Arrow Connector 7"/>
          <p:cNvCxnSpPr>
            <a:stCxn id="5" idx="3"/>
            <a:endCxn id="7" idx="7"/>
          </p:cNvCxnSpPr>
          <p:nvPr/>
        </p:nvCxnSpPr>
        <p:spPr>
          <a:xfrm flipH="1">
            <a:off x="6474067" y="3016284"/>
            <a:ext cx="132556" cy="4227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815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Right left case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Again, A is out of balance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time, the addition (B)</a:t>
            </a:r>
            <a:br>
              <a:rPr lang="en-US" sz="2600" dirty="0" smtClean="0"/>
            </a:br>
            <a:r>
              <a:rPr lang="en-US" sz="2600" dirty="0" smtClean="0"/>
              <a:t>comes between A and C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 this case, the grandchild</a:t>
            </a:r>
            <a:br>
              <a:rPr lang="en-US" sz="2600" dirty="0" smtClean="0"/>
            </a:br>
            <a:r>
              <a:rPr lang="en-US" sz="2600" dirty="0" smtClean="0"/>
              <a:t>must become the root.</a:t>
            </a:r>
          </a:p>
        </p:txBody>
      </p:sp>
      <p:sp>
        <p:nvSpPr>
          <p:cNvPr id="4" name="Oval 3"/>
          <p:cNvSpPr/>
          <p:nvPr/>
        </p:nvSpPr>
        <p:spPr>
          <a:xfrm>
            <a:off x="5635191" y="1752600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540345" y="262998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5"/>
            <a:endCxn id="5" idx="1"/>
          </p:cNvCxnSpPr>
          <p:nvPr/>
        </p:nvCxnSpPr>
        <p:spPr>
          <a:xfrm>
            <a:off x="6021490" y="2138899"/>
            <a:ext cx="585133" cy="5573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087768" y="3372736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8" name="Straight Arrow Connector 7"/>
          <p:cNvCxnSpPr>
            <a:stCxn id="5" idx="3"/>
            <a:endCxn id="7" idx="7"/>
          </p:cNvCxnSpPr>
          <p:nvPr/>
        </p:nvCxnSpPr>
        <p:spPr>
          <a:xfrm flipH="1">
            <a:off x="6474067" y="3016284"/>
            <a:ext cx="132556" cy="4227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7258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Right left case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Again, A is out of balance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time, the addition (B)</a:t>
            </a:r>
            <a:br>
              <a:rPr lang="en-US" sz="2600" dirty="0" smtClean="0"/>
            </a:br>
            <a:r>
              <a:rPr lang="en-US" sz="2600" dirty="0" smtClean="0"/>
              <a:t>comes between A and C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 this case, the grandchild</a:t>
            </a:r>
            <a:br>
              <a:rPr lang="en-US" sz="2600" dirty="0" smtClean="0"/>
            </a:br>
            <a:r>
              <a:rPr lang="en-US" sz="2600" dirty="0" smtClean="0"/>
              <a:t>must become the root.</a:t>
            </a:r>
          </a:p>
        </p:txBody>
      </p:sp>
      <p:sp>
        <p:nvSpPr>
          <p:cNvPr id="4" name="Oval 3"/>
          <p:cNvSpPr/>
          <p:nvPr/>
        </p:nvSpPr>
        <p:spPr>
          <a:xfrm>
            <a:off x="5635191" y="1752600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540345" y="262998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5"/>
            <a:endCxn id="5" idx="1"/>
          </p:cNvCxnSpPr>
          <p:nvPr/>
        </p:nvCxnSpPr>
        <p:spPr>
          <a:xfrm>
            <a:off x="6021490" y="2138899"/>
            <a:ext cx="585133" cy="5573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087768" y="3372736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8" name="Straight Arrow Connector 7"/>
          <p:cNvCxnSpPr>
            <a:stCxn id="5" idx="3"/>
            <a:endCxn id="7" idx="7"/>
          </p:cNvCxnSpPr>
          <p:nvPr/>
        </p:nvCxnSpPr>
        <p:spPr>
          <a:xfrm flipH="1">
            <a:off x="6474067" y="3016284"/>
            <a:ext cx="132556" cy="4227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971111" y="5956496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6584163" y="5198628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16" idx="3"/>
            <a:endCxn id="15" idx="7"/>
          </p:cNvCxnSpPr>
          <p:nvPr/>
        </p:nvCxnSpPr>
        <p:spPr>
          <a:xfrm flipH="1">
            <a:off x="6357410" y="5584927"/>
            <a:ext cx="293031" cy="4378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143880" y="594137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19" name="Straight Arrow Connector 18"/>
          <p:cNvCxnSpPr>
            <a:endCxn id="18" idx="1"/>
          </p:cNvCxnSpPr>
          <p:nvPr/>
        </p:nvCxnSpPr>
        <p:spPr>
          <a:xfrm>
            <a:off x="6975374" y="5647510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650441" y="3874759"/>
            <a:ext cx="0" cy="1118264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621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Identifying what should</a:t>
            </a:r>
            <a:br>
              <a:rPr lang="en-US" sz="2800" dirty="0" smtClean="0"/>
            </a:br>
            <a:r>
              <a:rPr lang="en-US" sz="2800" dirty="0" smtClean="0"/>
              <a:t>be the new root is key</a:t>
            </a:r>
            <a:endParaRPr lang="en-US" sz="2600" dirty="0" smtClean="0"/>
          </a:p>
        </p:txBody>
      </p:sp>
      <p:sp>
        <p:nvSpPr>
          <p:cNvPr id="4" name="Oval 3"/>
          <p:cNvSpPr/>
          <p:nvPr/>
        </p:nvSpPr>
        <p:spPr>
          <a:xfrm>
            <a:off x="5635191" y="1752600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540345" y="262998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5"/>
            <a:endCxn id="5" idx="1"/>
          </p:cNvCxnSpPr>
          <p:nvPr/>
        </p:nvCxnSpPr>
        <p:spPr>
          <a:xfrm>
            <a:off x="6021490" y="2138899"/>
            <a:ext cx="585133" cy="5573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087768" y="3372736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8" name="Straight Arrow Connector 7"/>
          <p:cNvCxnSpPr>
            <a:stCxn id="5" idx="3"/>
            <a:endCxn id="7" idx="7"/>
          </p:cNvCxnSpPr>
          <p:nvPr/>
        </p:nvCxnSpPr>
        <p:spPr>
          <a:xfrm flipH="1">
            <a:off x="6474067" y="3016284"/>
            <a:ext cx="132556" cy="4227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971111" y="5956496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6584163" y="5198628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16" idx="3"/>
            <a:endCxn id="15" idx="7"/>
          </p:cNvCxnSpPr>
          <p:nvPr/>
        </p:nvCxnSpPr>
        <p:spPr>
          <a:xfrm flipH="1">
            <a:off x="6357410" y="5584927"/>
            <a:ext cx="293031" cy="4378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143880" y="594137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19" name="Straight Arrow Connector 18"/>
          <p:cNvCxnSpPr>
            <a:endCxn id="18" idx="1"/>
          </p:cNvCxnSpPr>
          <p:nvPr/>
        </p:nvCxnSpPr>
        <p:spPr>
          <a:xfrm>
            <a:off x="6975374" y="5647510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650441" y="3874759"/>
            <a:ext cx="0" cy="1118264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301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Identifying what should</a:t>
            </a:r>
            <a:br>
              <a:rPr lang="en-US" sz="2800" dirty="0" smtClean="0"/>
            </a:br>
            <a:r>
              <a:rPr lang="en-US" sz="2800" dirty="0" smtClean="0"/>
              <a:t>be the new root is key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Imagine “lifting” up the root</a:t>
            </a:r>
            <a:endParaRPr lang="en-US" sz="2600" dirty="0" smtClean="0"/>
          </a:p>
        </p:txBody>
      </p:sp>
      <p:sp>
        <p:nvSpPr>
          <p:cNvPr id="4" name="Oval 3"/>
          <p:cNvSpPr/>
          <p:nvPr/>
        </p:nvSpPr>
        <p:spPr>
          <a:xfrm>
            <a:off x="5635191" y="1752600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540345" y="262998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5"/>
            <a:endCxn id="5" idx="1"/>
          </p:cNvCxnSpPr>
          <p:nvPr/>
        </p:nvCxnSpPr>
        <p:spPr>
          <a:xfrm>
            <a:off x="6021490" y="2138899"/>
            <a:ext cx="585133" cy="5573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087768" y="3372736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8" name="Straight Arrow Connector 7"/>
          <p:cNvCxnSpPr>
            <a:stCxn id="5" idx="3"/>
            <a:endCxn id="7" idx="7"/>
          </p:cNvCxnSpPr>
          <p:nvPr/>
        </p:nvCxnSpPr>
        <p:spPr>
          <a:xfrm flipH="1">
            <a:off x="6474067" y="3016284"/>
            <a:ext cx="132556" cy="4227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971111" y="5956496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6584163" y="5198628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16" idx="3"/>
            <a:endCxn id="15" idx="7"/>
          </p:cNvCxnSpPr>
          <p:nvPr/>
        </p:nvCxnSpPr>
        <p:spPr>
          <a:xfrm flipH="1">
            <a:off x="6357410" y="5584927"/>
            <a:ext cx="293031" cy="4378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143880" y="594137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19" name="Straight Arrow Connector 18"/>
          <p:cNvCxnSpPr>
            <a:endCxn id="18" idx="1"/>
          </p:cNvCxnSpPr>
          <p:nvPr/>
        </p:nvCxnSpPr>
        <p:spPr>
          <a:xfrm>
            <a:off x="6975374" y="5647510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650441" y="3874759"/>
            <a:ext cx="0" cy="1118264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925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Identifying what should</a:t>
            </a:r>
            <a:br>
              <a:rPr lang="en-US" sz="2800" dirty="0" smtClean="0"/>
            </a:br>
            <a:r>
              <a:rPr lang="en-US" sz="2800" dirty="0" smtClean="0"/>
              <a:t>be the new root is key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Imagine “lifting” up the root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Where will the children have</a:t>
            </a:r>
            <a:br>
              <a:rPr lang="en-US" sz="2800" dirty="0" smtClean="0"/>
            </a:br>
            <a:r>
              <a:rPr lang="en-US" sz="2800" dirty="0" smtClean="0"/>
              <a:t>to go to maintain the search</a:t>
            </a:r>
            <a:br>
              <a:rPr lang="en-US" sz="2800" dirty="0" smtClean="0"/>
            </a:br>
            <a:r>
              <a:rPr lang="en-US" sz="2800" dirty="0" smtClean="0"/>
              <a:t>property?</a:t>
            </a:r>
            <a:endParaRPr lang="en-US" sz="2600" dirty="0" smtClean="0"/>
          </a:p>
        </p:txBody>
      </p:sp>
      <p:sp>
        <p:nvSpPr>
          <p:cNvPr id="4" name="Oval 3"/>
          <p:cNvSpPr/>
          <p:nvPr/>
        </p:nvSpPr>
        <p:spPr>
          <a:xfrm>
            <a:off x="5635191" y="1752600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540345" y="262998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5"/>
            <a:endCxn id="5" idx="1"/>
          </p:cNvCxnSpPr>
          <p:nvPr/>
        </p:nvCxnSpPr>
        <p:spPr>
          <a:xfrm>
            <a:off x="6021490" y="2138899"/>
            <a:ext cx="585133" cy="5573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087768" y="3372736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8" name="Straight Arrow Connector 7"/>
          <p:cNvCxnSpPr>
            <a:stCxn id="5" idx="3"/>
            <a:endCxn id="7" idx="7"/>
          </p:cNvCxnSpPr>
          <p:nvPr/>
        </p:nvCxnSpPr>
        <p:spPr>
          <a:xfrm flipH="1">
            <a:off x="6474067" y="3016284"/>
            <a:ext cx="132556" cy="4227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971111" y="5956496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6584163" y="5198628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16" idx="3"/>
            <a:endCxn id="15" idx="7"/>
          </p:cNvCxnSpPr>
          <p:nvPr/>
        </p:nvCxnSpPr>
        <p:spPr>
          <a:xfrm flipH="1">
            <a:off x="6357410" y="5584927"/>
            <a:ext cx="293031" cy="4378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143880" y="594137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19" name="Straight Arrow Connector 18"/>
          <p:cNvCxnSpPr>
            <a:endCxn id="18" idx="1"/>
          </p:cNvCxnSpPr>
          <p:nvPr/>
        </p:nvCxnSpPr>
        <p:spPr>
          <a:xfrm>
            <a:off x="6975374" y="5647510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650441" y="3874759"/>
            <a:ext cx="0" cy="1118264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5039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 apologize for what you are about to see…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134406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This is for your reference later. </a:t>
            </a:r>
            <a:endParaRPr lang="en-US" sz="2600" dirty="0" smtClean="0"/>
          </a:p>
        </p:txBody>
      </p:sp>
      <p:sp>
        <p:nvSpPr>
          <p:cNvPr id="4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317750" y="2847975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chemeClr val="accent1"/>
                </a:solidFill>
              </a:rPr>
              <a:t>a</a:t>
            </a:r>
          </a:p>
        </p:txBody>
      </p:sp>
      <p:cxnSp>
        <p:nvCxnSpPr>
          <p:cNvPr id="5" name="AutoShape 5"/>
          <p:cNvCxnSpPr>
            <a:cxnSpLocks noChangeShapeType="1"/>
            <a:stCxn id="4" idx="3"/>
            <a:endCxn id="23" idx="0"/>
          </p:cNvCxnSpPr>
          <p:nvPr>
            <p:custDataLst>
              <p:tags r:id="rId2"/>
            </p:custDataLst>
          </p:nvPr>
        </p:nvCxnSpPr>
        <p:spPr bwMode="auto">
          <a:xfrm rot="5400000">
            <a:off x="1652698" y="2679324"/>
            <a:ext cx="301892" cy="11974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" name="AutoShape 10"/>
          <p:cNvCxnSpPr>
            <a:cxnSpLocks noChangeShapeType="1"/>
            <a:stCxn id="4" idx="5"/>
            <a:endCxn id="21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69042" y="2969042"/>
            <a:ext cx="454292" cy="770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" name="AutoShape 12"/>
          <p:cNvCxnSpPr>
            <a:cxnSpLocks noChangeShapeType="1"/>
            <a:stCxn id="24" idx="3"/>
            <a:endCxn id="15" idx="0"/>
          </p:cNvCxnSpPr>
          <p:nvPr>
            <p:custDataLst>
              <p:tags r:id="rId4"/>
            </p:custDataLst>
          </p:nvPr>
        </p:nvCxnSpPr>
        <p:spPr bwMode="auto">
          <a:xfrm rot="5400000">
            <a:off x="1702027" y="4177807"/>
            <a:ext cx="254267" cy="229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" name="AutoShape 13"/>
          <p:cNvCxnSpPr>
            <a:cxnSpLocks noChangeShapeType="1"/>
            <a:stCxn id="24" idx="5"/>
            <a:endCxn id="14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325854" y="4193021"/>
            <a:ext cx="406935" cy="351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44196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h-1</a:t>
            </a:r>
          </a:p>
        </p:txBody>
      </p:sp>
      <p:sp>
        <p:nvSpPr>
          <p:cNvPr id="10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3352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11" name="Text Box 1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43000" y="42672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h-1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cxnSp>
        <p:nvCxnSpPr>
          <p:cNvPr id="12" name="AutoShape 40"/>
          <p:cNvCxnSpPr>
            <a:cxnSpLocks noChangeShapeType="1"/>
            <a:stCxn id="23" idx="5"/>
            <a:endCxn id="24" idx="1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563421" y="3553693"/>
            <a:ext cx="227313" cy="5334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4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" y="4114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14" name="AutoShape 5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0" y="457226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15" name="AutoShape 5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19200" y="4419600"/>
            <a:ext cx="990600" cy="609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16" name="Oval 5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49081" y="51469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5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956996" y="5029200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Text Box 6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09800" y="3581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h+1</a:t>
            </a:r>
          </a:p>
        </p:txBody>
      </p:sp>
      <p:sp>
        <p:nvSpPr>
          <p:cNvPr id="19" name="Text Box 6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33400" y="3124200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h+2</a:t>
            </a:r>
          </a:p>
        </p:txBody>
      </p:sp>
      <p:sp>
        <p:nvSpPr>
          <p:cNvPr id="20" name="Text Box 64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676400" y="2590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h+3</a:t>
            </a:r>
          </a:p>
        </p:txBody>
      </p:sp>
      <p:sp>
        <p:nvSpPr>
          <p:cNvPr id="21" name="AutoShape 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124200" y="3581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22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24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23" name="Oval 7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914400" y="34290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24" name="Oval 11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858962" y="38862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c</a:t>
            </a:r>
          </a:p>
        </p:txBody>
      </p:sp>
      <p:cxnSp>
        <p:nvCxnSpPr>
          <p:cNvPr id="25" name="AutoShape 12"/>
          <p:cNvCxnSpPr>
            <a:cxnSpLocks noChangeShapeType="1"/>
            <a:stCxn id="23" idx="3"/>
            <a:endCxn id="22" idx="0"/>
          </p:cNvCxnSpPr>
          <p:nvPr>
            <p:custDataLst>
              <p:tags r:id="rId22"/>
            </p:custDataLst>
          </p:nvPr>
        </p:nvCxnSpPr>
        <p:spPr bwMode="auto">
          <a:xfrm rot="5400000">
            <a:off x="524335" y="3792045"/>
            <a:ext cx="560421" cy="389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AutoShape 1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267200" y="30480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4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6737350" y="3048000"/>
            <a:ext cx="577850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c</a:t>
            </a:r>
            <a:endParaRPr lang="en-US" b="1" dirty="0"/>
          </a:p>
        </p:txBody>
      </p:sp>
      <p:cxnSp>
        <p:nvCxnSpPr>
          <p:cNvPr id="28" name="AutoShape 5"/>
          <p:cNvCxnSpPr>
            <a:cxnSpLocks noChangeShapeType="1"/>
            <a:stCxn id="27" idx="3"/>
            <a:endCxn id="46" idx="0"/>
          </p:cNvCxnSpPr>
          <p:nvPr>
            <p:custDataLst>
              <p:tags r:id="rId25"/>
            </p:custDataLst>
          </p:nvPr>
        </p:nvCxnSpPr>
        <p:spPr bwMode="auto">
          <a:xfrm rot="5400000">
            <a:off x="6196917" y="3088104"/>
            <a:ext cx="386029" cy="8640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AutoShape 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8006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0" name="AutoShape 10"/>
          <p:cNvCxnSpPr>
            <a:cxnSpLocks noChangeShapeType="1"/>
            <a:stCxn id="27" idx="5"/>
            <a:endCxn id="43" idx="0"/>
          </p:cNvCxnSpPr>
          <p:nvPr>
            <p:custDataLst>
              <p:tags r:id="rId27"/>
            </p:custDataLst>
          </p:nvPr>
        </p:nvCxnSpPr>
        <p:spPr bwMode="auto">
          <a:xfrm rot="16200000" flipH="1">
            <a:off x="7419995" y="3137713"/>
            <a:ext cx="330467" cy="709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12"/>
          <p:cNvCxnSpPr>
            <a:cxnSpLocks noChangeShapeType="1"/>
            <a:stCxn id="46" idx="5"/>
            <a:endCxn id="38" idx="0"/>
          </p:cNvCxnSpPr>
          <p:nvPr>
            <p:custDataLst>
              <p:tags r:id="rId28"/>
            </p:custDataLst>
          </p:nvPr>
        </p:nvCxnSpPr>
        <p:spPr bwMode="auto">
          <a:xfrm rot="16200000" flipH="1">
            <a:off x="6239176" y="3915075"/>
            <a:ext cx="200059" cy="351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2" name="AutoShape 13"/>
          <p:cNvCxnSpPr>
            <a:cxnSpLocks noChangeShapeType="1"/>
            <a:stCxn id="43" idx="3"/>
            <a:endCxn id="37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7460683" y="4057951"/>
            <a:ext cx="395555" cy="1531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3" name="Text Box 1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010400" y="419186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h-1</a:t>
            </a:r>
          </a:p>
        </p:txBody>
      </p:sp>
      <p:sp>
        <p:nvSpPr>
          <p:cNvPr id="34" name="Text Box 17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229600" y="3505200"/>
            <a:ext cx="91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h+1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35" name="Text Box 19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532562" y="38862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36" name="Text Box 4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265953" y="3429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h+1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37" name="AutoShape 51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162800" y="433228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38" name="AutoShape 5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9800" y="41910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39" name="Oval 5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248400" y="49183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55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6352559" y="4752109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Text Box 63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315200" y="2819400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h+2</a:t>
            </a:r>
          </a:p>
        </p:txBody>
      </p:sp>
      <p:sp>
        <p:nvSpPr>
          <p:cNvPr id="42" name="AutoShape 6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8077200" y="4343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43" name="Oval 11"/>
          <p:cNvSpPr>
            <a:spLocks noChangeAspect="1" noChangeArrowheads="1"/>
          </p:cNvSpPr>
          <p:nvPr>
            <p:custDataLst>
              <p:tags r:id="rId40"/>
            </p:custDataLst>
          </p:nvPr>
        </p:nvSpPr>
        <p:spPr bwMode="auto">
          <a:xfrm>
            <a:off x="7650162" y="36576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44" name="AutoShape 10"/>
          <p:cNvCxnSpPr>
            <a:cxnSpLocks noChangeShapeType="1"/>
            <a:stCxn id="43" idx="5"/>
            <a:endCxn id="42" idx="0"/>
          </p:cNvCxnSpPr>
          <p:nvPr>
            <p:custDataLst>
              <p:tags r:id="rId41"/>
            </p:custDataLst>
          </p:nvPr>
        </p:nvCxnSpPr>
        <p:spPr bwMode="auto">
          <a:xfrm rot="16200000" flipH="1">
            <a:off x="8136238" y="3945237"/>
            <a:ext cx="4066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5" name="Text Box 17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585200" y="4114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46" name="Oval 7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5667375" y="3713162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47" name="AutoShape 3"/>
          <p:cNvCxnSpPr>
            <a:cxnSpLocks noChangeShapeType="1"/>
            <a:stCxn id="46" idx="3"/>
            <a:endCxn id="29" idx="0"/>
          </p:cNvCxnSpPr>
          <p:nvPr>
            <p:custDataLst>
              <p:tags r:id="rId44"/>
            </p:custDataLst>
          </p:nvPr>
        </p:nvCxnSpPr>
        <p:spPr bwMode="auto">
          <a:xfrm rot="5400000">
            <a:off x="5367003" y="3881738"/>
            <a:ext cx="276259" cy="4946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8" name="Text Box 1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876800" y="40386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965105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3" grpId="0"/>
      <p:bldP spid="34" grpId="0"/>
      <p:bldP spid="35" grpId="0"/>
      <p:bldP spid="36" grpId="0"/>
      <p:bldP spid="37" grpId="0" animBg="1"/>
      <p:bldP spid="38" grpId="0" animBg="1"/>
      <p:bldP spid="39" grpId="0" animBg="1"/>
      <p:bldP spid="40" grpId="0" animBg="1"/>
      <p:bldP spid="41" grpId="0"/>
      <p:bldP spid="42" grpId="0" animBg="1"/>
      <p:bldP spid="43" grpId="0" animBg="1"/>
      <p:bldP spid="45" grpId="0"/>
      <p:bldP spid="46" grpId="0" animBg="1"/>
      <p:bldP spid="4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65156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Let’s do an example. Insert(13)</a:t>
            </a:r>
            <a:endParaRPr lang="en-US" sz="2600" dirty="0" smtClean="0"/>
          </a:p>
        </p:txBody>
      </p:sp>
      <p:sp>
        <p:nvSpPr>
          <p:cNvPr id="49" name="Oval 48"/>
          <p:cNvSpPr/>
          <p:nvPr/>
        </p:nvSpPr>
        <p:spPr>
          <a:xfrm>
            <a:off x="3201704" y="1596291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50" name="Oval 49"/>
          <p:cNvSpPr/>
          <p:nvPr/>
        </p:nvSpPr>
        <p:spPr>
          <a:xfrm>
            <a:off x="2105583" y="2294357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1571163" y="3156032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1308041" y="3974079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>
            <a:stCxn id="51" idx="3"/>
            <a:endCxn id="52" idx="0"/>
          </p:cNvCxnSpPr>
          <p:nvPr/>
        </p:nvCxnSpPr>
        <p:spPr>
          <a:xfrm flipH="1">
            <a:off x="1487430" y="3444641"/>
            <a:ext cx="144783" cy="529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2601532" y="3170858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2928752" y="3988905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6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>
            <a:stCxn id="54" idx="5"/>
            <a:endCxn id="55" idx="0"/>
          </p:cNvCxnSpPr>
          <p:nvPr/>
        </p:nvCxnSpPr>
        <p:spPr>
          <a:xfrm>
            <a:off x="2909216" y="3459467"/>
            <a:ext cx="215292" cy="529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0" idx="3"/>
            <a:endCxn id="51" idx="7"/>
          </p:cNvCxnSpPr>
          <p:nvPr/>
        </p:nvCxnSpPr>
        <p:spPr>
          <a:xfrm flipH="1">
            <a:off x="1875062" y="2582966"/>
            <a:ext cx="298561" cy="6225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0" idx="5"/>
            <a:endCxn id="54" idx="0"/>
          </p:cNvCxnSpPr>
          <p:nvPr/>
        </p:nvCxnSpPr>
        <p:spPr>
          <a:xfrm>
            <a:off x="2404830" y="2582966"/>
            <a:ext cx="400894" cy="5878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4180243" y="2294357"/>
            <a:ext cx="545544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10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3653715" y="3156032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9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3390593" y="3974079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8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4392959" y="3937731"/>
            <a:ext cx="507945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11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65" idx="3"/>
            <a:endCxn id="62" idx="0"/>
          </p:cNvCxnSpPr>
          <p:nvPr/>
        </p:nvCxnSpPr>
        <p:spPr>
          <a:xfrm flipH="1">
            <a:off x="4646932" y="3459467"/>
            <a:ext cx="65821" cy="478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60" idx="3"/>
            <a:endCxn id="61" idx="0"/>
          </p:cNvCxnSpPr>
          <p:nvPr/>
        </p:nvCxnSpPr>
        <p:spPr>
          <a:xfrm flipH="1">
            <a:off x="3569982" y="3444641"/>
            <a:ext cx="144783" cy="529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4634819" y="3170858"/>
            <a:ext cx="532166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5590754" y="4566510"/>
            <a:ext cx="512976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16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67" name="Straight Arrow Connector 66"/>
          <p:cNvCxnSpPr>
            <a:stCxn id="72" idx="5"/>
            <a:endCxn id="66" idx="0"/>
          </p:cNvCxnSpPr>
          <p:nvPr/>
        </p:nvCxnSpPr>
        <p:spPr>
          <a:xfrm>
            <a:off x="5556998" y="4226340"/>
            <a:ext cx="290244" cy="3401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9" idx="3"/>
            <a:endCxn id="60" idx="7"/>
          </p:cNvCxnSpPr>
          <p:nvPr/>
        </p:nvCxnSpPr>
        <p:spPr>
          <a:xfrm flipH="1">
            <a:off x="3956737" y="2582966"/>
            <a:ext cx="317846" cy="6225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9" idx="5"/>
            <a:endCxn id="65" idx="0"/>
          </p:cNvCxnSpPr>
          <p:nvPr/>
        </p:nvCxnSpPr>
        <p:spPr>
          <a:xfrm>
            <a:off x="4633144" y="2582966"/>
            <a:ext cx="280509" cy="5878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9" idx="3"/>
            <a:endCxn id="50" idx="7"/>
          </p:cNvCxnSpPr>
          <p:nvPr/>
        </p:nvCxnSpPr>
        <p:spPr>
          <a:xfrm flipH="1">
            <a:off x="2381397" y="1884900"/>
            <a:ext cx="916432" cy="458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9" idx="5"/>
            <a:endCxn id="59" idx="1"/>
          </p:cNvCxnSpPr>
          <p:nvPr/>
        </p:nvCxnSpPr>
        <p:spPr>
          <a:xfrm>
            <a:off x="3482126" y="1884900"/>
            <a:ext cx="815058" cy="458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5100813" y="3937731"/>
            <a:ext cx="534454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15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4988260" y="3483532"/>
            <a:ext cx="228441" cy="4813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4750186" y="4538874"/>
            <a:ext cx="532166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14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75" name="Straight Arrow Connector 74"/>
          <p:cNvCxnSpPr>
            <a:stCxn id="72" idx="3"/>
            <a:endCxn id="74" idx="0"/>
          </p:cNvCxnSpPr>
          <p:nvPr/>
        </p:nvCxnSpPr>
        <p:spPr>
          <a:xfrm flipH="1">
            <a:off x="5008128" y="4226340"/>
            <a:ext cx="179094" cy="3125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762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AVL Trees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BST trees with AVL property</a:t>
            </a:r>
          </a:p>
        </p:txBody>
      </p:sp>
    </p:spTree>
    <p:extLst>
      <p:ext uri="{BB962C8B-B14F-4D97-AF65-F5344CB8AC3E}">
        <p14:creationId xmlns:p14="http://schemas.microsoft.com/office/powerpoint/2010/main" val="2213806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65156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Where is the imbalance?</a:t>
            </a:r>
            <a:endParaRPr lang="en-US" sz="2600" dirty="0" smtClean="0"/>
          </a:p>
        </p:txBody>
      </p:sp>
      <p:sp>
        <p:nvSpPr>
          <p:cNvPr id="49" name="Oval 48"/>
          <p:cNvSpPr/>
          <p:nvPr/>
        </p:nvSpPr>
        <p:spPr>
          <a:xfrm>
            <a:off x="3201704" y="1596291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50" name="Oval 49"/>
          <p:cNvSpPr/>
          <p:nvPr/>
        </p:nvSpPr>
        <p:spPr>
          <a:xfrm>
            <a:off x="2105583" y="2294357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1571163" y="3156032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1308041" y="3974079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>
            <a:stCxn id="51" idx="3"/>
            <a:endCxn id="52" idx="0"/>
          </p:cNvCxnSpPr>
          <p:nvPr/>
        </p:nvCxnSpPr>
        <p:spPr>
          <a:xfrm flipH="1">
            <a:off x="1487430" y="3444641"/>
            <a:ext cx="144783" cy="529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2601532" y="3170858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2928752" y="3988905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6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>
            <a:stCxn id="54" idx="5"/>
            <a:endCxn id="55" idx="0"/>
          </p:cNvCxnSpPr>
          <p:nvPr/>
        </p:nvCxnSpPr>
        <p:spPr>
          <a:xfrm>
            <a:off x="2909216" y="3459467"/>
            <a:ext cx="215292" cy="529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0" idx="3"/>
            <a:endCxn id="51" idx="7"/>
          </p:cNvCxnSpPr>
          <p:nvPr/>
        </p:nvCxnSpPr>
        <p:spPr>
          <a:xfrm flipH="1">
            <a:off x="1875062" y="2582966"/>
            <a:ext cx="298561" cy="6225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0" idx="5"/>
            <a:endCxn id="54" idx="0"/>
          </p:cNvCxnSpPr>
          <p:nvPr/>
        </p:nvCxnSpPr>
        <p:spPr>
          <a:xfrm>
            <a:off x="2404830" y="2582966"/>
            <a:ext cx="400894" cy="5878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4180243" y="2294357"/>
            <a:ext cx="545544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10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3653715" y="3156032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9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3390593" y="3974079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8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4392959" y="3937731"/>
            <a:ext cx="507945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11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65" idx="3"/>
            <a:endCxn id="62" idx="0"/>
          </p:cNvCxnSpPr>
          <p:nvPr/>
        </p:nvCxnSpPr>
        <p:spPr>
          <a:xfrm flipH="1">
            <a:off x="4646932" y="3459467"/>
            <a:ext cx="65821" cy="478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60" idx="3"/>
            <a:endCxn id="61" idx="0"/>
          </p:cNvCxnSpPr>
          <p:nvPr/>
        </p:nvCxnSpPr>
        <p:spPr>
          <a:xfrm flipH="1">
            <a:off x="3569982" y="3444641"/>
            <a:ext cx="144783" cy="529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4634819" y="3170858"/>
            <a:ext cx="532166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5590754" y="4566510"/>
            <a:ext cx="512976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16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67" name="Straight Arrow Connector 66"/>
          <p:cNvCxnSpPr>
            <a:stCxn id="72" idx="5"/>
            <a:endCxn id="66" idx="0"/>
          </p:cNvCxnSpPr>
          <p:nvPr/>
        </p:nvCxnSpPr>
        <p:spPr>
          <a:xfrm>
            <a:off x="5556998" y="4226340"/>
            <a:ext cx="290244" cy="3401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9" idx="3"/>
            <a:endCxn id="60" idx="7"/>
          </p:cNvCxnSpPr>
          <p:nvPr/>
        </p:nvCxnSpPr>
        <p:spPr>
          <a:xfrm flipH="1">
            <a:off x="3956737" y="2582966"/>
            <a:ext cx="317846" cy="6225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9" idx="5"/>
            <a:endCxn id="65" idx="0"/>
          </p:cNvCxnSpPr>
          <p:nvPr/>
        </p:nvCxnSpPr>
        <p:spPr>
          <a:xfrm>
            <a:off x="4633144" y="2582966"/>
            <a:ext cx="280509" cy="5878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9" idx="3"/>
            <a:endCxn id="50" idx="7"/>
          </p:cNvCxnSpPr>
          <p:nvPr/>
        </p:nvCxnSpPr>
        <p:spPr>
          <a:xfrm flipH="1">
            <a:off x="2381397" y="1884900"/>
            <a:ext cx="916432" cy="458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9" idx="5"/>
            <a:endCxn id="59" idx="1"/>
          </p:cNvCxnSpPr>
          <p:nvPr/>
        </p:nvCxnSpPr>
        <p:spPr>
          <a:xfrm>
            <a:off x="3482126" y="1884900"/>
            <a:ext cx="815058" cy="458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5100813" y="3937731"/>
            <a:ext cx="534454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15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4988260" y="3483532"/>
            <a:ext cx="228441" cy="4813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4750186" y="4538874"/>
            <a:ext cx="532166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14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75" name="Straight Arrow Connector 74"/>
          <p:cNvCxnSpPr>
            <a:stCxn id="72" idx="3"/>
            <a:endCxn id="74" idx="0"/>
          </p:cNvCxnSpPr>
          <p:nvPr/>
        </p:nvCxnSpPr>
        <p:spPr>
          <a:xfrm flipH="1">
            <a:off x="5008128" y="4226340"/>
            <a:ext cx="179094" cy="3125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446670" y="5179840"/>
            <a:ext cx="532166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13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endCxn id="31" idx="0"/>
          </p:cNvCxnSpPr>
          <p:nvPr/>
        </p:nvCxnSpPr>
        <p:spPr>
          <a:xfrm flipH="1">
            <a:off x="4704612" y="4867306"/>
            <a:ext cx="179094" cy="3125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99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65156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Where is the imbalance?</a:t>
            </a:r>
            <a:endParaRPr lang="en-US" sz="2600" dirty="0" smtClean="0"/>
          </a:p>
        </p:txBody>
      </p:sp>
      <p:sp>
        <p:nvSpPr>
          <p:cNvPr id="49" name="Oval 48"/>
          <p:cNvSpPr/>
          <p:nvPr/>
        </p:nvSpPr>
        <p:spPr>
          <a:xfrm>
            <a:off x="3201704" y="1596291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50" name="Oval 49"/>
          <p:cNvSpPr/>
          <p:nvPr/>
        </p:nvSpPr>
        <p:spPr>
          <a:xfrm>
            <a:off x="2105583" y="2294357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1571163" y="3156032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1308041" y="3974079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>
            <a:stCxn id="51" idx="3"/>
            <a:endCxn id="52" idx="0"/>
          </p:cNvCxnSpPr>
          <p:nvPr/>
        </p:nvCxnSpPr>
        <p:spPr>
          <a:xfrm flipH="1">
            <a:off x="1487430" y="3444641"/>
            <a:ext cx="144783" cy="529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2601532" y="3170858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2928752" y="3988905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6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>
            <a:stCxn id="54" idx="5"/>
            <a:endCxn id="55" idx="0"/>
          </p:cNvCxnSpPr>
          <p:nvPr/>
        </p:nvCxnSpPr>
        <p:spPr>
          <a:xfrm>
            <a:off x="2909216" y="3459467"/>
            <a:ext cx="215292" cy="529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0" idx="3"/>
            <a:endCxn id="51" idx="7"/>
          </p:cNvCxnSpPr>
          <p:nvPr/>
        </p:nvCxnSpPr>
        <p:spPr>
          <a:xfrm flipH="1">
            <a:off x="1875062" y="2582966"/>
            <a:ext cx="298561" cy="6225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0" idx="5"/>
            <a:endCxn id="54" idx="0"/>
          </p:cNvCxnSpPr>
          <p:nvPr/>
        </p:nvCxnSpPr>
        <p:spPr>
          <a:xfrm>
            <a:off x="2404830" y="2582966"/>
            <a:ext cx="400894" cy="5878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4180243" y="2294357"/>
            <a:ext cx="545544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10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3653715" y="3156032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9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3390593" y="3974079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8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4392959" y="3937731"/>
            <a:ext cx="507945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11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65" idx="3"/>
            <a:endCxn id="62" idx="0"/>
          </p:cNvCxnSpPr>
          <p:nvPr/>
        </p:nvCxnSpPr>
        <p:spPr>
          <a:xfrm flipH="1">
            <a:off x="4646932" y="3459467"/>
            <a:ext cx="65821" cy="478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60" idx="3"/>
            <a:endCxn id="61" idx="0"/>
          </p:cNvCxnSpPr>
          <p:nvPr/>
        </p:nvCxnSpPr>
        <p:spPr>
          <a:xfrm flipH="1">
            <a:off x="3569982" y="3444641"/>
            <a:ext cx="144783" cy="529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4634819" y="3170858"/>
            <a:ext cx="532166" cy="338126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12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5590754" y="4566510"/>
            <a:ext cx="512976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16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67" name="Straight Arrow Connector 66"/>
          <p:cNvCxnSpPr>
            <a:stCxn id="72" idx="5"/>
            <a:endCxn id="66" idx="0"/>
          </p:cNvCxnSpPr>
          <p:nvPr/>
        </p:nvCxnSpPr>
        <p:spPr>
          <a:xfrm>
            <a:off x="5556998" y="4226340"/>
            <a:ext cx="290244" cy="3401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9" idx="3"/>
            <a:endCxn id="60" idx="7"/>
          </p:cNvCxnSpPr>
          <p:nvPr/>
        </p:nvCxnSpPr>
        <p:spPr>
          <a:xfrm flipH="1">
            <a:off x="3956737" y="2582966"/>
            <a:ext cx="317846" cy="6225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9" idx="5"/>
            <a:endCxn id="65" idx="0"/>
          </p:cNvCxnSpPr>
          <p:nvPr/>
        </p:nvCxnSpPr>
        <p:spPr>
          <a:xfrm>
            <a:off x="4633144" y="2582966"/>
            <a:ext cx="280509" cy="5878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9" idx="3"/>
            <a:endCxn id="50" idx="7"/>
          </p:cNvCxnSpPr>
          <p:nvPr/>
        </p:nvCxnSpPr>
        <p:spPr>
          <a:xfrm flipH="1">
            <a:off x="2381397" y="1884900"/>
            <a:ext cx="916432" cy="458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9" idx="5"/>
            <a:endCxn id="59" idx="1"/>
          </p:cNvCxnSpPr>
          <p:nvPr/>
        </p:nvCxnSpPr>
        <p:spPr>
          <a:xfrm>
            <a:off x="3482126" y="1884900"/>
            <a:ext cx="815058" cy="458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5100813" y="3937731"/>
            <a:ext cx="534454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15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4988260" y="3483532"/>
            <a:ext cx="228441" cy="4813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4750186" y="4538874"/>
            <a:ext cx="532166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14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75" name="Straight Arrow Connector 74"/>
          <p:cNvCxnSpPr>
            <a:stCxn id="72" idx="3"/>
            <a:endCxn id="74" idx="0"/>
          </p:cNvCxnSpPr>
          <p:nvPr/>
        </p:nvCxnSpPr>
        <p:spPr>
          <a:xfrm flipH="1">
            <a:off x="5008128" y="4226340"/>
            <a:ext cx="179094" cy="3125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446670" y="5179840"/>
            <a:ext cx="532166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13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endCxn id="31" idx="0"/>
          </p:cNvCxnSpPr>
          <p:nvPr/>
        </p:nvCxnSpPr>
        <p:spPr>
          <a:xfrm flipH="1">
            <a:off x="4704612" y="4867306"/>
            <a:ext cx="179094" cy="3125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804094" y="534282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007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65156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Where is the imbalance? </a:t>
            </a:r>
            <a:r>
              <a:rPr lang="en-US" sz="2800" b="0" dirty="0" smtClean="0"/>
              <a:t>(also 7 and 10)</a:t>
            </a:r>
            <a:endParaRPr lang="en-US" sz="2600" dirty="0" smtClean="0"/>
          </a:p>
        </p:txBody>
      </p:sp>
      <p:sp>
        <p:nvSpPr>
          <p:cNvPr id="49" name="Oval 48"/>
          <p:cNvSpPr/>
          <p:nvPr/>
        </p:nvSpPr>
        <p:spPr>
          <a:xfrm>
            <a:off x="3201704" y="1596291"/>
            <a:ext cx="371939" cy="338126"/>
          </a:xfrm>
          <a:prstGeom prst="ellipse">
            <a:avLst/>
          </a:prstGeom>
          <a:solidFill>
            <a:srgbClr val="D1282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50" name="Oval 49"/>
          <p:cNvSpPr/>
          <p:nvPr/>
        </p:nvSpPr>
        <p:spPr>
          <a:xfrm>
            <a:off x="2105583" y="2294357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1571163" y="3156032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1308041" y="3974079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>
            <a:stCxn id="51" idx="3"/>
            <a:endCxn id="52" idx="0"/>
          </p:cNvCxnSpPr>
          <p:nvPr/>
        </p:nvCxnSpPr>
        <p:spPr>
          <a:xfrm flipH="1">
            <a:off x="1487430" y="3444641"/>
            <a:ext cx="144783" cy="529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2601532" y="3170858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2928752" y="3988905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6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>
            <a:stCxn id="54" idx="5"/>
            <a:endCxn id="55" idx="0"/>
          </p:cNvCxnSpPr>
          <p:nvPr/>
        </p:nvCxnSpPr>
        <p:spPr>
          <a:xfrm>
            <a:off x="2909216" y="3459467"/>
            <a:ext cx="215292" cy="529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0" idx="3"/>
            <a:endCxn id="51" idx="7"/>
          </p:cNvCxnSpPr>
          <p:nvPr/>
        </p:nvCxnSpPr>
        <p:spPr>
          <a:xfrm flipH="1">
            <a:off x="1875062" y="2582966"/>
            <a:ext cx="298561" cy="6225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0" idx="5"/>
            <a:endCxn id="54" idx="0"/>
          </p:cNvCxnSpPr>
          <p:nvPr/>
        </p:nvCxnSpPr>
        <p:spPr>
          <a:xfrm>
            <a:off x="2404830" y="2582966"/>
            <a:ext cx="400894" cy="5878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4180243" y="2294357"/>
            <a:ext cx="545544" cy="338126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FFFFFF"/>
                </a:solidFill>
              </a:rPr>
              <a:t>10</a:t>
            </a: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3653715" y="3156032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9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3390593" y="3974079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8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4392959" y="3937731"/>
            <a:ext cx="507945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11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65" idx="3"/>
            <a:endCxn id="62" idx="0"/>
          </p:cNvCxnSpPr>
          <p:nvPr/>
        </p:nvCxnSpPr>
        <p:spPr>
          <a:xfrm flipH="1">
            <a:off x="4646932" y="3459467"/>
            <a:ext cx="65821" cy="478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60" idx="3"/>
            <a:endCxn id="61" idx="0"/>
          </p:cNvCxnSpPr>
          <p:nvPr/>
        </p:nvCxnSpPr>
        <p:spPr>
          <a:xfrm flipH="1">
            <a:off x="3569982" y="3444641"/>
            <a:ext cx="144783" cy="529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4634819" y="3170858"/>
            <a:ext cx="532166" cy="338126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12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5590754" y="4566510"/>
            <a:ext cx="512976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16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67" name="Straight Arrow Connector 66"/>
          <p:cNvCxnSpPr>
            <a:stCxn id="72" idx="5"/>
            <a:endCxn id="66" idx="0"/>
          </p:cNvCxnSpPr>
          <p:nvPr/>
        </p:nvCxnSpPr>
        <p:spPr>
          <a:xfrm>
            <a:off x="5556998" y="4226340"/>
            <a:ext cx="290244" cy="3401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9" idx="3"/>
            <a:endCxn id="60" idx="7"/>
          </p:cNvCxnSpPr>
          <p:nvPr/>
        </p:nvCxnSpPr>
        <p:spPr>
          <a:xfrm flipH="1">
            <a:off x="3956737" y="2582966"/>
            <a:ext cx="317846" cy="6225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9" idx="5"/>
            <a:endCxn id="65" idx="0"/>
          </p:cNvCxnSpPr>
          <p:nvPr/>
        </p:nvCxnSpPr>
        <p:spPr>
          <a:xfrm>
            <a:off x="4633144" y="2582966"/>
            <a:ext cx="280509" cy="5878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9" idx="3"/>
            <a:endCxn id="50" idx="7"/>
          </p:cNvCxnSpPr>
          <p:nvPr/>
        </p:nvCxnSpPr>
        <p:spPr>
          <a:xfrm flipH="1">
            <a:off x="2381397" y="1884900"/>
            <a:ext cx="916432" cy="458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9" idx="5"/>
            <a:endCxn id="59" idx="1"/>
          </p:cNvCxnSpPr>
          <p:nvPr/>
        </p:nvCxnSpPr>
        <p:spPr>
          <a:xfrm>
            <a:off x="3482126" y="1884900"/>
            <a:ext cx="815058" cy="458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5100813" y="3937731"/>
            <a:ext cx="534454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15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4988260" y="3483532"/>
            <a:ext cx="228441" cy="4813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4750186" y="4538874"/>
            <a:ext cx="532166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14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75" name="Straight Arrow Connector 74"/>
          <p:cNvCxnSpPr>
            <a:stCxn id="72" idx="3"/>
            <a:endCxn id="74" idx="0"/>
          </p:cNvCxnSpPr>
          <p:nvPr/>
        </p:nvCxnSpPr>
        <p:spPr>
          <a:xfrm flipH="1">
            <a:off x="5008128" y="4226340"/>
            <a:ext cx="179094" cy="3125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446670" y="5179840"/>
            <a:ext cx="532166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13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endCxn id="31" idx="0"/>
          </p:cNvCxnSpPr>
          <p:nvPr/>
        </p:nvCxnSpPr>
        <p:spPr>
          <a:xfrm flipH="1">
            <a:off x="4704612" y="4867306"/>
            <a:ext cx="179094" cy="3125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804094" y="534282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07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65156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will be the new root?</a:t>
            </a:r>
            <a:endParaRPr lang="en-US" sz="2600" dirty="0" smtClean="0"/>
          </a:p>
        </p:txBody>
      </p:sp>
      <p:sp>
        <p:nvSpPr>
          <p:cNvPr id="49" name="Oval 48"/>
          <p:cNvSpPr/>
          <p:nvPr/>
        </p:nvSpPr>
        <p:spPr>
          <a:xfrm>
            <a:off x="3201704" y="1596291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50" name="Oval 49"/>
          <p:cNvSpPr/>
          <p:nvPr/>
        </p:nvSpPr>
        <p:spPr>
          <a:xfrm>
            <a:off x="2105583" y="2294357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1571163" y="3156032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1308041" y="3974079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>
            <a:stCxn id="51" idx="3"/>
            <a:endCxn id="52" idx="0"/>
          </p:cNvCxnSpPr>
          <p:nvPr/>
        </p:nvCxnSpPr>
        <p:spPr>
          <a:xfrm flipH="1">
            <a:off x="1487430" y="3444641"/>
            <a:ext cx="144783" cy="529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2601532" y="3170858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2928752" y="3988905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6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>
            <a:stCxn id="54" idx="5"/>
            <a:endCxn id="55" idx="0"/>
          </p:cNvCxnSpPr>
          <p:nvPr/>
        </p:nvCxnSpPr>
        <p:spPr>
          <a:xfrm>
            <a:off x="2909216" y="3459467"/>
            <a:ext cx="215292" cy="529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0" idx="3"/>
            <a:endCxn id="51" idx="7"/>
          </p:cNvCxnSpPr>
          <p:nvPr/>
        </p:nvCxnSpPr>
        <p:spPr>
          <a:xfrm flipH="1">
            <a:off x="1875062" y="2582966"/>
            <a:ext cx="298561" cy="6225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0" idx="5"/>
            <a:endCxn id="54" idx="0"/>
          </p:cNvCxnSpPr>
          <p:nvPr/>
        </p:nvCxnSpPr>
        <p:spPr>
          <a:xfrm>
            <a:off x="2404830" y="2582966"/>
            <a:ext cx="400894" cy="5878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4180243" y="2294357"/>
            <a:ext cx="545544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10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3653715" y="3156032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9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3390593" y="3974079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8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4392959" y="3937731"/>
            <a:ext cx="507945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11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65" idx="3"/>
            <a:endCxn id="62" idx="0"/>
          </p:cNvCxnSpPr>
          <p:nvPr/>
        </p:nvCxnSpPr>
        <p:spPr>
          <a:xfrm flipH="1">
            <a:off x="4646932" y="3459467"/>
            <a:ext cx="65821" cy="478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60" idx="3"/>
            <a:endCxn id="61" idx="0"/>
          </p:cNvCxnSpPr>
          <p:nvPr/>
        </p:nvCxnSpPr>
        <p:spPr>
          <a:xfrm flipH="1">
            <a:off x="3569982" y="3444641"/>
            <a:ext cx="144783" cy="529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4634819" y="3170858"/>
            <a:ext cx="532166" cy="338126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12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5590754" y="4566510"/>
            <a:ext cx="512976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16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67" name="Straight Arrow Connector 66"/>
          <p:cNvCxnSpPr>
            <a:stCxn id="72" idx="5"/>
            <a:endCxn id="66" idx="0"/>
          </p:cNvCxnSpPr>
          <p:nvPr/>
        </p:nvCxnSpPr>
        <p:spPr>
          <a:xfrm>
            <a:off x="5556998" y="4226340"/>
            <a:ext cx="290244" cy="3401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9" idx="3"/>
            <a:endCxn id="60" idx="7"/>
          </p:cNvCxnSpPr>
          <p:nvPr/>
        </p:nvCxnSpPr>
        <p:spPr>
          <a:xfrm flipH="1">
            <a:off x="3956737" y="2582966"/>
            <a:ext cx="317846" cy="6225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9" idx="5"/>
            <a:endCxn id="65" idx="0"/>
          </p:cNvCxnSpPr>
          <p:nvPr/>
        </p:nvCxnSpPr>
        <p:spPr>
          <a:xfrm>
            <a:off x="4633144" y="2582966"/>
            <a:ext cx="280509" cy="5878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9" idx="3"/>
            <a:endCxn id="50" idx="7"/>
          </p:cNvCxnSpPr>
          <p:nvPr/>
        </p:nvCxnSpPr>
        <p:spPr>
          <a:xfrm flipH="1">
            <a:off x="2381397" y="1884900"/>
            <a:ext cx="916432" cy="458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9" idx="5"/>
            <a:endCxn id="59" idx="1"/>
          </p:cNvCxnSpPr>
          <p:nvPr/>
        </p:nvCxnSpPr>
        <p:spPr>
          <a:xfrm>
            <a:off x="3482126" y="1884900"/>
            <a:ext cx="815058" cy="458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5100813" y="3937731"/>
            <a:ext cx="534454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15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4988260" y="3483532"/>
            <a:ext cx="228441" cy="4813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4750186" y="4538874"/>
            <a:ext cx="532166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14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75" name="Straight Arrow Connector 74"/>
          <p:cNvCxnSpPr>
            <a:stCxn id="72" idx="3"/>
            <a:endCxn id="74" idx="0"/>
          </p:cNvCxnSpPr>
          <p:nvPr/>
        </p:nvCxnSpPr>
        <p:spPr>
          <a:xfrm flipH="1">
            <a:off x="5008128" y="4226340"/>
            <a:ext cx="179094" cy="3125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446670" y="5179840"/>
            <a:ext cx="532166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13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endCxn id="31" idx="0"/>
          </p:cNvCxnSpPr>
          <p:nvPr/>
        </p:nvCxnSpPr>
        <p:spPr>
          <a:xfrm flipH="1">
            <a:off x="4704612" y="4867306"/>
            <a:ext cx="179094" cy="3125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804094" y="534282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257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65156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will be the new root?</a:t>
            </a:r>
            <a:endParaRPr lang="en-US" sz="2600" dirty="0" smtClean="0"/>
          </a:p>
        </p:txBody>
      </p:sp>
      <p:sp>
        <p:nvSpPr>
          <p:cNvPr id="49" name="Oval 48"/>
          <p:cNvSpPr/>
          <p:nvPr/>
        </p:nvSpPr>
        <p:spPr>
          <a:xfrm>
            <a:off x="3201704" y="1596291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50" name="Oval 49"/>
          <p:cNvSpPr/>
          <p:nvPr/>
        </p:nvSpPr>
        <p:spPr>
          <a:xfrm>
            <a:off x="2105583" y="2294357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1571163" y="3156032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1308041" y="3974079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>
            <a:stCxn id="51" idx="3"/>
            <a:endCxn id="52" idx="0"/>
          </p:cNvCxnSpPr>
          <p:nvPr/>
        </p:nvCxnSpPr>
        <p:spPr>
          <a:xfrm flipH="1">
            <a:off x="1487430" y="3444641"/>
            <a:ext cx="144783" cy="529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2601532" y="3170858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2928752" y="3988905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6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>
            <a:stCxn id="54" idx="5"/>
            <a:endCxn id="55" idx="0"/>
          </p:cNvCxnSpPr>
          <p:nvPr/>
        </p:nvCxnSpPr>
        <p:spPr>
          <a:xfrm>
            <a:off x="2909216" y="3459467"/>
            <a:ext cx="215292" cy="529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0" idx="3"/>
            <a:endCxn id="51" idx="7"/>
          </p:cNvCxnSpPr>
          <p:nvPr/>
        </p:nvCxnSpPr>
        <p:spPr>
          <a:xfrm flipH="1">
            <a:off x="1875062" y="2582966"/>
            <a:ext cx="298561" cy="6225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0" idx="5"/>
            <a:endCxn id="54" idx="0"/>
          </p:cNvCxnSpPr>
          <p:nvPr/>
        </p:nvCxnSpPr>
        <p:spPr>
          <a:xfrm>
            <a:off x="2404830" y="2582966"/>
            <a:ext cx="400894" cy="5878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4180243" y="2294357"/>
            <a:ext cx="545544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10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3653715" y="3156032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9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3390593" y="3974079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8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4392959" y="3937731"/>
            <a:ext cx="507945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11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65" idx="3"/>
            <a:endCxn id="62" idx="0"/>
          </p:cNvCxnSpPr>
          <p:nvPr/>
        </p:nvCxnSpPr>
        <p:spPr>
          <a:xfrm flipH="1">
            <a:off x="4646932" y="3459467"/>
            <a:ext cx="65821" cy="478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60" idx="3"/>
            <a:endCxn id="61" idx="0"/>
          </p:cNvCxnSpPr>
          <p:nvPr/>
        </p:nvCxnSpPr>
        <p:spPr>
          <a:xfrm flipH="1">
            <a:off x="3569982" y="3444641"/>
            <a:ext cx="144783" cy="529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4634819" y="3170858"/>
            <a:ext cx="532166" cy="338126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12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5590754" y="4566510"/>
            <a:ext cx="512976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16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67" name="Straight Arrow Connector 66"/>
          <p:cNvCxnSpPr>
            <a:stCxn id="72" idx="5"/>
            <a:endCxn id="66" idx="0"/>
          </p:cNvCxnSpPr>
          <p:nvPr/>
        </p:nvCxnSpPr>
        <p:spPr>
          <a:xfrm>
            <a:off x="5556998" y="4226340"/>
            <a:ext cx="290244" cy="3401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9" idx="3"/>
            <a:endCxn id="60" idx="7"/>
          </p:cNvCxnSpPr>
          <p:nvPr/>
        </p:nvCxnSpPr>
        <p:spPr>
          <a:xfrm flipH="1">
            <a:off x="3956737" y="2582966"/>
            <a:ext cx="317846" cy="6225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9" idx="5"/>
            <a:endCxn id="65" idx="0"/>
          </p:cNvCxnSpPr>
          <p:nvPr/>
        </p:nvCxnSpPr>
        <p:spPr>
          <a:xfrm>
            <a:off x="4633144" y="2582966"/>
            <a:ext cx="280509" cy="5878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9" idx="3"/>
            <a:endCxn id="50" idx="7"/>
          </p:cNvCxnSpPr>
          <p:nvPr/>
        </p:nvCxnSpPr>
        <p:spPr>
          <a:xfrm flipH="1">
            <a:off x="2381397" y="1884900"/>
            <a:ext cx="916432" cy="458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9" idx="5"/>
            <a:endCxn id="59" idx="1"/>
          </p:cNvCxnSpPr>
          <p:nvPr/>
        </p:nvCxnSpPr>
        <p:spPr>
          <a:xfrm>
            <a:off x="3482126" y="1884900"/>
            <a:ext cx="815058" cy="458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5100813" y="3937731"/>
            <a:ext cx="534454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15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4988260" y="3483532"/>
            <a:ext cx="228441" cy="4813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4750186" y="4538874"/>
            <a:ext cx="532166" cy="338126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FFFFFF"/>
                </a:solidFill>
              </a:rPr>
              <a:t>14</a:t>
            </a:r>
            <a:endParaRPr lang="en-US" sz="1200" b="1" dirty="0">
              <a:solidFill>
                <a:srgbClr val="FFFFFF"/>
              </a:solidFill>
            </a:endParaRPr>
          </a:p>
        </p:txBody>
      </p:sp>
      <p:cxnSp>
        <p:nvCxnSpPr>
          <p:cNvPr id="75" name="Straight Arrow Connector 74"/>
          <p:cNvCxnSpPr>
            <a:stCxn id="72" idx="3"/>
            <a:endCxn id="74" idx="0"/>
          </p:cNvCxnSpPr>
          <p:nvPr/>
        </p:nvCxnSpPr>
        <p:spPr>
          <a:xfrm flipH="1">
            <a:off x="5008128" y="4226340"/>
            <a:ext cx="179094" cy="3125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446670" y="5179840"/>
            <a:ext cx="532166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13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endCxn id="31" idx="0"/>
          </p:cNvCxnSpPr>
          <p:nvPr/>
        </p:nvCxnSpPr>
        <p:spPr>
          <a:xfrm flipH="1">
            <a:off x="4704612" y="4867306"/>
            <a:ext cx="179094" cy="3125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804094" y="534282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834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65156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will be the new root? Why?</a:t>
            </a:r>
            <a:endParaRPr lang="en-US" sz="2600" dirty="0" smtClean="0"/>
          </a:p>
        </p:txBody>
      </p:sp>
      <p:sp>
        <p:nvSpPr>
          <p:cNvPr id="49" name="Oval 48"/>
          <p:cNvSpPr/>
          <p:nvPr/>
        </p:nvSpPr>
        <p:spPr>
          <a:xfrm>
            <a:off x="3201704" y="1596291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50" name="Oval 49"/>
          <p:cNvSpPr/>
          <p:nvPr/>
        </p:nvSpPr>
        <p:spPr>
          <a:xfrm>
            <a:off x="2105583" y="2294357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1571163" y="3156032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1308041" y="3974079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>
            <a:stCxn id="51" idx="3"/>
            <a:endCxn id="52" idx="0"/>
          </p:cNvCxnSpPr>
          <p:nvPr/>
        </p:nvCxnSpPr>
        <p:spPr>
          <a:xfrm flipH="1">
            <a:off x="1487430" y="3444641"/>
            <a:ext cx="144783" cy="529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2601532" y="3170858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2928752" y="3988905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6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>
            <a:stCxn id="54" idx="5"/>
            <a:endCxn id="55" idx="0"/>
          </p:cNvCxnSpPr>
          <p:nvPr/>
        </p:nvCxnSpPr>
        <p:spPr>
          <a:xfrm>
            <a:off x="2909216" y="3459467"/>
            <a:ext cx="215292" cy="529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0" idx="3"/>
            <a:endCxn id="51" idx="7"/>
          </p:cNvCxnSpPr>
          <p:nvPr/>
        </p:nvCxnSpPr>
        <p:spPr>
          <a:xfrm flipH="1">
            <a:off x="1875062" y="2582966"/>
            <a:ext cx="298561" cy="6225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0" idx="5"/>
            <a:endCxn id="54" idx="0"/>
          </p:cNvCxnSpPr>
          <p:nvPr/>
        </p:nvCxnSpPr>
        <p:spPr>
          <a:xfrm>
            <a:off x="2404830" y="2582966"/>
            <a:ext cx="400894" cy="5878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4180243" y="2294357"/>
            <a:ext cx="545544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10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3653715" y="3156032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9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3390593" y="3974079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8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4392959" y="3937731"/>
            <a:ext cx="507945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11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65" idx="3"/>
            <a:endCxn id="62" idx="0"/>
          </p:cNvCxnSpPr>
          <p:nvPr/>
        </p:nvCxnSpPr>
        <p:spPr>
          <a:xfrm flipH="1">
            <a:off x="4646932" y="3459467"/>
            <a:ext cx="65821" cy="478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60" idx="3"/>
            <a:endCxn id="61" idx="0"/>
          </p:cNvCxnSpPr>
          <p:nvPr/>
        </p:nvCxnSpPr>
        <p:spPr>
          <a:xfrm flipH="1">
            <a:off x="3569982" y="3444641"/>
            <a:ext cx="144783" cy="529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4634819" y="3170858"/>
            <a:ext cx="532166" cy="338126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12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5590754" y="4566510"/>
            <a:ext cx="512976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16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67" name="Straight Arrow Connector 66"/>
          <p:cNvCxnSpPr>
            <a:stCxn id="72" idx="5"/>
            <a:endCxn id="66" idx="0"/>
          </p:cNvCxnSpPr>
          <p:nvPr/>
        </p:nvCxnSpPr>
        <p:spPr>
          <a:xfrm>
            <a:off x="5556998" y="4226340"/>
            <a:ext cx="290244" cy="3401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9" idx="3"/>
            <a:endCxn id="60" idx="7"/>
          </p:cNvCxnSpPr>
          <p:nvPr/>
        </p:nvCxnSpPr>
        <p:spPr>
          <a:xfrm flipH="1">
            <a:off x="3956737" y="2582966"/>
            <a:ext cx="317846" cy="6225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9" idx="5"/>
            <a:endCxn id="65" idx="0"/>
          </p:cNvCxnSpPr>
          <p:nvPr/>
        </p:nvCxnSpPr>
        <p:spPr>
          <a:xfrm>
            <a:off x="4633144" y="2582966"/>
            <a:ext cx="280509" cy="5878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9" idx="3"/>
            <a:endCxn id="50" idx="7"/>
          </p:cNvCxnSpPr>
          <p:nvPr/>
        </p:nvCxnSpPr>
        <p:spPr>
          <a:xfrm flipH="1">
            <a:off x="2381397" y="1884900"/>
            <a:ext cx="916432" cy="458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9" idx="5"/>
            <a:endCxn id="59" idx="1"/>
          </p:cNvCxnSpPr>
          <p:nvPr/>
        </p:nvCxnSpPr>
        <p:spPr>
          <a:xfrm>
            <a:off x="3482126" y="1884900"/>
            <a:ext cx="815058" cy="458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5100813" y="3937731"/>
            <a:ext cx="534454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15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4988260" y="3483532"/>
            <a:ext cx="228441" cy="4813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4750186" y="4538874"/>
            <a:ext cx="532166" cy="338126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FFFFFF"/>
                </a:solidFill>
              </a:rPr>
              <a:t>14</a:t>
            </a:r>
            <a:endParaRPr lang="en-US" sz="1200" b="1" dirty="0">
              <a:solidFill>
                <a:srgbClr val="FFFFFF"/>
              </a:solidFill>
            </a:endParaRPr>
          </a:p>
        </p:txBody>
      </p:sp>
      <p:cxnSp>
        <p:nvCxnSpPr>
          <p:cNvPr id="75" name="Straight Arrow Connector 74"/>
          <p:cNvCxnSpPr>
            <a:stCxn id="72" idx="3"/>
            <a:endCxn id="74" idx="0"/>
          </p:cNvCxnSpPr>
          <p:nvPr/>
        </p:nvCxnSpPr>
        <p:spPr>
          <a:xfrm flipH="1">
            <a:off x="5008128" y="4226340"/>
            <a:ext cx="179094" cy="3125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446670" y="5179840"/>
            <a:ext cx="532166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13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endCxn id="31" idx="0"/>
          </p:cNvCxnSpPr>
          <p:nvPr/>
        </p:nvCxnSpPr>
        <p:spPr>
          <a:xfrm flipH="1">
            <a:off x="4704612" y="4867306"/>
            <a:ext cx="179094" cy="3125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804094" y="534282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10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65156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does the new tree look like?</a:t>
            </a:r>
            <a:endParaRPr lang="en-US" sz="2600" dirty="0" smtClean="0"/>
          </a:p>
        </p:txBody>
      </p:sp>
      <p:sp>
        <p:nvSpPr>
          <p:cNvPr id="49" name="Oval 48"/>
          <p:cNvSpPr/>
          <p:nvPr/>
        </p:nvSpPr>
        <p:spPr>
          <a:xfrm>
            <a:off x="3201704" y="1596291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50" name="Oval 49"/>
          <p:cNvSpPr/>
          <p:nvPr/>
        </p:nvSpPr>
        <p:spPr>
          <a:xfrm>
            <a:off x="2105583" y="2294357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1571163" y="3156032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1308041" y="3974079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>
            <a:stCxn id="51" idx="3"/>
            <a:endCxn id="52" idx="0"/>
          </p:cNvCxnSpPr>
          <p:nvPr/>
        </p:nvCxnSpPr>
        <p:spPr>
          <a:xfrm flipH="1">
            <a:off x="1487430" y="3444641"/>
            <a:ext cx="144783" cy="529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2601532" y="3170858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2928752" y="3988905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6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>
            <a:stCxn id="54" idx="5"/>
            <a:endCxn id="55" idx="0"/>
          </p:cNvCxnSpPr>
          <p:nvPr/>
        </p:nvCxnSpPr>
        <p:spPr>
          <a:xfrm>
            <a:off x="2909216" y="3459467"/>
            <a:ext cx="215292" cy="529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0" idx="3"/>
            <a:endCxn id="51" idx="7"/>
          </p:cNvCxnSpPr>
          <p:nvPr/>
        </p:nvCxnSpPr>
        <p:spPr>
          <a:xfrm flipH="1">
            <a:off x="1875062" y="2582966"/>
            <a:ext cx="298561" cy="6225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0" idx="5"/>
            <a:endCxn id="54" idx="0"/>
          </p:cNvCxnSpPr>
          <p:nvPr/>
        </p:nvCxnSpPr>
        <p:spPr>
          <a:xfrm>
            <a:off x="2404830" y="2582966"/>
            <a:ext cx="400894" cy="5878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4180243" y="2294357"/>
            <a:ext cx="545544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10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3653715" y="3156032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9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3390593" y="3974079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8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4392959" y="3937731"/>
            <a:ext cx="507945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11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65" idx="3"/>
            <a:endCxn id="62" idx="0"/>
          </p:cNvCxnSpPr>
          <p:nvPr/>
        </p:nvCxnSpPr>
        <p:spPr>
          <a:xfrm flipH="1">
            <a:off x="4646932" y="3459467"/>
            <a:ext cx="65821" cy="478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60" idx="3"/>
            <a:endCxn id="61" idx="0"/>
          </p:cNvCxnSpPr>
          <p:nvPr/>
        </p:nvCxnSpPr>
        <p:spPr>
          <a:xfrm flipH="1">
            <a:off x="3569982" y="3444641"/>
            <a:ext cx="144783" cy="529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4634819" y="3170858"/>
            <a:ext cx="532166" cy="338126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12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5590754" y="4566510"/>
            <a:ext cx="512976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16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67" name="Straight Arrow Connector 66"/>
          <p:cNvCxnSpPr>
            <a:stCxn id="72" idx="5"/>
            <a:endCxn id="66" idx="0"/>
          </p:cNvCxnSpPr>
          <p:nvPr/>
        </p:nvCxnSpPr>
        <p:spPr>
          <a:xfrm>
            <a:off x="5556998" y="4226340"/>
            <a:ext cx="290244" cy="3401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9" idx="3"/>
            <a:endCxn id="60" idx="7"/>
          </p:cNvCxnSpPr>
          <p:nvPr/>
        </p:nvCxnSpPr>
        <p:spPr>
          <a:xfrm flipH="1">
            <a:off x="3956737" y="2582966"/>
            <a:ext cx="317846" cy="6225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9" idx="5"/>
            <a:endCxn id="65" idx="0"/>
          </p:cNvCxnSpPr>
          <p:nvPr/>
        </p:nvCxnSpPr>
        <p:spPr>
          <a:xfrm>
            <a:off x="4633144" y="2582966"/>
            <a:ext cx="280509" cy="5878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9" idx="3"/>
            <a:endCxn id="50" idx="7"/>
          </p:cNvCxnSpPr>
          <p:nvPr/>
        </p:nvCxnSpPr>
        <p:spPr>
          <a:xfrm flipH="1">
            <a:off x="2381397" y="1884900"/>
            <a:ext cx="916432" cy="458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9" idx="5"/>
            <a:endCxn id="59" idx="1"/>
          </p:cNvCxnSpPr>
          <p:nvPr/>
        </p:nvCxnSpPr>
        <p:spPr>
          <a:xfrm>
            <a:off x="3482126" y="1884900"/>
            <a:ext cx="815058" cy="458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5100813" y="3937731"/>
            <a:ext cx="534454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15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4988260" y="3483532"/>
            <a:ext cx="228441" cy="4813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4750186" y="4538874"/>
            <a:ext cx="532166" cy="338126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FFFFFF"/>
                </a:solidFill>
              </a:rPr>
              <a:t>14</a:t>
            </a:r>
            <a:endParaRPr lang="en-US" sz="1200" b="1" dirty="0">
              <a:solidFill>
                <a:srgbClr val="FFFFFF"/>
              </a:solidFill>
            </a:endParaRPr>
          </a:p>
        </p:txBody>
      </p:sp>
      <p:cxnSp>
        <p:nvCxnSpPr>
          <p:cNvPr id="75" name="Straight Arrow Connector 74"/>
          <p:cNvCxnSpPr>
            <a:stCxn id="72" idx="3"/>
            <a:endCxn id="74" idx="0"/>
          </p:cNvCxnSpPr>
          <p:nvPr/>
        </p:nvCxnSpPr>
        <p:spPr>
          <a:xfrm flipH="1">
            <a:off x="5008128" y="4226340"/>
            <a:ext cx="179094" cy="3125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446670" y="5179840"/>
            <a:ext cx="532166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13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endCxn id="31" idx="0"/>
          </p:cNvCxnSpPr>
          <p:nvPr/>
        </p:nvCxnSpPr>
        <p:spPr>
          <a:xfrm flipH="1">
            <a:off x="4704612" y="4867306"/>
            <a:ext cx="179094" cy="3125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804094" y="534282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014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527" y="5388675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The replaced root is always a child of the new root! Whether single or double</a:t>
            </a:r>
            <a:endParaRPr lang="en-US" sz="2600" dirty="0" smtClean="0"/>
          </a:p>
        </p:txBody>
      </p:sp>
      <p:sp>
        <p:nvSpPr>
          <p:cNvPr id="49" name="Oval 48"/>
          <p:cNvSpPr/>
          <p:nvPr/>
        </p:nvSpPr>
        <p:spPr>
          <a:xfrm>
            <a:off x="3201704" y="1596291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50" name="Oval 49"/>
          <p:cNvSpPr/>
          <p:nvPr/>
        </p:nvSpPr>
        <p:spPr>
          <a:xfrm>
            <a:off x="2105583" y="2294357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1571163" y="3156032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1308041" y="3974079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>
            <a:stCxn id="51" idx="3"/>
            <a:endCxn id="52" idx="0"/>
          </p:cNvCxnSpPr>
          <p:nvPr/>
        </p:nvCxnSpPr>
        <p:spPr>
          <a:xfrm flipH="1">
            <a:off x="1487430" y="3444641"/>
            <a:ext cx="144783" cy="529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2601532" y="3170858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2928752" y="3988905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6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>
            <a:stCxn id="54" idx="5"/>
            <a:endCxn id="55" idx="0"/>
          </p:cNvCxnSpPr>
          <p:nvPr/>
        </p:nvCxnSpPr>
        <p:spPr>
          <a:xfrm>
            <a:off x="2909216" y="3459467"/>
            <a:ext cx="215292" cy="529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0" idx="3"/>
            <a:endCxn id="51" idx="7"/>
          </p:cNvCxnSpPr>
          <p:nvPr/>
        </p:nvCxnSpPr>
        <p:spPr>
          <a:xfrm flipH="1">
            <a:off x="1875062" y="2582966"/>
            <a:ext cx="298561" cy="6225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0" idx="5"/>
            <a:endCxn id="54" idx="0"/>
          </p:cNvCxnSpPr>
          <p:nvPr/>
        </p:nvCxnSpPr>
        <p:spPr>
          <a:xfrm>
            <a:off x="2404830" y="2582966"/>
            <a:ext cx="400894" cy="5878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4180243" y="2294357"/>
            <a:ext cx="545544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10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3653715" y="3156032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9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3390593" y="3974079"/>
            <a:ext cx="371939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8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>
            <a:stCxn id="60" idx="3"/>
            <a:endCxn id="61" idx="0"/>
          </p:cNvCxnSpPr>
          <p:nvPr/>
        </p:nvCxnSpPr>
        <p:spPr>
          <a:xfrm flipH="1">
            <a:off x="3569982" y="3444641"/>
            <a:ext cx="144783" cy="529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9" idx="3"/>
            <a:endCxn id="60" idx="7"/>
          </p:cNvCxnSpPr>
          <p:nvPr/>
        </p:nvCxnSpPr>
        <p:spPr>
          <a:xfrm flipH="1">
            <a:off x="3956737" y="2582966"/>
            <a:ext cx="317846" cy="6225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9" idx="5"/>
          </p:cNvCxnSpPr>
          <p:nvPr/>
        </p:nvCxnSpPr>
        <p:spPr>
          <a:xfrm>
            <a:off x="4633144" y="2582966"/>
            <a:ext cx="280509" cy="5878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9" idx="3"/>
            <a:endCxn id="50" idx="7"/>
          </p:cNvCxnSpPr>
          <p:nvPr/>
        </p:nvCxnSpPr>
        <p:spPr>
          <a:xfrm flipH="1">
            <a:off x="2381397" y="1884900"/>
            <a:ext cx="916432" cy="458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9" idx="5"/>
            <a:endCxn id="59" idx="1"/>
          </p:cNvCxnSpPr>
          <p:nvPr/>
        </p:nvCxnSpPr>
        <p:spPr>
          <a:xfrm>
            <a:off x="3482126" y="1884900"/>
            <a:ext cx="815058" cy="458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804094" y="534282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4418015" y="3922905"/>
            <a:ext cx="507945" cy="338126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FFFFFF"/>
                </a:solidFill>
              </a:rPr>
              <a:t>12</a:t>
            </a:r>
            <a:endParaRPr lang="en-US" sz="1100" b="1" dirty="0">
              <a:solidFill>
                <a:srgbClr val="FFFFFF"/>
              </a:solidFill>
            </a:endParaRPr>
          </a:p>
        </p:txBody>
      </p:sp>
      <p:cxnSp>
        <p:nvCxnSpPr>
          <p:cNvPr id="35" name="Straight Arrow Connector 34"/>
          <p:cNvCxnSpPr>
            <a:stCxn id="36" idx="3"/>
            <a:endCxn id="34" idx="0"/>
          </p:cNvCxnSpPr>
          <p:nvPr/>
        </p:nvCxnSpPr>
        <p:spPr>
          <a:xfrm flipH="1">
            <a:off x="4671988" y="3444641"/>
            <a:ext cx="65821" cy="478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659875" y="3156032"/>
            <a:ext cx="532166" cy="338126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14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615810" y="4551684"/>
            <a:ext cx="512976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16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stCxn id="39" idx="5"/>
            <a:endCxn id="37" idx="0"/>
          </p:cNvCxnSpPr>
          <p:nvPr/>
        </p:nvCxnSpPr>
        <p:spPr>
          <a:xfrm>
            <a:off x="5582054" y="4211514"/>
            <a:ext cx="290244" cy="3401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5125869" y="3922905"/>
            <a:ext cx="534454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15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5013316" y="3468706"/>
            <a:ext cx="228441" cy="4813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4008585" y="4514354"/>
            <a:ext cx="532166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11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endCxn id="43" idx="0"/>
          </p:cNvCxnSpPr>
          <p:nvPr/>
        </p:nvCxnSpPr>
        <p:spPr>
          <a:xfrm flipH="1">
            <a:off x="4266527" y="4201820"/>
            <a:ext cx="179094" cy="3125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4685793" y="4542089"/>
            <a:ext cx="532166" cy="33812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13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34" idx="5"/>
            <a:endCxn id="46" idx="0"/>
          </p:cNvCxnSpPr>
          <p:nvPr/>
        </p:nvCxnSpPr>
        <p:spPr>
          <a:xfrm>
            <a:off x="4851573" y="4211514"/>
            <a:ext cx="100303" cy="3305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896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Visualizer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>
                <a:hlinkClick r:id="rId2"/>
              </a:rPr>
              <a:t>https://www.cs.usfca.edu/~galles/visualization/</a:t>
            </a:r>
            <a:r>
              <a:rPr lang="en-US" sz="2800" dirty="0" smtClean="0">
                <a:hlinkClick r:id="rId2"/>
              </a:rPr>
              <a:t>AVLtree.html</a:t>
            </a:r>
            <a:endParaRPr lang="en-US" sz="2800" dirty="0" smtClean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Note that this tool uses a different definition for height than we do.</a:t>
            </a:r>
          </a:p>
          <a:p>
            <a:pPr marL="342900" indent="-342900">
              <a:buFont typeface="Arial"/>
              <a:buChar char="•"/>
            </a:pPr>
            <a:endParaRPr lang="en-US" sz="2600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267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Height (Proof)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You do not need to memorize this proof, you need to understand it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862515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AVL Trees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BST trees with AVL property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Abs(height(left) – height(right)) &lt;= 1</a:t>
            </a:r>
          </a:p>
        </p:txBody>
      </p:sp>
    </p:spTree>
    <p:extLst>
      <p:ext uri="{BB962C8B-B14F-4D97-AF65-F5344CB8AC3E}">
        <p14:creationId xmlns:p14="http://schemas.microsoft.com/office/powerpoint/2010/main" val="1932523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Height (Proof)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/>
              <a:t>You do not need to memorize this proof, you need to understand it</a:t>
            </a:r>
            <a:endParaRPr lang="en-US" sz="2600" dirty="0"/>
          </a:p>
          <a:p>
            <a:pPr marL="800100" lvl="1" indent="-342900">
              <a:buFont typeface="Arial"/>
              <a:buChar char="•"/>
            </a:pPr>
            <a:r>
              <a:rPr lang="en-US" sz="2600" smtClean="0"/>
              <a:t>Let’s </a:t>
            </a:r>
            <a:r>
              <a:rPr lang="en-US" sz="2600" dirty="0" smtClean="0"/>
              <a:t>consider the most “unbalanced” AVL tree, that is: the tree for each height that has the fewest nodes</a:t>
            </a:r>
          </a:p>
        </p:txBody>
      </p:sp>
    </p:spTree>
    <p:extLst>
      <p:ext uri="{BB962C8B-B14F-4D97-AF65-F5344CB8AC3E}">
        <p14:creationId xmlns:p14="http://schemas.microsoft.com/office/powerpoint/2010/main" val="1846834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Height (Proof)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For height </a:t>
            </a:r>
            <a:r>
              <a:rPr lang="en-US" sz="2800" dirty="0" smtClean="0"/>
              <a:t>0, </a:t>
            </a:r>
            <a:r>
              <a:rPr lang="en-US" sz="2800" dirty="0" smtClean="0"/>
              <a:t>there is only one possible tree.</a:t>
            </a:r>
            <a:endParaRPr lang="en-US" sz="2600" dirty="0" smtClean="0"/>
          </a:p>
        </p:txBody>
      </p:sp>
      <p:sp>
        <p:nvSpPr>
          <p:cNvPr id="4" name="Oval 3"/>
          <p:cNvSpPr/>
          <p:nvPr/>
        </p:nvSpPr>
        <p:spPr>
          <a:xfrm>
            <a:off x="3859590" y="27421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516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Height (Proof)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For height </a:t>
            </a:r>
            <a:r>
              <a:rPr lang="en-US" sz="2800" dirty="0" smtClean="0"/>
              <a:t>0, </a:t>
            </a:r>
            <a:r>
              <a:rPr lang="en-US" sz="2800" dirty="0" smtClean="0"/>
              <a:t>there is only one possible tree.</a:t>
            </a:r>
          </a:p>
          <a:p>
            <a:pPr marL="342900" indent="-342900">
              <a:buFont typeface="Arial"/>
              <a:buChar char="•"/>
            </a:pPr>
            <a:endParaRPr lang="en-US" sz="2800" dirty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For height </a:t>
            </a:r>
            <a:r>
              <a:rPr lang="en-US" sz="2800" dirty="0"/>
              <a:t>1</a:t>
            </a:r>
            <a:r>
              <a:rPr lang="en-US" sz="2800" dirty="0" smtClean="0"/>
              <a:t>, </a:t>
            </a:r>
            <a:r>
              <a:rPr lang="en-US" sz="2800" dirty="0" smtClean="0"/>
              <a:t>there are two possible trees, each with two nodes.</a:t>
            </a:r>
          </a:p>
        </p:txBody>
      </p:sp>
      <p:sp>
        <p:nvSpPr>
          <p:cNvPr id="4" name="Oval 3"/>
          <p:cNvSpPr/>
          <p:nvPr/>
        </p:nvSpPr>
        <p:spPr>
          <a:xfrm>
            <a:off x="3859590" y="27421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696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Height (Proof)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443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For height </a:t>
            </a:r>
            <a:r>
              <a:rPr lang="en-US" sz="2800" dirty="0" smtClean="0"/>
              <a:t>0, </a:t>
            </a:r>
            <a:r>
              <a:rPr lang="en-US" sz="2800" dirty="0" smtClean="0"/>
              <a:t>there is only one possible tree.</a:t>
            </a:r>
          </a:p>
          <a:p>
            <a:pPr marL="342900" indent="-342900">
              <a:buFont typeface="Arial"/>
              <a:buChar char="•"/>
            </a:pPr>
            <a:endParaRPr lang="en-US" sz="2800" dirty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For height </a:t>
            </a:r>
            <a:r>
              <a:rPr lang="en-US" sz="2800" dirty="0" smtClean="0"/>
              <a:t>1, </a:t>
            </a:r>
            <a:r>
              <a:rPr lang="en-US" sz="2800" dirty="0" smtClean="0"/>
              <a:t>there are two possible trees, each with two nodes.</a:t>
            </a:r>
          </a:p>
        </p:txBody>
      </p:sp>
      <p:sp>
        <p:nvSpPr>
          <p:cNvPr id="4" name="Oval 3"/>
          <p:cNvSpPr/>
          <p:nvPr/>
        </p:nvSpPr>
        <p:spPr>
          <a:xfrm>
            <a:off x="3859590" y="27421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852208" y="4661171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407013" y="534133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5" idx="5"/>
            <a:endCxn id="6" idx="1"/>
          </p:cNvCxnSpPr>
          <p:nvPr/>
        </p:nvCxnSpPr>
        <p:spPr>
          <a:xfrm>
            <a:off x="3238507" y="5047470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168640" y="459489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716063" y="5275061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10" idx="3"/>
            <a:endCxn id="11" idx="7"/>
          </p:cNvCxnSpPr>
          <p:nvPr/>
        </p:nvCxnSpPr>
        <p:spPr>
          <a:xfrm flipH="1">
            <a:off x="5102362" y="4981192"/>
            <a:ext cx="132556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049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Height (Proof)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about for height </a:t>
            </a:r>
            <a:r>
              <a:rPr lang="en-US" sz="2800" dirty="0" smtClean="0"/>
              <a:t>two? </a:t>
            </a:r>
            <a:r>
              <a:rPr lang="en-US" sz="2800" dirty="0" smtClean="0"/>
              <a:t>What tree has the fewest number of nodes?</a:t>
            </a:r>
          </a:p>
        </p:txBody>
      </p:sp>
    </p:spTree>
    <p:extLst>
      <p:ext uri="{BB962C8B-B14F-4D97-AF65-F5344CB8AC3E}">
        <p14:creationId xmlns:p14="http://schemas.microsoft.com/office/powerpoint/2010/main" val="3157143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Height (Proof)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about for height </a:t>
            </a:r>
            <a:r>
              <a:rPr lang="en-US" sz="2800" dirty="0" smtClean="0"/>
              <a:t>two? </a:t>
            </a:r>
            <a:r>
              <a:rPr lang="en-US" sz="2800" dirty="0" smtClean="0"/>
              <a:t>What tree has the fewest number of nodes?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i="1" dirty="0" smtClean="0"/>
              <a:t>Hint: balance will probably not be zero</a:t>
            </a:r>
          </a:p>
        </p:txBody>
      </p:sp>
    </p:spTree>
    <p:extLst>
      <p:ext uri="{BB962C8B-B14F-4D97-AF65-F5344CB8AC3E}">
        <p14:creationId xmlns:p14="http://schemas.microsoft.com/office/powerpoint/2010/main" val="3246482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Height (Proof)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about for height </a:t>
            </a:r>
            <a:r>
              <a:rPr lang="en-US" sz="2800" dirty="0" smtClean="0"/>
              <a:t>two? </a:t>
            </a:r>
            <a:r>
              <a:rPr lang="en-US" sz="2800" dirty="0" smtClean="0"/>
              <a:t>What tree has the fewest number of nodes?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i="1" dirty="0" smtClean="0"/>
              <a:t>Hint: balance will probably not be zero</a:t>
            </a:r>
          </a:p>
        </p:txBody>
      </p:sp>
      <p:sp>
        <p:nvSpPr>
          <p:cNvPr id="4" name="Oval 3"/>
          <p:cNvSpPr/>
          <p:nvPr/>
        </p:nvSpPr>
        <p:spPr>
          <a:xfrm>
            <a:off x="4425963" y="409512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980768" y="477529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5"/>
            <a:endCxn id="5" idx="1"/>
          </p:cNvCxnSpPr>
          <p:nvPr/>
        </p:nvCxnSpPr>
        <p:spPr>
          <a:xfrm>
            <a:off x="4812262" y="4481424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912767" y="3414957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280353" y="416140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7" idx="3"/>
            <a:endCxn id="8" idx="7"/>
          </p:cNvCxnSpPr>
          <p:nvPr/>
        </p:nvCxnSpPr>
        <p:spPr>
          <a:xfrm flipH="1">
            <a:off x="3666652" y="3801256"/>
            <a:ext cx="312393" cy="426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5"/>
            <a:endCxn id="4" idx="1"/>
          </p:cNvCxnSpPr>
          <p:nvPr/>
        </p:nvCxnSpPr>
        <p:spPr>
          <a:xfrm>
            <a:off x="4299066" y="3801256"/>
            <a:ext cx="193175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139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Height (Proof)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about for height </a:t>
            </a:r>
            <a:r>
              <a:rPr lang="en-US" sz="2800" dirty="0" smtClean="0"/>
              <a:t>two? </a:t>
            </a:r>
            <a:r>
              <a:rPr lang="en-US" sz="2800" dirty="0" smtClean="0"/>
              <a:t>What tree has the fewest number of nodes?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i="1" dirty="0" smtClean="0"/>
              <a:t>Hint: balance will probably not be zero</a:t>
            </a:r>
          </a:p>
          <a:p>
            <a:pPr marL="800100" lvl="1" indent="-342900">
              <a:buFont typeface="Arial"/>
              <a:buChar char="•"/>
            </a:pPr>
            <a:endParaRPr lang="en-US" sz="2800" i="1" dirty="0"/>
          </a:p>
          <a:p>
            <a:pPr marL="800100" lvl="1" indent="-342900">
              <a:buFont typeface="Arial"/>
              <a:buChar char="•"/>
            </a:pPr>
            <a:endParaRPr lang="en-US" sz="2800" i="1" dirty="0" smtClean="0"/>
          </a:p>
          <a:p>
            <a:endParaRPr lang="en-US" sz="2800" i="1" dirty="0"/>
          </a:p>
          <a:p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There are multiple of these trees, but what’s special about it?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4425963" y="409512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980768" y="477529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5"/>
            <a:endCxn id="5" idx="1"/>
          </p:cNvCxnSpPr>
          <p:nvPr/>
        </p:nvCxnSpPr>
        <p:spPr>
          <a:xfrm>
            <a:off x="4812262" y="4481424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912767" y="3414957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280353" y="416140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7" idx="3"/>
            <a:endCxn id="8" idx="7"/>
          </p:cNvCxnSpPr>
          <p:nvPr/>
        </p:nvCxnSpPr>
        <p:spPr>
          <a:xfrm flipH="1">
            <a:off x="3666652" y="3801256"/>
            <a:ext cx="312393" cy="426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5"/>
            <a:endCxn id="4" idx="1"/>
          </p:cNvCxnSpPr>
          <p:nvPr/>
        </p:nvCxnSpPr>
        <p:spPr>
          <a:xfrm>
            <a:off x="4299066" y="3801256"/>
            <a:ext cx="193175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495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Height (Proof)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The smallest tree of </a:t>
            </a:r>
            <a:r>
              <a:rPr lang="en-US" sz="2800" dirty="0" smtClean="0"/>
              <a:t>height</a:t>
            </a:r>
            <a:r>
              <a:rPr lang="en-US" sz="2800" dirty="0" smtClean="0"/>
              <a:t> two </a:t>
            </a:r>
            <a:r>
              <a:rPr lang="en-US" sz="2800" dirty="0" smtClean="0"/>
              <a:t>is a node where one child is the smallest tree of </a:t>
            </a:r>
            <a:r>
              <a:rPr lang="en-US" sz="2800" dirty="0" err="1" smtClean="0"/>
              <a:t>heigh</a:t>
            </a:r>
            <a:r>
              <a:rPr lang="en-US" sz="2800" dirty="0" smtClean="0"/>
              <a:t> </a:t>
            </a:r>
            <a:r>
              <a:rPr lang="en-US" sz="2800" dirty="0" smtClean="0"/>
              <a:t>one and the other one is the smallest tree of </a:t>
            </a:r>
            <a:r>
              <a:rPr lang="en-US" sz="2800" dirty="0" smtClean="0"/>
              <a:t>height zero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4425963" y="454872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980768" y="522889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5"/>
            <a:endCxn id="5" idx="1"/>
          </p:cNvCxnSpPr>
          <p:nvPr/>
        </p:nvCxnSpPr>
        <p:spPr>
          <a:xfrm>
            <a:off x="4812262" y="4935024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912767" y="3868557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280353" y="461500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7" idx="3"/>
            <a:endCxn id="8" idx="7"/>
          </p:cNvCxnSpPr>
          <p:nvPr/>
        </p:nvCxnSpPr>
        <p:spPr>
          <a:xfrm flipH="1">
            <a:off x="3666652" y="4254856"/>
            <a:ext cx="312393" cy="426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5"/>
            <a:endCxn id="4" idx="1"/>
          </p:cNvCxnSpPr>
          <p:nvPr/>
        </p:nvCxnSpPr>
        <p:spPr>
          <a:xfrm>
            <a:off x="4299066" y="4254856"/>
            <a:ext cx="193175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5181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Height (Proof)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/>
              <a:t>In general then, if N</a:t>
            </a:r>
            <a:r>
              <a:rPr lang="en-US" sz="2800" baseline="-25000" dirty="0"/>
              <a:t>0 </a:t>
            </a:r>
            <a:r>
              <a:rPr lang="en-US" sz="2800" dirty="0"/>
              <a:t>= 1 and N</a:t>
            </a:r>
            <a:r>
              <a:rPr lang="en-US" sz="2800" baseline="-25000" dirty="0"/>
              <a:t>1</a:t>
            </a:r>
            <a:r>
              <a:rPr lang="en-US" sz="2800" dirty="0"/>
              <a:t> = 2 and </a:t>
            </a:r>
            <a:br>
              <a:rPr lang="en-US" sz="2800" dirty="0"/>
            </a:br>
            <a:r>
              <a:rPr lang="en-US" sz="2800" dirty="0"/>
              <a:t>	N</a:t>
            </a:r>
            <a:r>
              <a:rPr lang="en-US" sz="2800" baseline="-25000" dirty="0"/>
              <a:t>2</a:t>
            </a:r>
            <a:r>
              <a:rPr lang="en-US" sz="2800" dirty="0"/>
              <a:t> = 4, what is </a:t>
            </a:r>
            <a:r>
              <a:rPr lang="en-US" sz="2800" dirty="0" err="1"/>
              <a:t>N</a:t>
            </a:r>
            <a:r>
              <a:rPr lang="en-US" sz="2800" baseline="-25000" dirty="0" err="1"/>
              <a:t>k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08911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AVL Trees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BST trees with AVL property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Abs(height(left) – height(right)) &lt;= 1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Heights of </a:t>
            </a:r>
            <a:r>
              <a:rPr lang="en-US" sz="2800" dirty="0" err="1" smtClean="0"/>
              <a:t>subtrees</a:t>
            </a:r>
            <a:r>
              <a:rPr lang="en-US" sz="2800" dirty="0" smtClean="0"/>
              <a:t> can differ by at most one</a:t>
            </a:r>
          </a:p>
        </p:txBody>
      </p:sp>
    </p:spTree>
    <p:extLst>
      <p:ext uri="{BB962C8B-B14F-4D97-AF65-F5344CB8AC3E}">
        <p14:creationId xmlns:p14="http://schemas.microsoft.com/office/powerpoint/2010/main" val="1946911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Height (Proof)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/>
              <a:t>In general then, if N</a:t>
            </a:r>
            <a:r>
              <a:rPr lang="en-US" sz="2800" baseline="-25000" dirty="0"/>
              <a:t>0 </a:t>
            </a:r>
            <a:r>
              <a:rPr lang="en-US" sz="2800" dirty="0"/>
              <a:t>= 1 and N</a:t>
            </a:r>
            <a:r>
              <a:rPr lang="en-US" sz="2800" baseline="-25000" dirty="0"/>
              <a:t>1</a:t>
            </a:r>
            <a:r>
              <a:rPr lang="en-US" sz="2800" dirty="0"/>
              <a:t> = 2 and </a:t>
            </a:r>
            <a:br>
              <a:rPr lang="en-US" sz="2800" dirty="0"/>
            </a:br>
            <a:r>
              <a:rPr lang="en-US" sz="2800" dirty="0"/>
              <a:t>	N</a:t>
            </a:r>
            <a:r>
              <a:rPr lang="en-US" sz="2800" baseline="-25000" dirty="0"/>
              <a:t>2</a:t>
            </a:r>
            <a:r>
              <a:rPr lang="en-US" sz="2800" dirty="0"/>
              <a:t> = 4, what is </a:t>
            </a:r>
            <a:r>
              <a:rPr lang="en-US" sz="2800" dirty="0" err="1"/>
              <a:t>N</a:t>
            </a:r>
            <a:r>
              <a:rPr lang="en-US" sz="2800" baseline="-25000" dirty="0" err="1"/>
              <a:t>k</a:t>
            </a:r>
            <a:r>
              <a:rPr lang="en-US" sz="2800" dirty="0"/>
              <a:t>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Powers </a:t>
            </a:r>
            <a:r>
              <a:rPr lang="en-US" sz="2800" dirty="0" smtClean="0"/>
              <a:t>of two seems intuitive, but this is a good case of why 3 doesn’t always make the pattern.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6119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Height (Proof)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/>
              <a:t>In general then, if N</a:t>
            </a:r>
            <a:r>
              <a:rPr lang="en-US" sz="2800" baseline="-25000" dirty="0"/>
              <a:t>0 </a:t>
            </a:r>
            <a:r>
              <a:rPr lang="en-US" sz="2800" dirty="0"/>
              <a:t>= 1 and N</a:t>
            </a:r>
            <a:r>
              <a:rPr lang="en-US" sz="2800" baseline="-25000" dirty="0"/>
              <a:t>1</a:t>
            </a:r>
            <a:r>
              <a:rPr lang="en-US" sz="2800" dirty="0"/>
              <a:t> = 2 and </a:t>
            </a:r>
            <a:br>
              <a:rPr lang="en-US" sz="2800" dirty="0"/>
            </a:br>
            <a:r>
              <a:rPr lang="en-US" sz="2800" dirty="0"/>
              <a:t>	N</a:t>
            </a:r>
            <a:r>
              <a:rPr lang="en-US" sz="2800" baseline="-25000" dirty="0"/>
              <a:t>2</a:t>
            </a:r>
            <a:r>
              <a:rPr lang="en-US" sz="2800" dirty="0"/>
              <a:t> = 4, what is </a:t>
            </a:r>
            <a:r>
              <a:rPr lang="en-US" sz="2800" dirty="0" err="1"/>
              <a:t>N</a:t>
            </a:r>
            <a:r>
              <a:rPr lang="en-US" sz="2800" baseline="-25000" dirty="0" err="1"/>
              <a:t>k</a:t>
            </a:r>
            <a:r>
              <a:rPr lang="en-US" sz="2800" dirty="0"/>
              <a:t>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Powers </a:t>
            </a:r>
            <a:r>
              <a:rPr lang="en-US" sz="2800" dirty="0" smtClean="0"/>
              <a:t>of two seems intuitive, but this is a good case of why 3 doesn’t always make the pattern.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b="1" dirty="0" smtClean="0"/>
              <a:t>N</a:t>
            </a:r>
            <a:r>
              <a:rPr lang="en-US" sz="2800" b="1" baseline="-25000" dirty="0" smtClean="0"/>
              <a:t>4 </a:t>
            </a:r>
            <a:r>
              <a:rPr lang="en-US" sz="2800" b="1" dirty="0" smtClean="0"/>
              <a:t>= 7, how do I know?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02759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Height (Proof)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/>
              <a:t>In general then, if N</a:t>
            </a:r>
            <a:r>
              <a:rPr lang="en-US" sz="2800" baseline="-25000" dirty="0"/>
              <a:t>0 </a:t>
            </a:r>
            <a:r>
              <a:rPr lang="en-US" sz="2800" dirty="0"/>
              <a:t>= 1 and N</a:t>
            </a:r>
            <a:r>
              <a:rPr lang="en-US" sz="2800" baseline="-25000" dirty="0"/>
              <a:t>1</a:t>
            </a:r>
            <a:r>
              <a:rPr lang="en-US" sz="2800" dirty="0"/>
              <a:t> = 2 and </a:t>
            </a:r>
            <a:br>
              <a:rPr lang="en-US" sz="2800" dirty="0"/>
            </a:br>
            <a:r>
              <a:rPr lang="en-US" sz="2800" dirty="0"/>
              <a:t>	N</a:t>
            </a:r>
            <a:r>
              <a:rPr lang="en-US" sz="2800" baseline="-25000" dirty="0"/>
              <a:t>2</a:t>
            </a:r>
            <a:r>
              <a:rPr lang="en-US" sz="2800" dirty="0"/>
              <a:t> = 4, what is </a:t>
            </a:r>
            <a:r>
              <a:rPr lang="en-US" sz="2800" dirty="0" err="1"/>
              <a:t>N</a:t>
            </a:r>
            <a:r>
              <a:rPr lang="en-US" sz="2800" baseline="-25000" dirty="0" err="1"/>
              <a:t>k</a:t>
            </a:r>
            <a:r>
              <a:rPr lang="en-US" sz="2800" dirty="0"/>
              <a:t>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b="1" dirty="0" err="1" smtClean="0"/>
              <a:t>N</a:t>
            </a:r>
            <a:r>
              <a:rPr lang="en-US" sz="2800" b="1" baseline="-25000" dirty="0" err="1" smtClean="0"/>
              <a:t>k</a:t>
            </a:r>
            <a:r>
              <a:rPr lang="en-US" sz="2800" b="1" baseline="-25000" dirty="0" smtClean="0"/>
              <a:t> </a:t>
            </a:r>
            <a:r>
              <a:rPr lang="en-US" sz="2800" b="1" dirty="0" smtClean="0"/>
              <a:t>= 1 + N</a:t>
            </a:r>
            <a:r>
              <a:rPr lang="en-US" sz="2800" b="1" baseline="-25000" dirty="0" smtClean="0"/>
              <a:t>k-1</a:t>
            </a:r>
            <a:r>
              <a:rPr lang="en-US" sz="2800" b="1" dirty="0" smtClean="0"/>
              <a:t> + N</a:t>
            </a:r>
            <a:r>
              <a:rPr lang="en-US" sz="2800" b="1" baseline="-25000" dirty="0" smtClean="0"/>
              <a:t>k-2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Because the smallest AVL tree is a node (1) with a child that is the smallest AVL tree of height k-1 (N</a:t>
            </a:r>
            <a:r>
              <a:rPr lang="en-US" sz="2600" baseline="-25000" dirty="0" smtClean="0"/>
              <a:t>k-1</a:t>
            </a:r>
            <a:r>
              <a:rPr lang="en-US" sz="2600" dirty="0" smtClean="0"/>
              <a:t>) and the other child is the smallest AVL tree of height k-2 (N</a:t>
            </a:r>
            <a:r>
              <a:rPr lang="en-US" sz="2600" baseline="-25000" dirty="0" smtClean="0"/>
              <a:t>k-2</a:t>
            </a:r>
            <a:r>
              <a:rPr lang="en-US" sz="2600" dirty="0" smtClean="0"/>
              <a:t>).</a:t>
            </a:r>
            <a:endParaRPr lang="en-US" sz="2800" b="1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234492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Height (Proof)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/>
              <a:t>In general then, if N</a:t>
            </a:r>
            <a:r>
              <a:rPr lang="en-US" sz="2800" baseline="-25000" dirty="0"/>
              <a:t>0 </a:t>
            </a:r>
            <a:r>
              <a:rPr lang="en-US" sz="2800" dirty="0"/>
              <a:t>= 1 and N</a:t>
            </a:r>
            <a:r>
              <a:rPr lang="en-US" sz="2800" baseline="-25000" dirty="0"/>
              <a:t>1</a:t>
            </a:r>
            <a:r>
              <a:rPr lang="en-US" sz="2800" dirty="0"/>
              <a:t> = 2 and </a:t>
            </a:r>
            <a:br>
              <a:rPr lang="en-US" sz="2800" dirty="0"/>
            </a:br>
            <a:r>
              <a:rPr lang="en-US" sz="2800" dirty="0"/>
              <a:t>	N</a:t>
            </a:r>
            <a:r>
              <a:rPr lang="en-US" sz="2800" baseline="-25000" dirty="0"/>
              <a:t>2</a:t>
            </a:r>
            <a:r>
              <a:rPr lang="en-US" sz="2800" dirty="0"/>
              <a:t> = 4, what is </a:t>
            </a:r>
            <a:r>
              <a:rPr lang="en-US" sz="2800" dirty="0" err="1"/>
              <a:t>N</a:t>
            </a:r>
            <a:r>
              <a:rPr lang="en-US" sz="2800" baseline="-25000" dirty="0" err="1"/>
              <a:t>k</a:t>
            </a:r>
            <a:r>
              <a:rPr lang="en-US" sz="2800" dirty="0"/>
              <a:t>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b="1" dirty="0" err="1" smtClean="0"/>
              <a:t>N</a:t>
            </a:r>
            <a:r>
              <a:rPr lang="en-US" sz="2800" b="1" baseline="-25000" dirty="0" err="1" smtClean="0"/>
              <a:t>k</a:t>
            </a:r>
            <a:r>
              <a:rPr lang="en-US" sz="2800" b="1" baseline="-25000" dirty="0" smtClean="0"/>
              <a:t> </a:t>
            </a:r>
            <a:r>
              <a:rPr lang="en-US" sz="2800" b="1" dirty="0" smtClean="0"/>
              <a:t>= 1 + N</a:t>
            </a:r>
            <a:r>
              <a:rPr lang="en-US" sz="2800" b="1" baseline="-25000" dirty="0" smtClean="0"/>
              <a:t>k-1</a:t>
            </a:r>
            <a:r>
              <a:rPr lang="en-US" sz="2800" b="1" dirty="0" smtClean="0"/>
              <a:t> + N</a:t>
            </a:r>
            <a:r>
              <a:rPr lang="en-US" sz="2800" b="1" baseline="-25000" dirty="0" smtClean="0"/>
              <a:t>k-2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Because the smallest AVL tree is a node (1) with a child that is the smallest AVL tree of height k-1 (N</a:t>
            </a:r>
            <a:r>
              <a:rPr lang="en-US" sz="2600" baseline="-25000" dirty="0" smtClean="0"/>
              <a:t>k-1</a:t>
            </a:r>
            <a:r>
              <a:rPr lang="en-US" sz="2600" dirty="0" smtClean="0"/>
              <a:t>) and the other child is the smallest AVL tree of height k-2 (N</a:t>
            </a:r>
            <a:r>
              <a:rPr lang="en-US" sz="2600" baseline="-25000" dirty="0" smtClean="0"/>
              <a:t>k-2</a:t>
            </a:r>
            <a:r>
              <a:rPr lang="en-US" sz="2600" dirty="0" smtClean="0"/>
              <a:t>).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b="1" dirty="0" smtClean="0"/>
              <a:t>This means every non-leaf has balance 1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703085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Height (Proof)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In general then, if </a:t>
            </a:r>
            <a:r>
              <a:rPr lang="en-US" sz="2800" dirty="0" smtClean="0"/>
              <a:t>N</a:t>
            </a:r>
            <a:r>
              <a:rPr lang="en-US" sz="2800" baseline="-25000" dirty="0"/>
              <a:t>0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= 1 and </a:t>
            </a:r>
            <a:r>
              <a:rPr lang="en-US" sz="2800" dirty="0" smtClean="0"/>
              <a:t>N</a:t>
            </a:r>
            <a:r>
              <a:rPr lang="en-US" sz="2800" baseline="-25000" dirty="0"/>
              <a:t>1</a:t>
            </a:r>
            <a:r>
              <a:rPr lang="en-US" sz="2800" dirty="0" smtClean="0"/>
              <a:t> </a:t>
            </a:r>
            <a:r>
              <a:rPr lang="en-US" sz="2800" dirty="0" smtClean="0"/>
              <a:t>= 2 and </a:t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en-US" sz="2800" dirty="0" smtClean="0"/>
              <a:t>N</a:t>
            </a:r>
            <a:r>
              <a:rPr lang="en-US" sz="2800" baseline="-25000" dirty="0"/>
              <a:t>2</a:t>
            </a:r>
            <a:r>
              <a:rPr lang="en-US" sz="2800" dirty="0" smtClean="0"/>
              <a:t> </a:t>
            </a:r>
            <a:r>
              <a:rPr lang="en-US" sz="2800" dirty="0" smtClean="0"/>
              <a:t>= 4, what is </a:t>
            </a:r>
            <a:r>
              <a:rPr lang="en-US" sz="2800" dirty="0" err="1" smtClean="0"/>
              <a:t>N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b="1" dirty="0" err="1" smtClean="0"/>
              <a:t>N</a:t>
            </a:r>
            <a:r>
              <a:rPr lang="en-US" sz="2800" b="1" baseline="-25000" dirty="0" err="1" smtClean="0"/>
              <a:t>k</a:t>
            </a:r>
            <a:r>
              <a:rPr lang="en-US" sz="2800" b="1" baseline="-25000" dirty="0" smtClean="0"/>
              <a:t> </a:t>
            </a:r>
            <a:r>
              <a:rPr lang="en-US" sz="2800" b="1" dirty="0" smtClean="0"/>
              <a:t>= 1 + N</a:t>
            </a:r>
            <a:r>
              <a:rPr lang="en-US" sz="2800" b="1" baseline="-25000" dirty="0" smtClean="0"/>
              <a:t>k-1</a:t>
            </a:r>
            <a:r>
              <a:rPr lang="en-US" sz="2800" b="1" dirty="0" smtClean="0"/>
              <a:t> + N</a:t>
            </a:r>
            <a:r>
              <a:rPr lang="en-US" sz="2800" b="1" baseline="-25000" dirty="0" smtClean="0"/>
              <a:t>k-2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Because the smallest AVL tree is a node (1) with a child that is the smallest AVL tree of height k-1 (N</a:t>
            </a:r>
            <a:r>
              <a:rPr lang="en-US" sz="2600" baseline="-25000" dirty="0" smtClean="0"/>
              <a:t>k-1</a:t>
            </a:r>
            <a:r>
              <a:rPr lang="en-US" sz="2600" dirty="0" smtClean="0"/>
              <a:t>) and the other child is the smallest AVL tree of height k-2 (N</a:t>
            </a:r>
            <a:r>
              <a:rPr lang="en-US" sz="2600" baseline="-25000" dirty="0" smtClean="0"/>
              <a:t>k-2</a:t>
            </a:r>
            <a:r>
              <a:rPr lang="en-US" sz="2600" dirty="0" smtClean="0"/>
              <a:t>).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b="1" dirty="0" smtClean="0"/>
              <a:t>This means every non-leaf has balance 1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b="1" dirty="0" smtClean="0"/>
              <a:t>Nothing in the tree is perfectly balanced.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69640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Height (Proof)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r>
              <a:rPr lang="en-US" sz="2800" b="0" dirty="0" err="1" smtClean="0">
                <a:latin typeface="Courier"/>
                <a:cs typeface="Courier"/>
              </a:rPr>
              <a:t>N</a:t>
            </a:r>
            <a:r>
              <a:rPr lang="en-US" sz="2800" b="0" baseline="-25000" dirty="0" err="1" smtClean="0">
                <a:latin typeface="Courier"/>
                <a:cs typeface="Courier"/>
              </a:rPr>
              <a:t>k</a:t>
            </a:r>
            <a:r>
              <a:rPr lang="en-US" sz="2800" b="0" baseline="-25000" dirty="0" smtClean="0">
                <a:latin typeface="Courier"/>
                <a:cs typeface="Courier"/>
              </a:rPr>
              <a:t> </a:t>
            </a:r>
            <a:r>
              <a:rPr lang="en-US" sz="2800" b="0" dirty="0" smtClean="0">
                <a:latin typeface="Courier"/>
                <a:cs typeface="Courier"/>
              </a:rPr>
              <a:t>= 1 + N</a:t>
            </a:r>
            <a:r>
              <a:rPr lang="en-US" sz="2800" b="0" baseline="-25000" dirty="0" smtClean="0">
                <a:latin typeface="Courier"/>
                <a:cs typeface="Courier"/>
              </a:rPr>
              <a:t>k-1</a:t>
            </a:r>
            <a:r>
              <a:rPr lang="en-US" sz="2800" b="0" dirty="0" smtClean="0">
                <a:latin typeface="Courier"/>
                <a:cs typeface="Courier"/>
              </a:rPr>
              <a:t> + N</a:t>
            </a:r>
            <a:r>
              <a:rPr lang="en-US" sz="2800" b="0" baseline="-25000" dirty="0" smtClean="0">
                <a:latin typeface="Courier"/>
                <a:cs typeface="Courier"/>
              </a:rPr>
              <a:t>k-2</a:t>
            </a:r>
            <a:r>
              <a:rPr lang="en-US" sz="2600" b="0" dirty="0">
                <a:latin typeface="Courier"/>
                <a:cs typeface="Courier"/>
              </a:rPr>
              <a:t/>
            </a:r>
            <a:br>
              <a:rPr lang="en-US" sz="2600" b="0" dirty="0">
                <a:latin typeface="Courier"/>
                <a:cs typeface="Courier"/>
              </a:rPr>
            </a:br>
            <a:r>
              <a:rPr lang="en-US" sz="2600" b="0" dirty="0" smtClean="0">
                <a:latin typeface="Courier"/>
                <a:cs typeface="Courier"/>
              </a:rPr>
              <a:t>N</a:t>
            </a:r>
            <a:r>
              <a:rPr lang="en-US" sz="2600" b="0" baseline="-25000" dirty="0" smtClean="0">
                <a:latin typeface="Courier"/>
                <a:cs typeface="Courier"/>
              </a:rPr>
              <a:t>k-1</a:t>
            </a:r>
            <a:r>
              <a:rPr lang="en-US" sz="2600" b="0" dirty="0" smtClean="0">
                <a:latin typeface="Courier"/>
                <a:cs typeface="Courier"/>
              </a:rPr>
              <a:t> = 1 + N</a:t>
            </a:r>
            <a:r>
              <a:rPr lang="en-US" sz="2600" b="0" baseline="-25000" dirty="0" smtClean="0">
                <a:latin typeface="Courier"/>
                <a:cs typeface="Courier"/>
              </a:rPr>
              <a:t>k-2</a:t>
            </a:r>
            <a:r>
              <a:rPr lang="en-US" sz="2600" b="0" dirty="0" smtClean="0">
                <a:latin typeface="Courier"/>
                <a:cs typeface="Courier"/>
              </a:rPr>
              <a:t> + N</a:t>
            </a:r>
            <a:r>
              <a:rPr lang="en-US" sz="2600" b="0" baseline="-25000" dirty="0" smtClean="0">
                <a:latin typeface="Courier"/>
                <a:cs typeface="Courier"/>
              </a:rPr>
              <a:t>k-3</a:t>
            </a:r>
            <a:endParaRPr lang="en-US" sz="2600" b="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78123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Height (Proof)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endParaRPr lang="en-US" b="0" dirty="0" smtClean="0">
              <a:cs typeface="Courier"/>
            </a:endParaRPr>
          </a:p>
          <a:p>
            <a:r>
              <a:rPr lang="en-US" sz="2800" b="0" dirty="0" err="1" smtClean="0">
                <a:latin typeface="Courier"/>
                <a:cs typeface="Courier"/>
              </a:rPr>
              <a:t>N</a:t>
            </a:r>
            <a:r>
              <a:rPr lang="en-US" sz="2800" b="0" baseline="-25000" dirty="0" err="1" smtClean="0">
                <a:latin typeface="Courier"/>
                <a:cs typeface="Courier"/>
              </a:rPr>
              <a:t>k</a:t>
            </a:r>
            <a:r>
              <a:rPr lang="en-US" sz="2800" b="0" baseline="-25000" dirty="0" smtClean="0">
                <a:latin typeface="Courier"/>
                <a:cs typeface="Courier"/>
              </a:rPr>
              <a:t> </a:t>
            </a:r>
            <a:r>
              <a:rPr lang="en-US" sz="2800" b="0" dirty="0" smtClean="0">
                <a:latin typeface="Courier"/>
                <a:cs typeface="Courier"/>
              </a:rPr>
              <a:t>= 1 + N</a:t>
            </a:r>
            <a:r>
              <a:rPr lang="en-US" sz="2800" b="0" baseline="-25000" dirty="0" smtClean="0">
                <a:latin typeface="Courier"/>
                <a:cs typeface="Courier"/>
              </a:rPr>
              <a:t>k-1</a:t>
            </a:r>
            <a:r>
              <a:rPr lang="en-US" sz="2800" b="0" dirty="0" smtClean="0">
                <a:latin typeface="Courier"/>
                <a:cs typeface="Courier"/>
              </a:rPr>
              <a:t> + N</a:t>
            </a:r>
            <a:r>
              <a:rPr lang="en-US" sz="2800" b="0" baseline="-25000" dirty="0" smtClean="0">
                <a:latin typeface="Courier"/>
                <a:cs typeface="Courier"/>
              </a:rPr>
              <a:t>k-2</a:t>
            </a:r>
            <a:r>
              <a:rPr lang="en-US" sz="2600" b="0" dirty="0">
                <a:latin typeface="Courier"/>
                <a:cs typeface="Courier"/>
              </a:rPr>
              <a:t/>
            </a:r>
            <a:br>
              <a:rPr lang="en-US" sz="2600" b="0" dirty="0">
                <a:latin typeface="Courier"/>
                <a:cs typeface="Courier"/>
              </a:rPr>
            </a:br>
            <a:r>
              <a:rPr lang="en-US" sz="2600" b="0" dirty="0" smtClean="0">
                <a:latin typeface="Courier"/>
                <a:cs typeface="Courier"/>
              </a:rPr>
              <a:t>N</a:t>
            </a:r>
            <a:r>
              <a:rPr lang="en-US" sz="2600" b="0" baseline="-25000" dirty="0" smtClean="0">
                <a:latin typeface="Courier"/>
                <a:cs typeface="Courier"/>
              </a:rPr>
              <a:t>k-1</a:t>
            </a:r>
            <a:r>
              <a:rPr lang="en-US" sz="2600" b="0" dirty="0" smtClean="0">
                <a:latin typeface="Courier"/>
                <a:cs typeface="Courier"/>
              </a:rPr>
              <a:t> = 1 + N</a:t>
            </a:r>
            <a:r>
              <a:rPr lang="en-US" sz="2600" b="0" baseline="-25000" dirty="0" smtClean="0">
                <a:latin typeface="Courier"/>
                <a:cs typeface="Courier"/>
              </a:rPr>
              <a:t>k-2</a:t>
            </a:r>
            <a:r>
              <a:rPr lang="en-US" sz="2600" b="0" dirty="0" smtClean="0">
                <a:latin typeface="Courier"/>
                <a:cs typeface="Courier"/>
              </a:rPr>
              <a:t> + N</a:t>
            </a:r>
            <a:r>
              <a:rPr lang="en-US" sz="2600" b="0" baseline="-25000" dirty="0" smtClean="0">
                <a:latin typeface="Courier"/>
                <a:cs typeface="Courier"/>
              </a:rPr>
              <a:t>k-3</a:t>
            </a:r>
            <a:endParaRPr lang="en-US" sz="2600" b="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714227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Height (Proof)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Courier"/>
              </a:rPr>
              <a:t>Substitute the k-1 into the original equation</a:t>
            </a:r>
          </a:p>
          <a:p>
            <a:r>
              <a:rPr lang="en-US" sz="2800" b="0" dirty="0" err="1" smtClean="0">
                <a:latin typeface="Courier"/>
                <a:cs typeface="Courier"/>
              </a:rPr>
              <a:t>N</a:t>
            </a:r>
            <a:r>
              <a:rPr lang="en-US" sz="2800" b="0" baseline="-25000" dirty="0" err="1" smtClean="0">
                <a:latin typeface="Courier"/>
                <a:cs typeface="Courier"/>
              </a:rPr>
              <a:t>k</a:t>
            </a:r>
            <a:r>
              <a:rPr lang="en-US" sz="2800" b="0" baseline="-25000" dirty="0" smtClean="0">
                <a:latin typeface="Courier"/>
                <a:cs typeface="Courier"/>
              </a:rPr>
              <a:t> </a:t>
            </a:r>
            <a:r>
              <a:rPr lang="en-US" sz="2800" b="0" dirty="0" smtClean="0">
                <a:latin typeface="Courier"/>
                <a:cs typeface="Courier"/>
              </a:rPr>
              <a:t>= 1 + N</a:t>
            </a:r>
            <a:r>
              <a:rPr lang="en-US" sz="2800" b="0" baseline="-25000" dirty="0" smtClean="0">
                <a:latin typeface="Courier"/>
                <a:cs typeface="Courier"/>
              </a:rPr>
              <a:t>k-1</a:t>
            </a:r>
            <a:r>
              <a:rPr lang="en-US" sz="2800" b="0" dirty="0" smtClean="0">
                <a:latin typeface="Courier"/>
                <a:cs typeface="Courier"/>
              </a:rPr>
              <a:t> + N</a:t>
            </a:r>
            <a:r>
              <a:rPr lang="en-US" sz="2800" b="0" baseline="-25000" dirty="0" smtClean="0">
                <a:latin typeface="Courier"/>
                <a:cs typeface="Courier"/>
              </a:rPr>
              <a:t>k-2</a:t>
            </a:r>
            <a:r>
              <a:rPr lang="en-US" sz="2600" b="0" dirty="0">
                <a:latin typeface="Courier"/>
                <a:cs typeface="Courier"/>
              </a:rPr>
              <a:t/>
            </a:r>
            <a:br>
              <a:rPr lang="en-US" sz="2600" b="0" dirty="0">
                <a:latin typeface="Courier"/>
                <a:cs typeface="Courier"/>
              </a:rPr>
            </a:br>
            <a:r>
              <a:rPr lang="en-US" sz="2600" b="0" dirty="0" smtClean="0">
                <a:latin typeface="Courier"/>
                <a:cs typeface="Courier"/>
              </a:rPr>
              <a:t>N</a:t>
            </a:r>
            <a:r>
              <a:rPr lang="en-US" sz="2600" b="0" baseline="-25000" dirty="0" smtClean="0">
                <a:latin typeface="Courier"/>
                <a:cs typeface="Courier"/>
              </a:rPr>
              <a:t>k-1</a:t>
            </a:r>
            <a:r>
              <a:rPr lang="en-US" sz="2600" b="0" dirty="0" smtClean="0">
                <a:latin typeface="Courier"/>
                <a:cs typeface="Courier"/>
              </a:rPr>
              <a:t> = 1 + N</a:t>
            </a:r>
            <a:r>
              <a:rPr lang="en-US" sz="2600" b="0" baseline="-25000" dirty="0" smtClean="0">
                <a:latin typeface="Courier"/>
                <a:cs typeface="Courier"/>
              </a:rPr>
              <a:t>k-2</a:t>
            </a:r>
            <a:r>
              <a:rPr lang="en-US" sz="2600" b="0" dirty="0" smtClean="0">
                <a:latin typeface="Courier"/>
                <a:cs typeface="Courier"/>
              </a:rPr>
              <a:t> + N</a:t>
            </a:r>
            <a:r>
              <a:rPr lang="en-US" sz="2600" b="0" baseline="-25000" dirty="0" smtClean="0">
                <a:latin typeface="Courier"/>
                <a:cs typeface="Courier"/>
              </a:rPr>
              <a:t>k-3</a:t>
            </a:r>
            <a:endParaRPr lang="en-US" sz="2600" b="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076093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Height (Proof)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Courier"/>
              </a:rPr>
              <a:t>1 + N</a:t>
            </a:r>
            <a:r>
              <a:rPr lang="en-US" baseline="-25000" dirty="0" smtClean="0">
                <a:cs typeface="Courier"/>
              </a:rPr>
              <a:t>k-3</a:t>
            </a:r>
            <a:r>
              <a:rPr lang="en-US" dirty="0" smtClean="0">
                <a:cs typeface="Courier"/>
              </a:rPr>
              <a:t> must be greater than zero</a:t>
            </a:r>
          </a:p>
          <a:p>
            <a:r>
              <a:rPr lang="en-US" sz="2800" b="0" dirty="0" err="1" smtClean="0">
                <a:latin typeface="Courier"/>
                <a:cs typeface="Courier"/>
              </a:rPr>
              <a:t>N</a:t>
            </a:r>
            <a:r>
              <a:rPr lang="en-US" sz="2800" b="0" baseline="-25000" dirty="0" err="1" smtClean="0">
                <a:latin typeface="Courier"/>
                <a:cs typeface="Courier"/>
              </a:rPr>
              <a:t>k</a:t>
            </a:r>
            <a:r>
              <a:rPr lang="en-US" sz="2800" b="0" baseline="-25000" dirty="0" smtClean="0">
                <a:latin typeface="Courier"/>
                <a:cs typeface="Courier"/>
              </a:rPr>
              <a:t> </a:t>
            </a:r>
            <a:r>
              <a:rPr lang="en-US" sz="2800" b="0" dirty="0" smtClean="0">
                <a:latin typeface="Courier"/>
                <a:cs typeface="Courier"/>
              </a:rPr>
              <a:t>= 1 + N</a:t>
            </a:r>
            <a:r>
              <a:rPr lang="en-US" sz="2800" b="0" baseline="-25000" dirty="0" smtClean="0">
                <a:latin typeface="Courier"/>
                <a:cs typeface="Courier"/>
              </a:rPr>
              <a:t>k-1</a:t>
            </a:r>
            <a:r>
              <a:rPr lang="en-US" sz="2800" b="0" dirty="0" smtClean="0">
                <a:latin typeface="Courier"/>
                <a:cs typeface="Courier"/>
              </a:rPr>
              <a:t> + N</a:t>
            </a:r>
            <a:r>
              <a:rPr lang="en-US" sz="2800" b="0" baseline="-25000" dirty="0" smtClean="0">
                <a:latin typeface="Courier"/>
                <a:cs typeface="Courier"/>
              </a:rPr>
              <a:t>k-2</a:t>
            </a:r>
            <a:r>
              <a:rPr lang="en-US" sz="2600" b="0" dirty="0">
                <a:latin typeface="Courier"/>
                <a:cs typeface="Courier"/>
              </a:rPr>
              <a:t/>
            </a:r>
            <a:br>
              <a:rPr lang="en-US" sz="2600" b="0" dirty="0">
                <a:latin typeface="Courier"/>
                <a:cs typeface="Courier"/>
              </a:rPr>
            </a:br>
            <a:r>
              <a:rPr lang="en-US" sz="2600" b="0" dirty="0" smtClean="0">
                <a:latin typeface="Courier"/>
                <a:cs typeface="Courier"/>
              </a:rPr>
              <a:t>N</a:t>
            </a:r>
            <a:r>
              <a:rPr lang="en-US" sz="2600" b="0" baseline="-25000" dirty="0" smtClean="0">
                <a:latin typeface="Courier"/>
                <a:cs typeface="Courier"/>
              </a:rPr>
              <a:t>k-1</a:t>
            </a:r>
            <a:r>
              <a:rPr lang="en-US" sz="2600" b="0" dirty="0" smtClean="0">
                <a:latin typeface="Courier"/>
                <a:cs typeface="Courier"/>
              </a:rPr>
              <a:t> = 1 + N</a:t>
            </a:r>
            <a:r>
              <a:rPr lang="en-US" sz="2600" b="0" baseline="-25000" dirty="0" smtClean="0">
                <a:latin typeface="Courier"/>
                <a:cs typeface="Courier"/>
              </a:rPr>
              <a:t>k-2</a:t>
            </a:r>
            <a:r>
              <a:rPr lang="en-US" sz="2600" b="0" dirty="0" smtClean="0">
                <a:latin typeface="Courier"/>
                <a:cs typeface="Courier"/>
              </a:rPr>
              <a:t> + N</a:t>
            </a:r>
            <a:r>
              <a:rPr lang="en-US" sz="2600" b="0" baseline="-25000" dirty="0" smtClean="0">
                <a:latin typeface="Courier"/>
                <a:cs typeface="Courier"/>
              </a:rPr>
              <a:t>k-3</a:t>
            </a:r>
          </a:p>
          <a:p>
            <a:r>
              <a:rPr lang="en-US" sz="2600" b="0" dirty="0" err="1" smtClean="0">
                <a:latin typeface="Courier"/>
                <a:cs typeface="Courier"/>
              </a:rPr>
              <a:t>N</a:t>
            </a:r>
            <a:r>
              <a:rPr lang="en-US" sz="2600" b="0" baseline="-25000" dirty="0" err="1" smtClean="0">
                <a:latin typeface="Courier"/>
                <a:cs typeface="Courier"/>
              </a:rPr>
              <a:t>k</a:t>
            </a:r>
            <a:r>
              <a:rPr lang="en-US" sz="2600" b="0" dirty="0" smtClean="0">
                <a:latin typeface="Courier"/>
                <a:cs typeface="Courier"/>
              </a:rPr>
              <a:t> = 1 + (</a:t>
            </a:r>
            <a:r>
              <a:rPr lang="en-US" sz="2600" b="0" dirty="0">
                <a:latin typeface="Courier"/>
                <a:cs typeface="Courier"/>
              </a:rPr>
              <a:t>1 + N</a:t>
            </a:r>
            <a:r>
              <a:rPr lang="en-US" sz="2600" b="0" baseline="-25000" dirty="0">
                <a:latin typeface="Courier"/>
                <a:cs typeface="Courier"/>
              </a:rPr>
              <a:t>k-2</a:t>
            </a:r>
            <a:r>
              <a:rPr lang="en-US" sz="2600" b="0" dirty="0">
                <a:latin typeface="Courier"/>
                <a:cs typeface="Courier"/>
              </a:rPr>
              <a:t> + N</a:t>
            </a:r>
            <a:r>
              <a:rPr lang="en-US" sz="2600" b="0" baseline="-25000" dirty="0">
                <a:latin typeface="Courier"/>
                <a:cs typeface="Courier"/>
              </a:rPr>
              <a:t>k-</a:t>
            </a:r>
            <a:r>
              <a:rPr lang="en-US" sz="2600" b="0" baseline="-25000" dirty="0" smtClean="0">
                <a:latin typeface="Courier"/>
                <a:cs typeface="Courier"/>
              </a:rPr>
              <a:t>3</a:t>
            </a:r>
            <a:r>
              <a:rPr lang="en-US" sz="2600" b="0" dirty="0" smtClean="0">
                <a:latin typeface="Courier"/>
                <a:cs typeface="Courier"/>
              </a:rPr>
              <a:t>) + N</a:t>
            </a:r>
            <a:r>
              <a:rPr lang="en-US" sz="2600" b="0" baseline="-25000" dirty="0" smtClean="0">
                <a:latin typeface="Courier"/>
                <a:cs typeface="Courier"/>
              </a:rPr>
              <a:t>k-2</a:t>
            </a:r>
          </a:p>
          <a:p>
            <a:r>
              <a:rPr lang="en-US" sz="2600" b="0" dirty="0" err="1" smtClean="0">
                <a:latin typeface="Courier"/>
                <a:cs typeface="Courier"/>
              </a:rPr>
              <a:t>N</a:t>
            </a:r>
            <a:r>
              <a:rPr lang="en-US" sz="2600" b="0" baseline="-25000" dirty="0" err="1" smtClean="0">
                <a:latin typeface="Courier"/>
                <a:cs typeface="Courier"/>
              </a:rPr>
              <a:t>k</a:t>
            </a:r>
            <a:r>
              <a:rPr lang="en-US" sz="2600" b="0" dirty="0" smtClean="0">
                <a:latin typeface="Courier"/>
                <a:cs typeface="Courier"/>
              </a:rPr>
              <a:t> = </a:t>
            </a:r>
            <a:r>
              <a:rPr lang="en-US" sz="2600" b="0" dirty="0" smtClean="0">
                <a:latin typeface="Courier"/>
                <a:cs typeface="Courier"/>
              </a:rPr>
              <a:t>2 </a:t>
            </a:r>
            <a:r>
              <a:rPr lang="en-US" sz="2600" b="0" dirty="0" smtClean="0">
                <a:latin typeface="Courier"/>
                <a:cs typeface="Courier"/>
              </a:rPr>
              <a:t>+ 2N</a:t>
            </a:r>
            <a:r>
              <a:rPr lang="en-US" sz="2600" b="0" baseline="-25000" dirty="0" smtClean="0">
                <a:latin typeface="Courier"/>
                <a:cs typeface="Courier"/>
              </a:rPr>
              <a:t>k-2</a:t>
            </a:r>
            <a:r>
              <a:rPr lang="en-US" sz="2600" b="0" dirty="0" smtClean="0">
                <a:latin typeface="Courier"/>
                <a:cs typeface="Courier"/>
              </a:rPr>
              <a:t> + N</a:t>
            </a:r>
            <a:r>
              <a:rPr lang="en-US" sz="2600" b="0" baseline="-25000" dirty="0" smtClean="0">
                <a:latin typeface="Courier"/>
                <a:cs typeface="Courier"/>
              </a:rPr>
              <a:t>k-3</a:t>
            </a:r>
          </a:p>
          <a:p>
            <a:r>
              <a:rPr lang="en-US" sz="2600" b="0" dirty="0" err="1" smtClean="0">
                <a:latin typeface="Courier"/>
                <a:cs typeface="Courier"/>
              </a:rPr>
              <a:t>N</a:t>
            </a:r>
            <a:r>
              <a:rPr lang="en-US" sz="2600" b="0" baseline="-25000" dirty="0" err="1" smtClean="0">
                <a:latin typeface="Courier"/>
                <a:cs typeface="Courier"/>
              </a:rPr>
              <a:t>k</a:t>
            </a:r>
            <a:r>
              <a:rPr lang="en-US" sz="2600" b="0" dirty="0" smtClean="0">
                <a:latin typeface="Courier"/>
                <a:cs typeface="Courier"/>
              </a:rPr>
              <a:t> &gt; 2N</a:t>
            </a:r>
            <a:r>
              <a:rPr lang="en-US" sz="2600" b="0" baseline="-25000" dirty="0" smtClean="0">
                <a:latin typeface="Courier"/>
                <a:cs typeface="Courier"/>
              </a:rPr>
              <a:t>k-2</a:t>
            </a:r>
            <a:endParaRPr lang="en-US" sz="2600" b="0" dirty="0" smtClean="0">
              <a:latin typeface="Courier"/>
              <a:cs typeface="Courier"/>
            </a:endParaRPr>
          </a:p>
          <a:p>
            <a:r>
              <a:rPr lang="en-US" sz="2600" b="0" baseline="-25000" dirty="0" smtClean="0">
                <a:latin typeface="Courier"/>
                <a:cs typeface="Courier"/>
              </a:rPr>
              <a:t> </a:t>
            </a:r>
            <a:endParaRPr lang="en-US" sz="2600" b="0" baseline="-25000" dirty="0">
              <a:latin typeface="Courier"/>
              <a:cs typeface="Courier"/>
            </a:endParaRPr>
          </a:p>
          <a:p>
            <a:endParaRPr lang="en-US" sz="2600" b="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17312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Height (Proof)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cs typeface="Courier"/>
              </a:rPr>
              <a:t>1 + N</a:t>
            </a:r>
            <a:r>
              <a:rPr lang="en-US" baseline="-25000" dirty="0" smtClean="0">
                <a:cs typeface="Courier"/>
              </a:rPr>
              <a:t>k-3</a:t>
            </a:r>
            <a:r>
              <a:rPr lang="en-US" dirty="0" smtClean="0">
                <a:cs typeface="Courier"/>
              </a:rPr>
              <a:t> must be greater than zero</a:t>
            </a:r>
          </a:p>
          <a:p>
            <a:r>
              <a:rPr lang="en-US" sz="2800" b="0" dirty="0" err="1" smtClean="0">
                <a:latin typeface="Courier"/>
                <a:cs typeface="Courier"/>
              </a:rPr>
              <a:t>N</a:t>
            </a:r>
            <a:r>
              <a:rPr lang="en-US" sz="2800" b="0" baseline="-25000" dirty="0" err="1" smtClean="0">
                <a:latin typeface="Courier"/>
                <a:cs typeface="Courier"/>
              </a:rPr>
              <a:t>k</a:t>
            </a:r>
            <a:r>
              <a:rPr lang="en-US" sz="2800" b="0" baseline="-25000" dirty="0" smtClean="0">
                <a:latin typeface="Courier"/>
                <a:cs typeface="Courier"/>
              </a:rPr>
              <a:t> </a:t>
            </a:r>
            <a:r>
              <a:rPr lang="en-US" sz="2800" b="0" dirty="0" smtClean="0">
                <a:latin typeface="Courier"/>
                <a:cs typeface="Courier"/>
              </a:rPr>
              <a:t>= 1 + N</a:t>
            </a:r>
            <a:r>
              <a:rPr lang="en-US" sz="2800" b="0" baseline="-25000" dirty="0" smtClean="0">
                <a:latin typeface="Courier"/>
                <a:cs typeface="Courier"/>
              </a:rPr>
              <a:t>k-1</a:t>
            </a:r>
            <a:r>
              <a:rPr lang="en-US" sz="2800" b="0" dirty="0" smtClean="0">
                <a:latin typeface="Courier"/>
                <a:cs typeface="Courier"/>
              </a:rPr>
              <a:t> + N</a:t>
            </a:r>
            <a:r>
              <a:rPr lang="en-US" sz="2800" b="0" baseline="-25000" dirty="0" smtClean="0">
                <a:latin typeface="Courier"/>
                <a:cs typeface="Courier"/>
              </a:rPr>
              <a:t>k-2</a:t>
            </a:r>
            <a:r>
              <a:rPr lang="en-US" sz="2600" b="0" dirty="0">
                <a:latin typeface="Courier"/>
                <a:cs typeface="Courier"/>
              </a:rPr>
              <a:t/>
            </a:r>
            <a:br>
              <a:rPr lang="en-US" sz="2600" b="0" dirty="0">
                <a:latin typeface="Courier"/>
                <a:cs typeface="Courier"/>
              </a:rPr>
            </a:br>
            <a:r>
              <a:rPr lang="en-US" sz="2600" b="0" dirty="0" smtClean="0">
                <a:latin typeface="Courier"/>
                <a:cs typeface="Courier"/>
              </a:rPr>
              <a:t>N</a:t>
            </a:r>
            <a:r>
              <a:rPr lang="en-US" sz="2600" b="0" baseline="-25000" dirty="0" smtClean="0">
                <a:latin typeface="Courier"/>
                <a:cs typeface="Courier"/>
              </a:rPr>
              <a:t>k-1</a:t>
            </a:r>
            <a:r>
              <a:rPr lang="en-US" sz="2600" b="0" dirty="0" smtClean="0">
                <a:latin typeface="Courier"/>
                <a:cs typeface="Courier"/>
              </a:rPr>
              <a:t> = 1 + N</a:t>
            </a:r>
            <a:r>
              <a:rPr lang="en-US" sz="2600" b="0" baseline="-25000" dirty="0" smtClean="0">
                <a:latin typeface="Courier"/>
                <a:cs typeface="Courier"/>
              </a:rPr>
              <a:t>k-2</a:t>
            </a:r>
            <a:r>
              <a:rPr lang="en-US" sz="2600" b="0" dirty="0" smtClean="0">
                <a:latin typeface="Courier"/>
                <a:cs typeface="Courier"/>
              </a:rPr>
              <a:t> + N</a:t>
            </a:r>
            <a:r>
              <a:rPr lang="en-US" sz="2600" b="0" baseline="-25000" dirty="0" smtClean="0">
                <a:latin typeface="Courier"/>
                <a:cs typeface="Courier"/>
              </a:rPr>
              <a:t>k-3</a:t>
            </a:r>
          </a:p>
          <a:p>
            <a:r>
              <a:rPr lang="en-US" sz="2600" b="0" dirty="0" err="1" smtClean="0">
                <a:latin typeface="Courier"/>
                <a:cs typeface="Courier"/>
              </a:rPr>
              <a:t>N</a:t>
            </a:r>
            <a:r>
              <a:rPr lang="en-US" sz="2600" b="0" baseline="-25000" dirty="0" err="1" smtClean="0">
                <a:latin typeface="Courier"/>
                <a:cs typeface="Courier"/>
              </a:rPr>
              <a:t>k</a:t>
            </a:r>
            <a:r>
              <a:rPr lang="en-US" sz="2600" b="0" dirty="0" smtClean="0">
                <a:latin typeface="Courier"/>
                <a:cs typeface="Courier"/>
              </a:rPr>
              <a:t> = 1 + (</a:t>
            </a:r>
            <a:r>
              <a:rPr lang="en-US" sz="2600" b="0" dirty="0">
                <a:latin typeface="Courier"/>
                <a:cs typeface="Courier"/>
              </a:rPr>
              <a:t>1 + N</a:t>
            </a:r>
            <a:r>
              <a:rPr lang="en-US" sz="2600" b="0" baseline="-25000" dirty="0">
                <a:latin typeface="Courier"/>
                <a:cs typeface="Courier"/>
              </a:rPr>
              <a:t>k-2</a:t>
            </a:r>
            <a:r>
              <a:rPr lang="en-US" sz="2600" b="0" dirty="0">
                <a:latin typeface="Courier"/>
                <a:cs typeface="Courier"/>
              </a:rPr>
              <a:t> + N</a:t>
            </a:r>
            <a:r>
              <a:rPr lang="en-US" sz="2600" b="0" baseline="-25000" dirty="0">
                <a:latin typeface="Courier"/>
                <a:cs typeface="Courier"/>
              </a:rPr>
              <a:t>k-</a:t>
            </a:r>
            <a:r>
              <a:rPr lang="en-US" sz="2600" b="0" baseline="-25000" dirty="0" smtClean="0">
                <a:latin typeface="Courier"/>
                <a:cs typeface="Courier"/>
              </a:rPr>
              <a:t>3</a:t>
            </a:r>
            <a:r>
              <a:rPr lang="en-US" sz="2600" b="0" dirty="0" smtClean="0">
                <a:latin typeface="Courier"/>
                <a:cs typeface="Courier"/>
              </a:rPr>
              <a:t>) + N</a:t>
            </a:r>
            <a:r>
              <a:rPr lang="en-US" sz="2600" b="0" baseline="-25000" dirty="0" smtClean="0">
                <a:latin typeface="Courier"/>
                <a:cs typeface="Courier"/>
              </a:rPr>
              <a:t>k-2</a:t>
            </a:r>
          </a:p>
          <a:p>
            <a:r>
              <a:rPr lang="en-US" sz="2600" b="0" dirty="0" err="1" smtClean="0">
                <a:latin typeface="Courier"/>
                <a:cs typeface="Courier"/>
              </a:rPr>
              <a:t>N</a:t>
            </a:r>
            <a:r>
              <a:rPr lang="en-US" sz="2600" b="0" baseline="-25000" dirty="0" err="1" smtClean="0">
                <a:latin typeface="Courier"/>
                <a:cs typeface="Courier"/>
              </a:rPr>
              <a:t>k</a:t>
            </a:r>
            <a:r>
              <a:rPr lang="en-US" sz="2600" b="0" dirty="0" smtClean="0">
                <a:latin typeface="Courier"/>
                <a:cs typeface="Courier"/>
              </a:rPr>
              <a:t> = </a:t>
            </a:r>
            <a:r>
              <a:rPr lang="en-US" sz="2600" b="0" dirty="0" smtClean="0">
                <a:latin typeface="Courier"/>
                <a:cs typeface="Courier"/>
              </a:rPr>
              <a:t>2 </a:t>
            </a:r>
            <a:r>
              <a:rPr lang="en-US" sz="2600" b="0" dirty="0" smtClean="0">
                <a:latin typeface="Courier"/>
                <a:cs typeface="Courier"/>
              </a:rPr>
              <a:t>+ 2N</a:t>
            </a:r>
            <a:r>
              <a:rPr lang="en-US" sz="2600" b="0" baseline="-25000" dirty="0" smtClean="0">
                <a:latin typeface="Courier"/>
                <a:cs typeface="Courier"/>
              </a:rPr>
              <a:t>k-2</a:t>
            </a:r>
            <a:r>
              <a:rPr lang="en-US" sz="2600" b="0" dirty="0" smtClean="0">
                <a:latin typeface="Courier"/>
                <a:cs typeface="Courier"/>
              </a:rPr>
              <a:t> + N</a:t>
            </a:r>
            <a:r>
              <a:rPr lang="en-US" sz="2600" b="0" baseline="-25000" dirty="0" smtClean="0">
                <a:latin typeface="Courier"/>
                <a:cs typeface="Courier"/>
              </a:rPr>
              <a:t>k-3</a:t>
            </a:r>
          </a:p>
          <a:p>
            <a:r>
              <a:rPr lang="en-US" sz="2600" b="0" dirty="0" err="1" smtClean="0">
                <a:latin typeface="Courier"/>
                <a:cs typeface="Courier"/>
              </a:rPr>
              <a:t>N</a:t>
            </a:r>
            <a:r>
              <a:rPr lang="en-US" sz="2600" b="0" baseline="-25000" dirty="0" err="1" smtClean="0">
                <a:latin typeface="Courier"/>
                <a:cs typeface="Courier"/>
              </a:rPr>
              <a:t>k</a:t>
            </a:r>
            <a:r>
              <a:rPr lang="en-US" sz="2600" b="0" dirty="0" smtClean="0">
                <a:latin typeface="Courier"/>
                <a:cs typeface="Courier"/>
              </a:rPr>
              <a:t> &gt; 2N</a:t>
            </a:r>
            <a:r>
              <a:rPr lang="en-US" sz="2600" b="0" baseline="-25000" dirty="0" smtClean="0">
                <a:latin typeface="Courier"/>
                <a:cs typeface="Courier"/>
              </a:rPr>
              <a:t>k-2</a:t>
            </a:r>
          </a:p>
          <a:p>
            <a:r>
              <a:rPr lang="en-US" sz="2600" b="0" dirty="0" smtClean="0">
                <a:cs typeface="Courier"/>
              </a:rPr>
              <a:t>This means the tree doubles in size after every two height (compared to a perfect tree which doubles with every added height)</a:t>
            </a:r>
          </a:p>
          <a:p>
            <a:r>
              <a:rPr lang="en-US" sz="2600" b="0" baseline="-25000" dirty="0" smtClean="0">
                <a:latin typeface="Courier"/>
                <a:cs typeface="Courier"/>
              </a:rPr>
              <a:t> </a:t>
            </a:r>
            <a:endParaRPr lang="en-US" sz="2600" b="0" baseline="-25000" dirty="0">
              <a:latin typeface="Courier"/>
              <a:cs typeface="Courier"/>
            </a:endParaRPr>
          </a:p>
          <a:p>
            <a:endParaRPr lang="en-US" sz="2600" b="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938780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AVL Trees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BST trees with AVL property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Abs(height(left) – height(right)) &lt;= 1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Heights of </a:t>
            </a:r>
            <a:r>
              <a:rPr lang="en-US" sz="2800" dirty="0" err="1" smtClean="0"/>
              <a:t>subtrees</a:t>
            </a:r>
            <a:r>
              <a:rPr lang="en-US" sz="2800" dirty="0" smtClean="0"/>
              <a:t> can differ by at most one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This property must be preserved throughout the tree</a:t>
            </a:r>
          </a:p>
        </p:txBody>
      </p:sp>
    </p:spTree>
    <p:extLst>
      <p:ext uri="{BB962C8B-B14F-4D97-AF65-F5344CB8AC3E}">
        <p14:creationId xmlns:p14="http://schemas.microsoft.com/office/powerpoint/2010/main" val="101922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If AVL rotation can enforce O(log n) height, what are the asymptotic runtimes for our functions?</a:t>
            </a:r>
            <a:endParaRPr lang="en-US" sz="2600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394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If AVL rotation can enforce O(log n) height, what are the asymptotic runtimes for our functions?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Insert(key k, value v)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Find(key k)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872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If AVL rotation can enforce O(log n) height, what are the asymptotic runtimes for our functions?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Insert(key k, value v)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Find(key k)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Delete(key k)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469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If AVL rotation can enforce O(log n) height, what are the asymptotic runtimes for our functions?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Insert(key k, value v)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Find(key k) : O(height) = O(log n)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Delete(key k)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759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If AVL rotation can enforce O(log n) height, what are the asymptotic runtimes for our functions?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Insert(key k, value v) = O(log n) + balancing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Find(key k) : O(height) = O(log n)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Delete(key k)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74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If AVL rotation can enforce O(log n) height, what are the asymptotic runtimes for our functions?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Insert(key k, value v) = O(log n) + balancing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Find(key k) : O(height) = O(log n)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Delete(key k): </a:t>
            </a:r>
            <a:r>
              <a:rPr lang="en-US" sz="2600" i="1" dirty="0" smtClean="0"/>
              <a:t>O(log n) + balancing(?)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long does it take to perform a balance?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653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If AVL rotation can enforce O(log n) height, what are the asymptotic runtimes for our functions?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Insert(key k, value v) = O(log n) + balancing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Find(key k) : O(height) = O(log n)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Delete(key k): </a:t>
            </a:r>
            <a:r>
              <a:rPr lang="en-US" sz="2600" i="1" dirty="0"/>
              <a:t>O(log n) + balancing(?)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long does it take to perform a balance?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There are at most three nodes and four </a:t>
            </a:r>
            <a:r>
              <a:rPr lang="en-US" sz="2600" dirty="0" err="1" smtClean="0"/>
              <a:t>subtrees</a:t>
            </a:r>
            <a:r>
              <a:rPr lang="en-US" sz="2600" dirty="0" smtClean="0"/>
              <a:t> to move around.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380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If AVL rotation can enforce O(log n) height, what are the asymptotic runtimes for our functions?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Insert(key k, value v) = O(log n) + balancing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Find(key k) : O(height) = O(log n)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Delete(key k): </a:t>
            </a:r>
            <a:r>
              <a:rPr lang="en-US" sz="2600" i="1" dirty="0"/>
              <a:t>O(log n) + balancing(?)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long does it take to perform a balance?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There are at most three nodes and four </a:t>
            </a:r>
            <a:r>
              <a:rPr lang="en-US" sz="2600" dirty="0" err="1" smtClean="0"/>
              <a:t>subtrees</a:t>
            </a:r>
            <a:r>
              <a:rPr lang="en-US" sz="2600" dirty="0" smtClean="0"/>
              <a:t> to move around. </a:t>
            </a:r>
            <a:r>
              <a:rPr lang="en-US" sz="2600" b="1" dirty="0" smtClean="0"/>
              <a:t>O(1)</a:t>
            </a:r>
            <a:endParaRPr lang="en-US" sz="26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060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By using AVL rotations, we can keep the tree balanced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949465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By using AVL rotations, we can keep the tree balanced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An AVL tree has O(log n) height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891561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Since AVL trees are also BST trees, they should support the same functionality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Insert(key k, value v)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i="1" dirty="0" smtClean="0"/>
              <a:t>Find(key k): Same as BST!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i="1" dirty="0"/>
              <a:t>Delete(key k)</a:t>
            </a:r>
            <a:r>
              <a:rPr lang="en-US" sz="2600" dirty="0" smtClean="0"/>
              <a:t>: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For insert, we should maintain AVL property as we build</a:t>
            </a:r>
          </a:p>
        </p:txBody>
      </p:sp>
    </p:spTree>
    <p:extLst>
      <p:ext uri="{BB962C8B-B14F-4D97-AF65-F5344CB8AC3E}">
        <p14:creationId xmlns:p14="http://schemas.microsoft.com/office/powerpoint/2010/main" val="204991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By using AVL rotations, we can keep the tree balanced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An AVL tree has O(log n) height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This does not come at an increased asymptotic runtime for insert.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506039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By using AVL rotations, we can keep the tree balanced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An AVL tree has O(log n) height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This does not come at an increased asymptotic runtime for insert.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Rotations take a constant time.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497184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21209</TotalTime>
  <Words>2431</Words>
  <Application>Microsoft Macintosh PowerPoint</Application>
  <PresentationFormat>On-screen Show (4:3)</PresentationFormat>
  <Paragraphs>629</Paragraphs>
  <Slides>91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91</vt:i4>
      </vt:variant>
    </vt:vector>
  </HeadingPairs>
  <TitlesOfParts>
    <vt:vector size="92" baseType="lpstr">
      <vt:lpstr>Essential</vt:lpstr>
      <vt:lpstr>Cse 373</vt:lpstr>
      <vt:lpstr>Assorted minutiae</vt:lpstr>
      <vt:lpstr>Today’s lecture</vt:lpstr>
      <vt:lpstr>Review</vt:lpstr>
      <vt:lpstr>Review</vt:lpstr>
      <vt:lpstr>Review</vt:lpstr>
      <vt:lpstr>Review</vt:lpstr>
      <vt:lpstr>Review</vt:lpstr>
      <vt:lpstr>AVL Operations</vt:lpstr>
      <vt:lpstr>AVL Operations</vt:lpstr>
      <vt:lpstr>AVL Insert</vt:lpstr>
      <vt:lpstr>AVL Insert</vt:lpstr>
      <vt:lpstr>AVL Insert</vt:lpstr>
      <vt:lpstr>AVL Insert</vt:lpstr>
      <vt:lpstr>AVL Insert</vt:lpstr>
      <vt:lpstr>AVL Insert</vt:lpstr>
      <vt:lpstr>AVL Insert</vt:lpstr>
      <vt:lpstr>AVL Insert</vt:lpstr>
      <vt:lpstr>AVL Insert</vt:lpstr>
      <vt:lpstr>AVL Insert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Visualizer</vt:lpstr>
      <vt:lpstr>AVL Height (Proof)</vt:lpstr>
      <vt:lpstr>AVL Height (Proof)</vt:lpstr>
      <vt:lpstr>AVL Height (Proof)</vt:lpstr>
      <vt:lpstr>AVL Height (Proof)</vt:lpstr>
      <vt:lpstr>AVL Height (Proof)</vt:lpstr>
      <vt:lpstr>AVL Height (Proof)</vt:lpstr>
      <vt:lpstr>AVL Height (Proof)</vt:lpstr>
      <vt:lpstr>AVL Height (Proof)</vt:lpstr>
      <vt:lpstr>AVL Height (Proof)</vt:lpstr>
      <vt:lpstr>AVL Height (Proof)</vt:lpstr>
      <vt:lpstr>AVL Height (Proof)</vt:lpstr>
      <vt:lpstr>AVL Height (Proof)</vt:lpstr>
      <vt:lpstr>AVL Height (Proof)</vt:lpstr>
      <vt:lpstr>AVL Height (Proof)</vt:lpstr>
      <vt:lpstr>AVL Height (Proof)</vt:lpstr>
      <vt:lpstr>AVL Height (Proof)</vt:lpstr>
      <vt:lpstr>AVL Height (Proof)</vt:lpstr>
      <vt:lpstr>AVL Height (Proof)</vt:lpstr>
      <vt:lpstr>AVL Height (Proof)</vt:lpstr>
      <vt:lpstr>AVL Height (Proof)</vt:lpstr>
      <vt:lpstr>AVL Height (Proof)</vt:lpstr>
      <vt:lpstr>AVL Conclusion</vt:lpstr>
      <vt:lpstr>AVL Conclusion</vt:lpstr>
      <vt:lpstr>AVL Conclusion</vt:lpstr>
      <vt:lpstr>AVL Conclusion</vt:lpstr>
      <vt:lpstr>AVL Conclusion</vt:lpstr>
      <vt:lpstr>AVL Conclusion</vt:lpstr>
      <vt:lpstr>AVL Conclusion</vt:lpstr>
      <vt:lpstr>AVL Conclusion</vt:lpstr>
      <vt:lpstr>AVL Conclusion</vt:lpstr>
      <vt:lpstr>AVL Conclusion</vt:lpstr>
      <vt:lpstr>AVL Conclusion</vt:lpstr>
      <vt:lpstr>AVL 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McCarty</cp:lastModifiedBy>
  <cp:revision>117</cp:revision>
  <dcterms:created xsi:type="dcterms:W3CDTF">2017-03-27T18:12:41Z</dcterms:created>
  <dcterms:modified xsi:type="dcterms:W3CDTF">2017-10-13T23:12:41Z</dcterms:modified>
</cp:coreProperties>
</file>