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5"/>
  </p:notesMasterIdLst>
  <p:sldIdLst>
    <p:sldId id="256" r:id="rId2"/>
    <p:sldId id="675" r:id="rId3"/>
    <p:sldId id="676" r:id="rId4"/>
    <p:sldId id="677" r:id="rId5"/>
    <p:sldId id="678" r:id="rId6"/>
    <p:sldId id="679" r:id="rId7"/>
    <p:sldId id="624" r:id="rId8"/>
    <p:sldId id="625" r:id="rId9"/>
    <p:sldId id="626" r:id="rId10"/>
    <p:sldId id="627" r:id="rId11"/>
    <p:sldId id="628" r:id="rId12"/>
    <p:sldId id="629" r:id="rId13"/>
    <p:sldId id="630" r:id="rId14"/>
    <p:sldId id="631" r:id="rId15"/>
    <p:sldId id="632" r:id="rId16"/>
    <p:sldId id="633" r:id="rId17"/>
    <p:sldId id="634" r:id="rId18"/>
    <p:sldId id="635" r:id="rId19"/>
    <p:sldId id="636" r:id="rId20"/>
    <p:sldId id="637" r:id="rId21"/>
    <p:sldId id="638" r:id="rId22"/>
    <p:sldId id="639" r:id="rId23"/>
    <p:sldId id="640" r:id="rId24"/>
    <p:sldId id="641" r:id="rId25"/>
    <p:sldId id="642" r:id="rId26"/>
    <p:sldId id="643" r:id="rId27"/>
    <p:sldId id="644" r:id="rId28"/>
    <p:sldId id="645" r:id="rId29"/>
    <p:sldId id="646" r:id="rId30"/>
    <p:sldId id="647" r:id="rId31"/>
    <p:sldId id="648" r:id="rId32"/>
    <p:sldId id="653" r:id="rId33"/>
    <p:sldId id="654" r:id="rId34"/>
    <p:sldId id="655" r:id="rId35"/>
    <p:sldId id="657" r:id="rId36"/>
    <p:sldId id="658" r:id="rId37"/>
    <p:sldId id="659" r:id="rId38"/>
    <p:sldId id="660" r:id="rId39"/>
    <p:sldId id="661" r:id="rId40"/>
    <p:sldId id="662" r:id="rId41"/>
    <p:sldId id="663" r:id="rId42"/>
    <p:sldId id="664" r:id="rId43"/>
    <p:sldId id="665" r:id="rId44"/>
    <p:sldId id="666" r:id="rId45"/>
    <p:sldId id="667" r:id="rId46"/>
    <p:sldId id="668" r:id="rId47"/>
    <p:sldId id="669" r:id="rId48"/>
    <p:sldId id="670" r:id="rId49"/>
    <p:sldId id="671" r:id="rId50"/>
    <p:sldId id="672" r:id="rId51"/>
    <p:sldId id="673" r:id="rId52"/>
    <p:sldId id="674" r:id="rId53"/>
    <p:sldId id="431" r:id="rId54"/>
    <p:sldId id="432" r:id="rId55"/>
    <p:sldId id="433" r:id="rId56"/>
    <p:sldId id="434" r:id="rId57"/>
    <p:sldId id="435" r:id="rId58"/>
    <p:sldId id="436" r:id="rId59"/>
    <p:sldId id="437" r:id="rId60"/>
    <p:sldId id="438" r:id="rId61"/>
    <p:sldId id="439" r:id="rId62"/>
    <p:sldId id="440" r:id="rId63"/>
    <p:sldId id="441" r:id="rId64"/>
    <p:sldId id="442" r:id="rId65"/>
    <p:sldId id="443" r:id="rId66"/>
    <p:sldId id="444" r:id="rId67"/>
    <p:sldId id="445" r:id="rId68"/>
    <p:sldId id="446" r:id="rId69"/>
    <p:sldId id="447" r:id="rId70"/>
    <p:sldId id="376" r:id="rId71"/>
    <p:sldId id="378" r:id="rId72"/>
    <p:sldId id="379" r:id="rId73"/>
    <p:sldId id="380" r:id="rId74"/>
    <p:sldId id="381" r:id="rId75"/>
    <p:sldId id="382" r:id="rId76"/>
    <p:sldId id="383" r:id="rId77"/>
    <p:sldId id="384" r:id="rId78"/>
    <p:sldId id="385" r:id="rId79"/>
    <p:sldId id="386" r:id="rId80"/>
    <p:sldId id="387" r:id="rId81"/>
    <p:sldId id="388" r:id="rId82"/>
    <p:sldId id="389" r:id="rId83"/>
    <p:sldId id="390" r:id="rId84"/>
    <p:sldId id="391" r:id="rId85"/>
    <p:sldId id="392" r:id="rId86"/>
    <p:sldId id="393" r:id="rId87"/>
    <p:sldId id="394" r:id="rId88"/>
    <p:sldId id="395" r:id="rId89"/>
    <p:sldId id="396" r:id="rId90"/>
    <p:sldId id="397" r:id="rId91"/>
    <p:sldId id="272" r:id="rId92"/>
    <p:sldId id="399" r:id="rId93"/>
    <p:sldId id="410" r:id="rId94"/>
    <p:sldId id="403" r:id="rId95"/>
    <p:sldId id="404" r:id="rId96"/>
    <p:sldId id="405" r:id="rId97"/>
    <p:sldId id="406" r:id="rId98"/>
    <p:sldId id="411" r:id="rId99"/>
    <p:sldId id="407" r:id="rId100"/>
    <p:sldId id="409" r:id="rId101"/>
    <p:sldId id="412" r:id="rId102"/>
    <p:sldId id="413" r:id="rId103"/>
    <p:sldId id="414" r:id="rId104"/>
    <p:sldId id="420" r:id="rId105"/>
    <p:sldId id="421" r:id="rId106"/>
    <p:sldId id="425" r:id="rId107"/>
    <p:sldId id="426" r:id="rId108"/>
    <p:sldId id="427" r:id="rId109"/>
    <p:sldId id="449" r:id="rId110"/>
    <p:sldId id="450" r:id="rId111"/>
    <p:sldId id="451" r:id="rId112"/>
    <p:sldId id="452" r:id="rId113"/>
    <p:sldId id="458" r:id="rId114"/>
    <p:sldId id="462" r:id="rId115"/>
    <p:sldId id="463" r:id="rId116"/>
    <p:sldId id="464" r:id="rId117"/>
    <p:sldId id="465" r:id="rId118"/>
    <p:sldId id="466" r:id="rId119"/>
    <p:sldId id="472" r:id="rId120"/>
    <p:sldId id="473" r:id="rId121"/>
    <p:sldId id="484" r:id="rId122"/>
    <p:sldId id="485" r:id="rId123"/>
    <p:sldId id="486" r:id="rId124"/>
    <p:sldId id="487" r:id="rId125"/>
    <p:sldId id="488" r:id="rId126"/>
    <p:sldId id="489" r:id="rId127"/>
    <p:sldId id="490" r:id="rId128"/>
    <p:sldId id="491" r:id="rId129"/>
    <p:sldId id="492" r:id="rId130"/>
    <p:sldId id="493" r:id="rId131"/>
    <p:sldId id="494" r:id="rId132"/>
    <p:sldId id="495" r:id="rId133"/>
    <p:sldId id="496" r:id="rId134"/>
    <p:sldId id="497" r:id="rId135"/>
    <p:sldId id="498" r:id="rId136"/>
    <p:sldId id="499" r:id="rId137"/>
    <p:sldId id="500" r:id="rId138"/>
    <p:sldId id="501" r:id="rId139"/>
    <p:sldId id="502" r:id="rId140"/>
    <p:sldId id="503" r:id="rId141"/>
    <p:sldId id="504" r:id="rId142"/>
    <p:sldId id="505" r:id="rId143"/>
    <p:sldId id="506" r:id="rId144"/>
    <p:sldId id="507" r:id="rId145"/>
    <p:sldId id="508" r:id="rId146"/>
    <p:sldId id="509" r:id="rId147"/>
    <p:sldId id="510" r:id="rId148"/>
    <p:sldId id="511" r:id="rId149"/>
    <p:sldId id="512" r:id="rId150"/>
    <p:sldId id="513" r:id="rId151"/>
    <p:sldId id="514" r:id="rId152"/>
    <p:sldId id="515" r:id="rId153"/>
    <p:sldId id="516" r:id="rId154"/>
    <p:sldId id="517" r:id="rId155"/>
    <p:sldId id="518" r:id="rId156"/>
    <p:sldId id="519" r:id="rId157"/>
    <p:sldId id="520" r:id="rId158"/>
    <p:sldId id="521" r:id="rId159"/>
    <p:sldId id="522" r:id="rId160"/>
    <p:sldId id="523" r:id="rId161"/>
    <p:sldId id="524" r:id="rId162"/>
    <p:sldId id="525" r:id="rId163"/>
    <p:sldId id="526" r:id="rId164"/>
    <p:sldId id="527" r:id="rId165"/>
    <p:sldId id="528" r:id="rId166"/>
    <p:sldId id="529" r:id="rId167"/>
    <p:sldId id="530" r:id="rId168"/>
    <p:sldId id="531" r:id="rId169"/>
    <p:sldId id="532" r:id="rId170"/>
    <p:sldId id="533" r:id="rId171"/>
    <p:sldId id="534" r:id="rId172"/>
    <p:sldId id="535" r:id="rId173"/>
    <p:sldId id="536" r:id="rId174"/>
    <p:sldId id="537" r:id="rId175"/>
    <p:sldId id="538" r:id="rId176"/>
    <p:sldId id="539" r:id="rId177"/>
    <p:sldId id="540" r:id="rId178"/>
    <p:sldId id="541" r:id="rId179"/>
    <p:sldId id="542" r:id="rId180"/>
    <p:sldId id="543" r:id="rId181"/>
    <p:sldId id="544" r:id="rId182"/>
    <p:sldId id="545" r:id="rId183"/>
    <p:sldId id="546" r:id="rId1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notesMaster" Target="notesMasters/notesMaster1.xml"/><Relationship Id="rId186" Type="http://schemas.openxmlformats.org/officeDocument/2006/relationships/printerSettings" Target="printerSettings/printerSettings1.bin"/><Relationship Id="rId187" Type="http://schemas.openxmlformats.org/officeDocument/2006/relationships/presProps" Target="presProps.xml"/><Relationship Id="rId188" Type="http://schemas.openxmlformats.org/officeDocument/2006/relationships/viewProps" Target="viewProps.xml"/><Relationship Id="rId189" Type="http://schemas.openxmlformats.org/officeDocument/2006/relationships/theme" Target="theme/theme1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190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0.xml.rels><?xml version="1.0" encoding="UTF-8" standalone="yes"?>
<Relationships xmlns="http://schemas.openxmlformats.org/package/2006/relationships"><Relationship Id="rId11" Type="http://schemas.openxmlformats.org/officeDocument/2006/relationships/tags" Target="../tags/tag28.xml"/><Relationship Id="rId12" Type="http://schemas.openxmlformats.org/officeDocument/2006/relationships/tags" Target="../tags/tag29.xml"/><Relationship Id="rId13" Type="http://schemas.openxmlformats.org/officeDocument/2006/relationships/tags" Target="../tags/tag30.xml"/><Relationship Id="rId14" Type="http://schemas.openxmlformats.org/officeDocument/2006/relationships/tags" Target="../tags/tag31.xml"/><Relationship Id="rId15" Type="http://schemas.openxmlformats.org/officeDocument/2006/relationships/tags" Target="../tags/tag32.xml"/><Relationship Id="rId16" Type="http://schemas.openxmlformats.org/officeDocument/2006/relationships/tags" Target="../tags/tag33.xml"/><Relationship Id="rId17" Type="http://schemas.openxmlformats.org/officeDocument/2006/relationships/tags" Target="../tags/tag34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tags" Target="../tags/tag22.xml"/><Relationship Id="rId6" Type="http://schemas.openxmlformats.org/officeDocument/2006/relationships/tags" Target="../tags/tag23.xml"/><Relationship Id="rId7" Type="http://schemas.openxmlformats.org/officeDocument/2006/relationships/tags" Target="../tags/tag24.xml"/><Relationship Id="rId8" Type="http://schemas.openxmlformats.org/officeDocument/2006/relationships/tags" Target="../tags/tag25.xml"/><Relationship Id="rId9" Type="http://schemas.openxmlformats.org/officeDocument/2006/relationships/tags" Target="../tags/tag26.xml"/><Relationship Id="rId10" Type="http://schemas.openxmlformats.org/officeDocument/2006/relationships/tags" Target="../tags/tag27.xml"/></Relationships>
</file>

<file path=ppt/slides/_rels/slide171.xml.rels><?xml version="1.0" encoding="UTF-8" standalone="yes"?>
<Relationships xmlns="http://schemas.openxmlformats.org/package/2006/relationships"><Relationship Id="rId11" Type="http://schemas.openxmlformats.org/officeDocument/2006/relationships/tags" Target="../tags/tag45.xml"/><Relationship Id="rId12" Type="http://schemas.openxmlformats.org/officeDocument/2006/relationships/tags" Target="../tags/tag46.xml"/><Relationship Id="rId13" Type="http://schemas.openxmlformats.org/officeDocument/2006/relationships/tags" Target="../tags/tag47.xml"/><Relationship Id="rId14" Type="http://schemas.openxmlformats.org/officeDocument/2006/relationships/tags" Target="../tags/tag48.xml"/><Relationship Id="rId15" Type="http://schemas.openxmlformats.org/officeDocument/2006/relationships/tags" Target="../tags/tag49.xml"/><Relationship Id="rId16" Type="http://schemas.openxmlformats.org/officeDocument/2006/relationships/tags" Target="../tags/tag50.xml"/><Relationship Id="rId17" Type="http://schemas.openxmlformats.org/officeDocument/2006/relationships/tags" Target="../tags/tag51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Relationship Id="rId9" Type="http://schemas.openxmlformats.org/officeDocument/2006/relationships/tags" Target="../tags/tag43.xml"/><Relationship Id="rId10" Type="http://schemas.openxmlformats.org/officeDocument/2006/relationships/tags" Target="../tags/tag44.xml"/></Relationships>
</file>

<file path=ppt/slides/_rels/slide172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61.xml"/><Relationship Id="rId11" Type="http://schemas.openxmlformats.org/officeDocument/2006/relationships/tags" Target="../tags/tag62.xml"/><Relationship Id="rId12" Type="http://schemas.openxmlformats.org/officeDocument/2006/relationships/tags" Target="../tags/tag63.xml"/><Relationship Id="rId13" Type="http://schemas.openxmlformats.org/officeDocument/2006/relationships/tags" Target="../tags/tag64.xml"/><Relationship Id="rId14" Type="http://schemas.openxmlformats.org/officeDocument/2006/relationships/tags" Target="../tags/tag65.xml"/><Relationship Id="rId15" Type="http://schemas.openxmlformats.org/officeDocument/2006/relationships/tags" Target="../tags/tag66.xml"/><Relationship Id="rId16" Type="http://schemas.openxmlformats.org/officeDocument/2006/relationships/tags" Target="../tags/tag67.xml"/><Relationship Id="rId17" Type="http://schemas.openxmlformats.org/officeDocument/2006/relationships/tags" Target="../tags/tag68.xml"/><Relationship Id="rId18" Type="http://schemas.openxmlformats.org/officeDocument/2006/relationships/tags" Target="../tags/tag69.xml"/><Relationship Id="rId19" Type="http://schemas.openxmlformats.org/officeDocument/2006/relationships/tags" Target="../tags/tag70.xml"/><Relationship Id="rId1" Type="http://schemas.openxmlformats.org/officeDocument/2006/relationships/tags" Target="../tags/tag52.xml"/><Relationship Id="rId2" Type="http://schemas.openxmlformats.org/officeDocument/2006/relationships/tags" Target="../tags/tag53.xml"/><Relationship Id="rId3" Type="http://schemas.openxmlformats.org/officeDocument/2006/relationships/tags" Target="../tags/tag54.xml"/><Relationship Id="rId4" Type="http://schemas.openxmlformats.org/officeDocument/2006/relationships/tags" Target="../tags/tag55.xml"/><Relationship Id="rId5" Type="http://schemas.openxmlformats.org/officeDocument/2006/relationships/tags" Target="../tags/tag56.xml"/><Relationship Id="rId6" Type="http://schemas.openxmlformats.org/officeDocument/2006/relationships/tags" Target="../tags/tag57.xml"/><Relationship Id="rId7" Type="http://schemas.openxmlformats.org/officeDocument/2006/relationships/tags" Target="../tags/tag58.xml"/><Relationship Id="rId8" Type="http://schemas.openxmlformats.org/officeDocument/2006/relationships/tags" Target="../tags/tag59.xml"/></Relationships>
</file>

<file path=ppt/slides/_rels/slide173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80.xml"/><Relationship Id="rId11" Type="http://schemas.openxmlformats.org/officeDocument/2006/relationships/tags" Target="../tags/tag81.xml"/><Relationship Id="rId12" Type="http://schemas.openxmlformats.org/officeDocument/2006/relationships/tags" Target="../tags/tag82.xml"/><Relationship Id="rId13" Type="http://schemas.openxmlformats.org/officeDocument/2006/relationships/tags" Target="../tags/tag83.xml"/><Relationship Id="rId14" Type="http://schemas.openxmlformats.org/officeDocument/2006/relationships/tags" Target="../tags/tag84.xml"/><Relationship Id="rId15" Type="http://schemas.openxmlformats.org/officeDocument/2006/relationships/tags" Target="../tags/tag85.xml"/><Relationship Id="rId16" Type="http://schemas.openxmlformats.org/officeDocument/2006/relationships/tags" Target="../tags/tag86.xml"/><Relationship Id="rId17" Type="http://schemas.openxmlformats.org/officeDocument/2006/relationships/tags" Target="../tags/tag87.xml"/><Relationship Id="rId18" Type="http://schemas.openxmlformats.org/officeDocument/2006/relationships/tags" Target="../tags/tag88.xml"/><Relationship Id="rId19" Type="http://schemas.openxmlformats.org/officeDocument/2006/relationships/tags" Target="../tags/tag89.xml"/><Relationship Id="rId1" Type="http://schemas.openxmlformats.org/officeDocument/2006/relationships/tags" Target="../tags/tag71.xml"/><Relationship Id="rId2" Type="http://schemas.openxmlformats.org/officeDocument/2006/relationships/tags" Target="../tags/tag72.xml"/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tags" Target="../tags/tag75.xml"/><Relationship Id="rId6" Type="http://schemas.openxmlformats.org/officeDocument/2006/relationships/tags" Target="../tags/tag76.xml"/><Relationship Id="rId7" Type="http://schemas.openxmlformats.org/officeDocument/2006/relationships/tags" Target="../tags/tag77.xml"/><Relationship Id="rId8" Type="http://schemas.openxmlformats.org/officeDocument/2006/relationships/tags" Target="../tags/tag78.xml"/></Relationships>
</file>

<file path=ppt/slides/_rels/slide174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99.xml"/><Relationship Id="rId11" Type="http://schemas.openxmlformats.org/officeDocument/2006/relationships/tags" Target="../tags/tag100.xml"/><Relationship Id="rId12" Type="http://schemas.openxmlformats.org/officeDocument/2006/relationships/tags" Target="../tags/tag101.xml"/><Relationship Id="rId13" Type="http://schemas.openxmlformats.org/officeDocument/2006/relationships/tags" Target="../tags/tag102.xml"/><Relationship Id="rId14" Type="http://schemas.openxmlformats.org/officeDocument/2006/relationships/tags" Target="../tags/tag103.xml"/><Relationship Id="rId15" Type="http://schemas.openxmlformats.org/officeDocument/2006/relationships/tags" Target="../tags/tag104.xml"/><Relationship Id="rId16" Type="http://schemas.openxmlformats.org/officeDocument/2006/relationships/tags" Target="../tags/tag105.xml"/><Relationship Id="rId17" Type="http://schemas.openxmlformats.org/officeDocument/2006/relationships/tags" Target="../tags/tag106.xml"/><Relationship Id="rId18" Type="http://schemas.openxmlformats.org/officeDocument/2006/relationships/tags" Target="../tags/tag107.xml"/><Relationship Id="rId19" Type="http://schemas.openxmlformats.org/officeDocument/2006/relationships/tags" Target="../tags/tag108.xml"/><Relationship Id="rId1" Type="http://schemas.openxmlformats.org/officeDocument/2006/relationships/tags" Target="../tags/tag90.xml"/><Relationship Id="rId2" Type="http://schemas.openxmlformats.org/officeDocument/2006/relationships/tags" Target="../tags/tag91.xml"/><Relationship Id="rId3" Type="http://schemas.openxmlformats.org/officeDocument/2006/relationships/tags" Target="../tags/tag92.xml"/><Relationship Id="rId4" Type="http://schemas.openxmlformats.org/officeDocument/2006/relationships/tags" Target="../tags/tag93.xml"/><Relationship Id="rId5" Type="http://schemas.openxmlformats.org/officeDocument/2006/relationships/tags" Target="../tags/tag94.xml"/><Relationship Id="rId6" Type="http://schemas.openxmlformats.org/officeDocument/2006/relationships/tags" Target="../tags/tag95.xml"/><Relationship Id="rId7" Type="http://schemas.openxmlformats.org/officeDocument/2006/relationships/tags" Target="../tags/tag96.xml"/><Relationship Id="rId8" Type="http://schemas.openxmlformats.org/officeDocument/2006/relationships/tags" Target="../tags/tag97.xml"/></Relationships>
</file>

<file path=ppt/slides/_rels/slide175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18.xml"/><Relationship Id="rId11" Type="http://schemas.openxmlformats.org/officeDocument/2006/relationships/tags" Target="../tags/tag119.xml"/><Relationship Id="rId12" Type="http://schemas.openxmlformats.org/officeDocument/2006/relationships/tags" Target="../tags/tag120.xml"/><Relationship Id="rId13" Type="http://schemas.openxmlformats.org/officeDocument/2006/relationships/tags" Target="../tags/tag121.xml"/><Relationship Id="rId14" Type="http://schemas.openxmlformats.org/officeDocument/2006/relationships/tags" Target="../tags/tag122.xml"/><Relationship Id="rId15" Type="http://schemas.openxmlformats.org/officeDocument/2006/relationships/tags" Target="../tags/tag123.xml"/><Relationship Id="rId16" Type="http://schemas.openxmlformats.org/officeDocument/2006/relationships/tags" Target="../tags/tag124.xml"/><Relationship Id="rId17" Type="http://schemas.openxmlformats.org/officeDocument/2006/relationships/tags" Target="../tags/tag125.xml"/><Relationship Id="rId18" Type="http://schemas.openxmlformats.org/officeDocument/2006/relationships/tags" Target="../tags/tag126.xml"/><Relationship Id="rId19" Type="http://schemas.openxmlformats.org/officeDocument/2006/relationships/tags" Target="../tags/tag127.xml"/><Relationship Id="rId1" Type="http://schemas.openxmlformats.org/officeDocument/2006/relationships/tags" Target="../tags/tag109.xml"/><Relationship Id="rId2" Type="http://schemas.openxmlformats.org/officeDocument/2006/relationships/tags" Target="../tags/tag110.xml"/><Relationship Id="rId3" Type="http://schemas.openxmlformats.org/officeDocument/2006/relationships/tags" Target="../tags/tag111.xml"/><Relationship Id="rId4" Type="http://schemas.openxmlformats.org/officeDocument/2006/relationships/tags" Target="../tags/tag112.xml"/><Relationship Id="rId5" Type="http://schemas.openxmlformats.org/officeDocument/2006/relationships/tags" Target="../tags/tag113.xml"/><Relationship Id="rId6" Type="http://schemas.openxmlformats.org/officeDocument/2006/relationships/tags" Target="../tags/tag114.xml"/><Relationship Id="rId7" Type="http://schemas.openxmlformats.org/officeDocument/2006/relationships/tags" Target="../tags/tag115.xml"/><Relationship Id="rId8" Type="http://schemas.openxmlformats.org/officeDocument/2006/relationships/tags" Target="../tags/tag116.xml"/></Relationships>
</file>

<file path=ppt/slides/_rels/slide176.xml.rels><?xml version="1.0" encoding="UTF-8" standalone="yes"?>
<Relationships xmlns="http://schemas.openxmlformats.org/package/2006/relationships"><Relationship Id="rId9" Type="http://schemas.openxmlformats.org/officeDocument/2006/relationships/tags" Target="../tags/tag136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37.xml"/><Relationship Id="rId11" Type="http://schemas.openxmlformats.org/officeDocument/2006/relationships/tags" Target="../tags/tag138.xml"/><Relationship Id="rId12" Type="http://schemas.openxmlformats.org/officeDocument/2006/relationships/tags" Target="../tags/tag139.xml"/><Relationship Id="rId13" Type="http://schemas.openxmlformats.org/officeDocument/2006/relationships/tags" Target="../tags/tag140.xml"/><Relationship Id="rId14" Type="http://schemas.openxmlformats.org/officeDocument/2006/relationships/tags" Target="../tags/tag141.xml"/><Relationship Id="rId15" Type="http://schemas.openxmlformats.org/officeDocument/2006/relationships/tags" Target="../tags/tag142.xml"/><Relationship Id="rId16" Type="http://schemas.openxmlformats.org/officeDocument/2006/relationships/tags" Target="../tags/tag143.xml"/><Relationship Id="rId17" Type="http://schemas.openxmlformats.org/officeDocument/2006/relationships/tags" Target="../tags/tag144.xml"/><Relationship Id="rId18" Type="http://schemas.openxmlformats.org/officeDocument/2006/relationships/tags" Target="../tags/tag145.xml"/><Relationship Id="rId19" Type="http://schemas.openxmlformats.org/officeDocument/2006/relationships/tags" Target="../tags/tag146.xml"/><Relationship Id="rId1" Type="http://schemas.openxmlformats.org/officeDocument/2006/relationships/tags" Target="../tags/tag128.xml"/><Relationship Id="rId2" Type="http://schemas.openxmlformats.org/officeDocument/2006/relationships/tags" Target="../tags/tag129.xml"/><Relationship Id="rId3" Type="http://schemas.openxmlformats.org/officeDocument/2006/relationships/tags" Target="../tags/tag130.xml"/><Relationship Id="rId4" Type="http://schemas.openxmlformats.org/officeDocument/2006/relationships/tags" Target="../tags/tag131.xml"/><Relationship Id="rId5" Type="http://schemas.openxmlformats.org/officeDocument/2006/relationships/tags" Target="../tags/tag132.xml"/><Relationship Id="rId6" Type="http://schemas.openxmlformats.org/officeDocument/2006/relationships/tags" Target="../tags/tag133.xml"/><Relationship Id="rId7" Type="http://schemas.openxmlformats.org/officeDocument/2006/relationships/tags" Target="../tags/tag134.xml"/><Relationship Id="rId8" Type="http://schemas.openxmlformats.org/officeDocument/2006/relationships/tags" Target="../tags/tag135.xml"/></Relationships>
</file>

<file path=ppt/slides/_rels/slide177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56.xml"/><Relationship Id="rId11" Type="http://schemas.openxmlformats.org/officeDocument/2006/relationships/tags" Target="../tags/tag157.xml"/><Relationship Id="rId12" Type="http://schemas.openxmlformats.org/officeDocument/2006/relationships/tags" Target="../tags/tag158.xml"/><Relationship Id="rId13" Type="http://schemas.openxmlformats.org/officeDocument/2006/relationships/tags" Target="../tags/tag159.xml"/><Relationship Id="rId14" Type="http://schemas.openxmlformats.org/officeDocument/2006/relationships/tags" Target="../tags/tag160.xml"/><Relationship Id="rId15" Type="http://schemas.openxmlformats.org/officeDocument/2006/relationships/tags" Target="../tags/tag161.xml"/><Relationship Id="rId16" Type="http://schemas.openxmlformats.org/officeDocument/2006/relationships/tags" Target="../tags/tag162.xml"/><Relationship Id="rId17" Type="http://schemas.openxmlformats.org/officeDocument/2006/relationships/tags" Target="../tags/tag163.xml"/><Relationship Id="rId18" Type="http://schemas.openxmlformats.org/officeDocument/2006/relationships/tags" Target="../tags/tag164.xml"/><Relationship Id="rId19" Type="http://schemas.openxmlformats.org/officeDocument/2006/relationships/tags" Target="../tags/tag165.xml"/><Relationship Id="rId1" Type="http://schemas.openxmlformats.org/officeDocument/2006/relationships/tags" Target="../tags/tag147.xml"/><Relationship Id="rId2" Type="http://schemas.openxmlformats.org/officeDocument/2006/relationships/tags" Target="../tags/tag148.xml"/><Relationship Id="rId3" Type="http://schemas.openxmlformats.org/officeDocument/2006/relationships/tags" Target="../tags/tag149.xml"/><Relationship Id="rId4" Type="http://schemas.openxmlformats.org/officeDocument/2006/relationships/tags" Target="../tags/tag150.xml"/><Relationship Id="rId5" Type="http://schemas.openxmlformats.org/officeDocument/2006/relationships/tags" Target="../tags/tag151.xml"/><Relationship Id="rId6" Type="http://schemas.openxmlformats.org/officeDocument/2006/relationships/tags" Target="../tags/tag152.xml"/><Relationship Id="rId7" Type="http://schemas.openxmlformats.org/officeDocument/2006/relationships/tags" Target="../tags/tag153.xml"/><Relationship Id="rId8" Type="http://schemas.openxmlformats.org/officeDocument/2006/relationships/tags" Target="../tags/tag154.xml"/></Relationships>
</file>

<file path=ppt/slides/_rels/slide178.xml.rels><?xml version="1.0" encoding="UTF-8" standalone="yes"?>
<Relationships xmlns="http://schemas.openxmlformats.org/package/2006/relationships"><Relationship Id="rId9" Type="http://schemas.openxmlformats.org/officeDocument/2006/relationships/tags" Target="../tags/tag174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75.xml"/><Relationship Id="rId11" Type="http://schemas.openxmlformats.org/officeDocument/2006/relationships/tags" Target="../tags/tag176.xml"/><Relationship Id="rId12" Type="http://schemas.openxmlformats.org/officeDocument/2006/relationships/tags" Target="../tags/tag177.xml"/><Relationship Id="rId13" Type="http://schemas.openxmlformats.org/officeDocument/2006/relationships/tags" Target="../tags/tag178.xml"/><Relationship Id="rId14" Type="http://schemas.openxmlformats.org/officeDocument/2006/relationships/tags" Target="../tags/tag179.xml"/><Relationship Id="rId15" Type="http://schemas.openxmlformats.org/officeDocument/2006/relationships/tags" Target="../tags/tag180.xml"/><Relationship Id="rId16" Type="http://schemas.openxmlformats.org/officeDocument/2006/relationships/tags" Target="../tags/tag181.xml"/><Relationship Id="rId17" Type="http://schemas.openxmlformats.org/officeDocument/2006/relationships/tags" Target="../tags/tag182.xml"/><Relationship Id="rId18" Type="http://schemas.openxmlformats.org/officeDocument/2006/relationships/tags" Target="../tags/tag183.xml"/><Relationship Id="rId19" Type="http://schemas.openxmlformats.org/officeDocument/2006/relationships/tags" Target="../tags/tag184.xml"/><Relationship Id="rId1" Type="http://schemas.openxmlformats.org/officeDocument/2006/relationships/tags" Target="../tags/tag166.xml"/><Relationship Id="rId2" Type="http://schemas.openxmlformats.org/officeDocument/2006/relationships/tags" Target="../tags/tag167.xml"/><Relationship Id="rId3" Type="http://schemas.openxmlformats.org/officeDocument/2006/relationships/tags" Target="../tags/tag168.xml"/><Relationship Id="rId4" Type="http://schemas.openxmlformats.org/officeDocument/2006/relationships/tags" Target="../tags/tag169.xml"/><Relationship Id="rId5" Type="http://schemas.openxmlformats.org/officeDocument/2006/relationships/tags" Target="../tags/tag170.xml"/><Relationship Id="rId6" Type="http://schemas.openxmlformats.org/officeDocument/2006/relationships/tags" Target="../tags/tag171.xml"/><Relationship Id="rId7" Type="http://schemas.openxmlformats.org/officeDocument/2006/relationships/tags" Target="../tags/tag172.xml"/><Relationship Id="rId8" Type="http://schemas.openxmlformats.org/officeDocument/2006/relationships/tags" Target="../tags/tag173.xml"/></Relationships>
</file>

<file path=ppt/slides/_rels/slide179.xml.rels><?xml version="1.0" encoding="UTF-8" standalone="yes"?>
<Relationships xmlns="http://schemas.openxmlformats.org/package/2006/relationships"><Relationship Id="rId9" Type="http://schemas.openxmlformats.org/officeDocument/2006/relationships/tags" Target="../tags/tag193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194.xml"/><Relationship Id="rId11" Type="http://schemas.openxmlformats.org/officeDocument/2006/relationships/tags" Target="../tags/tag195.xml"/><Relationship Id="rId12" Type="http://schemas.openxmlformats.org/officeDocument/2006/relationships/tags" Target="../tags/tag196.xml"/><Relationship Id="rId13" Type="http://schemas.openxmlformats.org/officeDocument/2006/relationships/tags" Target="../tags/tag197.xml"/><Relationship Id="rId14" Type="http://schemas.openxmlformats.org/officeDocument/2006/relationships/tags" Target="../tags/tag198.xml"/><Relationship Id="rId15" Type="http://schemas.openxmlformats.org/officeDocument/2006/relationships/tags" Target="../tags/tag199.xml"/><Relationship Id="rId16" Type="http://schemas.openxmlformats.org/officeDocument/2006/relationships/tags" Target="../tags/tag200.xml"/><Relationship Id="rId17" Type="http://schemas.openxmlformats.org/officeDocument/2006/relationships/tags" Target="../tags/tag201.xml"/><Relationship Id="rId18" Type="http://schemas.openxmlformats.org/officeDocument/2006/relationships/tags" Target="../tags/tag202.xml"/><Relationship Id="rId19" Type="http://schemas.openxmlformats.org/officeDocument/2006/relationships/tags" Target="../tags/tag203.xml"/><Relationship Id="rId1" Type="http://schemas.openxmlformats.org/officeDocument/2006/relationships/tags" Target="../tags/tag185.xml"/><Relationship Id="rId2" Type="http://schemas.openxmlformats.org/officeDocument/2006/relationships/tags" Target="../tags/tag186.xml"/><Relationship Id="rId3" Type="http://schemas.openxmlformats.org/officeDocument/2006/relationships/tags" Target="../tags/tag187.xml"/><Relationship Id="rId4" Type="http://schemas.openxmlformats.org/officeDocument/2006/relationships/tags" Target="../tags/tag188.xml"/><Relationship Id="rId5" Type="http://schemas.openxmlformats.org/officeDocument/2006/relationships/tags" Target="../tags/tag189.xml"/><Relationship Id="rId6" Type="http://schemas.openxmlformats.org/officeDocument/2006/relationships/tags" Target="../tags/tag190.xml"/><Relationship Id="rId7" Type="http://schemas.openxmlformats.org/officeDocument/2006/relationships/tags" Target="../tags/tag191.xml"/><Relationship Id="rId8" Type="http://schemas.openxmlformats.org/officeDocument/2006/relationships/tags" Target="../tags/tag19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0.xml.rels><?xml version="1.0" encoding="UTF-8" standalone="yes"?>
<Relationships xmlns="http://schemas.openxmlformats.org/package/2006/relationships"><Relationship Id="rId9" Type="http://schemas.openxmlformats.org/officeDocument/2006/relationships/tags" Target="../tags/tag212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213.xml"/><Relationship Id="rId11" Type="http://schemas.openxmlformats.org/officeDocument/2006/relationships/tags" Target="../tags/tag214.xml"/><Relationship Id="rId12" Type="http://schemas.openxmlformats.org/officeDocument/2006/relationships/tags" Target="../tags/tag215.xml"/><Relationship Id="rId13" Type="http://schemas.openxmlformats.org/officeDocument/2006/relationships/tags" Target="../tags/tag216.xml"/><Relationship Id="rId14" Type="http://schemas.openxmlformats.org/officeDocument/2006/relationships/tags" Target="../tags/tag217.xml"/><Relationship Id="rId15" Type="http://schemas.openxmlformats.org/officeDocument/2006/relationships/tags" Target="../tags/tag218.xml"/><Relationship Id="rId16" Type="http://schemas.openxmlformats.org/officeDocument/2006/relationships/tags" Target="../tags/tag219.xml"/><Relationship Id="rId17" Type="http://schemas.openxmlformats.org/officeDocument/2006/relationships/tags" Target="../tags/tag220.xml"/><Relationship Id="rId18" Type="http://schemas.openxmlformats.org/officeDocument/2006/relationships/tags" Target="../tags/tag221.xml"/><Relationship Id="rId19" Type="http://schemas.openxmlformats.org/officeDocument/2006/relationships/tags" Target="../tags/tag222.xml"/><Relationship Id="rId1" Type="http://schemas.openxmlformats.org/officeDocument/2006/relationships/tags" Target="../tags/tag204.xml"/><Relationship Id="rId2" Type="http://schemas.openxmlformats.org/officeDocument/2006/relationships/tags" Target="../tags/tag205.xml"/><Relationship Id="rId3" Type="http://schemas.openxmlformats.org/officeDocument/2006/relationships/tags" Target="../tags/tag206.xml"/><Relationship Id="rId4" Type="http://schemas.openxmlformats.org/officeDocument/2006/relationships/tags" Target="../tags/tag207.xml"/><Relationship Id="rId5" Type="http://schemas.openxmlformats.org/officeDocument/2006/relationships/tags" Target="../tags/tag208.xml"/><Relationship Id="rId6" Type="http://schemas.openxmlformats.org/officeDocument/2006/relationships/tags" Target="../tags/tag209.xml"/><Relationship Id="rId7" Type="http://schemas.openxmlformats.org/officeDocument/2006/relationships/tags" Target="../tags/tag210.xml"/><Relationship Id="rId8" Type="http://schemas.openxmlformats.org/officeDocument/2006/relationships/tags" Target="../tags/tag211.xml"/></Relationships>
</file>

<file path=ppt/slides/_rels/slide181.xml.rels><?xml version="1.0" encoding="UTF-8" standalone="yes"?>
<Relationships xmlns="http://schemas.openxmlformats.org/package/2006/relationships"><Relationship Id="rId9" Type="http://schemas.openxmlformats.org/officeDocument/2006/relationships/tags" Target="../tags/tag231.xml"/><Relationship Id="rId20" Type="http://schemas.openxmlformats.org/officeDocument/2006/relationships/slideLayout" Target="../slideLayouts/slideLayout2.xml"/><Relationship Id="rId10" Type="http://schemas.openxmlformats.org/officeDocument/2006/relationships/tags" Target="../tags/tag232.xml"/><Relationship Id="rId11" Type="http://schemas.openxmlformats.org/officeDocument/2006/relationships/tags" Target="../tags/tag233.xml"/><Relationship Id="rId12" Type="http://schemas.openxmlformats.org/officeDocument/2006/relationships/tags" Target="../tags/tag234.xml"/><Relationship Id="rId13" Type="http://schemas.openxmlformats.org/officeDocument/2006/relationships/tags" Target="../tags/tag235.xml"/><Relationship Id="rId14" Type="http://schemas.openxmlformats.org/officeDocument/2006/relationships/tags" Target="../tags/tag236.xml"/><Relationship Id="rId15" Type="http://schemas.openxmlformats.org/officeDocument/2006/relationships/tags" Target="../tags/tag237.xml"/><Relationship Id="rId16" Type="http://schemas.openxmlformats.org/officeDocument/2006/relationships/tags" Target="../tags/tag238.xml"/><Relationship Id="rId17" Type="http://schemas.openxmlformats.org/officeDocument/2006/relationships/tags" Target="../tags/tag239.xml"/><Relationship Id="rId18" Type="http://schemas.openxmlformats.org/officeDocument/2006/relationships/tags" Target="../tags/tag240.xml"/><Relationship Id="rId19" Type="http://schemas.openxmlformats.org/officeDocument/2006/relationships/tags" Target="../tags/tag241.xml"/><Relationship Id="rId1" Type="http://schemas.openxmlformats.org/officeDocument/2006/relationships/tags" Target="../tags/tag223.xml"/><Relationship Id="rId2" Type="http://schemas.openxmlformats.org/officeDocument/2006/relationships/tags" Target="../tags/tag224.xml"/><Relationship Id="rId3" Type="http://schemas.openxmlformats.org/officeDocument/2006/relationships/tags" Target="../tags/tag225.xml"/><Relationship Id="rId4" Type="http://schemas.openxmlformats.org/officeDocument/2006/relationships/tags" Target="../tags/tag226.xml"/><Relationship Id="rId5" Type="http://schemas.openxmlformats.org/officeDocument/2006/relationships/tags" Target="../tags/tag227.xml"/><Relationship Id="rId6" Type="http://schemas.openxmlformats.org/officeDocument/2006/relationships/tags" Target="../tags/tag228.xml"/><Relationship Id="rId7" Type="http://schemas.openxmlformats.org/officeDocument/2006/relationships/tags" Target="../tags/tag229.xml"/><Relationship Id="rId8" Type="http://schemas.openxmlformats.org/officeDocument/2006/relationships/tags" Target="../tags/tag230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October 11</a:t>
            </a:r>
            <a:r>
              <a:rPr lang="en-US" baseline="30000" dirty="0" smtClean="0"/>
              <a:t>th</a:t>
            </a:r>
            <a:r>
              <a:rPr lang="en-US" dirty="0" smtClean="0"/>
              <a:t> – Traversals and AVL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09" y="2281134"/>
            <a:ext cx="498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going down the left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9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in-order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In-order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4+2X6-5+9X1+3/6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458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in-order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68936" y="272838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01793" y="3662735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741740" y="160459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42089" y="2699538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20606" y="478200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268378" y="1990892"/>
            <a:ext cx="1539640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465614" y="4835920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13429" y="5930865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903593" y="5930865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4851913" y="5254430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4339718" y="5254430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4188092" y="4084802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589261" y="3662735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873946" y="4816076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21761" y="5911021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311925" y="5911021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6260245" y="5234586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5748050" y="5234586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253082" y="4835920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900897" y="5930865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691061" y="5930865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7639381" y="5254430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7127186" y="5254430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6260245" y="4086912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6975560" y="4084802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4188092" y="3142606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5655235" y="3142606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3"/>
            <a:endCxn id="9" idx="0"/>
          </p:cNvCxnSpPr>
          <p:nvPr/>
        </p:nvCxnSpPr>
        <p:spPr>
          <a:xfrm flipH="1">
            <a:off x="3646895" y="4049034"/>
            <a:ext cx="221176" cy="732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5"/>
            <a:endCxn id="5" idx="1"/>
          </p:cNvCxnSpPr>
          <p:nvPr/>
        </p:nvCxnSpPr>
        <p:spPr>
          <a:xfrm>
            <a:off x="3128039" y="1990892"/>
            <a:ext cx="2207175" cy="803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58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In-order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4+2X6-5+9X1+3/6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There are multiple trees!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068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In-order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4+2X6-5+9X1+3/6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There are multiple trees!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In order returns the left-to-right sorted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In-order traversal of a BST is sorted result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853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If the same data can be represented multiple ways, what is best?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0280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87882" y="1982590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1718342" y="253064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03027" y="3683984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650842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1441006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1389326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877131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382163" y="3703828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2029978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2820142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2768462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256267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1389326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104641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76892" y="269065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7227347" y="5409701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" name="Oval 21"/>
          <p:cNvSpPr/>
          <p:nvPr/>
        </p:nvSpPr>
        <p:spPr>
          <a:xfrm>
            <a:off x="7619055" y="5988437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7613646" y="5796000"/>
            <a:ext cx="231698" cy="192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6" idx="5"/>
            <a:endCxn id="20" idx="1"/>
          </p:cNvCxnSpPr>
          <p:nvPr/>
        </p:nvCxnSpPr>
        <p:spPr>
          <a:xfrm>
            <a:off x="7145414" y="5185072"/>
            <a:ext cx="148211" cy="290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77457" y="3387307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Oval 25"/>
          <p:cNvSpPr/>
          <p:nvPr/>
        </p:nvSpPr>
        <p:spPr>
          <a:xfrm>
            <a:off x="6759115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096870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8" name="Straight Arrow Connector 27"/>
          <p:cNvCxnSpPr>
            <a:stCxn id="25" idx="5"/>
            <a:endCxn id="27" idx="1"/>
          </p:cNvCxnSpPr>
          <p:nvPr/>
        </p:nvCxnSpPr>
        <p:spPr>
          <a:xfrm>
            <a:off x="6163756" y="3773606"/>
            <a:ext cx="184237" cy="3895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5"/>
            <a:endCxn id="26" idx="0"/>
          </p:cNvCxnSpPr>
          <p:nvPr/>
        </p:nvCxnSpPr>
        <p:spPr>
          <a:xfrm>
            <a:off x="6668014" y="4483169"/>
            <a:ext cx="317390" cy="315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1"/>
          </p:cNvCxnSpPr>
          <p:nvPr/>
        </p:nvCxnSpPr>
        <p:spPr>
          <a:xfrm>
            <a:off x="5663191" y="3076952"/>
            <a:ext cx="180544" cy="376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5074181" y="2368889"/>
            <a:ext cx="268989" cy="388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0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Height is key for how fast functions on our tree are!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can structure the same data two different ways, we want to choose the better one.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Balanced is better for BSTs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 we enforce balance?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2196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Balance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847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can we define balance?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2695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can we define balance?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Abs(height(left) – height(right))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397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09" y="2281134"/>
            <a:ext cx="498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Until you reach the 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1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can we define balance?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Abs(height(left) – height(right))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heights of the left and right trees are balanced, the tree is balanced.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6112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can we define balance?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Abs(height(left) – height(right))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the heights of the left and right trees are balanced, the tree is balanced.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Anything wrong with this?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3969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14771" y="2142600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18342" y="253064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03027" y="3683984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0842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41006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1389326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877131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382163" y="3703828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29978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20142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2768462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256267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1389326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104641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103781" y="285066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604346" y="3547317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586004" y="495878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108604" y="4256880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1"/>
          </p:cNvCxnSpPr>
          <p:nvPr/>
        </p:nvCxnSpPr>
        <p:spPr>
          <a:xfrm>
            <a:off x="6990645" y="3933616"/>
            <a:ext cx="184237" cy="3895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5"/>
            <a:endCxn id="26" idx="0"/>
          </p:cNvCxnSpPr>
          <p:nvPr/>
        </p:nvCxnSpPr>
        <p:spPr>
          <a:xfrm>
            <a:off x="7494903" y="4643179"/>
            <a:ext cx="317390" cy="315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1"/>
          </p:cNvCxnSpPr>
          <p:nvPr/>
        </p:nvCxnSpPr>
        <p:spPr>
          <a:xfrm>
            <a:off x="6490080" y="3236962"/>
            <a:ext cx="180544" cy="376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5901070" y="2528899"/>
            <a:ext cx="268989" cy="388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flipH="1">
            <a:off x="3623473" y="2898277"/>
            <a:ext cx="2109529" cy="2560697"/>
            <a:chOff x="5429292" y="2843053"/>
            <a:chExt cx="1934800" cy="2560697"/>
          </a:xfrm>
        </p:grpSpPr>
        <p:sp>
          <p:nvSpPr>
            <p:cNvPr id="30" name="Oval 29"/>
            <p:cNvSpPr/>
            <p:nvPr/>
          </p:nvSpPr>
          <p:spPr>
            <a:xfrm>
              <a:off x="5429292" y="2843053"/>
              <a:ext cx="452577" cy="452577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5929857" y="3539707"/>
              <a:ext cx="452577" cy="452577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911515" y="4951173"/>
              <a:ext cx="452577" cy="452577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434115" y="4249270"/>
              <a:ext cx="452577" cy="452577"/>
            </a:xfrm>
            <a:prstGeom prst="ellips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7" idx="5"/>
              <a:endCxn id="39" idx="1"/>
            </p:cNvCxnSpPr>
            <p:nvPr/>
          </p:nvCxnSpPr>
          <p:spPr>
            <a:xfrm>
              <a:off x="6316156" y="3926006"/>
              <a:ext cx="184237" cy="3895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9" idx="5"/>
              <a:endCxn id="38" idx="0"/>
            </p:cNvCxnSpPr>
            <p:nvPr/>
          </p:nvCxnSpPr>
          <p:spPr>
            <a:xfrm>
              <a:off x="6820414" y="4635569"/>
              <a:ext cx="317390" cy="3156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0" idx="5"/>
              <a:endCxn id="37" idx="1"/>
            </p:cNvCxnSpPr>
            <p:nvPr/>
          </p:nvCxnSpPr>
          <p:spPr>
            <a:xfrm>
              <a:off x="5815591" y="3229352"/>
              <a:ext cx="180544" cy="3766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>
            <a:stCxn id="5" idx="3"/>
          </p:cNvCxnSpPr>
          <p:nvPr/>
        </p:nvCxnSpPr>
        <p:spPr>
          <a:xfrm flipH="1">
            <a:off x="5522688" y="2528899"/>
            <a:ext cx="58361" cy="380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8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Not enough for the root to be balanced!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All nodes must be balanced!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Ideally, our “balance” property will say: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For all nodes in the tree, height(left) = height(right)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is the problem with this?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Not always enforceable!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206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adding an element to a tree.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the tree is empty, it is balanced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add one element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  <p:sp>
        <p:nvSpPr>
          <p:cNvPr id="13" name="Oval 12"/>
          <p:cNvSpPr/>
          <p:nvPr/>
        </p:nvSpPr>
        <p:spPr>
          <a:xfrm>
            <a:off x="6743404" y="50418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9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adding an element to a tree.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the tree is empty, it is balanced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add one element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Height(left) = height(right) = 0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  <p:sp>
        <p:nvSpPr>
          <p:cNvPr id="5" name="Oval 4"/>
          <p:cNvSpPr/>
          <p:nvPr/>
        </p:nvSpPr>
        <p:spPr>
          <a:xfrm>
            <a:off x="6743404" y="50418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15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adding an element to a tree.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the tree is empty, it is balanced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add one element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Height(left) = height(right) = 0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another element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  <p:sp>
        <p:nvSpPr>
          <p:cNvPr id="13" name="Oval 12"/>
          <p:cNvSpPr/>
          <p:nvPr/>
        </p:nvSpPr>
        <p:spPr>
          <a:xfrm>
            <a:off x="6743404" y="50418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43227" y="5760264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13" idx="3"/>
            <a:endCxn id="14" idx="0"/>
          </p:cNvCxnSpPr>
          <p:nvPr/>
        </p:nvCxnSpPr>
        <p:spPr>
          <a:xfrm flipH="1">
            <a:off x="6669516" y="5428128"/>
            <a:ext cx="140166" cy="332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2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adding an element to a tree.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the tree is empty, it is balanced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add one element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Height(left) = height(right) = 0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another element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Oh no! There is no way to enforce balance!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  <p:sp>
        <p:nvSpPr>
          <p:cNvPr id="13" name="Oval 12"/>
          <p:cNvSpPr/>
          <p:nvPr/>
        </p:nvSpPr>
        <p:spPr>
          <a:xfrm>
            <a:off x="6743404" y="50418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43227" y="5760264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0"/>
          </p:cNvCxnSpPr>
          <p:nvPr/>
        </p:nvCxnSpPr>
        <p:spPr>
          <a:xfrm flipH="1">
            <a:off x="6669516" y="5428128"/>
            <a:ext cx="140166" cy="332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property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1711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Abs(height(left) – height(right)) is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only enforce if this is &lt;=1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That is, the height left and right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can differ by at most one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Still must preserve this for every node!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is the AVL property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AVL Trees are Binary Search Trees that have the AVL property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3787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09" y="2281134"/>
            <a:ext cx="498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5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Balance and Height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New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Abs(height(left) – height(right)) is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can only enforce if this is &lt;=1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That is, the height left and right </a:t>
            </a:r>
            <a:r>
              <a:rPr lang="en-US" sz="2400" dirty="0" err="1" smtClean="0"/>
              <a:t>subtrees</a:t>
            </a:r>
            <a:r>
              <a:rPr lang="en-US" sz="2400" dirty="0" smtClean="0"/>
              <a:t> can differ by at most one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Still must preserve this for every node!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is the AVL property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AVL Trees are Binary Search Trees that have the AVL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They have worst case O(log n) find!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2291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9971" y="4070283"/>
            <a:ext cx="17470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55202" y="4090127"/>
            <a:ext cx="25269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81399" y="2916942"/>
            <a:ext cx="359358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801646" y="2916942"/>
            <a:ext cx="458010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66382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62343" y="4730277"/>
            <a:ext cx="618070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5" idx="3"/>
            <a:endCxn id="22" idx="0"/>
          </p:cNvCxnSpPr>
          <p:nvPr/>
        </p:nvCxnSpPr>
        <p:spPr>
          <a:xfrm flipH="1">
            <a:off x="5771378" y="4090127"/>
            <a:ext cx="110996" cy="640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47439" y="4070283"/>
            <a:ext cx="17470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87544" y="3703828"/>
            <a:ext cx="64754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65882" y="5571890"/>
            <a:ext cx="62419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40" idx="5"/>
            <a:endCxn id="27" idx="1"/>
          </p:cNvCxnSpPr>
          <p:nvPr/>
        </p:nvCxnSpPr>
        <p:spPr>
          <a:xfrm>
            <a:off x="6966499" y="5116576"/>
            <a:ext cx="190794" cy="521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16942"/>
            <a:ext cx="426230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746522" y="2916942"/>
            <a:ext cx="364794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830888" y="1982590"/>
            <a:ext cx="1042838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1982590"/>
            <a:ext cx="1031240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this an AVL Tree?</a:t>
            </a:r>
          </a:p>
        </p:txBody>
      </p:sp>
      <p:sp>
        <p:nvSpPr>
          <p:cNvPr id="40" name="Oval 39"/>
          <p:cNvSpPr/>
          <p:nvPr/>
        </p:nvSpPr>
        <p:spPr>
          <a:xfrm>
            <a:off x="6411411" y="4730277"/>
            <a:ext cx="650326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242140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68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66382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62343" y="4730277"/>
            <a:ext cx="618070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5" idx="3"/>
            <a:endCxn id="22" idx="0"/>
          </p:cNvCxnSpPr>
          <p:nvPr/>
        </p:nvCxnSpPr>
        <p:spPr>
          <a:xfrm flipH="1">
            <a:off x="5771378" y="4090127"/>
            <a:ext cx="110996" cy="640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87544" y="3703828"/>
            <a:ext cx="64754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65882" y="5571890"/>
            <a:ext cx="62419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40" idx="5"/>
            <a:endCxn id="27" idx="1"/>
          </p:cNvCxnSpPr>
          <p:nvPr/>
        </p:nvCxnSpPr>
        <p:spPr>
          <a:xfrm>
            <a:off x="6966499" y="5116576"/>
            <a:ext cx="190794" cy="521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16942"/>
            <a:ext cx="426230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746522" y="2916942"/>
            <a:ext cx="364794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1982590"/>
            <a:ext cx="1031240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this an AVL 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Calculate balance for each node</a:t>
            </a:r>
          </a:p>
        </p:txBody>
      </p:sp>
      <p:sp>
        <p:nvSpPr>
          <p:cNvPr id="40" name="Oval 39"/>
          <p:cNvSpPr/>
          <p:nvPr/>
        </p:nvSpPr>
        <p:spPr>
          <a:xfrm>
            <a:off x="6411411" y="4730277"/>
            <a:ext cx="650326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242140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46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66382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62343" y="4730277"/>
            <a:ext cx="618070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5" idx="3"/>
            <a:endCxn id="22" idx="0"/>
          </p:cNvCxnSpPr>
          <p:nvPr/>
        </p:nvCxnSpPr>
        <p:spPr>
          <a:xfrm flipH="1">
            <a:off x="5771378" y="4090127"/>
            <a:ext cx="110996" cy="640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87544" y="3703828"/>
            <a:ext cx="64754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65882" y="5571890"/>
            <a:ext cx="62419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40" idx="5"/>
            <a:endCxn id="27" idx="1"/>
          </p:cNvCxnSpPr>
          <p:nvPr/>
        </p:nvCxnSpPr>
        <p:spPr>
          <a:xfrm>
            <a:off x="6966499" y="5116576"/>
            <a:ext cx="190794" cy="521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16942"/>
            <a:ext cx="426230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746522" y="2916942"/>
            <a:ext cx="364794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1982590"/>
            <a:ext cx="1031240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this an AVL 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Calculate balance for each node</a:t>
            </a:r>
          </a:p>
        </p:txBody>
      </p:sp>
      <p:sp>
        <p:nvSpPr>
          <p:cNvPr id="40" name="Oval 39"/>
          <p:cNvSpPr/>
          <p:nvPr/>
        </p:nvSpPr>
        <p:spPr>
          <a:xfrm>
            <a:off x="6411411" y="4730277"/>
            <a:ext cx="650326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242140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21560" y="483200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334604" y="378760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3431" y="262506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92230" y="378892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29523" y="488776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23328" y="484890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936372" y="374053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70257" y="256899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27935" y="161325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78895" y="374053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26779" y="479877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032177" y="473397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652364" y="557189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66382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62343" y="4730277"/>
            <a:ext cx="618070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5" idx="3"/>
            <a:endCxn id="22" idx="0"/>
          </p:cNvCxnSpPr>
          <p:nvPr/>
        </p:nvCxnSpPr>
        <p:spPr>
          <a:xfrm flipH="1">
            <a:off x="5771378" y="4090127"/>
            <a:ext cx="110996" cy="640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87544" y="3703828"/>
            <a:ext cx="64754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065882" y="5571890"/>
            <a:ext cx="624193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40" idx="5"/>
            <a:endCxn id="27" idx="1"/>
          </p:cNvCxnSpPr>
          <p:nvPr/>
        </p:nvCxnSpPr>
        <p:spPr>
          <a:xfrm>
            <a:off x="6966499" y="5116576"/>
            <a:ext cx="190794" cy="5215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16942"/>
            <a:ext cx="426230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746522" y="2916942"/>
            <a:ext cx="364794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1982590"/>
            <a:ext cx="1031240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this an AVL Tree? </a:t>
            </a:r>
            <a:r>
              <a:rPr lang="en-US" sz="2400" i="1" dirty="0" smtClean="0"/>
              <a:t>Yes!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Calculate balance for each node</a:t>
            </a:r>
          </a:p>
        </p:txBody>
      </p:sp>
      <p:sp>
        <p:nvSpPr>
          <p:cNvPr id="40" name="Oval 39"/>
          <p:cNvSpPr/>
          <p:nvPr/>
        </p:nvSpPr>
        <p:spPr>
          <a:xfrm>
            <a:off x="6411411" y="4730277"/>
            <a:ext cx="650326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242140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21560" y="483200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334604" y="378760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3431" y="262506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92230" y="378892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29523" y="488776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23328" y="484890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936372" y="374053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70257" y="256899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27935" y="161325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78895" y="374053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26779" y="479877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032177" y="473397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652364" y="557189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0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about this one?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25038" y="591100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40300" y="5911001"/>
            <a:ext cx="60238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22" idx="0"/>
          </p:cNvCxnSpPr>
          <p:nvPr/>
        </p:nvCxnSpPr>
        <p:spPr>
          <a:xfrm>
            <a:off x="5863522" y="5234566"/>
            <a:ext cx="277969" cy="676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1" idx="0"/>
          </p:cNvCxnSpPr>
          <p:nvPr/>
        </p:nvCxnSpPr>
        <p:spPr>
          <a:xfrm flipH="1">
            <a:off x="5351327" y="5234566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38715" y="3703828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86530" y="4798773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176694" y="4798773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304296" y="4090127"/>
            <a:ext cx="203708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090127"/>
            <a:ext cx="117913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1694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07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about this one?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No, </a:t>
            </a:r>
            <a:r>
              <a:rPr lang="en-US" sz="2400" b="1" i="1" dirty="0" smtClean="0"/>
              <a:t>8</a:t>
            </a:r>
            <a:r>
              <a:rPr lang="en-US" sz="2400" i="1" dirty="0" smtClean="0"/>
              <a:t> </a:t>
            </a:r>
            <a:r>
              <a:rPr lang="en-US" sz="2400" dirty="0" smtClean="0"/>
              <a:t>is out of balance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25038" y="591100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40300" y="5911001"/>
            <a:ext cx="60238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22" idx="0"/>
          </p:cNvCxnSpPr>
          <p:nvPr/>
        </p:nvCxnSpPr>
        <p:spPr>
          <a:xfrm>
            <a:off x="5863522" y="5234566"/>
            <a:ext cx="277969" cy="676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1" idx="0"/>
          </p:cNvCxnSpPr>
          <p:nvPr/>
        </p:nvCxnSpPr>
        <p:spPr>
          <a:xfrm flipH="1">
            <a:off x="5351327" y="5234566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738715" y="3703828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86530" y="4798773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176694" y="4798773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304296" y="4090127"/>
            <a:ext cx="203708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090127"/>
            <a:ext cx="117913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1694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02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77426" y="4778929"/>
            <a:ext cx="547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07028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07028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05013" y="2530643"/>
            <a:ext cx="60238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38715" y="3703828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619177" y="2916942"/>
            <a:ext cx="450848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1982590"/>
            <a:ext cx="947341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this an AVL Tree?</a:t>
            </a:r>
          </a:p>
        </p:txBody>
      </p:sp>
    </p:spTree>
    <p:extLst>
      <p:ext uri="{BB962C8B-B14F-4D97-AF65-F5344CB8AC3E}">
        <p14:creationId xmlns:p14="http://schemas.microsoft.com/office/powerpoint/2010/main" val="93044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rgbClr val="68141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8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77426" y="4778929"/>
            <a:ext cx="547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07028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07028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68141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9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05013" y="2530643"/>
            <a:ext cx="602381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38715" y="3703828"/>
            <a:ext cx="662619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619177" y="2916942"/>
            <a:ext cx="450848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1982590"/>
            <a:ext cx="947341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Is this an AVL Tree?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No, AVL trees must still maintain Binary Search</a:t>
            </a:r>
          </a:p>
        </p:txBody>
      </p:sp>
    </p:spTree>
    <p:extLst>
      <p:ext uri="{BB962C8B-B14F-4D97-AF65-F5344CB8AC3E}">
        <p14:creationId xmlns:p14="http://schemas.microsoft.com/office/powerpoint/2010/main" val="259487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Since AVL trees are also BST trees, they should support the same functionality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5146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some way to indicate that you are completely searched</a:t>
            </a:r>
          </a:p>
          <a:p>
            <a:r>
              <a:rPr lang="en-US" dirty="0" smtClean="0"/>
              <a:t>	(tell the parent)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4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Since AVL trees are also BST trees, they should support the same functionality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Find(key k)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</a:t>
            </a:r>
          </a:p>
        </p:txBody>
      </p:sp>
    </p:spTree>
    <p:extLst>
      <p:ext uri="{BB962C8B-B14F-4D97-AF65-F5344CB8AC3E}">
        <p14:creationId xmlns:p14="http://schemas.microsoft.com/office/powerpoint/2010/main" val="50865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Since AVL trees are also BST trees, they should support the same functionality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Find(key k): Same as BST!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Delete(key k)</a:t>
            </a:r>
          </a:p>
        </p:txBody>
      </p:sp>
    </p:spTree>
    <p:extLst>
      <p:ext uri="{BB962C8B-B14F-4D97-AF65-F5344CB8AC3E}">
        <p14:creationId xmlns:p14="http://schemas.microsoft.com/office/powerpoint/2010/main" val="241072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Since AVL trees are also BST trees, they should support the same functionality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Find(key k): Same as BST!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Delete(key k)</a:t>
            </a:r>
            <a:r>
              <a:rPr lang="en-US" sz="2600" dirty="0" smtClean="0"/>
              <a:t>: </a:t>
            </a:r>
            <a:r>
              <a:rPr lang="en-US" sz="2600" i="1" dirty="0" smtClean="0"/>
              <a:t>Not presented in this course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8996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Since AVL trees are also BST trees, they should support the same functionality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Find(key k): Same as BST!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/>
              <a:t>Delete(key k)</a:t>
            </a:r>
            <a:r>
              <a:rPr lang="en-US" sz="2600" dirty="0"/>
              <a:t>: </a:t>
            </a:r>
            <a:r>
              <a:rPr lang="en-US" sz="2600" i="1" dirty="0"/>
              <a:t>Not presented in this course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For insert, we should maintain AVL property as we build</a:t>
            </a:r>
          </a:p>
        </p:txBody>
      </p:sp>
    </p:spTree>
    <p:extLst>
      <p:ext uri="{BB962C8B-B14F-4D97-AF65-F5344CB8AC3E}">
        <p14:creationId xmlns:p14="http://schemas.microsoft.com/office/powerpoint/2010/main" val="12426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Since AVL trees are also BST trees, they should support the same functionality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 k, value v)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 smtClean="0"/>
              <a:t>Find(key k): Same as BST!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i="1" dirty="0"/>
              <a:t>Delete(key k)</a:t>
            </a:r>
            <a:r>
              <a:rPr lang="en-US" sz="2600" dirty="0"/>
              <a:t>: </a:t>
            </a:r>
            <a:r>
              <a:rPr lang="en-US" sz="2600" i="1" dirty="0"/>
              <a:t>Not presented in this course</a:t>
            </a:r>
            <a:endParaRPr lang="en-US" sz="2600" dirty="0"/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For insert, we should maintain AVL property as we build</a:t>
            </a:r>
          </a:p>
        </p:txBody>
      </p:sp>
    </p:spTree>
    <p:extLst>
      <p:ext uri="{BB962C8B-B14F-4D97-AF65-F5344CB8AC3E}">
        <p14:creationId xmlns:p14="http://schemas.microsoft.com/office/powerpoint/2010/main" val="43591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Insert(key k, value v):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9997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Insert(key k, value v):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the key value pair into the dictionary</a:t>
            </a:r>
          </a:p>
        </p:txBody>
      </p:sp>
    </p:spTree>
    <p:extLst>
      <p:ext uri="{BB962C8B-B14F-4D97-AF65-F5344CB8AC3E}">
        <p14:creationId xmlns:p14="http://schemas.microsoft.com/office/powerpoint/2010/main" val="248538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Insert(key k, value v):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the key value pair into the dictionary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Verify that balance is maintained</a:t>
            </a:r>
          </a:p>
        </p:txBody>
      </p:sp>
    </p:spTree>
    <p:extLst>
      <p:ext uri="{BB962C8B-B14F-4D97-AF65-F5344CB8AC3E}">
        <p14:creationId xmlns:p14="http://schemas.microsoft.com/office/powerpoint/2010/main" val="4630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Insert(key k, value v):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the key value pair into the dictionary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Verify that balance is maintained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not, correct the tree</a:t>
            </a:r>
          </a:p>
        </p:txBody>
      </p:sp>
    </p:spTree>
    <p:extLst>
      <p:ext uri="{BB962C8B-B14F-4D97-AF65-F5344CB8AC3E}">
        <p14:creationId xmlns:p14="http://schemas.microsoft.com/office/powerpoint/2010/main" val="115053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Insert(key k, value v):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 the key value pair into the dictionary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Verify that balance is maintained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not, correct the tree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do we correct the tree?</a:t>
            </a:r>
          </a:p>
        </p:txBody>
      </p:sp>
    </p:spTree>
    <p:extLst>
      <p:ext uri="{BB962C8B-B14F-4D97-AF65-F5344CB8AC3E}">
        <p14:creationId xmlns:p14="http://schemas.microsoft.com/office/powerpoint/2010/main" val="27609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now knows it is can search the other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8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Start with the single root</a:t>
            </a:r>
          </a:p>
        </p:txBody>
      </p:sp>
    </p:spTree>
    <p:extLst>
      <p:ext uri="{BB962C8B-B14F-4D97-AF65-F5344CB8AC3E}">
        <p14:creationId xmlns:p14="http://schemas.microsoft.com/office/powerpoint/2010/main" val="65791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7 to the tree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4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7 to the tree. Is balance preserved?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58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7 to the tree. Is balance preserved?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Yes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12167" y="192763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697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4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9 to the tree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29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9 to the tree. Is balance preserved?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52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Add 9 to the tree. Is balance preserved?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No.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27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do we correct this imbalance?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0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do we correct this imbalance?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Important to preserve binary search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5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How do we correct this imbalance?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Important to preserve binary search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0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Leaves are searched when their data is observed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1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shape do we want?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2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shape do we want?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90655" y="5025061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38470" y="6120006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428634" y="6120006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7376954" y="5443571"/>
            <a:ext cx="277969" cy="6442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6864759" y="5443571"/>
            <a:ext cx="192174" cy="6442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34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92763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shape do we want?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then do we have as the root?</a:t>
            </a:r>
          </a:p>
        </p:txBody>
      </p:sp>
      <p:sp>
        <p:nvSpPr>
          <p:cNvPr id="6" name="Oval 5"/>
          <p:cNvSpPr/>
          <p:nvPr/>
        </p:nvSpPr>
        <p:spPr>
          <a:xfrm>
            <a:off x="4414395" y="260780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5" idx="5"/>
            <a:endCxn id="6" idx="1"/>
          </p:cNvCxnSpPr>
          <p:nvPr/>
        </p:nvCxnSpPr>
        <p:spPr>
          <a:xfrm>
            <a:off x="4245889" y="2313934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974112" y="335055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805606" y="305668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26689" y="34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4112" y="26740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85" y="196041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90655" y="5025061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38470" y="6120006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428634" y="6120006"/>
            <a:ext cx="452577" cy="45257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7376954" y="5443571"/>
            <a:ext cx="277969" cy="6442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6864759" y="5443571"/>
            <a:ext cx="192174" cy="6442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65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AVL Insert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15044" y="271680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Since 7 must be the root, we “rotate” that node into position.</a:t>
            </a:r>
          </a:p>
        </p:txBody>
      </p:sp>
      <p:sp>
        <p:nvSpPr>
          <p:cNvPr id="6" name="Oval 5"/>
          <p:cNvSpPr/>
          <p:nvPr/>
        </p:nvSpPr>
        <p:spPr>
          <a:xfrm>
            <a:off x="4028096" y="195893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" name="Straight Arrow Connector 3"/>
          <p:cNvCxnSpPr>
            <a:stCxn id="6" idx="3"/>
            <a:endCxn id="5" idx="7"/>
          </p:cNvCxnSpPr>
          <p:nvPr/>
        </p:nvCxnSpPr>
        <p:spPr>
          <a:xfrm flipH="1">
            <a:off x="3801343" y="2345232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587813" y="27016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>
            <a:off x="4419307" y="2407815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40390" y="27679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7813" y="202521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6550" y="274034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3217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61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rotate B to the root position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71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rotate B to the root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 becomes the left child of B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62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 correct this case: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rotate B to the root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 becomes the left child of B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This is called the “left rotation”</a:t>
            </a:r>
          </a:p>
        </p:txBody>
      </p:sp>
      <p:sp>
        <p:nvSpPr>
          <p:cNvPr id="4" name="Oval 3"/>
          <p:cNvSpPr/>
          <p:nvPr/>
        </p:nvSpPr>
        <p:spPr>
          <a:xfrm>
            <a:off x="5985540" y="1949817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540345" y="2629985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5"/>
            <a:endCxn id="5" idx="1"/>
          </p:cNvCxnSpPr>
          <p:nvPr/>
        </p:nvCxnSpPr>
        <p:spPr>
          <a:xfrm>
            <a:off x="6371839" y="2336116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00062" y="3372736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6931556" y="3078867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93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rotation</a:t>
            </a:r>
            <a:endParaRPr lang="en-US" sz="2600" dirty="0" smtClean="0"/>
          </a:p>
        </p:txBody>
      </p:sp>
      <p:grpSp>
        <p:nvGrpSpPr>
          <p:cNvPr id="16" name="Group 15"/>
          <p:cNvGrpSpPr/>
          <p:nvPr/>
        </p:nvGrpSpPr>
        <p:grpSpPr>
          <a:xfrm flipH="1">
            <a:off x="5806080" y="1949817"/>
            <a:ext cx="1733641" cy="1875496"/>
            <a:chOff x="5985540" y="1949817"/>
            <a:chExt cx="1567099" cy="1875496"/>
          </a:xfrm>
        </p:grpSpPr>
        <p:sp>
          <p:nvSpPr>
            <p:cNvPr id="4" name="Oval 3"/>
            <p:cNvSpPr/>
            <p:nvPr/>
          </p:nvSpPr>
          <p:spPr>
            <a:xfrm>
              <a:off x="5985540" y="1949817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540345" y="2629985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5"/>
              <a:endCxn id="5" idx="1"/>
            </p:cNvCxnSpPr>
            <p:nvPr/>
          </p:nvCxnSpPr>
          <p:spPr>
            <a:xfrm>
              <a:off x="6371839" y="2336116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00062" y="3372736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8" name="Straight Arrow Connector 7"/>
            <p:cNvCxnSpPr>
              <a:endCxn id="7" idx="1"/>
            </p:cNvCxnSpPr>
            <p:nvPr/>
          </p:nvCxnSpPr>
          <p:spPr>
            <a:xfrm>
              <a:off x="6931556" y="3078867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97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rotation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Symmetric concept</a:t>
            </a:r>
          </a:p>
        </p:txBody>
      </p:sp>
      <p:grpSp>
        <p:nvGrpSpPr>
          <p:cNvPr id="16" name="Group 15"/>
          <p:cNvGrpSpPr/>
          <p:nvPr/>
        </p:nvGrpSpPr>
        <p:grpSpPr>
          <a:xfrm flipH="1">
            <a:off x="5806080" y="1949817"/>
            <a:ext cx="1733641" cy="1875496"/>
            <a:chOff x="5985540" y="1949817"/>
            <a:chExt cx="1567099" cy="1875496"/>
          </a:xfrm>
        </p:grpSpPr>
        <p:sp>
          <p:nvSpPr>
            <p:cNvPr id="4" name="Oval 3"/>
            <p:cNvSpPr/>
            <p:nvPr/>
          </p:nvSpPr>
          <p:spPr>
            <a:xfrm>
              <a:off x="5985540" y="1949817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540345" y="2629985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5"/>
              <a:endCxn id="5" idx="1"/>
            </p:cNvCxnSpPr>
            <p:nvPr/>
          </p:nvCxnSpPr>
          <p:spPr>
            <a:xfrm>
              <a:off x="6371839" y="2336116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00062" y="3372736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8" name="Straight Arrow Connector 7"/>
            <p:cNvCxnSpPr>
              <a:endCxn id="7" idx="1"/>
            </p:cNvCxnSpPr>
            <p:nvPr/>
          </p:nvCxnSpPr>
          <p:spPr>
            <a:xfrm>
              <a:off x="6931556" y="3078867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01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that both of its children have been completely searched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Right rotation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Symmetric concept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 must become the new root</a:t>
            </a:r>
          </a:p>
        </p:txBody>
      </p:sp>
      <p:grpSp>
        <p:nvGrpSpPr>
          <p:cNvPr id="16" name="Group 15"/>
          <p:cNvGrpSpPr/>
          <p:nvPr/>
        </p:nvGrpSpPr>
        <p:grpSpPr>
          <a:xfrm flipH="1">
            <a:off x="5806080" y="1949817"/>
            <a:ext cx="1733641" cy="1875496"/>
            <a:chOff x="5985540" y="1949817"/>
            <a:chExt cx="1567099" cy="1875496"/>
          </a:xfrm>
        </p:grpSpPr>
        <p:sp>
          <p:nvSpPr>
            <p:cNvPr id="4" name="Oval 3"/>
            <p:cNvSpPr/>
            <p:nvPr/>
          </p:nvSpPr>
          <p:spPr>
            <a:xfrm>
              <a:off x="5985540" y="1949817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6540345" y="2629985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5"/>
              <a:endCxn id="5" idx="1"/>
            </p:cNvCxnSpPr>
            <p:nvPr/>
          </p:nvCxnSpPr>
          <p:spPr>
            <a:xfrm>
              <a:off x="6371839" y="2336116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00062" y="3372736"/>
              <a:ext cx="452577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8" name="Straight Arrow Connector 7"/>
            <p:cNvCxnSpPr>
              <a:endCxn id="7" idx="1"/>
            </p:cNvCxnSpPr>
            <p:nvPr/>
          </p:nvCxnSpPr>
          <p:spPr>
            <a:xfrm>
              <a:off x="6931556" y="3078867"/>
              <a:ext cx="234784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/>
          <p:nvPr/>
        </p:nvSpPr>
        <p:spPr>
          <a:xfrm>
            <a:off x="5993571" y="56712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6606623" y="491336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  <a:endCxn id="9" idx="7"/>
          </p:cNvCxnSpPr>
          <p:nvPr/>
        </p:nvCxnSpPr>
        <p:spPr>
          <a:xfrm flipH="1">
            <a:off x="6379870" y="5299660"/>
            <a:ext cx="293031" cy="437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6340" y="5656112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6997834" y="5362243"/>
            <a:ext cx="234784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72901" y="3589492"/>
            <a:ext cx="0" cy="1118264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00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the “single” rotations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5914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the “single” rotations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 general, this rotation occurs when an addition is made to the right-right or left-left grandchild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2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the “single” rotations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 general, this rotation occurs when an addition is made to the right-right or left-left grandchild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The balance might not be off on the parent! An insert might upset balance up the tree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5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Suppose this tree</a:t>
            </a:r>
            <a:br>
              <a:rPr lang="en-US" sz="2600" dirty="0" smtClean="0"/>
            </a:br>
            <a:r>
              <a:rPr lang="en-US" sz="2600" dirty="0" smtClean="0"/>
              <a:t>is balanced, {X,Y,Z}</a:t>
            </a:r>
            <a:br>
              <a:rPr lang="en-US" sz="2600" dirty="0" smtClean="0"/>
            </a:br>
            <a:r>
              <a:rPr lang="en-US" sz="2600" dirty="0" smtClean="0"/>
              <a:t>all have the same</a:t>
            </a:r>
            <a:br>
              <a:rPr lang="en-US" sz="2600" dirty="0" smtClean="0"/>
            </a:br>
            <a:r>
              <a:rPr lang="en-US" sz="2600" dirty="0" smtClean="0"/>
              <a:t>height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082760" y="194981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468993" y="262998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 flipH="1">
            <a:off x="5896346" y="2336116"/>
            <a:ext cx="25973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557313" y="2737680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71521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510112" y="2336116"/>
            <a:ext cx="571786" cy="401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2" idx="0"/>
          </p:cNvCxnSpPr>
          <p:nvPr/>
        </p:nvCxnSpPr>
        <p:spPr>
          <a:xfrm>
            <a:off x="5896345" y="3016284"/>
            <a:ext cx="343456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3016284"/>
            <a:ext cx="435404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30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082760" y="194981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468993" y="262998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 flipH="1">
            <a:off x="5896346" y="2336116"/>
            <a:ext cx="25973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557313" y="2737680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71521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510112" y="2336116"/>
            <a:ext cx="571786" cy="401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2" idx="0"/>
          </p:cNvCxnSpPr>
          <p:nvPr/>
        </p:nvCxnSpPr>
        <p:spPr>
          <a:xfrm>
            <a:off x="5896345" y="3016284"/>
            <a:ext cx="343456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3016284"/>
            <a:ext cx="435404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04436" y="266865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9716" y="19667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1282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4591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Rotate B up and pass</a:t>
            </a:r>
            <a:br>
              <a:rPr lang="en-US" sz="2600" dirty="0" smtClean="0"/>
            </a:br>
            <a:r>
              <a:rPr lang="en-US" sz="2600" dirty="0" smtClean="0"/>
              <a:t>the Y </a:t>
            </a:r>
            <a:r>
              <a:rPr lang="en-US" sz="2600" dirty="0" err="1" smtClean="0"/>
              <a:t>subtree</a:t>
            </a:r>
            <a:r>
              <a:rPr lang="en-US" sz="2600" dirty="0" smtClean="0"/>
              <a:t> to 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082760" y="194981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468993" y="262998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 flipH="1">
            <a:off x="5896346" y="2336116"/>
            <a:ext cx="259735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557313" y="2737680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71521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510112" y="2336116"/>
            <a:ext cx="571786" cy="401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2" idx="0"/>
          </p:cNvCxnSpPr>
          <p:nvPr/>
        </p:nvCxnSpPr>
        <p:spPr>
          <a:xfrm>
            <a:off x="5896345" y="3016284"/>
            <a:ext cx="343456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3016284"/>
            <a:ext cx="435404" cy="370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04436" y="266865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9716" y="19667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1282E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742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Rotate B up and pass</a:t>
            </a:r>
            <a:br>
              <a:rPr lang="en-US" sz="2600" dirty="0" smtClean="0"/>
            </a:br>
            <a:r>
              <a:rPr lang="en-US" sz="2600" dirty="0" smtClean="0"/>
              <a:t>the Y </a:t>
            </a:r>
            <a:r>
              <a:rPr lang="en-US" sz="2600" dirty="0" err="1" smtClean="0"/>
              <a:t>subtree</a:t>
            </a:r>
            <a:r>
              <a:rPr lang="en-US" sz="2600" dirty="0" smtClean="0"/>
              <a:t> to 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561244" y="278999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860894" y="210982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  <a:endCxn id="6" idx="7"/>
          </p:cNvCxnSpPr>
          <p:nvPr/>
        </p:nvCxnSpPr>
        <p:spPr>
          <a:xfrm>
            <a:off x="6288246" y="2496126"/>
            <a:ext cx="346320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986616" y="3648671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860894" y="3654543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988596" y="3176294"/>
            <a:ext cx="522605" cy="4723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 flipH="1">
            <a:off x="6385479" y="3176294"/>
            <a:ext cx="249087" cy="478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2496126"/>
            <a:ext cx="827305" cy="890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98157" y="28069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1588" y="21267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4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1" dirty="0" smtClean="0"/>
              <a:t>General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Suppose this tree</a:t>
            </a:r>
            <a:br>
              <a:rPr lang="en-US" sz="2600" dirty="0"/>
            </a:br>
            <a:r>
              <a:rPr lang="en-US" sz="2600" dirty="0"/>
              <a:t>is balanced, {X,Y,Z}</a:t>
            </a:r>
            <a:br>
              <a:rPr lang="en-US" sz="2600" dirty="0"/>
            </a:br>
            <a:r>
              <a:rPr lang="en-US" sz="2600" dirty="0"/>
              <a:t>all have the same</a:t>
            </a:r>
            <a:br>
              <a:rPr lang="en-US" sz="2600" dirty="0"/>
            </a:br>
            <a:r>
              <a:rPr lang="en-US" sz="2600" dirty="0"/>
              <a:t>height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Adding A, puts C out</a:t>
            </a:r>
            <a:br>
              <a:rPr lang="en-US" sz="2600" dirty="0" smtClean="0"/>
            </a:br>
            <a:r>
              <a:rPr lang="en-US" sz="2600" dirty="0" smtClean="0"/>
              <a:t>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Rotate B up and pass</a:t>
            </a:r>
            <a:br>
              <a:rPr lang="en-US" sz="2600" dirty="0" smtClean="0"/>
            </a:br>
            <a:r>
              <a:rPr lang="en-US" sz="2600" dirty="0" smtClean="0"/>
              <a:t>the Y </a:t>
            </a:r>
            <a:r>
              <a:rPr lang="en-US" sz="2600" dirty="0" err="1" smtClean="0"/>
              <a:t>subtree</a:t>
            </a:r>
            <a:r>
              <a:rPr lang="en-US" sz="2600" dirty="0" smtClean="0"/>
              <a:t> to C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 smtClean="0"/>
              <a:t>Perform this rotation at the lowest point of imbalance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6561244" y="2789995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 flipH="1">
            <a:off x="5860894" y="2109827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3"/>
            <a:endCxn id="6" idx="7"/>
          </p:cNvCxnSpPr>
          <p:nvPr/>
        </p:nvCxnSpPr>
        <p:spPr>
          <a:xfrm>
            <a:off x="6288246" y="2496126"/>
            <a:ext cx="346320" cy="3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>
            <a:off x="4850041" y="4675982"/>
            <a:ext cx="500674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06021" y="4298070"/>
            <a:ext cx="0" cy="405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6986616" y="3648671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5860894" y="3654543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4582326" y="3387079"/>
            <a:ext cx="1049170" cy="910991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>
            <a:stCxn id="6" idx="3"/>
            <a:endCxn id="4" idx="0"/>
          </p:cNvCxnSpPr>
          <p:nvPr/>
        </p:nvCxnSpPr>
        <p:spPr>
          <a:xfrm>
            <a:off x="6988596" y="3176294"/>
            <a:ext cx="522605" cy="4723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 flipH="1">
            <a:off x="6385479" y="3176294"/>
            <a:ext cx="249087" cy="478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5"/>
            <a:endCxn id="15" idx="0"/>
          </p:cNvCxnSpPr>
          <p:nvPr/>
        </p:nvCxnSpPr>
        <p:spPr>
          <a:xfrm flipH="1">
            <a:off x="5106911" y="2496126"/>
            <a:ext cx="827305" cy="890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98157" y="28069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1588" y="21267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above tree</a:t>
            </a:r>
            <a:endParaRPr lang="en-US" sz="2600" dirty="0" smtClean="0"/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6959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needs to indicate that to its 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3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above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Is it an AVL tree?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921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above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Is it an AVL tree? </a:t>
            </a:r>
            <a:r>
              <a:rPr lang="en-US" sz="2600" i="1" dirty="0" smtClean="0"/>
              <a:t>Yes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854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Add 16 to the tree</a:t>
            </a:r>
            <a:endParaRPr lang="en-US" sz="2600" i="1" dirty="0" smtClean="0"/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0776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Add 16 to the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Is it unbalanced now?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08615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Add 16 to the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Is it unbalanced now? Where?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89415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Add 16 to the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Is it unbalanced now? Where? </a:t>
            </a:r>
            <a:r>
              <a:rPr lang="en-US" sz="2600" b="1" dirty="0" smtClean="0"/>
              <a:t>22</a:t>
            </a:r>
            <a:endParaRPr lang="en-US" sz="2600" dirty="0" smtClean="0"/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9354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9379" y="28755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23979" y="35316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7795" y="279194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179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8276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Add 16 to the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Is it unbalanced now? Where? </a:t>
            </a:r>
            <a:r>
              <a:rPr lang="en-US" sz="2600" b="1" dirty="0" smtClean="0"/>
              <a:t>22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Also at 15, but we choose the lowest point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rgbClr val="D1282E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9354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9379" y="28755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23979" y="35316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7795" y="279194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179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58335" y="28283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53335" y="28538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72196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85335" y="16545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893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Perform the rotation around 22</a:t>
            </a:r>
            <a:endParaRPr lang="en-US" sz="2600" dirty="0" smtClean="0"/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rgbClr val="D1282E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9354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9379" y="28755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23979" y="35316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7795" y="279194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179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58335" y="28283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53335" y="28538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72196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85335" y="16545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7053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Perform the rotation around 22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rotation takes place?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rgbClr val="D1282E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9354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9379" y="28755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23979" y="35316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7795" y="279194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179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58335" y="28283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53335" y="28538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72196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85335" y="16545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64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Perform the rotation around 22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rotation takes place?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rgbClr val="D1282E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9354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9379" y="28755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23979" y="35316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7795" y="279194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179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58335" y="28283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53335" y="28538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72196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85335" y="16545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604215" y="4382062"/>
            <a:ext cx="2234055" cy="2348253"/>
            <a:chOff x="6156081" y="2232369"/>
            <a:chExt cx="3024157" cy="3178742"/>
          </a:xfrm>
        </p:grpSpPr>
        <p:sp>
          <p:nvSpPr>
            <p:cNvPr id="35" name="Oval 34"/>
            <p:cNvSpPr/>
            <p:nvPr/>
          </p:nvSpPr>
          <p:spPr>
            <a:xfrm flipH="1">
              <a:off x="7656515" y="2232369"/>
              <a:ext cx="500674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7" name="Oval 36"/>
            <p:cNvSpPr/>
            <p:nvPr/>
          </p:nvSpPr>
          <p:spPr>
            <a:xfrm flipH="1">
              <a:off x="7042748" y="2912537"/>
              <a:ext cx="500674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35" idx="5"/>
              <a:endCxn id="37" idx="1"/>
            </p:cNvCxnSpPr>
            <p:nvPr/>
          </p:nvCxnSpPr>
          <p:spPr>
            <a:xfrm flipH="1">
              <a:off x="7470101" y="2618668"/>
              <a:ext cx="259735" cy="3601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 flipH="1">
              <a:off x="6423796" y="4958534"/>
              <a:ext cx="500674" cy="452577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679776" y="4580622"/>
              <a:ext cx="0" cy="4055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Isosceles Triangle 40"/>
            <p:cNvSpPr/>
            <p:nvPr/>
          </p:nvSpPr>
          <p:spPr>
            <a:xfrm>
              <a:off x="8131068" y="3020232"/>
              <a:ext cx="1049170" cy="910991"/>
            </a:xfrm>
            <a:prstGeom prst="triangl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42" name="Isosceles Triangle 41"/>
            <p:cNvSpPr/>
            <p:nvPr/>
          </p:nvSpPr>
          <p:spPr>
            <a:xfrm>
              <a:off x="7288971" y="3669631"/>
              <a:ext cx="1049170" cy="910991"/>
            </a:xfrm>
            <a:prstGeom prst="triangl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43" name="Isosceles Triangle 42"/>
            <p:cNvSpPr/>
            <p:nvPr/>
          </p:nvSpPr>
          <p:spPr>
            <a:xfrm>
              <a:off x="6156081" y="3669631"/>
              <a:ext cx="1049170" cy="910991"/>
            </a:xfrm>
            <a:prstGeom prst="triangl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</a:t>
              </a:r>
            </a:p>
          </p:txBody>
        </p:sp>
        <p:cxnSp>
          <p:nvCxnSpPr>
            <p:cNvPr id="44" name="Straight Arrow Connector 43"/>
            <p:cNvCxnSpPr>
              <a:stCxn id="35" idx="3"/>
              <a:endCxn id="41" idx="0"/>
            </p:cNvCxnSpPr>
            <p:nvPr/>
          </p:nvCxnSpPr>
          <p:spPr>
            <a:xfrm>
              <a:off x="8083867" y="2618668"/>
              <a:ext cx="571786" cy="4015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7" idx="3"/>
              <a:endCxn id="42" idx="0"/>
            </p:cNvCxnSpPr>
            <p:nvPr/>
          </p:nvCxnSpPr>
          <p:spPr>
            <a:xfrm>
              <a:off x="7470100" y="3298836"/>
              <a:ext cx="343456" cy="3707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7" idx="5"/>
              <a:endCxn id="43" idx="0"/>
            </p:cNvCxnSpPr>
            <p:nvPr/>
          </p:nvCxnSpPr>
          <p:spPr>
            <a:xfrm flipH="1">
              <a:off x="6680666" y="3298836"/>
              <a:ext cx="435404" cy="3707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778191" y="2951202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1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343471" y="2249336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D1282E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65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That parent then knows to search its right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2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9257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Perform the rotation around 22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rotation takes place?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is the resulting tree?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</a:rPr>
              <a:t>22</a:t>
            </a: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rgbClr val="D1282E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19</a:t>
            </a:r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endCxn id="22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227079" y="3220012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17</a:t>
            </a:r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315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24</a:t>
            </a:r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  <a:endCxn id="26" idx="0"/>
          </p:cNvCxnSpPr>
          <p:nvPr>
            <p:custDataLst>
              <p:tags r:id="rId18"/>
            </p:custDataLst>
          </p:nvPr>
        </p:nvCxnSpPr>
        <p:spPr bwMode="auto">
          <a:xfrm flipH="1">
            <a:off x="4325379" y="3829612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6" name="Oval 31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071379" y="4096312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/>
              <a:t>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29354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9379" y="28755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23979" y="35316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7795" y="279194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179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58335" y="28283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53335" y="28538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72196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85335" y="16545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2363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358062" cy="1371600"/>
          </a:xfrm>
        </p:spPr>
        <p:txBody>
          <a:bodyPr/>
          <a:lstStyle/>
          <a:p>
            <a:r>
              <a:rPr lang="en-US" dirty="0" smtClean="0"/>
              <a:t>Single Rotation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259257"/>
            <a:ext cx="8391721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19 must move up to where 22 was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20 changes parents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Balances are recomputed throughout the tree</a:t>
            </a:r>
          </a:p>
        </p:txBody>
      </p:sp>
      <p:sp>
        <p:nvSpPr>
          <p:cNvPr id="4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585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sp>
        <p:nvSpPr>
          <p:cNvPr id="5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166379" y="28771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6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9979" y="2210362"/>
            <a:ext cx="508000" cy="285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>
                <a:solidFill>
                  <a:srgbClr val="000000"/>
                </a:solidFill>
              </a:rPr>
              <a:t>19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77579" y="221036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 8</a:t>
            </a:r>
            <a:endParaRPr lang="en-US" sz="2000" dirty="0"/>
          </a:p>
        </p:txBody>
      </p:sp>
      <p:sp>
        <p:nvSpPr>
          <p:cNvPr id="8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8379" y="1696012"/>
            <a:ext cx="508000" cy="285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cxnSp>
        <p:nvCxnSpPr>
          <p:cNvPr id="9" name="AutoShape 9"/>
          <p:cNvCxnSpPr>
            <a:cxnSpLocks noChangeShapeType="1"/>
            <a:stCxn id="8" idx="3"/>
            <a:endCxn id="7" idx="0"/>
          </p:cNvCxnSpPr>
          <p:nvPr>
            <p:custDataLst>
              <p:tags r:id="rId6"/>
            </p:custDataLst>
          </p:nvPr>
        </p:nvCxnSpPr>
        <p:spPr bwMode="auto">
          <a:xfrm flipH="1">
            <a:off x="3131579" y="1959537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5"/>
            <a:endCxn id="6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5092758" y="1479140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2"/>
          <p:cNvCxnSpPr>
            <a:cxnSpLocks noChangeShapeType="1"/>
            <a:stCxn id="7" idx="3"/>
            <a:endCxn id="5" idx="0"/>
          </p:cNvCxnSpPr>
          <p:nvPr>
            <p:custDataLst>
              <p:tags r:id="rId8"/>
            </p:custDataLst>
          </p:nvPr>
        </p:nvCxnSpPr>
        <p:spPr bwMode="auto">
          <a:xfrm flipH="1">
            <a:off x="2420379" y="24738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3"/>
          <p:cNvCxnSpPr>
            <a:cxnSpLocks noChangeShapeType="1"/>
            <a:stCxn id="7" idx="5"/>
            <a:endCxn id="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3200458" y="2564990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18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84179" y="287552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17</a:t>
            </a:r>
            <a:endParaRPr lang="en-US" sz="2000" dirty="0"/>
          </a:p>
        </p:txBody>
      </p:sp>
      <p:cxnSp>
        <p:nvCxnSpPr>
          <p:cNvPr id="18" name="AutoShape 19"/>
          <p:cNvCxnSpPr>
            <a:cxnSpLocks noChangeShapeType="1"/>
            <a:stCxn id="6" idx="3"/>
            <a:endCxn id="17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180647" y="2411798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22"/>
          <p:cNvCxnSpPr>
            <a:cxnSpLocks noChangeShapeType="1"/>
            <a:stCxn id="17" idx="3"/>
            <a:endCxn id="21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4598035" y="3202373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3"/>
          <p:cNvCxnSpPr>
            <a:cxnSpLocks noChangeShapeType="1"/>
            <a:stCxn id="23" idx="3"/>
            <a:endCxn id="22" idx="0"/>
          </p:cNvCxnSpPr>
          <p:nvPr>
            <p:custDataLst>
              <p:tags r:id="rId13"/>
            </p:custDataLst>
          </p:nvPr>
        </p:nvCxnSpPr>
        <p:spPr bwMode="auto">
          <a:xfrm flipH="1">
            <a:off x="5883023" y="3082915"/>
            <a:ext cx="345551" cy="4810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Oval 24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426979" y="35629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22" name="Oval 2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629023" y="356394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23" name="Oval 26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54179" y="2839012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22</a:t>
            </a:r>
            <a:endParaRPr lang="en-US" sz="2000" dirty="0"/>
          </a:p>
        </p:txBody>
      </p:sp>
      <p:cxnSp>
        <p:nvCxnSpPr>
          <p:cNvPr id="24" name="AutoShape 27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5925579" y="2458012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29354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79379" y="287552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37023" y="352149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7795" y="279194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179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8335" y="282834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53335" y="28538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72196" y="217051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85335" y="16545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Oval 26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2585" y="34476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24</a:t>
            </a:r>
            <a:endParaRPr lang="en-US" sz="2000" dirty="0"/>
          </a:p>
        </p:txBody>
      </p:sp>
      <p:cxnSp>
        <p:nvCxnSpPr>
          <p:cNvPr id="37" name="AutoShape 27"/>
          <p:cNvCxnSpPr>
            <a:cxnSpLocks noChangeShapeType="1"/>
          </p:cNvCxnSpPr>
          <p:nvPr>
            <p:custDataLst>
              <p:tags r:id="rId19"/>
            </p:custDataLst>
          </p:nvPr>
        </p:nvCxnSpPr>
        <p:spPr bwMode="auto">
          <a:xfrm>
            <a:off x="6553985" y="306665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286201" y="340058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8512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two rotations (right-right and left-left) are symmetric and can be solved the same way</a:t>
            </a:r>
            <a:endParaRPr lang="en-US" sz="2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8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AVL “Rotation”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two rotations (right-right and left-left) are symmetric and can be solved the same way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Named by the location of the added node relative to the unbalanced node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8921" y="65715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3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That parent then knows to search its right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1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Feedback for P1p1 should have gone out before class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Grades on canvas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Emails went to the student who submitted the 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you did not receive an email, it is because your code </a:t>
            </a:r>
            <a:r>
              <a:rPr lang="en-US" sz="2600" dirty="0" err="1" smtClean="0"/>
              <a:t>didn</a:t>
            </a:r>
            <a:r>
              <a:rPr lang="fr-FR" sz="2600" dirty="0" smtClean="0"/>
              <a:t>’</a:t>
            </a:r>
            <a:r>
              <a:rPr lang="en-US" sz="2600" dirty="0" smtClean="0"/>
              <a:t>t compile. Verify that you submitted the correct files on canvas and contact me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7979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repeats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repeats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9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repeats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5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repeats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repeats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repeats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5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process repeats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88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the left tree is completely searched and we can search the 	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7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the new </a:t>
            </a:r>
            <a:r>
              <a:rPr lang="en-US" dirty="0" err="1" smtClean="0"/>
              <a:t>subtree</a:t>
            </a:r>
            <a:r>
              <a:rPr lang="en-US" dirty="0" smtClean="0"/>
              <a:t>, we begin search from the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1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the new </a:t>
            </a:r>
            <a:r>
              <a:rPr lang="en-US" dirty="0" err="1" smtClean="0"/>
              <a:t>subtree</a:t>
            </a:r>
            <a:r>
              <a:rPr lang="en-US" dirty="0" smtClean="0"/>
              <a:t>, we begin search from the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2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HW2 out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Written 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Analysis and </a:t>
            </a:r>
            <a:r>
              <a:rPr lang="en-US" sz="2600" dirty="0" err="1" smtClean="0"/>
              <a:t>bigO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Should be simple, opportunity to get feedback on written problems before the midterm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1736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10" y="2281134"/>
            <a:ext cx="3729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we find the object we’re looking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3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does this work in application?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For each node, it searches its left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entirely and then moves to the right tree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Here search works by breaking the problem down into sub-problems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This is a good indication that we use recursion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2243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Treat each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as a </a:t>
            </a:r>
            <a:r>
              <a:rPr lang="en-US" sz="2800" dirty="0" err="1" smtClean="0"/>
              <a:t>subproblem</a:t>
            </a:r>
            <a:r>
              <a:rPr lang="en-US" sz="2800" dirty="0" smtClean="0"/>
              <a:t> and solve recursively.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Will go to maximum depth first.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When the node is found, the result will return up the stack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might be a different approach?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4965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Alternate approach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46193" y="2219087"/>
            <a:ext cx="2417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else to traverse?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6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Alternate approach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46193" y="2219087"/>
            <a:ext cx="370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 the tree from top to bottom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845024" y="3240142"/>
            <a:ext cx="2334891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2129709" y="3240142"/>
            <a:ext cx="3050206" cy="115334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29709" y="4393483"/>
            <a:ext cx="926559" cy="1984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508845" y="4393483"/>
            <a:ext cx="955755" cy="1984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917177" y="4393483"/>
            <a:ext cx="926559" cy="1984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1711246" y="4413327"/>
            <a:ext cx="4132490" cy="91509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777524" y="5488428"/>
            <a:ext cx="337587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567688" y="5488428"/>
            <a:ext cx="136395" cy="1984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6" idx="6"/>
            <a:endCxn id="17" idx="2"/>
          </p:cNvCxnSpPr>
          <p:nvPr/>
        </p:nvCxnSpPr>
        <p:spPr>
          <a:xfrm>
            <a:off x="3156660" y="5508272"/>
            <a:ext cx="337587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27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Consider the approach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Start with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Search all nodes of depth 1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Search all nodes of depth 2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…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i="1" dirty="0" smtClean="0"/>
              <a:t>How do we get this ordering?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928338" y="20432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if we use a Queue?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Enqueue</a:t>
            </a:r>
            <a:r>
              <a:rPr lang="en-US" sz="2800" dirty="0" smtClean="0"/>
              <a:t>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Then what?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928338" y="20432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56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46193" y="2219087"/>
            <a:ext cx="139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enqueue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3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if we use a Queue?</a:t>
            </a:r>
          </a:p>
          <a:p>
            <a:r>
              <a:rPr lang="en-US" b="0" dirty="0" err="1" smtClean="0">
                <a:latin typeface="Courier"/>
                <a:cs typeface="Courier"/>
              </a:rPr>
              <a:t>enqueue</a:t>
            </a:r>
            <a:r>
              <a:rPr lang="en-US" b="0" dirty="0" smtClean="0">
                <a:latin typeface="Courier"/>
                <a:cs typeface="Courier"/>
              </a:rPr>
              <a:t> the root</a:t>
            </a:r>
            <a:br>
              <a:rPr lang="en-US" b="0" dirty="0" smtClean="0">
                <a:latin typeface="Courier"/>
                <a:cs typeface="Courier"/>
              </a:rPr>
            </a:br>
            <a:r>
              <a:rPr lang="en-US" b="0" dirty="0" smtClean="0">
                <a:latin typeface="Courier"/>
                <a:cs typeface="Courier"/>
              </a:rPr>
              <a:t/>
            </a:r>
            <a:br>
              <a:rPr lang="en-US" b="0" dirty="0" smtClean="0">
                <a:latin typeface="Courier"/>
                <a:cs typeface="Courier"/>
              </a:rPr>
            </a:br>
            <a:r>
              <a:rPr lang="en-US" b="0" dirty="0" smtClean="0">
                <a:latin typeface="Courier"/>
                <a:cs typeface="Courier"/>
              </a:rPr>
              <a:t>while the queue has elements:</a:t>
            </a:r>
            <a:br>
              <a:rPr lang="en-US" b="0" dirty="0" smtClean="0">
                <a:latin typeface="Courier"/>
                <a:cs typeface="Courier"/>
              </a:rPr>
            </a:br>
            <a:r>
              <a:rPr lang="en-US" b="0" dirty="0" smtClean="0">
                <a:latin typeface="Courier"/>
                <a:cs typeface="Courier"/>
              </a:rPr>
              <a:t>	</a:t>
            </a:r>
            <a:r>
              <a:rPr lang="en-US" b="0" dirty="0" err="1" smtClean="0">
                <a:latin typeface="Courier"/>
                <a:cs typeface="Courier"/>
              </a:rPr>
              <a:t>dequeue</a:t>
            </a:r>
            <a:r>
              <a:rPr lang="en-US" b="0" dirty="0" smtClean="0">
                <a:latin typeface="Courier"/>
                <a:cs typeface="Courier"/>
              </a:rPr>
              <a:t> the node</a:t>
            </a:r>
            <a:br>
              <a:rPr lang="en-US" b="0" dirty="0" smtClean="0">
                <a:latin typeface="Courier"/>
                <a:cs typeface="Courier"/>
              </a:rPr>
            </a:br>
            <a:r>
              <a:rPr lang="en-US" b="0" dirty="0" smtClean="0">
                <a:latin typeface="Courier"/>
                <a:cs typeface="Courier"/>
              </a:rPr>
              <a:t>	if it matches our search string</a:t>
            </a:r>
            <a:br>
              <a:rPr lang="en-US" b="0" dirty="0" smtClean="0">
                <a:latin typeface="Courier"/>
                <a:cs typeface="Courier"/>
              </a:rPr>
            </a:br>
            <a:r>
              <a:rPr lang="en-US" b="0" dirty="0" smtClean="0">
                <a:latin typeface="Courier"/>
                <a:cs typeface="Courier"/>
              </a:rPr>
              <a:t>		return true</a:t>
            </a:r>
          </a:p>
          <a:p>
            <a:r>
              <a:rPr lang="en-US" b="0" dirty="0" smtClean="0">
                <a:latin typeface="Courier"/>
                <a:cs typeface="Courier"/>
              </a:rPr>
              <a:t>	if it </a:t>
            </a:r>
            <a:r>
              <a:rPr lang="en-US" b="0" dirty="0" err="1" smtClean="0">
                <a:latin typeface="Courier"/>
                <a:cs typeface="Courier"/>
              </a:rPr>
              <a:t>doesn</a:t>
            </a:r>
            <a:r>
              <a:rPr lang="fr-FR" b="0" dirty="0" smtClean="0">
                <a:latin typeface="Courier"/>
                <a:cs typeface="Courier"/>
              </a:rPr>
              <a:t>’</a:t>
            </a:r>
            <a:r>
              <a:rPr lang="en-US" b="0" dirty="0" smtClean="0">
                <a:latin typeface="Courier"/>
                <a:cs typeface="Courier"/>
              </a:rPr>
              <a:t>t, </a:t>
            </a:r>
            <a:br>
              <a:rPr lang="en-US" b="0" dirty="0" smtClean="0">
                <a:latin typeface="Courier"/>
                <a:cs typeface="Courier"/>
              </a:rPr>
            </a:br>
            <a:r>
              <a:rPr lang="en-US" b="0" dirty="0" smtClean="0">
                <a:latin typeface="Courier"/>
                <a:cs typeface="Courier"/>
              </a:rPr>
              <a:t>		</a:t>
            </a:r>
            <a:r>
              <a:rPr lang="en-US" b="0" dirty="0" err="1" smtClean="0">
                <a:latin typeface="Courier"/>
                <a:cs typeface="Courier"/>
              </a:rPr>
              <a:t>enqueue</a:t>
            </a:r>
            <a:r>
              <a:rPr lang="en-US" b="0" dirty="0" smtClean="0">
                <a:latin typeface="Courier"/>
                <a:cs typeface="Courier"/>
              </a:rPr>
              <a:t> its non-null children</a:t>
            </a:r>
            <a:r>
              <a:rPr lang="en-US" b="0" dirty="0">
                <a:latin typeface="Courier"/>
                <a:cs typeface="Courier"/>
              </a:rPr>
              <a:t/>
            </a:r>
            <a:br>
              <a:rPr lang="en-US" b="0" dirty="0">
                <a:latin typeface="Courier"/>
                <a:cs typeface="Courier"/>
              </a:rPr>
            </a:br>
            <a:r>
              <a:rPr lang="en-US" b="0" dirty="0" smtClean="0">
                <a:latin typeface="Courier"/>
                <a:cs typeface="Courier"/>
              </a:rPr>
              <a:t>return false;</a:t>
            </a:r>
            <a:endParaRPr lang="en-US" sz="1800" b="0" dirty="0" smtClean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8338" y="20432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60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46193" y="2219087"/>
            <a:ext cx="3162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dequeue</a:t>
            </a:r>
            <a:r>
              <a:rPr lang="en-US" dirty="0"/>
              <a:t> </a:t>
            </a:r>
            <a:r>
              <a:rPr lang="en-US" dirty="0" smtClean="0"/>
              <a:t>and check the node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P1 student feedback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New project this quarter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Opening anonymous survey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How long did you spend?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Which parts of the project were poorly explained?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What did you get out of the project?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3108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46193" y="2219087"/>
            <a:ext cx="234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enqueue</a:t>
            </a:r>
            <a:r>
              <a:rPr lang="en-US" dirty="0" smtClean="0"/>
              <a:t> the children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 | C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1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46193" y="2219087"/>
            <a:ext cx="83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 | C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C | D | E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7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D | E | F | G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E | F | G | H | I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F | G | H | I | J | K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G | H | I | J | K | L |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3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H | I | J | K | L | M | N |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I | J | K | L | M | N |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J | K | L | M | N |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4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Because of the number of problems with the project, I have decided to increase the number of late days to 4.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you’ve already completed this project, you can use it on a later date, but this gives you a little more leeway to complete this assignment.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Late days will be accurate tonight when your canvas grade is posted.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510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K | L | M | N |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1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L | M | N |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Breadth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7199" y="611594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L | M | N | 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46193" y="2219087"/>
            <a:ext cx="263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now we’ve found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1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Enqueue</a:t>
            </a:r>
            <a:r>
              <a:rPr lang="en-US" sz="2800" dirty="0" smtClean="0"/>
              <a:t> the root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While the queue has elements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err="1" smtClean="0"/>
              <a:t>Dequeue</a:t>
            </a:r>
            <a:endParaRPr lang="en-US" sz="26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Process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err="1" smtClean="0"/>
              <a:t>Enqueue</a:t>
            </a:r>
            <a:r>
              <a:rPr lang="en-US" sz="2600" dirty="0" smtClean="0"/>
              <a:t> children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How much memory does this take?</a:t>
            </a:r>
          </a:p>
        </p:txBody>
      </p:sp>
    </p:spTree>
    <p:extLst>
      <p:ext uri="{BB962C8B-B14F-4D97-AF65-F5344CB8AC3E}">
        <p14:creationId xmlns:p14="http://schemas.microsoft.com/office/powerpoint/2010/main" val="4104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When does the queue have the most elements?</a:t>
            </a:r>
          </a:p>
        </p:txBody>
      </p:sp>
    </p:spTree>
    <p:extLst>
      <p:ext uri="{BB962C8B-B14F-4D97-AF65-F5344CB8AC3E}">
        <p14:creationId xmlns:p14="http://schemas.microsoft.com/office/powerpoint/2010/main" val="3984744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At the widest point in the traversal</a:t>
            </a:r>
          </a:p>
        </p:txBody>
      </p:sp>
    </p:spTree>
    <p:extLst>
      <p:ext uri="{BB962C8B-B14F-4D97-AF65-F5344CB8AC3E}">
        <p14:creationId xmlns:p14="http://schemas.microsoft.com/office/powerpoint/2010/main" val="422117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At the widest point in the traversal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 many elements is this?</a:t>
            </a:r>
          </a:p>
        </p:txBody>
      </p:sp>
    </p:spTree>
    <p:extLst>
      <p:ext uri="{BB962C8B-B14F-4D97-AF65-F5344CB8AC3E}">
        <p14:creationId xmlns:p14="http://schemas.microsoft.com/office/powerpoint/2010/main" val="12299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 a perfect tree (where every row is complete) of size</a:t>
            </a:r>
            <a:r>
              <a:rPr lang="en-US" sz="2800" b="1" dirty="0" smtClean="0"/>
              <a:t> n</a:t>
            </a:r>
            <a:r>
              <a:rPr lang="en-US" sz="2800" dirty="0" smtClean="0"/>
              <a:t>, how many elements are in the last row?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9074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 a perfect tree (where every row is complete) of size</a:t>
            </a:r>
            <a:r>
              <a:rPr lang="en-US" sz="2800" b="1" dirty="0" smtClean="0"/>
              <a:t> n</a:t>
            </a:r>
            <a:r>
              <a:rPr lang="en-US" sz="2800" dirty="0" smtClean="0"/>
              <a:t>, how many elements are in the last row?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 smtClean="0"/>
              <a:t>N/2</a:t>
            </a:r>
          </a:p>
        </p:txBody>
      </p:sp>
    </p:spTree>
    <p:extLst>
      <p:ext uri="{BB962C8B-B14F-4D97-AF65-F5344CB8AC3E}">
        <p14:creationId xmlns:p14="http://schemas.microsoft.com/office/powerpoint/2010/main" val="163440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 a perfect tree (where every row is complete) of size</a:t>
            </a:r>
            <a:r>
              <a:rPr lang="en-US" sz="2800" b="1" dirty="0" smtClean="0"/>
              <a:t> n</a:t>
            </a:r>
            <a:r>
              <a:rPr lang="en-US" sz="2800" dirty="0" smtClean="0"/>
              <a:t>, how many elements are in the last row?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 smtClean="0"/>
              <a:t>ceiling(N/2)</a:t>
            </a:r>
          </a:p>
        </p:txBody>
      </p:sp>
    </p:spTree>
    <p:extLst>
      <p:ext uri="{BB962C8B-B14F-4D97-AF65-F5344CB8AC3E}">
        <p14:creationId xmlns:p14="http://schemas.microsoft.com/office/powerpoint/2010/main" val="378210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Traversal review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DFS/BFS/Pre/In/Post order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Memory Analysis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AVL Trees and how to balance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6404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 a perfect tree (where every row is complete) of size</a:t>
            </a:r>
            <a:r>
              <a:rPr lang="en-US" sz="2800" b="1" dirty="0" smtClean="0"/>
              <a:t> n</a:t>
            </a:r>
            <a:r>
              <a:rPr lang="en-US" sz="2800" dirty="0" smtClean="0"/>
              <a:t>, how many elements are in the last row?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 smtClean="0"/>
              <a:t>ceiling(N/2)</a:t>
            </a:r>
            <a:r>
              <a:rPr lang="en-US" sz="2600" dirty="0" smtClean="0"/>
              <a:t>, this is important to know!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48283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Breadth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In a perfect tree (where every row is complete) of size</a:t>
            </a:r>
            <a:r>
              <a:rPr lang="en-US" sz="2800" b="1" dirty="0" smtClean="0"/>
              <a:t> n</a:t>
            </a:r>
            <a:r>
              <a:rPr lang="en-US" sz="2800" dirty="0" smtClean="0"/>
              <a:t>, how many elements are in the last row?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 smtClean="0"/>
              <a:t>ceiling(N/2)</a:t>
            </a:r>
            <a:r>
              <a:rPr lang="en-US" sz="2600" dirty="0" smtClean="0"/>
              <a:t>, this is important to know!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 smtClean="0"/>
              <a:t>O(n)</a:t>
            </a:r>
            <a:r>
              <a:rPr lang="en-US" sz="2600" dirty="0" smtClean="0"/>
              <a:t> memory usage!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2304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depth first search?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When does the stack have the most elements on it?</a:t>
            </a:r>
          </a:p>
        </p:txBody>
      </p:sp>
    </p:spTree>
    <p:extLst>
      <p:ext uri="{BB962C8B-B14F-4D97-AF65-F5344CB8AC3E}">
        <p14:creationId xmlns:p14="http://schemas.microsoft.com/office/powerpoint/2010/main" val="112005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When does the stack have the most elements?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it’s at the bottom</a:t>
            </a:r>
          </a:p>
        </p:txBody>
      </p:sp>
    </p:spTree>
    <p:extLst>
      <p:ext uri="{BB962C8B-B14F-4D97-AF65-F5344CB8AC3E}">
        <p14:creationId xmlns:p14="http://schemas.microsoft.com/office/powerpoint/2010/main" val="67141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457200" y="5549178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When does the stack have the most elements?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When it’s at the bottom</a:t>
            </a:r>
          </a:p>
        </p:txBody>
      </p:sp>
    </p:spTree>
    <p:extLst>
      <p:ext uri="{BB962C8B-B14F-4D97-AF65-F5344CB8AC3E}">
        <p14:creationId xmlns:p14="http://schemas.microsoft.com/office/powerpoint/2010/main" val="161608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elements are in the stack in this worst case?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1796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elements are in the stack in this worst case?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height of the tree</a:t>
            </a:r>
          </a:p>
        </p:txBody>
      </p:sp>
    </p:spTree>
    <p:extLst>
      <p:ext uri="{BB962C8B-B14F-4D97-AF65-F5344CB8AC3E}">
        <p14:creationId xmlns:p14="http://schemas.microsoft.com/office/powerpoint/2010/main" val="81483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elements are in the stack in this worst case?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height of the tree, </a:t>
            </a:r>
            <a:r>
              <a:rPr lang="en-US" sz="2600" b="1" dirty="0" smtClean="0"/>
              <a:t>O(n) </a:t>
            </a:r>
            <a:r>
              <a:rPr lang="en-US" sz="2600" dirty="0" smtClean="0"/>
              <a:t>if the tree is one-sided, but </a:t>
            </a:r>
            <a:r>
              <a:rPr lang="en-US" sz="2600" b="1" dirty="0" smtClean="0"/>
              <a:t>O(log n) </a:t>
            </a:r>
            <a:r>
              <a:rPr lang="en-US" sz="2600" dirty="0" smtClean="0"/>
              <a:t>if the tree is balanced</a:t>
            </a:r>
          </a:p>
        </p:txBody>
      </p:sp>
    </p:spTree>
    <p:extLst>
      <p:ext uri="{BB962C8B-B14F-4D97-AF65-F5344CB8AC3E}">
        <p14:creationId xmlns:p14="http://schemas.microsoft.com/office/powerpoint/2010/main" val="3563662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elements are in the stack in this worst case?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height of the tree, </a:t>
            </a:r>
            <a:r>
              <a:rPr lang="en-US" sz="2600" b="1" dirty="0" smtClean="0"/>
              <a:t>O(n) </a:t>
            </a:r>
            <a:r>
              <a:rPr lang="en-US" sz="2600" dirty="0" smtClean="0"/>
              <a:t>if the tree is one-sided, but </a:t>
            </a:r>
            <a:r>
              <a:rPr lang="en-US" sz="2600" b="1" dirty="0" smtClean="0"/>
              <a:t>O(log n) </a:t>
            </a:r>
            <a:r>
              <a:rPr lang="en-US" sz="2600" dirty="0" smtClean="0"/>
              <a:t>if the tree is balanced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will discuss balance later</a:t>
            </a:r>
          </a:p>
        </p:txBody>
      </p:sp>
    </p:spTree>
    <p:extLst>
      <p:ext uri="{BB962C8B-B14F-4D97-AF65-F5344CB8AC3E}">
        <p14:creationId xmlns:p14="http://schemas.microsoft.com/office/powerpoint/2010/main" val="78206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4698" cy="1371600"/>
          </a:xfrm>
        </p:spPr>
        <p:txBody>
          <a:bodyPr/>
          <a:lstStyle/>
          <a:p>
            <a:r>
              <a:rPr lang="en-US" dirty="0" smtClean="0"/>
              <a:t>Search memory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How many elements are in the stack in this worst case?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height of the tree, </a:t>
            </a:r>
            <a:r>
              <a:rPr lang="en-US" sz="2600" b="1" dirty="0" smtClean="0"/>
              <a:t>O(n) </a:t>
            </a:r>
            <a:r>
              <a:rPr lang="en-US" sz="2600" dirty="0" smtClean="0"/>
              <a:t>if the tree is one-sided, but </a:t>
            </a:r>
            <a:r>
              <a:rPr lang="en-US" sz="2600" b="1" dirty="0" smtClean="0"/>
              <a:t>O(log n) </a:t>
            </a:r>
            <a:r>
              <a:rPr lang="en-US" sz="2600" dirty="0" smtClean="0"/>
              <a:t>if the tree is balanced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We will discuss balance later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Classic exam question! Consider memory AND execution times</a:t>
            </a:r>
          </a:p>
        </p:txBody>
      </p:sp>
    </p:spTree>
    <p:extLst>
      <p:ext uri="{BB962C8B-B14F-4D97-AF65-F5344CB8AC3E}">
        <p14:creationId xmlns:p14="http://schemas.microsoft.com/office/powerpoint/2010/main" val="374176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All tree traversals start at the root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As the name implies, traverse down the tree first.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Left or right does not explicitly matter, but left usually comes first.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77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Ordering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What is the difference between these three implementations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Process; DFS(left); DFS(right)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DFS(left); Process; DFS(right)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DFS(left); DFS(right); Process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 smtClean="0"/>
              <a:t>How does this impact the final output?</a:t>
            </a:r>
          </a:p>
        </p:txBody>
      </p:sp>
    </p:spTree>
    <p:extLst>
      <p:ext uri="{BB962C8B-B14F-4D97-AF65-F5344CB8AC3E}">
        <p14:creationId xmlns:p14="http://schemas.microsoft.com/office/powerpoint/2010/main" val="360022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Ordering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Three traversal types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Pre-order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In-order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Post-order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Instruction (Parse) trees</a:t>
            </a:r>
          </a:p>
        </p:txBody>
      </p:sp>
    </p:spTree>
    <p:extLst>
      <p:ext uri="{BB962C8B-B14F-4D97-AF65-F5344CB8AC3E}">
        <p14:creationId xmlns:p14="http://schemas.microsoft.com/office/powerpoint/2010/main" val="84186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 |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269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the root to the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7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X |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6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 | - |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3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4 | 2 | - |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5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2 | - |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- |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7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4444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97790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92735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92735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084089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084089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1763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03933"/>
            <a:ext cx="277969" cy="694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03933"/>
            <a:ext cx="192174" cy="694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30748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30748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1982590"/>
            <a:ext cx="1147122" cy="628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6 | 5 |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0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09" y="2281134"/>
            <a:ext cx="498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search this tree?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5 |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6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0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X | /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2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9 | 1 | /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5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+X+42-65+X9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1 | /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1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+X+42-65+X91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/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7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+X+42-65+X91/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3 | 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0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DCE2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+X+42-65+X91/3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6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+X+42-65+X91/36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581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the node and then add children (right then left)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2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9058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+X+42-65+X91/36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3033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this evaluate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4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16647" cy="1371600"/>
          </a:xfrm>
        </p:spPr>
        <p:txBody>
          <a:bodyPr/>
          <a:lstStyle/>
          <a:p>
            <a:r>
              <a:rPr lang="en-US" dirty="0" smtClean="0"/>
              <a:t>Depth first search</a:t>
            </a:r>
            <a:endParaRPr lang="en-US" b="1" i="0" dirty="0">
              <a:cs typeface="Courier New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59590" y="2079501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447" y="3013853"/>
            <a:ext cx="452577" cy="45257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77132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24947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15111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5"/>
            <a:endCxn id="10" idx="0"/>
          </p:cNvCxnSpPr>
          <p:nvPr/>
        </p:nvCxnSpPr>
        <p:spPr>
          <a:xfrm>
            <a:off x="2063431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1551236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6268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04083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94247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5" idx="5"/>
            <a:endCxn id="17" idx="0"/>
          </p:cNvCxnSpPr>
          <p:nvPr/>
        </p:nvCxnSpPr>
        <p:spPr>
          <a:xfrm>
            <a:off x="3442567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3"/>
            <a:endCxn id="16" idx="0"/>
          </p:cNvCxnSpPr>
          <p:nvPr/>
        </p:nvCxnSpPr>
        <p:spPr>
          <a:xfrm flipH="1">
            <a:off x="2930372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8" idx="7"/>
          </p:cNvCxnSpPr>
          <p:nvPr/>
        </p:nvCxnSpPr>
        <p:spPr>
          <a:xfrm flipH="1">
            <a:off x="2063431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5" idx="0"/>
          </p:cNvCxnSpPr>
          <p:nvPr/>
        </p:nvCxnSpPr>
        <p:spPr>
          <a:xfrm>
            <a:off x="2778746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79915" y="301385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64600" y="4167194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12415" y="5262139"/>
            <a:ext cx="452577" cy="452577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02579" y="5262139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4850899" y="4553493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4338704" y="4553493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843736" y="4187038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91551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81715" y="5281983"/>
            <a:ext cx="452577" cy="452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5"/>
            <a:endCxn id="32" idx="0"/>
          </p:cNvCxnSpPr>
          <p:nvPr/>
        </p:nvCxnSpPr>
        <p:spPr>
          <a:xfrm>
            <a:off x="6230035" y="4573337"/>
            <a:ext cx="277969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1" idx="0"/>
          </p:cNvCxnSpPr>
          <p:nvPr/>
        </p:nvCxnSpPr>
        <p:spPr>
          <a:xfrm flipH="1">
            <a:off x="5717840" y="4573337"/>
            <a:ext cx="192174" cy="708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3"/>
            <a:endCxn id="25" idx="7"/>
          </p:cNvCxnSpPr>
          <p:nvPr/>
        </p:nvCxnSpPr>
        <p:spPr>
          <a:xfrm flipH="1">
            <a:off x="4850899" y="3400152"/>
            <a:ext cx="395294" cy="833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5"/>
            <a:endCxn id="30" idx="0"/>
          </p:cNvCxnSpPr>
          <p:nvPr/>
        </p:nvCxnSpPr>
        <p:spPr>
          <a:xfrm>
            <a:off x="5566214" y="3400152"/>
            <a:ext cx="503811" cy="7868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7" idx="7"/>
          </p:cNvCxnSpPr>
          <p:nvPr/>
        </p:nvCxnSpPr>
        <p:spPr>
          <a:xfrm flipH="1">
            <a:off x="2778746" y="2465800"/>
            <a:ext cx="1147122" cy="61433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5"/>
            <a:endCxn id="24" idx="1"/>
          </p:cNvCxnSpPr>
          <p:nvPr/>
        </p:nvCxnSpPr>
        <p:spPr>
          <a:xfrm>
            <a:off x="4245889" y="2465800"/>
            <a:ext cx="1000304" cy="6143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43709" y="2281134"/>
            <a:ext cx="498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node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F8DE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7199" y="6115942"/>
            <a:ext cx="94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398946" y="6115942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+X+42-65+X91/36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7199" y="5746610"/>
            <a:ext cx="8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Stack: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99058" y="5746610"/>
            <a:ext cx="65111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336" y="5398043"/>
            <a:ext cx="3033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this evaluate to?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8946" y="37123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78746" y="37123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29709" y="256899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80076" y="37331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07083" y="3756896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74257" y="2568997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9297" y="1596291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15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Knowing the rule of preorder, is that string ambiguous?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</a:t>
            </a:r>
            <a:r>
              <a:rPr lang="en-US" sz="2800" dirty="0"/>
              <a:t>X+42-65+X91/</a:t>
            </a:r>
            <a:r>
              <a:rPr lang="en-US" sz="2800" dirty="0" smtClean="0"/>
              <a:t>36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7858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preorder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Knowing the rule of preorder, is that string ambiguous?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</a:t>
            </a:r>
            <a:r>
              <a:rPr lang="en-US" sz="2800" dirty="0"/>
              <a:t>X+42-65+X91/</a:t>
            </a:r>
            <a:r>
              <a:rPr lang="en-US" sz="2800" dirty="0" smtClean="0"/>
              <a:t>36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Given that preorder traversal is DFS with ordering: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Process, Left, Right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string results from </a:t>
            </a:r>
            <a:r>
              <a:rPr lang="en-US" sz="2800" dirty="0" err="1" smtClean="0"/>
              <a:t>postorder</a:t>
            </a:r>
            <a:r>
              <a:rPr lang="en-US" sz="28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Left Right Process?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66889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93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Pre-order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+</a:t>
            </a:r>
            <a:r>
              <a:rPr lang="en-US" sz="2800" dirty="0"/>
              <a:t>X+42-65+X91/</a:t>
            </a:r>
            <a:r>
              <a:rPr lang="en-US" sz="2800" dirty="0" smtClean="0"/>
              <a:t>36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Post-order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42+65-X91X36/++</a:t>
            </a:r>
          </a:p>
          <a:p>
            <a:pPr lvl="1" indent="0">
              <a:buNone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4217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Pre-order </a:t>
            </a:r>
            <a:r>
              <a:rPr lang="en-US" sz="2800" b="0" dirty="0" smtClean="0"/>
              <a:t>(Polish Notation)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+X+42-65+X91/</a:t>
            </a:r>
            <a:r>
              <a:rPr lang="en-US" sz="2800" dirty="0" smtClean="0"/>
              <a:t>36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Post-order </a:t>
            </a:r>
            <a:r>
              <a:rPr lang="en-US" sz="2800" b="0" dirty="0" smtClean="0"/>
              <a:t>(Reverse Polish Notation)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42+65-X91X36/++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58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Pre-order </a:t>
            </a:r>
            <a:r>
              <a:rPr lang="en-US" sz="2800" b="0" dirty="0" smtClean="0"/>
              <a:t>(Polish Notation)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+X+42-65+X91/</a:t>
            </a:r>
            <a:r>
              <a:rPr lang="en-US" sz="2800" dirty="0" smtClean="0"/>
              <a:t>36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Post-order </a:t>
            </a:r>
            <a:r>
              <a:rPr lang="en-US" sz="2800" b="0" dirty="0" smtClean="0"/>
              <a:t>(Reverse Polish Notation)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42+65-X91X36/++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unambiguous strings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58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err="1" smtClean="0"/>
              <a:t>postorder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Pre-order </a:t>
            </a:r>
            <a:r>
              <a:rPr lang="en-US" sz="2800" b="0" dirty="0" smtClean="0"/>
              <a:t>(Polish Notation)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+X+42-65+X91/</a:t>
            </a:r>
            <a:r>
              <a:rPr lang="en-US" sz="2800" dirty="0" smtClean="0"/>
              <a:t>36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Post-order </a:t>
            </a:r>
            <a:r>
              <a:rPr lang="en-US" sz="2800" b="0" dirty="0" smtClean="0"/>
              <a:t>(Reverse Polish Notation)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42+65-X91X36/++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These are unambiguous strings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What about the final ordering?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Left, Process, Right?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7377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08209" cy="1371600"/>
          </a:xfrm>
        </p:spPr>
        <p:txBody>
          <a:bodyPr/>
          <a:lstStyle/>
          <a:p>
            <a:r>
              <a:rPr lang="en-US" dirty="0" smtClean="0"/>
              <a:t>in-order traversal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9590" y="1596291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392447" y="253064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7132" y="3683984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24947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15111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5"/>
            <a:endCxn id="9" idx="0"/>
          </p:cNvCxnSpPr>
          <p:nvPr/>
        </p:nvCxnSpPr>
        <p:spPr>
          <a:xfrm>
            <a:off x="2063431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8" idx="0"/>
          </p:cNvCxnSpPr>
          <p:nvPr/>
        </p:nvCxnSpPr>
        <p:spPr>
          <a:xfrm flipH="1">
            <a:off x="1551236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56268" y="3703828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04083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4247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2" idx="5"/>
            <a:endCxn id="14" idx="0"/>
          </p:cNvCxnSpPr>
          <p:nvPr/>
        </p:nvCxnSpPr>
        <p:spPr>
          <a:xfrm>
            <a:off x="3442567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13" idx="0"/>
          </p:cNvCxnSpPr>
          <p:nvPr/>
        </p:nvCxnSpPr>
        <p:spPr>
          <a:xfrm flipH="1">
            <a:off x="2930372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7"/>
          </p:cNvCxnSpPr>
          <p:nvPr/>
        </p:nvCxnSpPr>
        <p:spPr>
          <a:xfrm flipH="1">
            <a:off x="2063431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0"/>
          </p:cNvCxnSpPr>
          <p:nvPr/>
        </p:nvCxnSpPr>
        <p:spPr>
          <a:xfrm>
            <a:off x="2778746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9915" y="253064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+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4600" y="3683984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12415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02579" y="4778929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5"/>
            <a:endCxn id="22" idx="0"/>
          </p:cNvCxnSpPr>
          <p:nvPr/>
        </p:nvCxnSpPr>
        <p:spPr>
          <a:xfrm>
            <a:off x="4850899" y="4102494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  <a:endCxn id="21" idx="0"/>
          </p:cNvCxnSpPr>
          <p:nvPr/>
        </p:nvCxnSpPr>
        <p:spPr>
          <a:xfrm flipH="1">
            <a:off x="4338704" y="4102494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43736" y="3703828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91551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281715" y="4798773"/>
            <a:ext cx="452577" cy="4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5" idx="5"/>
            <a:endCxn id="27" idx="0"/>
          </p:cNvCxnSpPr>
          <p:nvPr/>
        </p:nvCxnSpPr>
        <p:spPr>
          <a:xfrm>
            <a:off x="6230035" y="4122338"/>
            <a:ext cx="277969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0"/>
          </p:cNvCxnSpPr>
          <p:nvPr/>
        </p:nvCxnSpPr>
        <p:spPr>
          <a:xfrm flipH="1">
            <a:off x="5717840" y="4122338"/>
            <a:ext cx="192174" cy="64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0" idx="7"/>
          </p:cNvCxnSpPr>
          <p:nvPr/>
        </p:nvCxnSpPr>
        <p:spPr>
          <a:xfrm flipH="1">
            <a:off x="4850899" y="2954820"/>
            <a:ext cx="395294" cy="757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5"/>
            <a:endCxn id="25" idx="0"/>
          </p:cNvCxnSpPr>
          <p:nvPr/>
        </p:nvCxnSpPr>
        <p:spPr>
          <a:xfrm>
            <a:off x="5566214" y="2952710"/>
            <a:ext cx="503811" cy="715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3"/>
            <a:endCxn id="6" idx="7"/>
          </p:cNvCxnSpPr>
          <p:nvPr/>
        </p:nvCxnSpPr>
        <p:spPr>
          <a:xfrm flipH="1">
            <a:off x="2778746" y="2010514"/>
            <a:ext cx="1147122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19" idx="1"/>
          </p:cNvCxnSpPr>
          <p:nvPr/>
        </p:nvCxnSpPr>
        <p:spPr>
          <a:xfrm>
            <a:off x="4245889" y="2010514"/>
            <a:ext cx="1000304" cy="558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31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98112" cy="1371600"/>
          </a:xfrm>
        </p:spPr>
        <p:txBody>
          <a:bodyPr/>
          <a:lstStyle/>
          <a:p>
            <a:r>
              <a:rPr lang="en-US" dirty="0" smtClean="0"/>
              <a:t>in-order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In-order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4+2X6-5+9X1+3/6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1707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18287</TotalTime>
  <Words>5027</Words>
  <Application>Microsoft Macintosh PowerPoint</Application>
  <PresentationFormat>On-screen Show (4:3)</PresentationFormat>
  <Paragraphs>1791</Paragraphs>
  <Slides>183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183</vt:i4>
      </vt:variant>
    </vt:vector>
  </HeadingPairs>
  <TitlesOfParts>
    <vt:vector size="184" baseType="lpstr">
      <vt:lpstr>Essential</vt:lpstr>
      <vt:lpstr>Cse 373</vt:lpstr>
      <vt:lpstr>Minutiae</vt:lpstr>
      <vt:lpstr>Minutiae</vt:lpstr>
      <vt:lpstr>Minutiae</vt:lpstr>
      <vt:lpstr>Minutiae</vt:lpstr>
      <vt:lpstr>Today’s lecture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Depth First Search</vt:lpstr>
      <vt:lpstr>Alternate approach</vt:lpstr>
      <vt:lpstr>Alternate approach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Review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Search memory use</vt:lpstr>
      <vt:lpstr>Review</vt:lpstr>
      <vt:lpstr>Review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preorder Traversal</vt:lpstr>
      <vt:lpstr>Postorder traversal</vt:lpstr>
      <vt:lpstr>postorder Traversal</vt:lpstr>
      <vt:lpstr>postorder Traversal</vt:lpstr>
      <vt:lpstr>postorder Traversal</vt:lpstr>
      <vt:lpstr>postorder Traversal</vt:lpstr>
      <vt:lpstr>in-order traversal</vt:lpstr>
      <vt:lpstr>in-order Traversal</vt:lpstr>
      <vt:lpstr>in-order Traversal</vt:lpstr>
      <vt:lpstr>in-order Traversal</vt:lpstr>
      <vt:lpstr>Traversals</vt:lpstr>
      <vt:lpstr>Traversals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Balance and Height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AVL Operations</vt:lpstr>
      <vt:lpstr>AVL Operations</vt:lpstr>
      <vt:lpstr>AVL Operations</vt:lpstr>
      <vt:lpstr>AVL Operations</vt:lpstr>
      <vt:lpstr>AVL Operations</vt:lpstr>
      <vt:lpstr>AVL Operations</vt:lpstr>
      <vt:lpstr>AVL Operations</vt:lpstr>
      <vt:lpstr>AVL Operations</vt:lpstr>
      <vt:lpstr>AVL Operations</vt:lpstr>
      <vt:lpstr>AVL Operations</vt:lpstr>
      <vt:lpstr>AVL Operations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Insert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AVL “Rotation”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Single Rotation Example</vt:lpstr>
      <vt:lpstr>AVL “Rotation”</vt:lpstr>
      <vt:lpstr>AVL “Rotation”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101</cp:revision>
  <dcterms:created xsi:type="dcterms:W3CDTF">2017-03-27T18:12:41Z</dcterms:created>
  <dcterms:modified xsi:type="dcterms:W3CDTF">2017-10-11T22:44:06Z</dcterms:modified>
</cp:coreProperties>
</file>