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9"/>
  </p:notesMasterIdLst>
  <p:sldIdLst>
    <p:sldId id="256" r:id="rId2"/>
    <p:sldId id="695" r:id="rId3"/>
    <p:sldId id="593" r:id="rId4"/>
    <p:sldId id="697" r:id="rId5"/>
    <p:sldId id="698" r:id="rId6"/>
    <p:sldId id="699" r:id="rId7"/>
    <p:sldId id="704" r:id="rId8"/>
    <p:sldId id="708" r:id="rId9"/>
    <p:sldId id="725" r:id="rId10"/>
    <p:sldId id="726" r:id="rId11"/>
    <p:sldId id="728" r:id="rId12"/>
    <p:sldId id="727" r:id="rId13"/>
    <p:sldId id="692" r:id="rId14"/>
    <p:sldId id="733" r:id="rId15"/>
    <p:sldId id="734" r:id="rId16"/>
    <p:sldId id="735" r:id="rId17"/>
    <p:sldId id="736" r:id="rId18"/>
    <p:sldId id="737" r:id="rId19"/>
    <p:sldId id="738" r:id="rId20"/>
    <p:sldId id="739" r:id="rId21"/>
    <p:sldId id="740" r:id="rId22"/>
    <p:sldId id="741" r:id="rId23"/>
    <p:sldId id="742" r:id="rId24"/>
    <p:sldId id="743" r:id="rId25"/>
    <p:sldId id="744" r:id="rId26"/>
    <p:sldId id="745" r:id="rId27"/>
    <p:sldId id="746" r:id="rId28"/>
    <p:sldId id="747" r:id="rId29"/>
    <p:sldId id="748" r:id="rId30"/>
    <p:sldId id="847" r:id="rId31"/>
    <p:sldId id="848" r:id="rId32"/>
    <p:sldId id="849" r:id="rId33"/>
    <p:sldId id="850" r:id="rId34"/>
    <p:sldId id="756" r:id="rId35"/>
    <p:sldId id="758" r:id="rId36"/>
    <p:sldId id="759" r:id="rId37"/>
    <p:sldId id="760" r:id="rId38"/>
    <p:sldId id="761" r:id="rId39"/>
    <p:sldId id="762" r:id="rId40"/>
    <p:sldId id="763" r:id="rId41"/>
    <p:sldId id="764" r:id="rId42"/>
    <p:sldId id="765" r:id="rId43"/>
    <p:sldId id="766" r:id="rId44"/>
    <p:sldId id="767" r:id="rId45"/>
    <p:sldId id="768" r:id="rId46"/>
    <p:sldId id="769" r:id="rId47"/>
    <p:sldId id="770" r:id="rId48"/>
    <p:sldId id="771" r:id="rId49"/>
    <p:sldId id="772" r:id="rId50"/>
    <p:sldId id="773" r:id="rId51"/>
    <p:sldId id="774" r:id="rId52"/>
    <p:sldId id="775" r:id="rId53"/>
    <p:sldId id="776" r:id="rId54"/>
    <p:sldId id="777" r:id="rId55"/>
    <p:sldId id="778" r:id="rId56"/>
    <p:sldId id="779" r:id="rId57"/>
    <p:sldId id="780" r:id="rId58"/>
    <p:sldId id="784" r:id="rId59"/>
    <p:sldId id="785" r:id="rId60"/>
    <p:sldId id="786" r:id="rId61"/>
    <p:sldId id="787" r:id="rId62"/>
    <p:sldId id="788" r:id="rId63"/>
    <p:sldId id="789" r:id="rId64"/>
    <p:sldId id="792" r:id="rId65"/>
    <p:sldId id="794" r:id="rId66"/>
    <p:sldId id="795" r:id="rId67"/>
    <p:sldId id="796" r:id="rId68"/>
    <p:sldId id="797" r:id="rId69"/>
    <p:sldId id="798" r:id="rId70"/>
    <p:sldId id="799" r:id="rId71"/>
    <p:sldId id="800" r:id="rId72"/>
    <p:sldId id="801" r:id="rId73"/>
    <p:sldId id="802" r:id="rId74"/>
    <p:sldId id="803" r:id="rId75"/>
    <p:sldId id="804" r:id="rId76"/>
    <p:sldId id="805" r:id="rId77"/>
    <p:sldId id="806" r:id="rId78"/>
    <p:sldId id="807" r:id="rId79"/>
    <p:sldId id="808" r:id="rId80"/>
    <p:sldId id="809" r:id="rId81"/>
    <p:sldId id="810" r:id="rId82"/>
    <p:sldId id="811" r:id="rId83"/>
    <p:sldId id="812" r:id="rId84"/>
    <p:sldId id="813" r:id="rId85"/>
    <p:sldId id="814" r:id="rId86"/>
    <p:sldId id="815" r:id="rId87"/>
    <p:sldId id="816" r:id="rId88"/>
    <p:sldId id="817" r:id="rId89"/>
    <p:sldId id="818" r:id="rId90"/>
    <p:sldId id="819" r:id="rId91"/>
    <p:sldId id="820" r:id="rId92"/>
    <p:sldId id="821" r:id="rId93"/>
    <p:sldId id="822" r:id="rId94"/>
    <p:sldId id="823" r:id="rId95"/>
    <p:sldId id="824" r:id="rId96"/>
    <p:sldId id="825" r:id="rId97"/>
    <p:sldId id="826" r:id="rId98"/>
    <p:sldId id="827" r:id="rId99"/>
    <p:sldId id="828" r:id="rId100"/>
    <p:sldId id="829" r:id="rId101"/>
    <p:sldId id="830" r:id="rId102"/>
    <p:sldId id="831" r:id="rId103"/>
    <p:sldId id="832" r:id="rId104"/>
    <p:sldId id="833" r:id="rId105"/>
    <p:sldId id="834" r:id="rId106"/>
    <p:sldId id="835" r:id="rId107"/>
    <p:sldId id="836" r:id="rId108"/>
    <p:sldId id="837" r:id="rId109"/>
    <p:sldId id="838" r:id="rId110"/>
    <p:sldId id="839" r:id="rId111"/>
    <p:sldId id="840" r:id="rId112"/>
    <p:sldId id="841" r:id="rId113"/>
    <p:sldId id="842" r:id="rId114"/>
    <p:sldId id="843" r:id="rId115"/>
    <p:sldId id="844" r:id="rId116"/>
    <p:sldId id="845" r:id="rId117"/>
    <p:sldId id="846" r:id="rId1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60"/>
  </p:normalViewPr>
  <p:slideViewPr>
    <p:cSldViewPr snapToGrid="0" snapToObjects="1">
      <p:cViewPr varScale="1">
        <p:scale>
          <a:sx n="92" d="100"/>
          <a:sy n="92" d="100"/>
        </p:scale>
        <p:origin x="-42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printerSettings" Target="printerSettings/printerSettings1.bin"/><Relationship Id="rId121" Type="http://schemas.openxmlformats.org/officeDocument/2006/relationships/presProps" Target="presProps.xml"/><Relationship Id="rId122" Type="http://schemas.openxmlformats.org/officeDocument/2006/relationships/viewProps" Target="viewProps.xml"/><Relationship Id="rId123" Type="http://schemas.openxmlformats.org/officeDocument/2006/relationships/theme" Target="theme/theme1.xml"/><Relationship Id="rId12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notesMaster" Target="notesMasters/notesMaster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52905-340A-7446-B80D-69FC56D9E8B0}" type="datetimeFigureOut">
              <a:rPr lang="en-US" smtClean="0"/>
              <a:t>10/6/17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71FBE-1983-C046-8E08-A3F9DF0BC720}" type="slidenum">
              <a:rPr lang="en-US" smtClean="0"/>
              <a:t>‹#›</a:t>
            </a:fld>
            <a:endParaRPr lang="en-US"/>
          </a:p>
        </p:txBody>
      </p:sp>
    </p:spTree>
    <p:extLst>
      <p:ext uri="{BB962C8B-B14F-4D97-AF65-F5344CB8AC3E}">
        <p14:creationId xmlns:p14="http://schemas.microsoft.com/office/powerpoint/2010/main" val="4232386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3.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4.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5.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6.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7.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8.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9.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76</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78</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79</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80</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81</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38</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83</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84</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85</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86</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87</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88</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89</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90</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91</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39</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93</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94</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95</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96</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97</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98</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99</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100</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101</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40</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103</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104</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105</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106</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107</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108</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109</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2779B1-49FA-AE40-A30D-0FBD14D02E5A}"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242ED04-AE7F-BE41-A814-B6B6FA5A42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779B1-49FA-AE40-A30D-0FBD14D02E5A}"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779B1-49FA-AE40-A30D-0FBD14D02E5A}"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2779B1-49FA-AE40-A30D-0FBD14D02E5A}"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2779B1-49FA-AE40-A30D-0FBD14D02E5A}" type="datetimeFigureOut">
              <a:rPr lang="en-US" smtClean="0"/>
              <a:t>10/6/17</a:t>
            </a:fld>
            <a:endParaRPr lang="en-US"/>
          </a:p>
        </p:txBody>
      </p:sp>
      <p:sp>
        <p:nvSpPr>
          <p:cNvPr id="8" name="Slide Number Placeholder 7"/>
          <p:cNvSpPr>
            <a:spLocks noGrp="1"/>
          </p:cNvSpPr>
          <p:nvPr>
            <p:ph type="sldNum" sz="quarter" idx="11"/>
          </p:nvPr>
        </p:nvSpPr>
        <p:spPr/>
        <p:txBody>
          <a:bodyPr/>
          <a:lstStyle/>
          <a:p>
            <a:fld id="{8242ED04-AE7F-BE41-A814-B6B6FA5A425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2779B1-49FA-AE40-A30D-0FBD14D02E5A}" type="datetimeFigureOut">
              <a:rPr lang="en-US" smtClean="0"/>
              <a:t>10/6/17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2779B1-49FA-AE40-A30D-0FBD14D02E5A}" type="datetimeFigureOut">
              <a:rPr lang="en-US" smtClean="0"/>
              <a:t>10/6/17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779B1-49FA-AE40-A30D-0FBD14D02E5A}" type="datetimeFigureOut">
              <a:rPr lang="en-US" smtClean="0"/>
              <a:t>10/6/17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779B1-49FA-AE40-A30D-0FBD14D02E5A}" type="datetimeFigureOut">
              <a:rPr lang="en-US" smtClean="0"/>
              <a:t>10/6/17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79B1-49FA-AE40-A30D-0FBD14D02E5A}" type="datetimeFigureOut">
              <a:rPr lang="en-US" smtClean="0"/>
              <a:t>10/6/17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2ED04-AE7F-BE41-A814-B6B6FA5A425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79B1-49FA-AE40-A30D-0FBD14D02E5A}" type="datetimeFigureOut">
              <a:rPr lang="en-US" smtClean="0"/>
              <a:t>10/6/17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242ED04-AE7F-BE41-A814-B6B6FA5A425B}"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12779B1-49FA-AE40-A30D-0FBD14D02E5A}" type="datetimeFigureOut">
              <a:rPr lang="en-US" smtClean="0"/>
              <a:t>10/6/17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242ED04-AE7F-BE41-A814-B6B6FA5A425B}"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5.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err="1" smtClean="0"/>
              <a:t>Cse</a:t>
            </a:r>
            <a:r>
              <a:rPr lang="en-US" sz="4800" dirty="0" smtClean="0"/>
              <a:t> </a:t>
            </a:r>
            <a:r>
              <a:rPr lang="en-US" sz="4800" dirty="0" smtClean="0"/>
              <a:t>373</a:t>
            </a:r>
            <a:endParaRPr lang="en-US" sz="4800" dirty="0"/>
          </a:p>
        </p:txBody>
      </p:sp>
      <p:sp>
        <p:nvSpPr>
          <p:cNvPr id="3" name="Subtitle 2"/>
          <p:cNvSpPr>
            <a:spLocks noGrp="1"/>
          </p:cNvSpPr>
          <p:nvPr>
            <p:ph type="subTitle" idx="1"/>
          </p:nvPr>
        </p:nvSpPr>
        <p:spPr>
          <a:xfrm>
            <a:off x="1013224" y="3082087"/>
            <a:ext cx="6301975" cy="2632913"/>
          </a:xfrm>
        </p:spPr>
        <p:txBody>
          <a:bodyPr/>
          <a:lstStyle/>
          <a:p>
            <a:r>
              <a:rPr lang="en-US" dirty="0" smtClean="0"/>
              <a:t>October 9</a:t>
            </a:r>
            <a:r>
              <a:rPr lang="en-US" baseline="30000" dirty="0" smtClean="0"/>
              <a:t>th</a:t>
            </a:r>
            <a:r>
              <a:rPr lang="en-US" dirty="0" smtClean="0"/>
              <a:t> – </a:t>
            </a:r>
            <a:r>
              <a:rPr lang="en-US" dirty="0" smtClean="0"/>
              <a:t>Amortized Analysis</a:t>
            </a:r>
            <a:endParaRPr lang="en-US" dirty="0"/>
          </a:p>
        </p:txBody>
      </p:sp>
    </p:spTree>
    <p:extLst>
      <p:ext uri="{BB962C8B-B14F-4D97-AF65-F5344CB8AC3E}">
        <p14:creationId xmlns:p14="http://schemas.microsoft.com/office/powerpoint/2010/main" val="3439697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457200" y="1752600"/>
            <a:ext cx="7620000" cy="4874154"/>
          </a:xfrm>
        </p:spPr>
        <p:txBody>
          <a:bodyPr>
            <a:normAutofit/>
          </a:bodyPr>
          <a:lstStyle/>
          <a:p>
            <a:pPr marL="285750" indent="-285750">
              <a:buFont typeface="Arial"/>
              <a:buChar char="•"/>
            </a:pPr>
            <a:r>
              <a:rPr lang="en-US" sz="2400" dirty="0" smtClean="0">
                <a:cs typeface="Arial"/>
              </a:rPr>
              <a:t>Master theorem</a:t>
            </a:r>
          </a:p>
          <a:p>
            <a:pPr marL="742950" lvl="1" indent="-285750">
              <a:buFont typeface="Arial"/>
              <a:buChar char="•"/>
            </a:pPr>
            <a:r>
              <a:rPr lang="en-US" sz="2400" dirty="0" smtClean="0">
                <a:cs typeface="Arial"/>
              </a:rPr>
              <a:t>These recurrences all follow a similar pattern</a:t>
            </a:r>
          </a:p>
          <a:p>
            <a:pPr marL="742950" lvl="1" indent="-285750">
              <a:buFont typeface="Arial"/>
              <a:buChar char="•"/>
            </a:pPr>
            <a:r>
              <a:rPr lang="en-US" sz="2400" dirty="0" smtClean="0">
                <a:cs typeface="Arial"/>
              </a:rPr>
              <a:t>Therefore, if you can produce a recurrence, there is actually a procedural way to produce solutions</a:t>
            </a:r>
          </a:p>
        </p:txBody>
      </p:sp>
    </p:spTree>
    <p:extLst>
      <p:ext uri="{BB962C8B-B14F-4D97-AF65-F5344CB8AC3E}">
        <p14:creationId xmlns:p14="http://schemas.microsoft.com/office/powerpoint/2010/main" val="2487472121"/>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Worst case(): O(n), finding the predecessor/successor takes time</a:t>
            </a:r>
            <a:endParaRPr lang="en-US" sz="2000" i="1" dirty="0" smtClean="0"/>
          </a:p>
        </p:txBody>
      </p:sp>
    </p:spTree>
    <p:extLst>
      <p:ext uri="{BB962C8B-B14F-4D97-AF65-F5344CB8AC3E}">
        <p14:creationId xmlns:p14="http://schemas.microsoft.com/office/powerpoint/2010/main" val="3391428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Worst case(): O(n), finding the predecessor/successor takes time. </a:t>
            </a:r>
            <a:r>
              <a:rPr lang="en-US" sz="2000" i="1" dirty="0" smtClean="0"/>
              <a:t>What is this case?</a:t>
            </a:r>
          </a:p>
        </p:txBody>
      </p:sp>
    </p:spTree>
    <p:extLst>
      <p:ext uri="{BB962C8B-B14F-4D97-AF65-F5344CB8AC3E}">
        <p14:creationId xmlns:p14="http://schemas.microsoft.com/office/powerpoint/2010/main" val="372176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Worst case(): O(n), finding the predecessor/successor takes time. </a:t>
            </a:r>
            <a:r>
              <a:rPr lang="en-US" sz="2000" i="1" dirty="0" smtClean="0"/>
              <a:t>What is this case?</a:t>
            </a:r>
          </a:p>
          <a:p>
            <a:pPr marL="1485900" lvl="2" indent="-342900">
              <a:buFont typeface="Arial"/>
              <a:buChar char="•"/>
            </a:pPr>
            <a:r>
              <a:rPr lang="en-US" sz="2000" dirty="0" smtClean="0"/>
              <a:t>Best case(): O(1) if we’re deleting the root from a degenerate tree</a:t>
            </a:r>
          </a:p>
        </p:txBody>
      </p:sp>
    </p:spTree>
    <p:extLst>
      <p:ext uri="{BB962C8B-B14F-4D97-AF65-F5344CB8AC3E}">
        <p14:creationId xmlns:p14="http://schemas.microsoft.com/office/powerpoint/2010/main" val="2043477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Worst case(): O(n), finding the predecessor/successor takes time. </a:t>
            </a:r>
            <a:r>
              <a:rPr lang="en-US" sz="2000" i="1" dirty="0" smtClean="0"/>
              <a:t>What is this case?</a:t>
            </a:r>
          </a:p>
          <a:p>
            <a:pPr marL="1485900" lvl="2" indent="-342900">
              <a:buFont typeface="Arial"/>
              <a:buChar char="•"/>
            </a:pPr>
            <a:r>
              <a:rPr lang="en-US" sz="2000" dirty="0" smtClean="0"/>
              <a:t>Best case(): O(1) if we’re deleting the root from a degenerate tree</a:t>
            </a:r>
          </a:p>
          <a:p>
            <a:pPr marL="1943100" lvl="3" indent="-342900">
              <a:buFont typeface="Arial"/>
              <a:buChar char="•"/>
            </a:pPr>
            <a:r>
              <a:rPr lang="en-US" sz="2000" dirty="0" smtClean="0"/>
              <a:t>“Degenerate” trees are those that are very unbalanced.</a:t>
            </a:r>
          </a:p>
        </p:txBody>
      </p:sp>
    </p:spTree>
    <p:extLst>
      <p:ext uri="{BB962C8B-B14F-4D97-AF65-F5344CB8AC3E}">
        <p14:creationId xmlns:p14="http://schemas.microsoft.com/office/powerpoint/2010/main" val="670019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Analysis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Height</a:t>
            </a:r>
            <a:endParaRPr lang="en-US" sz="2000" dirty="0" smtClean="0"/>
          </a:p>
        </p:txBody>
      </p:sp>
    </p:spTree>
    <p:extLst>
      <p:ext uri="{BB962C8B-B14F-4D97-AF65-F5344CB8AC3E}">
        <p14:creationId xmlns:p14="http://schemas.microsoft.com/office/powerpoint/2010/main" val="2068386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Analysis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Height</a:t>
            </a:r>
          </a:p>
          <a:p>
            <a:pPr marL="800100" lvl="1" indent="-342900">
              <a:buFont typeface="Arial"/>
              <a:buChar char="•"/>
            </a:pPr>
            <a:r>
              <a:rPr lang="en-US" dirty="0" smtClean="0"/>
              <a:t>Many of our worst cases are when trees are poorly balanced</a:t>
            </a:r>
          </a:p>
        </p:txBody>
      </p:sp>
    </p:spTree>
    <p:extLst>
      <p:ext uri="{BB962C8B-B14F-4D97-AF65-F5344CB8AC3E}">
        <p14:creationId xmlns:p14="http://schemas.microsoft.com/office/powerpoint/2010/main" val="742127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Analysis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Height</a:t>
            </a:r>
          </a:p>
          <a:p>
            <a:pPr marL="800100" lvl="1" indent="-342900">
              <a:buFont typeface="Arial"/>
              <a:buChar char="•"/>
            </a:pPr>
            <a:r>
              <a:rPr lang="en-US" dirty="0" smtClean="0"/>
              <a:t>Many of our worst cases are when trees are poorly balanced</a:t>
            </a:r>
          </a:p>
          <a:p>
            <a:pPr marL="800100" lvl="1" indent="-342900">
              <a:buFont typeface="Arial"/>
              <a:buChar char="•"/>
            </a:pPr>
            <a:r>
              <a:rPr lang="en-US" dirty="0" smtClean="0"/>
              <a:t>Can we enforce this balance?</a:t>
            </a:r>
          </a:p>
        </p:txBody>
      </p:sp>
    </p:spTree>
    <p:extLst>
      <p:ext uri="{BB962C8B-B14F-4D97-AF65-F5344CB8AC3E}">
        <p14:creationId xmlns:p14="http://schemas.microsoft.com/office/powerpoint/2010/main" val="382924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Analysis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Height</a:t>
            </a:r>
          </a:p>
          <a:p>
            <a:pPr marL="800100" lvl="1" indent="-342900">
              <a:buFont typeface="Arial"/>
              <a:buChar char="•"/>
            </a:pPr>
            <a:r>
              <a:rPr lang="en-US" dirty="0" smtClean="0"/>
              <a:t>Many of our worst cases are when trees are poorly balanced</a:t>
            </a:r>
          </a:p>
          <a:p>
            <a:pPr marL="800100" lvl="1" indent="-342900">
              <a:buFont typeface="Arial"/>
              <a:buChar char="•"/>
            </a:pPr>
            <a:r>
              <a:rPr lang="en-US" dirty="0" smtClean="0"/>
              <a:t>Can we enforce this balance?</a:t>
            </a:r>
          </a:p>
          <a:p>
            <a:pPr marL="800100" lvl="1" indent="-342900">
              <a:buFont typeface="Arial"/>
              <a:buChar char="•"/>
            </a:pPr>
            <a:r>
              <a:rPr lang="en-US" dirty="0" smtClean="0"/>
              <a:t>What are some possible balance conditions?</a:t>
            </a:r>
          </a:p>
        </p:txBody>
      </p:sp>
    </p:spTree>
    <p:extLst>
      <p:ext uri="{BB962C8B-B14F-4D97-AF65-F5344CB8AC3E}">
        <p14:creationId xmlns:p14="http://schemas.microsoft.com/office/powerpoint/2010/main" val="1984206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Analysis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Height</a:t>
            </a:r>
          </a:p>
          <a:p>
            <a:pPr marL="800100" lvl="1" indent="-342900">
              <a:buFont typeface="Arial"/>
              <a:buChar char="•"/>
            </a:pPr>
            <a:r>
              <a:rPr lang="en-US" dirty="0" smtClean="0"/>
              <a:t>Many of our worst cases are when trees are poorly balanced</a:t>
            </a:r>
          </a:p>
          <a:p>
            <a:pPr marL="800100" lvl="1" indent="-342900">
              <a:buFont typeface="Arial"/>
              <a:buChar char="•"/>
            </a:pPr>
            <a:r>
              <a:rPr lang="en-US" dirty="0" smtClean="0"/>
              <a:t>Can we enforce this balance?</a:t>
            </a:r>
          </a:p>
          <a:p>
            <a:pPr marL="800100" lvl="1" indent="-342900">
              <a:buFont typeface="Arial"/>
              <a:buChar char="•"/>
            </a:pPr>
            <a:r>
              <a:rPr lang="en-US" dirty="0" smtClean="0"/>
              <a:t>What are some possible balance conditions?</a:t>
            </a:r>
          </a:p>
          <a:p>
            <a:pPr marL="1485900" lvl="2" indent="-342900">
              <a:buFont typeface="Arial"/>
              <a:buChar char="•"/>
            </a:pPr>
            <a:r>
              <a:rPr lang="en-US" dirty="0" smtClean="0"/>
              <a:t>Number of elements on the left = number on right?</a:t>
            </a:r>
          </a:p>
        </p:txBody>
      </p:sp>
    </p:spTree>
    <p:extLst>
      <p:ext uri="{BB962C8B-B14F-4D97-AF65-F5344CB8AC3E}">
        <p14:creationId xmlns:p14="http://schemas.microsoft.com/office/powerpoint/2010/main" val="1528714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Analysis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Height</a:t>
            </a:r>
          </a:p>
          <a:p>
            <a:pPr marL="800100" lvl="1" indent="-342900">
              <a:buFont typeface="Arial"/>
              <a:buChar char="•"/>
            </a:pPr>
            <a:r>
              <a:rPr lang="en-US" dirty="0" smtClean="0"/>
              <a:t>Many of our worst cases are when trees are poorly balanced</a:t>
            </a:r>
          </a:p>
          <a:p>
            <a:pPr marL="800100" lvl="1" indent="-342900">
              <a:buFont typeface="Arial"/>
              <a:buChar char="•"/>
            </a:pPr>
            <a:r>
              <a:rPr lang="en-US" dirty="0" smtClean="0"/>
              <a:t>Can we enforce this balance?</a:t>
            </a:r>
          </a:p>
          <a:p>
            <a:pPr marL="800100" lvl="1" indent="-342900">
              <a:buFont typeface="Arial"/>
              <a:buChar char="•"/>
            </a:pPr>
            <a:r>
              <a:rPr lang="en-US" dirty="0" smtClean="0"/>
              <a:t>What are some possible balance conditions?</a:t>
            </a:r>
          </a:p>
          <a:p>
            <a:pPr marL="1485900" lvl="2" indent="-342900">
              <a:buFont typeface="Arial"/>
              <a:buChar char="•"/>
            </a:pPr>
            <a:r>
              <a:rPr lang="en-US" dirty="0" smtClean="0"/>
              <a:t>Number of elements on the left = number on right?</a:t>
            </a:r>
          </a:p>
          <a:p>
            <a:pPr marL="1485900" lvl="2" indent="-342900">
              <a:buFont typeface="Arial"/>
              <a:buChar char="•"/>
            </a:pPr>
            <a:r>
              <a:rPr lang="en-US" dirty="0" smtClean="0"/>
              <a:t>What we really care about though is the height of the tree</a:t>
            </a:r>
          </a:p>
        </p:txBody>
      </p:sp>
    </p:spTree>
    <p:extLst>
      <p:ext uri="{BB962C8B-B14F-4D97-AF65-F5344CB8AC3E}">
        <p14:creationId xmlns:p14="http://schemas.microsoft.com/office/powerpoint/2010/main" val="1462926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457200" y="1752600"/>
            <a:ext cx="7620000" cy="4874154"/>
          </a:xfrm>
        </p:spPr>
        <p:txBody>
          <a:bodyPr>
            <a:normAutofit/>
          </a:bodyPr>
          <a:lstStyle/>
          <a:p>
            <a:pPr marL="285750" indent="-285750">
              <a:buFont typeface="Arial"/>
              <a:buChar char="•"/>
            </a:pPr>
            <a:r>
              <a:rPr lang="en-US" sz="2400" dirty="0" smtClean="0">
                <a:cs typeface="Arial"/>
              </a:rPr>
              <a:t>Master theorem</a:t>
            </a:r>
          </a:p>
          <a:p>
            <a:pPr marL="742950" lvl="1" indent="-285750">
              <a:buFont typeface="Arial"/>
              <a:buChar char="•"/>
            </a:pPr>
            <a:r>
              <a:rPr lang="en-US" sz="2400" dirty="0" smtClean="0">
                <a:cs typeface="Arial"/>
              </a:rPr>
              <a:t>These recurrences all follow a similar pattern</a:t>
            </a:r>
          </a:p>
          <a:p>
            <a:pPr marL="742950" lvl="1" indent="-285750">
              <a:buFont typeface="Arial"/>
              <a:buChar char="•"/>
            </a:pPr>
            <a:r>
              <a:rPr lang="en-US" sz="2400" dirty="0" smtClean="0">
                <a:cs typeface="Arial"/>
              </a:rPr>
              <a:t>Therefore, if you can produce a recurrence, there is actually a procedural way to produce solutions</a:t>
            </a:r>
          </a:p>
          <a:p>
            <a:pPr marL="742950" lvl="1" indent="-285750">
              <a:buFont typeface="Arial"/>
              <a:buChar char="•"/>
            </a:pPr>
            <a:r>
              <a:rPr lang="en-US" sz="2400" dirty="0" smtClean="0">
                <a:cs typeface="Arial"/>
              </a:rPr>
              <a:t>If T(n) = a*T(n/b)+</a:t>
            </a:r>
            <a:r>
              <a:rPr lang="en-US" sz="2400" dirty="0" err="1" smtClean="0">
                <a:cs typeface="Arial"/>
              </a:rPr>
              <a:t>n</a:t>
            </a:r>
            <a:r>
              <a:rPr lang="en-US" sz="2400" baseline="30000" dirty="0" err="1" smtClean="0">
                <a:cs typeface="Arial"/>
              </a:rPr>
              <a:t>c</a:t>
            </a:r>
            <a:r>
              <a:rPr lang="en-US" sz="2400" baseline="30000" dirty="0" smtClean="0">
                <a:cs typeface="Arial"/>
              </a:rPr>
              <a:t> </a:t>
            </a:r>
            <a:r>
              <a:rPr lang="en-US" sz="2400" dirty="0" smtClean="0">
                <a:cs typeface="Arial"/>
              </a:rPr>
              <a:t>for n &gt; n</a:t>
            </a:r>
            <a:r>
              <a:rPr lang="en-US" sz="2400" baseline="-25000" dirty="0" smtClean="0">
                <a:cs typeface="Arial"/>
              </a:rPr>
              <a:t>0 </a:t>
            </a:r>
            <a:r>
              <a:rPr lang="en-US" sz="2400" dirty="0" smtClean="0">
                <a:cs typeface="Arial"/>
              </a:rPr>
              <a:t>and if the base case is a constant</a:t>
            </a:r>
            <a:endParaRPr lang="en-US" sz="2400" baseline="-25000" dirty="0">
              <a:cs typeface="Arial"/>
            </a:endParaRPr>
          </a:p>
        </p:txBody>
      </p:sp>
    </p:spTree>
    <p:extLst>
      <p:ext uri="{BB962C8B-B14F-4D97-AF65-F5344CB8AC3E}">
        <p14:creationId xmlns:p14="http://schemas.microsoft.com/office/powerpoint/2010/main" val="424741082"/>
      </p:ext>
    </p:extLst>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Analysis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Height</a:t>
            </a:r>
          </a:p>
          <a:p>
            <a:pPr marL="800100" lvl="1" indent="-342900">
              <a:buFont typeface="Arial"/>
              <a:buChar char="•"/>
            </a:pPr>
            <a:r>
              <a:rPr lang="en-US" dirty="0" smtClean="0"/>
              <a:t>Many of our worst cases are when trees are poorly balanced</a:t>
            </a:r>
          </a:p>
          <a:p>
            <a:pPr marL="800100" lvl="1" indent="-342900">
              <a:buFont typeface="Arial"/>
              <a:buChar char="•"/>
            </a:pPr>
            <a:r>
              <a:rPr lang="en-US" dirty="0" smtClean="0"/>
              <a:t>Can we enforce this balance?</a:t>
            </a:r>
          </a:p>
          <a:p>
            <a:pPr marL="800100" lvl="1" indent="-342900">
              <a:buFont typeface="Arial"/>
              <a:buChar char="•"/>
            </a:pPr>
            <a:r>
              <a:rPr lang="en-US" dirty="0" smtClean="0"/>
              <a:t>What are some possible balance conditions?</a:t>
            </a:r>
          </a:p>
          <a:p>
            <a:pPr marL="1485900" lvl="2" indent="-342900">
              <a:buFont typeface="Arial"/>
              <a:buChar char="•"/>
            </a:pPr>
            <a:r>
              <a:rPr lang="en-US" dirty="0" smtClean="0"/>
              <a:t>Number of elements on the left = number on right?</a:t>
            </a:r>
          </a:p>
          <a:p>
            <a:pPr marL="1485900" lvl="2" indent="-342900">
              <a:buFont typeface="Arial"/>
              <a:buChar char="•"/>
            </a:pPr>
            <a:r>
              <a:rPr lang="en-US" dirty="0" smtClean="0"/>
              <a:t>What we really care about though is the height of the tree</a:t>
            </a:r>
          </a:p>
          <a:p>
            <a:pPr marL="1485900" lvl="2" indent="-342900">
              <a:buFont typeface="Arial"/>
              <a:buChar char="•"/>
            </a:pPr>
            <a:r>
              <a:rPr lang="en-US" dirty="0" smtClean="0"/>
              <a:t>Height of the left = height on the right?</a:t>
            </a:r>
          </a:p>
        </p:txBody>
      </p:sp>
    </p:spTree>
    <p:extLst>
      <p:ext uri="{BB962C8B-B14F-4D97-AF65-F5344CB8AC3E}">
        <p14:creationId xmlns:p14="http://schemas.microsoft.com/office/powerpoint/2010/main" val="2561371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dirty="0" smtClean="0"/>
              <a:t>This doesn’t help much</a:t>
            </a:r>
            <a:endParaRPr lang="en-US" sz="2400" dirty="0"/>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57286" y="3869825"/>
            <a:ext cx="497835" cy="45257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latin typeface="Times"/>
              <a:cs typeface="Times"/>
            </a:endParaRPr>
          </a:p>
        </p:txBody>
      </p:sp>
      <p:sp>
        <p:nvSpPr>
          <p:cNvPr id="24" name="Oval 23"/>
          <p:cNvSpPr/>
          <p:nvPr/>
        </p:nvSpPr>
        <p:spPr>
          <a:xfrm>
            <a:off x="5821107" y="5043010"/>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25" name="Oval 24"/>
          <p:cNvSpPr/>
          <p:nvPr/>
        </p:nvSpPr>
        <p:spPr>
          <a:xfrm>
            <a:off x="6259086" y="6137955"/>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26" name="Straight Arrow Connector 25"/>
          <p:cNvCxnSpPr>
            <a:stCxn id="24" idx="5"/>
            <a:endCxn id="25" idx="0"/>
          </p:cNvCxnSpPr>
          <p:nvPr/>
        </p:nvCxnSpPr>
        <p:spPr>
          <a:xfrm>
            <a:off x="6246036" y="5429309"/>
            <a:ext cx="261968"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5"/>
            <a:endCxn id="24" idx="0"/>
          </p:cNvCxnSpPr>
          <p:nvPr/>
        </p:nvCxnSpPr>
        <p:spPr>
          <a:xfrm>
            <a:off x="5582215" y="4256124"/>
            <a:ext cx="487810"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4" idx="5"/>
            <a:endCxn id="18" idx="1"/>
          </p:cNvCxnSpPr>
          <p:nvPr/>
        </p:nvCxnSpPr>
        <p:spPr>
          <a:xfrm>
            <a:off x="4245889" y="3611698"/>
            <a:ext cx="984303"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8448152"/>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dirty="0" smtClean="0"/>
              <a:t>This doesn’t help much</a:t>
            </a:r>
          </a:p>
          <a:p>
            <a:pPr marL="800100" lvl="1" indent="-342900">
              <a:buFont typeface="Arial"/>
              <a:buChar char="•"/>
            </a:pPr>
            <a:r>
              <a:rPr lang="en-US" sz="2400" dirty="0" smtClean="0"/>
              <a:t>Need the definition to be recursive</a:t>
            </a:r>
          </a:p>
          <a:p>
            <a:pPr marL="800100" lvl="1" indent="-342900">
              <a:buFont typeface="Arial"/>
              <a:buChar char="•"/>
            </a:pPr>
            <a:r>
              <a:rPr lang="en-US" sz="2400" dirty="0" smtClean="0"/>
              <a:t>Let height(left) = height(right) for all nodes</a:t>
            </a:r>
            <a:endParaRPr lang="en-US" sz="2400" dirty="0"/>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57286" y="3869825"/>
            <a:ext cx="497835" cy="45257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latin typeface="Times"/>
              <a:cs typeface="Times"/>
            </a:endParaRPr>
          </a:p>
        </p:txBody>
      </p:sp>
      <p:sp>
        <p:nvSpPr>
          <p:cNvPr id="24" name="Oval 23"/>
          <p:cNvSpPr/>
          <p:nvPr/>
        </p:nvSpPr>
        <p:spPr>
          <a:xfrm>
            <a:off x="5821107" y="5043010"/>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25" name="Oval 24"/>
          <p:cNvSpPr/>
          <p:nvPr/>
        </p:nvSpPr>
        <p:spPr>
          <a:xfrm>
            <a:off x="6259086" y="6137955"/>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26" name="Straight Arrow Connector 25"/>
          <p:cNvCxnSpPr>
            <a:stCxn id="24" idx="5"/>
            <a:endCxn id="25" idx="0"/>
          </p:cNvCxnSpPr>
          <p:nvPr/>
        </p:nvCxnSpPr>
        <p:spPr>
          <a:xfrm>
            <a:off x="6246036" y="5429309"/>
            <a:ext cx="261968"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5"/>
            <a:endCxn id="24" idx="0"/>
          </p:cNvCxnSpPr>
          <p:nvPr/>
        </p:nvCxnSpPr>
        <p:spPr>
          <a:xfrm>
            <a:off x="5582215" y="4256124"/>
            <a:ext cx="487810"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4" idx="5"/>
            <a:endCxn id="18" idx="1"/>
          </p:cNvCxnSpPr>
          <p:nvPr/>
        </p:nvCxnSpPr>
        <p:spPr>
          <a:xfrm>
            <a:off x="4245889" y="3611698"/>
            <a:ext cx="984303"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9621395"/>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dirty="0" smtClean="0"/>
              <a:t>Now what’s wrong?</a:t>
            </a:r>
            <a:endParaRPr lang="en-US" sz="2400" dirty="0"/>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57286" y="3869825"/>
            <a:ext cx="497835" cy="45257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latin typeface="Times"/>
              <a:cs typeface="Times"/>
            </a:endParaRPr>
          </a:p>
        </p:txBody>
      </p:sp>
      <p:sp>
        <p:nvSpPr>
          <p:cNvPr id="24" name="Oval 23"/>
          <p:cNvSpPr/>
          <p:nvPr/>
        </p:nvSpPr>
        <p:spPr>
          <a:xfrm>
            <a:off x="5821107" y="5043010"/>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25" name="Oval 24"/>
          <p:cNvSpPr/>
          <p:nvPr/>
        </p:nvSpPr>
        <p:spPr>
          <a:xfrm>
            <a:off x="6259086" y="6137955"/>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26" name="Straight Arrow Connector 25"/>
          <p:cNvCxnSpPr>
            <a:stCxn id="24" idx="5"/>
            <a:endCxn id="25" idx="0"/>
          </p:cNvCxnSpPr>
          <p:nvPr/>
        </p:nvCxnSpPr>
        <p:spPr>
          <a:xfrm>
            <a:off x="6246036" y="5429309"/>
            <a:ext cx="261968"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5"/>
            <a:endCxn id="24" idx="0"/>
          </p:cNvCxnSpPr>
          <p:nvPr/>
        </p:nvCxnSpPr>
        <p:spPr>
          <a:xfrm>
            <a:off x="5582215" y="4256124"/>
            <a:ext cx="487810"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4" idx="5"/>
            <a:endCxn id="18" idx="1"/>
          </p:cNvCxnSpPr>
          <p:nvPr/>
        </p:nvCxnSpPr>
        <p:spPr>
          <a:xfrm>
            <a:off x="4245889" y="3611698"/>
            <a:ext cx="984303"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19" name="Oval 18"/>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20" name="Oval 19"/>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21" name="Straight Arrow Connector 20"/>
          <p:cNvCxnSpPr>
            <a:stCxn id="17" idx="5"/>
            <a:endCxn id="20"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7" idx="3"/>
            <a:endCxn id="19"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endCxn id="17"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4464600"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31" name="Oval 30"/>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33" name="Straight Arrow Connector 32"/>
          <p:cNvCxnSpPr>
            <a:stCxn id="27" idx="3"/>
            <a:endCxn id="31" idx="0"/>
          </p:cNvCxnSpPr>
          <p:nvPr/>
        </p:nvCxnSpPr>
        <p:spPr>
          <a:xfrm flipH="1">
            <a:off x="4338704"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endCxn id="27" idx="7"/>
          </p:cNvCxnSpPr>
          <p:nvPr/>
        </p:nvCxnSpPr>
        <p:spPr>
          <a:xfrm flipH="1">
            <a:off x="4850899" y="4256124"/>
            <a:ext cx="342337"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94586970"/>
      </p:ext>
    </p:extLst>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dirty="0" smtClean="0"/>
              <a:t>Now what’s wrong?</a:t>
            </a:r>
          </a:p>
          <a:p>
            <a:pPr marL="800100" lvl="1" indent="-342900">
              <a:buFont typeface="Arial"/>
              <a:buChar char="•"/>
            </a:pPr>
            <a:r>
              <a:rPr lang="en-US" sz="2400" dirty="0" smtClean="0"/>
              <a:t>Only perfect trees (with 2</a:t>
            </a:r>
            <a:r>
              <a:rPr lang="en-US" sz="2400" baseline="30000" dirty="0" smtClean="0"/>
              <a:t>k</a:t>
            </a:r>
            <a:r>
              <a:rPr lang="en-US" sz="2400" dirty="0" smtClean="0"/>
              <a:t> children) can exist</a:t>
            </a:r>
            <a:endParaRPr lang="en-US" sz="2400" dirty="0"/>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57286" y="3869825"/>
            <a:ext cx="497835" cy="45257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latin typeface="Times"/>
              <a:cs typeface="Times"/>
            </a:endParaRPr>
          </a:p>
        </p:txBody>
      </p:sp>
      <p:sp>
        <p:nvSpPr>
          <p:cNvPr id="24" name="Oval 23"/>
          <p:cNvSpPr/>
          <p:nvPr/>
        </p:nvSpPr>
        <p:spPr>
          <a:xfrm>
            <a:off x="5821107" y="5043010"/>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25" name="Oval 24"/>
          <p:cNvSpPr/>
          <p:nvPr/>
        </p:nvSpPr>
        <p:spPr>
          <a:xfrm>
            <a:off x="6259086" y="6137955"/>
            <a:ext cx="497835"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26" name="Straight Arrow Connector 25"/>
          <p:cNvCxnSpPr>
            <a:stCxn id="24" idx="5"/>
            <a:endCxn id="25" idx="0"/>
          </p:cNvCxnSpPr>
          <p:nvPr/>
        </p:nvCxnSpPr>
        <p:spPr>
          <a:xfrm>
            <a:off x="6246036" y="5429309"/>
            <a:ext cx="261968"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5"/>
            <a:endCxn id="24" idx="0"/>
          </p:cNvCxnSpPr>
          <p:nvPr/>
        </p:nvCxnSpPr>
        <p:spPr>
          <a:xfrm>
            <a:off x="5582215" y="4256124"/>
            <a:ext cx="487810"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4" idx="5"/>
            <a:endCxn id="18" idx="1"/>
          </p:cNvCxnSpPr>
          <p:nvPr/>
        </p:nvCxnSpPr>
        <p:spPr>
          <a:xfrm>
            <a:off x="4245889" y="3611698"/>
            <a:ext cx="984303"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19" name="Oval 18"/>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20" name="Oval 19"/>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21" name="Straight Arrow Connector 20"/>
          <p:cNvCxnSpPr>
            <a:stCxn id="17" idx="5"/>
            <a:endCxn id="20"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7" idx="3"/>
            <a:endCxn id="19"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endCxn id="17"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4464600"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sp>
        <p:nvSpPr>
          <p:cNvPr id="31" name="Oval 30"/>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Times"/>
              <a:cs typeface="Times"/>
            </a:endParaRPr>
          </a:p>
        </p:txBody>
      </p:sp>
      <p:cxnSp>
        <p:nvCxnSpPr>
          <p:cNvPr id="33" name="Straight Arrow Connector 32"/>
          <p:cNvCxnSpPr>
            <a:stCxn id="27" idx="3"/>
            <a:endCxn id="31" idx="0"/>
          </p:cNvCxnSpPr>
          <p:nvPr/>
        </p:nvCxnSpPr>
        <p:spPr>
          <a:xfrm flipH="1">
            <a:off x="4338704"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endCxn id="27" idx="7"/>
          </p:cNvCxnSpPr>
          <p:nvPr/>
        </p:nvCxnSpPr>
        <p:spPr>
          <a:xfrm flipH="1">
            <a:off x="4850899" y="4256124"/>
            <a:ext cx="342337"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3034770"/>
      </p:ext>
    </p:extLst>
  </p:cSld>
  <p:clrMapOvr>
    <a:masterClrMapping/>
  </p:clrMapOvr>
  <p:timing>
    <p:tnLst>
      <p:par>
        <p:cTn xmlns:p14="http://schemas.microsoft.com/office/powerpoint/2010/mai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dirty="0" smtClean="0"/>
              <a:t>For each node in the tree, the height of its left and right </a:t>
            </a:r>
            <a:r>
              <a:rPr lang="en-US" sz="2400" dirty="0" err="1" smtClean="0"/>
              <a:t>subtrees</a:t>
            </a:r>
            <a:r>
              <a:rPr lang="en-US" sz="2400" dirty="0" smtClean="0"/>
              <a:t> can differ by at most one</a:t>
            </a:r>
            <a:endParaRPr lang="en-US" sz="2400" dirty="0"/>
          </a:p>
        </p:txBody>
      </p:sp>
    </p:spTree>
    <p:extLst>
      <p:ext uri="{BB962C8B-B14F-4D97-AF65-F5344CB8AC3E}">
        <p14:creationId xmlns:p14="http://schemas.microsoft.com/office/powerpoint/2010/main" val="980513556"/>
      </p:ext>
    </p:extLst>
  </p:cSld>
  <p:clrMapOvr>
    <a:masterClrMapping/>
  </p:clrMapOvr>
  <p:timing>
    <p:tnLst>
      <p:par>
        <p:cTn xmlns:p14="http://schemas.microsoft.com/office/powerpoint/2010/mai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dirty="0" smtClean="0"/>
              <a:t>For each node in the tree, the height of its left and right </a:t>
            </a:r>
            <a:r>
              <a:rPr lang="en-US" sz="2400" dirty="0" err="1" smtClean="0"/>
              <a:t>subtrees</a:t>
            </a:r>
            <a:r>
              <a:rPr lang="en-US" sz="2400" dirty="0" smtClean="0"/>
              <a:t> can differ by at most one</a:t>
            </a:r>
          </a:p>
          <a:p>
            <a:pPr marL="342900" indent="-342900">
              <a:buFont typeface="Arial"/>
              <a:buChar char="•"/>
            </a:pPr>
            <a:r>
              <a:rPr lang="en-US" sz="2400" dirty="0" smtClean="0"/>
              <a:t>|(height(left) – height(right)| </a:t>
            </a:r>
            <a:r>
              <a:rPr lang="en-US" sz="2400" u="sng" dirty="0" smtClean="0"/>
              <a:t>&lt;</a:t>
            </a:r>
            <a:r>
              <a:rPr lang="en-US" sz="2400" dirty="0" smtClean="0"/>
              <a:t> 1</a:t>
            </a:r>
            <a:endParaRPr lang="en-US" sz="2400" dirty="0"/>
          </a:p>
        </p:txBody>
      </p:sp>
    </p:spTree>
    <p:extLst>
      <p:ext uri="{BB962C8B-B14F-4D97-AF65-F5344CB8AC3E}">
        <p14:creationId xmlns:p14="http://schemas.microsoft.com/office/powerpoint/2010/main" val="685851560"/>
      </p:ext>
    </p:extLst>
  </p:cSld>
  <p:clrMapOvr>
    <a:masterClrMapping/>
  </p:clrMapOvr>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dirty="0" smtClean="0"/>
              <a:t>For each node in the tree, the height of its left and right </a:t>
            </a:r>
            <a:r>
              <a:rPr lang="en-US" sz="2400" dirty="0" err="1" smtClean="0"/>
              <a:t>subtrees</a:t>
            </a:r>
            <a:r>
              <a:rPr lang="en-US" sz="2400" dirty="0" smtClean="0"/>
              <a:t> can differ by at most one</a:t>
            </a:r>
          </a:p>
          <a:p>
            <a:pPr marL="342900" indent="-342900">
              <a:buFont typeface="Arial"/>
              <a:buChar char="•"/>
            </a:pPr>
            <a:r>
              <a:rPr lang="en-US" sz="2400" dirty="0" smtClean="0"/>
              <a:t>|(height(left) – height(right)| </a:t>
            </a:r>
            <a:r>
              <a:rPr lang="en-US" sz="2400" u="sng" dirty="0" smtClean="0"/>
              <a:t>&lt;</a:t>
            </a:r>
            <a:r>
              <a:rPr lang="en-US" sz="2400" dirty="0" smtClean="0"/>
              <a:t> 1</a:t>
            </a:r>
          </a:p>
          <a:p>
            <a:pPr marL="342900" indent="-342900">
              <a:buFont typeface="Arial"/>
              <a:buChar char="•"/>
            </a:pPr>
            <a:r>
              <a:rPr lang="en-US" sz="2400" dirty="0" smtClean="0"/>
              <a:t>This is the AVL property, and we can use it to create self balancing trees</a:t>
            </a:r>
            <a:endParaRPr lang="en-US" sz="2400" dirty="0"/>
          </a:p>
        </p:txBody>
      </p:sp>
    </p:spTree>
    <p:extLst>
      <p:ext uri="{BB962C8B-B14F-4D97-AF65-F5344CB8AC3E}">
        <p14:creationId xmlns:p14="http://schemas.microsoft.com/office/powerpoint/2010/main" val="9288399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457200" y="1752600"/>
            <a:ext cx="7620000" cy="4874154"/>
          </a:xfrm>
        </p:spPr>
        <p:txBody>
          <a:bodyPr>
            <a:normAutofit/>
          </a:bodyPr>
          <a:lstStyle/>
          <a:p>
            <a:pPr marL="285750" indent="-285750">
              <a:buFont typeface="Arial"/>
              <a:buChar char="•"/>
            </a:pPr>
            <a:r>
              <a:rPr lang="en-US" sz="2400" dirty="0" smtClean="0">
                <a:cs typeface="Arial"/>
              </a:rPr>
              <a:t>Master theorem</a:t>
            </a:r>
          </a:p>
          <a:p>
            <a:pPr marL="742950" lvl="1" indent="-285750">
              <a:buFont typeface="Arial"/>
              <a:buChar char="•"/>
            </a:pPr>
            <a:r>
              <a:rPr lang="en-US" sz="2400" dirty="0" smtClean="0">
                <a:cs typeface="Arial"/>
              </a:rPr>
              <a:t>These recurrences all follow a similar pattern</a:t>
            </a:r>
          </a:p>
          <a:p>
            <a:pPr marL="742950" lvl="1" indent="-285750">
              <a:buFont typeface="Arial"/>
              <a:buChar char="•"/>
            </a:pPr>
            <a:r>
              <a:rPr lang="en-US" sz="2400" dirty="0" smtClean="0">
                <a:cs typeface="Arial"/>
              </a:rPr>
              <a:t>Therefore, if you can produce a recurrence, there is actually a procedural way to produce solutions</a:t>
            </a:r>
          </a:p>
          <a:p>
            <a:pPr marL="742950" lvl="1" indent="-285750">
              <a:buFont typeface="Arial"/>
              <a:buChar char="•"/>
            </a:pPr>
            <a:r>
              <a:rPr lang="en-US" sz="2400" dirty="0" smtClean="0">
                <a:cs typeface="Arial"/>
              </a:rPr>
              <a:t>If T(n) = a*T(n/b)+</a:t>
            </a:r>
            <a:r>
              <a:rPr lang="en-US" sz="2400" dirty="0" err="1" smtClean="0">
                <a:cs typeface="Arial"/>
              </a:rPr>
              <a:t>n</a:t>
            </a:r>
            <a:r>
              <a:rPr lang="en-US" sz="2400" baseline="30000" dirty="0" err="1" smtClean="0">
                <a:cs typeface="Arial"/>
              </a:rPr>
              <a:t>c</a:t>
            </a:r>
            <a:r>
              <a:rPr lang="en-US" sz="2400" baseline="30000" dirty="0" smtClean="0">
                <a:cs typeface="Arial"/>
              </a:rPr>
              <a:t> </a:t>
            </a:r>
            <a:r>
              <a:rPr lang="en-US" sz="2400" dirty="0" smtClean="0">
                <a:cs typeface="Arial"/>
              </a:rPr>
              <a:t>for n &gt; n</a:t>
            </a:r>
            <a:r>
              <a:rPr lang="en-US" sz="2400" baseline="-25000" dirty="0" smtClean="0">
                <a:cs typeface="Arial"/>
              </a:rPr>
              <a:t>0 </a:t>
            </a:r>
            <a:r>
              <a:rPr lang="en-US" sz="2400" dirty="0" smtClean="0">
                <a:cs typeface="Arial"/>
              </a:rPr>
              <a:t>and if the base case is a constant</a:t>
            </a:r>
          </a:p>
          <a:p>
            <a:pPr marL="1428750" lvl="2" indent="-285750">
              <a:buFont typeface="Arial"/>
              <a:buChar char="•"/>
            </a:pPr>
            <a:r>
              <a:rPr lang="en-US" sz="2200" dirty="0" smtClean="0">
                <a:cs typeface="Arial"/>
              </a:rPr>
              <a:t>Case 1: </a:t>
            </a:r>
            <a:r>
              <a:rPr lang="en-US" sz="2200" dirty="0" err="1" smtClean="0">
                <a:cs typeface="Arial"/>
              </a:rPr>
              <a:t>log</a:t>
            </a:r>
            <a:r>
              <a:rPr lang="en-US" sz="2200" baseline="-25000" dirty="0" err="1" smtClean="0">
                <a:cs typeface="Arial"/>
              </a:rPr>
              <a:t>b</a:t>
            </a:r>
            <a:r>
              <a:rPr lang="en-US" sz="2200" dirty="0" smtClean="0">
                <a:cs typeface="Arial"/>
              </a:rPr>
              <a:t>(a) &lt; c: T(n) = O(</a:t>
            </a:r>
            <a:r>
              <a:rPr lang="en-US" sz="2200" dirty="0" err="1" smtClean="0">
                <a:cs typeface="Arial"/>
              </a:rPr>
              <a:t>n</a:t>
            </a:r>
            <a:r>
              <a:rPr lang="en-US" sz="2200" baseline="30000" dirty="0" err="1" smtClean="0">
                <a:cs typeface="Arial"/>
              </a:rPr>
              <a:t>c</a:t>
            </a:r>
            <a:r>
              <a:rPr lang="en-US" sz="2200" dirty="0" smtClean="0">
                <a:cs typeface="Arial"/>
              </a:rPr>
              <a:t>)</a:t>
            </a:r>
          </a:p>
          <a:p>
            <a:pPr marL="1428750" lvl="2" indent="-285750">
              <a:buFont typeface="Arial"/>
              <a:buChar char="•"/>
            </a:pPr>
            <a:r>
              <a:rPr lang="en-US" sz="2200" dirty="0">
                <a:cs typeface="Arial"/>
              </a:rPr>
              <a:t>Case </a:t>
            </a:r>
            <a:r>
              <a:rPr lang="en-US" sz="2200" dirty="0" smtClean="0">
                <a:cs typeface="Arial"/>
              </a:rPr>
              <a:t>2: </a:t>
            </a:r>
            <a:r>
              <a:rPr lang="en-US" sz="2200" dirty="0" err="1">
                <a:cs typeface="Arial"/>
              </a:rPr>
              <a:t>log</a:t>
            </a:r>
            <a:r>
              <a:rPr lang="en-US" sz="2200" baseline="-25000" dirty="0" err="1">
                <a:cs typeface="Arial"/>
              </a:rPr>
              <a:t>b</a:t>
            </a:r>
            <a:r>
              <a:rPr lang="en-US" sz="2200" dirty="0">
                <a:cs typeface="Arial"/>
              </a:rPr>
              <a:t>(a) </a:t>
            </a:r>
            <a:r>
              <a:rPr lang="en-US" sz="2200" dirty="0" smtClean="0">
                <a:cs typeface="Arial"/>
              </a:rPr>
              <a:t>= </a:t>
            </a:r>
            <a:r>
              <a:rPr lang="en-US" sz="2200" dirty="0">
                <a:cs typeface="Arial"/>
              </a:rPr>
              <a:t>c</a:t>
            </a:r>
            <a:r>
              <a:rPr lang="en-US" sz="2200" dirty="0" smtClean="0">
                <a:cs typeface="Arial"/>
              </a:rPr>
              <a:t>: T(n) = O(</a:t>
            </a:r>
            <a:r>
              <a:rPr lang="en-US" sz="2200" dirty="0" err="1" smtClean="0">
                <a:cs typeface="Arial"/>
              </a:rPr>
              <a:t>n</a:t>
            </a:r>
            <a:r>
              <a:rPr lang="en-US" sz="2200" baseline="30000" dirty="0" err="1" smtClean="0">
                <a:cs typeface="Arial"/>
              </a:rPr>
              <a:t>c</a:t>
            </a:r>
            <a:r>
              <a:rPr lang="en-US" sz="2200" baseline="30000" dirty="0" smtClean="0">
                <a:cs typeface="Arial"/>
              </a:rPr>
              <a:t> </a:t>
            </a:r>
            <a:r>
              <a:rPr lang="en-US" sz="2200" dirty="0" err="1" smtClean="0">
                <a:cs typeface="Arial"/>
              </a:rPr>
              <a:t>lg</a:t>
            </a:r>
            <a:r>
              <a:rPr lang="en-US" sz="2200" dirty="0" smtClean="0">
                <a:cs typeface="Arial"/>
              </a:rPr>
              <a:t> n)</a:t>
            </a:r>
            <a:endParaRPr lang="en-US" sz="2200" baseline="30000" dirty="0" smtClean="0">
              <a:cs typeface="Arial"/>
            </a:endParaRPr>
          </a:p>
          <a:p>
            <a:pPr marL="1428750" lvl="2" indent="-285750">
              <a:buFont typeface="Arial"/>
              <a:buChar char="•"/>
            </a:pPr>
            <a:r>
              <a:rPr lang="en-US" sz="2200" dirty="0">
                <a:cs typeface="Arial"/>
              </a:rPr>
              <a:t>Case </a:t>
            </a:r>
            <a:r>
              <a:rPr lang="en-US" sz="2200" dirty="0" smtClean="0">
                <a:cs typeface="Arial"/>
              </a:rPr>
              <a:t>3: </a:t>
            </a:r>
            <a:r>
              <a:rPr lang="en-US" sz="2200" dirty="0" err="1">
                <a:cs typeface="Arial"/>
              </a:rPr>
              <a:t>log</a:t>
            </a:r>
            <a:r>
              <a:rPr lang="en-US" sz="2200" baseline="-25000" dirty="0" err="1">
                <a:cs typeface="Arial"/>
              </a:rPr>
              <a:t>b</a:t>
            </a:r>
            <a:r>
              <a:rPr lang="en-US" sz="2200" dirty="0">
                <a:cs typeface="Arial"/>
              </a:rPr>
              <a:t>(a) </a:t>
            </a:r>
            <a:r>
              <a:rPr lang="en-US" sz="2200" dirty="0" smtClean="0">
                <a:cs typeface="Arial"/>
              </a:rPr>
              <a:t>&gt; </a:t>
            </a:r>
            <a:r>
              <a:rPr lang="en-US" sz="2200" dirty="0">
                <a:cs typeface="Arial"/>
              </a:rPr>
              <a:t>c</a:t>
            </a:r>
            <a:r>
              <a:rPr lang="en-US" sz="2200" dirty="0" smtClean="0">
                <a:cs typeface="Arial"/>
              </a:rPr>
              <a:t>: T(n) = O(</a:t>
            </a:r>
            <a:r>
              <a:rPr lang="en-US" sz="2200" dirty="0" err="1" smtClean="0">
                <a:cs typeface="Arial"/>
              </a:rPr>
              <a:t>n</a:t>
            </a:r>
            <a:r>
              <a:rPr lang="en-US" sz="2200" baseline="30000" dirty="0" err="1" smtClean="0">
                <a:cs typeface="Arial"/>
              </a:rPr>
              <a:t>log</a:t>
            </a:r>
            <a:r>
              <a:rPr lang="en-US" sz="2200" baseline="30000" dirty="0" smtClean="0">
                <a:cs typeface="Arial"/>
              </a:rPr>
              <a:t> a</a:t>
            </a:r>
            <a:r>
              <a:rPr lang="en-US" sz="2200" dirty="0" smtClean="0">
                <a:cs typeface="Arial"/>
              </a:rPr>
              <a:t>)</a:t>
            </a:r>
            <a:endParaRPr lang="en-US" sz="2200" dirty="0">
              <a:cs typeface="Arial"/>
            </a:endParaRPr>
          </a:p>
        </p:txBody>
      </p:sp>
    </p:spTree>
    <p:extLst>
      <p:ext uri="{BB962C8B-B14F-4D97-AF65-F5344CB8AC3E}">
        <p14:creationId xmlns:p14="http://schemas.microsoft.com/office/powerpoint/2010/main" val="1726135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Recurrences come up all the time</a:t>
            </a:r>
          </a:p>
        </p:txBody>
      </p:sp>
    </p:spTree>
    <p:extLst>
      <p:ext uri="{BB962C8B-B14F-4D97-AF65-F5344CB8AC3E}">
        <p14:creationId xmlns:p14="http://schemas.microsoft.com/office/powerpoint/2010/main" val="12092780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Recurrences come up all the time</a:t>
            </a:r>
          </a:p>
          <a:p>
            <a:pPr marL="914400" lvl="1" indent="-457200">
              <a:buFont typeface="Arial"/>
              <a:buChar char="•"/>
            </a:pPr>
            <a:r>
              <a:rPr lang="en-US" sz="2400" dirty="0" smtClean="0">
                <a:latin typeface="Arial"/>
                <a:cs typeface="Arial"/>
              </a:rPr>
              <a:t>Analyze methods and iterative approaches through the normal methods</a:t>
            </a:r>
          </a:p>
          <a:p>
            <a:pPr marL="914400" lvl="1" indent="-457200">
              <a:buFont typeface="Arial"/>
              <a:buChar char="•"/>
            </a:pPr>
            <a:r>
              <a:rPr lang="en-US" sz="2400" dirty="0" smtClean="0">
                <a:latin typeface="Arial"/>
                <a:cs typeface="Arial"/>
              </a:rPr>
              <a:t>Recursive functions use a recurrence</a:t>
            </a:r>
          </a:p>
          <a:p>
            <a:pPr marL="914400" lvl="1" indent="-457200">
              <a:buFont typeface="Arial"/>
              <a:buChar char="•"/>
            </a:pPr>
            <a:r>
              <a:rPr lang="en-US" sz="2400" dirty="0" smtClean="0">
                <a:latin typeface="Arial"/>
                <a:cs typeface="Arial"/>
              </a:rPr>
              <a:t>Possible to get to </a:t>
            </a:r>
            <a:r>
              <a:rPr lang="en-US" sz="2400" dirty="0" err="1" smtClean="0">
                <a:latin typeface="Arial"/>
                <a:cs typeface="Arial"/>
              </a:rPr>
              <a:t>bigO</a:t>
            </a:r>
            <a:r>
              <a:rPr lang="en-US" sz="2400" dirty="0" smtClean="0">
                <a:latin typeface="Arial"/>
                <a:cs typeface="Arial"/>
              </a:rPr>
              <a:t> solution quickly</a:t>
            </a:r>
          </a:p>
          <a:p>
            <a:pPr marL="914400" lvl="1" indent="-457200">
              <a:buFont typeface="Arial"/>
              <a:buChar char="•"/>
            </a:pPr>
            <a:r>
              <a:rPr lang="en-US" sz="2400" dirty="0" smtClean="0">
                <a:latin typeface="Arial"/>
                <a:cs typeface="Arial"/>
              </a:rPr>
              <a:t>Usually for worst-case analysis</a:t>
            </a:r>
          </a:p>
        </p:txBody>
      </p:sp>
    </p:spTree>
    <p:extLst>
      <p:ext uri="{BB962C8B-B14F-4D97-AF65-F5344CB8AC3E}">
        <p14:creationId xmlns:p14="http://schemas.microsoft.com/office/powerpoint/2010/main" val="11428311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Final analysis type</a:t>
            </a:r>
            <a:endParaRPr lang="en-US" sz="2400" dirty="0" smtClean="0">
              <a:latin typeface="Arial"/>
              <a:cs typeface="Arial"/>
            </a:endParaRPr>
          </a:p>
        </p:txBody>
      </p:sp>
    </p:spTree>
    <p:extLst>
      <p:ext uri="{BB962C8B-B14F-4D97-AF65-F5344CB8AC3E}">
        <p14:creationId xmlns:p14="http://schemas.microsoft.com/office/powerpoint/2010/main" val="27800045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Final analysis type</a:t>
            </a:r>
          </a:p>
          <a:p>
            <a:pPr marL="914400" lvl="1" indent="-457200">
              <a:buFont typeface="Arial"/>
              <a:buChar char="•"/>
            </a:pPr>
            <a:r>
              <a:rPr lang="en-US" sz="2400" dirty="0" smtClean="0">
                <a:latin typeface="Arial"/>
                <a:cs typeface="Arial"/>
              </a:rPr>
              <a:t>Worst-case</a:t>
            </a:r>
          </a:p>
        </p:txBody>
      </p:sp>
    </p:spTree>
    <p:extLst>
      <p:ext uri="{BB962C8B-B14F-4D97-AF65-F5344CB8AC3E}">
        <p14:creationId xmlns:p14="http://schemas.microsoft.com/office/powerpoint/2010/main" val="7350381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Final analysis type</a:t>
            </a:r>
          </a:p>
          <a:p>
            <a:pPr marL="914400" lvl="1" indent="-457200">
              <a:buFont typeface="Arial"/>
              <a:buChar char="•"/>
            </a:pPr>
            <a:r>
              <a:rPr lang="en-US" sz="2400" dirty="0" smtClean="0">
                <a:latin typeface="Arial"/>
                <a:cs typeface="Arial"/>
              </a:rPr>
              <a:t>Worst-case</a:t>
            </a:r>
          </a:p>
          <a:p>
            <a:pPr marL="1600200" lvl="2" indent="-457200">
              <a:buFont typeface="Arial"/>
              <a:buChar char="•"/>
            </a:pPr>
            <a:r>
              <a:rPr lang="en-US" sz="2200" dirty="0" smtClean="0">
                <a:latin typeface="Arial"/>
                <a:cs typeface="Arial"/>
              </a:rPr>
              <a:t>Consider adding to an unsorted array</a:t>
            </a:r>
          </a:p>
        </p:txBody>
      </p:sp>
    </p:spTree>
    <p:extLst>
      <p:ext uri="{BB962C8B-B14F-4D97-AF65-F5344CB8AC3E}">
        <p14:creationId xmlns:p14="http://schemas.microsoft.com/office/powerpoint/2010/main" val="74509414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Final analysis type</a:t>
            </a:r>
          </a:p>
          <a:p>
            <a:pPr marL="914400" lvl="1" indent="-457200">
              <a:buFont typeface="Arial"/>
              <a:buChar char="•"/>
            </a:pPr>
            <a:r>
              <a:rPr lang="en-US" sz="2400" dirty="0" smtClean="0">
                <a:latin typeface="Arial"/>
                <a:cs typeface="Arial"/>
              </a:rPr>
              <a:t>Worst-case</a:t>
            </a:r>
          </a:p>
          <a:p>
            <a:pPr marL="1600200" lvl="2" indent="-457200">
              <a:buFont typeface="Arial"/>
              <a:buChar char="•"/>
            </a:pPr>
            <a:r>
              <a:rPr lang="en-US" sz="2200" dirty="0" smtClean="0">
                <a:latin typeface="Arial"/>
                <a:cs typeface="Arial"/>
              </a:rPr>
              <a:t>Consider adding to an unsorted array</a:t>
            </a:r>
          </a:p>
          <a:p>
            <a:pPr marL="1600200" lvl="2" indent="-457200">
              <a:buFont typeface="Arial"/>
              <a:buChar char="•"/>
            </a:pPr>
            <a:r>
              <a:rPr lang="en-US" sz="2200" dirty="0" smtClean="0">
                <a:latin typeface="Arial"/>
                <a:cs typeface="Arial"/>
              </a:rPr>
              <a:t>Resizing is the costly O(n) operation</a:t>
            </a:r>
          </a:p>
        </p:txBody>
      </p:sp>
    </p:spTree>
    <p:extLst>
      <p:ext uri="{BB962C8B-B14F-4D97-AF65-F5344CB8AC3E}">
        <p14:creationId xmlns:p14="http://schemas.microsoft.com/office/powerpoint/2010/main" val="24609017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Final analysis type</a:t>
            </a:r>
          </a:p>
          <a:p>
            <a:pPr marL="914400" lvl="1" indent="-457200">
              <a:buFont typeface="Arial"/>
              <a:buChar char="•"/>
            </a:pPr>
            <a:r>
              <a:rPr lang="en-US" sz="2400" dirty="0" smtClean="0">
                <a:latin typeface="Arial"/>
                <a:cs typeface="Arial"/>
              </a:rPr>
              <a:t>Worst-case</a:t>
            </a:r>
          </a:p>
          <a:p>
            <a:pPr marL="1600200" lvl="2" indent="-457200">
              <a:buFont typeface="Arial"/>
              <a:buChar char="•"/>
            </a:pPr>
            <a:r>
              <a:rPr lang="en-US" sz="2200" dirty="0" smtClean="0">
                <a:latin typeface="Arial"/>
                <a:cs typeface="Arial"/>
              </a:rPr>
              <a:t>Consider adding to an unsorted array</a:t>
            </a:r>
          </a:p>
          <a:p>
            <a:pPr marL="1600200" lvl="2" indent="-457200">
              <a:buFont typeface="Arial"/>
              <a:buChar char="•"/>
            </a:pPr>
            <a:r>
              <a:rPr lang="en-US" sz="2200" dirty="0" smtClean="0">
                <a:latin typeface="Arial"/>
                <a:cs typeface="Arial"/>
              </a:rPr>
              <a:t>Resizing is the costly O(n) operation</a:t>
            </a:r>
          </a:p>
          <a:p>
            <a:pPr marL="1600200" lvl="2" indent="-457200">
              <a:buFont typeface="Arial"/>
              <a:buChar char="•"/>
            </a:pPr>
            <a:r>
              <a:rPr lang="en-US" sz="2200" dirty="0" smtClean="0">
                <a:latin typeface="Arial"/>
                <a:cs typeface="Arial"/>
              </a:rPr>
              <a:t>This occurs in predictable ways</a:t>
            </a:r>
          </a:p>
        </p:txBody>
      </p:sp>
    </p:spTree>
    <p:extLst>
      <p:ext uri="{BB962C8B-B14F-4D97-AF65-F5344CB8AC3E}">
        <p14:creationId xmlns:p14="http://schemas.microsoft.com/office/powerpoint/2010/main" val="23078969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800" dirty="0" smtClean="0"/>
              <a:t>Master </a:t>
            </a:r>
            <a:r>
              <a:rPr lang="en-US" sz="2800" dirty="0" smtClean="0"/>
              <a:t>Theorem</a:t>
            </a:r>
          </a:p>
          <a:p>
            <a:pPr marL="342900" indent="-342900">
              <a:buFont typeface="Arial"/>
              <a:buChar char="•"/>
            </a:pPr>
            <a:r>
              <a:rPr lang="en-US" sz="2800" dirty="0" smtClean="0"/>
              <a:t>Amortized </a:t>
            </a:r>
            <a:r>
              <a:rPr lang="en-US" sz="2800" dirty="0" smtClean="0"/>
              <a:t>Analysis</a:t>
            </a:r>
          </a:p>
          <a:p>
            <a:pPr marL="342900" indent="-342900">
              <a:buFont typeface="Arial"/>
              <a:buChar char="•"/>
            </a:pPr>
            <a:r>
              <a:rPr lang="en-US" sz="2800" dirty="0" smtClean="0"/>
              <a:t>Binary Search Trees</a:t>
            </a:r>
            <a:endParaRPr lang="en-US" sz="2800" dirty="0"/>
          </a:p>
        </p:txBody>
      </p:sp>
    </p:spTree>
    <p:extLst>
      <p:ext uri="{BB962C8B-B14F-4D97-AF65-F5344CB8AC3E}">
        <p14:creationId xmlns:p14="http://schemas.microsoft.com/office/powerpoint/2010/main" val="14009246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Final analysis type</a:t>
            </a:r>
          </a:p>
          <a:p>
            <a:pPr marL="914400" lvl="1" indent="-457200">
              <a:buFont typeface="Arial"/>
              <a:buChar char="•"/>
            </a:pPr>
            <a:r>
              <a:rPr lang="en-US" sz="2400" dirty="0" smtClean="0">
                <a:latin typeface="Arial"/>
                <a:cs typeface="Arial"/>
              </a:rPr>
              <a:t>Worst-case</a:t>
            </a:r>
          </a:p>
          <a:p>
            <a:pPr marL="1600200" lvl="2" indent="-457200">
              <a:buFont typeface="Arial"/>
              <a:buChar char="•"/>
            </a:pPr>
            <a:r>
              <a:rPr lang="en-US" sz="2200" dirty="0" smtClean="0">
                <a:latin typeface="Arial"/>
                <a:cs typeface="Arial"/>
              </a:rPr>
              <a:t>Consider adding to an unsorted array</a:t>
            </a:r>
          </a:p>
          <a:p>
            <a:pPr marL="1600200" lvl="2" indent="-457200">
              <a:buFont typeface="Arial"/>
              <a:buChar char="•"/>
            </a:pPr>
            <a:r>
              <a:rPr lang="en-US" sz="2200" dirty="0" smtClean="0">
                <a:latin typeface="Arial"/>
                <a:cs typeface="Arial"/>
              </a:rPr>
              <a:t>Resizing is the costly O(n) operation</a:t>
            </a:r>
          </a:p>
          <a:p>
            <a:pPr marL="1600200" lvl="2" indent="-457200">
              <a:buFont typeface="Arial"/>
              <a:buChar char="•"/>
            </a:pPr>
            <a:r>
              <a:rPr lang="en-US" sz="2200" dirty="0" smtClean="0">
                <a:latin typeface="Arial"/>
                <a:cs typeface="Arial"/>
              </a:rPr>
              <a:t>This occurs in predictable ways</a:t>
            </a:r>
          </a:p>
          <a:p>
            <a:pPr marL="1600200" lvl="2" indent="-457200">
              <a:buFont typeface="Arial"/>
              <a:buChar char="•"/>
            </a:pPr>
            <a:r>
              <a:rPr lang="en-US" sz="2200" dirty="0" smtClean="0">
                <a:latin typeface="Arial"/>
                <a:cs typeface="Arial"/>
              </a:rPr>
              <a:t>Do these types of operations really slow down the function?</a:t>
            </a:r>
          </a:p>
        </p:txBody>
      </p:sp>
    </p:spTree>
    <p:extLst>
      <p:ext uri="{BB962C8B-B14F-4D97-AF65-F5344CB8AC3E}">
        <p14:creationId xmlns:p14="http://schemas.microsoft.com/office/powerpoint/2010/main" val="424818859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endParaRPr lang="en-US" sz="2200" dirty="0" smtClean="0">
              <a:latin typeface="Arial"/>
              <a:cs typeface="Arial"/>
            </a:endParaRPr>
          </a:p>
        </p:txBody>
      </p:sp>
    </p:spTree>
    <p:extLst>
      <p:ext uri="{BB962C8B-B14F-4D97-AF65-F5344CB8AC3E}">
        <p14:creationId xmlns:p14="http://schemas.microsoft.com/office/powerpoint/2010/main" val="26833101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 into the array?</a:t>
            </a:r>
          </a:p>
        </p:txBody>
      </p:sp>
    </p:spTree>
    <p:extLst>
      <p:ext uri="{BB962C8B-B14F-4D97-AF65-F5344CB8AC3E}">
        <p14:creationId xmlns:p14="http://schemas.microsoft.com/office/powerpoint/2010/main" val="46326873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 into the array?</a:t>
            </a:r>
          </a:p>
          <a:p>
            <a:pPr marL="914400" lvl="1" indent="-457200">
              <a:buFont typeface="Arial"/>
              <a:buChar char="•"/>
            </a:pPr>
            <a:r>
              <a:rPr lang="en-US" sz="2200" dirty="0" smtClean="0">
                <a:latin typeface="Arial"/>
                <a:cs typeface="Arial"/>
              </a:rPr>
              <a:t>Let’s say the array is full with </a:t>
            </a:r>
            <a:r>
              <a:rPr lang="en-US" sz="2200" i="1" dirty="0" smtClean="0">
                <a:latin typeface="Arial"/>
                <a:cs typeface="Arial"/>
              </a:rPr>
              <a:t>n </a:t>
            </a:r>
            <a:r>
              <a:rPr lang="en-US" sz="2200" dirty="0" smtClean="0">
                <a:latin typeface="Arial"/>
                <a:cs typeface="Arial"/>
              </a:rPr>
              <a:t>elements and we add </a:t>
            </a:r>
            <a:r>
              <a:rPr lang="en-US" sz="2200" i="1" dirty="0" smtClean="0">
                <a:latin typeface="Arial"/>
                <a:cs typeface="Arial"/>
              </a:rPr>
              <a:t>n </a:t>
            </a:r>
            <a:r>
              <a:rPr lang="en-US" sz="2200" dirty="0" smtClean="0">
                <a:latin typeface="Arial"/>
                <a:cs typeface="Arial"/>
              </a:rPr>
              <a:t>more</a:t>
            </a:r>
          </a:p>
        </p:txBody>
      </p:sp>
    </p:spTree>
    <p:extLst>
      <p:ext uri="{BB962C8B-B14F-4D97-AF65-F5344CB8AC3E}">
        <p14:creationId xmlns:p14="http://schemas.microsoft.com/office/powerpoint/2010/main" val="42462550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 into the array?</a:t>
            </a:r>
          </a:p>
          <a:p>
            <a:pPr marL="914400" lvl="1" indent="-457200">
              <a:buFont typeface="Arial"/>
              <a:buChar char="•"/>
            </a:pPr>
            <a:r>
              <a:rPr lang="en-US" sz="2200" dirty="0" smtClean="0">
                <a:latin typeface="Arial"/>
                <a:cs typeface="Arial"/>
              </a:rPr>
              <a:t>Let’s say the array is full with </a:t>
            </a:r>
            <a:r>
              <a:rPr lang="en-US" sz="2200" i="1" dirty="0" smtClean="0">
                <a:latin typeface="Arial"/>
                <a:cs typeface="Arial"/>
              </a:rPr>
              <a:t>n </a:t>
            </a:r>
            <a:r>
              <a:rPr lang="en-US" sz="2200" dirty="0" smtClean="0">
                <a:latin typeface="Arial"/>
                <a:cs typeface="Arial"/>
              </a:rPr>
              <a:t>elements and we add </a:t>
            </a:r>
            <a:r>
              <a:rPr lang="en-US" sz="2200" i="1" dirty="0" smtClean="0">
                <a:latin typeface="Arial"/>
                <a:cs typeface="Arial"/>
              </a:rPr>
              <a:t>n </a:t>
            </a:r>
            <a:r>
              <a:rPr lang="en-US" sz="2200" dirty="0" smtClean="0">
                <a:latin typeface="Arial"/>
                <a:cs typeface="Arial"/>
              </a:rPr>
              <a:t>more</a:t>
            </a:r>
          </a:p>
          <a:p>
            <a:pPr marL="914400" lvl="1" indent="-457200">
              <a:buFont typeface="Arial"/>
              <a:buChar char="•"/>
            </a:pPr>
            <a:r>
              <a:rPr lang="en-US" sz="2200" dirty="0" smtClean="0">
                <a:latin typeface="Arial"/>
                <a:cs typeface="Arial"/>
              </a:rPr>
              <a:t>It takes n-1*O(1) + 1*O(n) = O(n)</a:t>
            </a:r>
          </a:p>
        </p:txBody>
      </p:sp>
    </p:spTree>
    <p:extLst>
      <p:ext uri="{BB962C8B-B14F-4D97-AF65-F5344CB8AC3E}">
        <p14:creationId xmlns:p14="http://schemas.microsoft.com/office/powerpoint/2010/main" val="27967286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 into the array?</a:t>
            </a:r>
          </a:p>
          <a:p>
            <a:pPr marL="914400" lvl="1" indent="-457200">
              <a:buFont typeface="Arial"/>
              <a:buChar char="•"/>
            </a:pPr>
            <a:r>
              <a:rPr lang="en-US" sz="2200" dirty="0" smtClean="0">
                <a:latin typeface="Arial"/>
                <a:cs typeface="Arial"/>
              </a:rPr>
              <a:t>Let’s say the array is full with </a:t>
            </a:r>
            <a:r>
              <a:rPr lang="en-US" sz="2200" i="1" dirty="0" smtClean="0">
                <a:latin typeface="Arial"/>
                <a:cs typeface="Arial"/>
              </a:rPr>
              <a:t>n </a:t>
            </a:r>
            <a:r>
              <a:rPr lang="en-US" sz="2200" dirty="0" smtClean="0">
                <a:latin typeface="Arial"/>
                <a:cs typeface="Arial"/>
              </a:rPr>
              <a:t>elements and we add </a:t>
            </a:r>
            <a:r>
              <a:rPr lang="en-US" sz="2200" i="1" dirty="0" smtClean="0">
                <a:latin typeface="Arial"/>
                <a:cs typeface="Arial"/>
              </a:rPr>
              <a:t>n </a:t>
            </a:r>
            <a:r>
              <a:rPr lang="en-US" sz="2200" dirty="0" smtClean="0">
                <a:latin typeface="Arial"/>
                <a:cs typeface="Arial"/>
              </a:rPr>
              <a:t>more</a:t>
            </a:r>
          </a:p>
          <a:p>
            <a:pPr marL="914400" lvl="1" indent="-457200">
              <a:buFont typeface="Arial"/>
              <a:buChar char="•"/>
            </a:pPr>
            <a:r>
              <a:rPr lang="en-US" sz="2200" dirty="0" smtClean="0">
                <a:latin typeface="Arial"/>
                <a:cs typeface="Arial"/>
              </a:rPr>
              <a:t>It takes n-1*O(1) + 1*O(n) = O(n)</a:t>
            </a:r>
          </a:p>
          <a:p>
            <a:pPr marL="914400" lvl="1" indent="-457200">
              <a:buFont typeface="Arial"/>
              <a:buChar char="•"/>
            </a:pPr>
            <a:r>
              <a:rPr lang="en-US" sz="2200" dirty="0" smtClean="0">
                <a:latin typeface="Arial"/>
                <a:cs typeface="Arial"/>
              </a:rPr>
              <a:t>Amortized over the whole set of operations, each one is only O(1) time</a:t>
            </a:r>
          </a:p>
        </p:txBody>
      </p:sp>
    </p:spTree>
    <p:extLst>
      <p:ext uri="{BB962C8B-B14F-4D97-AF65-F5344CB8AC3E}">
        <p14:creationId xmlns:p14="http://schemas.microsoft.com/office/powerpoint/2010/main" val="56725816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 into the array?</a:t>
            </a:r>
          </a:p>
          <a:p>
            <a:pPr marL="914400" lvl="1" indent="-457200">
              <a:buFont typeface="Arial"/>
              <a:buChar char="•"/>
            </a:pPr>
            <a:r>
              <a:rPr lang="en-US" sz="2200" dirty="0" smtClean="0">
                <a:latin typeface="Arial"/>
                <a:cs typeface="Arial"/>
              </a:rPr>
              <a:t>Let’s say the array is full with </a:t>
            </a:r>
            <a:r>
              <a:rPr lang="en-US" sz="2200" i="1" dirty="0" smtClean="0">
                <a:latin typeface="Arial"/>
                <a:cs typeface="Arial"/>
              </a:rPr>
              <a:t>n </a:t>
            </a:r>
            <a:r>
              <a:rPr lang="en-US" sz="2200" dirty="0" smtClean="0">
                <a:latin typeface="Arial"/>
                <a:cs typeface="Arial"/>
              </a:rPr>
              <a:t>elements and we add </a:t>
            </a:r>
            <a:r>
              <a:rPr lang="en-US" sz="2200" i="1" dirty="0" smtClean="0">
                <a:latin typeface="Arial"/>
                <a:cs typeface="Arial"/>
              </a:rPr>
              <a:t>n </a:t>
            </a:r>
            <a:r>
              <a:rPr lang="en-US" sz="2200" dirty="0" smtClean="0">
                <a:latin typeface="Arial"/>
                <a:cs typeface="Arial"/>
              </a:rPr>
              <a:t>more</a:t>
            </a:r>
          </a:p>
          <a:p>
            <a:pPr marL="914400" lvl="1" indent="-457200">
              <a:buFont typeface="Arial"/>
              <a:buChar char="•"/>
            </a:pPr>
            <a:r>
              <a:rPr lang="en-US" sz="2200" dirty="0" smtClean="0">
                <a:latin typeface="Arial"/>
                <a:cs typeface="Arial"/>
              </a:rPr>
              <a:t>It takes n-1*O(1) + 1*O(n) = O(n)</a:t>
            </a:r>
          </a:p>
          <a:p>
            <a:pPr marL="914400" lvl="1" indent="-457200">
              <a:buFont typeface="Arial"/>
              <a:buChar char="•"/>
            </a:pPr>
            <a:r>
              <a:rPr lang="en-US" sz="2200" dirty="0" smtClean="0">
                <a:latin typeface="Arial"/>
                <a:cs typeface="Arial"/>
              </a:rPr>
              <a:t>Amortized over the whole set of operations, each one is only O(1) time</a:t>
            </a:r>
          </a:p>
          <a:p>
            <a:pPr marL="914400" lvl="1" indent="-457200">
              <a:buFont typeface="Arial"/>
              <a:buChar char="•"/>
            </a:pPr>
            <a:r>
              <a:rPr lang="en-US" sz="2200" dirty="0" smtClean="0">
                <a:latin typeface="Arial"/>
                <a:cs typeface="Arial"/>
              </a:rPr>
              <a:t>What does this depend on?</a:t>
            </a:r>
          </a:p>
        </p:txBody>
      </p:sp>
    </p:spTree>
    <p:extLst>
      <p:ext uri="{BB962C8B-B14F-4D97-AF65-F5344CB8AC3E}">
        <p14:creationId xmlns:p14="http://schemas.microsoft.com/office/powerpoint/2010/main" val="294396098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 into the array?</a:t>
            </a:r>
          </a:p>
          <a:p>
            <a:pPr marL="914400" lvl="1" indent="-457200">
              <a:buFont typeface="Arial"/>
              <a:buChar char="•"/>
            </a:pPr>
            <a:r>
              <a:rPr lang="en-US" sz="2200" dirty="0" smtClean="0">
                <a:latin typeface="Arial"/>
                <a:cs typeface="Arial"/>
              </a:rPr>
              <a:t>Let’s say the array is full with </a:t>
            </a:r>
            <a:r>
              <a:rPr lang="en-US" sz="2200" i="1" dirty="0" smtClean="0">
                <a:latin typeface="Arial"/>
                <a:cs typeface="Arial"/>
              </a:rPr>
              <a:t>n </a:t>
            </a:r>
            <a:r>
              <a:rPr lang="en-US" sz="2200" dirty="0" smtClean="0">
                <a:latin typeface="Arial"/>
                <a:cs typeface="Arial"/>
              </a:rPr>
              <a:t>elements and we add </a:t>
            </a:r>
            <a:r>
              <a:rPr lang="en-US" sz="2200" i="1" dirty="0" smtClean="0">
                <a:latin typeface="Arial"/>
                <a:cs typeface="Arial"/>
              </a:rPr>
              <a:t>n </a:t>
            </a:r>
            <a:r>
              <a:rPr lang="en-US" sz="2200" dirty="0" smtClean="0">
                <a:latin typeface="Arial"/>
                <a:cs typeface="Arial"/>
              </a:rPr>
              <a:t>more</a:t>
            </a:r>
          </a:p>
          <a:p>
            <a:pPr marL="914400" lvl="1" indent="-457200">
              <a:buFont typeface="Arial"/>
              <a:buChar char="•"/>
            </a:pPr>
            <a:r>
              <a:rPr lang="en-US" sz="2200" dirty="0" smtClean="0">
                <a:latin typeface="Arial"/>
                <a:cs typeface="Arial"/>
              </a:rPr>
              <a:t>It takes n-1*O(1) + 1*O(n) = O(n)</a:t>
            </a:r>
          </a:p>
          <a:p>
            <a:pPr marL="914400" lvl="1" indent="-457200">
              <a:buFont typeface="Arial"/>
              <a:buChar char="•"/>
            </a:pPr>
            <a:r>
              <a:rPr lang="en-US" sz="2200" dirty="0" smtClean="0">
                <a:latin typeface="Arial"/>
                <a:cs typeface="Arial"/>
              </a:rPr>
              <a:t>Amortized over the whole set of operations, each one is only O(1) time</a:t>
            </a:r>
          </a:p>
          <a:p>
            <a:pPr marL="914400" lvl="1" indent="-457200">
              <a:buFont typeface="Arial"/>
              <a:buChar char="•"/>
            </a:pPr>
            <a:r>
              <a:rPr lang="en-US" sz="2200" dirty="0" smtClean="0">
                <a:latin typeface="Arial"/>
                <a:cs typeface="Arial"/>
              </a:rPr>
              <a:t>What does this depend on?</a:t>
            </a:r>
          </a:p>
          <a:p>
            <a:pPr marL="1600200" lvl="2" indent="-457200">
              <a:buFont typeface="Arial"/>
              <a:buChar char="•"/>
            </a:pPr>
            <a:r>
              <a:rPr lang="en-US" b="1" dirty="0" smtClean="0">
                <a:latin typeface="Arial"/>
                <a:cs typeface="Arial"/>
              </a:rPr>
              <a:t>Doubling the array</a:t>
            </a:r>
          </a:p>
        </p:txBody>
      </p:sp>
    </p:spTree>
    <p:extLst>
      <p:ext uri="{BB962C8B-B14F-4D97-AF65-F5344CB8AC3E}">
        <p14:creationId xmlns:p14="http://schemas.microsoft.com/office/powerpoint/2010/main" val="6930575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What if we only add some constant number to the array?</a:t>
            </a:r>
          </a:p>
          <a:p>
            <a:pPr marL="914400" lvl="1" indent="-457200">
              <a:buFont typeface="Arial"/>
              <a:buChar char="•"/>
            </a:pPr>
            <a:r>
              <a:rPr lang="en-US" sz="2200" dirty="0" smtClean="0">
                <a:latin typeface="Arial"/>
                <a:cs typeface="Arial"/>
              </a:rPr>
              <a:t>Let’s resize and add 10,000 elements every time</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a:t>
            </a:r>
          </a:p>
          <a:p>
            <a:pPr marL="914400" lvl="1" indent="-457200">
              <a:buFont typeface="Arial"/>
              <a:buChar char="•"/>
            </a:pPr>
            <a:r>
              <a:rPr lang="en-US" sz="2200" dirty="0">
                <a:cs typeface="Arial"/>
              </a:rPr>
              <a:t>n</a:t>
            </a:r>
            <a:r>
              <a:rPr lang="en-US" sz="2200" dirty="0" smtClean="0">
                <a:cs typeface="Arial"/>
              </a:rPr>
              <a:t>-n/10,000*</a:t>
            </a:r>
            <a:r>
              <a:rPr lang="en-US" sz="2200" dirty="0">
                <a:cs typeface="Arial"/>
              </a:rPr>
              <a:t>O(1) + </a:t>
            </a:r>
            <a:r>
              <a:rPr lang="en-US" sz="2200" dirty="0" smtClean="0">
                <a:cs typeface="Arial"/>
              </a:rPr>
              <a:t>n/10,000*</a:t>
            </a:r>
            <a:r>
              <a:rPr lang="en-US" sz="2200" dirty="0">
                <a:cs typeface="Arial"/>
              </a:rPr>
              <a:t>O(n) </a:t>
            </a:r>
          </a:p>
          <a:p>
            <a:pPr marL="914400" lvl="1" indent="-457200">
              <a:buFont typeface="Arial"/>
              <a:buChar char="•"/>
            </a:pPr>
            <a:endParaRPr lang="en-US" sz="2200" dirty="0" smtClean="0">
              <a:latin typeface="Arial"/>
              <a:cs typeface="Arial"/>
            </a:endParaRPr>
          </a:p>
          <a:p>
            <a:pPr marL="914400" lvl="1" indent="-457200">
              <a:buFont typeface="Arial"/>
              <a:buChar char="•"/>
            </a:pPr>
            <a:endParaRPr lang="en-US" dirty="0" smtClean="0">
              <a:latin typeface="Arial"/>
              <a:cs typeface="Arial"/>
            </a:endParaRPr>
          </a:p>
        </p:txBody>
      </p:sp>
    </p:spTree>
    <p:extLst>
      <p:ext uri="{BB962C8B-B14F-4D97-AF65-F5344CB8AC3E}">
        <p14:creationId xmlns:p14="http://schemas.microsoft.com/office/powerpoint/2010/main" val="202682952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Adding to unsorted array</a:t>
            </a:r>
          </a:p>
          <a:p>
            <a:pPr marL="914400" lvl="1" indent="-457200">
              <a:buFont typeface="Arial"/>
              <a:buChar char="•"/>
            </a:pPr>
            <a:r>
              <a:rPr lang="en-US" sz="2200" dirty="0" smtClean="0">
                <a:latin typeface="Arial"/>
                <a:cs typeface="Arial"/>
              </a:rPr>
              <a:t>What if we only add some constant number to the array?</a:t>
            </a:r>
          </a:p>
          <a:p>
            <a:pPr marL="914400" lvl="1" indent="-457200">
              <a:buFont typeface="Arial"/>
              <a:buChar char="•"/>
            </a:pPr>
            <a:r>
              <a:rPr lang="en-US" sz="2200" dirty="0" smtClean="0">
                <a:latin typeface="Arial"/>
                <a:cs typeface="Arial"/>
              </a:rPr>
              <a:t>Let’s resize and add 10,000 elements every time</a:t>
            </a:r>
          </a:p>
          <a:p>
            <a:pPr marL="914400" lvl="1" indent="-457200">
              <a:buFont typeface="Arial"/>
              <a:buChar char="•"/>
            </a:pPr>
            <a:r>
              <a:rPr lang="en-US" sz="2200" dirty="0" smtClean="0">
                <a:latin typeface="Arial"/>
                <a:cs typeface="Arial"/>
              </a:rPr>
              <a:t>How long does it take to add </a:t>
            </a:r>
            <a:r>
              <a:rPr lang="en-US" sz="2200" i="1" dirty="0" smtClean="0">
                <a:latin typeface="Arial"/>
                <a:cs typeface="Arial"/>
              </a:rPr>
              <a:t>n </a:t>
            </a:r>
            <a:r>
              <a:rPr lang="en-US" sz="2200" dirty="0" smtClean="0">
                <a:latin typeface="Arial"/>
                <a:cs typeface="Arial"/>
              </a:rPr>
              <a:t>elements?</a:t>
            </a:r>
          </a:p>
          <a:p>
            <a:pPr marL="914400" lvl="1" indent="-457200">
              <a:buFont typeface="Arial"/>
              <a:buChar char="•"/>
            </a:pPr>
            <a:r>
              <a:rPr lang="en-US" sz="2200" dirty="0">
                <a:cs typeface="Arial"/>
              </a:rPr>
              <a:t>n</a:t>
            </a:r>
            <a:r>
              <a:rPr lang="en-US" sz="2200" dirty="0" smtClean="0">
                <a:cs typeface="Arial"/>
              </a:rPr>
              <a:t>-n/10,000*</a:t>
            </a:r>
            <a:r>
              <a:rPr lang="en-US" sz="2200" dirty="0">
                <a:cs typeface="Arial"/>
              </a:rPr>
              <a:t>O(1) + </a:t>
            </a:r>
            <a:r>
              <a:rPr lang="en-US" sz="2200" dirty="0" smtClean="0">
                <a:cs typeface="Arial"/>
              </a:rPr>
              <a:t>n/10,000*</a:t>
            </a:r>
            <a:r>
              <a:rPr lang="en-US" sz="2200" dirty="0">
                <a:cs typeface="Arial"/>
              </a:rPr>
              <a:t>O(n) </a:t>
            </a:r>
            <a:r>
              <a:rPr lang="en-US" sz="2200" dirty="0" smtClean="0">
                <a:cs typeface="Arial"/>
              </a:rPr>
              <a:t>= O(n</a:t>
            </a:r>
            <a:r>
              <a:rPr lang="en-US" sz="2200" baseline="30000" dirty="0" smtClean="0">
                <a:cs typeface="Arial"/>
              </a:rPr>
              <a:t>2</a:t>
            </a:r>
            <a:r>
              <a:rPr lang="en-US" sz="2200" dirty="0" smtClean="0">
                <a:cs typeface="Arial"/>
              </a:rPr>
              <a:t>)</a:t>
            </a:r>
            <a:endParaRPr lang="en-US" sz="2200" dirty="0">
              <a:cs typeface="Arial"/>
            </a:endParaRPr>
          </a:p>
          <a:p>
            <a:pPr marL="914400" lvl="1" indent="-457200">
              <a:buFont typeface="Arial"/>
              <a:buChar char="•"/>
            </a:pPr>
            <a:r>
              <a:rPr lang="en-US" sz="2200" dirty="0" smtClean="0">
                <a:latin typeface="Arial"/>
                <a:cs typeface="Arial"/>
              </a:rPr>
              <a:t>This is for any constant, regardless of how large</a:t>
            </a:r>
          </a:p>
          <a:p>
            <a:pPr marL="914400" lvl="1" indent="-457200">
              <a:buFont typeface="Arial"/>
              <a:buChar char="•"/>
            </a:pPr>
            <a:endParaRPr lang="en-US" dirty="0" smtClean="0">
              <a:latin typeface="Arial"/>
              <a:cs typeface="Arial"/>
            </a:endParaRPr>
          </a:p>
        </p:txBody>
      </p:sp>
    </p:spTree>
    <p:extLst>
      <p:ext uri="{BB962C8B-B14F-4D97-AF65-F5344CB8AC3E}">
        <p14:creationId xmlns:p14="http://schemas.microsoft.com/office/powerpoint/2010/main" val="28251957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800" dirty="0" smtClean="0"/>
              <a:t>Algorithm Analysis</a:t>
            </a:r>
          </a:p>
          <a:p>
            <a:pPr marL="800100" lvl="1" indent="-342900">
              <a:buFont typeface="Arial"/>
              <a:buChar char="•"/>
            </a:pPr>
            <a:r>
              <a:rPr lang="en-US" sz="2800" dirty="0" smtClean="0"/>
              <a:t>Asymptotic behavior</a:t>
            </a:r>
            <a:endParaRPr lang="en-US" sz="2800" dirty="0"/>
          </a:p>
        </p:txBody>
      </p:sp>
    </p:spTree>
    <p:extLst>
      <p:ext uri="{BB962C8B-B14F-4D97-AF65-F5344CB8AC3E}">
        <p14:creationId xmlns:p14="http://schemas.microsoft.com/office/powerpoint/2010/main" val="380940191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Amortization the average runtime over repeated calls to the same function</a:t>
            </a:r>
            <a:endParaRPr lang="en-US" sz="2200" dirty="0" smtClean="0">
              <a:latin typeface="Arial"/>
              <a:cs typeface="Arial"/>
            </a:endParaRPr>
          </a:p>
          <a:p>
            <a:pPr marL="914400" lvl="1" indent="-457200">
              <a:buFont typeface="Arial"/>
              <a:buChar char="•"/>
            </a:pPr>
            <a:endParaRPr lang="en-US" dirty="0" smtClean="0">
              <a:latin typeface="Arial"/>
              <a:cs typeface="Arial"/>
            </a:endParaRPr>
          </a:p>
        </p:txBody>
      </p:sp>
    </p:spTree>
    <p:extLst>
      <p:ext uri="{BB962C8B-B14F-4D97-AF65-F5344CB8AC3E}">
        <p14:creationId xmlns:p14="http://schemas.microsoft.com/office/powerpoint/2010/main" val="317042385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Amortization the average runtime over repeated calls to the same function</a:t>
            </a:r>
          </a:p>
          <a:p>
            <a:pPr marL="914400" lvl="1" indent="-457200">
              <a:buFont typeface="Arial"/>
              <a:buChar char="•"/>
            </a:pPr>
            <a:r>
              <a:rPr lang="en-US" sz="2200" dirty="0" smtClean="0">
                <a:latin typeface="Arial"/>
                <a:cs typeface="Arial"/>
              </a:rPr>
              <a:t>If the worst case happens in predictable ways (i.e. every </a:t>
            </a:r>
            <a:r>
              <a:rPr lang="en-US" sz="2200" i="1" dirty="0" smtClean="0">
                <a:latin typeface="Arial"/>
                <a:cs typeface="Arial"/>
              </a:rPr>
              <a:t>n </a:t>
            </a:r>
            <a:r>
              <a:rPr lang="en-US" sz="2200" dirty="0" smtClean="0">
                <a:latin typeface="Arial"/>
                <a:cs typeface="Arial"/>
              </a:rPr>
              <a:t>inserts), then the costly operation doesn’t increase the total asymptotic runtime of multiple operations</a:t>
            </a:r>
            <a:endParaRPr lang="en-US" sz="2200" dirty="0" smtClean="0">
              <a:latin typeface="Arial"/>
              <a:cs typeface="Arial"/>
            </a:endParaRPr>
          </a:p>
          <a:p>
            <a:pPr marL="914400" lvl="1" indent="-457200">
              <a:buFont typeface="Arial"/>
              <a:buChar char="•"/>
            </a:pPr>
            <a:endParaRPr lang="en-US" dirty="0" smtClean="0">
              <a:latin typeface="Arial"/>
              <a:cs typeface="Arial"/>
            </a:endParaRPr>
          </a:p>
        </p:txBody>
      </p:sp>
    </p:spTree>
    <p:extLst>
      <p:ext uri="{BB962C8B-B14F-4D97-AF65-F5344CB8AC3E}">
        <p14:creationId xmlns:p14="http://schemas.microsoft.com/office/powerpoint/2010/main" val="58344812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Amortized Analysis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
        <p:nvSpPr>
          <p:cNvPr id="7" name="Content Placeholder 2"/>
          <p:cNvSpPr txBox="1">
            <a:spLocks/>
          </p:cNvSpPr>
          <p:nvPr/>
        </p:nvSpPr>
        <p:spPr>
          <a:xfrm>
            <a:off x="609599" y="1863583"/>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buFont typeface="Arial"/>
              <a:buChar char="•"/>
            </a:pPr>
            <a:r>
              <a:rPr lang="en-US" sz="2800" dirty="0" smtClean="0">
                <a:latin typeface="Arial"/>
                <a:cs typeface="Arial"/>
              </a:rPr>
              <a:t>Amortization the average runtime over repeated calls to the same function</a:t>
            </a:r>
          </a:p>
          <a:p>
            <a:pPr marL="914400" lvl="1" indent="-457200">
              <a:buFont typeface="Arial"/>
              <a:buChar char="•"/>
            </a:pPr>
            <a:r>
              <a:rPr lang="en-US" sz="2200" dirty="0" smtClean="0">
                <a:latin typeface="Arial"/>
                <a:cs typeface="Arial"/>
              </a:rPr>
              <a:t>If the worst case happens in predictable ways (i.e. every </a:t>
            </a:r>
            <a:r>
              <a:rPr lang="en-US" sz="2200" i="1" dirty="0" smtClean="0">
                <a:latin typeface="Arial"/>
                <a:cs typeface="Arial"/>
              </a:rPr>
              <a:t>n </a:t>
            </a:r>
            <a:r>
              <a:rPr lang="en-US" sz="2200" dirty="0" smtClean="0">
                <a:latin typeface="Arial"/>
                <a:cs typeface="Arial"/>
              </a:rPr>
              <a:t>inserts), then the costly operation doesn’t increase the total asymptotic runtime of multiple operations</a:t>
            </a:r>
          </a:p>
          <a:p>
            <a:pPr marL="914400" lvl="1" indent="-457200">
              <a:buFont typeface="Arial"/>
              <a:buChar char="•"/>
            </a:pPr>
            <a:r>
              <a:rPr lang="en-US" sz="2200" dirty="0" smtClean="0">
                <a:latin typeface="Arial"/>
                <a:cs typeface="Arial"/>
              </a:rPr>
              <a:t>Over </a:t>
            </a:r>
            <a:r>
              <a:rPr lang="en-US" sz="2200" i="1" dirty="0" smtClean="0">
                <a:latin typeface="Arial"/>
                <a:cs typeface="Arial"/>
              </a:rPr>
              <a:t>n </a:t>
            </a:r>
            <a:r>
              <a:rPr lang="en-US" sz="2200" dirty="0" smtClean="0">
                <a:latin typeface="Arial"/>
                <a:cs typeface="Arial"/>
              </a:rPr>
              <a:t>operations, remember to divide the total runtime by </a:t>
            </a:r>
            <a:r>
              <a:rPr lang="en-US" sz="2200" i="1" dirty="0" smtClean="0">
                <a:latin typeface="Arial"/>
                <a:cs typeface="Arial"/>
              </a:rPr>
              <a:t>n</a:t>
            </a:r>
            <a:endParaRPr lang="en-US" sz="2200" dirty="0" smtClean="0">
              <a:latin typeface="Arial"/>
              <a:cs typeface="Arial"/>
            </a:endParaRPr>
          </a:p>
          <a:p>
            <a:pPr marL="914400" lvl="1" indent="-457200">
              <a:buFont typeface="Arial"/>
              <a:buChar char="•"/>
            </a:pPr>
            <a:endParaRPr lang="en-US" dirty="0" smtClean="0">
              <a:latin typeface="Arial"/>
              <a:cs typeface="Arial"/>
            </a:endParaRPr>
          </a:p>
        </p:txBody>
      </p:sp>
    </p:spTree>
    <p:extLst>
      <p:ext uri="{BB962C8B-B14F-4D97-AF65-F5344CB8AC3E}">
        <p14:creationId xmlns:p14="http://schemas.microsoft.com/office/powerpoint/2010/main" val="249195148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199" y="152718"/>
            <a:ext cx="7922355" cy="1371600"/>
          </a:xfrm>
        </p:spPr>
        <p:txBody>
          <a:bodyPr/>
          <a:lstStyle/>
          <a:p>
            <a:r>
              <a:rPr lang="en-US" dirty="0" smtClean="0"/>
              <a:t>Dictionaries</a:t>
            </a:r>
            <a:endParaRPr lang="en-US" dirty="0"/>
          </a:p>
        </p:txBody>
      </p:sp>
      <p:sp>
        <p:nvSpPr>
          <p:cNvPr id="9" name="Content Placeholder 2"/>
          <p:cNvSpPr>
            <a:spLocks noGrp="1"/>
          </p:cNvSpPr>
          <p:nvPr>
            <p:ph idx="1"/>
          </p:nvPr>
        </p:nvSpPr>
        <p:spPr>
          <a:xfrm>
            <a:off x="457199" y="1711183"/>
            <a:ext cx="7620000" cy="4373563"/>
          </a:xfrm>
        </p:spPr>
        <p:txBody>
          <a:bodyPr>
            <a:normAutofit/>
          </a:bodyPr>
          <a:lstStyle/>
          <a:p>
            <a:pPr marL="457200" indent="-457200">
              <a:buFont typeface="Arial"/>
              <a:buChar char="•"/>
            </a:pPr>
            <a:r>
              <a:rPr lang="en-US" sz="2800" dirty="0" smtClean="0">
                <a:latin typeface="Arial"/>
                <a:cs typeface="Arial"/>
              </a:rPr>
              <a:t>Back to the dictionary problem</a:t>
            </a:r>
          </a:p>
          <a:p>
            <a:pPr marL="914400" lvl="1" indent="-457200">
              <a:buFont typeface="Arial"/>
              <a:buChar char="•"/>
            </a:pPr>
            <a:r>
              <a:rPr lang="en-US" sz="2800" dirty="0" smtClean="0">
                <a:latin typeface="Arial"/>
                <a:cs typeface="Arial"/>
              </a:rPr>
              <a:t>Can we apply these analytical tools to some simple implementations?</a:t>
            </a: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endParaRPr lang="en-US" sz="2800" dirty="0" smtClean="0">
              <a:latin typeface="Arial"/>
              <a:cs typeface="Arial"/>
            </a:endParaRPr>
          </a:p>
        </p:txBody>
      </p:sp>
    </p:spTree>
    <p:extLst>
      <p:ext uri="{BB962C8B-B14F-4D97-AF65-F5344CB8AC3E}">
        <p14:creationId xmlns:p14="http://schemas.microsoft.com/office/powerpoint/2010/main" val="87842018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Simple implementations</a:t>
            </a:r>
            <a:endParaRPr lang="en-US" sz="2200" dirty="0" smtClean="0"/>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097060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Simple implementations</a:t>
            </a:r>
            <a:endParaRPr lang="en-US" sz="2200" dirty="0" smtClean="0"/>
          </a:p>
          <a:p>
            <a:pPr marL="800100" lvl="1" indent="-342900">
              <a:buFont typeface="Arial"/>
              <a:buChar char="•"/>
            </a:pPr>
            <a:endParaRPr lang="en-US" sz="2800" dirty="0" smtClean="0"/>
          </a:p>
          <a:p>
            <a:pPr marL="800100" lvl="1" indent="-342900">
              <a:buFont typeface="Arial"/>
              <a:buChar char="•"/>
            </a:pPr>
            <a:endParaRPr lang="en-US" sz="2800" dirty="0" smtClean="0"/>
          </a:p>
        </p:txBody>
      </p:sp>
      <p:sp>
        <p:nvSpPr>
          <p:cNvPr id="32" name="Rectangle 3"/>
          <p:cNvSpPr txBox="1">
            <a:spLocks noChangeArrowheads="1"/>
          </p:cNvSpPr>
          <p:nvPr>
            <p:custDataLst>
              <p:tags r:id="rId1"/>
            </p:custDataLst>
          </p:nvPr>
        </p:nvSpPr>
        <p:spPr>
          <a:xfrm>
            <a:off x="838200" y="1295400"/>
            <a:ext cx="7467600" cy="47244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2057400" marR="0" lvl="4" indent="-22860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600" b="1" i="0" u="none" strike="noStrike" kern="1200" cap="none" spc="0" normalizeH="0" baseline="0" noProof="0" dirty="0" smtClean="0">
                <a:ln>
                  <a:noFill/>
                </a:ln>
                <a:solidFill>
                  <a:sysClr val="windowText" lastClr="000000"/>
                </a:solidFill>
                <a:effectLst/>
                <a:uLnTx/>
                <a:uFillTx/>
                <a:latin typeface="Courier New" pitchFamily="49" charset="0"/>
                <a:ea typeface="+mn-ea"/>
                <a:cs typeface="Courier New" pitchFamily="49" charset="0"/>
              </a:rPr>
              <a:t>insert   find    delete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rgbClr val="4F81BD"/>
                </a:solidFill>
                <a:effectLst/>
                <a:uLnTx/>
                <a:uFillTx/>
                <a:latin typeface="Calibri"/>
                <a:ea typeface="+mn-ea"/>
                <a:cs typeface="+mn-cs"/>
              </a:rPr>
              <a:t>Unsorted linked-list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rgbClr val="4F81BD"/>
                </a:solidFill>
                <a:effectLst/>
                <a:uLnTx/>
                <a:uFillTx/>
                <a:latin typeface="Calibri"/>
                <a:ea typeface="+mn-ea"/>
                <a:cs typeface="+mn-cs"/>
              </a:rPr>
              <a:t>Unsorted array                                         </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endPar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rgbClr val="4F81BD"/>
                </a:solidFill>
                <a:effectLst/>
                <a:uLnTx/>
                <a:uFillTx/>
                <a:latin typeface="Calibri"/>
                <a:ea typeface="+mn-ea"/>
                <a:cs typeface="+mn-cs"/>
              </a:rPr>
              <a:t>Sorted linked list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rgbClr val="4F81BD"/>
                </a:solidFill>
                <a:effectLst/>
                <a:uLnTx/>
                <a:uFillTx/>
                <a:latin typeface="Calibri"/>
                <a:ea typeface="+mn-ea"/>
                <a:cs typeface="+mn-cs"/>
              </a:rPr>
              <a:t>Sorted array                               </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Because we need to check for duplicates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smtClean="0">
              <a:ln>
                <a:noFill/>
              </a:ln>
              <a:solidFill>
                <a:srgbClr val="FF0000"/>
              </a:solidFill>
              <a:effectLst/>
              <a:uLnTx/>
              <a:uFillTx/>
              <a:latin typeface="Calibri"/>
              <a:ea typeface="+mn-ea"/>
              <a:cs typeface="+mn-cs"/>
            </a:endParaRPr>
          </a:p>
        </p:txBody>
      </p:sp>
      <p:sp>
        <p:nvSpPr>
          <p:cNvPr id="33" name="TextBox 32"/>
          <p:cNvSpPr txBox="1"/>
          <p:nvPr/>
        </p:nvSpPr>
        <p:spPr>
          <a:xfrm>
            <a:off x="4092996" y="2647890"/>
            <a:ext cx="95867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34" name="TextBox 33"/>
          <p:cNvSpPr txBox="1"/>
          <p:nvPr/>
        </p:nvSpPr>
        <p:spPr>
          <a:xfrm>
            <a:off x="6477000" y="266700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35" name="TextBox 34"/>
          <p:cNvSpPr txBox="1"/>
          <p:nvPr/>
        </p:nvSpPr>
        <p:spPr>
          <a:xfrm>
            <a:off x="5312196" y="266700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36" name="TextBox 35"/>
          <p:cNvSpPr txBox="1"/>
          <p:nvPr/>
        </p:nvSpPr>
        <p:spPr>
          <a:xfrm>
            <a:off x="4092996" y="3352800"/>
            <a:ext cx="95867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37" name="TextBox 36"/>
          <p:cNvSpPr txBox="1"/>
          <p:nvPr/>
        </p:nvSpPr>
        <p:spPr>
          <a:xfrm>
            <a:off x="5335808" y="335280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38" name="TextBox 37"/>
          <p:cNvSpPr txBox="1"/>
          <p:nvPr/>
        </p:nvSpPr>
        <p:spPr>
          <a:xfrm>
            <a:off x="6477000" y="335280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39" name="TextBox 38"/>
          <p:cNvSpPr txBox="1"/>
          <p:nvPr/>
        </p:nvSpPr>
        <p:spPr>
          <a:xfrm>
            <a:off x="4114800" y="409569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40" name="TextBox 39"/>
          <p:cNvSpPr txBox="1"/>
          <p:nvPr/>
        </p:nvSpPr>
        <p:spPr>
          <a:xfrm>
            <a:off x="5334000" y="409569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41" name="TextBox 40"/>
          <p:cNvSpPr txBox="1"/>
          <p:nvPr/>
        </p:nvSpPr>
        <p:spPr>
          <a:xfrm>
            <a:off x="6477000" y="409569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42" name="TextBox 41"/>
          <p:cNvSpPr txBox="1"/>
          <p:nvPr/>
        </p:nvSpPr>
        <p:spPr>
          <a:xfrm>
            <a:off x="4114800" y="480060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
        <p:nvSpPr>
          <p:cNvPr id="43" name="TextBox 42"/>
          <p:cNvSpPr txBox="1"/>
          <p:nvPr/>
        </p:nvSpPr>
        <p:spPr>
          <a:xfrm>
            <a:off x="5105400" y="4800600"/>
            <a:ext cx="126179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O(log n)</a:t>
            </a:r>
          </a:p>
        </p:txBody>
      </p:sp>
      <p:sp>
        <p:nvSpPr>
          <p:cNvPr id="44" name="TextBox 43"/>
          <p:cNvSpPr txBox="1"/>
          <p:nvPr/>
        </p:nvSpPr>
        <p:spPr>
          <a:xfrm>
            <a:off x="6477000" y="4800600"/>
            <a:ext cx="8053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ysClr val="windowText" lastClr="000000"/>
                </a:solidFill>
                <a:effectLst/>
                <a:uLnTx/>
                <a:uFillTx/>
                <a:latin typeface="Calibri"/>
              </a:rPr>
              <a:t>O(n)</a:t>
            </a:r>
          </a:p>
        </p:txBody>
      </p:sp>
    </p:spTree>
    <p:extLst>
      <p:ext uri="{BB962C8B-B14F-4D97-AF65-F5344CB8AC3E}">
        <p14:creationId xmlns:p14="http://schemas.microsoft.com/office/powerpoint/2010/main" val="2636102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40"/>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43"/>
                                        </p:tgtEl>
                                        <p:attrNameLst>
                                          <p:attrName>style.visibility</p:attrName>
                                        </p:attrNameLst>
                                      </p:cBhvr>
                                      <p:to>
                                        <p:strVal val="visible"/>
                                      </p:to>
                                    </p:set>
                                  </p:childTnLst>
                                </p:cTn>
                              </p:par>
                              <p:par>
                                <p:cTn id="75" presetID="1" presetClass="entr" presetSubtype="0" fill="hold" grpId="1"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4" grpId="1"/>
      <p:bldP spid="35" grpId="0"/>
      <p:bldP spid="35" grpId="1"/>
      <p:bldP spid="36" grpId="0"/>
      <p:bldP spid="36" grpId="1"/>
      <p:bldP spid="37" grpId="0"/>
      <p:bldP spid="37" grpId="1"/>
      <p:bldP spid="38" grpId="0"/>
      <p:bldP spid="38" grpId="1"/>
      <p:bldP spid="39" grpId="0"/>
      <p:bldP spid="39" grpId="1"/>
      <p:bldP spid="40" grpId="0"/>
      <p:bldP spid="40" grpId="1"/>
      <p:bldP spid="41" grpId="0"/>
      <p:bldP spid="41" grpId="1"/>
      <p:bldP spid="42" grpId="0"/>
      <p:bldP spid="42" grpId="1"/>
      <p:bldP spid="43" grpId="0"/>
      <p:bldP spid="43" grpId="1"/>
      <p:bldP spid="44" grpId="0"/>
      <p:bldP spid="44"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Other implementations?</a:t>
            </a:r>
            <a:endParaRPr lang="en-US" sz="2200" dirty="0" smtClean="0"/>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2029543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Other implementations?</a:t>
            </a:r>
          </a:p>
          <a:p>
            <a:pPr marL="800100" lvl="1" indent="-342900">
              <a:buFont typeface="Arial"/>
              <a:buChar char="•"/>
            </a:pPr>
            <a:r>
              <a:rPr lang="en-US" sz="2200" dirty="0" smtClean="0"/>
              <a:t>Binary Search Tree (BST)</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833696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Other implementations?</a:t>
            </a:r>
          </a:p>
          <a:p>
            <a:pPr marL="800100" lvl="1" indent="-342900">
              <a:buFont typeface="Arial"/>
              <a:buChar char="•"/>
            </a:pPr>
            <a:r>
              <a:rPr lang="en-US" sz="2200" dirty="0" smtClean="0"/>
              <a:t>Binary Search Tree (BST)</a:t>
            </a:r>
          </a:p>
          <a:p>
            <a:pPr marL="800100" lvl="1" indent="-342900">
              <a:buFont typeface="Arial"/>
              <a:buChar char="•"/>
            </a:pPr>
            <a:r>
              <a:rPr lang="en-US" sz="2200" dirty="0" smtClean="0"/>
              <a:t>Sort based on keys (which have to be comparable)</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838698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Other implementations?</a:t>
            </a:r>
          </a:p>
          <a:p>
            <a:pPr marL="800100" lvl="1" indent="-342900">
              <a:buFont typeface="Arial"/>
              <a:buChar char="•"/>
            </a:pPr>
            <a:r>
              <a:rPr lang="en-US" sz="2200" dirty="0" smtClean="0"/>
              <a:t>Binary Search Tree (BST)</a:t>
            </a:r>
          </a:p>
          <a:p>
            <a:pPr marL="800100" lvl="1" indent="-342900">
              <a:buFont typeface="Arial"/>
              <a:buChar char="•"/>
            </a:pPr>
            <a:r>
              <a:rPr lang="en-US" sz="2200" dirty="0" smtClean="0"/>
              <a:t>Sort based on keys (which have to be comparable)</a:t>
            </a:r>
          </a:p>
          <a:p>
            <a:pPr marL="800100" lvl="1" indent="-342900">
              <a:buFont typeface="Arial"/>
              <a:buChar char="•"/>
            </a:pPr>
            <a:r>
              <a:rPr lang="en-US" sz="2200" dirty="0" smtClean="0"/>
              <a:t>How do we implement this?</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2558268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800" dirty="0" smtClean="0"/>
              <a:t>Algorithm Analysis</a:t>
            </a:r>
          </a:p>
          <a:p>
            <a:pPr marL="800100" lvl="1" indent="-342900">
              <a:buFont typeface="Arial"/>
              <a:buChar char="•"/>
            </a:pPr>
            <a:r>
              <a:rPr lang="en-US" sz="2800" dirty="0" smtClean="0"/>
              <a:t>Asymptotic behavior</a:t>
            </a:r>
          </a:p>
          <a:p>
            <a:pPr marL="342900" indent="-342900">
              <a:buFont typeface="Arial"/>
              <a:buChar char="•"/>
            </a:pPr>
            <a:r>
              <a:rPr lang="en-US" sz="2800" dirty="0" smtClean="0"/>
              <a:t>Loops and iterations</a:t>
            </a:r>
            <a:endParaRPr lang="en-US" sz="2800" dirty="0"/>
          </a:p>
        </p:txBody>
      </p:sp>
    </p:spTree>
    <p:extLst>
      <p:ext uri="{BB962C8B-B14F-4D97-AF65-F5344CB8AC3E}">
        <p14:creationId xmlns:p14="http://schemas.microsoft.com/office/powerpoint/2010/main" val="50013506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BINARY SEARCH TREE</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Review</a:t>
            </a:r>
            <a:endParaRPr lang="en-US" sz="2200" dirty="0" smtClean="0"/>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1419185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BINARY SEARCH TREE</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Review</a:t>
            </a:r>
          </a:p>
          <a:p>
            <a:pPr marL="800100" lvl="1" indent="-342900">
              <a:buFont typeface="Arial"/>
              <a:buChar char="•"/>
            </a:pPr>
            <a:r>
              <a:rPr lang="en-US" sz="2200" dirty="0" smtClean="0"/>
              <a:t>What is a binary search tree?</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074862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BINARY SEARCH TREE</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Review</a:t>
            </a:r>
          </a:p>
          <a:p>
            <a:pPr marL="800100" lvl="1" indent="-342900">
              <a:buFont typeface="Arial"/>
              <a:buChar char="•"/>
            </a:pPr>
            <a:r>
              <a:rPr lang="en-US" sz="2200" dirty="0" smtClean="0"/>
              <a:t>What is a binary search tree?</a:t>
            </a:r>
          </a:p>
          <a:p>
            <a:pPr marL="1485900" lvl="2" indent="-342900">
              <a:buFont typeface="Arial"/>
              <a:buChar char="•"/>
            </a:pPr>
            <a:r>
              <a:rPr lang="en-US" dirty="0" smtClean="0"/>
              <a:t>A rooted tree, where each node has at most two children</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533212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BINARY SEARCH TREE</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Review</a:t>
            </a:r>
          </a:p>
          <a:p>
            <a:pPr marL="800100" lvl="1" indent="-342900">
              <a:buFont typeface="Arial"/>
              <a:buChar char="•"/>
            </a:pPr>
            <a:r>
              <a:rPr lang="en-US" sz="2200" dirty="0" smtClean="0"/>
              <a:t>What is a binary search tree?</a:t>
            </a:r>
          </a:p>
          <a:p>
            <a:pPr marL="1485900" lvl="2" indent="-342900">
              <a:buFont typeface="Arial"/>
              <a:buChar char="•"/>
            </a:pPr>
            <a:r>
              <a:rPr lang="en-US" dirty="0" smtClean="0"/>
              <a:t>A rooted tree, where each node has at most two children</a:t>
            </a:r>
          </a:p>
          <a:p>
            <a:pPr marL="1485900" lvl="2" indent="-342900">
              <a:buFont typeface="Arial"/>
              <a:buChar char="•"/>
            </a:pPr>
            <a:r>
              <a:rPr lang="en-US" dirty="0" smtClean="0"/>
              <a:t>All elements less than the root are in the left </a:t>
            </a:r>
            <a:r>
              <a:rPr lang="en-US" dirty="0" err="1" smtClean="0"/>
              <a:t>subtree</a:t>
            </a:r>
            <a:r>
              <a:rPr lang="en-US" dirty="0" smtClean="0"/>
              <a:t> and all elements larger than the root are in the right </a:t>
            </a:r>
            <a:r>
              <a:rPr lang="en-US" dirty="0" err="1" smtClean="0"/>
              <a:t>subtree</a:t>
            </a:r>
            <a:endParaRPr lang="en-US" dirty="0" smtClean="0"/>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264937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BINARY SEARCH TREE</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Review</a:t>
            </a:r>
          </a:p>
          <a:p>
            <a:pPr marL="800100" lvl="1" indent="-342900">
              <a:buFont typeface="Arial"/>
              <a:buChar char="•"/>
            </a:pPr>
            <a:r>
              <a:rPr lang="en-US" sz="2200" dirty="0" smtClean="0"/>
              <a:t>What is a binary search tree?</a:t>
            </a:r>
          </a:p>
          <a:p>
            <a:pPr marL="1485900" lvl="2" indent="-342900">
              <a:buFont typeface="Arial"/>
              <a:buChar char="•"/>
            </a:pPr>
            <a:r>
              <a:rPr lang="en-US" dirty="0" smtClean="0"/>
              <a:t>A rooted tree, where each node has at most two children</a:t>
            </a:r>
          </a:p>
          <a:p>
            <a:pPr marL="1485900" lvl="2" indent="-342900">
              <a:buFont typeface="Arial"/>
              <a:buChar char="•"/>
            </a:pPr>
            <a:r>
              <a:rPr lang="en-US" dirty="0" smtClean="0"/>
              <a:t>All elements less than the root are in the left </a:t>
            </a:r>
            <a:r>
              <a:rPr lang="en-US" dirty="0" err="1" smtClean="0"/>
              <a:t>subtree</a:t>
            </a:r>
            <a:r>
              <a:rPr lang="en-US" dirty="0" smtClean="0"/>
              <a:t> and all elements larger than the root are in the right </a:t>
            </a:r>
            <a:r>
              <a:rPr lang="en-US" dirty="0" err="1" smtClean="0"/>
              <a:t>subtree</a:t>
            </a:r>
            <a:endParaRPr lang="en-US" dirty="0" smtClean="0"/>
          </a:p>
          <a:p>
            <a:pPr marL="1485900" lvl="2" indent="-342900">
              <a:buFont typeface="Arial"/>
              <a:buChar char="•"/>
            </a:pPr>
            <a:r>
              <a:rPr lang="en-US" dirty="0" smtClean="0"/>
              <a:t>All, </a:t>
            </a:r>
            <a:r>
              <a:rPr lang="en-US" dirty="0" err="1" smtClean="0"/>
              <a:t>subtrees</a:t>
            </a:r>
            <a:r>
              <a:rPr lang="en-US" dirty="0" smtClean="0"/>
              <a:t> must also be binary search trees</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1712505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BINARY SEARCH TREE</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Review</a:t>
            </a:r>
          </a:p>
          <a:p>
            <a:pPr marL="800100" lvl="1" indent="-342900">
              <a:buFont typeface="Arial"/>
              <a:buChar char="•"/>
            </a:pPr>
            <a:r>
              <a:rPr lang="en-US" sz="2200" dirty="0" smtClean="0"/>
              <a:t>What is a binary search tree?</a:t>
            </a:r>
          </a:p>
          <a:p>
            <a:pPr marL="1485900" lvl="2" indent="-342900">
              <a:buFont typeface="Arial"/>
              <a:buChar char="•"/>
            </a:pPr>
            <a:r>
              <a:rPr lang="en-US" dirty="0" smtClean="0"/>
              <a:t>A rooted tree, where each node has at most two children</a:t>
            </a:r>
          </a:p>
          <a:p>
            <a:pPr marL="1485900" lvl="2" indent="-342900">
              <a:buFont typeface="Arial"/>
              <a:buChar char="•"/>
            </a:pPr>
            <a:r>
              <a:rPr lang="en-US" dirty="0" smtClean="0"/>
              <a:t>All elements less than the root are in the left </a:t>
            </a:r>
            <a:r>
              <a:rPr lang="en-US" dirty="0" err="1" smtClean="0"/>
              <a:t>subtree</a:t>
            </a:r>
            <a:r>
              <a:rPr lang="en-US" dirty="0" smtClean="0"/>
              <a:t> and all elements larger than the root are in the right </a:t>
            </a:r>
            <a:r>
              <a:rPr lang="en-US" dirty="0" err="1" smtClean="0"/>
              <a:t>subtree</a:t>
            </a:r>
            <a:endParaRPr lang="en-US" dirty="0" smtClean="0"/>
          </a:p>
          <a:p>
            <a:pPr marL="1485900" lvl="2" indent="-342900">
              <a:buFont typeface="Arial"/>
              <a:buChar char="•"/>
            </a:pPr>
            <a:r>
              <a:rPr lang="en-US" dirty="0" smtClean="0"/>
              <a:t>All, </a:t>
            </a:r>
            <a:r>
              <a:rPr lang="en-US" dirty="0" err="1" smtClean="0"/>
              <a:t>subtrees</a:t>
            </a:r>
            <a:r>
              <a:rPr lang="en-US" dirty="0" smtClean="0"/>
              <a:t> must also be binary search trees</a:t>
            </a:r>
          </a:p>
          <a:p>
            <a:pPr marL="800100" lvl="1" indent="-342900">
              <a:buFont typeface="Arial"/>
              <a:buChar char="•"/>
            </a:pPr>
            <a:r>
              <a:rPr lang="en-US" dirty="0" smtClean="0"/>
              <a:t>With this property, all binary search trees have sorted in-order traversals</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804087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Other implementations?</a:t>
            </a:r>
          </a:p>
          <a:p>
            <a:pPr marL="800100" lvl="1" indent="-342900">
              <a:buFont typeface="Arial"/>
              <a:buChar char="•"/>
            </a:pPr>
            <a:r>
              <a:rPr lang="en-US" sz="2200" dirty="0" smtClean="0"/>
              <a:t>Binary Search Tree (BST)</a:t>
            </a:r>
          </a:p>
          <a:p>
            <a:pPr marL="800100" lvl="1" indent="-342900">
              <a:buFont typeface="Arial"/>
              <a:buChar char="•"/>
            </a:pPr>
            <a:r>
              <a:rPr lang="en-US" sz="2200" dirty="0" smtClean="0"/>
              <a:t>Sort based on keys (which have to be comparable)</a:t>
            </a:r>
          </a:p>
          <a:p>
            <a:pPr marL="800100" lvl="1" indent="-342900">
              <a:buFont typeface="Arial"/>
              <a:buChar char="•"/>
            </a:pPr>
            <a:r>
              <a:rPr lang="en-US" sz="2200" dirty="0" smtClean="0"/>
              <a:t>How do we implement this?</a:t>
            </a:r>
          </a:p>
          <a:p>
            <a:pPr marL="800100" lvl="1" indent="-342900">
              <a:buFont typeface="Arial"/>
              <a:buChar char="•"/>
            </a:pPr>
            <a:r>
              <a:rPr lang="en-US" sz="2200" dirty="0" smtClean="0"/>
              <a:t>What changes need to be made?</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1851658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Node:</a:t>
            </a:r>
          </a:p>
          <a:p>
            <a:pPr marL="800100" lvl="1" indent="-342900">
              <a:buFont typeface="Arial"/>
              <a:buChar char="•"/>
            </a:pPr>
            <a:r>
              <a:rPr lang="en-US" sz="2200" dirty="0" smtClean="0"/>
              <a:t>Before:</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565216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Node:</a:t>
            </a:r>
          </a:p>
          <a:p>
            <a:pPr marL="800100" lvl="1" indent="-342900">
              <a:buFont typeface="Arial"/>
              <a:buChar char="•"/>
            </a:pPr>
            <a:r>
              <a:rPr lang="en-US" sz="2200" dirty="0" smtClean="0"/>
              <a:t>Before:</a:t>
            </a:r>
          </a:p>
          <a:p>
            <a:pPr marL="1485900" lvl="2" indent="-342900">
              <a:buFont typeface="Arial"/>
              <a:buChar char="•"/>
            </a:pPr>
            <a:r>
              <a:rPr lang="en-US" dirty="0" smtClean="0"/>
              <a:t>Node left</a:t>
            </a:r>
          </a:p>
          <a:p>
            <a:pPr marL="1485900" lvl="2" indent="-342900">
              <a:buFont typeface="Arial"/>
              <a:buChar char="•"/>
            </a:pPr>
            <a:r>
              <a:rPr lang="en-US" dirty="0" smtClean="0"/>
              <a:t>Node right</a:t>
            </a:r>
          </a:p>
          <a:p>
            <a:pPr marL="1485900" lvl="2" indent="-342900">
              <a:buFont typeface="Arial"/>
              <a:buChar char="•"/>
            </a:pPr>
            <a:r>
              <a:rPr lang="en-US" dirty="0" smtClean="0"/>
              <a:t>Value data</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2075046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Node:</a:t>
            </a:r>
          </a:p>
          <a:p>
            <a:pPr marL="800100" lvl="1" indent="-342900">
              <a:buFont typeface="Arial"/>
              <a:buChar char="•"/>
            </a:pPr>
            <a:r>
              <a:rPr lang="en-US" sz="2200" dirty="0" smtClean="0"/>
              <a:t>Before:</a:t>
            </a:r>
          </a:p>
          <a:p>
            <a:pPr marL="1485900" lvl="2" indent="-342900">
              <a:buFont typeface="Arial"/>
              <a:buChar char="•"/>
            </a:pPr>
            <a:r>
              <a:rPr lang="en-US" dirty="0" smtClean="0"/>
              <a:t>Node left</a:t>
            </a:r>
          </a:p>
          <a:p>
            <a:pPr marL="1485900" lvl="2" indent="-342900">
              <a:buFont typeface="Arial"/>
              <a:buChar char="•"/>
            </a:pPr>
            <a:r>
              <a:rPr lang="en-US" dirty="0" smtClean="0"/>
              <a:t>Node right</a:t>
            </a:r>
          </a:p>
          <a:p>
            <a:pPr marL="1485900" lvl="2" indent="-342900">
              <a:buFont typeface="Arial"/>
              <a:buChar char="•"/>
            </a:pPr>
            <a:r>
              <a:rPr lang="en-US" dirty="0" smtClean="0"/>
              <a:t>Value data</a:t>
            </a:r>
          </a:p>
          <a:p>
            <a:pPr marL="800100" lvl="1" indent="-342900">
              <a:buFont typeface="Arial"/>
              <a:buChar char="•"/>
            </a:pPr>
            <a:r>
              <a:rPr lang="en-US" dirty="0" smtClean="0"/>
              <a:t>Now?</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1293521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800" dirty="0" smtClean="0"/>
              <a:t>Algorithm Analysis</a:t>
            </a:r>
          </a:p>
          <a:p>
            <a:pPr marL="800100" lvl="1" indent="-342900">
              <a:buFont typeface="Arial"/>
              <a:buChar char="•"/>
            </a:pPr>
            <a:r>
              <a:rPr lang="en-US" sz="2800" dirty="0" smtClean="0"/>
              <a:t>Asymptotic behavior</a:t>
            </a:r>
          </a:p>
          <a:p>
            <a:pPr marL="342900" indent="-342900">
              <a:buFont typeface="Arial"/>
              <a:buChar char="•"/>
            </a:pPr>
            <a:r>
              <a:rPr lang="en-US" sz="2800" dirty="0" smtClean="0"/>
              <a:t>Loops and iterations</a:t>
            </a:r>
            <a:endParaRPr lang="en-US" sz="2800" dirty="0"/>
          </a:p>
          <a:p>
            <a:pPr marL="342900" indent="-342900">
              <a:buFont typeface="Arial"/>
              <a:buChar char="•"/>
            </a:pPr>
            <a:r>
              <a:rPr lang="en-US" sz="2800" dirty="0" smtClean="0"/>
              <a:t>Recursive functions</a:t>
            </a:r>
          </a:p>
        </p:txBody>
      </p:sp>
    </p:spTree>
    <p:extLst>
      <p:ext uri="{BB962C8B-B14F-4D97-AF65-F5344CB8AC3E}">
        <p14:creationId xmlns:p14="http://schemas.microsoft.com/office/powerpoint/2010/main" val="164317872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Node:</a:t>
            </a:r>
          </a:p>
          <a:p>
            <a:pPr marL="800100" lvl="1" indent="-342900">
              <a:buFont typeface="Arial"/>
              <a:buChar char="•"/>
            </a:pPr>
            <a:r>
              <a:rPr lang="en-US" sz="2200" dirty="0" smtClean="0"/>
              <a:t>Before:</a:t>
            </a:r>
          </a:p>
          <a:p>
            <a:pPr marL="1485900" lvl="2" indent="-342900">
              <a:buFont typeface="Arial"/>
              <a:buChar char="•"/>
            </a:pPr>
            <a:r>
              <a:rPr lang="en-US" dirty="0" smtClean="0"/>
              <a:t>Node left</a:t>
            </a:r>
          </a:p>
          <a:p>
            <a:pPr marL="1485900" lvl="2" indent="-342900">
              <a:buFont typeface="Arial"/>
              <a:buChar char="•"/>
            </a:pPr>
            <a:r>
              <a:rPr lang="en-US" dirty="0" smtClean="0"/>
              <a:t>Node right</a:t>
            </a:r>
          </a:p>
          <a:p>
            <a:pPr marL="1485900" lvl="2" indent="-342900">
              <a:buFont typeface="Arial"/>
              <a:buChar char="•"/>
            </a:pPr>
            <a:r>
              <a:rPr lang="en-US" dirty="0" smtClean="0"/>
              <a:t>Value data</a:t>
            </a:r>
          </a:p>
          <a:p>
            <a:pPr marL="800100" lvl="1" indent="-342900">
              <a:buFont typeface="Arial"/>
              <a:buChar char="•"/>
            </a:pPr>
            <a:r>
              <a:rPr lang="en-US" dirty="0" smtClean="0"/>
              <a:t>Now?</a:t>
            </a:r>
          </a:p>
          <a:p>
            <a:pPr marL="1485900" lvl="2" indent="-342900">
              <a:buFont typeface="Arial"/>
              <a:buChar char="•"/>
            </a:pPr>
            <a:r>
              <a:rPr lang="en-US" dirty="0" smtClean="0"/>
              <a:t>Node left</a:t>
            </a:r>
          </a:p>
          <a:p>
            <a:pPr marL="1485900" lvl="2" indent="-342900">
              <a:buFont typeface="Arial"/>
              <a:buChar char="•"/>
            </a:pPr>
            <a:r>
              <a:rPr lang="en-US" dirty="0" smtClean="0"/>
              <a:t>Node right</a:t>
            </a:r>
          </a:p>
          <a:p>
            <a:pPr marL="800100" lvl="1" indent="-342900">
              <a:buFont typeface="Arial"/>
              <a:buChar char="•"/>
            </a:pPr>
            <a:endParaRPr lang="en-US" sz="28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57787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Node:</a:t>
            </a:r>
          </a:p>
          <a:p>
            <a:pPr marL="800100" lvl="1" indent="-342900">
              <a:buFont typeface="Arial"/>
              <a:buChar char="•"/>
            </a:pPr>
            <a:r>
              <a:rPr lang="en-US" sz="2200" dirty="0" smtClean="0"/>
              <a:t>Before:</a:t>
            </a:r>
          </a:p>
          <a:p>
            <a:pPr marL="1485900" lvl="2" indent="-342900">
              <a:buFont typeface="Arial"/>
              <a:buChar char="•"/>
            </a:pPr>
            <a:r>
              <a:rPr lang="en-US" dirty="0" smtClean="0"/>
              <a:t>Node left</a:t>
            </a:r>
          </a:p>
          <a:p>
            <a:pPr marL="1485900" lvl="2" indent="-342900">
              <a:buFont typeface="Arial"/>
              <a:buChar char="•"/>
            </a:pPr>
            <a:r>
              <a:rPr lang="en-US" dirty="0" smtClean="0"/>
              <a:t>Node right</a:t>
            </a:r>
          </a:p>
          <a:p>
            <a:pPr marL="1485900" lvl="2" indent="-342900">
              <a:buFont typeface="Arial"/>
              <a:buChar char="•"/>
            </a:pPr>
            <a:r>
              <a:rPr lang="en-US" dirty="0" smtClean="0"/>
              <a:t>Value data</a:t>
            </a:r>
          </a:p>
          <a:p>
            <a:pPr marL="800100" lvl="1" indent="-342900">
              <a:buFont typeface="Arial"/>
              <a:buChar char="•"/>
            </a:pPr>
            <a:r>
              <a:rPr lang="en-US" dirty="0" smtClean="0"/>
              <a:t>Now?</a:t>
            </a:r>
          </a:p>
          <a:p>
            <a:pPr marL="1485900" lvl="2" indent="-342900">
              <a:buFont typeface="Arial"/>
              <a:buChar char="•"/>
            </a:pPr>
            <a:r>
              <a:rPr lang="en-US" dirty="0" smtClean="0"/>
              <a:t>Node left</a:t>
            </a:r>
          </a:p>
          <a:p>
            <a:pPr marL="1485900" lvl="2" indent="-342900">
              <a:buFont typeface="Arial"/>
              <a:buChar char="•"/>
            </a:pPr>
            <a:r>
              <a:rPr lang="en-US" dirty="0" smtClean="0"/>
              <a:t>Node right</a:t>
            </a:r>
          </a:p>
          <a:p>
            <a:pPr marL="1485900" lvl="2" indent="-342900">
              <a:buFont typeface="Arial"/>
              <a:buChar char="•"/>
            </a:pPr>
            <a:r>
              <a:rPr lang="en-US" dirty="0" smtClean="0"/>
              <a:t>Key k</a:t>
            </a:r>
          </a:p>
          <a:p>
            <a:pPr marL="1485900" lvl="2" indent="-342900">
              <a:buFont typeface="Arial"/>
              <a:buChar char="•"/>
            </a:pPr>
            <a:r>
              <a:rPr lang="en-US" dirty="0" smtClean="0"/>
              <a:t>Value v</a:t>
            </a:r>
          </a:p>
          <a:p>
            <a:pPr marL="800100" lvl="1" indent="-342900">
              <a:buFont typeface="Arial"/>
              <a:buChar char="•"/>
            </a:pPr>
            <a:endParaRPr lang="en-US" sz="2800" dirty="0" smtClean="0"/>
          </a:p>
        </p:txBody>
      </p:sp>
    </p:spTree>
    <p:extLst>
      <p:ext uri="{BB962C8B-B14F-4D97-AF65-F5344CB8AC3E}">
        <p14:creationId xmlns:p14="http://schemas.microsoft.com/office/powerpoint/2010/main" val="276410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Changes:</a:t>
            </a:r>
          </a:p>
          <a:p>
            <a:pPr marL="800100" lvl="1" indent="-342900">
              <a:buFont typeface="Arial"/>
              <a:buChar char="•"/>
            </a:pPr>
            <a:r>
              <a:rPr lang="en-US" sz="2200" dirty="0" smtClean="0"/>
              <a:t>Insert() and find() remain similar</a:t>
            </a:r>
            <a:endParaRPr lang="en-US"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469850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Changes:</a:t>
            </a:r>
          </a:p>
          <a:p>
            <a:pPr marL="800100" lvl="1" indent="-342900">
              <a:buFont typeface="Arial"/>
              <a:buChar char="•"/>
            </a:pPr>
            <a:r>
              <a:rPr lang="en-US" sz="2200" dirty="0" smtClean="0"/>
              <a:t>Insert() and find() remain similar</a:t>
            </a:r>
          </a:p>
          <a:p>
            <a:pPr marL="800100" lvl="1" indent="-342900">
              <a:buFont typeface="Arial"/>
              <a:buChar char="•"/>
            </a:pPr>
            <a:r>
              <a:rPr lang="en-US" sz="2200" dirty="0" smtClean="0"/>
              <a:t>Key is the primary comparison</a:t>
            </a:r>
            <a:endParaRPr lang="en-US"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655553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Changes:</a:t>
            </a:r>
          </a:p>
          <a:p>
            <a:pPr marL="800100" lvl="1" indent="-342900">
              <a:buFont typeface="Arial"/>
              <a:buChar char="•"/>
            </a:pPr>
            <a:r>
              <a:rPr lang="en-US" sz="2200" dirty="0" smtClean="0"/>
              <a:t>Insert() and find() remain similar</a:t>
            </a:r>
          </a:p>
          <a:p>
            <a:pPr marL="800100" lvl="1" indent="-342900">
              <a:buFont typeface="Arial"/>
              <a:buChar char="•"/>
            </a:pPr>
            <a:r>
              <a:rPr lang="en-US" sz="2200" dirty="0" smtClean="0"/>
              <a:t>Key is the primary comparison</a:t>
            </a:r>
          </a:p>
          <a:p>
            <a:pPr marL="800100" lvl="1" indent="-342900">
              <a:buFont typeface="Arial"/>
              <a:buChar char="•"/>
            </a:pPr>
            <a:r>
              <a:rPr lang="en-US" sz="2200" dirty="0" smtClean="0"/>
              <a:t>Value is attached to the key</a:t>
            </a:r>
            <a:endParaRPr lang="en-US"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1871009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Changes:</a:t>
            </a:r>
          </a:p>
          <a:p>
            <a:pPr marL="800100" lvl="1" indent="-342900">
              <a:buFont typeface="Arial"/>
              <a:buChar char="•"/>
            </a:pPr>
            <a:r>
              <a:rPr lang="en-US" sz="2200" dirty="0" smtClean="0"/>
              <a:t>Insert() and find() remain similar</a:t>
            </a:r>
          </a:p>
          <a:p>
            <a:pPr marL="800100" lvl="1" indent="-342900">
              <a:buFont typeface="Arial"/>
              <a:buChar char="•"/>
            </a:pPr>
            <a:r>
              <a:rPr lang="en-US" sz="2200" dirty="0" smtClean="0"/>
              <a:t>Key is the primary comparison</a:t>
            </a:r>
          </a:p>
          <a:p>
            <a:pPr marL="800100" lvl="1" indent="-342900">
              <a:buFont typeface="Arial"/>
              <a:buChar char="•"/>
            </a:pPr>
            <a:r>
              <a:rPr lang="en-US" sz="2200" dirty="0" smtClean="0"/>
              <a:t>Value is attached to the key</a:t>
            </a:r>
          </a:p>
          <a:p>
            <a:pPr marL="800100" lvl="1" indent="-342900">
              <a:buFont typeface="Arial"/>
              <a:buChar char="•"/>
            </a:pPr>
            <a:r>
              <a:rPr lang="en-US" sz="2200" b="1" dirty="0" smtClean="0"/>
              <a:t>Dictionary fact: All values have an associated key</a:t>
            </a:r>
            <a:endParaRPr lang="en-US" b="1"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369045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Changes:</a:t>
            </a:r>
          </a:p>
          <a:p>
            <a:pPr marL="800100" lvl="1" indent="-342900">
              <a:buFont typeface="Arial"/>
              <a:buChar char="•"/>
            </a:pPr>
            <a:r>
              <a:rPr lang="en-US" sz="2200" dirty="0" smtClean="0"/>
              <a:t>Insert() and find() remain similar</a:t>
            </a:r>
          </a:p>
          <a:p>
            <a:pPr marL="800100" lvl="1" indent="-342900">
              <a:buFont typeface="Arial"/>
              <a:buChar char="•"/>
            </a:pPr>
            <a:r>
              <a:rPr lang="en-US" sz="2200" dirty="0" smtClean="0"/>
              <a:t>Key is the primary comparison</a:t>
            </a:r>
          </a:p>
          <a:p>
            <a:pPr marL="800100" lvl="1" indent="-342900">
              <a:buFont typeface="Arial"/>
              <a:buChar char="•"/>
            </a:pPr>
            <a:r>
              <a:rPr lang="en-US" sz="2200" dirty="0" smtClean="0"/>
              <a:t>Value is attached to the key</a:t>
            </a:r>
          </a:p>
          <a:p>
            <a:pPr marL="800100" lvl="1" indent="-342900">
              <a:buFont typeface="Arial"/>
              <a:buChar char="•"/>
            </a:pPr>
            <a:r>
              <a:rPr lang="en-US" sz="2200" b="1" dirty="0" smtClean="0"/>
              <a:t>Dictionary fact: All values have an associated key</a:t>
            </a:r>
          </a:p>
          <a:p>
            <a:pPr marL="800100" lvl="1" indent="-342900">
              <a:buFont typeface="Arial"/>
              <a:buChar char="•"/>
            </a:pPr>
            <a:r>
              <a:rPr lang="en-US" sz="2200" b="1" dirty="0" smtClean="0"/>
              <a:t>All keys are unique, i.e. each key only has one value</a:t>
            </a:r>
            <a:endParaRPr lang="en-US" b="1"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3539400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What is our time for the three functions?</a:t>
            </a:r>
          </a:p>
          <a:p>
            <a:pPr marL="800100" lvl="1" indent="-342900">
              <a:buFont typeface="Arial"/>
              <a:buChar char="•"/>
            </a:pPr>
            <a:endParaRPr lang="en-US" sz="2800" dirty="0" smtClean="0"/>
          </a:p>
        </p:txBody>
      </p:sp>
    </p:spTree>
    <p:extLst>
      <p:ext uri="{BB962C8B-B14F-4D97-AF65-F5344CB8AC3E}">
        <p14:creationId xmlns:p14="http://schemas.microsoft.com/office/powerpoint/2010/main" val="1013865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What is our time for the three functions?</a:t>
            </a:r>
          </a:p>
          <a:p>
            <a:pPr marL="1485900" lvl="2" indent="-342900">
              <a:buFont typeface="Arial"/>
              <a:buChar char="•"/>
            </a:pPr>
            <a:r>
              <a:rPr lang="en-US" sz="2200" dirty="0" smtClean="0"/>
              <a:t>Insert()? Delete()? Find()?</a:t>
            </a:r>
          </a:p>
          <a:p>
            <a:pPr marL="1485900" lvl="2" indent="-342900">
              <a:buFont typeface="Arial"/>
              <a:buChar char="•"/>
            </a:pPr>
            <a:r>
              <a:rPr lang="en-US" sz="2200" i="1" dirty="0" smtClean="0"/>
              <a:t>Consider </a:t>
            </a:r>
            <a:r>
              <a:rPr lang="en-US" sz="2200" i="1" dirty="0" smtClean="0"/>
              <a:t>best and worst-case.</a:t>
            </a:r>
          </a:p>
          <a:p>
            <a:pPr marL="1485900" lvl="2" indent="-342900">
              <a:buFont typeface="Arial"/>
              <a:buChar char="•"/>
            </a:pPr>
            <a:r>
              <a:rPr lang="en-US" sz="2200" i="1" dirty="0" smtClean="0"/>
              <a:t>What are the inputs for best and worst-case?</a:t>
            </a:r>
          </a:p>
          <a:p>
            <a:pPr marL="800100" lvl="1" indent="-342900">
              <a:buFont typeface="Arial"/>
              <a:buChar char="•"/>
            </a:pPr>
            <a:endParaRPr lang="en-US" sz="2800" dirty="0" smtClean="0"/>
          </a:p>
        </p:txBody>
      </p:sp>
    </p:spTree>
    <p:extLst>
      <p:ext uri="{BB962C8B-B14F-4D97-AF65-F5344CB8AC3E}">
        <p14:creationId xmlns:p14="http://schemas.microsoft.com/office/powerpoint/2010/main" val="2472514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Insert():</a:t>
            </a:r>
          </a:p>
        </p:txBody>
      </p:sp>
    </p:spTree>
    <p:extLst>
      <p:ext uri="{BB962C8B-B14F-4D97-AF65-F5344CB8AC3E}">
        <p14:creationId xmlns:p14="http://schemas.microsoft.com/office/powerpoint/2010/main" val="334516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800" dirty="0" smtClean="0"/>
              <a:t>Algorithm Analysis</a:t>
            </a:r>
          </a:p>
          <a:p>
            <a:pPr marL="800100" lvl="1" indent="-342900">
              <a:buFont typeface="Arial"/>
              <a:buChar char="•"/>
            </a:pPr>
            <a:r>
              <a:rPr lang="en-US" sz="2800" dirty="0" smtClean="0"/>
              <a:t>Asymptotic behavior</a:t>
            </a:r>
          </a:p>
          <a:p>
            <a:pPr marL="342900" indent="-342900">
              <a:buFont typeface="Arial"/>
              <a:buChar char="•"/>
            </a:pPr>
            <a:r>
              <a:rPr lang="en-US" sz="2800" dirty="0" smtClean="0"/>
              <a:t>Loops and iterations</a:t>
            </a:r>
            <a:endParaRPr lang="en-US" sz="2800" dirty="0"/>
          </a:p>
          <a:p>
            <a:pPr marL="342900" indent="-342900">
              <a:buFont typeface="Arial"/>
              <a:buChar char="•"/>
            </a:pPr>
            <a:r>
              <a:rPr lang="en-US" sz="2800" dirty="0" smtClean="0"/>
              <a:t>Recursive functions</a:t>
            </a:r>
          </a:p>
          <a:p>
            <a:pPr marL="800100" lvl="1" indent="-342900">
              <a:buFont typeface="Arial"/>
              <a:buChar char="•"/>
            </a:pPr>
            <a:r>
              <a:rPr lang="en-US" sz="2800" dirty="0" smtClean="0"/>
              <a:t>Recurrence relations</a:t>
            </a:r>
          </a:p>
        </p:txBody>
      </p:sp>
    </p:spTree>
    <p:extLst>
      <p:ext uri="{BB962C8B-B14F-4D97-AF65-F5344CB8AC3E}">
        <p14:creationId xmlns:p14="http://schemas.microsoft.com/office/powerpoint/2010/main" val="4144355522"/>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Insert():</a:t>
            </a:r>
          </a:p>
          <a:p>
            <a:pPr marL="1485900" lvl="2" indent="-342900">
              <a:buFont typeface="Arial"/>
              <a:buChar char="•"/>
            </a:pPr>
            <a:r>
              <a:rPr lang="en-US" sz="2000" dirty="0" smtClean="0"/>
              <a:t>Worst case:</a:t>
            </a:r>
            <a:endParaRPr lang="en-US" sz="2800" dirty="0" smtClean="0"/>
          </a:p>
        </p:txBody>
      </p:sp>
    </p:spTree>
    <p:extLst>
      <p:ext uri="{BB962C8B-B14F-4D97-AF65-F5344CB8AC3E}">
        <p14:creationId xmlns:p14="http://schemas.microsoft.com/office/powerpoint/2010/main" val="1055100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Insert():</a:t>
            </a:r>
          </a:p>
          <a:p>
            <a:pPr marL="1485900" lvl="2" indent="-342900">
              <a:buFont typeface="Arial"/>
              <a:buChar char="•"/>
            </a:pPr>
            <a:r>
              <a:rPr lang="en-US" sz="2000" dirty="0" smtClean="0"/>
              <a:t>Worst case: O(n)</a:t>
            </a:r>
          </a:p>
          <a:p>
            <a:pPr marL="800100" lvl="1" indent="-342900">
              <a:buFont typeface="Arial"/>
              <a:buChar char="•"/>
            </a:pPr>
            <a:endParaRPr lang="en-US" sz="2800" dirty="0" smtClean="0"/>
          </a:p>
        </p:txBody>
      </p:sp>
    </p:spTree>
    <p:extLst>
      <p:ext uri="{BB962C8B-B14F-4D97-AF65-F5344CB8AC3E}">
        <p14:creationId xmlns:p14="http://schemas.microsoft.com/office/powerpoint/2010/main" val="287000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Insert():</a:t>
            </a:r>
          </a:p>
          <a:p>
            <a:pPr marL="1485900" lvl="2" indent="-342900">
              <a:buFont typeface="Arial"/>
              <a:buChar char="•"/>
            </a:pPr>
            <a:r>
              <a:rPr lang="en-US" sz="2000" dirty="0" smtClean="0"/>
              <a:t>Worst case: O(n). </a:t>
            </a:r>
            <a:r>
              <a:rPr lang="en-US" sz="2000" i="1" dirty="0" smtClean="0"/>
              <a:t>What is this worst case?</a:t>
            </a:r>
            <a:endParaRPr lang="en-US" sz="2000" dirty="0" smtClean="0"/>
          </a:p>
          <a:p>
            <a:pPr marL="800100" lvl="1" indent="-342900">
              <a:buFont typeface="Arial"/>
              <a:buChar char="•"/>
            </a:pPr>
            <a:endParaRPr lang="en-US" sz="2800" dirty="0" smtClean="0"/>
          </a:p>
        </p:txBody>
      </p:sp>
    </p:spTree>
    <p:extLst>
      <p:ext uri="{BB962C8B-B14F-4D97-AF65-F5344CB8AC3E}">
        <p14:creationId xmlns:p14="http://schemas.microsoft.com/office/powerpoint/2010/main" val="2646907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Insert():</a:t>
            </a:r>
          </a:p>
          <a:p>
            <a:pPr marL="1485900" lvl="2" indent="-342900">
              <a:buFont typeface="Arial"/>
              <a:buChar char="•"/>
            </a:pPr>
            <a:r>
              <a:rPr lang="en-US" sz="2000" dirty="0" smtClean="0"/>
              <a:t>Worst case: O(n)</a:t>
            </a:r>
          </a:p>
          <a:p>
            <a:pPr marL="1485900" lvl="2" indent="-342900">
              <a:buFont typeface="Arial"/>
              <a:buChar char="•"/>
            </a:pPr>
            <a:r>
              <a:rPr lang="en-US" sz="2000" dirty="0" smtClean="0"/>
              <a:t>Best case:</a:t>
            </a:r>
          </a:p>
          <a:p>
            <a:pPr marL="1485900" lvl="2" indent="-342900">
              <a:buFont typeface="Arial"/>
              <a:buChar char="•"/>
            </a:pPr>
            <a:endParaRPr lang="en-US" sz="2600" dirty="0" smtClean="0"/>
          </a:p>
        </p:txBody>
      </p:sp>
    </p:spTree>
    <p:extLst>
      <p:ext uri="{BB962C8B-B14F-4D97-AF65-F5344CB8AC3E}">
        <p14:creationId xmlns:p14="http://schemas.microsoft.com/office/powerpoint/2010/main" val="76195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Insert():</a:t>
            </a:r>
          </a:p>
          <a:p>
            <a:pPr marL="1485900" lvl="2" indent="-342900">
              <a:buFont typeface="Arial"/>
              <a:buChar char="•"/>
            </a:pPr>
            <a:r>
              <a:rPr lang="en-US" sz="2000" dirty="0" smtClean="0"/>
              <a:t>Worst case: O(n)</a:t>
            </a:r>
          </a:p>
          <a:p>
            <a:pPr marL="1485900" lvl="2" indent="-342900">
              <a:buFont typeface="Arial"/>
              <a:buChar char="•"/>
            </a:pPr>
            <a:r>
              <a:rPr lang="en-US" sz="2000" dirty="0" smtClean="0"/>
              <a:t>Best case: O</a:t>
            </a:r>
            <a:r>
              <a:rPr lang="en-US" sz="2000" dirty="0" smtClean="0"/>
              <a:t>(1)</a:t>
            </a:r>
            <a:endParaRPr lang="en-US" sz="2000" dirty="0" smtClean="0"/>
          </a:p>
          <a:p>
            <a:pPr marL="1485900" lvl="2" indent="-342900">
              <a:buFont typeface="Arial"/>
              <a:buChar char="•"/>
            </a:pPr>
            <a:r>
              <a:rPr lang="en-US" sz="2000" dirty="0" smtClean="0"/>
              <a:t>What is the general case here?</a:t>
            </a:r>
          </a:p>
          <a:p>
            <a:pPr marL="1943100" lvl="3" indent="-342900">
              <a:buFont typeface="Arial"/>
              <a:buChar char="•"/>
            </a:pPr>
            <a:r>
              <a:rPr lang="en-US" sz="2000" dirty="0" smtClean="0"/>
              <a:t>What does the runtime for a particular insert depend on</a:t>
            </a:r>
            <a:r>
              <a:rPr lang="en-US" sz="2000" dirty="0" smtClean="0"/>
              <a:t>?</a:t>
            </a:r>
          </a:p>
          <a:p>
            <a:pPr marL="1943100" lvl="3" indent="-342900">
              <a:buFont typeface="Arial"/>
              <a:buChar char="•"/>
            </a:pPr>
            <a:r>
              <a:rPr lang="en-US" sz="2000" dirty="0" smtClean="0"/>
              <a:t>Height of the tree</a:t>
            </a:r>
            <a:endParaRPr lang="en-US" sz="2000" dirty="0" smtClean="0"/>
          </a:p>
          <a:p>
            <a:pPr marL="1485900" lvl="2" indent="-342900">
              <a:buFont typeface="Arial"/>
              <a:buChar char="•"/>
            </a:pPr>
            <a:endParaRPr lang="en-US" sz="2600" dirty="0" smtClean="0"/>
          </a:p>
        </p:txBody>
      </p:sp>
    </p:spTree>
    <p:extLst>
      <p:ext uri="{BB962C8B-B14F-4D97-AF65-F5344CB8AC3E}">
        <p14:creationId xmlns:p14="http://schemas.microsoft.com/office/powerpoint/2010/main" val="1328305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Height review</a:t>
            </a:r>
            <a:endParaRPr lang="en-US" b="1" i="0" dirty="0">
              <a:cs typeface="Courier New" pitchFamily="49" charset="0"/>
            </a:endParaRPr>
          </a:p>
        </p:txBody>
      </p:sp>
      <p:sp>
        <p:nvSpPr>
          <p:cNvPr id="3" name="Content Placeholder 2"/>
          <p:cNvSpPr>
            <a:spLocks noGrp="1"/>
          </p:cNvSpPr>
          <p:nvPr>
            <p:ph idx="1"/>
          </p:nvPr>
        </p:nvSpPr>
        <p:spPr>
          <a:xfrm>
            <a:off x="685800" y="1585859"/>
            <a:ext cx="7924800" cy="5109925"/>
          </a:xfrm>
        </p:spPr>
        <p:txBody>
          <a:bodyPr>
            <a:normAutofit/>
          </a:bodyPr>
          <a:lstStyle/>
          <a:p>
            <a:pPr marL="342900" indent="-342900">
              <a:buFont typeface="Arial"/>
              <a:buChar char="•"/>
            </a:pPr>
            <a:r>
              <a:rPr lang="en-US" sz="2800" dirty="0" smtClean="0"/>
              <a:t>Height</a:t>
            </a:r>
            <a:endParaRPr lang="en-US" sz="2000" dirty="0" smtClean="0"/>
          </a:p>
          <a:p>
            <a:pPr marL="1485900" lvl="2" indent="-342900">
              <a:buFont typeface="Arial"/>
              <a:buChar char="•"/>
            </a:pPr>
            <a:endParaRPr lang="en-US" sz="2600" dirty="0" smtClean="0"/>
          </a:p>
        </p:txBody>
      </p:sp>
    </p:spTree>
    <p:extLst>
      <p:ext uri="{BB962C8B-B14F-4D97-AF65-F5344CB8AC3E}">
        <p14:creationId xmlns:p14="http://schemas.microsoft.com/office/powerpoint/2010/main" val="2392533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Height review</a:t>
            </a:r>
            <a:endParaRPr lang="en-US" b="1" i="0" dirty="0">
              <a:cs typeface="Courier New" pitchFamily="49" charset="0"/>
            </a:endParaRPr>
          </a:p>
        </p:txBody>
      </p:sp>
      <p:sp>
        <p:nvSpPr>
          <p:cNvPr id="3" name="Content Placeholder 2"/>
          <p:cNvSpPr>
            <a:spLocks noGrp="1"/>
          </p:cNvSpPr>
          <p:nvPr>
            <p:ph idx="1"/>
          </p:nvPr>
        </p:nvSpPr>
        <p:spPr>
          <a:xfrm>
            <a:off x="685800" y="1585859"/>
            <a:ext cx="7924800" cy="5109925"/>
          </a:xfrm>
        </p:spPr>
        <p:txBody>
          <a:bodyPr>
            <a:normAutofit/>
          </a:bodyPr>
          <a:lstStyle/>
          <a:p>
            <a:pPr marL="342900" indent="-342900">
              <a:buFont typeface="Arial"/>
              <a:buChar char="•"/>
            </a:pPr>
            <a:r>
              <a:rPr lang="en-US" sz="2800" dirty="0" smtClean="0"/>
              <a:t>Height</a:t>
            </a:r>
            <a:endParaRPr lang="en-US" sz="2600" dirty="0"/>
          </a:p>
          <a:p>
            <a:pPr marL="800100" lvl="1" indent="-342900">
              <a:buFont typeface="Arial"/>
              <a:buChar char="•"/>
            </a:pPr>
            <a:r>
              <a:rPr lang="en-US" sz="2400" dirty="0" smtClean="0"/>
              <a:t>In this class, we set the height of an empty tree to be equal to -1</a:t>
            </a:r>
          </a:p>
        </p:txBody>
      </p:sp>
    </p:spTree>
    <p:extLst>
      <p:ext uri="{BB962C8B-B14F-4D97-AF65-F5344CB8AC3E}">
        <p14:creationId xmlns:p14="http://schemas.microsoft.com/office/powerpoint/2010/main" val="2864104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Height review</a:t>
            </a:r>
            <a:endParaRPr lang="en-US" b="1" i="0" dirty="0">
              <a:cs typeface="Courier New" pitchFamily="49" charset="0"/>
            </a:endParaRPr>
          </a:p>
        </p:txBody>
      </p:sp>
      <p:sp>
        <p:nvSpPr>
          <p:cNvPr id="3" name="Content Placeholder 2"/>
          <p:cNvSpPr>
            <a:spLocks noGrp="1"/>
          </p:cNvSpPr>
          <p:nvPr>
            <p:ph idx="1"/>
          </p:nvPr>
        </p:nvSpPr>
        <p:spPr>
          <a:xfrm>
            <a:off x="685800" y="1585859"/>
            <a:ext cx="7924800" cy="5109925"/>
          </a:xfrm>
        </p:spPr>
        <p:txBody>
          <a:bodyPr>
            <a:normAutofit/>
          </a:bodyPr>
          <a:lstStyle/>
          <a:p>
            <a:pPr marL="342900" indent="-342900">
              <a:buFont typeface="Arial"/>
              <a:buChar char="•"/>
            </a:pPr>
            <a:r>
              <a:rPr lang="en-US" sz="2800" dirty="0" smtClean="0"/>
              <a:t>Height</a:t>
            </a:r>
            <a:endParaRPr lang="en-US" sz="2600" dirty="0"/>
          </a:p>
          <a:p>
            <a:pPr marL="800100" lvl="1" indent="-342900">
              <a:buFont typeface="Arial"/>
              <a:buChar char="•"/>
            </a:pPr>
            <a:r>
              <a:rPr lang="en-US" sz="2400" dirty="0" smtClean="0"/>
              <a:t>In this class, we set the height of an empty tree to be equal to -1</a:t>
            </a:r>
          </a:p>
          <a:p>
            <a:pPr marL="800100" lvl="1" indent="-342900">
              <a:buFont typeface="Arial"/>
              <a:buChar char="•"/>
            </a:pPr>
            <a:r>
              <a:rPr lang="en-US" sz="2400" dirty="0" smtClean="0"/>
              <a:t>This makes the height of a single node 0</a:t>
            </a:r>
          </a:p>
        </p:txBody>
      </p:sp>
    </p:spTree>
    <p:extLst>
      <p:ext uri="{BB962C8B-B14F-4D97-AF65-F5344CB8AC3E}">
        <p14:creationId xmlns:p14="http://schemas.microsoft.com/office/powerpoint/2010/main" val="2313627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Height review</a:t>
            </a:r>
            <a:endParaRPr lang="en-US" b="1" i="0" dirty="0">
              <a:cs typeface="Courier New" pitchFamily="49" charset="0"/>
            </a:endParaRPr>
          </a:p>
        </p:txBody>
      </p:sp>
      <p:sp>
        <p:nvSpPr>
          <p:cNvPr id="3" name="Content Placeholder 2"/>
          <p:cNvSpPr>
            <a:spLocks noGrp="1"/>
          </p:cNvSpPr>
          <p:nvPr>
            <p:ph idx="1"/>
          </p:nvPr>
        </p:nvSpPr>
        <p:spPr>
          <a:xfrm>
            <a:off x="685800" y="1585859"/>
            <a:ext cx="7924800" cy="5109925"/>
          </a:xfrm>
        </p:spPr>
        <p:txBody>
          <a:bodyPr>
            <a:normAutofit/>
          </a:bodyPr>
          <a:lstStyle/>
          <a:p>
            <a:pPr marL="342900" indent="-342900">
              <a:buFont typeface="Arial"/>
              <a:buChar char="•"/>
            </a:pPr>
            <a:r>
              <a:rPr lang="en-US" sz="2800" dirty="0" smtClean="0"/>
              <a:t>Height</a:t>
            </a:r>
            <a:endParaRPr lang="en-US" sz="2600" dirty="0"/>
          </a:p>
          <a:p>
            <a:pPr marL="800100" lvl="1" indent="-342900">
              <a:buFont typeface="Arial"/>
              <a:buChar char="•"/>
            </a:pPr>
            <a:r>
              <a:rPr lang="en-US" sz="2400" dirty="0" smtClean="0"/>
              <a:t>In this class, we set the height of an empty tree to be equal to -1</a:t>
            </a:r>
          </a:p>
          <a:p>
            <a:pPr marL="800100" lvl="1" indent="-342900">
              <a:buFont typeface="Arial"/>
              <a:buChar char="•"/>
            </a:pPr>
            <a:r>
              <a:rPr lang="en-US" sz="2400" dirty="0" smtClean="0"/>
              <a:t>This makes the height of a single node 0</a:t>
            </a:r>
          </a:p>
          <a:p>
            <a:pPr marL="800100" lvl="1" indent="-342900">
              <a:buFont typeface="Arial"/>
              <a:buChar char="•"/>
            </a:pPr>
            <a:r>
              <a:rPr lang="en-US" sz="2400" dirty="0" smtClean="0"/>
              <a:t>How do you calculate the height of a large tree?</a:t>
            </a:r>
          </a:p>
        </p:txBody>
      </p:sp>
    </p:spTree>
    <p:extLst>
      <p:ext uri="{BB962C8B-B14F-4D97-AF65-F5344CB8AC3E}">
        <p14:creationId xmlns:p14="http://schemas.microsoft.com/office/powerpoint/2010/main" val="4225808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Height review</a:t>
            </a:r>
            <a:endParaRPr lang="en-US" b="1" i="0" dirty="0">
              <a:cs typeface="Courier New" pitchFamily="49" charset="0"/>
            </a:endParaRPr>
          </a:p>
        </p:txBody>
      </p:sp>
      <p:sp>
        <p:nvSpPr>
          <p:cNvPr id="3" name="Content Placeholder 2"/>
          <p:cNvSpPr>
            <a:spLocks noGrp="1"/>
          </p:cNvSpPr>
          <p:nvPr>
            <p:ph idx="1"/>
          </p:nvPr>
        </p:nvSpPr>
        <p:spPr>
          <a:xfrm>
            <a:off x="685800" y="1585859"/>
            <a:ext cx="7924800" cy="5109925"/>
          </a:xfrm>
        </p:spPr>
        <p:txBody>
          <a:bodyPr>
            <a:normAutofit/>
          </a:bodyPr>
          <a:lstStyle/>
          <a:p>
            <a:pPr marL="342900" indent="-342900">
              <a:buFont typeface="Arial"/>
              <a:buChar char="•"/>
            </a:pPr>
            <a:r>
              <a:rPr lang="en-US" sz="2800" dirty="0" smtClean="0"/>
              <a:t>Height</a:t>
            </a:r>
            <a:endParaRPr lang="en-US" sz="2600" dirty="0"/>
          </a:p>
          <a:p>
            <a:pPr marL="800100" lvl="1" indent="-342900">
              <a:buFont typeface="Arial"/>
              <a:buChar char="•"/>
            </a:pPr>
            <a:r>
              <a:rPr lang="en-US" sz="2400" dirty="0" smtClean="0"/>
              <a:t>In this class, we set the height of an empty tree to be equal to -1</a:t>
            </a:r>
          </a:p>
          <a:p>
            <a:pPr marL="800100" lvl="1" indent="-342900">
              <a:buFont typeface="Arial"/>
              <a:buChar char="•"/>
            </a:pPr>
            <a:r>
              <a:rPr lang="en-US" sz="2400" dirty="0" smtClean="0"/>
              <a:t>This makes the height of a single node 0</a:t>
            </a:r>
          </a:p>
          <a:p>
            <a:pPr marL="800100" lvl="1" indent="-342900">
              <a:buFont typeface="Arial"/>
              <a:buChar char="•"/>
            </a:pPr>
            <a:r>
              <a:rPr lang="en-US" sz="2400" dirty="0" smtClean="0"/>
              <a:t>How do you calculate the height of a large tree?</a:t>
            </a:r>
          </a:p>
          <a:p>
            <a:pPr marL="1485900" lvl="2" indent="-342900">
              <a:buFont typeface="Arial"/>
              <a:buChar char="•"/>
            </a:pPr>
            <a:r>
              <a:rPr lang="en-US" sz="2200" dirty="0" smtClean="0"/>
              <a:t>Height = 1 + max(height(left),height(right))</a:t>
            </a:r>
          </a:p>
        </p:txBody>
      </p:sp>
    </p:spTree>
    <p:extLst>
      <p:ext uri="{BB962C8B-B14F-4D97-AF65-F5344CB8AC3E}">
        <p14:creationId xmlns:p14="http://schemas.microsoft.com/office/powerpoint/2010/main" val="1566322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285750" indent="-285750">
              <a:buFont typeface="Arial"/>
              <a:buChar char="•"/>
            </a:pPr>
            <a:r>
              <a:rPr lang="en-US" sz="2400" dirty="0" smtClean="0">
                <a:cs typeface="Arial"/>
              </a:rPr>
              <a:t>On </a:t>
            </a:r>
            <a:r>
              <a:rPr lang="en-US" sz="2400" dirty="0" smtClean="0">
                <a:cs typeface="Arial"/>
              </a:rPr>
              <a:t>Friday, </a:t>
            </a:r>
            <a:r>
              <a:rPr lang="en-US" sz="2400" dirty="0" smtClean="0">
                <a:cs typeface="Arial"/>
              </a:rPr>
              <a:t>we showed the formal recurrence approach</a:t>
            </a:r>
          </a:p>
          <a:p>
            <a:pPr marL="742950" lvl="1" indent="-285750">
              <a:buFont typeface="Arial"/>
              <a:buChar char="•"/>
            </a:pPr>
            <a:r>
              <a:rPr lang="en-US" sz="2400" dirty="0" smtClean="0">
                <a:cs typeface="Arial"/>
              </a:rPr>
              <a:t>Break into recursive, non-recursive</a:t>
            </a:r>
          </a:p>
          <a:p>
            <a:pPr marL="742950" lvl="1" indent="-285750">
              <a:buFont typeface="Arial"/>
              <a:buChar char="•"/>
            </a:pPr>
            <a:r>
              <a:rPr lang="en-US" sz="2400" dirty="0" smtClean="0">
                <a:cs typeface="Arial"/>
              </a:rPr>
              <a:t>Compute non-recursive computation time</a:t>
            </a:r>
          </a:p>
          <a:p>
            <a:pPr marL="742950" lvl="1" indent="-285750">
              <a:buFont typeface="Arial"/>
              <a:buChar char="•"/>
            </a:pPr>
            <a:r>
              <a:rPr lang="en-US" sz="2400" dirty="0" smtClean="0">
                <a:cs typeface="Arial"/>
              </a:rPr>
              <a:t>Produce the recurrence</a:t>
            </a:r>
          </a:p>
          <a:p>
            <a:pPr marL="742950" lvl="1" indent="-285750">
              <a:buFont typeface="Arial"/>
              <a:buChar char="•"/>
            </a:pPr>
            <a:r>
              <a:rPr lang="en-US" sz="2400" dirty="0" smtClean="0">
                <a:cs typeface="Arial"/>
              </a:rPr>
              <a:t>Roll out the recurrence and produce the closed form</a:t>
            </a:r>
          </a:p>
          <a:p>
            <a:pPr marL="742950" lvl="1" indent="-285750">
              <a:buFont typeface="Arial"/>
              <a:buChar char="•"/>
            </a:pPr>
            <a:r>
              <a:rPr lang="en-US" sz="2400" dirty="0" smtClean="0">
                <a:cs typeface="Arial"/>
              </a:rPr>
              <a:t>Upper-bound the closed form with </a:t>
            </a:r>
            <a:r>
              <a:rPr lang="en-US" sz="2400" dirty="0" err="1" smtClean="0">
                <a:cs typeface="Arial"/>
              </a:rPr>
              <a:t>bigO</a:t>
            </a:r>
            <a:r>
              <a:rPr lang="en-US" sz="2400" dirty="0" smtClean="0">
                <a:cs typeface="Arial"/>
              </a:rPr>
              <a:t> notation</a:t>
            </a:r>
            <a:endParaRPr lang="en-US" sz="2400" dirty="0">
              <a:cs typeface="Arial"/>
            </a:endParaRPr>
          </a:p>
        </p:txBody>
      </p:sp>
    </p:spTree>
    <p:extLst>
      <p:ext uri="{BB962C8B-B14F-4D97-AF65-F5344CB8AC3E}">
        <p14:creationId xmlns:p14="http://schemas.microsoft.com/office/powerpoint/2010/main" val="1961442791"/>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p:txBody>
      </p:sp>
    </p:spTree>
    <p:extLst>
      <p:ext uri="{BB962C8B-B14F-4D97-AF65-F5344CB8AC3E}">
        <p14:creationId xmlns:p14="http://schemas.microsoft.com/office/powerpoint/2010/main" val="2626925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a:p>
            <a:pPr marL="1485900" lvl="2" indent="-342900">
              <a:buFont typeface="Arial"/>
              <a:buChar char="•"/>
            </a:pPr>
            <a:r>
              <a:rPr lang="en-US" sz="2200" dirty="0" smtClean="0"/>
              <a:t>Worst-case: </a:t>
            </a:r>
          </a:p>
        </p:txBody>
      </p:sp>
    </p:spTree>
    <p:extLst>
      <p:ext uri="{BB962C8B-B14F-4D97-AF65-F5344CB8AC3E}">
        <p14:creationId xmlns:p14="http://schemas.microsoft.com/office/powerpoint/2010/main" val="1855311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a:p>
            <a:pPr marL="1485900" lvl="2" indent="-342900">
              <a:buFont typeface="Arial"/>
              <a:buChar char="•"/>
            </a:pPr>
            <a:r>
              <a:rPr lang="en-US" sz="2200" dirty="0" smtClean="0"/>
              <a:t>Worst-case: O(n) </a:t>
            </a:r>
          </a:p>
        </p:txBody>
      </p:sp>
    </p:spTree>
    <p:extLst>
      <p:ext uri="{BB962C8B-B14F-4D97-AF65-F5344CB8AC3E}">
        <p14:creationId xmlns:p14="http://schemas.microsoft.com/office/powerpoint/2010/main" val="765456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a:p>
            <a:pPr marL="1485900" lvl="2" indent="-342900">
              <a:buFont typeface="Arial"/>
              <a:buChar char="•"/>
            </a:pPr>
            <a:r>
              <a:rPr lang="en-US" sz="2200" dirty="0" smtClean="0"/>
              <a:t>Worst-case: O(n) </a:t>
            </a:r>
          </a:p>
          <a:p>
            <a:pPr marL="1485900" lvl="2" indent="-342900">
              <a:buFont typeface="Arial"/>
              <a:buChar char="•"/>
            </a:pPr>
            <a:r>
              <a:rPr lang="en-US" sz="2200" dirty="0" smtClean="0"/>
              <a:t>What is this case?</a:t>
            </a:r>
          </a:p>
        </p:txBody>
      </p:sp>
    </p:spTree>
    <p:extLst>
      <p:ext uri="{BB962C8B-B14F-4D97-AF65-F5344CB8AC3E}">
        <p14:creationId xmlns:p14="http://schemas.microsoft.com/office/powerpoint/2010/main" val="1198490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a:p>
            <a:pPr marL="1485900" lvl="2" indent="-342900">
              <a:buFont typeface="Arial"/>
              <a:buChar char="•"/>
            </a:pPr>
            <a:r>
              <a:rPr lang="en-US" sz="2200" dirty="0" smtClean="0"/>
              <a:t>Worst-case: O(n) </a:t>
            </a:r>
          </a:p>
          <a:p>
            <a:pPr marL="1485900" lvl="2" indent="-342900">
              <a:buFont typeface="Arial"/>
              <a:buChar char="•"/>
            </a:pPr>
            <a:r>
              <a:rPr lang="en-US" sz="2200" dirty="0" smtClean="0"/>
              <a:t>What is this case? </a:t>
            </a:r>
            <a:r>
              <a:rPr lang="en-US" sz="2200" i="1" dirty="0" smtClean="0"/>
              <a:t>When the tree is linear</a:t>
            </a:r>
            <a:endParaRPr lang="en-US" sz="2200" dirty="0" smtClean="0"/>
          </a:p>
        </p:txBody>
      </p:sp>
    </p:spTree>
    <p:extLst>
      <p:ext uri="{BB962C8B-B14F-4D97-AF65-F5344CB8AC3E}">
        <p14:creationId xmlns:p14="http://schemas.microsoft.com/office/powerpoint/2010/main" val="2004048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a:p>
            <a:pPr marL="1485900" lvl="2" indent="-342900">
              <a:buFont typeface="Arial"/>
              <a:buChar char="•"/>
            </a:pPr>
            <a:r>
              <a:rPr lang="en-US" sz="2200" dirty="0" smtClean="0"/>
              <a:t>Worst-case: O(n) </a:t>
            </a:r>
          </a:p>
          <a:p>
            <a:pPr marL="1485900" lvl="2" indent="-342900">
              <a:buFont typeface="Arial"/>
              <a:buChar char="•"/>
            </a:pPr>
            <a:r>
              <a:rPr lang="en-US" sz="2200" dirty="0" smtClean="0"/>
              <a:t>What is this case? </a:t>
            </a:r>
            <a:r>
              <a:rPr lang="en-US" sz="2200" i="1" dirty="0" smtClean="0"/>
              <a:t>When the tree is linear</a:t>
            </a:r>
          </a:p>
          <a:p>
            <a:pPr marL="1485900" lvl="2" indent="-342900">
              <a:buFont typeface="Arial"/>
              <a:buChar char="•"/>
            </a:pPr>
            <a:r>
              <a:rPr lang="en-US" sz="2200" dirty="0" smtClean="0"/>
              <a:t>Best-case: O(1)</a:t>
            </a:r>
          </a:p>
        </p:txBody>
      </p:sp>
    </p:spTree>
    <p:extLst>
      <p:ext uri="{BB962C8B-B14F-4D97-AF65-F5344CB8AC3E}">
        <p14:creationId xmlns:p14="http://schemas.microsoft.com/office/powerpoint/2010/main" val="94126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a:p>
            <a:pPr marL="1485900" lvl="2" indent="-342900">
              <a:buFont typeface="Arial"/>
              <a:buChar char="•"/>
            </a:pPr>
            <a:r>
              <a:rPr lang="en-US" sz="2200" dirty="0" smtClean="0"/>
              <a:t>Worst-case: O(n) </a:t>
            </a:r>
          </a:p>
          <a:p>
            <a:pPr marL="1485900" lvl="2" indent="-342900">
              <a:buFont typeface="Arial"/>
              <a:buChar char="•"/>
            </a:pPr>
            <a:r>
              <a:rPr lang="en-US" sz="2200" dirty="0" smtClean="0"/>
              <a:t>What is this case? </a:t>
            </a:r>
            <a:r>
              <a:rPr lang="en-US" sz="2200" i="1" dirty="0" smtClean="0"/>
              <a:t>When the tree is linear</a:t>
            </a:r>
          </a:p>
          <a:p>
            <a:pPr marL="1485900" lvl="2" indent="-342900">
              <a:buFont typeface="Arial"/>
              <a:buChar char="•"/>
            </a:pPr>
            <a:r>
              <a:rPr lang="en-US" sz="2200" dirty="0" smtClean="0"/>
              <a:t>Best-case: O(1) </a:t>
            </a:r>
            <a:r>
              <a:rPr lang="en-US" sz="2200" i="1" dirty="0" smtClean="0"/>
              <a:t>When the item is the root</a:t>
            </a:r>
            <a:endParaRPr lang="en-US" sz="2200" dirty="0" smtClean="0"/>
          </a:p>
        </p:txBody>
      </p:sp>
    </p:spTree>
    <p:extLst>
      <p:ext uri="{BB962C8B-B14F-4D97-AF65-F5344CB8AC3E}">
        <p14:creationId xmlns:p14="http://schemas.microsoft.com/office/powerpoint/2010/main" val="792601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Find():</a:t>
            </a:r>
          </a:p>
          <a:p>
            <a:pPr marL="1485900" lvl="2" indent="-342900">
              <a:buFont typeface="Arial"/>
              <a:buChar char="•"/>
            </a:pPr>
            <a:r>
              <a:rPr lang="en-US" sz="2200" dirty="0" smtClean="0"/>
              <a:t>Worst-case: O(n) </a:t>
            </a:r>
          </a:p>
          <a:p>
            <a:pPr marL="1485900" lvl="2" indent="-342900">
              <a:buFont typeface="Arial"/>
              <a:buChar char="•"/>
            </a:pPr>
            <a:r>
              <a:rPr lang="en-US" sz="2200" dirty="0" smtClean="0"/>
              <a:t>What is this case? </a:t>
            </a:r>
            <a:r>
              <a:rPr lang="en-US" sz="2200" i="1" dirty="0" smtClean="0"/>
              <a:t>When the tree is linear</a:t>
            </a:r>
          </a:p>
          <a:p>
            <a:pPr marL="1485900" lvl="2" indent="-342900">
              <a:buFont typeface="Arial"/>
              <a:buChar char="•"/>
            </a:pPr>
            <a:r>
              <a:rPr lang="en-US" sz="2200" dirty="0" smtClean="0"/>
              <a:t>Best-case: O(1) </a:t>
            </a:r>
            <a:r>
              <a:rPr lang="en-US" sz="2200" i="1" dirty="0" smtClean="0"/>
              <a:t>When the item is the root</a:t>
            </a:r>
          </a:p>
          <a:p>
            <a:pPr marL="1485900" lvl="2" indent="-342900">
              <a:buFont typeface="Arial"/>
              <a:buChar char="•"/>
            </a:pPr>
            <a:r>
              <a:rPr lang="en-US" sz="2200" dirty="0" smtClean="0"/>
              <a:t>Generally, however: O(log n) when the tree is balanced</a:t>
            </a:r>
          </a:p>
        </p:txBody>
      </p:sp>
    </p:spTree>
    <p:extLst>
      <p:ext uri="{BB962C8B-B14F-4D97-AF65-F5344CB8AC3E}">
        <p14:creationId xmlns:p14="http://schemas.microsoft.com/office/powerpoint/2010/main" val="4214965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endParaRPr lang="en-US" sz="2200" dirty="0" smtClean="0"/>
          </a:p>
        </p:txBody>
      </p:sp>
    </p:spTree>
    <p:extLst>
      <p:ext uri="{BB962C8B-B14F-4D97-AF65-F5344CB8AC3E}">
        <p14:creationId xmlns:p14="http://schemas.microsoft.com/office/powerpoint/2010/main" val="3410670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p:txBody>
      </p:sp>
    </p:spTree>
    <p:extLst>
      <p:ext uri="{BB962C8B-B14F-4D97-AF65-F5344CB8AC3E}">
        <p14:creationId xmlns:p14="http://schemas.microsoft.com/office/powerpoint/2010/main" val="3030492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marL="285750" indent="-285750">
              <a:buFont typeface="Arial"/>
              <a:buChar char="•"/>
            </a:pPr>
            <a:r>
              <a:rPr lang="en-US" sz="2400" dirty="0" smtClean="0">
                <a:cs typeface="Arial"/>
              </a:rPr>
              <a:t>While this process is important, we can save some steps if all we care about is the upper bound</a:t>
            </a:r>
          </a:p>
          <a:p>
            <a:pPr marL="742950" lvl="1" indent="-285750">
              <a:buFont typeface="Arial"/>
              <a:buChar char="•"/>
            </a:pPr>
            <a:r>
              <a:rPr lang="en-US" sz="2400" dirty="0" err="1" smtClean="0">
                <a:cs typeface="Arial"/>
              </a:rPr>
              <a:t>bigO</a:t>
            </a:r>
            <a:r>
              <a:rPr lang="en-US" sz="2400" dirty="0" smtClean="0">
                <a:cs typeface="Arial"/>
              </a:rPr>
              <a:t> notation eliminates the need for constants</a:t>
            </a:r>
          </a:p>
          <a:p>
            <a:pPr marL="742950" lvl="1" indent="-285750">
              <a:buFont typeface="Arial"/>
              <a:buChar char="•"/>
            </a:pPr>
            <a:r>
              <a:rPr lang="en-US" sz="2400" dirty="0" smtClean="0">
                <a:cs typeface="Arial"/>
              </a:rPr>
              <a:t>Lots of our messing around with c</a:t>
            </a:r>
            <a:r>
              <a:rPr lang="en-US" sz="2400" baseline="-25000" dirty="0" smtClean="0">
                <a:cs typeface="Arial"/>
              </a:rPr>
              <a:t>0</a:t>
            </a:r>
            <a:r>
              <a:rPr lang="en-US" sz="2400" dirty="0" smtClean="0">
                <a:cs typeface="Arial"/>
              </a:rPr>
              <a:t> and c</a:t>
            </a:r>
            <a:r>
              <a:rPr lang="en-US" sz="2400" baseline="-25000" dirty="0" smtClean="0">
                <a:cs typeface="Arial"/>
              </a:rPr>
              <a:t>1 </a:t>
            </a:r>
            <a:r>
              <a:rPr lang="en-US" sz="2400" dirty="0" smtClean="0">
                <a:cs typeface="Arial"/>
              </a:rPr>
              <a:t>doesn’t come through to the solution</a:t>
            </a:r>
          </a:p>
          <a:p>
            <a:pPr marL="742950" lvl="1" indent="-285750">
              <a:buFont typeface="Arial"/>
              <a:buChar char="•"/>
            </a:pPr>
            <a:endParaRPr lang="en-US" sz="2400" dirty="0">
              <a:cs typeface="Arial"/>
            </a:endParaRPr>
          </a:p>
        </p:txBody>
      </p:sp>
    </p:spTree>
    <p:extLst>
      <p:ext uri="{BB962C8B-B14F-4D97-AF65-F5344CB8AC3E}">
        <p14:creationId xmlns:p14="http://schemas.microsoft.com/office/powerpoint/2010/main" val="1327415904"/>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p>
        </p:txBody>
      </p:sp>
    </p:spTree>
    <p:extLst>
      <p:ext uri="{BB962C8B-B14F-4D97-AF65-F5344CB8AC3E}">
        <p14:creationId xmlns:p14="http://schemas.microsoft.com/office/powerpoint/2010/main" val="3031250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p:txBody>
      </p:sp>
    </p:spTree>
    <p:extLst>
      <p:ext uri="{BB962C8B-B14F-4D97-AF65-F5344CB8AC3E}">
        <p14:creationId xmlns:p14="http://schemas.microsoft.com/office/powerpoint/2010/main" val="2240430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a:p>
            <a:pPr marL="1943100" lvl="3" indent="-342900">
              <a:buFont typeface="Arial"/>
              <a:buChar char="•"/>
            </a:pPr>
            <a:r>
              <a:rPr lang="en-US" sz="2000" dirty="0" smtClean="0"/>
              <a:t>Don’t change the data, possibly throw an exception</a:t>
            </a:r>
          </a:p>
        </p:txBody>
      </p:sp>
    </p:spTree>
    <p:extLst>
      <p:ext uri="{BB962C8B-B14F-4D97-AF65-F5344CB8AC3E}">
        <p14:creationId xmlns:p14="http://schemas.microsoft.com/office/powerpoint/2010/main" val="682560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a:p>
            <a:pPr marL="1943100" lvl="3" indent="-342900">
              <a:buFont typeface="Arial"/>
              <a:buChar char="•"/>
            </a:pPr>
            <a:r>
              <a:rPr lang="en-US" sz="2000" dirty="0" smtClean="0"/>
              <a:t>Don’t change the data, possibly throw an exception</a:t>
            </a:r>
          </a:p>
          <a:p>
            <a:pPr marL="1485900" lvl="2" indent="-342900">
              <a:buFont typeface="Arial"/>
              <a:buChar char="•"/>
            </a:pPr>
            <a:r>
              <a:rPr lang="en-US" sz="2000" dirty="0" smtClean="0"/>
              <a:t>Case 1: The key is a leaf in the tree</a:t>
            </a:r>
          </a:p>
        </p:txBody>
      </p:sp>
    </p:spTree>
    <p:extLst>
      <p:ext uri="{BB962C8B-B14F-4D97-AF65-F5344CB8AC3E}">
        <p14:creationId xmlns:p14="http://schemas.microsoft.com/office/powerpoint/2010/main" val="1393656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a:p>
            <a:pPr marL="1943100" lvl="3" indent="-342900">
              <a:buFont typeface="Arial"/>
              <a:buChar char="•"/>
            </a:pPr>
            <a:r>
              <a:rPr lang="en-US" sz="2000" dirty="0" smtClean="0"/>
              <a:t>Don’t change the data, possibly throw an exception</a:t>
            </a:r>
          </a:p>
          <a:p>
            <a:pPr marL="1485900" lvl="2" indent="-342900">
              <a:buFont typeface="Arial"/>
              <a:buChar char="•"/>
            </a:pPr>
            <a:r>
              <a:rPr lang="en-US" sz="2000" dirty="0" smtClean="0"/>
              <a:t>Case 1: The key is a leaf in the tree</a:t>
            </a:r>
          </a:p>
          <a:p>
            <a:pPr marL="1943100" lvl="3" indent="-342900">
              <a:buFont typeface="Arial"/>
              <a:buChar char="•"/>
            </a:pPr>
            <a:r>
              <a:rPr lang="en-US" sz="2000" dirty="0" smtClean="0"/>
              <a:t>Remove the pointer to that node</a:t>
            </a:r>
          </a:p>
        </p:txBody>
      </p:sp>
    </p:spTree>
    <p:extLst>
      <p:ext uri="{BB962C8B-B14F-4D97-AF65-F5344CB8AC3E}">
        <p14:creationId xmlns:p14="http://schemas.microsoft.com/office/powerpoint/2010/main" val="3630806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a:p>
            <a:pPr marL="1943100" lvl="3" indent="-342900">
              <a:buFont typeface="Arial"/>
              <a:buChar char="•"/>
            </a:pPr>
            <a:r>
              <a:rPr lang="en-US" sz="2000" dirty="0" smtClean="0"/>
              <a:t>Don’t change the data, possibly throw an exception</a:t>
            </a:r>
          </a:p>
          <a:p>
            <a:pPr marL="1485900" lvl="2" indent="-342900">
              <a:buFont typeface="Arial"/>
              <a:buChar char="•"/>
            </a:pPr>
            <a:r>
              <a:rPr lang="en-US" sz="2000" dirty="0" smtClean="0"/>
              <a:t>Case 1: The key is a leaf in the tree</a:t>
            </a:r>
          </a:p>
          <a:p>
            <a:pPr marL="1943100" lvl="3" indent="-342900">
              <a:buFont typeface="Arial"/>
              <a:buChar char="•"/>
            </a:pPr>
            <a:r>
              <a:rPr lang="en-US" sz="2000" dirty="0" smtClean="0"/>
              <a:t>Remove the pointer to that node</a:t>
            </a:r>
          </a:p>
          <a:p>
            <a:pPr marL="1485900" lvl="2" indent="-342900">
              <a:buFont typeface="Arial"/>
              <a:buChar char="•"/>
            </a:pPr>
            <a:r>
              <a:rPr lang="en-US" sz="2000" dirty="0" smtClean="0"/>
              <a:t>Case 2: The node has one child</a:t>
            </a:r>
          </a:p>
        </p:txBody>
      </p:sp>
    </p:spTree>
    <p:extLst>
      <p:ext uri="{BB962C8B-B14F-4D97-AF65-F5344CB8AC3E}">
        <p14:creationId xmlns:p14="http://schemas.microsoft.com/office/powerpoint/2010/main" val="1203671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a:p>
            <a:pPr marL="1943100" lvl="3" indent="-342900">
              <a:buFont typeface="Arial"/>
              <a:buChar char="•"/>
            </a:pPr>
            <a:r>
              <a:rPr lang="en-US" sz="2000" dirty="0" smtClean="0"/>
              <a:t>Don’t change the data, possibly throw an exception</a:t>
            </a:r>
          </a:p>
          <a:p>
            <a:pPr marL="1485900" lvl="2" indent="-342900">
              <a:buFont typeface="Arial"/>
              <a:buChar char="•"/>
            </a:pPr>
            <a:r>
              <a:rPr lang="en-US" sz="2000" dirty="0" smtClean="0"/>
              <a:t>Case 1: The key is a leaf in the tree</a:t>
            </a:r>
          </a:p>
          <a:p>
            <a:pPr marL="1943100" lvl="3" indent="-342900">
              <a:buFont typeface="Arial"/>
              <a:buChar char="•"/>
            </a:pPr>
            <a:r>
              <a:rPr lang="en-US" sz="2000" dirty="0" smtClean="0"/>
              <a:t>Remove the pointer to that node</a:t>
            </a:r>
          </a:p>
          <a:p>
            <a:pPr marL="1485900" lvl="2" indent="-342900">
              <a:buFont typeface="Arial"/>
              <a:buChar char="•"/>
            </a:pPr>
            <a:r>
              <a:rPr lang="en-US" sz="2000" dirty="0" smtClean="0"/>
              <a:t>Case 2: The node has one child</a:t>
            </a:r>
          </a:p>
          <a:p>
            <a:pPr marL="1943100" lvl="3" indent="-342900">
              <a:buFont typeface="Arial"/>
              <a:buChar char="•"/>
            </a:pPr>
            <a:r>
              <a:rPr lang="en-US" sz="2000" dirty="0" smtClean="0"/>
              <a:t>Replace that node with its child</a:t>
            </a:r>
          </a:p>
        </p:txBody>
      </p:sp>
    </p:spTree>
    <p:extLst>
      <p:ext uri="{BB962C8B-B14F-4D97-AF65-F5344CB8AC3E}">
        <p14:creationId xmlns:p14="http://schemas.microsoft.com/office/powerpoint/2010/main" val="1739554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a:p>
            <a:pPr marL="1943100" lvl="3" indent="-342900">
              <a:buFont typeface="Arial"/>
              <a:buChar char="•"/>
            </a:pPr>
            <a:r>
              <a:rPr lang="en-US" sz="2000" dirty="0" smtClean="0"/>
              <a:t>Don’t change the data, possibly throw an exception</a:t>
            </a:r>
          </a:p>
          <a:p>
            <a:pPr marL="1485900" lvl="2" indent="-342900">
              <a:buFont typeface="Arial"/>
              <a:buChar char="•"/>
            </a:pPr>
            <a:r>
              <a:rPr lang="en-US" sz="2000" dirty="0" smtClean="0"/>
              <a:t>Case 1: The key is a leaf in the tree</a:t>
            </a:r>
          </a:p>
          <a:p>
            <a:pPr marL="1943100" lvl="3" indent="-342900">
              <a:buFont typeface="Arial"/>
              <a:buChar char="•"/>
            </a:pPr>
            <a:r>
              <a:rPr lang="en-US" sz="2000" dirty="0" smtClean="0"/>
              <a:t>Remove the pointer to that node</a:t>
            </a:r>
          </a:p>
          <a:p>
            <a:pPr marL="1485900" lvl="2" indent="-342900">
              <a:buFont typeface="Arial"/>
              <a:buChar char="•"/>
            </a:pPr>
            <a:r>
              <a:rPr lang="en-US" sz="2000" dirty="0" smtClean="0"/>
              <a:t>Case 2: The node has one child</a:t>
            </a:r>
          </a:p>
          <a:p>
            <a:pPr marL="1943100" lvl="3" indent="-342900">
              <a:buFont typeface="Arial"/>
              <a:buChar char="•"/>
            </a:pPr>
            <a:r>
              <a:rPr lang="en-US" sz="2000" dirty="0" smtClean="0"/>
              <a:t>Replace that node with its child</a:t>
            </a:r>
          </a:p>
          <a:p>
            <a:pPr marL="1485900" lvl="2" indent="-342900">
              <a:buFont typeface="Arial"/>
              <a:buChar char="•"/>
            </a:pPr>
            <a:r>
              <a:rPr lang="en-US" sz="2000" dirty="0" smtClean="0"/>
              <a:t>Case 3: The node has two children</a:t>
            </a:r>
          </a:p>
        </p:txBody>
      </p:sp>
    </p:spTree>
    <p:extLst>
      <p:ext uri="{BB962C8B-B14F-4D97-AF65-F5344CB8AC3E}">
        <p14:creationId xmlns:p14="http://schemas.microsoft.com/office/powerpoint/2010/main" val="3458826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What are some strategies for deleting?</a:t>
            </a:r>
          </a:p>
          <a:p>
            <a:pPr marL="1485900" lvl="2" indent="-342900">
              <a:buFont typeface="Arial"/>
              <a:buChar char="•"/>
            </a:pPr>
            <a:r>
              <a:rPr lang="en-US" sz="2000" dirty="0" smtClean="0"/>
              <a:t>Are there any cases where deleting is easy?</a:t>
            </a:r>
            <a:endParaRPr lang="en-US" sz="2000" dirty="0"/>
          </a:p>
          <a:p>
            <a:pPr marL="1485900" lvl="2" indent="-342900">
              <a:buFont typeface="Arial"/>
              <a:buChar char="•"/>
            </a:pPr>
            <a:r>
              <a:rPr lang="en-US" sz="2000" dirty="0" smtClean="0"/>
              <a:t>Case 0: The element is not in the data structure</a:t>
            </a:r>
          </a:p>
          <a:p>
            <a:pPr marL="1943100" lvl="3" indent="-342900">
              <a:buFont typeface="Arial"/>
              <a:buChar char="•"/>
            </a:pPr>
            <a:r>
              <a:rPr lang="en-US" sz="2000" dirty="0" smtClean="0"/>
              <a:t>Don’t change the data, possibly throw an exception</a:t>
            </a:r>
          </a:p>
          <a:p>
            <a:pPr marL="1485900" lvl="2" indent="-342900">
              <a:buFont typeface="Arial"/>
              <a:buChar char="•"/>
            </a:pPr>
            <a:r>
              <a:rPr lang="en-US" sz="2000" dirty="0" smtClean="0"/>
              <a:t>Case 1: The key is a leaf in the tree</a:t>
            </a:r>
          </a:p>
          <a:p>
            <a:pPr marL="1943100" lvl="3" indent="-342900">
              <a:buFont typeface="Arial"/>
              <a:buChar char="•"/>
            </a:pPr>
            <a:r>
              <a:rPr lang="en-US" sz="2000" dirty="0" smtClean="0"/>
              <a:t>Remove the pointer to that node</a:t>
            </a:r>
          </a:p>
          <a:p>
            <a:pPr marL="1485900" lvl="2" indent="-342900">
              <a:buFont typeface="Arial"/>
              <a:buChar char="•"/>
            </a:pPr>
            <a:r>
              <a:rPr lang="en-US" sz="2000" dirty="0" smtClean="0"/>
              <a:t>Case 2: The node has one child</a:t>
            </a:r>
          </a:p>
          <a:p>
            <a:pPr marL="1943100" lvl="3" indent="-342900">
              <a:buFont typeface="Arial"/>
              <a:buChar char="•"/>
            </a:pPr>
            <a:r>
              <a:rPr lang="en-US" sz="2000" dirty="0" smtClean="0"/>
              <a:t>Replace that node with its child</a:t>
            </a:r>
          </a:p>
          <a:p>
            <a:pPr marL="1485900" lvl="2" indent="-342900">
              <a:buFont typeface="Arial"/>
              <a:buChar char="•"/>
            </a:pPr>
            <a:r>
              <a:rPr lang="en-US" sz="2000" dirty="0" smtClean="0"/>
              <a:t>Case 3: The node has two children</a:t>
            </a:r>
          </a:p>
          <a:p>
            <a:pPr marL="1943100" lvl="3" indent="-342900">
              <a:buFont typeface="Arial"/>
              <a:buChar char="•"/>
            </a:pPr>
            <a:r>
              <a:rPr lang="en-US" sz="2000" i="1" dirty="0" smtClean="0"/>
              <a:t>What are some possible strategies?</a:t>
            </a:r>
          </a:p>
        </p:txBody>
      </p:sp>
    </p:spTree>
    <p:extLst>
      <p:ext uri="{BB962C8B-B14F-4D97-AF65-F5344CB8AC3E}">
        <p14:creationId xmlns:p14="http://schemas.microsoft.com/office/powerpoint/2010/main" val="402177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How do we delete 12?</a:t>
            </a:r>
          </a:p>
        </p:txBody>
      </p:sp>
      <p:sp>
        <p:nvSpPr>
          <p:cNvPr id="4" name="Oval 3"/>
          <p:cNvSpPr/>
          <p:nvPr/>
        </p:nvSpPr>
        <p:spPr>
          <a:xfrm>
            <a:off x="3859590" y="2935473"/>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12</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5" name="Oval 24"/>
          <p:cNvSpPr/>
          <p:nvPr/>
        </p:nvSpPr>
        <p:spPr>
          <a:xfrm>
            <a:off x="5416649"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13</a:t>
            </a:r>
            <a:endParaRPr lang="en-US" dirty="0">
              <a:solidFill>
                <a:schemeClr val="tx1"/>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3"/>
            <a:endCxn id="25" idx="0"/>
          </p:cNvCxnSpPr>
          <p:nvPr/>
        </p:nvCxnSpPr>
        <p:spPr>
          <a:xfrm flipH="1">
            <a:off x="5717840" y="5429309"/>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321772"/>
            <a:ext cx="1147122" cy="614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321772"/>
            <a:ext cx="947341" cy="614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3745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457200" y="1752600"/>
            <a:ext cx="7620000" cy="4874154"/>
          </a:xfrm>
        </p:spPr>
        <p:txBody>
          <a:bodyPr>
            <a:normAutofit/>
          </a:bodyPr>
          <a:lstStyle/>
          <a:p>
            <a:pPr marL="285750" indent="-285750">
              <a:buFont typeface="Arial"/>
              <a:buChar char="•"/>
            </a:pPr>
            <a:r>
              <a:rPr lang="en-US" sz="2400" dirty="0" smtClean="0">
                <a:cs typeface="Arial"/>
              </a:rPr>
              <a:t>Master theorem</a:t>
            </a:r>
          </a:p>
          <a:p>
            <a:pPr marL="742950" lvl="1" indent="-285750">
              <a:buFont typeface="Arial"/>
              <a:buChar char="•"/>
            </a:pPr>
            <a:r>
              <a:rPr lang="en-US" sz="2400" dirty="0" smtClean="0">
                <a:cs typeface="Arial"/>
              </a:rPr>
              <a:t>These recurrences all follow a similar pattern</a:t>
            </a:r>
            <a:endParaRPr lang="en-US" sz="2400" dirty="0">
              <a:cs typeface="Arial"/>
            </a:endParaRPr>
          </a:p>
        </p:txBody>
      </p:sp>
    </p:spTree>
    <p:extLst>
      <p:ext uri="{BB962C8B-B14F-4D97-AF65-F5344CB8AC3E}">
        <p14:creationId xmlns:p14="http://schemas.microsoft.com/office/powerpoint/2010/main" val="748759786"/>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How do we delete 12?</a:t>
            </a:r>
          </a:p>
          <a:p>
            <a:pPr marL="800100" lvl="1" indent="-342900">
              <a:buFont typeface="Arial"/>
              <a:buChar char="•"/>
            </a:pPr>
            <a:r>
              <a:rPr lang="en-US" i="1" dirty="0" smtClean="0"/>
              <a:t>Can we replace 12 with one of it’s children?</a:t>
            </a:r>
          </a:p>
        </p:txBody>
      </p:sp>
      <p:sp>
        <p:nvSpPr>
          <p:cNvPr id="4" name="Oval 3"/>
          <p:cNvSpPr/>
          <p:nvPr/>
        </p:nvSpPr>
        <p:spPr>
          <a:xfrm>
            <a:off x="3859590" y="2935473"/>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12</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5" name="Oval 24"/>
          <p:cNvSpPr/>
          <p:nvPr/>
        </p:nvSpPr>
        <p:spPr>
          <a:xfrm>
            <a:off x="5416649"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13</a:t>
            </a:r>
            <a:endParaRPr lang="en-US" dirty="0">
              <a:solidFill>
                <a:schemeClr val="tx1"/>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3"/>
            <a:endCxn id="25" idx="0"/>
          </p:cNvCxnSpPr>
          <p:nvPr/>
        </p:nvCxnSpPr>
        <p:spPr>
          <a:xfrm flipH="1">
            <a:off x="5717840" y="5429309"/>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321772"/>
            <a:ext cx="1147122" cy="614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321772"/>
            <a:ext cx="947341" cy="614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5282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How do we delete 12?</a:t>
            </a:r>
          </a:p>
          <a:p>
            <a:pPr marL="800100" lvl="1" indent="-342900">
              <a:buFont typeface="Arial"/>
              <a:buChar char="•"/>
            </a:pPr>
            <a:r>
              <a:rPr lang="en-US" i="1" dirty="0" smtClean="0"/>
              <a:t>Can we replace 12 with one of it’s children?</a:t>
            </a:r>
            <a:endParaRPr lang="en-US" i="1" dirty="0"/>
          </a:p>
          <a:p>
            <a:pPr marL="800100" lvl="1" indent="-342900">
              <a:buFont typeface="Arial"/>
              <a:buChar char="•"/>
            </a:pPr>
            <a:r>
              <a:rPr lang="en-US" i="1" dirty="0" smtClean="0"/>
              <a:t>Need to find candidate to replace 12</a:t>
            </a:r>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12</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5" name="Oval 24"/>
          <p:cNvSpPr/>
          <p:nvPr/>
        </p:nvSpPr>
        <p:spPr>
          <a:xfrm>
            <a:off x="5416649"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13</a:t>
            </a:r>
            <a:endParaRPr lang="en-US" dirty="0">
              <a:solidFill>
                <a:schemeClr val="tx1"/>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3"/>
            <a:endCxn id="25" idx="0"/>
          </p:cNvCxnSpPr>
          <p:nvPr/>
        </p:nvCxnSpPr>
        <p:spPr>
          <a:xfrm flipH="1">
            <a:off x="5717840" y="5429309"/>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611698"/>
            <a:ext cx="947341"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174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dirty="0" smtClean="0"/>
              <a:t>If a node has 2 children, then we can “delete” it by over writing the node with a different &lt;key, value&gt; pair</a:t>
            </a:r>
          </a:p>
        </p:txBody>
      </p:sp>
    </p:spTree>
    <p:extLst>
      <p:ext uri="{BB962C8B-B14F-4D97-AF65-F5344CB8AC3E}">
        <p14:creationId xmlns:p14="http://schemas.microsoft.com/office/powerpoint/2010/main" val="370828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dirty="0" smtClean="0"/>
              <a:t>If a node has 2 children, then we can “delete” it by over writing the node with a different &lt;key, value&gt; pair</a:t>
            </a:r>
          </a:p>
          <a:p>
            <a:pPr marL="800100" lvl="1" indent="-342900">
              <a:buFont typeface="Arial"/>
              <a:buChar char="•"/>
            </a:pPr>
            <a:r>
              <a:rPr lang="en-US" dirty="0" smtClean="0"/>
              <a:t>In order to avoid changing the shape and doing too much work, it must be either the predecessor (the element just before it in sorted order) or the successor (the element just after it in sorted order)</a:t>
            </a:r>
          </a:p>
        </p:txBody>
      </p:sp>
    </p:spTree>
    <p:extLst>
      <p:ext uri="{BB962C8B-B14F-4D97-AF65-F5344CB8AC3E}">
        <p14:creationId xmlns:p14="http://schemas.microsoft.com/office/powerpoint/2010/main" val="3041291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What are the predecessor and successor of 12?</a:t>
            </a:r>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12</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5" name="Oval 24"/>
          <p:cNvSpPr/>
          <p:nvPr/>
        </p:nvSpPr>
        <p:spPr>
          <a:xfrm>
            <a:off x="5416649"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13</a:t>
            </a:r>
            <a:endParaRPr lang="en-US" dirty="0">
              <a:solidFill>
                <a:schemeClr val="tx1"/>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3"/>
            <a:endCxn id="25" idx="0"/>
          </p:cNvCxnSpPr>
          <p:nvPr/>
        </p:nvCxnSpPr>
        <p:spPr>
          <a:xfrm flipH="1">
            <a:off x="5717840" y="5429309"/>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611698"/>
            <a:ext cx="947341"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8183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What are the predecessor and successor of 12?</a:t>
            </a:r>
          </a:p>
          <a:p>
            <a:pPr marL="800100" lvl="1" indent="-342900">
              <a:buFont typeface="Arial"/>
              <a:buChar char="•"/>
            </a:pPr>
            <a:r>
              <a:rPr lang="en-US" i="1" dirty="0" smtClean="0"/>
              <a:t>What is unique about these elements?</a:t>
            </a:r>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12</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5" name="Oval 24"/>
          <p:cNvSpPr/>
          <p:nvPr/>
        </p:nvSpPr>
        <p:spPr>
          <a:xfrm>
            <a:off x="5416649"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13</a:t>
            </a:r>
            <a:endParaRPr lang="en-US" dirty="0">
              <a:solidFill>
                <a:schemeClr val="tx1"/>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3"/>
            <a:endCxn id="25" idx="0"/>
          </p:cNvCxnSpPr>
          <p:nvPr/>
        </p:nvCxnSpPr>
        <p:spPr>
          <a:xfrm flipH="1">
            <a:off x="5717840" y="5429309"/>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611698"/>
            <a:ext cx="947341"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3109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What are the predecessor and successor of 12?</a:t>
            </a:r>
          </a:p>
          <a:p>
            <a:pPr marL="800100" lvl="1" indent="-342900">
              <a:buFont typeface="Arial"/>
              <a:buChar char="•"/>
            </a:pPr>
            <a:r>
              <a:rPr lang="en-US" i="1" dirty="0" smtClean="0"/>
              <a:t>What is unique about these elements?</a:t>
            </a:r>
          </a:p>
          <a:p>
            <a:pPr marL="1485900" lvl="2" indent="-342900">
              <a:buFont typeface="Arial"/>
              <a:buChar char="•"/>
            </a:pPr>
            <a:r>
              <a:rPr lang="en-US" b="1" i="1" dirty="0" smtClean="0"/>
              <a:t>They have at most one child! Easy deletion</a:t>
            </a:r>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12</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5" name="Oval 24"/>
          <p:cNvSpPr/>
          <p:nvPr/>
        </p:nvSpPr>
        <p:spPr>
          <a:xfrm>
            <a:off x="5416649"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13</a:t>
            </a:r>
            <a:endParaRPr lang="en-US" dirty="0">
              <a:solidFill>
                <a:schemeClr val="tx1"/>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3"/>
            <a:endCxn id="25" idx="0"/>
          </p:cNvCxnSpPr>
          <p:nvPr/>
        </p:nvCxnSpPr>
        <p:spPr>
          <a:xfrm flipH="1">
            <a:off x="5717840" y="5429309"/>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611698"/>
            <a:ext cx="947341"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8668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What are the predecessor and successor of 12?</a:t>
            </a:r>
          </a:p>
          <a:p>
            <a:pPr marL="800100" lvl="1" indent="-342900">
              <a:buFont typeface="Arial"/>
              <a:buChar char="•"/>
            </a:pPr>
            <a:r>
              <a:rPr lang="en-US" i="1" dirty="0" smtClean="0"/>
              <a:t>What is unique about these elements?</a:t>
            </a:r>
          </a:p>
          <a:p>
            <a:pPr marL="1485900" lvl="2" indent="-342900">
              <a:buFont typeface="Arial"/>
              <a:buChar char="•"/>
            </a:pPr>
            <a:r>
              <a:rPr lang="en-US" b="1" i="1" dirty="0" smtClean="0"/>
              <a:t>They have at most one child! Easy deletion</a:t>
            </a:r>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12</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5" name="Oval 24"/>
          <p:cNvSpPr/>
          <p:nvPr/>
        </p:nvSpPr>
        <p:spPr>
          <a:xfrm>
            <a:off x="5416649" y="6137955"/>
            <a:ext cx="602381" cy="452577"/>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FFFFFF"/>
                </a:solidFill>
                <a:latin typeface="Times"/>
                <a:cs typeface="Times"/>
              </a:rPr>
              <a:t>13</a:t>
            </a:r>
            <a:endParaRPr lang="en-US" b="1" dirty="0">
              <a:solidFill>
                <a:srgbClr val="FFFFFF"/>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3"/>
            <a:endCxn id="25" idx="0"/>
          </p:cNvCxnSpPr>
          <p:nvPr/>
        </p:nvCxnSpPr>
        <p:spPr>
          <a:xfrm flipH="1">
            <a:off x="5717840" y="5429309"/>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611698"/>
            <a:ext cx="947341"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7984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Deleting nodes with 2 children</a:t>
            </a:r>
          </a:p>
          <a:p>
            <a:pPr marL="800100" lvl="1" indent="-342900">
              <a:buFont typeface="Arial"/>
              <a:buChar char="•"/>
            </a:pPr>
            <a:r>
              <a:rPr lang="en-US" i="1" dirty="0" smtClean="0"/>
              <a:t>What are the predecessor and successor of 12?</a:t>
            </a:r>
          </a:p>
          <a:p>
            <a:pPr marL="800100" lvl="1" indent="-342900">
              <a:buFont typeface="Arial"/>
              <a:buChar char="•"/>
            </a:pPr>
            <a:r>
              <a:rPr lang="en-US" i="1" dirty="0" smtClean="0"/>
              <a:t>What is unique about these elements?</a:t>
            </a:r>
          </a:p>
          <a:p>
            <a:pPr marL="1485900" lvl="2" indent="-342900">
              <a:buFont typeface="Arial"/>
              <a:buChar char="•"/>
            </a:pPr>
            <a:r>
              <a:rPr lang="en-US" b="1" i="1" dirty="0" smtClean="0"/>
              <a:t>They have at most one child! Easy deletion</a:t>
            </a:r>
          </a:p>
        </p:txBody>
      </p:sp>
      <p:sp>
        <p:nvSpPr>
          <p:cNvPr id="4" name="Oval 3"/>
          <p:cNvSpPr/>
          <p:nvPr/>
        </p:nvSpPr>
        <p:spPr>
          <a:xfrm>
            <a:off x="3859590" y="3225399"/>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8</a:t>
            </a:r>
          </a:p>
        </p:txBody>
      </p:sp>
      <p:sp>
        <p:nvSpPr>
          <p:cNvPr id="5" name="Oval 4"/>
          <p:cNvSpPr/>
          <p:nvPr/>
        </p:nvSpPr>
        <p:spPr>
          <a:xfrm>
            <a:off x="2392447" y="386982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4</a:t>
            </a:r>
            <a:endParaRPr lang="en-US" dirty="0">
              <a:solidFill>
                <a:schemeClr val="tx1"/>
              </a:solidFill>
              <a:latin typeface="Times"/>
              <a:cs typeface="Times"/>
            </a:endParaRPr>
          </a:p>
        </p:txBody>
      </p:sp>
      <p:sp>
        <p:nvSpPr>
          <p:cNvPr id="6" name="Oval 5"/>
          <p:cNvSpPr/>
          <p:nvPr/>
        </p:nvSpPr>
        <p:spPr>
          <a:xfrm>
            <a:off x="1677132" y="5023166"/>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2</a:t>
            </a:r>
            <a:endParaRPr lang="en-US" dirty="0">
              <a:solidFill>
                <a:schemeClr val="tx1"/>
              </a:solidFill>
              <a:latin typeface="Times"/>
              <a:cs typeface="Times"/>
            </a:endParaRPr>
          </a:p>
        </p:txBody>
      </p:sp>
      <p:sp>
        <p:nvSpPr>
          <p:cNvPr id="7" name="Oval 6"/>
          <p:cNvSpPr/>
          <p:nvPr/>
        </p:nvSpPr>
        <p:spPr>
          <a:xfrm>
            <a:off x="1324947"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a:t>
            </a:r>
            <a:endParaRPr lang="en-US" dirty="0">
              <a:solidFill>
                <a:schemeClr val="tx1"/>
              </a:solidFill>
              <a:latin typeface="Times"/>
              <a:cs typeface="Times"/>
            </a:endParaRPr>
          </a:p>
        </p:txBody>
      </p:sp>
      <p:sp>
        <p:nvSpPr>
          <p:cNvPr id="8" name="Oval 7"/>
          <p:cNvSpPr/>
          <p:nvPr/>
        </p:nvSpPr>
        <p:spPr>
          <a:xfrm>
            <a:off x="2115111"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3</a:t>
            </a:r>
            <a:endParaRPr lang="en-US" dirty="0">
              <a:solidFill>
                <a:schemeClr val="tx1"/>
              </a:solidFill>
              <a:latin typeface="Times"/>
              <a:cs typeface="Times"/>
            </a:endParaRPr>
          </a:p>
        </p:txBody>
      </p:sp>
      <p:cxnSp>
        <p:nvCxnSpPr>
          <p:cNvPr id="9" name="Straight Arrow Connector 8"/>
          <p:cNvCxnSpPr>
            <a:stCxn id="6" idx="5"/>
            <a:endCxn id="8" idx="0"/>
          </p:cNvCxnSpPr>
          <p:nvPr/>
        </p:nvCxnSpPr>
        <p:spPr>
          <a:xfrm>
            <a:off x="2063431" y="5409465"/>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a:endCxn id="7" idx="0"/>
          </p:cNvCxnSpPr>
          <p:nvPr/>
        </p:nvCxnSpPr>
        <p:spPr>
          <a:xfrm flipH="1">
            <a:off x="1551236" y="5409465"/>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56268" y="5043010"/>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6</a:t>
            </a:r>
            <a:endParaRPr lang="en-US" dirty="0">
              <a:solidFill>
                <a:schemeClr val="tx1"/>
              </a:solidFill>
              <a:latin typeface="Times"/>
              <a:cs typeface="Times"/>
            </a:endParaRPr>
          </a:p>
        </p:txBody>
      </p:sp>
      <p:sp>
        <p:nvSpPr>
          <p:cNvPr id="12" name="Oval 11"/>
          <p:cNvSpPr/>
          <p:nvPr/>
        </p:nvSpPr>
        <p:spPr>
          <a:xfrm>
            <a:off x="2704083"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5</a:t>
            </a:r>
            <a:endParaRPr lang="en-US" dirty="0">
              <a:solidFill>
                <a:schemeClr val="tx1"/>
              </a:solidFill>
              <a:latin typeface="Times"/>
              <a:cs typeface="Times"/>
            </a:endParaRPr>
          </a:p>
        </p:txBody>
      </p:sp>
      <p:sp>
        <p:nvSpPr>
          <p:cNvPr id="13" name="Oval 12"/>
          <p:cNvSpPr/>
          <p:nvPr/>
        </p:nvSpPr>
        <p:spPr>
          <a:xfrm>
            <a:off x="3494247" y="6137955"/>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7</a:t>
            </a:r>
          </a:p>
        </p:txBody>
      </p:sp>
      <p:cxnSp>
        <p:nvCxnSpPr>
          <p:cNvPr id="14" name="Straight Arrow Connector 13"/>
          <p:cNvCxnSpPr>
            <a:stCxn id="11" idx="5"/>
            <a:endCxn id="13" idx="0"/>
          </p:cNvCxnSpPr>
          <p:nvPr/>
        </p:nvCxnSpPr>
        <p:spPr>
          <a:xfrm>
            <a:off x="3442567" y="5429309"/>
            <a:ext cx="277969"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0"/>
          </p:cNvCxnSpPr>
          <p:nvPr/>
        </p:nvCxnSpPr>
        <p:spPr>
          <a:xfrm flipH="1">
            <a:off x="2930372" y="5429309"/>
            <a:ext cx="192174"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6" idx="7"/>
          </p:cNvCxnSpPr>
          <p:nvPr/>
        </p:nvCxnSpPr>
        <p:spPr>
          <a:xfrm flipH="1">
            <a:off x="2063431" y="4256124"/>
            <a:ext cx="395294"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11" idx="0"/>
          </p:cNvCxnSpPr>
          <p:nvPr/>
        </p:nvCxnSpPr>
        <p:spPr>
          <a:xfrm>
            <a:off x="2778746" y="4256124"/>
            <a:ext cx="503811"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5105013" y="3869825"/>
            <a:ext cx="602381" cy="452577"/>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Times"/>
                <a:cs typeface="Times"/>
              </a:rPr>
              <a:t>13</a:t>
            </a:r>
            <a:endParaRPr lang="en-US" b="1" dirty="0">
              <a:solidFill>
                <a:schemeClr val="bg1"/>
              </a:solidFill>
              <a:latin typeface="Times"/>
              <a:cs typeface="Times"/>
            </a:endParaRPr>
          </a:p>
        </p:txBody>
      </p:sp>
      <p:sp>
        <p:nvSpPr>
          <p:cNvPr id="19" name="Oval 18"/>
          <p:cNvSpPr/>
          <p:nvPr/>
        </p:nvSpPr>
        <p:spPr>
          <a:xfrm>
            <a:off x="4389698" y="5023166"/>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10</a:t>
            </a:r>
            <a:endParaRPr lang="en-US" dirty="0">
              <a:solidFill>
                <a:schemeClr val="tx1"/>
              </a:solidFill>
              <a:latin typeface="Times"/>
              <a:cs typeface="Times"/>
            </a:endParaRPr>
          </a:p>
        </p:txBody>
      </p:sp>
      <p:sp>
        <p:nvSpPr>
          <p:cNvPr id="20" name="Oval 19"/>
          <p:cNvSpPr/>
          <p:nvPr/>
        </p:nvSpPr>
        <p:spPr>
          <a:xfrm>
            <a:off x="4112415" y="6118111"/>
            <a:ext cx="452577"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Times"/>
                <a:cs typeface="Times"/>
              </a:rPr>
              <a:t>9</a:t>
            </a:r>
          </a:p>
        </p:txBody>
      </p:sp>
      <p:sp>
        <p:nvSpPr>
          <p:cNvPr id="21" name="Oval 20"/>
          <p:cNvSpPr/>
          <p:nvPr/>
        </p:nvSpPr>
        <p:spPr>
          <a:xfrm>
            <a:off x="4827677" y="6118111"/>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11</a:t>
            </a:r>
            <a:endParaRPr lang="en-US" dirty="0">
              <a:solidFill>
                <a:schemeClr val="tx1"/>
              </a:solidFill>
              <a:latin typeface="Times"/>
              <a:cs typeface="Times"/>
            </a:endParaRPr>
          </a:p>
        </p:txBody>
      </p:sp>
      <p:cxnSp>
        <p:nvCxnSpPr>
          <p:cNvPr id="22" name="Straight Arrow Connector 21"/>
          <p:cNvCxnSpPr>
            <a:stCxn id="19" idx="5"/>
            <a:endCxn id="21" idx="0"/>
          </p:cNvCxnSpPr>
          <p:nvPr/>
        </p:nvCxnSpPr>
        <p:spPr>
          <a:xfrm>
            <a:off x="4903862" y="5409465"/>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9" idx="3"/>
            <a:endCxn id="20" idx="0"/>
          </p:cNvCxnSpPr>
          <p:nvPr/>
        </p:nvCxnSpPr>
        <p:spPr>
          <a:xfrm flipH="1">
            <a:off x="4338704" y="5409465"/>
            <a:ext cx="139211"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5768834" y="5043010"/>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14</a:t>
            </a:r>
            <a:endParaRPr lang="en-US" dirty="0">
              <a:solidFill>
                <a:schemeClr val="tx1"/>
              </a:solidFill>
              <a:latin typeface="Times"/>
              <a:cs typeface="Times"/>
            </a:endParaRPr>
          </a:p>
        </p:txBody>
      </p:sp>
      <p:sp>
        <p:nvSpPr>
          <p:cNvPr id="26" name="Oval 25"/>
          <p:cNvSpPr/>
          <p:nvPr/>
        </p:nvSpPr>
        <p:spPr>
          <a:xfrm>
            <a:off x="6206813" y="6137955"/>
            <a:ext cx="602381" cy="4525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Times"/>
                <a:cs typeface="Times"/>
              </a:rPr>
              <a:t>15</a:t>
            </a:r>
            <a:endParaRPr lang="en-US" dirty="0">
              <a:solidFill>
                <a:schemeClr val="tx1"/>
              </a:solidFill>
              <a:latin typeface="Times"/>
              <a:cs typeface="Times"/>
            </a:endParaRPr>
          </a:p>
        </p:txBody>
      </p:sp>
      <p:cxnSp>
        <p:nvCxnSpPr>
          <p:cNvPr id="27" name="Straight Arrow Connector 26"/>
          <p:cNvCxnSpPr>
            <a:stCxn id="24" idx="5"/>
            <a:endCxn id="26" idx="0"/>
          </p:cNvCxnSpPr>
          <p:nvPr/>
        </p:nvCxnSpPr>
        <p:spPr>
          <a:xfrm>
            <a:off x="6282998" y="5429309"/>
            <a:ext cx="225006" cy="708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8" idx="3"/>
            <a:endCxn id="19" idx="7"/>
          </p:cNvCxnSpPr>
          <p:nvPr/>
        </p:nvCxnSpPr>
        <p:spPr>
          <a:xfrm flipH="1">
            <a:off x="4903862" y="4256124"/>
            <a:ext cx="289368" cy="833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5"/>
            <a:endCxn id="24" idx="0"/>
          </p:cNvCxnSpPr>
          <p:nvPr/>
        </p:nvCxnSpPr>
        <p:spPr>
          <a:xfrm>
            <a:off x="5619177" y="4256124"/>
            <a:ext cx="450848" cy="786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3"/>
            <a:endCxn id="5" idx="7"/>
          </p:cNvCxnSpPr>
          <p:nvPr/>
        </p:nvCxnSpPr>
        <p:spPr>
          <a:xfrm flipH="1">
            <a:off x="2778746" y="3611698"/>
            <a:ext cx="1147122"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4" idx="5"/>
            <a:endCxn id="18" idx="1"/>
          </p:cNvCxnSpPr>
          <p:nvPr/>
        </p:nvCxnSpPr>
        <p:spPr>
          <a:xfrm>
            <a:off x="4245889" y="3611698"/>
            <a:ext cx="947341" cy="324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84161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9316647" cy="1371600"/>
          </a:xfrm>
        </p:spPr>
        <p:txBody>
          <a:bodyPr/>
          <a:lstStyle/>
          <a:p>
            <a:r>
              <a:rPr lang="en-US" dirty="0" smtClean="0"/>
              <a:t>Implementations</a:t>
            </a:r>
            <a:endParaRPr lang="en-US" b="1" i="0" dirty="0">
              <a:cs typeface="Courier New" pitchFamily="49" charset="0"/>
            </a:endParaRPr>
          </a:p>
        </p:txBody>
      </p:sp>
      <p:sp>
        <p:nvSpPr>
          <p:cNvPr id="3" name="Content Placeholder 2"/>
          <p:cNvSpPr>
            <a:spLocks noGrp="1"/>
          </p:cNvSpPr>
          <p:nvPr>
            <p:ph idx="1"/>
          </p:nvPr>
        </p:nvSpPr>
        <p:spPr>
          <a:xfrm>
            <a:off x="685800" y="1447799"/>
            <a:ext cx="7924800" cy="5109925"/>
          </a:xfrm>
        </p:spPr>
        <p:txBody>
          <a:bodyPr>
            <a:normAutofit/>
          </a:bodyPr>
          <a:lstStyle/>
          <a:p>
            <a:pPr marL="342900" indent="-342900">
              <a:buFont typeface="Arial"/>
              <a:buChar char="•"/>
            </a:pPr>
            <a:r>
              <a:rPr lang="en-US" sz="2800" dirty="0" smtClean="0"/>
              <a:t>BST Analysis:</a:t>
            </a:r>
          </a:p>
          <a:p>
            <a:pPr marL="800100" lvl="1" indent="-342900">
              <a:buFont typeface="Arial"/>
              <a:buChar char="•"/>
            </a:pPr>
            <a:r>
              <a:rPr lang="en-US" sz="2400" dirty="0" smtClean="0"/>
              <a:t>Delete():</a:t>
            </a:r>
          </a:p>
          <a:p>
            <a:pPr marL="1485900" lvl="2" indent="-342900">
              <a:buFont typeface="Arial"/>
              <a:buChar char="•"/>
            </a:pPr>
            <a:r>
              <a:rPr lang="en-US" sz="2000" dirty="0" smtClean="0"/>
              <a:t>Worst case(): O(n)</a:t>
            </a:r>
            <a:endParaRPr lang="en-US" sz="2000" i="1" dirty="0" smtClean="0"/>
          </a:p>
        </p:txBody>
      </p:sp>
    </p:spTree>
    <p:extLst>
      <p:ext uri="{BB962C8B-B14F-4D97-AF65-F5344CB8AC3E}">
        <p14:creationId xmlns:p14="http://schemas.microsoft.com/office/powerpoint/2010/main" val="2339711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24633</TotalTime>
  <Words>3801</Words>
  <Application>Microsoft Macintosh PowerPoint</Application>
  <PresentationFormat>On-screen Show (4:3)</PresentationFormat>
  <Paragraphs>808</Paragraphs>
  <Slides>117</Slides>
  <Notes>77</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Essential</vt:lpstr>
      <vt:lpstr>Cse 373</vt:lpstr>
      <vt:lpstr>Today</vt:lpstr>
      <vt:lpstr>Review</vt:lpstr>
      <vt:lpstr>Review</vt:lpstr>
      <vt:lpstr>Review</vt:lpstr>
      <vt:lpstr>Review</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Dictionaries</vt:lpstr>
      <vt:lpstr>Implementations</vt:lpstr>
      <vt:lpstr>Implementations</vt:lpstr>
      <vt:lpstr>Implementations</vt:lpstr>
      <vt:lpstr>Implementations</vt:lpstr>
      <vt:lpstr>Implementations</vt:lpstr>
      <vt:lpstr>Implementations</vt:lpstr>
      <vt:lpstr>BINARY SEARCH TREE</vt:lpstr>
      <vt:lpstr>BINARY SEARCH TREE</vt:lpstr>
      <vt:lpstr>BINARY SEARCH TREE</vt:lpstr>
      <vt:lpstr>BINARY SEARCH TREE</vt:lpstr>
      <vt:lpstr>BINARY SEARCH TREE</vt:lpstr>
      <vt:lpstr>BINARY SEARCH TREE</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Height review</vt:lpstr>
      <vt:lpstr>Height review</vt:lpstr>
      <vt:lpstr>Height review</vt:lpstr>
      <vt:lpstr>Height review</vt:lpstr>
      <vt:lpstr>Height review</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Implementations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373</dc:title>
  <dc:creator>Evan McCarty</dc:creator>
  <cp:lastModifiedBy>Evan McCarty</cp:lastModifiedBy>
  <cp:revision>54</cp:revision>
  <dcterms:created xsi:type="dcterms:W3CDTF">2017-03-27T18:12:41Z</dcterms:created>
  <dcterms:modified xsi:type="dcterms:W3CDTF">2017-10-10T18:09:30Z</dcterms:modified>
</cp:coreProperties>
</file>