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6"/>
  </p:notesMasterIdLst>
  <p:sldIdLst>
    <p:sldId id="256" r:id="rId2"/>
    <p:sldId id="520" r:id="rId3"/>
    <p:sldId id="521" r:id="rId4"/>
    <p:sldId id="518" r:id="rId5"/>
    <p:sldId id="519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5" r:id="rId17"/>
    <p:sldId id="506" r:id="rId18"/>
    <p:sldId id="507" r:id="rId19"/>
    <p:sldId id="508" r:id="rId20"/>
    <p:sldId id="509" r:id="rId21"/>
    <p:sldId id="510" r:id="rId22"/>
    <p:sldId id="511" r:id="rId23"/>
    <p:sldId id="512" r:id="rId24"/>
    <p:sldId id="513" r:id="rId25"/>
    <p:sldId id="514" r:id="rId26"/>
    <p:sldId id="515" r:id="rId27"/>
    <p:sldId id="516" r:id="rId28"/>
    <p:sldId id="517" r:id="rId29"/>
    <p:sldId id="425" r:id="rId30"/>
    <p:sldId id="426" r:id="rId31"/>
    <p:sldId id="427" r:id="rId32"/>
    <p:sldId id="428" r:id="rId33"/>
    <p:sldId id="429" r:id="rId34"/>
    <p:sldId id="430" r:id="rId35"/>
    <p:sldId id="431" r:id="rId36"/>
    <p:sldId id="432" r:id="rId37"/>
    <p:sldId id="433" r:id="rId38"/>
    <p:sldId id="434" r:id="rId39"/>
    <p:sldId id="435" r:id="rId40"/>
    <p:sldId id="436" r:id="rId41"/>
    <p:sldId id="437" r:id="rId42"/>
    <p:sldId id="438" r:id="rId43"/>
    <p:sldId id="439" r:id="rId44"/>
    <p:sldId id="440" r:id="rId45"/>
    <p:sldId id="441" r:id="rId46"/>
    <p:sldId id="442" r:id="rId47"/>
    <p:sldId id="443" r:id="rId48"/>
    <p:sldId id="444" r:id="rId49"/>
    <p:sldId id="445" r:id="rId50"/>
    <p:sldId id="446" r:id="rId51"/>
    <p:sldId id="447" r:id="rId52"/>
    <p:sldId id="448" r:id="rId53"/>
    <p:sldId id="449" r:id="rId54"/>
    <p:sldId id="450" r:id="rId55"/>
    <p:sldId id="451" r:id="rId56"/>
    <p:sldId id="452" r:id="rId57"/>
    <p:sldId id="453" r:id="rId58"/>
    <p:sldId id="454" r:id="rId59"/>
    <p:sldId id="455" r:id="rId60"/>
    <p:sldId id="456" r:id="rId61"/>
    <p:sldId id="457" r:id="rId62"/>
    <p:sldId id="458" r:id="rId63"/>
    <p:sldId id="459" r:id="rId64"/>
    <p:sldId id="460" r:id="rId65"/>
    <p:sldId id="461" r:id="rId66"/>
    <p:sldId id="462" r:id="rId67"/>
    <p:sldId id="463" r:id="rId68"/>
    <p:sldId id="464" r:id="rId69"/>
    <p:sldId id="465" r:id="rId70"/>
    <p:sldId id="466" r:id="rId71"/>
    <p:sldId id="467" r:id="rId72"/>
    <p:sldId id="468" r:id="rId73"/>
    <p:sldId id="469" r:id="rId74"/>
    <p:sldId id="470" r:id="rId75"/>
    <p:sldId id="471" r:id="rId76"/>
    <p:sldId id="472" r:id="rId77"/>
    <p:sldId id="473" r:id="rId78"/>
    <p:sldId id="474" r:id="rId79"/>
    <p:sldId id="475" r:id="rId80"/>
    <p:sldId id="476" r:id="rId81"/>
    <p:sldId id="477" r:id="rId82"/>
    <p:sldId id="524" r:id="rId83"/>
    <p:sldId id="478" r:id="rId84"/>
    <p:sldId id="479" r:id="rId85"/>
    <p:sldId id="480" r:id="rId86"/>
    <p:sldId id="481" r:id="rId87"/>
    <p:sldId id="482" r:id="rId88"/>
    <p:sldId id="483" r:id="rId89"/>
    <p:sldId id="484" r:id="rId90"/>
    <p:sldId id="485" r:id="rId91"/>
    <p:sldId id="486" r:id="rId92"/>
    <p:sldId id="487" r:id="rId93"/>
    <p:sldId id="488" r:id="rId94"/>
    <p:sldId id="489" r:id="rId95"/>
    <p:sldId id="490" r:id="rId96"/>
    <p:sldId id="491" r:id="rId97"/>
    <p:sldId id="492" r:id="rId98"/>
    <p:sldId id="493" r:id="rId99"/>
    <p:sldId id="494" r:id="rId100"/>
    <p:sldId id="525" r:id="rId101"/>
    <p:sldId id="526" r:id="rId102"/>
    <p:sldId id="527" r:id="rId103"/>
    <p:sldId id="528" r:id="rId104"/>
    <p:sldId id="529" r:id="rId10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notesMaster" Target="notesMasters/notesMaster1.xml"/><Relationship Id="rId107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presProps" Target="presProps.xml"/><Relationship Id="rId109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theme" Target="theme/theme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6</a:t>
            </a:r>
            <a:r>
              <a:rPr lang="en-US" baseline="30000" dirty="0" smtClean="0"/>
              <a:t>th</a:t>
            </a:r>
            <a:r>
              <a:rPr lang="en-US" dirty="0" smtClean="0"/>
              <a:t>  – Algorithm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Practice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Inserting into a sorted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is the approach?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2803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consider a recursive function which counts the number of instances of an element in an array.</a:t>
            </a:r>
          </a:p>
          <a:p>
            <a:endParaRPr lang="en-US" dirty="0" smtClean="0">
              <a:cs typeface="Courier"/>
            </a:endParaRPr>
          </a:p>
          <a:p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(String[] array, String </a:t>
            </a:r>
            <a:r>
              <a:rPr lang="en-US" sz="1600" b="0" dirty="0" err="1" smtClean="0">
                <a:latin typeface="Courier"/>
                <a:cs typeface="Courier"/>
              </a:rPr>
              <a:t>toFind</a:t>
            </a:r>
            <a:r>
              <a:rPr lang="en-US" sz="1600" b="0" dirty="0" smtClean="0">
                <a:latin typeface="Courier"/>
                <a:cs typeface="Courier"/>
              </a:rPr>
              <a:t>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hi){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if(lo == hi) </a:t>
            </a:r>
            <a:r>
              <a:rPr lang="en-US" sz="1600" b="0" dirty="0" smtClean="0">
                <a:latin typeface="Courier"/>
                <a:cs typeface="Courier"/>
              </a:rPr>
              <a:t>return array[lo]==toFind?0:1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mid = (</a:t>
            </a:r>
            <a:r>
              <a:rPr lang="en-US" sz="1600" b="0" dirty="0" err="1" smtClean="0">
                <a:latin typeface="Courier"/>
                <a:cs typeface="Courier"/>
              </a:rPr>
              <a:t>lo+hi</a:t>
            </a:r>
            <a:r>
              <a:rPr lang="en-US" sz="1600" b="0" dirty="0" smtClean="0">
                <a:latin typeface="Courier"/>
                <a:cs typeface="Courier"/>
              </a:rPr>
              <a:t>)/2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array,toFind,lo,mid</a:t>
            </a:r>
            <a:r>
              <a:rPr lang="en-US" sz="1600" b="0" dirty="0" smtClean="0">
                <a:latin typeface="Courier"/>
                <a:cs typeface="Courier"/>
              </a:rPr>
              <a:t>) +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	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array,toFind,mid,hi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</a:t>
            </a:r>
            <a:endParaRPr lang="en-US" sz="16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5569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consider a recursive function which counts the number of instances of an element in an array.</a:t>
            </a:r>
          </a:p>
          <a:p>
            <a:endParaRPr lang="en-US" dirty="0" smtClean="0">
              <a:cs typeface="Courier"/>
            </a:endParaRPr>
          </a:p>
          <a:p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(String[] array, String </a:t>
            </a:r>
            <a:r>
              <a:rPr lang="en-US" sz="1600" b="0" dirty="0" err="1" smtClean="0">
                <a:latin typeface="Courier"/>
                <a:cs typeface="Courier"/>
              </a:rPr>
              <a:t>toFind</a:t>
            </a:r>
            <a:r>
              <a:rPr lang="en-US" sz="1600" b="0" dirty="0" smtClean="0">
                <a:latin typeface="Courier"/>
                <a:cs typeface="Courier"/>
              </a:rPr>
              <a:t>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hi){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if(lo == hi) </a:t>
            </a:r>
            <a:r>
              <a:rPr lang="en-US" sz="1600" b="0" dirty="0" smtClean="0">
                <a:latin typeface="Courier"/>
                <a:cs typeface="Courier"/>
              </a:rPr>
              <a:t>return array[lo]==toFind?0:1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mid = (</a:t>
            </a:r>
            <a:r>
              <a:rPr lang="en-US" sz="1600" b="0" dirty="0" err="1" smtClean="0">
                <a:latin typeface="Courier"/>
                <a:cs typeface="Courier"/>
              </a:rPr>
              <a:t>lo+hi</a:t>
            </a:r>
            <a:r>
              <a:rPr lang="en-US" sz="1600" b="0" dirty="0" smtClean="0">
                <a:latin typeface="Courier"/>
                <a:cs typeface="Courier"/>
              </a:rPr>
              <a:t>)/2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array,toFind,lo,mid</a:t>
            </a:r>
            <a:r>
              <a:rPr lang="en-US" sz="1600" b="0" dirty="0" smtClean="0">
                <a:latin typeface="Courier"/>
                <a:cs typeface="Courier"/>
              </a:rPr>
              <a:t>) +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	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array,toFind,mid,hi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endParaRPr lang="en-US" sz="1600" b="0" dirty="0">
              <a:latin typeface="Courier"/>
              <a:cs typeface="Courier"/>
            </a:endParaRPr>
          </a:p>
          <a:p>
            <a:r>
              <a:rPr lang="en-US" sz="1600" dirty="0" smtClean="0">
                <a:cs typeface="Courier"/>
              </a:rPr>
              <a:t>What is the recurrence here? 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</a:t>
            </a:r>
            <a:endParaRPr lang="en-US" sz="16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8584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consider a recursive function which counts the number of instances of an element in an array.</a:t>
            </a:r>
          </a:p>
          <a:p>
            <a:endParaRPr lang="en-US" dirty="0" smtClean="0">
              <a:cs typeface="Courier"/>
            </a:endParaRPr>
          </a:p>
          <a:p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(String[] array, String </a:t>
            </a:r>
            <a:r>
              <a:rPr lang="en-US" sz="1600" b="0" dirty="0" err="1" smtClean="0">
                <a:latin typeface="Courier"/>
                <a:cs typeface="Courier"/>
              </a:rPr>
              <a:t>toFind</a:t>
            </a:r>
            <a:r>
              <a:rPr lang="en-US" sz="1600" b="0" dirty="0" smtClean="0">
                <a:latin typeface="Courier"/>
                <a:cs typeface="Courier"/>
              </a:rPr>
              <a:t>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hi){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if(lo == hi) </a:t>
            </a:r>
            <a:r>
              <a:rPr lang="en-US" sz="1600" b="0" dirty="0" smtClean="0">
                <a:latin typeface="Courier"/>
                <a:cs typeface="Courier"/>
              </a:rPr>
              <a:t>return array[lo]==toFind?0:1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mid = (</a:t>
            </a:r>
            <a:r>
              <a:rPr lang="en-US" sz="1600" b="0" dirty="0" err="1" smtClean="0">
                <a:latin typeface="Courier"/>
                <a:cs typeface="Courier"/>
              </a:rPr>
              <a:t>lo+hi</a:t>
            </a:r>
            <a:r>
              <a:rPr lang="en-US" sz="1600" b="0" dirty="0" smtClean="0">
                <a:latin typeface="Courier"/>
                <a:cs typeface="Courier"/>
              </a:rPr>
              <a:t>)/2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array,toFind,lo,mid</a:t>
            </a:r>
            <a:r>
              <a:rPr lang="en-US" sz="1600" b="0" dirty="0" smtClean="0">
                <a:latin typeface="Courier"/>
                <a:cs typeface="Courier"/>
              </a:rPr>
              <a:t>) +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	</a:t>
            </a:r>
            <a:r>
              <a:rPr lang="en-US" sz="1600" b="0" dirty="0" err="1" smtClean="0">
                <a:latin typeface="Courier"/>
                <a:cs typeface="Courier"/>
              </a:rPr>
              <a:t>countNumber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array,toFind,mid,hi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endParaRPr lang="en-US" sz="1600" b="0" dirty="0">
              <a:latin typeface="Courier"/>
              <a:cs typeface="Courier"/>
            </a:endParaRPr>
          </a:p>
          <a:p>
            <a:r>
              <a:rPr lang="en-US" sz="1600" dirty="0" smtClean="0">
                <a:cs typeface="Courier"/>
              </a:rPr>
              <a:t>What is the recurrence here? </a:t>
            </a:r>
            <a:r>
              <a:rPr lang="en-US" sz="1600" b="0" dirty="0" smtClean="0">
                <a:cs typeface="Courier"/>
              </a:rPr>
              <a:t>T(n) = O(1) + 2 T(n/2)</a:t>
            </a:r>
            <a:endParaRPr lang="en-US" sz="1600" dirty="0" smtClean="0">
              <a:cs typeface="Courier"/>
            </a:endParaRP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</a:t>
            </a:r>
            <a:endParaRPr lang="en-US" sz="16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3833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cs typeface="Courier"/>
              </a:rPr>
              <a:t>Graphically count the operations using what is called a recurrence tree</a:t>
            </a:r>
            <a:endParaRPr lang="en-US" dirty="0" smtClean="0">
              <a:cs typeface="Courier"/>
            </a:endParaRP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	</a:t>
            </a:r>
            <a:endParaRPr lang="en-US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7127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cs typeface="Courier"/>
              </a:rPr>
              <a:t>Graphically count the operations using what is called a recurrence tree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cs typeface="Courier"/>
              </a:rPr>
              <a:t>Each “node” is the work done, and each of the children are their own nodes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cs typeface="Courier"/>
              </a:rPr>
              <a:t>Calculate the work going throughout.</a:t>
            </a:r>
            <a:endParaRPr lang="en-US" dirty="0" smtClean="0">
              <a:cs typeface="Courier"/>
            </a:endParaRPr>
          </a:p>
          <a:p>
            <a:r>
              <a:rPr lang="en-US" b="0" dirty="0">
                <a:latin typeface="Courier"/>
                <a:cs typeface="Courier"/>
              </a:rPr>
              <a:t>	</a:t>
            </a:r>
            <a:r>
              <a:rPr lang="en-US" b="0" dirty="0" smtClean="0">
                <a:latin typeface="Courier"/>
                <a:cs typeface="Courier"/>
              </a:rPr>
              <a:t>	</a:t>
            </a:r>
            <a:endParaRPr lang="en-US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9284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>
                <a:latin typeface="Courier"/>
                <a:cs typeface="Courier"/>
              </a:rPr>
              <a:t>start at the front of the list</a:t>
            </a:r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1677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>
                <a:latin typeface="Courier"/>
                <a:cs typeface="Courier"/>
              </a:rPr>
              <a:t>start at the front of the list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while the pointer is less than the insert item:</a:t>
            </a:r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9678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>
                <a:latin typeface="Courier"/>
                <a:cs typeface="Courier"/>
              </a:rPr>
              <a:t>start at the front of the list</a:t>
            </a:r>
          </a:p>
          <a:p>
            <a:r>
              <a:rPr lang="en-US" sz="1800" b="0" dirty="0">
                <a:latin typeface="Courier"/>
                <a:cs typeface="Courier"/>
              </a:rPr>
              <a:t>while the pointer is less than the insert item:</a:t>
            </a:r>
          </a:p>
          <a:p>
            <a:r>
              <a:rPr lang="en-US" sz="1800" b="0" dirty="0">
                <a:latin typeface="Courier"/>
                <a:cs typeface="Courier"/>
              </a:rPr>
              <a:t>	</a:t>
            </a:r>
            <a:r>
              <a:rPr lang="en-US" sz="1800" b="0" dirty="0" smtClean="0">
                <a:latin typeface="Courier"/>
                <a:cs typeface="Courier"/>
              </a:rPr>
              <a:t>move to the next node</a:t>
            </a:r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7976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>
                <a:latin typeface="Courier"/>
                <a:cs typeface="Courier"/>
              </a:rPr>
              <a:t>start at the front of the list</a:t>
            </a:r>
          </a:p>
          <a:p>
            <a:r>
              <a:rPr lang="en-US" sz="1800" b="0" dirty="0">
                <a:latin typeface="Courier"/>
                <a:cs typeface="Courier"/>
              </a:rPr>
              <a:t>while the pointer is less than the insert item:</a:t>
            </a:r>
          </a:p>
          <a:p>
            <a:r>
              <a:rPr lang="en-US" sz="1800" b="0" dirty="0">
                <a:latin typeface="Courier"/>
                <a:cs typeface="Courier"/>
              </a:rPr>
              <a:t>	</a:t>
            </a:r>
            <a:r>
              <a:rPr lang="en-US" sz="1800" b="0" dirty="0" smtClean="0">
                <a:latin typeface="Courier"/>
                <a:cs typeface="Courier"/>
              </a:rPr>
              <a:t>move to the next node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insert the element, relinking the list around it</a:t>
            </a:r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9031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>
                <a:latin typeface="Courier"/>
                <a:cs typeface="Courier"/>
              </a:rPr>
              <a:t>start at the front of the list</a:t>
            </a:r>
          </a:p>
          <a:p>
            <a:r>
              <a:rPr lang="en-US" sz="1800" b="0" dirty="0">
                <a:latin typeface="Courier"/>
                <a:cs typeface="Courier"/>
              </a:rPr>
              <a:t>while the pointer is less than the insert item:</a:t>
            </a:r>
          </a:p>
          <a:p>
            <a:r>
              <a:rPr lang="en-US" sz="1800" b="0" dirty="0">
                <a:latin typeface="Courier"/>
                <a:cs typeface="Courier"/>
              </a:rPr>
              <a:t>	</a:t>
            </a:r>
            <a:r>
              <a:rPr lang="en-US" sz="1800" b="0" dirty="0" smtClean="0">
                <a:latin typeface="Courier"/>
                <a:cs typeface="Courier"/>
              </a:rPr>
              <a:t>move to the next node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insert the element, relinking the list around it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 here?</a:t>
            </a:r>
            <a:endParaRPr lang="en-US" sz="2400" dirty="0">
              <a:cs typeface="Arial"/>
            </a:endParaRPr>
          </a:p>
          <a:p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3484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 smtClean="0">
                <a:latin typeface="Courier"/>
                <a:cs typeface="Courier"/>
              </a:rPr>
              <a:t>start at the front of the list</a:t>
            </a:r>
          </a:p>
          <a:p>
            <a:r>
              <a:rPr lang="en-US" sz="1800" b="0" dirty="0">
                <a:latin typeface="Courier"/>
                <a:cs typeface="Courier"/>
              </a:rPr>
              <a:t>while the pointer is less than the insert item:</a:t>
            </a:r>
          </a:p>
          <a:p>
            <a:r>
              <a:rPr lang="en-US" sz="1800" b="0" dirty="0">
                <a:latin typeface="Courier"/>
                <a:cs typeface="Courier"/>
              </a:rPr>
              <a:t>	</a:t>
            </a:r>
            <a:r>
              <a:rPr lang="en-US" sz="1800" b="0" dirty="0" smtClean="0">
                <a:latin typeface="Courier"/>
                <a:cs typeface="Courier"/>
              </a:rPr>
              <a:t>move to the next node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insert the element, relinking the list around it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 here?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Important considerations—best-case or        worst-case?</a:t>
            </a:r>
            <a:endParaRPr lang="en-US" sz="2400" dirty="0">
              <a:cs typeface="Arial"/>
            </a:endParaRPr>
          </a:p>
          <a:p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7098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Worst-case</a:t>
            </a:r>
            <a:endParaRPr lang="en-US" sz="2400" dirty="0">
              <a:cs typeface="Arial"/>
            </a:endParaRPr>
          </a:p>
          <a:p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3822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Worst-case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  <a:endParaRPr lang="en-US" sz="2400" dirty="0">
              <a:cs typeface="Arial"/>
            </a:endParaRPr>
          </a:p>
          <a:p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6970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Worst-case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dirty="0" smtClean="0">
                <a:cs typeface="Arial"/>
              </a:rPr>
              <a:t>Inserting the new largest element (i.e. at the end of the list)</a:t>
            </a:r>
            <a:endParaRPr lang="en-US" sz="2200" dirty="0">
              <a:cs typeface="Arial"/>
            </a:endParaRPr>
          </a:p>
          <a:p>
            <a:endParaRPr lang="en-US" sz="18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9830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Checkpoint 1 should be in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Lat</a:t>
            </a:r>
            <a:r>
              <a:rPr lang="en-US" sz="2800" dirty="0" smtClean="0">
                <a:cs typeface="Courier"/>
              </a:rPr>
              <a:t>e submissions still to canvas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Official grade Monday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Half of points lost can be </a:t>
            </a:r>
            <a:r>
              <a:rPr lang="en-US" sz="2800" dirty="0" err="1" smtClean="0">
                <a:cs typeface="Courier"/>
              </a:rPr>
              <a:t>reearned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885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Worst-case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dirty="0" smtClean="0">
                <a:cs typeface="Arial"/>
              </a:rPr>
              <a:t>Inserting the new largest element (i.e. at the end of the list)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b="1" dirty="0" smtClean="0">
                <a:cs typeface="Arial"/>
              </a:rPr>
              <a:t>O(n) </a:t>
            </a:r>
            <a:endParaRPr lang="en-US" sz="22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223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Worst-case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dirty="0" smtClean="0">
                <a:cs typeface="Arial"/>
              </a:rPr>
              <a:t>Inserting the new largest element (i.e. at the end of the list)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b="1" dirty="0" smtClean="0">
                <a:cs typeface="Arial"/>
              </a:rPr>
              <a:t>O(n) </a:t>
            </a:r>
            <a:r>
              <a:rPr lang="en-US" sz="2200" dirty="0" smtClean="0">
                <a:cs typeface="Arial"/>
              </a:rPr>
              <a:t>Why?</a:t>
            </a:r>
            <a:endParaRPr lang="en-US" sz="22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033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Worst-case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dirty="0" smtClean="0">
                <a:cs typeface="Arial"/>
              </a:rPr>
              <a:t>Inserting the new largest element (i.e. at the end of the list)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b="1" dirty="0" smtClean="0">
                <a:cs typeface="Arial"/>
              </a:rPr>
              <a:t>O(n) </a:t>
            </a:r>
            <a:r>
              <a:rPr lang="en-US" sz="2200" dirty="0" smtClean="0">
                <a:cs typeface="Arial"/>
              </a:rPr>
              <a:t>Why?</a:t>
            </a:r>
          </a:p>
          <a:p>
            <a:pPr marL="1428750" lvl="2" indent="-285750">
              <a:buFont typeface="Arial"/>
              <a:buChar char="•"/>
            </a:pPr>
            <a:r>
              <a:rPr lang="en-US" sz="2200" dirty="0" smtClean="0">
                <a:cs typeface="Arial"/>
              </a:rPr>
              <a:t>The loop must iterate through all </a:t>
            </a:r>
            <a:r>
              <a:rPr lang="en-US" sz="2200" i="1" dirty="0" smtClean="0">
                <a:cs typeface="Arial"/>
              </a:rPr>
              <a:t>n </a:t>
            </a:r>
            <a:r>
              <a:rPr lang="en-US" sz="2200" dirty="0" smtClean="0">
                <a:cs typeface="Arial"/>
              </a:rPr>
              <a:t>elements to find the correct place</a:t>
            </a:r>
            <a:endParaRPr lang="en-US" sz="2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32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Best-case</a:t>
            </a:r>
            <a:endParaRPr lang="en-US" sz="2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106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Best-case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03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Best-case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000" dirty="0" smtClean="0">
                <a:cs typeface="Arial"/>
              </a:rPr>
              <a:t>Smallest element, inserting at the beginning</a:t>
            </a: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1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Best-case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000" dirty="0" smtClean="0">
                <a:cs typeface="Arial"/>
              </a:rPr>
              <a:t>Smallest element, inserting at the beginning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runtime?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91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Best-case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000" dirty="0" smtClean="0">
                <a:cs typeface="Arial"/>
              </a:rPr>
              <a:t>Smallest element, inserting at the beginning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runtime?</a:t>
            </a:r>
          </a:p>
          <a:p>
            <a:pPr marL="1428750" lvl="2" indent="-285750">
              <a:buFont typeface="Arial"/>
              <a:buChar char="•"/>
            </a:pPr>
            <a:r>
              <a:rPr lang="en-US" sz="2000" b="1" dirty="0" smtClean="0">
                <a:cs typeface="Arial"/>
              </a:rPr>
              <a:t>O(1)</a:t>
            </a:r>
            <a:endParaRPr lang="en-US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98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Best-case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this case?</a:t>
            </a:r>
          </a:p>
          <a:p>
            <a:pPr marL="1428750" lvl="2" indent="-285750">
              <a:buFont typeface="Arial"/>
              <a:buChar char="•"/>
            </a:pPr>
            <a:r>
              <a:rPr lang="en-US" sz="2000" dirty="0" smtClean="0">
                <a:cs typeface="Arial"/>
              </a:rPr>
              <a:t>Smallest element, inserting at the beginning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What is the runtime?</a:t>
            </a:r>
          </a:p>
          <a:p>
            <a:pPr marL="1428750" lvl="2" indent="-285750">
              <a:buFont typeface="Arial"/>
              <a:buChar char="•"/>
            </a:pPr>
            <a:r>
              <a:rPr lang="en-US" sz="2000" b="1" dirty="0" smtClean="0">
                <a:cs typeface="Arial"/>
              </a:rPr>
              <a:t>O(1) – </a:t>
            </a:r>
            <a:r>
              <a:rPr lang="en-US" sz="2000" dirty="0" smtClean="0">
                <a:cs typeface="Arial"/>
              </a:rPr>
              <a:t>we can add to the front of a linked list in constant time</a:t>
            </a:r>
            <a:endParaRPr lang="en-US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0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Loops and iterations can be analyzed </a:t>
            </a:r>
            <a:endParaRPr lang="en-US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182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Counting operations isn’t the best for determining performance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Need an understanding of how runtime changes relative to input 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Asymptotic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>
                <a:cs typeface="Courier"/>
              </a:rPr>
              <a:t>bigO</a:t>
            </a:r>
            <a:r>
              <a:rPr lang="en-US" sz="2800" dirty="0" smtClean="0">
                <a:cs typeface="Courier"/>
              </a:rPr>
              <a:t> notation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7324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Loops and iterations can be analyzed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How do we approach recursive functions? </a:t>
            </a:r>
            <a:endParaRPr lang="en-US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5157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Loops and iterations can be analyzed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How do we approach recursive functions?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Arial"/>
              </a:rPr>
              <a:t>Let’s consider a recursive algorithm that reverses a list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624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8557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679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858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078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036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705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642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6681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Informally: </a:t>
            </a:r>
            <a:r>
              <a:rPr lang="en-US" sz="2800" dirty="0" err="1" smtClean="0"/>
              <a:t>bigO</a:t>
            </a:r>
            <a:r>
              <a:rPr lang="en-US" sz="2800" dirty="0" smtClean="0"/>
              <a:t> notation denotes an upper bound for an algorithms asymptotic runtime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 example, if an algorithm </a:t>
            </a:r>
            <a:r>
              <a:rPr lang="en-US" sz="2800" dirty="0" smtClean="0">
                <a:latin typeface="Courier"/>
                <a:cs typeface="Courier"/>
              </a:rPr>
              <a:t>A</a:t>
            </a:r>
            <a:r>
              <a:rPr lang="en-US" sz="2800" dirty="0" smtClean="0">
                <a:cs typeface="Courier"/>
              </a:rPr>
              <a:t> is </a:t>
            </a:r>
            <a:br>
              <a:rPr lang="en-US" sz="2800" dirty="0" smtClean="0">
                <a:cs typeface="Courier"/>
              </a:rPr>
            </a:br>
            <a:r>
              <a:rPr lang="en-US" sz="2800" dirty="0" smtClean="0">
                <a:latin typeface="Courier"/>
                <a:cs typeface="Courier"/>
              </a:rPr>
              <a:t>O(log n)</a:t>
            </a:r>
            <a:r>
              <a:rPr lang="en-US" sz="2800" dirty="0" smtClean="0">
                <a:cs typeface="Courier"/>
              </a:rPr>
              <a:t>, that means some logarithmic function upper bounds </a:t>
            </a:r>
            <a:r>
              <a:rPr lang="en-US" sz="2800" dirty="0" smtClean="0">
                <a:latin typeface="Courier"/>
                <a:cs typeface="Courier"/>
              </a:rPr>
              <a:t>A</a:t>
            </a:r>
            <a:r>
              <a:rPr lang="en-US" sz="2800" dirty="0" smtClean="0">
                <a:cs typeface="Courier"/>
              </a:rPr>
              <a:t>.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8585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know how to analyze everything but the recursive step, so break the algorithm into its two parts, recursive and non-recursive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5012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72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Depends on the case!</a:t>
            </a:r>
          </a:p>
          <a:p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689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Depends on the case! There are two base cases, n = 0 and n = 1, but let’s look at the n &gt; 1 case first</a:t>
            </a:r>
            <a:r>
              <a:rPr lang="en-US" b="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8392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Depends on the case! There are two base cases, n = 0 and n = 1, but let’s look at the n &gt; 1 case first</a:t>
            </a:r>
            <a:r>
              <a:rPr lang="en-US" b="0" dirty="0">
                <a:latin typeface="Courier"/>
                <a:cs typeface="Courier"/>
              </a:rPr>
              <a:t>	</a:t>
            </a:r>
            <a:endParaRPr lang="en-US" b="0" dirty="0" smtClean="0">
              <a:latin typeface="Courier"/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Suppose that </a:t>
            </a:r>
            <a:r>
              <a:rPr lang="en-US" dirty="0" err="1" smtClean="0">
                <a:latin typeface="Courier"/>
                <a:cs typeface="Courier"/>
              </a:rPr>
              <a:t>appendToEnd</a:t>
            </a:r>
            <a:r>
              <a:rPr lang="en-US" dirty="0">
                <a:cs typeface="Courier"/>
              </a:rPr>
              <a:t> </a:t>
            </a:r>
            <a:r>
              <a:rPr lang="en-US" dirty="0" smtClean="0">
                <a:cs typeface="Courier"/>
              </a:rPr>
              <a:t>takes O(n) time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5576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look at each piece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5166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look at each piece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4357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look at each piece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1918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look at each piece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9102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look at each piece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2304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2302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Formally</a:t>
            </a:r>
            <a:r>
              <a:rPr lang="en-US" sz="2800" dirty="0" smtClean="0">
                <a:cs typeface="Courier"/>
              </a:rPr>
              <a:t>, a function </a:t>
            </a:r>
            <a:r>
              <a:rPr lang="en-US" sz="2800" dirty="0" smtClean="0">
                <a:latin typeface="Courier"/>
                <a:cs typeface="Courier"/>
              </a:rPr>
              <a:t>f(n)</a:t>
            </a:r>
            <a:r>
              <a:rPr lang="en-US" sz="2800" dirty="0" smtClean="0">
                <a:cs typeface="Courier"/>
              </a:rPr>
              <a:t> is </a:t>
            </a:r>
            <a:r>
              <a:rPr lang="en-US" sz="2800" dirty="0" smtClean="0">
                <a:latin typeface="Courier"/>
                <a:cs typeface="Courier"/>
              </a:rPr>
              <a:t>O(g(n)) </a:t>
            </a:r>
            <a:r>
              <a:rPr lang="en-US" sz="2800" dirty="0" smtClean="0">
                <a:cs typeface="Courier"/>
              </a:rPr>
              <a:t>if there exists a </a:t>
            </a:r>
            <a:r>
              <a:rPr lang="en-US" sz="2800" dirty="0" smtClean="0">
                <a:latin typeface="Courier"/>
                <a:cs typeface="Courier"/>
              </a:rPr>
              <a:t>c</a:t>
            </a:r>
            <a:r>
              <a:rPr lang="en-US" sz="2800" dirty="0" smtClean="0">
                <a:cs typeface="Courier"/>
              </a:rPr>
              <a:t> and 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cs typeface="Courier"/>
              </a:rPr>
              <a:t> such that: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For all </a:t>
            </a:r>
            <a:r>
              <a:rPr lang="en-US" sz="2800" dirty="0" smtClean="0">
                <a:latin typeface="Courier"/>
                <a:cs typeface="Courier"/>
              </a:rPr>
              <a:t>n </a:t>
            </a:r>
            <a:r>
              <a:rPr lang="en-US" sz="2800" u="sng" dirty="0" smtClean="0">
                <a:latin typeface="Courier"/>
                <a:cs typeface="Courier"/>
              </a:rPr>
              <a:t>&gt;</a:t>
            </a:r>
            <a:r>
              <a:rPr lang="en-US" sz="2800" dirty="0" smtClean="0">
                <a:latin typeface="Courier"/>
                <a:cs typeface="Courier"/>
              </a:rPr>
              <a:t> n</a:t>
            </a:r>
            <a:r>
              <a:rPr lang="en-US" sz="2800" baseline="-25000" dirty="0" smtClean="0">
                <a:latin typeface="Courier"/>
                <a:cs typeface="Courier"/>
              </a:rPr>
              <a:t>0</a:t>
            </a:r>
            <a:r>
              <a:rPr lang="en-US" sz="2800" dirty="0" smtClean="0">
                <a:latin typeface="Courier"/>
                <a:cs typeface="Courier"/>
              </a:rPr>
              <a:t>, f(n) &lt; c*g(n)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To prove a function is O(g(n)), simply find the c and n</a:t>
            </a:r>
            <a:r>
              <a:rPr lang="en-US" sz="2800" baseline="-25000" dirty="0" smtClean="0">
                <a:cs typeface="Courier"/>
              </a:rPr>
              <a:t>0</a:t>
            </a:r>
            <a:endParaRPr lang="en-US" sz="2800" dirty="0"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6956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look at each piece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2375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Here, n is the size of the list starting at L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7470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runtime of the non-recursive work?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This is O(n) total, which means we can upper bound the               non-recursive work by </a:t>
            </a:r>
            <a:r>
              <a:rPr lang="en-US" dirty="0" smtClean="0">
                <a:latin typeface="Courier"/>
                <a:cs typeface="Courier"/>
              </a:rPr>
              <a:t>c</a:t>
            </a:r>
            <a:r>
              <a:rPr lang="en-US" baseline="-25000" dirty="0" smtClean="0"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 + c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*n</a:t>
            </a:r>
            <a:endParaRPr lang="en-US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7565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  <a:endParaRPr lang="en-US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8618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 the functions runtime be denoted as T(n), where n is the number of elements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1700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*n + </a:t>
            </a:r>
            <a:r>
              <a:rPr lang="en-US" i="1" dirty="0" smtClean="0">
                <a:cs typeface="Courier"/>
              </a:rPr>
              <a:t>recursive work</a:t>
            </a:r>
            <a:endParaRPr lang="en-US" b="0" i="1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1113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*n + </a:t>
            </a:r>
            <a:r>
              <a:rPr lang="en-US" i="1" dirty="0" smtClean="0">
                <a:cs typeface="Courier"/>
              </a:rPr>
              <a:t>recursive work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What is the recursive work?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5240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*n + </a:t>
            </a:r>
            <a:r>
              <a:rPr lang="en-US" i="1" dirty="0" smtClean="0">
                <a:cs typeface="Courier"/>
              </a:rPr>
              <a:t>recursive work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What is the recursive work? </a:t>
            </a:r>
            <a:r>
              <a:rPr lang="en-US" dirty="0" smtClean="0">
                <a:latin typeface="Courier"/>
                <a:cs typeface="Courier"/>
              </a:rPr>
              <a:t>rest </a:t>
            </a:r>
            <a:r>
              <a:rPr lang="en-US" dirty="0" smtClean="0">
                <a:cs typeface="Courier"/>
              </a:rPr>
              <a:t>is size n-1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4021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*n + </a:t>
            </a:r>
            <a:r>
              <a:rPr lang="en-US" i="1" dirty="0" smtClean="0">
                <a:cs typeface="Courier"/>
              </a:rPr>
              <a:t>T(n-1)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9247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*n + </a:t>
            </a:r>
            <a:r>
              <a:rPr lang="en-US" i="1" dirty="0" smtClean="0">
                <a:cs typeface="Courier"/>
              </a:rPr>
              <a:t>T(n-1)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This is the recurrence! It’s a function that uses itself in its definition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8455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O(n)?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O(1)?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196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*n + </a:t>
            </a:r>
            <a:r>
              <a:rPr lang="en-US" i="1" dirty="0" smtClean="0">
                <a:cs typeface="Courier"/>
              </a:rPr>
              <a:t>T(n-1)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This is the recurrence! It’s a function that uses itself in its definition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err="1" smtClean="0">
                <a:cs typeface="Courier"/>
              </a:rPr>
              <a:t>Fibonnacci</a:t>
            </a:r>
            <a:r>
              <a:rPr lang="en-US" b="0" dirty="0" smtClean="0">
                <a:cs typeface="Courier"/>
              </a:rPr>
              <a:t> numbers are an example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33538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Courier"/>
                <a:cs typeface="Courier"/>
              </a:rPr>
              <a:t>reverse(Node L):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if(L==null) return L;	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 if(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== null) return L;		</a:t>
            </a:r>
            <a:r>
              <a:rPr lang="en-US" sz="1400" dirty="0" smtClean="0">
                <a:latin typeface="Courier"/>
                <a:cs typeface="Courier"/>
              </a:rPr>
              <a:t>non-recursive </a:t>
            </a:r>
            <a:r>
              <a:rPr lang="en-US" sz="1400" b="0" dirty="0" smtClean="0">
                <a:latin typeface="Courier"/>
                <a:cs typeface="Courier"/>
              </a:rPr>
              <a:t>O(1)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else</a:t>
            </a: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front = 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rest = 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L.next</a:t>
            </a:r>
            <a:r>
              <a:rPr lang="en-US" sz="1400" b="0" dirty="0" smtClean="0">
                <a:latin typeface="Courier"/>
                <a:cs typeface="Courier"/>
              </a:rPr>
              <a:t> = null			</a:t>
            </a:r>
            <a:r>
              <a:rPr lang="en-US" sz="1400" dirty="0" smtClean="0">
                <a:latin typeface="Courier"/>
                <a:cs typeface="Courier"/>
              </a:rPr>
              <a:t>non-recursive O(1)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Node </a:t>
            </a:r>
            <a:r>
              <a:rPr lang="en-US" sz="1400" b="0" dirty="0" err="1" smtClean="0">
                <a:latin typeface="Courier"/>
                <a:cs typeface="Courier"/>
              </a:rPr>
              <a:t>restRev</a:t>
            </a:r>
            <a:r>
              <a:rPr lang="en-US" sz="1400" b="0" dirty="0" smtClean="0">
                <a:latin typeface="Courier"/>
                <a:cs typeface="Courier"/>
              </a:rPr>
              <a:t> = reverse(rest)	</a:t>
            </a:r>
            <a:r>
              <a:rPr lang="en-US" sz="1400" dirty="0" smtClean="0">
                <a:latin typeface="Courier"/>
                <a:cs typeface="Courier"/>
              </a:rPr>
              <a:t>recursive</a:t>
            </a:r>
            <a:endParaRPr lang="en-US" sz="1400" b="0" dirty="0" smtClean="0">
              <a:latin typeface="Courier"/>
              <a:cs typeface="Courier"/>
            </a:endParaRPr>
          </a:p>
          <a:p>
            <a:r>
              <a:rPr lang="en-US" sz="1400" b="0" dirty="0">
                <a:latin typeface="Courier"/>
                <a:cs typeface="Courier"/>
              </a:rPr>
              <a:t>	</a:t>
            </a:r>
            <a:r>
              <a:rPr lang="en-US" sz="1400" b="0" dirty="0" smtClean="0">
                <a:latin typeface="Courier"/>
                <a:cs typeface="Courier"/>
              </a:rPr>
              <a:t>	</a:t>
            </a:r>
            <a:r>
              <a:rPr lang="en-US" sz="1400" b="0" dirty="0" err="1" smtClean="0">
                <a:latin typeface="Courier"/>
                <a:cs typeface="Courier"/>
              </a:rPr>
              <a:t>appendToEnd</a:t>
            </a:r>
            <a:r>
              <a:rPr lang="en-US" sz="1400" b="0" dirty="0" smtClean="0">
                <a:latin typeface="Courier"/>
                <a:cs typeface="Courier"/>
              </a:rPr>
              <a:t>(</a:t>
            </a:r>
            <a:r>
              <a:rPr lang="en-US" sz="1400" b="0" dirty="0" err="1" smtClean="0">
                <a:latin typeface="Courier"/>
                <a:cs typeface="Courier"/>
              </a:rPr>
              <a:t>front,restRev</a:t>
            </a:r>
            <a:r>
              <a:rPr lang="en-US" sz="1400" b="0" dirty="0" smtClean="0">
                <a:latin typeface="Courier"/>
                <a:cs typeface="Courier"/>
              </a:rPr>
              <a:t>)	</a:t>
            </a:r>
            <a:r>
              <a:rPr lang="en-US" sz="1400" dirty="0" smtClean="0">
                <a:latin typeface="Courier"/>
                <a:cs typeface="Courier"/>
              </a:rPr>
              <a:t>non-recursive O(n)</a:t>
            </a:r>
            <a:endParaRPr lang="en-US" sz="1400" b="0" dirty="0" smtClean="0">
              <a:latin typeface="Courier"/>
              <a:cs typeface="Courier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total runtime then?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*n + </a:t>
            </a:r>
            <a:r>
              <a:rPr lang="en-US" i="1" dirty="0" smtClean="0">
                <a:cs typeface="Courier"/>
              </a:rPr>
              <a:t>T(n-1)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This is the recurrence! It’s a function that uses itself in its definition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err="1" smtClean="0">
                <a:cs typeface="Courier"/>
              </a:rPr>
              <a:t>Fibonnacci</a:t>
            </a:r>
            <a:r>
              <a:rPr lang="en-US" b="0" dirty="0" smtClean="0">
                <a:cs typeface="Courier"/>
              </a:rPr>
              <a:t> numbers are an example. </a:t>
            </a:r>
            <a:r>
              <a:rPr lang="en-US" b="1" dirty="0" smtClean="0">
                <a:cs typeface="Courier"/>
              </a:rPr>
              <a:t>What’s missing?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9255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1659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do we solve this recurrence?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6365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do we solve this recurrence?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can unroll it and see if a pattern emerges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ourier"/>
              </a:rPr>
              <a:t>T(n) =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>
                <a:cs typeface="Courier"/>
              </a:rPr>
              <a:t>*n + T(n-1) </a:t>
            </a:r>
          </a:p>
        </p:txBody>
      </p:sp>
    </p:spTree>
    <p:extLst>
      <p:ext uri="{BB962C8B-B14F-4D97-AF65-F5344CB8AC3E}">
        <p14:creationId xmlns:p14="http://schemas.microsoft.com/office/powerpoint/2010/main" val="367574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do we solve this recurrence?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can unroll it and see if a pattern emerges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ourier"/>
              </a:rPr>
              <a:t>T(n) =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>
                <a:cs typeface="Courier"/>
              </a:rPr>
              <a:t>*n + T(n-1) </a:t>
            </a:r>
            <a:endParaRPr lang="en-US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ourier"/>
              </a:rPr>
              <a:t>T(n) =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>
                <a:cs typeface="Courier"/>
              </a:rPr>
              <a:t>*n +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*(n-1) + T(n-2) 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5163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>
                <a:cs typeface="Courier"/>
              </a:rPr>
              <a:t>T(n) = </a:t>
            </a:r>
            <a:r>
              <a:rPr lang="en-US" b="0" dirty="0" smtClean="0">
                <a:cs typeface="Courier"/>
              </a:rPr>
              <a:t>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do we solve this recurrence?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can unroll it and see if a pattern emerges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ourier"/>
              </a:rPr>
              <a:t>T(n) =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>
                <a:cs typeface="Courier"/>
              </a:rPr>
              <a:t>*n + T(n-1) </a:t>
            </a:r>
            <a:endParaRPr lang="en-US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ourier"/>
              </a:rPr>
              <a:t>T(n) =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>
                <a:cs typeface="Courier"/>
              </a:rPr>
              <a:t>*n +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*(n-1) + T(n-2)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ourier"/>
              </a:rPr>
              <a:t>T(n) =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>
                <a:cs typeface="Courier"/>
              </a:rPr>
              <a:t>*n +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>
                <a:cs typeface="Courier"/>
              </a:rPr>
              <a:t>*(n-1) + c</a:t>
            </a:r>
            <a:r>
              <a:rPr lang="en-US" baseline="-25000" dirty="0">
                <a:cs typeface="Courier"/>
              </a:rPr>
              <a:t>0</a:t>
            </a:r>
            <a:r>
              <a:rPr lang="en-US" dirty="0">
                <a:cs typeface="Courier"/>
              </a:rPr>
              <a:t> + c</a:t>
            </a:r>
            <a:r>
              <a:rPr lang="en-US" baseline="-25000" dirty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*(n-2) </a:t>
            </a:r>
            <a:r>
              <a:rPr lang="en-US" dirty="0">
                <a:cs typeface="Courier"/>
              </a:rPr>
              <a:t>+ T(n</a:t>
            </a:r>
            <a:r>
              <a:rPr lang="en-US" dirty="0" smtClean="0">
                <a:cs typeface="Courier"/>
              </a:rPr>
              <a:t>-3)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3c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c</a:t>
            </a:r>
            <a:r>
              <a:rPr lang="en-US" baseline="-25000" dirty="0" smtClean="0">
                <a:cs typeface="Courier"/>
              </a:rPr>
              <a:t>1</a:t>
            </a:r>
            <a:r>
              <a:rPr lang="en-US" dirty="0" smtClean="0">
                <a:cs typeface="Courier"/>
              </a:rPr>
              <a:t>*(n+(n-1)+(n-2)) + T(n-3)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are the patterns?</a:t>
            </a:r>
            <a:endParaRPr lang="en-US" dirty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0809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are the patterns?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1 c</a:t>
            </a:r>
            <a:r>
              <a:rPr lang="en-US" baseline="-25000" dirty="0" smtClean="0">
                <a:cs typeface="Courier"/>
              </a:rPr>
              <a:t>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‘n’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2224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are the patterns?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1 c</a:t>
            </a:r>
            <a:r>
              <a:rPr lang="en-US" baseline="-25000" dirty="0" smtClean="0">
                <a:cs typeface="Courier"/>
              </a:rPr>
              <a:t>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‘n’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But n is getting reduced by one every time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6138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are the patterns?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1 c</a:t>
            </a:r>
            <a:r>
              <a:rPr lang="en-US" baseline="-25000" dirty="0" smtClean="0">
                <a:cs typeface="Courier"/>
              </a:rPr>
              <a:t>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‘n’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But n is getting reduced by one every time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many times does this call itself?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5379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O(n)?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O(1)?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 + 2 log n = O(log n)?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394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are the patterns?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1 c</a:t>
            </a:r>
            <a:r>
              <a:rPr lang="en-US" baseline="-25000" dirty="0" smtClean="0">
                <a:cs typeface="Courier"/>
              </a:rPr>
              <a:t>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‘n’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But n is getting reduced by one every time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many times does this call itself?</a:t>
            </a:r>
          </a:p>
          <a:p>
            <a:pPr marL="1428750" lvl="2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n-1, because 1 is a base case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7058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are the patterns?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1 c</a:t>
            </a:r>
            <a:r>
              <a:rPr lang="en-US" baseline="-25000" dirty="0" smtClean="0">
                <a:cs typeface="Courier"/>
              </a:rPr>
              <a:t>0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Each time we add ‘n’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But n is getting reduced by one every time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many times does this call itself?</a:t>
            </a:r>
          </a:p>
          <a:p>
            <a:pPr marL="1428750" lvl="2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n-1, because 1 is a base case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then is the closed form of this recurrence?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7677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2814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5524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3790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</a:t>
            </a:r>
            <a:r>
              <a:rPr lang="en-US" dirty="0" err="1" smtClean="0">
                <a:cs typeface="Courier"/>
              </a:rPr>
              <a:t>Σ</a:t>
            </a:r>
            <a:r>
              <a:rPr lang="en-US" dirty="0" smtClean="0">
                <a:cs typeface="Courier"/>
              </a:rPr>
              <a:t> </a:t>
            </a:r>
            <a:r>
              <a:rPr lang="en-US" dirty="0" err="1" smtClean="0">
                <a:cs typeface="Courier"/>
              </a:rPr>
              <a:t>i</a:t>
            </a:r>
            <a:r>
              <a:rPr lang="en-US" dirty="0" smtClean="0">
                <a:cs typeface="Courier"/>
              </a:rPr>
              <a:t> *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9823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(n-1)*(</a:t>
            </a:r>
            <a:r>
              <a:rPr lang="en-US" dirty="0" smtClean="0">
                <a:cs typeface="Courier"/>
              </a:rPr>
              <a:t>n)</a:t>
            </a:r>
            <a:r>
              <a:rPr lang="en-US" dirty="0" smtClean="0">
                <a:cs typeface="Courier"/>
              </a:rPr>
              <a:t>/2 *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056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(n-1)*(</a:t>
            </a:r>
            <a:r>
              <a:rPr lang="en-US" dirty="0" smtClean="0">
                <a:cs typeface="Courier"/>
              </a:rPr>
              <a:t>n)</a:t>
            </a:r>
            <a:r>
              <a:rPr lang="en-US" dirty="0" smtClean="0">
                <a:cs typeface="Courier"/>
              </a:rPr>
              <a:t>/2 * c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Is this all?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0771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(n-1)*(</a:t>
            </a:r>
            <a:r>
              <a:rPr lang="en-US" dirty="0" smtClean="0">
                <a:cs typeface="Courier"/>
              </a:rPr>
              <a:t>n)</a:t>
            </a:r>
            <a:r>
              <a:rPr lang="en-US" dirty="0" smtClean="0">
                <a:cs typeface="Courier"/>
              </a:rPr>
              <a:t>/2 * c</a:t>
            </a:r>
            <a:r>
              <a:rPr lang="en-US" baseline="-25000" dirty="0" smtClean="0">
                <a:cs typeface="Courier"/>
              </a:rPr>
              <a:t>1 </a:t>
            </a:r>
            <a:r>
              <a:rPr lang="en-US" b="1" dirty="0" smtClean="0">
                <a:cs typeface="Courier"/>
              </a:rPr>
              <a:t>+ d</a:t>
            </a:r>
            <a:r>
              <a:rPr lang="en-US" b="1" baseline="-25000" dirty="0" smtClean="0">
                <a:cs typeface="Courier"/>
              </a:rPr>
              <a:t>1</a:t>
            </a:r>
            <a:endParaRPr lang="en-US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Is this all?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9378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(n-1)*(</a:t>
            </a:r>
            <a:r>
              <a:rPr lang="en-US" dirty="0" smtClean="0">
                <a:cs typeface="Courier"/>
              </a:rPr>
              <a:t>n)</a:t>
            </a:r>
            <a:r>
              <a:rPr lang="en-US" dirty="0" smtClean="0">
                <a:cs typeface="Courier"/>
              </a:rPr>
              <a:t>/2 * c</a:t>
            </a:r>
            <a:r>
              <a:rPr lang="en-US" baseline="-25000" dirty="0" smtClean="0">
                <a:cs typeface="Courier"/>
              </a:rPr>
              <a:t>1 </a:t>
            </a:r>
            <a:r>
              <a:rPr lang="en-US" b="1" dirty="0" smtClean="0">
                <a:cs typeface="Courier"/>
              </a:rPr>
              <a:t>+ </a:t>
            </a:r>
            <a:r>
              <a:rPr lang="en-US" dirty="0" smtClean="0">
                <a:cs typeface="Courier"/>
              </a:rPr>
              <a:t>d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upper bound of this function?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6184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O(n)?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O(1)?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4 + 3n = O(n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 + 2 log n = O(log n)?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log n = O(n + 2 log n)?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512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(n-1)*(</a:t>
            </a:r>
            <a:r>
              <a:rPr lang="en-US" dirty="0" smtClean="0">
                <a:cs typeface="Courier"/>
              </a:rPr>
              <a:t>n)</a:t>
            </a:r>
            <a:r>
              <a:rPr lang="en-US" dirty="0" smtClean="0">
                <a:cs typeface="Courier"/>
              </a:rPr>
              <a:t>/2 * c</a:t>
            </a:r>
            <a:r>
              <a:rPr lang="en-US" baseline="-25000" dirty="0" smtClean="0">
                <a:cs typeface="Courier"/>
              </a:rPr>
              <a:t>1 </a:t>
            </a:r>
            <a:r>
              <a:rPr lang="en-US" b="1" dirty="0" smtClean="0">
                <a:cs typeface="Courier"/>
              </a:rPr>
              <a:t>+ </a:t>
            </a:r>
            <a:r>
              <a:rPr lang="en-US" dirty="0" smtClean="0">
                <a:cs typeface="Courier"/>
              </a:rPr>
              <a:t>d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upper bound of this function?</a:t>
            </a:r>
          </a:p>
          <a:p>
            <a:pPr marL="1428750" lvl="2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O(n</a:t>
            </a:r>
            <a:r>
              <a:rPr lang="en-US" baseline="30000" dirty="0" smtClean="0">
                <a:cs typeface="Courier"/>
              </a:rPr>
              <a:t>2</a:t>
            </a:r>
            <a:r>
              <a:rPr lang="en-US" dirty="0" smtClean="0">
                <a:cs typeface="Courier"/>
              </a:rPr>
              <a:t>)</a:t>
            </a:r>
            <a:endParaRPr lang="en-US" baseline="30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6117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Recurrence relation for reverse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when n = 0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1 </a:t>
            </a:r>
            <a:r>
              <a:rPr lang="en-US" b="0" dirty="0" smtClean="0">
                <a:cs typeface="Courier"/>
              </a:rPr>
              <a:t>when n = 1</a:t>
            </a:r>
            <a:endParaRPr lang="en-US" b="0" baseline="-25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c</a:t>
            </a:r>
            <a:r>
              <a:rPr lang="en-US" b="0" baseline="-25000" dirty="0" smtClean="0">
                <a:cs typeface="Courier"/>
              </a:rPr>
              <a:t>1</a:t>
            </a:r>
            <a:r>
              <a:rPr lang="en-US" b="0" dirty="0" smtClean="0">
                <a:cs typeface="Courier"/>
              </a:rPr>
              <a:t>*n + T(n-1) when n &gt; 1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Closed form?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T(n) = (n-1) * c</a:t>
            </a:r>
            <a:r>
              <a:rPr lang="en-US" baseline="-25000" dirty="0" smtClean="0">
                <a:cs typeface="Courier"/>
              </a:rPr>
              <a:t>0</a:t>
            </a:r>
            <a:r>
              <a:rPr lang="en-US" dirty="0" smtClean="0">
                <a:cs typeface="Courier"/>
              </a:rPr>
              <a:t> + (n-1)*(</a:t>
            </a:r>
            <a:r>
              <a:rPr lang="en-US" dirty="0" smtClean="0">
                <a:cs typeface="Courier"/>
              </a:rPr>
              <a:t>n)</a:t>
            </a:r>
            <a:r>
              <a:rPr lang="en-US" dirty="0" smtClean="0">
                <a:cs typeface="Courier"/>
              </a:rPr>
              <a:t>/2 * c</a:t>
            </a:r>
            <a:r>
              <a:rPr lang="en-US" baseline="-25000" dirty="0" smtClean="0">
                <a:cs typeface="Courier"/>
              </a:rPr>
              <a:t>1 </a:t>
            </a:r>
            <a:r>
              <a:rPr lang="en-US" b="1" dirty="0" smtClean="0">
                <a:cs typeface="Courier"/>
              </a:rPr>
              <a:t>+ </a:t>
            </a:r>
            <a:r>
              <a:rPr lang="en-US" dirty="0" smtClean="0">
                <a:cs typeface="Courier"/>
              </a:rPr>
              <a:t>d</a:t>
            </a:r>
            <a:r>
              <a:rPr lang="en-US" baseline="-25000" dirty="0" smtClean="0">
                <a:cs typeface="Courier"/>
              </a:rPr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upper bound of this function?</a:t>
            </a:r>
          </a:p>
          <a:p>
            <a:pPr marL="1428750" lvl="2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O(n</a:t>
            </a:r>
            <a:r>
              <a:rPr lang="en-US" baseline="30000" dirty="0" smtClean="0">
                <a:cs typeface="Courier"/>
              </a:rPr>
              <a:t>2</a:t>
            </a:r>
            <a:r>
              <a:rPr lang="en-US" dirty="0" smtClean="0">
                <a:cs typeface="Courier"/>
              </a:rPr>
              <a:t>) the O(n) </a:t>
            </a:r>
            <a:r>
              <a:rPr lang="en-US" dirty="0" err="1" smtClean="0">
                <a:cs typeface="Courier"/>
              </a:rPr>
              <a:t>appendToEnd</a:t>
            </a:r>
            <a:r>
              <a:rPr lang="en-US" dirty="0" smtClean="0">
                <a:cs typeface="Courier"/>
              </a:rPr>
              <a:t> is what costs us</a:t>
            </a:r>
            <a:endParaRPr lang="en-US" baseline="30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9386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While this process is important, we can save some steps if all we care about is the upper bound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>
                <a:cs typeface="Arial"/>
              </a:rPr>
              <a:t>bigO</a:t>
            </a:r>
            <a:r>
              <a:rPr lang="en-US" sz="2400" dirty="0" smtClean="0">
                <a:cs typeface="Arial"/>
              </a:rPr>
              <a:t> notation eliminates the need for constants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Lots of our messing around with c</a:t>
            </a:r>
            <a:r>
              <a:rPr lang="en-US" sz="2400" baseline="-25000" dirty="0" smtClean="0">
                <a:cs typeface="Arial"/>
              </a:rPr>
              <a:t>0</a:t>
            </a:r>
            <a:r>
              <a:rPr lang="en-US" sz="2400" dirty="0" smtClean="0">
                <a:cs typeface="Arial"/>
              </a:rPr>
              <a:t> and c</a:t>
            </a:r>
            <a:r>
              <a:rPr lang="en-US" sz="2400" baseline="-25000" dirty="0" smtClean="0">
                <a:cs typeface="Arial"/>
              </a:rPr>
              <a:t>1 </a:t>
            </a:r>
            <a:r>
              <a:rPr lang="en-US" sz="2400" dirty="0" smtClean="0">
                <a:cs typeface="Arial"/>
              </a:rPr>
              <a:t>doesn’t come through to the </a:t>
            </a:r>
            <a:r>
              <a:rPr lang="en-US" sz="2400" dirty="0" smtClean="0">
                <a:cs typeface="Arial"/>
              </a:rPr>
              <a:t>solution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Rather than saying T(n) = c</a:t>
            </a:r>
            <a:r>
              <a:rPr lang="en-US" sz="2400" baseline="-25000" dirty="0" smtClean="0">
                <a:cs typeface="Arial"/>
              </a:rPr>
              <a:t>0</a:t>
            </a:r>
            <a:r>
              <a:rPr lang="en-US" sz="2400" dirty="0" smtClean="0">
                <a:cs typeface="Arial"/>
              </a:rPr>
              <a:t> + n*c</a:t>
            </a:r>
            <a:r>
              <a:rPr lang="en-US" sz="2400" baseline="-25000" dirty="0" smtClean="0">
                <a:cs typeface="Arial"/>
              </a:rPr>
              <a:t>1</a:t>
            </a:r>
            <a:r>
              <a:rPr lang="en-US" sz="2400" dirty="0" smtClean="0">
                <a:cs typeface="Arial"/>
              </a:rPr>
              <a:t> + T(n-1), we can observe that c</a:t>
            </a:r>
            <a:r>
              <a:rPr lang="en-US" sz="2400" baseline="-25000" dirty="0" smtClean="0">
                <a:cs typeface="Arial"/>
              </a:rPr>
              <a:t>0</a:t>
            </a:r>
            <a:r>
              <a:rPr lang="en-US" sz="2400" dirty="0" smtClean="0">
                <a:cs typeface="Arial"/>
              </a:rPr>
              <a:t> + n*c</a:t>
            </a:r>
            <a:r>
              <a:rPr lang="en-US" sz="2400" baseline="-25000" dirty="0" smtClean="0">
                <a:cs typeface="Arial"/>
              </a:rPr>
              <a:t>1</a:t>
            </a:r>
            <a:r>
              <a:rPr lang="en-US" sz="2400" dirty="0" smtClean="0">
                <a:cs typeface="Arial"/>
              </a:rPr>
              <a:t> is in O(n)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cs typeface="Arial"/>
              </a:rPr>
              <a:t>Simplify to T(n) = O(n) + T(n-1)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419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consider binary search again</a:t>
            </a:r>
            <a:endParaRPr lang="en-US" baseline="30000" dirty="0" smtClean="0">
              <a:cs typeface="Courier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7611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consider binary search again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mentioned last week that it was O(log n)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0811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consider binary search again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mentioned last week that it was O(log n)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Can you use recurrence relations to show this for a recursive implementation?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171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Let’s consider binary search again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We mentioned last week that it was O(log n)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Can you use recurrence relations to show this for a recursive implementation?</a:t>
            </a:r>
          </a:p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</a:t>
            </a:r>
            <a:r>
              <a:rPr lang="en-US" sz="1600" b="0" dirty="0" smtClean="0">
                <a:latin typeface="Courier"/>
                <a:cs typeface="Courier"/>
              </a:rPr>
              <a:t>2 + </a:t>
            </a:r>
            <a:r>
              <a:rPr lang="en-US" sz="1600" b="0" dirty="0" smtClean="0">
                <a:latin typeface="Courier"/>
                <a:cs typeface="Courier"/>
              </a:rPr>
              <a:t>lo/</a:t>
            </a:r>
            <a:r>
              <a:rPr lang="en-US" sz="1600" b="0" dirty="0" smtClean="0">
                <a:latin typeface="Courier"/>
                <a:cs typeface="Courier"/>
              </a:rPr>
              <a:t>2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  <a:endParaRPr lang="en-US" sz="16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5224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</a:t>
            </a:r>
            <a:r>
              <a:rPr lang="en-US" sz="1600" b="0" dirty="0" smtClean="0">
                <a:latin typeface="Courier"/>
                <a:cs typeface="Courier"/>
              </a:rPr>
              <a:t>2 + </a:t>
            </a:r>
            <a:r>
              <a:rPr lang="en-US" sz="1600" b="0" dirty="0" smtClean="0">
                <a:latin typeface="Courier"/>
                <a:cs typeface="Courier"/>
              </a:rPr>
              <a:t>lo/</a:t>
            </a:r>
            <a:r>
              <a:rPr lang="en-US" sz="1600" b="0" dirty="0" smtClean="0">
                <a:latin typeface="Courier"/>
                <a:cs typeface="Courier"/>
              </a:rPr>
              <a:t>2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  <a:endParaRPr lang="en-US" sz="1600" b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9006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</a:t>
            </a:r>
            <a:r>
              <a:rPr lang="en-US" sz="1600" b="0" dirty="0" smtClean="0">
                <a:latin typeface="Courier"/>
                <a:cs typeface="Courier"/>
              </a:rPr>
              <a:t>2 + </a:t>
            </a:r>
            <a:r>
              <a:rPr lang="en-US" sz="1600" b="0" dirty="0" smtClean="0">
                <a:latin typeface="Courier"/>
                <a:cs typeface="Courier"/>
              </a:rPr>
              <a:t>lo/</a:t>
            </a:r>
            <a:r>
              <a:rPr lang="en-US" sz="1600" b="0" dirty="0" smtClean="0">
                <a:latin typeface="Courier"/>
                <a:cs typeface="Courier"/>
              </a:rPr>
              <a:t>2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What steps do we need to take?</a:t>
            </a:r>
            <a:endParaRPr lang="en-US" sz="16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1506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</a:t>
            </a:r>
            <a:r>
              <a:rPr lang="en-US" sz="1600" b="0" dirty="0" smtClean="0">
                <a:latin typeface="Courier"/>
                <a:cs typeface="Courier"/>
              </a:rPr>
              <a:t>2 + </a:t>
            </a:r>
            <a:r>
              <a:rPr lang="en-US" sz="1600" b="0" dirty="0" smtClean="0">
                <a:latin typeface="Courier"/>
                <a:cs typeface="Courier"/>
              </a:rPr>
              <a:t>lo/</a:t>
            </a:r>
            <a:r>
              <a:rPr lang="en-US" sz="1600" b="0" dirty="0" smtClean="0">
                <a:latin typeface="Courier"/>
                <a:cs typeface="Courier"/>
              </a:rPr>
              <a:t>2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What steps do we need to take?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Break down into recursive and non-recursive</a:t>
            </a:r>
            <a:endParaRPr lang="en-US" sz="16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30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Practice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Inserting into a sorted linked list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7903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hi/2 </a:t>
            </a:r>
            <a:r>
              <a:rPr lang="en-US" sz="1600" b="0" dirty="0" smtClean="0">
                <a:latin typeface="Courier"/>
                <a:cs typeface="Courier"/>
              </a:rPr>
              <a:t>+ </a:t>
            </a:r>
            <a:r>
              <a:rPr lang="en-US" sz="1600" b="0" dirty="0" smtClean="0">
                <a:latin typeface="Courier"/>
                <a:cs typeface="Courier"/>
              </a:rPr>
              <a:t>lo/</a:t>
            </a:r>
            <a:r>
              <a:rPr lang="en-US" sz="1600" b="0" dirty="0" smtClean="0">
                <a:latin typeface="Courier"/>
                <a:cs typeface="Courier"/>
              </a:rPr>
              <a:t>2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What steps do we need to take?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Break down into recursive and non-recursive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Calculate the non-recursive runtimes</a:t>
            </a:r>
            <a:endParaRPr lang="en-US" sz="16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459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</a:t>
            </a:r>
            <a:r>
              <a:rPr lang="en-US" sz="1600" b="0" dirty="0" smtClean="0">
                <a:latin typeface="Courier"/>
                <a:cs typeface="Courier"/>
              </a:rPr>
              <a:t>2 + </a:t>
            </a:r>
            <a:r>
              <a:rPr lang="en-US" sz="1600" b="0" dirty="0" smtClean="0">
                <a:latin typeface="Courier"/>
                <a:cs typeface="Courier"/>
              </a:rPr>
              <a:t>lo/</a:t>
            </a:r>
            <a:r>
              <a:rPr lang="en-US" sz="1600" b="0" dirty="0" smtClean="0">
                <a:latin typeface="Courier"/>
                <a:cs typeface="Courier"/>
              </a:rPr>
              <a:t>2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What steps do we need to take?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Break down into recursive and non-recursive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Calculate the non-recursive runtimes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Produce the recurrence</a:t>
            </a:r>
            <a:endParaRPr lang="en-US" sz="16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3458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</a:t>
            </a:r>
            <a:r>
              <a:rPr lang="en-US" sz="1600" b="0" dirty="0" smtClean="0">
                <a:latin typeface="Courier"/>
                <a:cs typeface="Courier"/>
              </a:rPr>
              <a:t>2 + </a:t>
            </a:r>
            <a:r>
              <a:rPr lang="en-US" sz="1600" b="0" dirty="0" smtClean="0">
                <a:latin typeface="Courier"/>
                <a:cs typeface="Courier"/>
              </a:rPr>
              <a:t>lo/</a:t>
            </a:r>
            <a:r>
              <a:rPr lang="en-US" sz="1600" b="0" dirty="0" smtClean="0">
                <a:latin typeface="Courier"/>
                <a:cs typeface="Courier"/>
              </a:rPr>
              <a:t>2</a:t>
            </a: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What steps do we need to take?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Break down into recursive and non-recursive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Calculate the non-recursive runtimes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Produce the recurrence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Roll out the recurrence to observe a pattern</a:t>
            </a:r>
            <a:endParaRPr lang="en-US" sz="16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0269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(Integer[] array, Integer value,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lo, </a:t>
            </a:r>
            <a:r>
              <a:rPr lang="en-US" sz="1600" b="0" dirty="0" err="1" smtClean="0">
                <a:latin typeface="Courier"/>
                <a:cs typeface="Courier"/>
              </a:rPr>
              <a:t>int</a:t>
            </a:r>
            <a:r>
              <a:rPr lang="en-US" sz="1600" b="0" dirty="0" smtClean="0">
                <a:latin typeface="Courier"/>
                <a:cs typeface="Courier"/>
              </a:rPr>
              <a:t> hi)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if(hi &lt; lo) return null;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mid = </a:t>
            </a:r>
            <a:r>
              <a:rPr lang="en-US" sz="1600" b="0" dirty="0" smtClean="0">
                <a:latin typeface="Courier"/>
                <a:cs typeface="Courier"/>
              </a:rPr>
              <a:t>hi/</a:t>
            </a:r>
            <a:r>
              <a:rPr lang="en-US" sz="1600" b="0" dirty="0" smtClean="0">
                <a:latin typeface="Courier"/>
                <a:cs typeface="Courier"/>
              </a:rPr>
              <a:t>2 + </a:t>
            </a:r>
            <a:r>
              <a:rPr lang="en-US" sz="1600" b="0" dirty="0" smtClean="0">
                <a:latin typeface="Courier"/>
                <a:cs typeface="Courier"/>
              </a:rPr>
              <a:t>lo/2</a:t>
            </a:r>
            <a:endParaRPr lang="en-US" sz="1600" b="0" dirty="0" smtClean="0">
              <a:latin typeface="Courier"/>
              <a:cs typeface="Courier"/>
            </a:endParaRPr>
          </a:p>
          <a:p>
            <a:r>
              <a:rPr lang="en-US" sz="1600" b="0" dirty="0" smtClean="0">
                <a:latin typeface="Courier"/>
                <a:cs typeface="Courier"/>
              </a:rPr>
              <a:t>	if(A[mid] &gt;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array,value,mid,hi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if(A[mid] &lt; value)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	return </a:t>
            </a:r>
            <a:r>
              <a:rPr lang="en-US" sz="1600" b="0" dirty="0" err="1" smtClean="0">
                <a:latin typeface="Courier"/>
                <a:cs typeface="Courier"/>
              </a:rPr>
              <a:t>BinarySearch</a:t>
            </a:r>
            <a:r>
              <a:rPr lang="en-US" sz="1600" b="0" dirty="0" smtClean="0">
                <a:latin typeface="Courier"/>
                <a:cs typeface="Courier"/>
              </a:rPr>
              <a:t>(</a:t>
            </a:r>
            <a:r>
              <a:rPr lang="en-US" sz="1600" b="0" dirty="0" err="1" smtClean="0">
                <a:latin typeface="Courier"/>
                <a:cs typeface="Courier"/>
              </a:rPr>
              <a:t>array,value,lo,mid</a:t>
            </a:r>
            <a:r>
              <a:rPr lang="en-US" sz="1600" b="0" dirty="0" smtClean="0">
                <a:latin typeface="Courier"/>
                <a:cs typeface="Courier"/>
              </a:rPr>
              <a:t>)</a:t>
            </a:r>
          </a:p>
          <a:p>
            <a:r>
              <a:rPr lang="en-US" sz="1600" b="0" dirty="0">
                <a:latin typeface="Courier"/>
                <a:cs typeface="Courier"/>
              </a:rPr>
              <a:t>	</a:t>
            </a:r>
            <a:r>
              <a:rPr lang="en-US" sz="1600" b="0" dirty="0" smtClean="0">
                <a:latin typeface="Courier"/>
                <a:cs typeface="Courier"/>
              </a:rPr>
              <a:t>else return mid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What steps do we need to take?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Break down into recursive and non-recursive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Calculate the non-recursive runtimes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Produce the recurrence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Roll out the recurrence to observe a pattern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>
                <a:cs typeface="Courier"/>
              </a:rPr>
              <a:t>Upper bound the closed form</a:t>
            </a:r>
            <a:endParaRPr lang="en-US" sz="16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6394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recurrence we produced?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0578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recurrence we produced?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for n = 0</a:t>
            </a:r>
            <a:endParaRPr lang="en-US" b="0" baseline="-250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5462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recurrence we produced?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for n = 0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T(n/2) for n &gt; 0</a:t>
            </a:r>
            <a:endParaRPr lang="en-US" b="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7438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recurrence we produced?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for n = 0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T(n/2) for n &gt; 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Important to note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2213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recurrence we produced?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for n = 0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T(n/2) for n &gt; 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Important to note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many times can we divide n by 2 until we get 1?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642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55367" cy="60714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What is the recurrence we produced?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d</a:t>
            </a:r>
            <a:r>
              <a:rPr lang="en-US" b="0" baseline="-25000" dirty="0" smtClean="0">
                <a:cs typeface="Courier"/>
              </a:rPr>
              <a:t>0 </a:t>
            </a:r>
            <a:r>
              <a:rPr lang="en-US" b="0" dirty="0" smtClean="0">
                <a:cs typeface="Courier"/>
              </a:rPr>
              <a:t>for n = 0</a:t>
            </a:r>
          </a:p>
          <a:p>
            <a:pPr marL="742950" lvl="1" indent="-285750">
              <a:buFont typeface="Arial"/>
              <a:buChar char="•"/>
            </a:pPr>
            <a:r>
              <a:rPr lang="en-US" b="0" dirty="0" smtClean="0">
                <a:cs typeface="Courier"/>
              </a:rPr>
              <a:t>T(n) = c</a:t>
            </a:r>
            <a:r>
              <a:rPr lang="en-US" b="0" baseline="-25000" dirty="0" smtClean="0">
                <a:cs typeface="Courier"/>
              </a:rPr>
              <a:t>0</a:t>
            </a:r>
            <a:r>
              <a:rPr lang="en-US" b="0" dirty="0" smtClean="0">
                <a:cs typeface="Courier"/>
              </a:rPr>
              <a:t> + T(n/2) for n &gt; 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Important to note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How many times can we divide n by 2 until we get 1?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ourier"/>
              </a:rPr>
              <a:t>Log</a:t>
            </a:r>
            <a:r>
              <a:rPr lang="en-US" baseline="-25000" dirty="0" smtClean="0">
                <a:cs typeface="Courier"/>
              </a:rPr>
              <a:t>2</a:t>
            </a:r>
            <a:r>
              <a:rPr lang="en-US" dirty="0" smtClean="0">
                <a:cs typeface="Courier"/>
              </a:rPr>
              <a:t> n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1389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11068</TotalTime>
  <Words>3198</Words>
  <Application>Microsoft Macintosh PowerPoint</Application>
  <PresentationFormat>On-screen Show (4:3)</PresentationFormat>
  <Paragraphs>850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Essential</vt:lpstr>
      <vt:lpstr>Cse 373</vt:lpstr>
      <vt:lpstr>Assorted minutiae</vt:lpstr>
      <vt:lpstr>Review </vt:lpstr>
      <vt:lpstr>Big-O notation</vt:lpstr>
      <vt:lpstr>Big-O notation</vt:lpstr>
      <vt:lpstr>Examples</vt:lpstr>
      <vt:lpstr>Examples</vt:lpstr>
      <vt:lpstr>Examples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80</cp:revision>
  <dcterms:created xsi:type="dcterms:W3CDTF">2017-03-27T18:12:41Z</dcterms:created>
  <dcterms:modified xsi:type="dcterms:W3CDTF">2017-10-06T23:59:40Z</dcterms:modified>
</cp:coreProperties>
</file>