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0"/>
  </p:notesMasterIdLst>
  <p:sldIdLst>
    <p:sldId id="256" r:id="rId2"/>
    <p:sldId id="1696" r:id="rId3"/>
    <p:sldId id="1857" r:id="rId4"/>
    <p:sldId id="1698" r:id="rId5"/>
    <p:sldId id="1704" r:id="rId6"/>
    <p:sldId id="1825" r:id="rId7"/>
    <p:sldId id="1832" r:id="rId8"/>
    <p:sldId id="1847" r:id="rId9"/>
    <p:sldId id="1851" r:id="rId10"/>
    <p:sldId id="1848" r:id="rId11"/>
    <p:sldId id="1856" r:id="rId12"/>
    <p:sldId id="1849" r:id="rId13"/>
    <p:sldId id="1850" r:id="rId14"/>
    <p:sldId id="1715" r:id="rId15"/>
    <p:sldId id="1719" r:id="rId16"/>
    <p:sldId id="1733" r:id="rId17"/>
    <p:sldId id="1853" r:id="rId18"/>
    <p:sldId id="1854" r:id="rId19"/>
    <p:sldId id="1855" r:id="rId20"/>
    <p:sldId id="1737" r:id="rId21"/>
    <p:sldId id="1742" r:id="rId22"/>
    <p:sldId id="1748" r:id="rId23"/>
    <p:sldId id="1839" r:id="rId24"/>
    <p:sldId id="1842" r:id="rId25"/>
    <p:sldId id="1843" r:id="rId26"/>
    <p:sldId id="1841" r:id="rId27"/>
    <p:sldId id="1754" r:id="rId28"/>
    <p:sldId id="1757" r:id="rId29"/>
    <p:sldId id="1840" r:id="rId30"/>
    <p:sldId id="1763" r:id="rId31"/>
    <p:sldId id="1826" r:id="rId32"/>
    <p:sldId id="1817" r:id="rId33"/>
    <p:sldId id="1852" r:id="rId34"/>
    <p:sldId id="1822" r:id="rId35"/>
    <p:sldId id="1837" r:id="rId36"/>
    <p:sldId id="1844" r:id="rId37"/>
    <p:sldId id="1845" r:id="rId38"/>
    <p:sldId id="1846" r:id="rId3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23" autoAdjust="0"/>
    <p:restoredTop sz="99488" autoAdjust="0"/>
  </p:normalViewPr>
  <p:slideViewPr>
    <p:cSldViewPr snapToGrid="0" snapToObjects="1">
      <p:cViewPr varScale="1">
        <p:scale>
          <a:sx n="98" d="100"/>
          <a:sy n="98" d="100"/>
        </p:scale>
        <p:origin x="-121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notesMaster" Target="notesMasters/notes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652905-340A-7446-B80D-69FC56D9E8B0}" type="datetimeFigureOut">
              <a:rPr lang="en-US" smtClean="0"/>
              <a:t>12/8/17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871FBE-1983-C046-8E08-A3F9DF0BC7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3861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12/8/17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79B1-49FA-AE40-A30D-0FBD14D02E5A}" type="datetimeFigureOut">
              <a:rPr lang="en-US" smtClean="0"/>
              <a:t>12/8/17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12779B1-49FA-AE40-A30D-0FBD14D02E5A}" type="datetimeFigureOut">
              <a:rPr lang="en-US" smtClean="0"/>
              <a:t>12/8/17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8242ED04-AE7F-BE41-A814-B6B6FA5A425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cs.usfca.edu/~galles/visualization/Algorithms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err="1" smtClean="0"/>
              <a:t>Cse</a:t>
            </a:r>
            <a:r>
              <a:rPr lang="en-US" sz="4800" dirty="0" smtClean="0"/>
              <a:t> 373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3224" y="3082087"/>
            <a:ext cx="6301975" cy="2632913"/>
          </a:xfrm>
        </p:spPr>
        <p:txBody>
          <a:bodyPr/>
          <a:lstStyle/>
          <a:p>
            <a:r>
              <a:rPr lang="en-US" dirty="0" smtClean="0"/>
              <a:t>December 8</a:t>
            </a:r>
            <a:r>
              <a:rPr lang="en-US" baseline="30000" dirty="0" smtClean="0"/>
              <a:t>th</a:t>
            </a:r>
            <a:r>
              <a:rPr lang="en-US" dirty="0" smtClean="0"/>
              <a:t> – </a:t>
            </a:r>
            <a:r>
              <a:rPr lang="en-US" dirty="0" smtClean="0"/>
              <a:t>Exam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69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Exam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Technical Portion (3-4 Problems)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Quick sort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Merge sort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Heap Sort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Radix Sort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Prim’s Algorithm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r>
              <a:rPr lang="en-US" sz="2600" dirty="0" err="1" smtClean="0"/>
              <a:t>Kruska</a:t>
            </a:r>
            <a:r>
              <a:rPr lang="en-US" sz="2600" dirty="0" err="1" smtClean="0"/>
              <a:t>l’s</a:t>
            </a:r>
            <a:r>
              <a:rPr lang="en-US" sz="2600" dirty="0" smtClean="0"/>
              <a:t> Algorithm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Union-find / </a:t>
            </a:r>
            <a:r>
              <a:rPr lang="en-US" sz="2600" dirty="0" err="1" smtClean="0"/>
              <a:t>Uptrees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1</a:t>
            </a:r>
            <a:r>
              <a:rPr lang="en-US" sz="2600" baseline="30000" dirty="0" smtClean="0"/>
              <a:t>st</a:t>
            </a:r>
            <a:r>
              <a:rPr lang="en-US" sz="2600" dirty="0" smtClean="0"/>
              <a:t> half of course?</a:t>
            </a:r>
            <a:endParaRPr lang="en-US" sz="26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995501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Exam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Technical Portion (3-4 Problems)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>
                <a:hlinkClick r:id="rId2"/>
              </a:rPr>
              <a:t>https://www.cs.usfca.edu/~galles/visualization/</a:t>
            </a:r>
            <a:r>
              <a:rPr lang="en-US" sz="2600" dirty="0" smtClean="0">
                <a:hlinkClick r:id="rId2"/>
              </a:rPr>
              <a:t>Algorithms.html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Good for practice and generating practice problems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Important to show all work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Practice makes perfect (and fast), the less time spent on these, the more time for th</a:t>
            </a:r>
            <a:r>
              <a:rPr lang="en-US" sz="2600" dirty="0" smtClean="0"/>
              <a:t>e rest of the exam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384141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Exam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Algorithm Design (Final Problem)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Correctness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Runtime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Memory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Justification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Use any Data structure / Algorithm given in the course, but know its runtime</a:t>
            </a:r>
            <a:endParaRPr lang="en-US" sz="26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555421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Exam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Other (1-2 Problems)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Debugging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Long answer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Problem reduction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360540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Definitions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ADT – Abstract Data Type – Describes a certain set of functionality and behavior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e.g. </a:t>
            </a:r>
            <a:r>
              <a:rPr lang="en-US" sz="2200" dirty="0" err="1" smtClean="0"/>
              <a:t>PriorityQueue</a:t>
            </a:r>
            <a:endParaRPr lang="en-US" sz="2200" dirty="0" smtClean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Data structure – Theoretical storage method that implements an ADT.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e.g. Heap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Implementation – Low-level design decisions that are often language dependent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e.g. Using an array for the heap</a:t>
            </a:r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627463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Stacks and Queues</a:t>
            </a:r>
            <a:endParaRPr lang="en-US" sz="2200" dirty="0" smtClean="0"/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LIFO and FIFO ordered storage respectively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Can be implemented with arrays or linked lists</a:t>
            </a:r>
          </a:p>
          <a:p>
            <a:pPr marL="800100" lvl="1" indent="-342900">
              <a:buFont typeface="Arial"/>
              <a:buChar char="•"/>
            </a:pPr>
            <a:r>
              <a:rPr lang="en-US" sz="2200" dirty="0" smtClean="0"/>
              <a:t>Understand the desired behavior and how to implement these structures</a:t>
            </a: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906413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Algorithm analysis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err="1" smtClean="0"/>
              <a:t>bigO</a:t>
            </a:r>
            <a:r>
              <a:rPr lang="en-US" sz="2600" dirty="0" smtClean="0"/>
              <a:t>, </a:t>
            </a:r>
            <a:r>
              <a:rPr lang="en-US" sz="2600" dirty="0" err="1" smtClean="0"/>
              <a:t>bigOmega</a:t>
            </a:r>
            <a:r>
              <a:rPr lang="en-US" sz="2600" dirty="0" smtClean="0"/>
              <a:t>, </a:t>
            </a:r>
            <a:r>
              <a:rPr lang="en-US" sz="2600" dirty="0" err="1" smtClean="0"/>
              <a:t>bigTheta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 and n</a:t>
            </a:r>
            <a:r>
              <a:rPr lang="en-US" sz="2600" baseline="-25000" dirty="0" smtClean="0"/>
              <a:t>0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Asymptotic behavior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Memory analysis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Recurrences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Summations </a:t>
            </a:r>
          </a:p>
          <a:p>
            <a:pPr marL="800100" lvl="1" indent="-342900">
              <a:buFont typeface="Arial"/>
              <a:buChar char="•"/>
            </a:pPr>
            <a:endParaRPr lang="en-US" sz="2600" baseline="-250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194377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Analysis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Lower bound for comparison sorts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Memory usages for sorting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Best and worst case </a:t>
            </a:r>
            <a:r>
              <a:rPr lang="en-US" sz="2400" dirty="0" smtClean="0"/>
              <a:t>runtimes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Amortized Analysis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Recurrences</a:t>
            </a:r>
            <a:endParaRPr lang="en-US" sz="2400" dirty="0" smtClean="0"/>
          </a:p>
          <a:p>
            <a:pPr marL="1485900" lvl="2" indent="-342900">
              <a:buFont typeface="Arial"/>
              <a:buChar char="•"/>
            </a:pPr>
            <a:endParaRPr lang="en-US" sz="2200" dirty="0" smtClean="0"/>
          </a:p>
          <a:p>
            <a:pPr marL="800100" lvl="1" indent="-342900">
              <a:buFont typeface="Arial"/>
              <a:buChar char="•"/>
            </a:pPr>
            <a:endParaRPr lang="en-US" sz="2600" baseline="-250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321118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Testing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White box v. Black box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Identifying edge cases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Difficulties and techniques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Debugging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Programming process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Understanding code and potential problems</a:t>
            </a:r>
          </a:p>
          <a:p>
            <a:pPr marL="1485900" lvl="2" indent="-342900">
              <a:buFont typeface="Arial"/>
              <a:buChar char="•"/>
            </a:pPr>
            <a:endParaRPr lang="en-US" sz="2200" dirty="0" smtClean="0"/>
          </a:p>
          <a:p>
            <a:pPr marL="800100" lvl="1" indent="-342900">
              <a:buFont typeface="Arial"/>
              <a:buChar char="•"/>
            </a:pPr>
            <a:endParaRPr lang="en-US" sz="2600" baseline="-250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9303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Memory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Temporal and Spatial localities 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Pages and their use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Tiered caching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Impact on cloud computing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147225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Course evaluations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You thought I was kidding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Only 35% so far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 don’t WANT to have to email everyone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Leaving some time at end of class for </a:t>
            </a:r>
            <a:r>
              <a:rPr lang="en-US" sz="2600" dirty="0" err="1" smtClean="0"/>
              <a:t>evals</a:t>
            </a:r>
            <a:r>
              <a:rPr lang="en-US" sz="2600" dirty="0" smtClean="0"/>
              <a:t>, be prepared to have your computer out to pretend like you’re doing them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8470248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Dictionary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ADT- insert(</a:t>
            </a:r>
            <a:r>
              <a:rPr lang="en-US" sz="2600" dirty="0" err="1" smtClean="0"/>
              <a:t>k,v</a:t>
            </a:r>
            <a:r>
              <a:rPr lang="en-US" sz="2600" dirty="0" smtClean="0"/>
              <a:t>), find(k) delete(k)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Many possible underlying data structures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Different runtimes (and support)</a:t>
            </a:r>
          </a:p>
          <a:p>
            <a:pPr marL="800100" lvl="1" indent="-342900">
              <a:buFont typeface="Arial"/>
              <a:buChar char="•"/>
            </a:pPr>
            <a:endParaRPr lang="en-US" sz="2600" baseline="-250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200638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Binary search trees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Best and worst case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Traversals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Balance property – AVL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Rotations and correctness</a:t>
            </a:r>
          </a:p>
          <a:p>
            <a:pPr marL="800100" lvl="1" indent="-342900">
              <a:buFont typeface="Arial"/>
              <a:buChar char="•"/>
            </a:pPr>
            <a:endParaRPr lang="en-US" sz="2600" baseline="-250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2047249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err="1" smtClean="0"/>
              <a:t>Hashtables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Linear, quadratic, secondary hashing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Separate chaining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Load factor and resizing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Primary and Secondary clustering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Runtime and memory constraints</a:t>
            </a:r>
          </a:p>
          <a:p>
            <a:pPr marL="800100" lvl="1" indent="-342900">
              <a:buFont typeface="Arial"/>
              <a:buChar char="•"/>
            </a:pPr>
            <a:endParaRPr lang="en-US" sz="2600" baseline="-250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236499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B-Trees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Runtime </a:t>
            </a:r>
            <a:r>
              <a:rPr lang="en-US" sz="2600" dirty="0" smtClean="0"/>
              <a:t>and memory </a:t>
            </a:r>
            <a:r>
              <a:rPr lang="en-US" sz="2600" dirty="0" smtClean="0"/>
              <a:t>constraints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Insertion and deletion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Calculating M and L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Caching and the page size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Spatial and temporal locality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baseline="-250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4282658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Priority Queues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Insert(key, priority)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err="1" smtClean="0"/>
              <a:t>findMin</a:t>
            </a:r>
            <a:r>
              <a:rPr lang="en-US" sz="2600" dirty="0" smtClean="0"/>
              <a:t>()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err="1" smtClean="0"/>
              <a:t>deleteMin</a:t>
            </a:r>
            <a:r>
              <a:rPr lang="en-US" sz="2600" dirty="0" smtClean="0"/>
              <a:t>()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err="1" smtClean="0"/>
              <a:t>changePriority</a:t>
            </a:r>
            <a:r>
              <a:rPr lang="en-US" sz="2600" dirty="0" smtClean="0"/>
              <a:t>()</a:t>
            </a:r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7058824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Heaps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Usually array implementations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Heap property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Complete trees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/>
              <a:t>R</a:t>
            </a:r>
            <a:r>
              <a:rPr lang="en-US" sz="2600" dirty="0" smtClean="0"/>
              <a:t>untimes and </a:t>
            </a:r>
            <a:r>
              <a:rPr lang="en-US" sz="2600" dirty="0" err="1" smtClean="0"/>
              <a:t>buildHeap</a:t>
            </a:r>
            <a:r>
              <a:rPr lang="en-US" sz="2600" dirty="0" smtClean="0"/>
              <a:t>()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917934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Sorting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Insertion and Selection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Heap, Merge and Quick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Bucket and Radix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Properties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Comparison sorts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Stable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In place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Interruptible (top k)</a:t>
            </a:r>
          </a:p>
          <a:p>
            <a:pPr marL="1485900" lvl="2" indent="-342900">
              <a:buFont typeface="Arial"/>
              <a:buChar char="•"/>
            </a:pPr>
            <a:endParaRPr lang="en-US" sz="2200" dirty="0" smtClean="0"/>
          </a:p>
          <a:p>
            <a:pPr marL="800100" lvl="1" indent="-342900">
              <a:buFont typeface="Arial"/>
              <a:buChar char="•"/>
            </a:pPr>
            <a:endParaRPr lang="en-US" sz="2600" baseline="-250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15166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Graphs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Notation G(V,E)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Traversals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Topological Sorts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Properties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Directed v. Undirected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Dense v. Sparse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Weighted v. </a:t>
            </a:r>
            <a:r>
              <a:rPr lang="en-US" sz="2400" dirty="0" err="1" smtClean="0"/>
              <a:t>Unweighted</a:t>
            </a:r>
            <a:endParaRPr lang="en-US" sz="2400" dirty="0" smtClean="0"/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Cyclic v. Acyclic</a:t>
            </a:r>
          </a:p>
          <a:p>
            <a:pPr marL="800100" lvl="1" indent="-342900">
              <a:buFont typeface="Arial"/>
              <a:buChar char="•"/>
            </a:pPr>
            <a:endParaRPr lang="en-US" sz="2600" baseline="-250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2948563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Graphs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Algorithms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err="1" smtClean="0"/>
              <a:t>Dijkstra’s</a:t>
            </a:r>
            <a:r>
              <a:rPr lang="en-US" sz="2200" dirty="0" smtClean="0"/>
              <a:t> – path finding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Prim’s and </a:t>
            </a:r>
            <a:r>
              <a:rPr lang="en-US" sz="2200" dirty="0" err="1" smtClean="0"/>
              <a:t>Kruskal’s</a:t>
            </a:r>
            <a:r>
              <a:rPr lang="en-US" sz="2200" dirty="0" smtClean="0"/>
              <a:t> – Minimum spanning trees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Know their runtimes and the data structures they rely on for those runtimes…</a:t>
            </a:r>
          </a:p>
          <a:p>
            <a:pPr marL="1485900" lvl="2" indent="-342900">
              <a:buFont typeface="Arial"/>
              <a:buChar char="•"/>
            </a:pPr>
            <a:endParaRPr lang="en-US" sz="2200" dirty="0" smtClean="0"/>
          </a:p>
          <a:p>
            <a:pPr marL="800100" lvl="1" indent="-342900">
              <a:buFont typeface="Arial"/>
              <a:buChar char="•"/>
            </a:pPr>
            <a:endParaRPr lang="en-US" sz="2600" baseline="-250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5341272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Graphs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Problem symmetry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Min-cut and Max-flow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Candidate paths and Ford-Fulkerson</a:t>
            </a:r>
            <a:endParaRPr lang="en-US" sz="2400" dirty="0" smtClean="0"/>
          </a:p>
          <a:p>
            <a:pPr marL="1485900" lvl="2" indent="-342900">
              <a:buFont typeface="Arial"/>
              <a:buChar char="•"/>
            </a:pPr>
            <a:endParaRPr lang="en-US" sz="2200" dirty="0" smtClean="0"/>
          </a:p>
          <a:p>
            <a:pPr marL="800100" lvl="1" indent="-342900">
              <a:buFont typeface="Arial"/>
              <a:buChar char="•"/>
            </a:pPr>
            <a:endParaRPr lang="en-US" sz="2600" baseline="-250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706328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Assorted Minutiae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Course evaluations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You thought I was kidding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Only 35% so far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 don’t WANT to have to email everyone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Pre-final Grades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Should be complete and to you by Sunday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Monday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Office hours: 12:00 – 2:00; exam prep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After 2:00, prep + grade discussion (email)</a:t>
            </a: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345507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Union find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ADT – Disjoint sets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Partitions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Weighted Union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Path compression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err="1" smtClean="0"/>
              <a:t>Uptree</a:t>
            </a:r>
            <a:r>
              <a:rPr lang="en-US" sz="2400" dirty="0" smtClean="0"/>
              <a:t> – single array representation</a:t>
            </a:r>
          </a:p>
          <a:p>
            <a:pPr marL="1485900" lvl="2" indent="-342900">
              <a:buFont typeface="Arial"/>
              <a:buChar char="•"/>
            </a:pPr>
            <a:endParaRPr lang="en-US" sz="2200" dirty="0" smtClean="0"/>
          </a:p>
          <a:p>
            <a:pPr marL="800100" lvl="1" indent="-342900">
              <a:buFont typeface="Arial"/>
              <a:buChar char="•"/>
            </a:pPr>
            <a:endParaRPr lang="en-US" sz="2600" baseline="-250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169367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Algorithm Design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How can you approach the problem?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Guess and check (Approximation) 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Brute Force (Linear Work)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Divide and Conquer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i="1" dirty="0" smtClean="0"/>
              <a:t>Greedy algorithms (make best decision for a local sub-problem)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Randomization, Las Vegas and Monte Carlo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Preprocessing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6171774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Algorithm Design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Find an approach to the problem that finds the solution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Understand what the edge cases are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Be able to analyze best-case, worst-case and memory usage of your algorithm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Randomization is okay if you can show it’s faster than a more clever solution.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4290962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Computability and Complexity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Computer science is based on the Turing Machine and the von Neumann architecture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Different Complexity classes,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P, NP, EXP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Some problems are unsolvable (HALT)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Possible to show problems are the same through reductions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err="1" smtClean="0"/>
              <a:t>CircuitSAT</a:t>
            </a:r>
            <a:r>
              <a:rPr lang="en-US" sz="2200" dirty="0" smtClean="0"/>
              <a:t> and 3-Color</a:t>
            </a:r>
            <a:endParaRPr lang="en-US" sz="22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632777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Go through the exam from easiest to hardest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Problems in the middle may be the easiest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Be as thorough as possible, if you think it’s relevant and correct, include it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Algorithm Design problem is as much about analysis as it is about clever solutions, so don’t leave that done poorly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Think about what things make certain algorithms tricky – highly likely for this final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6992306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Final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600" dirty="0" smtClean="0"/>
              <a:t>Interview questions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 smtClean="0"/>
              <a:t>Studying from other Universities</a:t>
            </a:r>
          </a:p>
          <a:p>
            <a:pPr marL="457200" indent="-457200">
              <a:buFont typeface="Arial"/>
              <a:buChar char="•"/>
            </a:pPr>
            <a:r>
              <a:rPr lang="en-US" sz="2600" dirty="0" smtClean="0"/>
              <a:t>Other CS Non-majors courses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CSE 374 – Software Development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CSE 413 – Programming Languages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CSE 414 – Databases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CSE 415 – Intro to AI</a:t>
            </a:r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CSE 416 – Intro to Machine Learning</a:t>
            </a:r>
            <a:endParaRPr lang="en-US" sz="2600" dirty="0" smtClean="0"/>
          </a:p>
          <a:p>
            <a:pPr marL="914400" lvl="1" indent="-457200">
              <a:buFont typeface="Arial"/>
              <a:buChar char="•"/>
            </a:pPr>
            <a:r>
              <a:rPr lang="en-US" sz="2600" dirty="0" smtClean="0"/>
              <a:t>CSE 417 – Algorithms and C&amp;C</a:t>
            </a:r>
          </a:p>
          <a:p>
            <a:pPr marL="914400" lvl="1" indent="-4572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590580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Final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Great quarter!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Stressful week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Nothing feels better than walking out of </a:t>
            </a:r>
            <a:r>
              <a:rPr lang="en-US" sz="2600" dirty="0" smtClean="0"/>
              <a:t>class 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322246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Final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Great quarter!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Stressful week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Nothing feels better than walking out of </a:t>
            </a:r>
            <a:r>
              <a:rPr lang="en-US" sz="2600" dirty="0" smtClean="0"/>
              <a:t>class </a:t>
            </a:r>
            <a:r>
              <a:rPr lang="en-US" sz="2600" dirty="0" smtClean="0"/>
              <a:t>and</a:t>
            </a:r>
            <a:r>
              <a:rPr lang="en-US" sz="2600" dirty="0" smtClean="0"/>
              <a:t>… filling </a:t>
            </a:r>
            <a:r>
              <a:rPr lang="en-US" sz="2600" dirty="0" smtClean="0"/>
              <a:t>out course evaluations!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322246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Final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Great quarter!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Stressful week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Nothing feels better than walking out of </a:t>
            </a:r>
            <a:r>
              <a:rPr lang="en-US" sz="2600" dirty="0" smtClean="0"/>
              <a:t>class </a:t>
            </a:r>
            <a:r>
              <a:rPr lang="en-US" sz="2600" dirty="0" smtClean="0"/>
              <a:t>and</a:t>
            </a:r>
            <a:r>
              <a:rPr lang="en-US" sz="2600" dirty="0" smtClean="0"/>
              <a:t>… filling </a:t>
            </a:r>
            <a:r>
              <a:rPr lang="en-US" sz="2600" dirty="0" smtClean="0"/>
              <a:t>out course evaluations!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Course </a:t>
            </a:r>
            <a:r>
              <a:rPr lang="en-US" sz="2600" dirty="0" smtClean="0"/>
              <a:t>Evaluations are due Sunday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12:00 – 2:00 on Monday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Have a nice break!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310769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Today’s lecture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Exam Review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Important topics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Exam is comprehensive, but review will focus on the new material</a:t>
            </a:r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418564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Exam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1:50 to complete </a:t>
            </a:r>
            <a:r>
              <a:rPr lang="en-US" sz="2600" dirty="0" smtClean="0"/>
              <a:t>10-12 </a:t>
            </a:r>
            <a:r>
              <a:rPr lang="en-US" sz="2600" dirty="0" smtClean="0"/>
              <a:t>problems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First </a:t>
            </a:r>
            <a:r>
              <a:rPr lang="en-US" sz="2600" dirty="0" smtClean="0"/>
              <a:t>questions are </a:t>
            </a:r>
            <a:r>
              <a:rPr lang="en-US" sz="2600" dirty="0" smtClean="0"/>
              <a:t>short answer, which has many parts of varying difficulty, it is not likely to be the easiest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Runtime and debugging questions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Technical questions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Algorithm Design question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5652565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Exam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We will be our most strict grading yet, don’t make any assumptions that aren’t explicit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Analysis work needs to be thorough and concrete, recurrences and summations will </a:t>
            </a:r>
            <a:r>
              <a:rPr lang="en-US" sz="2600" dirty="0" smtClean="0"/>
              <a:t>be </a:t>
            </a:r>
            <a:r>
              <a:rPr lang="en-US" sz="2600" dirty="0" smtClean="0"/>
              <a:t>required</a:t>
            </a:r>
          </a:p>
          <a:p>
            <a:pPr marL="342900" indent="-342900">
              <a:buFont typeface="Arial"/>
              <a:buChar char="•"/>
            </a:pPr>
            <a:r>
              <a:rPr lang="en-US" sz="2600" dirty="0" smtClean="0"/>
              <a:t>Show all of your work. Many algorithms are trivial to solve by hand. Just providing “the solution” will not earn points. Algorithms are about process.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427843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Exam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This exam will feel shorter than the midterm, but a </a:t>
            </a:r>
            <a:r>
              <a:rPr lang="en-US" sz="2600" dirty="0" smtClean="0"/>
              <a:t>time crunch </a:t>
            </a:r>
            <a:r>
              <a:rPr lang="en-US" sz="2600" dirty="0" smtClean="0"/>
              <a:t>may be present</a:t>
            </a: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There are many topics that need to be covered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Get down things that you know, and if you don’t make progress move on and come back</a:t>
            </a:r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2681173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Exam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Short answer (3 problems)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Graphs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Algorithms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Assorted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Design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Data Structures</a:t>
            </a:r>
          </a:p>
          <a:p>
            <a:pPr marL="1485900" lvl="2" indent="-342900">
              <a:buFont typeface="Arial"/>
              <a:buChar char="•"/>
            </a:pPr>
            <a:r>
              <a:rPr lang="en-US" sz="2400" dirty="0" smtClean="0"/>
              <a:t>Computability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8734520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</p:spPr>
        <p:txBody>
          <a:bodyPr/>
          <a:lstStyle/>
          <a:p>
            <a:r>
              <a:rPr lang="en-US" dirty="0" smtClean="0"/>
              <a:t>Exam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56473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600" dirty="0" smtClean="0"/>
              <a:t>Analysis (1-2 problems)</a:t>
            </a:r>
          </a:p>
          <a:p>
            <a:pPr marL="800100" lvl="1" indent="-342900">
              <a:buFont typeface="Arial"/>
              <a:buChar char="•"/>
            </a:pPr>
            <a:r>
              <a:rPr lang="en-US" sz="2600" dirty="0" smtClean="0"/>
              <a:t>Code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Runtime</a:t>
            </a:r>
          </a:p>
          <a:p>
            <a:pPr marL="1485900" lvl="2" indent="-342900">
              <a:buFont typeface="Arial"/>
              <a:buChar char="•"/>
            </a:pPr>
            <a:r>
              <a:rPr lang="en-US" sz="2200" dirty="0" smtClean="0"/>
              <a:t>Memory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Recurrences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Amortized analysis</a:t>
            </a:r>
            <a:endParaRPr lang="en-US" sz="2400" dirty="0" smtClean="0"/>
          </a:p>
          <a:p>
            <a:pPr marL="800100" lvl="1" indent="-342900">
              <a:buFont typeface="Arial"/>
              <a:buChar char="•"/>
            </a:pPr>
            <a:endParaRPr lang="en-US" sz="2600" dirty="0" smtClean="0"/>
          </a:p>
          <a:p>
            <a:pPr marL="342900" indent="-342900">
              <a:buFont typeface="Arial"/>
              <a:buChar char="•"/>
            </a:pPr>
            <a:endParaRPr 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1042573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68720</TotalTime>
  <Words>1175</Words>
  <Application>Microsoft Macintosh PowerPoint</Application>
  <PresentationFormat>On-screen Show (4:3)</PresentationFormat>
  <Paragraphs>292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Essential</vt:lpstr>
      <vt:lpstr>Cse 373</vt:lpstr>
      <vt:lpstr>Assorted Minutiae</vt:lpstr>
      <vt:lpstr>Assorted Minutiae</vt:lpstr>
      <vt:lpstr>Today’s lecture</vt:lpstr>
      <vt:lpstr>Exam Format</vt:lpstr>
      <vt:lpstr>Exam Format</vt:lpstr>
      <vt:lpstr>Exam Format</vt:lpstr>
      <vt:lpstr>Exam Format</vt:lpstr>
      <vt:lpstr>Exam Format</vt:lpstr>
      <vt:lpstr>Exam Format</vt:lpstr>
      <vt:lpstr>Exam Format</vt:lpstr>
      <vt:lpstr>Exam Format</vt:lpstr>
      <vt:lpstr>Exam Format</vt:lpstr>
      <vt:lpstr>Topics</vt:lpstr>
      <vt:lpstr>Topics</vt:lpstr>
      <vt:lpstr>Topics</vt:lpstr>
      <vt:lpstr>Topics</vt:lpstr>
      <vt:lpstr>Topics</vt:lpstr>
      <vt:lpstr>Topics</vt:lpstr>
      <vt:lpstr>Topics</vt:lpstr>
      <vt:lpstr>Topics</vt:lpstr>
      <vt:lpstr>Topics</vt:lpstr>
      <vt:lpstr>Topics</vt:lpstr>
      <vt:lpstr>Topics</vt:lpstr>
      <vt:lpstr>Topics</vt:lpstr>
      <vt:lpstr>Topics</vt:lpstr>
      <vt:lpstr>Topics</vt:lpstr>
      <vt:lpstr>Topics</vt:lpstr>
      <vt:lpstr>Topics</vt:lpstr>
      <vt:lpstr>Topics</vt:lpstr>
      <vt:lpstr>Topics</vt:lpstr>
      <vt:lpstr>Topics</vt:lpstr>
      <vt:lpstr>Topics</vt:lpstr>
      <vt:lpstr>Strategies</vt:lpstr>
      <vt:lpstr>Final words</vt:lpstr>
      <vt:lpstr>Final words</vt:lpstr>
      <vt:lpstr>Final words</vt:lpstr>
      <vt:lpstr>Final words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373</dc:title>
  <dc:creator>Evan McCarty</dc:creator>
  <cp:lastModifiedBy>Evan McCarty</cp:lastModifiedBy>
  <cp:revision>233</cp:revision>
  <dcterms:created xsi:type="dcterms:W3CDTF">2017-03-27T18:12:41Z</dcterms:created>
  <dcterms:modified xsi:type="dcterms:W3CDTF">2017-12-08T21:17:06Z</dcterms:modified>
</cp:coreProperties>
</file>