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1"/>
  </p:notesMasterIdLst>
  <p:sldIdLst>
    <p:sldId id="256" r:id="rId2"/>
    <p:sldId id="337" r:id="rId3"/>
    <p:sldId id="344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03" r:id="rId13"/>
    <p:sldId id="336" r:id="rId14"/>
    <p:sldId id="304" r:id="rId15"/>
    <p:sldId id="305" r:id="rId16"/>
    <p:sldId id="306" r:id="rId17"/>
    <p:sldId id="307" r:id="rId18"/>
    <p:sldId id="308" r:id="rId19"/>
    <p:sldId id="309" r:id="rId20"/>
    <p:sldId id="311" r:id="rId21"/>
    <p:sldId id="312" r:id="rId22"/>
    <p:sldId id="335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54" r:id="rId36"/>
    <p:sldId id="355" r:id="rId37"/>
    <p:sldId id="356" r:id="rId38"/>
    <p:sldId id="357" r:id="rId39"/>
    <p:sldId id="359" r:id="rId40"/>
    <p:sldId id="361" r:id="rId41"/>
    <p:sldId id="363" r:id="rId42"/>
    <p:sldId id="364" r:id="rId43"/>
    <p:sldId id="365" r:id="rId44"/>
    <p:sldId id="366" r:id="rId45"/>
    <p:sldId id="367" r:id="rId46"/>
    <p:sldId id="368" r:id="rId47"/>
    <p:sldId id="369" r:id="rId48"/>
    <p:sldId id="370" r:id="rId49"/>
    <p:sldId id="371" r:id="rId50"/>
    <p:sldId id="372" r:id="rId51"/>
    <p:sldId id="373" r:id="rId52"/>
    <p:sldId id="374" r:id="rId53"/>
    <p:sldId id="375" r:id="rId54"/>
    <p:sldId id="376" r:id="rId55"/>
    <p:sldId id="377" r:id="rId56"/>
    <p:sldId id="381" r:id="rId57"/>
    <p:sldId id="382" r:id="rId58"/>
    <p:sldId id="383" r:id="rId59"/>
    <p:sldId id="384" r:id="rId60"/>
    <p:sldId id="385" r:id="rId61"/>
    <p:sldId id="386" r:id="rId62"/>
    <p:sldId id="387" r:id="rId63"/>
    <p:sldId id="388" r:id="rId64"/>
    <p:sldId id="389" r:id="rId65"/>
    <p:sldId id="390" r:id="rId66"/>
    <p:sldId id="391" r:id="rId67"/>
    <p:sldId id="392" r:id="rId68"/>
    <p:sldId id="393" r:id="rId69"/>
    <p:sldId id="345" r:id="rId7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notesMaster" Target="notesMasters/notesMaster1.xml"/><Relationship Id="rId72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esProps" Target="presProps.xml"/><Relationship Id="rId74" Type="http://schemas.openxmlformats.org/officeDocument/2006/relationships/viewProps" Target="viewProps.xml"/><Relationship Id="rId75" Type="http://schemas.openxmlformats.org/officeDocument/2006/relationships/theme" Target="theme/theme1.xml"/><Relationship Id="rId76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oo.gl/forms/2pFBteeXg5L7wdC12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oracle.com/javase/tutorial/java/generics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October 2</a:t>
            </a:r>
            <a:r>
              <a:rPr lang="en-US" baseline="30000" dirty="0" smtClean="0"/>
              <a:t>nd</a:t>
            </a:r>
            <a:r>
              <a:rPr lang="en-US" dirty="0" smtClean="0"/>
              <a:t> – </a:t>
            </a:r>
            <a:r>
              <a:rPr lang="en-US" dirty="0" smtClean="0"/>
              <a:t>Dictionary </a:t>
            </a:r>
            <a:r>
              <a:rPr lang="en-US" dirty="0" smtClean="0"/>
              <a:t>ADT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An iterator is a Java object that goes </a:t>
            </a:r>
            <a:r>
              <a:rPr lang="en-US" sz="2400" dirty="0"/>
              <a:t>over </a:t>
            </a:r>
            <a:r>
              <a:rPr lang="en-US" sz="2400" dirty="0" smtClean="0"/>
              <a:t>a collection </a:t>
            </a:r>
            <a:r>
              <a:rPr lang="en-US" sz="2400" dirty="0"/>
              <a:t>of </a:t>
            </a:r>
            <a:r>
              <a:rPr lang="en-US" sz="2400" dirty="0" smtClean="0"/>
              <a:t>data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Supports two functions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err="1" smtClean="0">
                <a:latin typeface="Courier"/>
                <a:cs typeface="Courier"/>
              </a:rPr>
              <a:t>boolean</a:t>
            </a:r>
            <a:r>
              <a:rPr lang="en-US" sz="2200" dirty="0" smtClean="0">
                <a:latin typeface="Courier"/>
                <a:cs typeface="Courier"/>
              </a:rPr>
              <a:t> </a:t>
            </a:r>
            <a:r>
              <a:rPr lang="en-US" sz="2200" dirty="0" err="1" smtClean="0">
                <a:latin typeface="Courier"/>
                <a:cs typeface="Courier"/>
              </a:rPr>
              <a:t>hasNext</a:t>
            </a:r>
            <a:r>
              <a:rPr lang="en-US" sz="2200" dirty="0" smtClean="0">
                <a:latin typeface="Courier"/>
                <a:cs typeface="Courier"/>
              </a:rPr>
              <a:t>()</a:t>
            </a:r>
            <a:r>
              <a:rPr lang="en-US" sz="2200" dirty="0" smtClean="0"/>
              <a:t>: returns true if the iterator has another object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>
                <a:latin typeface="Courier"/>
                <a:cs typeface="Courier"/>
              </a:rPr>
              <a:t>E next()</a:t>
            </a:r>
            <a:r>
              <a:rPr lang="en-US" sz="2200" dirty="0" smtClean="0"/>
              <a:t>: returns the next object from the data structure</a:t>
            </a:r>
          </a:p>
          <a:p>
            <a:pPr marL="1943100" lvl="3" indent="-342900">
              <a:buFont typeface="Arial"/>
              <a:buChar char="•"/>
            </a:pPr>
            <a:r>
              <a:rPr lang="en-US" sz="2200" dirty="0" smtClean="0"/>
              <a:t>“E” is a Java generic and it represents whatever data is actually in the data structure.</a:t>
            </a:r>
          </a:p>
        </p:txBody>
      </p:sp>
    </p:spTree>
    <p:extLst>
      <p:ext uri="{BB962C8B-B14F-4D97-AF65-F5344CB8AC3E}">
        <p14:creationId xmlns:p14="http://schemas.microsoft.com/office/powerpoint/2010/main" val="762951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What is “next”?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Depends on how we want to iterate through the </a:t>
            </a:r>
            <a:r>
              <a:rPr lang="en-US" sz="2200" dirty="0" smtClean="0"/>
              <a:t>elements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Examples</a:t>
            </a:r>
            <a:r>
              <a:rPr lang="en-US" sz="2200" dirty="0" smtClean="0"/>
              <a:t>: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err="1" smtClean="0"/>
              <a:t>BFSIterator</a:t>
            </a:r>
            <a:endParaRPr lang="en-US" sz="2000" dirty="0" smtClean="0"/>
          </a:p>
          <a:p>
            <a:pPr marL="1485900" lvl="2" indent="-342900">
              <a:buFont typeface="Arial"/>
              <a:buChar char="•"/>
            </a:pPr>
            <a:r>
              <a:rPr lang="en-US" sz="2000" dirty="0" err="1" smtClean="0"/>
              <a:t>PathIterator</a:t>
            </a:r>
            <a:endParaRPr lang="en-US" sz="2000" dirty="0" smtClean="0"/>
          </a:p>
          <a:p>
            <a:pPr marL="1485900" lvl="2" indent="-342900">
              <a:buFont typeface="Arial"/>
              <a:buChar char="•"/>
            </a:pPr>
            <a:r>
              <a:rPr lang="en-US" sz="2000" dirty="0" err="1" smtClean="0"/>
              <a:t>DuplicateIterator</a:t>
            </a:r>
            <a:endParaRPr lang="en-US" sz="2000" dirty="0" smtClean="0"/>
          </a:p>
          <a:p>
            <a:pPr marL="1485900" lvl="2" indent="-342900">
              <a:buFont typeface="Arial"/>
              <a:buChar char="•"/>
            </a:pPr>
            <a:r>
              <a:rPr lang="en-US" sz="2000" dirty="0" err="1" smtClean="0"/>
              <a:t>SortedIterator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67419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Dictionary ADT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924800" cy="510992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New abstract data type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130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Dictionary ADT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924800" cy="510992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New abstract data type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157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Dictionary ADT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924800" cy="510992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New abstract data type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Dictionary (aka Map)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Data – </a:t>
            </a:r>
            <a:r>
              <a:rPr lang="en-US" sz="2600" dirty="0"/>
              <a:t>Key and Value pairs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595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Dictionary ADT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924800" cy="510992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New abstract data type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Dictionary (aka Map)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Data – </a:t>
            </a:r>
            <a:r>
              <a:rPr lang="en-US" sz="2600" dirty="0"/>
              <a:t>Key and Value pairs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Keys</a:t>
            </a:r>
            <a:r>
              <a:rPr lang="en-US" sz="2400" dirty="0" smtClean="0"/>
              <a:t>: must be comparable, used for lookup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272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Dictionary ADT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924800" cy="510992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New abstract data type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Dictionary (aka Map)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Data – </a:t>
            </a:r>
            <a:r>
              <a:rPr lang="en-US" sz="2600" dirty="0"/>
              <a:t>Key and Value pairs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Keys</a:t>
            </a:r>
            <a:r>
              <a:rPr lang="en-US" sz="2400" dirty="0" smtClean="0"/>
              <a:t>: must be comparable, used for lookup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Values: the actual data itself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102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Dictionary ADT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924800" cy="510992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New abstract data type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Dictionary (aka Map)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Data – </a:t>
            </a:r>
            <a:r>
              <a:rPr lang="en-US" sz="2600" dirty="0" smtClean="0"/>
              <a:t>Key </a:t>
            </a:r>
            <a:r>
              <a:rPr lang="en-US" sz="2600" dirty="0" smtClean="0"/>
              <a:t>and </a:t>
            </a:r>
            <a:r>
              <a:rPr lang="en-US" sz="2600" dirty="0" smtClean="0"/>
              <a:t>Value pairs</a:t>
            </a: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Keys: must be comparable, used for lookup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Values: the actual data itself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Example (Store inventory):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29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Dictionary ADT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924800" cy="510992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New abstract data type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Dictionary (aka Map)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Data – Key and Value pairs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Keys: must be comparable, used for lookup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Values: the actual data itself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Example (Store inventory):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Keys: IDs (barcodes)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Values: Product information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250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Dictionary ADT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924800" cy="510992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Operations 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329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/>
              <a:t>Project 1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err="1"/>
              <a:t>JUnit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r>
              <a:rPr lang="en-US" sz="2800" dirty="0"/>
              <a:t>Generics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/>
              <a:t>Iterators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Dictionary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ADT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Implementations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Analysis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8212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Dictionary ADT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924800" cy="510992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Operations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latin typeface="Courier"/>
                <a:cs typeface="Courier"/>
              </a:rPr>
              <a:t>insert(key, value): </a:t>
            </a:r>
            <a:r>
              <a:rPr lang="en-US" sz="2400" dirty="0" smtClean="0"/>
              <a:t>inserts the key, value pair into the </a:t>
            </a:r>
            <a:r>
              <a:rPr lang="en-US" sz="2400" dirty="0" smtClean="0"/>
              <a:t>dictionary. Overwrites the old value if the key is already in the dictionary.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322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Dictionary ADT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924800" cy="510992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Operations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latin typeface="Courier"/>
                <a:cs typeface="Courier"/>
              </a:rPr>
              <a:t>insert(key, value): </a:t>
            </a:r>
            <a:r>
              <a:rPr lang="en-US" sz="2400" dirty="0"/>
              <a:t>inserts the key, value pair into the dictionary. Overwrites the old value if the key is already in the dictionary.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latin typeface="Courier"/>
                <a:cs typeface="Courier"/>
              </a:rPr>
              <a:t>find</a:t>
            </a:r>
            <a:r>
              <a:rPr lang="en-US" sz="2400" dirty="0" smtClean="0">
                <a:latin typeface="Courier"/>
                <a:cs typeface="Courier"/>
              </a:rPr>
              <a:t>(key)</a:t>
            </a:r>
            <a:r>
              <a:rPr lang="en-US" sz="2400" dirty="0" smtClean="0"/>
              <a:t>: returns the stored value for a particular key in the dictionary, returns null if not found.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912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Dictionary ADT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924800" cy="510992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Operations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latin typeface="Courier"/>
                <a:cs typeface="Courier"/>
              </a:rPr>
              <a:t>insert(key, value): </a:t>
            </a:r>
            <a:r>
              <a:rPr lang="en-US" sz="2400" dirty="0"/>
              <a:t>inserts the key, value pair into the dictionary. Overwrites the old value if the key is already in the dictionary.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latin typeface="Courier"/>
                <a:cs typeface="Courier"/>
              </a:rPr>
              <a:t>find</a:t>
            </a:r>
            <a:r>
              <a:rPr lang="en-US" sz="2400" dirty="0" smtClean="0">
                <a:latin typeface="Courier"/>
                <a:cs typeface="Courier"/>
              </a:rPr>
              <a:t>(key)</a:t>
            </a:r>
            <a:r>
              <a:rPr lang="en-US" sz="2400" dirty="0" smtClean="0"/>
              <a:t>: returns the stored value for a particular key in the dictionary, returns null if not found</a:t>
            </a:r>
            <a:r>
              <a:rPr lang="en-US" sz="2400" dirty="0" smtClean="0"/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latin typeface="Courier"/>
                <a:cs typeface="Courier"/>
              </a:rPr>
              <a:t>delete(key): </a:t>
            </a:r>
            <a:r>
              <a:rPr lang="en-US" sz="2400" dirty="0" smtClean="0"/>
              <a:t>removes the key, value pair denoted by the key from the dictionary.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427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Set ADT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924800" cy="510992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Slightly different from Dictionary</a:t>
            </a:r>
            <a:endParaRPr lang="en-US" sz="2400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105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Set ADT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924800" cy="510992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Slightly different from Dictionary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No values, the set only cares if a key is present or not</a:t>
            </a:r>
            <a:endParaRPr lang="en-US" sz="2400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73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Set ADT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924800" cy="510992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Slightly different from Dictionary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No values, the set only cares if a key is present or not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Find, insert and delete have few differences</a:t>
            </a:r>
            <a:endParaRPr lang="en-US" sz="2400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18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Set ADT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924800" cy="510992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Slightly different from Dictionary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No values, the set only cares if a key is present or not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Find, insert and delete have few differences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Possible to implement other functions from sets</a:t>
            </a:r>
            <a:endParaRPr lang="en-US" sz="2400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783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Set ADT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924800" cy="510992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Slightly different from Dictionary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No values, the set only cares if a key is present or not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Find, insert and delete have few differences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Possible to implement other functions from sets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Union, intersection, difference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909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Applications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924800" cy="510992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Store information in key, value pairs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Very common usage pattern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940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Applications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924800" cy="510992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Store information in key, value pairs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Very common usage pattern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Phone directories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Indexing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OS page tables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Databases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370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Overload form is out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>
                <a:hlinkClick r:id="rId2"/>
              </a:rPr>
              <a:t>https://goo.gl/forms/</a:t>
            </a:r>
            <a:r>
              <a:rPr lang="en-US" sz="2800" dirty="0" smtClean="0">
                <a:hlinkClick r:id="rId2"/>
              </a:rPr>
              <a:t>2pFBteeXg5L7wdC12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Many of you have already been added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If you haven’t fill out this form ASAP and we’ll fill our remaining seats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7926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Implementations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924800" cy="510992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Important to allow fast operations over the keys</a:t>
            </a:r>
            <a:endParaRPr lang="en-US" sz="2200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426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Implementations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924800" cy="510992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Important to allow fast operations over the keys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Dependent on what the client uses most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173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Implementations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924800" cy="510992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Important to allow fast operations over the keys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Dependent on what the client uses most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Could be many lookups and few inserts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99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Implementations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924800" cy="510992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Important to allow fast operations over the keys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Dependent on what the client uses most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Could be many lookups and few inserts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Keys and Values should be stored together in some way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5401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Implementations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924800" cy="510992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Important to allow fast operations over the keys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Dependent on what the client uses most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Could be many lookups and few inserts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Keys and Values should be stored together in some way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Both objects in one node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Paired arrays (one stores keys and the other values)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3180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Simple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Linked Lists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How would this work?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What other properties can we utilize here?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1898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Simple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Linked Lists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How would this work?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What other properties can we utilize here?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err="1" smtClean="0"/>
              <a:t>Sortedness</a:t>
            </a:r>
            <a:r>
              <a:rPr lang="en-US" sz="2800" dirty="0" smtClean="0"/>
              <a:t>? Singly or doubly-linked?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Duplicate finding?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3115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Simple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Arrays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err="1" smtClean="0"/>
              <a:t>Sortedness</a:t>
            </a:r>
            <a:r>
              <a:rPr lang="en-US" sz="2800" dirty="0" smtClean="0"/>
              <a:t>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Resizing?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&lt;Key, Value&gt; Pairing?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2355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Simple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Are there benefits of one over the other?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Need methods of analytical analysis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1141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Important topic. Why?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Show that an implementation is better.</a:t>
            </a:r>
          </a:p>
        </p:txBody>
      </p:sp>
    </p:spTree>
    <p:extLst>
      <p:ext uri="{BB962C8B-B14F-4D97-AF65-F5344CB8AC3E}">
        <p14:creationId xmlns:p14="http://schemas.microsoft.com/office/powerpoint/2010/main" val="817195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Checkpoint 1 due Wednesday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Remember, 50% of lost points back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Teams of up to 2, specify clearly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6464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Important topic. Why?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Show that an implementation is better.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do we mean by better?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Fewer clock cycles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More efficient memory usage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Correctness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06314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Math review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Logarithms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>
                <a:latin typeface="Courier"/>
                <a:cs typeface="Courier"/>
              </a:rPr>
              <a:t>l</a:t>
            </a:r>
            <a:r>
              <a:rPr lang="en-US" sz="2800" dirty="0" smtClean="0">
                <a:latin typeface="Courier"/>
                <a:cs typeface="Courier"/>
              </a:rPr>
              <a:t>og</a:t>
            </a:r>
            <a:r>
              <a:rPr lang="en-US" sz="2800" baseline="-25000" dirty="0" smtClean="0">
                <a:latin typeface="Courier"/>
                <a:cs typeface="Courier"/>
              </a:rPr>
              <a:t>2</a:t>
            </a:r>
            <a:r>
              <a:rPr lang="en-US" sz="2800" dirty="0" smtClean="0">
                <a:latin typeface="Courier"/>
                <a:cs typeface="Courier"/>
              </a:rPr>
              <a:t> x = y </a:t>
            </a:r>
            <a:r>
              <a:rPr lang="en-US" sz="2800" dirty="0" smtClean="0">
                <a:cs typeface="Courier"/>
              </a:rPr>
              <a:t>when </a:t>
            </a:r>
            <a:r>
              <a:rPr lang="en-US" sz="2800" dirty="0" smtClean="0">
                <a:latin typeface="Courier"/>
                <a:cs typeface="Courier"/>
              </a:rPr>
              <a:t>x = 2</a:t>
            </a:r>
            <a:r>
              <a:rPr lang="en-US" sz="2800" baseline="30000" dirty="0" smtClean="0">
                <a:latin typeface="Courier"/>
                <a:cs typeface="Courier"/>
              </a:rPr>
              <a:t>y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How does this grow?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05338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Math review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Logarithms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>
                <a:latin typeface="Courier"/>
                <a:cs typeface="Courier"/>
              </a:rPr>
              <a:t>l</a:t>
            </a:r>
            <a:r>
              <a:rPr lang="en-US" sz="2800" dirty="0" smtClean="0">
                <a:latin typeface="Courier"/>
                <a:cs typeface="Courier"/>
              </a:rPr>
              <a:t>og</a:t>
            </a:r>
            <a:r>
              <a:rPr lang="en-US" sz="2800" baseline="-25000" dirty="0" smtClean="0">
                <a:latin typeface="Courier"/>
                <a:cs typeface="Courier"/>
              </a:rPr>
              <a:t>2</a:t>
            </a:r>
            <a:r>
              <a:rPr lang="en-US" sz="2800" dirty="0" smtClean="0">
                <a:latin typeface="Courier"/>
                <a:cs typeface="Courier"/>
              </a:rPr>
              <a:t> x = y </a:t>
            </a:r>
            <a:r>
              <a:rPr lang="en-US" sz="2800" dirty="0" smtClean="0"/>
              <a:t>when </a:t>
            </a:r>
            <a:r>
              <a:rPr lang="en-US" sz="2800" dirty="0" smtClean="0">
                <a:latin typeface="Courier"/>
                <a:cs typeface="Courier"/>
              </a:rPr>
              <a:t>x = 2</a:t>
            </a:r>
            <a:r>
              <a:rPr lang="en-US" sz="2800" baseline="30000" dirty="0" smtClean="0">
                <a:latin typeface="Courier"/>
                <a:cs typeface="Courier"/>
              </a:rPr>
              <a:t>y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How does this grow? Slowly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 balanced tree has a height ~log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err="1">
                <a:latin typeface="Courier"/>
                <a:cs typeface="Courier"/>
              </a:rPr>
              <a:t>l</a:t>
            </a:r>
            <a:r>
              <a:rPr lang="en-US" sz="2800" dirty="0" err="1" smtClean="0">
                <a:latin typeface="Courier"/>
                <a:cs typeface="Courier"/>
              </a:rPr>
              <a:t>og</a:t>
            </a:r>
            <a:r>
              <a:rPr lang="en-US" sz="2800" baseline="-25000" dirty="0" err="1" smtClean="0">
                <a:latin typeface="Courier"/>
                <a:cs typeface="Courier"/>
              </a:rPr>
              <a:t>k</a:t>
            </a:r>
            <a:r>
              <a:rPr lang="en-US" sz="2800" dirty="0" smtClean="0">
                <a:latin typeface="Courier"/>
                <a:cs typeface="Courier"/>
              </a:rPr>
              <a:t> x </a:t>
            </a:r>
            <a:r>
              <a:rPr lang="en-US" sz="2800" dirty="0" smtClean="0"/>
              <a:t>differs from </a:t>
            </a:r>
            <a:r>
              <a:rPr lang="en-US" sz="2800" dirty="0" err="1" smtClean="0">
                <a:latin typeface="Courier"/>
                <a:cs typeface="Courier"/>
              </a:rPr>
              <a:t>log</a:t>
            </a:r>
            <a:r>
              <a:rPr lang="en-US" sz="2800" baseline="-25000" dirty="0" err="1" smtClean="0">
                <a:latin typeface="Courier"/>
                <a:cs typeface="Courier"/>
              </a:rPr>
              <a:t>j</a:t>
            </a:r>
            <a:r>
              <a:rPr lang="en-US" sz="2800" dirty="0" smtClean="0">
                <a:latin typeface="Courier"/>
                <a:cs typeface="Courier"/>
              </a:rPr>
              <a:t> x</a:t>
            </a:r>
            <a:r>
              <a:rPr lang="en-US" sz="2800" dirty="0" smtClean="0"/>
              <a:t> by a constant factor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15297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Operations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>
                <a:latin typeface="Courier"/>
                <a:cs typeface="Courier"/>
              </a:rPr>
              <a:t>l</a:t>
            </a:r>
            <a:r>
              <a:rPr lang="en-US" sz="2800" dirty="0" smtClean="0">
                <a:latin typeface="Courier"/>
                <a:cs typeface="Courier"/>
              </a:rPr>
              <a:t>og(A*B) = log(A) + log(B)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>
                <a:latin typeface="Courier"/>
                <a:cs typeface="Courier"/>
              </a:rPr>
              <a:t>l</a:t>
            </a:r>
            <a:r>
              <a:rPr lang="en-US" sz="2800" dirty="0" smtClean="0">
                <a:latin typeface="Courier"/>
                <a:cs typeface="Courier"/>
              </a:rPr>
              <a:t>og(A/B) = log(A) – log(B)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>
                <a:latin typeface="Courier"/>
                <a:cs typeface="Courier"/>
              </a:rPr>
              <a:t>l</a:t>
            </a:r>
            <a:r>
              <a:rPr lang="en-US" sz="2800" dirty="0" smtClean="0">
                <a:latin typeface="Courier"/>
                <a:cs typeface="Courier"/>
              </a:rPr>
              <a:t>og(A</a:t>
            </a:r>
            <a:r>
              <a:rPr lang="en-US" sz="2800" baseline="30000" dirty="0" smtClean="0">
                <a:latin typeface="Courier"/>
                <a:cs typeface="Courier"/>
              </a:rPr>
              <a:t>B</a:t>
            </a:r>
            <a:r>
              <a:rPr lang="en-US" sz="2800" dirty="0" smtClean="0">
                <a:latin typeface="Courier"/>
                <a:cs typeface="Courier"/>
              </a:rPr>
              <a:t>) = B * log(A)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86017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Floor and ceiling</a:t>
            </a:r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03807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Floor and ceiling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Integer rounding, computers operate in integer quantities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Clock cycles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Memory bytes</a:t>
            </a:r>
          </a:p>
          <a:p>
            <a:r>
              <a:rPr lang="en-US" sz="2800" dirty="0" smtClean="0"/>
              <a:t>	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5319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Floor and ceiling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Integer rounding, computers operate in integer quantities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Clock cycles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Memory bytes</a:t>
            </a:r>
          </a:p>
          <a:p>
            <a:r>
              <a:rPr lang="en-US" sz="2800" dirty="0" smtClean="0"/>
              <a:t>Floor : 	⎣</a:t>
            </a:r>
            <a:r>
              <a:rPr lang="en-US" sz="2800" dirty="0"/>
              <a:t>X</a:t>
            </a:r>
            <a:r>
              <a:rPr lang="en-US" sz="2800" dirty="0" smtClean="0"/>
              <a:t>⎦ denotes largest integer </a:t>
            </a:r>
            <a:r>
              <a:rPr lang="en-US" sz="2800" u="sng" dirty="0" smtClean="0"/>
              <a:t>&lt;</a:t>
            </a:r>
            <a:r>
              <a:rPr lang="en-US" sz="2800" dirty="0" smtClean="0"/>
              <a:t> x</a:t>
            </a:r>
          </a:p>
          <a:p>
            <a:r>
              <a:rPr lang="en-US" sz="2800" dirty="0" smtClean="0"/>
              <a:t>Ceiling:	⎡X⎤ denotes smallest integer </a:t>
            </a:r>
            <a:r>
              <a:rPr lang="en-US" sz="2800" u="sng" dirty="0" smtClean="0"/>
              <a:t>&gt;</a:t>
            </a:r>
            <a:r>
              <a:rPr lang="en-US" sz="2800" dirty="0" smtClean="0"/>
              <a:t> x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7554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Operations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3567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Operations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Arithmetic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Comparisons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Memory reads/writes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Loops and functions are just chains of these operations.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96416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dirty="0" err="1" smtClean="0">
                <a:latin typeface="Courier"/>
                <a:cs typeface="Courier"/>
              </a:rPr>
              <a:t>Int</a:t>
            </a:r>
            <a:r>
              <a:rPr lang="en-US" sz="2800" b="0" dirty="0" smtClean="0">
                <a:latin typeface="Courier"/>
                <a:cs typeface="Courier"/>
              </a:rPr>
              <a:t> value = 0;</a:t>
            </a:r>
          </a:p>
          <a:p>
            <a:r>
              <a:rPr lang="en-US" sz="2800" b="0" dirty="0" smtClean="0">
                <a:latin typeface="Courier"/>
                <a:cs typeface="Courier"/>
              </a:rPr>
              <a:t>for(</a:t>
            </a:r>
            <a:r>
              <a:rPr lang="en-US" sz="2800" b="0" dirty="0" err="1" smtClean="0">
                <a:latin typeface="Courier"/>
                <a:cs typeface="Courier"/>
              </a:rPr>
              <a:t>int</a:t>
            </a:r>
            <a:r>
              <a:rPr lang="en-US" sz="2800" b="0" dirty="0" smtClean="0">
                <a:latin typeface="Courier"/>
                <a:cs typeface="Courier"/>
              </a:rPr>
              <a:t> </a:t>
            </a:r>
            <a:r>
              <a:rPr lang="en-US" sz="2800" b="0" dirty="0" err="1" smtClean="0">
                <a:latin typeface="Courier"/>
                <a:cs typeface="Courier"/>
              </a:rPr>
              <a:t>i</a:t>
            </a:r>
            <a:r>
              <a:rPr lang="en-US" sz="2800" b="0" dirty="0" smtClean="0">
                <a:latin typeface="Courier"/>
                <a:cs typeface="Courier"/>
              </a:rPr>
              <a:t>; </a:t>
            </a:r>
            <a:r>
              <a:rPr lang="en-US" sz="2800" b="0" dirty="0" err="1" smtClean="0">
                <a:latin typeface="Courier"/>
                <a:cs typeface="Courier"/>
              </a:rPr>
              <a:t>i</a:t>
            </a:r>
            <a:r>
              <a:rPr lang="en-US" sz="2800" b="0" dirty="0" smtClean="0">
                <a:latin typeface="Courier"/>
                <a:cs typeface="Courier"/>
              </a:rPr>
              <a:t> = 0; </a:t>
            </a:r>
            <a:r>
              <a:rPr lang="en-US" sz="2800" b="0" dirty="0" err="1" smtClean="0">
                <a:latin typeface="Courier"/>
                <a:cs typeface="Courier"/>
              </a:rPr>
              <a:t>i</a:t>
            </a:r>
            <a:r>
              <a:rPr lang="en-US" sz="2800" b="0" dirty="0" smtClean="0">
                <a:latin typeface="Courier"/>
                <a:cs typeface="Courier"/>
              </a:rPr>
              <a:t> &lt; 10){</a:t>
            </a:r>
          </a:p>
          <a:p>
            <a:r>
              <a:rPr lang="en-US" sz="2800" b="0" dirty="0">
                <a:latin typeface="Courier"/>
                <a:cs typeface="Courier"/>
              </a:rPr>
              <a:t>	</a:t>
            </a:r>
            <a:r>
              <a:rPr lang="en-US" sz="2800" b="0" dirty="0" smtClean="0">
                <a:latin typeface="Courier"/>
                <a:cs typeface="Courier"/>
              </a:rPr>
              <a:t> value++;</a:t>
            </a:r>
            <a:r>
              <a:rPr lang="en-US" sz="2800" b="0" dirty="0">
                <a:latin typeface="Courier"/>
                <a:cs typeface="Courier"/>
              </a:rPr>
              <a:t>	</a:t>
            </a:r>
            <a:endParaRPr lang="en-US" sz="2800" b="0" dirty="0" smtClean="0">
              <a:latin typeface="Courier"/>
              <a:cs typeface="Courier"/>
            </a:endParaRPr>
          </a:p>
          <a:p>
            <a:r>
              <a:rPr lang="en-US" sz="2800" b="0" dirty="0" smtClean="0">
                <a:latin typeface="Courier"/>
                <a:cs typeface="Courier"/>
              </a:rPr>
              <a:t>}</a:t>
            </a:r>
          </a:p>
          <a:p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39932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JUnit</a:t>
            </a:r>
            <a:r>
              <a:rPr lang="en-US" dirty="0" smtClean="0"/>
              <a:t>: Testing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fontScale="62500" lnSpcReduction="2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3100" dirty="0" smtClean="0"/>
              <a:t>A Java library for unit testing, comes </a:t>
            </a:r>
            <a:r>
              <a:rPr lang="en-GB" sz="3100" dirty="0"/>
              <a:t>included with </a:t>
            </a:r>
            <a:r>
              <a:rPr lang="en-GB" sz="3100" dirty="0" smtClean="0"/>
              <a:t>Eclipse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3100" dirty="0" err="1" smtClean="0"/>
              <a:t>JUnit</a:t>
            </a:r>
            <a:r>
              <a:rPr lang="en-GB" sz="3100" dirty="0" smtClean="0"/>
              <a:t> </a:t>
            </a:r>
            <a:r>
              <a:rPr lang="en-GB" sz="3100" dirty="0"/>
              <a:t>is distributed as a "JAR" which is a compressed archive containing Java .class </a:t>
            </a:r>
            <a:r>
              <a:rPr lang="en-GB" sz="3100" dirty="0" smtClean="0"/>
              <a:t>files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sz="2400" dirty="0" smtClean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400" dirty="0">
                <a:solidFill>
                  <a:srgbClr val="8064A2"/>
                </a:solidFill>
                <a:latin typeface="Courier"/>
                <a:cs typeface="Courier"/>
              </a:rPr>
              <a:t>import</a:t>
            </a:r>
            <a:r>
              <a:rPr lang="en-GB" sz="2400" dirty="0">
                <a:latin typeface="Courier"/>
                <a:cs typeface="Courier"/>
              </a:rPr>
              <a:t> </a:t>
            </a:r>
            <a:r>
              <a:rPr lang="en-GB" sz="2400" dirty="0" err="1" smtClean="0">
                <a:latin typeface="Courier"/>
                <a:cs typeface="Courier"/>
              </a:rPr>
              <a:t>org.junit.Test</a:t>
            </a:r>
            <a:r>
              <a:rPr lang="en-GB" sz="2400" dirty="0" smtClean="0">
                <a:latin typeface="Courier"/>
                <a:cs typeface="Courier"/>
              </a:rPr>
              <a:t>;</a:t>
            </a:r>
            <a:endParaRPr lang="en-GB" sz="2400" dirty="0">
              <a:latin typeface="Courier"/>
              <a:cs typeface="Courier"/>
            </a:endParaRP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400" dirty="0">
                <a:solidFill>
                  <a:srgbClr val="8064A2"/>
                </a:solidFill>
                <a:latin typeface="Courier"/>
                <a:cs typeface="Courier"/>
              </a:rPr>
              <a:t>import</a:t>
            </a:r>
            <a:r>
              <a:rPr lang="en-GB" sz="2400" dirty="0">
                <a:latin typeface="Courier"/>
                <a:cs typeface="Courier"/>
              </a:rPr>
              <a:t> static </a:t>
            </a:r>
            <a:r>
              <a:rPr lang="en-GB" sz="2400" dirty="0" err="1">
                <a:latin typeface="Courier"/>
                <a:cs typeface="Courier"/>
              </a:rPr>
              <a:t>org.junit.Assert</a:t>
            </a:r>
            <a:r>
              <a:rPr lang="en-GB" sz="2400" dirty="0">
                <a:latin typeface="Courier"/>
                <a:cs typeface="Courier"/>
              </a:rPr>
              <a:t>.*</a:t>
            </a:r>
            <a:r>
              <a:rPr lang="en-GB" sz="2400" dirty="0" smtClean="0">
                <a:latin typeface="Courier"/>
                <a:cs typeface="Courier"/>
              </a:rPr>
              <a:t>;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sz="2400" dirty="0">
              <a:latin typeface="Courier"/>
              <a:cs typeface="Courier"/>
            </a:endParaRP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400" dirty="0">
                <a:solidFill>
                  <a:srgbClr val="8064A2"/>
                </a:solidFill>
                <a:latin typeface="Courier"/>
                <a:cs typeface="Courier"/>
              </a:rPr>
              <a:t>public</a:t>
            </a:r>
            <a:r>
              <a:rPr lang="en-GB" sz="2400" dirty="0">
                <a:latin typeface="Courier"/>
                <a:cs typeface="Courier"/>
              </a:rPr>
              <a:t> </a:t>
            </a:r>
            <a:r>
              <a:rPr lang="en-GB" sz="2400" dirty="0">
                <a:solidFill>
                  <a:schemeClr val="accent4"/>
                </a:solidFill>
                <a:latin typeface="Courier"/>
                <a:cs typeface="Courier"/>
              </a:rPr>
              <a:t>class</a:t>
            </a:r>
            <a:r>
              <a:rPr lang="en-GB" sz="2400" dirty="0">
                <a:latin typeface="Courier"/>
                <a:cs typeface="Courier"/>
              </a:rPr>
              <a:t> </a:t>
            </a:r>
            <a:r>
              <a:rPr lang="en-GB" sz="2400" dirty="0" smtClean="0">
                <a:latin typeface="Courier"/>
                <a:cs typeface="Courier"/>
              </a:rPr>
              <a:t>name {</a:t>
            </a:r>
            <a:endParaRPr lang="en-GB" sz="2400" dirty="0">
              <a:latin typeface="Courier"/>
              <a:cs typeface="Courier"/>
            </a:endParaRP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400" dirty="0" smtClean="0">
                <a:latin typeface="Courier"/>
                <a:cs typeface="Courier"/>
              </a:rPr>
              <a:t>	.</a:t>
            </a:r>
            <a:r>
              <a:rPr lang="en-GB" sz="2400" dirty="0">
                <a:latin typeface="Courier"/>
                <a:cs typeface="Courier"/>
              </a:rPr>
              <a:t>.</a:t>
            </a:r>
            <a:r>
              <a:rPr lang="en-GB" sz="2400" dirty="0" smtClean="0">
                <a:latin typeface="Courier"/>
                <a:cs typeface="Courier"/>
              </a:rPr>
              <a:t>.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sz="2400" dirty="0">
              <a:latin typeface="Courier"/>
              <a:cs typeface="Courier"/>
            </a:endParaRP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400" dirty="0" smtClean="0">
                <a:latin typeface="Courier"/>
                <a:cs typeface="Courier"/>
              </a:rPr>
              <a:t>	@</a:t>
            </a:r>
            <a:r>
              <a:rPr lang="en-GB" sz="2400" dirty="0">
                <a:latin typeface="Courier"/>
                <a:cs typeface="Courier"/>
              </a:rPr>
              <a:t>Test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400" dirty="0" smtClean="0">
                <a:latin typeface="Courier"/>
                <a:cs typeface="Courier"/>
              </a:rPr>
              <a:t>	</a:t>
            </a:r>
            <a:r>
              <a:rPr lang="en-GB" sz="2400" dirty="0" smtClean="0">
                <a:solidFill>
                  <a:srgbClr val="8064A2"/>
                </a:solidFill>
                <a:latin typeface="Courier"/>
                <a:cs typeface="Courier"/>
              </a:rPr>
              <a:t>public </a:t>
            </a:r>
            <a:r>
              <a:rPr lang="en-GB" sz="2400" dirty="0">
                <a:solidFill>
                  <a:srgbClr val="8064A2"/>
                </a:solidFill>
                <a:latin typeface="Courier"/>
                <a:cs typeface="Courier"/>
              </a:rPr>
              <a:t>void </a:t>
            </a:r>
            <a:r>
              <a:rPr lang="en-GB" sz="2400" dirty="0">
                <a:latin typeface="Courier"/>
                <a:cs typeface="Courier"/>
              </a:rPr>
              <a:t>name() { // a test case method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400" dirty="0" smtClean="0">
                <a:latin typeface="Courier"/>
                <a:cs typeface="Courier"/>
              </a:rPr>
              <a:t>	  .</a:t>
            </a:r>
            <a:r>
              <a:rPr lang="en-GB" sz="2400" dirty="0">
                <a:latin typeface="Courier"/>
                <a:cs typeface="Courier"/>
              </a:rPr>
              <a:t>..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400" dirty="0" smtClean="0">
                <a:latin typeface="Courier"/>
                <a:cs typeface="Courier"/>
              </a:rPr>
              <a:t>	}</a:t>
            </a:r>
            <a:endParaRPr lang="en-GB" sz="2400" dirty="0">
              <a:latin typeface="Courier"/>
              <a:cs typeface="Courier"/>
            </a:endParaRP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400" dirty="0">
                <a:latin typeface="Courier"/>
                <a:cs typeface="Courier"/>
              </a:rPr>
              <a:t>}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sz="2400" dirty="0"/>
          </a:p>
          <a:p>
            <a:pPr marL="5715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dirty="0" smtClean="0"/>
              <a:t> </a:t>
            </a:r>
            <a:r>
              <a:rPr lang="en-GB" dirty="0"/>
              <a:t>A method with @Test is flagged as a </a:t>
            </a:r>
            <a:r>
              <a:rPr lang="en-GB" dirty="0" err="1"/>
              <a:t>JUnit</a:t>
            </a:r>
            <a:r>
              <a:rPr lang="en-GB" dirty="0"/>
              <a:t> test </a:t>
            </a:r>
            <a:r>
              <a:rPr lang="en-GB" dirty="0" smtClean="0"/>
              <a:t>case and run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421587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dirty="0" err="1" smtClean="0">
                <a:latin typeface="Courier"/>
                <a:cs typeface="Courier"/>
              </a:rPr>
              <a:t>Int</a:t>
            </a:r>
            <a:r>
              <a:rPr lang="en-US" sz="2800" b="0" dirty="0" smtClean="0">
                <a:latin typeface="Courier"/>
                <a:cs typeface="Courier"/>
              </a:rPr>
              <a:t> value = 0;</a:t>
            </a:r>
          </a:p>
          <a:p>
            <a:r>
              <a:rPr lang="en-US" sz="2800" b="0" dirty="0" smtClean="0">
                <a:latin typeface="Courier"/>
                <a:cs typeface="Courier"/>
              </a:rPr>
              <a:t>for(</a:t>
            </a:r>
            <a:r>
              <a:rPr lang="en-US" sz="2800" b="0" dirty="0" err="1" smtClean="0">
                <a:latin typeface="Courier"/>
                <a:cs typeface="Courier"/>
              </a:rPr>
              <a:t>int</a:t>
            </a:r>
            <a:r>
              <a:rPr lang="en-US" sz="2800" b="0" dirty="0" smtClean="0">
                <a:latin typeface="Courier"/>
                <a:cs typeface="Courier"/>
              </a:rPr>
              <a:t> </a:t>
            </a:r>
            <a:r>
              <a:rPr lang="en-US" sz="2800" b="0" dirty="0" err="1" smtClean="0">
                <a:latin typeface="Courier"/>
                <a:cs typeface="Courier"/>
              </a:rPr>
              <a:t>i</a:t>
            </a:r>
            <a:r>
              <a:rPr lang="en-US" sz="2800" b="0" dirty="0" smtClean="0">
                <a:latin typeface="Courier"/>
                <a:cs typeface="Courier"/>
              </a:rPr>
              <a:t>; </a:t>
            </a:r>
            <a:r>
              <a:rPr lang="en-US" sz="2800" b="0" dirty="0" err="1" smtClean="0">
                <a:latin typeface="Courier"/>
                <a:cs typeface="Courier"/>
              </a:rPr>
              <a:t>i</a:t>
            </a:r>
            <a:r>
              <a:rPr lang="en-US" sz="2800" b="0" dirty="0" smtClean="0">
                <a:latin typeface="Courier"/>
                <a:cs typeface="Courier"/>
              </a:rPr>
              <a:t> = 0; </a:t>
            </a:r>
            <a:r>
              <a:rPr lang="en-US" sz="2800" b="0" dirty="0" err="1" smtClean="0">
                <a:latin typeface="Courier"/>
                <a:cs typeface="Courier"/>
              </a:rPr>
              <a:t>i</a:t>
            </a:r>
            <a:r>
              <a:rPr lang="en-US" sz="2800" b="0" dirty="0" smtClean="0">
                <a:latin typeface="Courier"/>
                <a:cs typeface="Courier"/>
              </a:rPr>
              <a:t> &lt; 10){</a:t>
            </a:r>
          </a:p>
          <a:p>
            <a:r>
              <a:rPr lang="en-US" sz="2800" b="0" dirty="0">
                <a:latin typeface="Courier"/>
                <a:cs typeface="Courier"/>
              </a:rPr>
              <a:t>	</a:t>
            </a:r>
            <a:r>
              <a:rPr lang="en-US" sz="2800" b="0" dirty="0" smtClean="0">
                <a:latin typeface="Courier"/>
                <a:cs typeface="Courier"/>
              </a:rPr>
              <a:t> value++;</a:t>
            </a:r>
            <a:r>
              <a:rPr lang="en-US" sz="2800" b="0" dirty="0">
                <a:latin typeface="Courier"/>
                <a:cs typeface="Courier"/>
              </a:rPr>
              <a:t>	</a:t>
            </a:r>
            <a:endParaRPr lang="en-US" sz="2800" b="0" dirty="0" smtClean="0">
              <a:latin typeface="Courier"/>
              <a:cs typeface="Courier"/>
            </a:endParaRPr>
          </a:p>
          <a:p>
            <a:r>
              <a:rPr lang="en-US" sz="2800" b="0" dirty="0" smtClean="0">
                <a:latin typeface="Courier"/>
                <a:cs typeface="Courier"/>
              </a:rPr>
              <a:t>}</a:t>
            </a:r>
          </a:p>
          <a:p>
            <a:endParaRPr lang="en-US" sz="2800" b="0" dirty="0">
              <a:latin typeface="Courier"/>
              <a:cs typeface="Courier"/>
            </a:endParaRPr>
          </a:p>
          <a:p>
            <a:r>
              <a:rPr lang="en-US" sz="2800" dirty="0" smtClean="0">
                <a:cs typeface="Courier"/>
              </a:rPr>
              <a:t>How long does this take?</a:t>
            </a:r>
          </a:p>
          <a:p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31250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dirty="0" err="1" smtClean="0">
                <a:latin typeface="Courier"/>
                <a:cs typeface="Courier"/>
              </a:rPr>
              <a:t>Int</a:t>
            </a:r>
            <a:r>
              <a:rPr lang="en-US" sz="2800" b="0" dirty="0" smtClean="0">
                <a:latin typeface="Courier"/>
                <a:cs typeface="Courier"/>
              </a:rPr>
              <a:t> value = 0;</a:t>
            </a:r>
          </a:p>
          <a:p>
            <a:r>
              <a:rPr lang="en-US" sz="2800" b="0" dirty="0" smtClean="0">
                <a:latin typeface="Courier"/>
                <a:cs typeface="Courier"/>
              </a:rPr>
              <a:t>for(</a:t>
            </a:r>
            <a:r>
              <a:rPr lang="en-US" sz="2800" b="0" dirty="0" err="1" smtClean="0">
                <a:latin typeface="Courier"/>
                <a:cs typeface="Courier"/>
              </a:rPr>
              <a:t>int</a:t>
            </a:r>
            <a:r>
              <a:rPr lang="en-US" sz="2800" b="0" dirty="0" smtClean="0">
                <a:latin typeface="Courier"/>
                <a:cs typeface="Courier"/>
              </a:rPr>
              <a:t> </a:t>
            </a:r>
            <a:r>
              <a:rPr lang="en-US" sz="2800" b="0" dirty="0" err="1" smtClean="0">
                <a:latin typeface="Courier"/>
                <a:cs typeface="Courier"/>
              </a:rPr>
              <a:t>i</a:t>
            </a:r>
            <a:r>
              <a:rPr lang="en-US" sz="2800" b="0" dirty="0" smtClean="0">
                <a:latin typeface="Courier"/>
                <a:cs typeface="Courier"/>
              </a:rPr>
              <a:t>; </a:t>
            </a:r>
            <a:r>
              <a:rPr lang="en-US" sz="2800" b="0" dirty="0" err="1" smtClean="0">
                <a:latin typeface="Courier"/>
                <a:cs typeface="Courier"/>
              </a:rPr>
              <a:t>i</a:t>
            </a:r>
            <a:r>
              <a:rPr lang="en-US" sz="2800" b="0" dirty="0" smtClean="0">
                <a:latin typeface="Courier"/>
                <a:cs typeface="Courier"/>
              </a:rPr>
              <a:t> = 0; </a:t>
            </a:r>
            <a:r>
              <a:rPr lang="en-US" sz="2800" b="0" dirty="0" err="1" smtClean="0">
                <a:latin typeface="Courier"/>
                <a:cs typeface="Courier"/>
              </a:rPr>
              <a:t>i</a:t>
            </a:r>
            <a:r>
              <a:rPr lang="en-US" sz="2800" b="0" dirty="0" smtClean="0">
                <a:latin typeface="Courier"/>
                <a:cs typeface="Courier"/>
              </a:rPr>
              <a:t> &lt; </a:t>
            </a:r>
            <a:r>
              <a:rPr lang="en-US" sz="2800" dirty="0" smtClean="0">
                <a:latin typeface="Courier"/>
                <a:cs typeface="Courier"/>
              </a:rPr>
              <a:t>N</a:t>
            </a:r>
            <a:r>
              <a:rPr lang="en-US" sz="2800" b="0" dirty="0" smtClean="0">
                <a:latin typeface="Courier"/>
                <a:cs typeface="Courier"/>
              </a:rPr>
              <a:t>){</a:t>
            </a:r>
          </a:p>
          <a:p>
            <a:r>
              <a:rPr lang="en-US" sz="2800" b="0" dirty="0">
                <a:latin typeface="Courier"/>
                <a:cs typeface="Courier"/>
              </a:rPr>
              <a:t>	</a:t>
            </a:r>
            <a:r>
              <a:rPr lang="en-US" sz="2800" b="0" dirty="0" smtClean="0">
                <a:latin typeface="Courier"/>
                <a:cs typeface="Courier"/>
              </a:rPr>
              <a:t> value++;</a:t>
            </a:r>
            <a:r>
              <a:rPr lang="en-US" sz="2800" b="0" dirty="0">
                <a:latin typeface="Courier"/>
                <a:cs typeface="Courier"/>
              </a:rPr>
              <a:t>	</a:t>
            </a:r>
            <a:endParaRPr lang="en-US" sz="2800" b="0" dirty="0" smtClean="0">
              <a:latin typeface="Courier"/>
              <a:cs typeface="Courier"/>
            </a:endParaRPr>
          </a:p>
          <a:p>
            <a:r>
              <a:rPr lang="en-US" sz="2800" b="0" dirty="0" smtClean="0">
                <a:latin typeface="Courier"/>
                <a:cs typeface="Courier"/>
              </a:rPr>
              <a:t>}</a:t>
            </a:r>
          </a:p>
          <a:p>
            <a:endParaRPr lang="en-US" sz="2800" b="0" dirty="0">
              <a:latin typeface="Courier"/>
              <a:cs typeface="Courier"/>
            </a:endParaRPr>
          </a:p>
          <a:p>
            <a:r>
              <a:rPr lang="en-US" sz="2800" dirty="0" smtClean="0">
                <a:cs typeface="Courier"/>
              </a:rPr>
              <a:t>How long does this take?</a:t>
            </a:r>
          </a:p>
          <a:p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82073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Principles of analysis</a:t>
            </a:r>
          </a:p>
          <a:p>
            <a:endParaRPr lang="en-US" sz="2800" dirty="0" smtClean="0"/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39759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Principles of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Determining performance behavior</a:t>
            </a:r>
          </a:p>
          <a:p>
            <a:endParaRPr lang="en-US" sz="2800" dirty="0" smtClean="0"/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01817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Principles of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Determining performance behavior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How does an algorithm react to new data or changes?</a:t>
            </a:r>
          </a:p>
          <a:p>
            <a:endParaRPr lang="en-US" sz="2800" dirty="0" smtClean="0"/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67119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Principles of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Determining performance behavior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How does an algorithm react to new data or changes?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Independent of language or implementation</a:t>
            </a:r>
          </a:p>
          <a:p>
            <a:endParaRPr lang="en-US" sz="2800" dirty="0" smtClean="0"/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30844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Example: find() 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Suppose an array with 5 elements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One implementation has a sorted array, 	the other is unsorted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For which one will find() be faster?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long will it take?</a:t>
            </a:r>
          </a:p>
          <a:p>
            <a:endParaRPr lang="en-US" sz="2800" dirty="0" smtClean="0"/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28466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499" y="4981811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69994" y="4981811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11760" y="4981811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39255" y="4981811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81021" y="4981811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08516" y="4981811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50282" y="4981811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77777" y="4981811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499" y="3408494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69994" y="3408494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11760" y="3408494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9255" y="3408494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81021" y="3408494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08516" y="3408494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50282" y="3408494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77777" y="3408494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635798" y="65025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Find(1)</a:t>
            </a:r>
          </a:p>
          <a:p>
            <a:endParaRPr lang="en-US" sz="2800" dirty="0" smtClean="0"/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8534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499" y="4981811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69994" y="4981811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11760" y="4981811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39255" y="4981811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81021" y="4981811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08516" y="4981811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50282" y="4981811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77777" y="4981811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499" y="3408494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69994" y="3408494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11760" y="3408494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9255" y="3408494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81021" y="3408494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08516" y="3408494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50282" y="3408494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77777" y="3408494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635798" y="65025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Find(1)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many operations?</a:t>
            </a:r>
          </a:p>
          <a:p>
            <a:endParaRPr lang="en-US" sz="2800" dirty="0" smtClean="0"/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26372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499" y="4981811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69994" y="4981811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11760" y="4981811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39255" y="4981811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81021" y="4981811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08516" y="4981811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50282" y="4981811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77777" y="4981811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499" y="3408494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69994" y="3408494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11760" y="3408494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9255" y="3408494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81021" y="3408494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08516" y="3408494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50282" y="3408494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77777" y="3408494"/>
            <a:ext cx="1041766" cy="941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635798" y="65025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Find(4)?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62871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D1282E"/>
                </a:solidFill>
              </a:rPr>
              <a:t>JUnit</a:t>
            </a:r>
            <a:r>
              <a:rPr lang="en-US" dirty="0" smtClean="0">
                <a:solidFill>
                  <a:srgbClr val="D1282E"/>
                </a:solidFill>
              </a:rPr>
              <a:t> Asserts and Exceptions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 smtClean="0">
                <a:latin typeface="Calibri"/>
                <a:cs typeface="Calibri"/>
              </a:rPr>
              <a:t>A test will pass if the assert statements all pass and if no exception thrown.  Examples of assert statements: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1600" dirty="0" err="1" smtClean="0">
                <a:latin typeface="Courier"/>
                <a:cs typeface="Courier"/>
              </a:rPr>
              <a:t>assertTrue</a:t>
            </a:r>
            <a:r>
              <a:rPr lang="en-GB" sz="1600" dirty="0" smtClean="0">
                <a:latin typeface="Courier"/>
                <a:cs typeface="Courier"/>
              </a:rPr>
              <a:t>(value)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1600" dirty="0" err="1" smtClean="0">
                <a:latin typeface="Courier"/>
                <a:cs typeface="Courier"/>
              </a:rPr>
              <a:t>assertFalse</a:t>
            </a:r>
            <a:r>
              <a:rPr lang="en-GB" sz="1600" dirty="0" smtClean="0">
                <a:latin typeface="Courier"/>
                <a:cs typeface="Courier"/>
              </a:rPr>
              <a:t>(value)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1600" dirty="0" err="1" smtClean="0">
                <a:latin typeface="Courier"/>
                <a:cs typeface="Courier"/>
              </a:rPr>
              <a:t>assertEquals</a:t>
            </a:r>
            <a:r>
              <a:rPr lang="en-GB" sz="1600" dirty="0" smtClean="0">
                <a:latin typeface="Courier"/>
                <a:cs typeface="Courier"/>
              </a:rPr>
              <a:t>(expected, actual)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1600" dirty="0" err="1" smtClean="0">
                <a:latin typeface="Courier"/>
                <a:cs typeface="Courier"/>
              </a:rPr>
              <a:t>assertNull</a:t>
            </a:r>
            <a:r>
              <a:rPr lang="en-GB" sz="1600" dirty="0" smtClean="0">
                <a:latin typeface="Courier"/>
                <a:cs typeface="Courier"/>
              </a:rPr>
              <a:t>(value)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1600" dirty="0" err="1" smtClean="0">
                <a:latin typeface="Courier"/>
                <a:cs typeface="Courier"/>
              </a:rPr>
              <a:t>assertNotNull</a:t>
            </a:r>
            <a:r>
              <a:rPr lang="en-GB" sz="1600" dirty="0" smtClean="0">
                <a:latin typeface="Courier"/>
                <a:cs typeface="Courier"/>
              </a:rPr>
              <a:t>(value)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1600" dirty="0" smtClean="0">
                <a:latin typeface="Courier"/>
                <a:cs typeface="Courier"/>
              </a:rPr>
              <a:t>fail()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sz="1600" dirty="0">
              <a:latin typeface="Courier"/>
              <a:cs typeface="Courier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 smtClean="0">
                <a:latin typeface="Calibri"/>
                <a:cs typeface="Calibri"/>
              </a:rPr>
              <a:t>Tests can expect exceptions </a:t>
            </a:r>
            <a:endParaRPr lang="en-GB" sz="2000" dirty="0" smtClean="0">
              <a:latin typeface="Calibri"/>
              <a:cs typeface="Calibri"/>
            </a:endParaRPr>
          </a:p>
          <a:p>
            <a:pPr marL="40005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1600" dirty="0" smtClean="0">
                <a:latin typeface="Courier"/>
                <a:cs typeface="Courier"/>
              </a:rPr>
              <a:t>@Test(</a:t>
            </a:r>
            <a:r>
              <a:rPr lang="en-GB" sz="1600" dirty="0" smtClean="0">
                <a:solidFill>
                  <a:srgbClr val="8064A2"/>
                </a:solidFill>
                <a:latin typeface="Courier"/>
                <a:cs typeface="Courier"/>
              </a:rPr>
              <a:t>expected = </a:t>
            </a:r>
            <a:r>
              <a:rPr lang="en-GB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ExceptionType.class</a:t>
            </a:r>
            <a:r>
              <a:rPr lang="en-GB" sz="1600" dirty="0" smtClean="0">
                <a:latin typeface="Courier"/>
                <a:cs typeface="Courier"/>
              </a:rPr>
              <a:t>)</a:t>
            </a:r>
          </a:p>
          <a:p>
            <a:pPr marL="40005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1600" dirty="0" smtClean="0">
                <a:solidFill>
                  <a:srgbClr val="8064A2"/>
                </a:solidFill>
                <a:latin typeface="Courier"/>
                <a:cs typeface="Courier"/>
              </a:rPr>
              <a:t>public </a:t>
            </a:r>
            <a:r>
              <a:rPr lang="en-GB" sz="1600" dirty="0">
                <a:solidFill>
                  <a:srgbClr val="8064A2"/>
                </a:solidFill>
                <a:latin typeface="Courier"/>
                <a:cs typeface="Courier"/>
              </a:rPr>
              <a:t>void </a:t>
            </a:r>
            <a:r>
              <a:rPr lang="en-GB" sz="1600" dirty="0">
                <a:latin typeface="Courier"/>
                <a:cs typeface="Courier"/>
              </a:rPr>
              <a:t>name() {</a:t>
            </a:r>
          </a:p>
          <a:p>
            <a:pPr marL="40005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1600" dirty="0" smtClean="0">
                <a:latin typeface="Courier"/>
                <a:cs typeface="Courier"/>
              </a:rPr>
              <a:t>	.</a:t>
            </a:r>
            <a:r>
              <a:rPr lang="en-GB" sz="1600" dirty="0">
                <a:latin typeface="Courier"/>
                <a:cs typeface="Courier"/>
              </a:rPr>
              <a:t>..</a:t>
            </a:r>
          </a:p>
          <a:p>
            <a:pPr marL="40005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1600" dirty="0" smtClean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0596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Not a good representation of how the algorithm actually behaves.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Want to access the algorithm on the whole, not just over a few inputs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28103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Not a good representation of how the algorithm actually behaves.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Want to access the algorithm on the whole, not just over a few inputs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This is why testing alone isn’t enough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55625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Possible solutions?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70358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Possible solutions?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Average case: find the average performance over all inputs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17034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Possible solutions?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Average case: find the average performance over all inputs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Worst case: how long the program takes to complete the worst case problems.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48001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Possible solutions?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Average case: can be difficult to compute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89852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Possible solutions?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Average case: can be difficult to compute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What is the average case for binary search?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66664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Possible solutions?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Worst case: is most commonly used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92150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Possible solutions?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Worst case: is most commonly used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Easily compared and gives a good estimate of the robustness of an algorithm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r>
              <a:rPr lang="en-US" sz="2800" dirty="0" smtClean="0"/>
              <a:t>	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>
              <a:latin typeface="Courier"/>
              <a:cs typeface="Courier"/>
            </a:endParaRP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65830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Asymptotic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Efficiency and runtime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err="1" smtClean="0"/>
              <a:t>bigO</a:t>
            </a:r>
            <a:r>
              <a:rPr lang="en-US" sz="2800" dirty="0" smtClean="0"/>
              <a:t> notation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Array and </a:t>
            </a:r>
            <a:r>
              <a:rPr lang="en-US" sz="2800" dirty="0" err="1" smtClean="0"/>
              <a:t>LinkedList</a:t>
            </a:r>
            <a:r>
              <a:rPr lang="en-US" sz="2800" dirty="0" smtClean="0"/>
              <a:t> dictionaries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1257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Use assertions to prescribe expected behavior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If a test “asserts” something should happen, the test will fail if it doesn’t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Use the testing cases from Friday to create good test cases</a:t>
            </a:r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199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This is new for you, but it is important to learn now.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Projects will have more testing later in the quarter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Checkpoint 1 is a good opportunity to experiment and learn the framework on low stakes</a:t>
            </a:r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106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Projects in this course will use Java generics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Allows implementation of data structures for non-specific data types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>
                <a:hlinkClick r:id="rId2"/>
              </a:rPr>
              <a:t>https://docs.oracle.com/javase/tutorial/java/generics/</a:t>
            </a:r>
            <a:r>
              <a:rPr lang="en-US" sz="2800" dirty="0" smtClean="0">
                <a:hlinkClick r:id="rId2"/>
              </a:rPr>
              <a:t>index.html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Oracle tutorial is pretty good here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689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11062</TotalTime>
  <Words>1716</Words>
  <Application>Microsoft Macintosh PowerPoint</Application>
  <PresentationFormat>On-screen Show (4:3)</PresentationFormat>
  <Paragraphs>440</Paragraphs>
  <Slides>69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Essential</vt:lpstr>
      <vt:lpstr>Cse 373</vt:lpstr>
      <vt:lpstr>Today’s Lecture</vt:lpstr>
      <vt:lpstr>Overload</vt:lpstr>
      <vt:lpstr>Project 1</vt:lpstr>
      <vt:lpstr>JUnit: Testing Framework</vt:lpstr>
      <vt:lpstr>JUnit Asserts and Exceptions</vt:lpstr>
      <vt:lpstr>JUNIT</vt:lpstr>
      <vt:lpstr>JUNIT</vt:lpstr>
      <vt:lpstr>Generics</vt:lpstr>
      <vt:lpstr>Iterators</vt:lpstr>
      <vt:lpstr>Iterators</vt:lpstr>
      <vt:lpstr>Dictionary ADT</vt:lpstr>
      <vt:lpstr>Dictionary ADT</vt:lpstr>
      <vt:lpstr>Dictionary ADT</vt:lpstr>
      <vt:lpstr>Dictionary ADT</vt:lpstr>
      <vt:lpstr>Dictionary ADT</vt:lpstr>
      <vt:lpstr>Dictionary ADT</vt:lpstr>
      <vt:lpstr>Dictionary ADT</vt:lpstr>
      <vt:lpstr>Dictionary ADT</vt:lpstr>
      <vt:lpstr>Dictionary ADT</vt:lpstr>
      <vt:lpstr>Dictionary ADT</vt:lpstr>
      <vt:lpstr>Dictionary ADT</vt:lpstr>
      <vt:lpstr>Set ADT</vt:lpstr>
      <vt:lpstr>Set ADT</vt:lpstr>
      <vt:lpstr>Set ADT</vt:lpstr>
      <vt:lpstr>Set ADT</vt:lpstr>
      <vt:lpstr>Set ADT</vt:lpstr>
      <vt:lpstr>Applications</vt:lpstr>
      <vt:lpstr>Applications</vt:lpstr>
      <vt:lpstr>Implementations</vt:lpstr>
      <vt:lpstr>Implementations</vt:lpstr>
      <vt:lpstr>Implementations</vt:lpstr>
      <vt:lpstr>Implementations</vt:lpstr>
      <vt:lpstr>Implementations</vt:lpstr>
      <vt:lpstr>Simple Implementations</vt:lpstr>
      <vt:lpstr>Simple Implementations</vt:lpstr>
      <vt:lpstr>Simple Implementations</vt:lpstr>
      <vt:lpstr>Simple Implementations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Algorithm analysis</vt:lpstr>
      <vt:lpstr>Next Class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72</cp:revision>
  <dcterms:created xsi:type="dcterms:W3CDTF">2017-03-27T18:12:41Z</dcterms:created>
  <dcterms:modified xsi:type="dcterms:W3CDTF">2017-10-02T23:14:18Z</dcterms:modified>
</cp:coreProperties>
</file>