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5"/>
  </p:notesMasterIdLst>
  <p:sldIdLst>
    <p:sldId id="256" r:id="rId2"/>
    <p:sldId id="1736" r:id="rId3"/>
    <p:sldId id="1728" r:id="rId4"/>
    <p:sldId id="1690" r:id="rId5"/>
    <p:sldId id="1696" r:id="rId6"/>
    <p:sldId id="1697" r:id="rId7"/>
    <p:sldId id="1767" r:id="rId8"/>
    <p:sldId id="1768" r:id="rId9"/>
    <p:sldId id="1766" r:id="rId10"/>
    <p:sldId id="1698" r:id="rId11"/>
    <p:sldId id="1699" r:id="rId12"/>
    <p:sldId id="1769" r:id="rId13"/>
    <p:sldId id="1770" r:id="rId14"/>
    <p:sldId id="1771" r:id="rId15"/>
    <p:sldId id="1772" r:id="rId16"/>
    <p:sldId id="1773" r:id="rId17"/>
    <p:sldId id="1774" r:id="rId18"/>
    <p:sldId id="1700" r:id="rId19"/>
    <p:sldId id="1701" r:id="rId20"/>
    <p:sldId id="1702" r:id="rId21"/>
    <p:sldId id="1703" r:id="rId22"/>
    <p:sldId id="1704" r:id="rId23"/>
    <p:sldId id="1705" r:id="rId24"/>
    <p:sldId id="1706" r:id="rId25"/>
    <p:sldId id="1707" r:id="rId26"/>
    <p:sldId id="1708" r:id="rId27"/>
    <p:sldId id="1709" r:id="rId28"/>
    <p:sldId id="1710" r:id="rId29"/>
    <p:sldId id="1711" r:id="rId30"/>
    <p:sldId id="1712" r:id="rId31"/>
    <p:sldId id="1713" r:id="rId32"/>
    <p:sldId id="1714" r:id="rId33"/>
    <p:sldId id="1715" r:id="rId34"/>
    <p:sldId id="1716" r:id="rId35"/>
    <p:sldId id="1717" r:id="rId36"/>
    <p:sldId id="1718" r:id="rId37"/>
    <p:sldId id="1719" r:id="rId38"/>
    <p:sldId id="1720" r:id="rId39"/>
    <p:sldId id="1721" r:id="rId40"/>
    <p:sldId id="1722" r:id="rId41"/>
    <p:sldId id="1723" r:id="rId42"/>
    <p:sldId id="1724" r:id="rId43"/>
    <p:sldId id="1725" r:id="rId44"/>
    <p:sldId id="1726" r:id="rId45"/>
    <p:sldId id="1727" r:id="rId46"/>
    <p:sldId id="1636" r:id="rId47"/>
    <p:sldId id="1637" r:id="rId48"/>
    <p:sldId id="1638" r:id="rId49"/>
    <p:sldId id="1639" r:id="rId50"/>
    <p:sldId id="1765" r:id="rId51"/>
    <p:sldId id="1640" r:id="rId52"/>
    <p:sldId id="1641" r:id="rId53"/>
    <p:sldId id="1643" r:id="rId54"/>
    <p:sldId id="1644" r:id="rId55"/>
    <p:sldId id="1645" r:id="rId56"/>
    <p:sldId id="1646" r:id="rId57"/>
    <p:sldId id="1647" r:id="rId58"/>
    <p:sldId id="1648" r:id="rId59"/>
    <p:sldId id="1649" r:id="rId60"/>
    <p:sldId id="1650" r:id="rId61"/>
    <p:sldId id="1651" r:id="rId62"/>
    <p:sldId id="1652" r:id="rId63"/>
    <p:sldId id="1653" r:id="rId64"/>
    <p:sldId id="1655" r:id="rId65"/>
    <p:sldId id="1656" r:id="rId66"/>
    <p:sldId id="1657" r:id="rId67"/>
    <p:sldId id="1658" r:id="rId68"/>
    <p:sldId id="1659" r:id="rId69"/>
    <p:sldId id="1759" r:id="rId70"/>
    <p:sldId id="1760" r:id="rId71"/>
    <p:sldId id="1761" r:id="rId72"/>
    <p:sldId id="1775" r:id="rId73"/>
    <p:sldId id="1776" r:id="rId7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23" autoAdjust="0"/>
    <p:restoredTop sz="99488" autoAdjust="0"/>
  </p:normalViewPr>
  <p:slideViewPr>
    <p:cSldViewPr snapToGrid="0" snapToObjects="1">
      <p:cViewPr varScale="1">
        <p:scale>
          <a:sx n="98" d="100"/>
          <a:sy n="98" d="100"/>
        </p:scale>
        <p:origin x="-12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notesMaster" Target="notesMasters/notesMaster1.xml"/><Relationship Id="rId76" Type="http://schemas.openxmlformats.org/officeDocument/2006/relationships/printerSettings" Target="printerSettings/printerSettings1.bin"/><Relationship Id="rId77" Type="http://schemas.openxmlformats.org/officeDocument/2006/relationships/presProps" Target="presProps.xml"/><Relationship Id="rId78" Type="http://schemas.openxmlformats.org/officeDocument/2006/relationships/viewProps" Target="viewProps.xml"/><Relationship Id="rId79" Type="http://schemas.openxmlformats.org/officeDocument/2006/relationships/theme" Target="theme/theme1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12/4/17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12/4/17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12/4/17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12/4/17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12/4/17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12/4/17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12/4/17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12/4/17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uw.iasystem.org/survey/183488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</a:t>
            </a:r>
            <a:r>
              <a:rPr lang="en-US" sz="4800" dirty="0" smtClean="0"/>
              <a:t>373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December 4</a:t>
            </a:r>
            <a:r>
              <a:rPr lang="en-US" baseline="30000" dirty="0" smtClean="0"/>
              <a:t>th</a:t>
            </a:r>
            <a:r>
              <a:rPr lang="en-US" dirty="0" smtClean="0"/>
              <a:t> – Algorithm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Linear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Basic linear approach to problem solving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If the decider creates a set of correct answers, find one at a time</a:t>
            </a:r>
          </a:p>
        </p:txBody>
      </p:sp>
    </p:spTree>
    <p:extLst>
      <p:ext uri="{BB962C8B-B14F-4D97-AF65-F5344CB8AC3E}">
        <p14:creationId xmlns:p14="http://schemas.microsoft.com/office/powerpoint/2010/main" val="157104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Linear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Basic linear approach to problem solving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If the decider creates a set of correct answers, find one at a time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Selection sort: find the lowest element at each run through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Sometimes, the best solution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Find the smallest element of an unsorted array</a:t>
            </a:r>
          </a:p>
        </p:txBody>
      </p:sp>
    </p:spTree>
    <p:extLst>
      <p:ext uri="{BB962C8B-B14F-4D97-AF65-F5344CB8AC3E}">
        <p14:creationId xmlns:p14="http://schemas.microsoft.com/office/powerpoint/2010/main" val="4129000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Linear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Important to understand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What piece of information brings you one step closer to the final answer?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889127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Linear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Important to understand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What piece of information brings you one step closer to the final answer?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Exam problem – simple solution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Not always bad, O(n) problems lend themselves well to linear solving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4152086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Divide and 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Divide-and-conquer algorithms divide the work and perform work </a:t>
            </a:r>
            <a:r>
              <a:rPr lang="en-US" sz="2600" dirty="0" err="1" smtClean="0"/>
              <a:t>seperately</a:t>
            </a:r>
            <a:r>
              <a:rPr lang="en-US" sz="2600" dirty="0" smtClean="0"/>
              <a:t> (usually recursively)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Works best for O(</a:t>
            </a:r>
            <a:r>
              <a:rPr lang="en-US" sz="2600" dirty="0" err="1" smtClean="0"/>
              <a:t>n</a:t>
            </a:r>
            <a:r>
              <a:rPr lang="en-US" sz="2600" baseline="30000" dirty="0" err="1" smtClean="0"/>
              <a:t>k</a:t>
            </a:r>
            <a:r>
              <a:rPr lang="en-US" sz="2600" dirty="0" smtClean="0"/>
              <a:t>) problems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Why? 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973684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Divide and 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Divide-and-conquer algorithms divide the work and perform work </a:t>
            </a:r>
            <a:r>
              <a:rPr lang="en-US" sz="2600" dirty="0" err="1" smtClean="0"/>
              <a:t>seperately</a:t>
            </a:r>
            <a:r>
              <a:rPr lang="en-US" sz="2600" dirty="0" smtClean="0"/>
              <a:t> (usually recursively)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Works best for O(</a:t>
            </a:r>
            <a:r>
              <a:rPr lang="en-US" sz="2600" dirty="0" err="1" smtClean="0"/>
              <a:t>n</a:t>
            </a:r>
            <a:r>
              <a:rPr lang="en-US" sz="2600" baseline="30000" dirty="0" err="1" smtClean="0"/>
              <a:t>k</a:t>
            </a:r>
            <a:r>
              <a:rPr lang="en-US" sz="2600" dirty="0" smtClean="0"/>
              <a:t>) problems (k&gt;1)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Why?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If an algorithm is n2 work, and we divide into two halves, we’ve halved the work!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470688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Divide and 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Divide-and-conquer algorithms divide the work and perform work </a:t>
            </a:r>
            <a:r>
              <a:rPr lang="en-US" sz="2600" dirty="0" err="1" smtClean="0"/>
              <a:t>seperately</a:t>
            </a:r>
            <a:r>
              <a:rPr lang="en-US" sz="2600" dirty="0" smtClean="0"/>
              <a:t> (usually recursively)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Works best for O(</a:t>
            </a:r>
            <a:r>
              <a:rPr lang="en-US" sz="2600" dirty="0" err="1" smtClean="0"/>
              <a:t>n</a:t>
            </a:r>
            <a:r>
              <a:rPr lang="en-US" sz="2600" baseline="30000" dirty="0" err="1" smtClean="0"/>
              <a:t>k</a:t>
            </a:r>
            <a:r>
              <a:rPr lang="en-US" sz="2600" dirty="0" smtClean="0"/>
              <a:t>) problems (k&gt;1)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Why?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If an algorithm is n2 work, and we divide into two halves, we’ve halved the work!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Recurrences are going to play a big role in this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4264891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Greedy-first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A Greedy-first algorithm is any algorithm that makes the move that seems best now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These can be divide-and-conquer algorithms or linear algorithms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err="1" smtClean="0"/>
              <a:t>Dijkstra’s</a:t>
            </a:r>
            <a:r>
              <a:rPr lang="en-US" sz="2600" dirty="0" smtClean="0"/>
              <a:t> and Ford-Fulkerson are both Greedy-first algorithms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Notice, however, </a:t>
            </a:r>
            <a:r>
              <a:rPr lang="en-US" sz="2600" dirty="0" err="1" smtClean="0"/>
              <a:t>Dijkstra’s</a:t>
            </a:r>
            <a:r>
              <a:rPr lang="en-US" sz="2600" dirty="0" smtClean="0"/>
              <a:t> finds the correct answer easily, and Ford-Fulkerson requires some augmentation to guarantee correctness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82046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Algorithm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Which approach should be used comes down to how difficult the problem is</a:t>
            </a:r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133113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Algorithm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Which approach should be used comes down to how difficult the problem is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How do we describe problem difficulty?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P : Set of problems that can be solved in polynomial time</a:t>
            </a:r>
          </a:p>
        </p:txBody>
      </p:sp>
    </p:spTree>
    <p:extLst>
      <p:ext uri="{BB962C8B-B14F-4D97-AF65-F5344CB8AC3E}">
        <p14:creationId xmlns:p14="http://schemas.microsoft.com/office/powerpoint/2010/main" val="3230901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Assorted Minutiae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P3P3 scripts running right now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Pushing back resubmission to Friday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Next </a:t>
            </a:r>
            <a:r>
              <a:rPr lang="en-US" sz="2600" dirty="0" smtClean="0"/>
              <a:t>M</a:t>
            </a:r>
            <a:r>
              <a:rPr lang="en-US" sz="2600" dirty="0" smtClean="0"/>
              <a:t>onday office hours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12:00-2:00 – last minute exam questions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Topics list and old practice exams out after class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Practice exam (hopefully tomorrow), by Wednesday night</a:t>
            </a:r>
            <a:endParaRPr lang="en-US" sz="26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362980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Algorithm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Which approach should be used comes down to how difficult the problem is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How do we describe problem difficulty?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P : Set of problems that can be solved in polynomial time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NP : Set of problems that can be verified in polynomial time</a:t>
            </a:r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362353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Algorithm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Which approach should be used comes down to how difficult the problem is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How do we describe problem difficulty?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P : Set of problems that can be solved in polynomial time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NP : Set of problems that can be verified in polynomial time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EXP: Set of problems that can be solved in exponential time</a:t>
            </a:r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236041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Algorithm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Some problems are provably difficult</a:t>
            </a:r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3237090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Algorithm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Some problems are provably difficult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Humans haven’t beaten a computer in chess in years, but computers are still far away from “solving” chess</a:t>
            </a:r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3301157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Algorithm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Some problems are provably difficult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Humans haven’t beaten a computer in chess in years, but computers are still far away from “solving” chess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At each move, the computer needs to approximate the best move</a:t>
            </a:r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855029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Algorithm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Some problems are provably difficult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Humans haven’t beaten a computer in chess in years, but computers are still far away from “solving” chess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At each move, the computer needs to approximate the best move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Certainty always comes at a price</a:t>
            </a:r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313570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Approximation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is approximated in the chess game?</a:t>
            </a:r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3040711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Approximation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is approximated in the chess game?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Board quality – If you could easily rank which board layout in order of quality, chess is simply choosing the best board</a:t>
            </a:r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1520628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Approximation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is approximated in the chess game?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Board quality – If you could easily rank which board layout in order of quality, chess is simply choosing the best board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It is very difficult, branching factor for chess is ~35</a:t>
            </a:r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888255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Approximation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is approximated in the chess game?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Board quality – If you could easily rank which board layout in order of quality, chess is simply choosing the best board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It is very difficult, branching factor for chess is ~35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Look as many moves into the future as time allows to see which move yields the best outcome</a:t>
            </a:r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627643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Assorted Minutiae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Course evaluations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Very important to this class and this department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Above all, they’re very important to me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Should only take ~5 minutes, and it’s very valuable </a:t>
            </a:r>
            <a:r>
              <a:rPr lang="en-US" sz="2600" dirty="0" smtClean="0"/>
              <a:t>feedback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17 of you so far… and I’m going to bug you until it’s above 75%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Save yourself the 15 emails and just fill it out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743260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Approximation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Recognize what piece of information is costly and useful for your algorithm</a:t>
            </a:r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408341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Approximation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Recognize what piece of information is costly and useful for your algorithm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Consider if there is a cheap way to estimate that information</a:t>
            </a:r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1058968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Approximation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Recognize what piece of information is costly and useful for your algorithm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Consider if there is a cheap way to estimate that information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Does your client have a tolerance for error?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Can you map this problem to a similar problem?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“Greedy” algorithms are often </a:t>
            </a:r>
            <a:r>
              <a:rPr lang="en-US" sz="2600" dirty="0" err="1" smtClean="0"/>
              <a:t>approximators</a:t>
            </a:r>
            <a:endParaRPr lang="en-US" sz="2600" dirty="0" smtClean="0"/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1934795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Randomization is also another approach</a:t>
            </a:r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1830370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Randomization is also another approach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Selecting a random pivot in quicksort gives us more certainty in the runtime</a:t>
            </a:r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2266839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Randomization is also another approach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Selecting a random pivot in quicksort gives us more certainty in the runtime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This doesn’t impact correctness, a randomized quicksort still returns a sorted list</a:t>
            </a:r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782245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Randomization is also another approach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Selecting a random pivot in quicksort gives us more certainty in the runtime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This doesn’t impact correctness, a randomized quicksort still returns a sorted list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Two types of randomized algorithms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Las Vegas – correct result in random time</a:t>
            </a:r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3748097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Randomization is also another approach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Selecting a random pivot in quicksort gives us more certainty in the runtime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This doesn’t impact correctness, a randomized quicksort still returns a sorted list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Two types of randomized algorithms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Las Vegas – correct result in random time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err="1" smtClean="0"/>
              <a:t>Montecarlo</a:t>
            </a:r>
            <a:r>
              <a:rPr lang="en-US" sz="2600" dirty="0" smtClean="0"/>
              <a:t> – estimated result in deterministic time</a:t>
            </a:r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1230359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Can we make a </a:t>
            </a:r>
            <a:r>
              <a:rPr lang="en-US" sz="2600" dirty="0" err="1" smtClean="0"/>
              <a:t>Montecarlo</a:t>
            </a:r>
            <a:r>
              <a:rPr lang="en-US" sz="2600" dirty="0" smtClean="0"/>
              <a:t> quicksort?</a:t>
            </a:r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2368489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Can we make a </a:t>
            </a:r>
            <a:r>
              <a:rPr lang="en-US" sz="2600" dirty="0" err="1" smtClean="0"/>
              <a:t>Montecarlo</a:t>
            </a:r>
            <a:r>
              <a:rPr lang="en-US" sz="2600" dirty="0" smtClean="0"/>
              <a:t> quicksort?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Runs O(n log n) time, but not guaranteed to be correct</a:t>
            </a:r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697795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Algorithm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Solving well known problems is great, but how can we use these lessons to approach new problems?</a:t>
            </a:r>
          </a:p>
        </p:txBody>
      </p:sp>
    </p:spTree>
    <p:extLst>
      <p:ext uri="{BB962C8B-B14F-4D97-AF65-F5344CB8AC3E}">
        <p14:creationId xmlns:p14="http://schemas.microsoft.com/office/powerpoint/2010/main" val="2719854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Can we make a </a:t>
            </a:r>
            <a:r>
              <a:rPr lang="en-US" sz="2600" dirty="0" err="1" smtClean="0"/>
              <a:t>Montecarlo</a:t>
            </a:r>
            <a:r>
              <a:rPr lang="en-US" sz="2600" dirty="0" smtClean="0"/>
              <a:t> quicksort?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Runs O(n log n) time, but not guaranteed to be correct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Terminate a random quicksort early!</a:t>
            </a:r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14252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Can we make a </a:t>
            </a:r>
            <a:r>
              <a:rPr lang="en-US" sz="2600" dirty="0" err="1" smtClean="0"/>
              <a:t>Montecarlo</a:t>
            </a:r>
            <a:r>
              <a:rPr lang="en-US" sz="2600" dirty="0" smtClean="0"/>
              <a:t> quicksort?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Runs O(n log n) time, but not guaranteed to be correct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Terminate a random quicksort early!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If you haven’t gotten the problem in some constrained time, just return what you have.</a:t>
            </a:r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3756377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How </a:t>
            </a:r>
            <a:r>
              <a:rPr lang="en-US" sz="2600" i="1" dirty="0" smtClean="0"/>
              <a:t>close </a:t>
            </a:r>
            <a:r>
              <a:rPr lang="en-US" sz="2600" dirty="0" smtClean="0"/>
              <a:t>is a sort?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If we say a list is 90% sorted, what do we mean?</a:t>
            </a:r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904064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How </a:t>
            </a:r>
            <a:r>
              <a:rPr lang="en-US" sz="2600" i="1" dirty="0" smtClean="0"/>
              <a:t>close </a:t>
            </a:r>
            <a:r>
              <a:rPr lang="en-US" sz="2600" dirty="0" smtClean="0"/>
              <a:t>is a sort?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If we say a list is 90% sorted, what do we mean?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90% of elements are smaller than the object to the right of it?</a:t>
            </a:r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2317163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How </a:t>
            </a:r>
            <a:r>
              <a:rPr lang="en-US" sz="2600" i="1" dirty="0" smtClean="0"/>
              <a:t>close </a:t>
            </a:r>
            <a:r>
              <a:rPr lang="en-US" sz="2600" dirty="0" smtClean="0"/>
              <a:t>is a sort?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If we say a list is 90% sorted, what do we mean?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90% of elements are smaller than the object to the right of it?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The longest sorted subsequence is 90% of the length?</a:t>
            </a:r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2489918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How </a:t>
            </a:r>
            <a:r>
              <a:rPr lang="en-US" sz="2600" i="1" dirty="0" smtClean="0"/>
              <a:t>close </a:t>
            </a:r>
            <a:r>
              <a:rPr lang="en-US" sz="2600" dirty="0" smtClean="0"/>
              <a:t>is a sort?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If we say a list is 90% sorted, what do we mean?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90% of elements are smaller than the object to the right of it?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The longest sorted subsequence is 90% of the length?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Analysis for these problems can be very tricky, but it’s an important approach</a:t>
            </a:r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30654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Guess and check</a:t>
            </a:r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865688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Guess and check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How bad is it?</a:t>
            </a:r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023890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Guess and check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How bad is it?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Necessary for some hard problems</a:t>
            </a:r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106454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Guess and check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How bad is it?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Necessary for some hard problems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Still can be useful for some easier problems</a:t>
            </a:r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97922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Algorithm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Solving well known problems is great, but how can we use these lessons to approach new problems?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Guess and Check (Brute Force)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Linear Solving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Divide and </a:t>
            </a:r>
            <a:r>
              <a:rPr lang="en-US" sz="2600" dirty="0" smtClean="0"/>
              <a:t>Conquer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Greedy-first</a:t>
            </a: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r>
              <a:rPr lang="en-US" sz="2600" i="1" dirty="0" smtClean="0"/>
              <a:t>Randomization and Approximation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i="1" dirty="0" smtClean="0"/>
              <a:t>Dynamic Programming</a:t>
            </a:r>
          </a:p>
        </p:txBody>
      </p:sp>
    </p:spTree>
    <p:extLst>
      <p:ext uri="{BB962C8B-B14F-4D97-AF65-F5344CB8AC3E}">
        <p14:creationId xmlns:p14="http://schemas.microsoft.com/office/powerpoint/2010/main" val="553269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Guess and check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How bad is it?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Necessary for some hard problems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Still can be useful for some easier problems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Hugely dependent on how “good” the checker is</a:t>
            </a:r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15714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/>
              <a:t>If an algorithm has a chance </a:t>
            </a:r>
            <a:r>
              <a:rPr lang="en-US" sz="2600" b="1" dirty="0"/>
              <a:t>P</a:t>
            </a:r>
            <a:r>
              <a:rPr lang="en-US" sz="2600" dirty="0"/>
              <a:t> of returning the correct answer to an NP-complete problem in O(</a:t>
            </a:r>
            <a:r>
              <a:rPr lang="en-US" sz="2600" dirty="0" err="1"/>
              <a:t>n</a:t>
            </a:r>
            <a:r>
              <a:rPr lang="en-US" sz="2600" baseline="30000" dirty="0" err="1"/>
              <a:t>k</a:t>
            </a:r>
            <a:r>
              <a:rPr lang="en-US" sz="2600" dirty="0"/>
              <a:t>) time</a:t>
            </a:r>
            <a:endParaRPr lang="en-US" sz="2600" baseline="30000" dirty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361835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/>
              <a:t>If an algorithm has a chance </a:t>
            </a:r>
            <a:r>
              <a:rPr lang="en-US" sz="2600" b="1" dirty="0"/>
              <a:t>P</a:t>
            </a:r>
            <a:r>
              <a:rPr lang="en-US" sz="2600" dirty="0"/>
              <a:t> of returning the correct answer to an NP-complete problem in O(</a:t>
            </a:r>
            <a:r>
              <a:rPr lang="en-US" sz="2600" dirty="0" err="1"/>
              <a:t>n</a:t>
            </a:r>
            <a:r>
              <a:rPr lang="en-US" sz="2600" baseline="30000" dirty="0" err="1"/>
              <a:t>k</a:t>
            </a:r>
            <a:r>
              <a:rPr lang="en-US" sz="2600" dirty="0"/>
              <a:t>) </a:t>
            </a:r>
            <a:r>
              <a:rPr lang="en-US" sz="2600" dirty="0" smtClean="0"/>
              <a:t>time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P is our success probability</a:t>
            </a:r>
            <a:endParaRPr lang="en-US" sz="2600" dirty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288670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/>
              <a:t>If an algorithm has a chance </a:t>
            </a:r>
            <a:r>
              <a:rPr lang="en-US" sz="2600" b="1" dirty="0"/>
              <a:t>P</a:t>
            </a:r>
            <a:r>
              <a:rPr lang="en-US" sz="2600" dirty="0"/>
              <a:t> of returning the correct answer to an NP-complete problem in O(</a:t>
            </a:r>
            <a:r>
              <a:rPr lang="en-US" sz="2600" dirty="0" err="1"/>
              <a:t>n</a:t>
            </a:r>
            <a:r>
              <a:rPr lang="en-US" sz="2600" baseline="30000" dirty="0" err="1"/>
              <a:t>k</a:t>
            </a:r>
            <a:r>
              <a:rPr lang="en-US" sz="2600" dirty="0"/>
              <a:t>) </a:t>
            </a:r>
            <a:r>
              <a:rPr lang="en-US" sz="2600" dirty="0" smtClean="0"/>
              <a:t>time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P is our success probability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NP-complete means we can check a solution in O(</a:t>
            </a:r>
            <a:r>
              <a:rPr lang="en-US" sz="2600" dirty="0" err="1" smtClean="0"/>
              <a:t>n</a:t>
            </a:r>
            <a:r>
              <a:rPr lang="en-US" sz="2600" baseline="30000" dirty="0" err="1" smtClean="0"/>
              <a:t>k</a:t>
            </a:r>
            <a:r>
              <a:rPr lang="en-US" sz="2600" dirty="0" smtClean="0"/>
              <a:t>) time, but we can find the exact solution in O(</a:t>
            </a:r>
            <a:r>
              <a:rPr lang="en-US" sz="2600" dirty="0" err="1" smtClean="0"/>
              <a:t>k</a:t>
            </a:r>
            <a:r>
              <a:rPr lang="en-US" sz="2600" baseline="30000" dirty="0" err="1" smtClean="0"/>
              <a:t>n</a:t>
            </a:r>
            <a:r>
              <a:rPr lang="en-US" sz="2600" dirty="0" smtClean="0"/>
              <a:t>) time – very bad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Suppose we want to have a confidence equal to </a:t>
            </a:r>
            <a:r>
              <a:rPr lang="el-GR" sz="2800" dirty="0" smtClean="0"/>
              <a:t>α</a:t>
            </a:r>
            <a:r>
              <a:rPr lang="en-US" sz="2800" dirty="0" smtClean="0"/>
              <a:t>, </a:t>
            </a:r>
            <a:r>
              <a:rPr lang="en-US" sz="2400" dirty="0" smtClean="0"/>
              <a:t>how do we get this?</a:t>
            </a:r>
          </a:p>
          <a:p>
            <a:pPr marL="800100" lvl="1" indent="-342900">
              <a:buFont typeface="Arial"/>
              <a:buChar char="•"/>
            </a:pPr>
            <a:endParaRPr lang="en-US" sz="2600" baseline="30000" dirty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418775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Even if P is low, we can increase our chance of finding the correct solution by running our randomized estimator multiple times</a:t>
            </a: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baseline="30000" dirty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663356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Even if P is low, we can increase our chance of finding the correct solution by running our randomized estimator multiple times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We can verify solutions in polynomial time, so we can just guess-and-check.</a:t>
            </a:r>
          </a:p>
          <a:p>
            <a:pPr marL="800100" lvl="1" indent="-342900">
              <a:buFont typeface="Arial"/>
              <a:buChar char="•"/>
            </a:pPr>
            <a:endParaRPr lang="en-US" sz="2600" baseline="30000" dirty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4289617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Even if P is low, we can increase our chance of finding the correct solution by running our randomized estimator multiple times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We can verify solutions in polynomial time, so we can just guess-and-check.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How many times do we need to run our algorithm to be sure our chance of error is less than </a:t>
            </a:r>
            <a:r>
              <a:rPr lang="el-GR" sz="2400" dirty="0" smtClean="0"/>
              <a:t>α</a:t>
            </a:r>
            <a:r>
              <a:rPr lang="en-US" sz="2400" dirty="0" smtClean="0"/>
              <a:t>?</a:t>
            </a:r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baseline="30000" dirty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537910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Even if P is low, we can increase our chance of finding the correct solution by running our randomized estimator multiple times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We can verify solutions in polynomial time, so we can just guess-and-check.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How many times do we need to run our algorithm to be sure our chance of error is less than </a:t>
            </a:r>
            <a:r>
              <a:rPr lang="el-GR" sz="2400" dirty="0" smtClean="0"/>
              <a:t>α</a:t>
            </a:r>
            <a:r>
              <a:rPr lang="en-US" sz="2400" dirty="0" smtClean="0"/>
              <a:t>?</a:t>
            </a:r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baseline="30000" dirty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835038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Courier"/>
                <a:cs typeface="Courier"/>
              </a:rPr>
              <a:t>(1-p)</a:t>
            </a:r>
            <a:r>
              <a:rPr lang="en-US" sz="2600" baseline="30000" dirty="0" smtClean="0">
                <a:latin typeface="Courier"/>
                <a:cs typeface="Courier"/>
              </a:rPr>
              <a:t>k</a:t>
            </a:r>
            <a:r>
              <a:rPr lang="en-US" sz="2600" dirty="0" smtClean="0">
                <a:latin typeface="Courier"/>
                <a:cs typeface="Courier"/>
              </a:rPr>
              <a:t> = </a:t>
            </a:r>
            <a:r>
              <a:rPr lang="el-GR" sz="2400" dirty="0"/>
              <a:t>α</a:t>
            </a:r>
            <a:endParaRPr lang="en-US" sz="24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baseline="30000" dirty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4030120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Courier"/>
                <a:cs typeface="Courier"/>
              </a:rPr>
              <a:t>(1-p)</a:t>
            </a:r>
            <a:r>
              <a:rPr lang="en-US" sz="2600" baseline="30000" dirty="0" smtClean="0">
                <a:latin typeface="Courier"/>
                <a:cs typeface="Courier"/>
              </a:rPr>
              <a:t>k</a:t>
            </a:r>
            <a:r>
              <a:rPr lang="en-US" sz="2600" dirty="0" smtClean="0">
                <a:latin typeface="Courier"/>
                <a:cs typeface="Courier"/>
              </a:rPr>
              <a:t> = </a:t>
            </a:r>
            <a:r>
              <a:rPr lang="el-GR" sz="2400" dirty="0" smtClean="0"/>
              <a:t>α</a:t>
            </a:r>
            <a:endParaRPr lang="en-US" sz="2400" dirty="0" smtClean="0"/>
          </a:p>
          <a:p>
            <a:r>
              <a:rPr lang="en-US" sz="2400" dirty="0" smtClean="0">
                <a:latin typeface="Courier"/>
                <a:cs typeface="Courier"/>
              </a:rPr>
              <a:t>k*</a:t>
            </a:r>
            <a:r>
              <a:rPr lang="en-US" sz="2400" dirty="0" err="1" smtClean="0">
                <a:latin typeface="Courier"/>
                <a:cs typeface="Courier"/>
              </a:rPr>
              <a:t>ln</a:t>
            </a:r>
            <a:r>
              <a:rPr lang="en-US" sz="2400" dirty="0" smtClean="0">
                <a:latin typeface="Courier"/>
                <a:cs typeface="Courier"/>
              </a:rPr>
              <a:t>(1-p) = </a:t>
            </a:r>
            <a:r>
              <a:rPr lang="en-US" sz="2400" dirty="0" err="1" smtClean="0">
                <a:latin typeface="Courier"/>
                <a:cs typeface="Courier"/>
              </a:rPr>
              <a:t>ln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l-GR" sz="2400" dirty="0" smtClean="0"/>
              <a:t>α</a:t>
            </a:r>
            <a:endParaRPr lang="en-US" sz="2400" dirty="0" smtClean="0"/>
          </a:p>
          <a:p>
            <a:r>
              <a:rPr lang="en-US" sz="2400" dirty="0" smtClean="0">
                <a:latin typeface="Courier"/>
                <a:cs typeface="Courier"/>
              </a:rPr>
              <a:t>k =  (</a:t>
            </a:r>
            <a:r>
              <a:rPr lang="en-US" sz="2400" dirty="0" err="1" smtClean="0">
                <a:latin typeface="Courier"/>
                <a:cs typeface="Courier"/>
              </a:rPr>
              <a:t>ln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l-GR" sz="2400" dirty="0" smtClean="0"/>
              <a:t>α</a:t>
            </a:r>
            <a:r>
              <a:rPr lang="en-US" sz="2400" dirty="0" smtClean="0"/>
              <a:t>)</a:t>
            </a:r>
          </a:p>
          <a:p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(</a:t>
            </a:r>
            <a:r>
              <a:rPr lang="en-US" sz="2400" dirty="0" err="1" smtClean="0">
                <a:latin typeface="Courier"/>
                <a:cs typeface="Courier"/>
              </a:rPr>
              <a:t>ln</a:t>
            </a:r>
            <a:r>
              <a:rPr lang="en-US" sz="2400" dirty="0" smtClean="0">
                <a:latin typeface="Courier"/>
                <a:cs typeface="Courier"/>
              </a:rPr>
              <a:t>(1-p)</a:t>
            </a:r>
          </a:p>
          <a:p>
            <a:r>
              <a:rPr lang="en-US" sz="2400" dirty="0" smtClean="0">
                <a:latin typeface="Courier"/>
                <a:cs typeface="Courier"/>
              </a:rPr>
              <a:t>k = log</a:t>
            </a:r>
            <a:r>
              <a:rPr lang="en-US" sz="2400" baseline="-25000" dirty="0" smtClean="0">
                <a:latin typeface="Courier"/>
                <a:cs typeface="Courier"/>
              </a:rPr>
              <a:t>(1-p) </a:t>
            </a:r>
            <a:r>
              <a:rPr lang="el-GR" sz="2400" dirty="0" smtClean="0"/>
              <a:t>α</a:t>
            </a:r>
            <a:endParaRPr lang="en-US" sz="2400" dirty="0" smtClean="0"/>
          </a:p>
          <a:p>
            <a:r>
              <a:rPr lang="en-US" sz="2400" dirty="0" smtClean="0">
                <a:latin typeface="Courier"/>
                <a:cs typeface="Courier"/>
              </a:rPr>
              <a:t> </a:t>
            </a:r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baseline="30000" dirty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15331" y="3318059"/>
            <a:ext cx="148843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460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Brute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Classic naïve approach to algorithm design</a:t>
            </a: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461026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Cool, I guess… but what does this mean?</a:t>
            </a:r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baseline="30000" dirty="0"/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40299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Cool, I guess… but what does this mean?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Suppose P = 0.5 (we only have a 50% chance of success on any given run) and </a:t>
            </a:r>
            <a:r>
              <a:rPr lang="el-GR" sz="2400" dirty="0" smtClean="0"/>
              <a:t>α</a:t>
            </a:r>
            <a:r>
              <a:rPr lang="en-US" sz="2400" dirty="0" smtClean="0"/>
              <a:t> = 0.001, we only tolerate a 0.1% error</a:t>
            </a:r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baseline="30000" dirty="0"/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6782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Cool, I guess… but what does this mean?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Suppose P = 0.5 (we only have a 50% chance of success on any given run) and </a:t>
            </a:r>
            <a:r>
              <a:rPr lang="el-GR" sz="2400" dirty="0" smtClean="0"/>
              <a:t>α</a:t>
            </a:r>
            <a:r>
              <a:rPr lang="en-US" sz="2400" dirty="0" smtClean="0"/>
              <a:t> = 0.001, we only tolerate a 0.1% error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How many runs do we need to get this level of confidence?</a:t>
            </a:r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baseline="30000" dirty="0"/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6782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Cool, I guess… but what does this mean?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Suppose P = 0.5 (we only have a 50% chance of success on any given run) and </a:t>
            </a:r>
            <a:r>
              <a:rPr lang="el-GR" sz="2400" dirty="0" smtClean="0"/>
              <a:t>α</a:t>
            </a:r>
            <a:r>
              <a:rPr lang="en-US" sz="2400" dirty="0" smtClean="0"/>
              <a:t> = 0.001, we only tolerate a 0.1% error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How many runs do we need to get this level of confidence?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Only 10! This is a constant multiple</a:t>
            </a:r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baseline="30000" dirty="0"/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82007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In fact, suppose we always want our error to be 0.1%, how does this change with p? </a:t>
            </a:r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baseline="30000" dirty="0"/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77694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In fact, suppose we always want our error to be 0.1%, how does this change with p? </a:t>
            </a:r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baseline="30000" dirty="0"/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</p:txBody>
      </p:sp>
      <p:pic>
        <p:nvPicPr>
          <p:cNvPr id="4" name="Picture 3" descr="Screen Shot 2017-05-31 at 12.50.3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785" y="2641885"/>
            <a:ext cx="64516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40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Even if p is 0.1, only a 10% chance of success, we only need to run the algorithm 80 times to get a 0.001 confidence level </a:t>
            </a:r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baseline="30000" dirty="0"/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8889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Even if p is 0.1, only a 10% chance of success, we only need to run the algorithm 80 times to get a 0.001 confidence level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What does this mean?</a:t>
            </a:r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baseline="30000" dirty="0"/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24981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Randomization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Even if p is 0.1, only a 10% chance of success, we only need to run the algorithm 80 times to get a 0.001 confidence level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What does this mean?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Randomized algorithms don’t have to be complicated, if you can create a </a:t>
            </a:r>
            <a:r>
              <a:rPr lang="en-US" sz="2400" i="1" dirty="0" smtClean="0"/>
              <a:t>reasonable </a:t>
            </a:r>
            <a:r>
              <a:rPr lang="en-US" sz="2400" dirty="0" smtClean="0"/>
              <a:t>guess and can verify it in a short amount of time, then you can get good performance just from running repeatedly.</a:t>
            </a:r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baseline="30000" dirty="0"/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16550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494" cy="1371600"/>
          </a:xfrm>
        </p:spPr>
        <p:txBody>
          <a:bodyPr/>
          <a:lstStyle/>
          <a:p>
            <a:r>
              <a:rPr lang="en-US" b="1" dirty="0" smtClean="0"/>
              <a:t>Randomization conclusion</a:t>
            </a:r>
            <a:endParaRPr lang="en-US" b="1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Good for estimating difficult problems in constrained time</a:t>
            </a:r>
          </a:p>
        </p:txBody>
      </p:sp>
    </p:spTree>
    <p:extLst>
      <p:ext uri="{BB962C8B-B14F-4D97-AF65-F5344CB8AC3E}">
        <p14:creationId xmlns:p14="http://schemas.microsoft.com/office/powerpoint/2010/main" val="1583868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Brute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Classic naïve approach to algorithm design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A Brute Force Algorithm revolves primarily around attempting all possible outcomes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err="1" smtClean="0"/>
              <a:t>Bogo</a:t>
            </a:r>
            <a:r>
              <a:rPr lang="en-US" sz="2600" dirty="0" smtClean="0"/>
              <a:t> sort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Travelling salesman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Longest path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561399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494" cy="1371600"/>
          </a:xfrm>
        </p:spPr>
        <p:txBody>
          <a:bodyPr/>
          <a:lstStyle/>
          <a:p>
            <a:r>
              <a:rPr lang="en-US" b="1" dirty="0" smtClean="0"/>
              <a:t>Randomization conclusion</a:t>
            </a:r>
            <a:endParaRPr lang="en-US" b="1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Good for estimating difficult problems in constrained time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Relies on the quality of the guess</a:t>
            </a:r>
          </a:p>
        </p:txBody>
      </p:sp>
    </p:spTree>
    <p:extLst>
      <p:ext uri="{BB962C8B-B14F-4D97-AF65-F5344CB8AC3E}">
        <p14:creationId xmlns:p14="http://schemas.microsoft.com/office/powerpoint/2010/main" val="3367530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494" cy="1371600"/>
          </a:xfrm>
        </p:spPr>
        <p:txBody>
          <a:bodyPr/>
          <a:lstStyle/>
          <a:p>
            <a:r>
              <a:rPr lang="en-US" b="1" dirty="0" smtClean="0"/>
              <a:t>Randomization conclusion</a:t>
            </a:r>
            <a:endParaRPr lang="en-US" b="1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Good for estimating difficult problems in constrained time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Relies on the quality of the guess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Important approach to consider in modern computing</a:t>
            </a:r>
          </a:p>
        </p:txBody>
      </p:sp>
    </p:spTree>
    <p:extLst>
      <p:ext uri="{BB962C8B-B14F-4D97-AF65-F5344CB8AC3E}">
        <p14:creationId xmlns:p14="http://schemas.microsoft.com/office/powerpoint/2010/main" val="2362473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494" cy="1371600"/>
          </a:xfrm>
        </p:spPr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Be prepared for the algorithm design question on the final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Understand how to go about getting the solution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Rigorous analysis, of both runtime and memory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Defend all design decisions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More points for explanation than for cleverness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08590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494" cy="1371600"/>
          </a:xfrm>
        </p:spPr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Course evaluations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>
                <a:hlinkClick r:id="rId2"/>
              </a:rPr>
              <a:t>https://uw.iasystem.org/survey/</a:t>
            </a:r>
            <a:r>
              <a:rPr lang="en-US" sz="2400" dirty="0" smtClean="0">
                <a:hlinkClick r:id="rId2"/>
              </a:rPr>
              <a:t>183488</a:t>
            </a: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90262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Brute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If th</a:t>
            </a:r>
            <a:r>
              <a:rPr lang="en-US" sz="2600" dirty="0" smtClean="0"/>
              <a:t>e problem is very difficult, then brute force may not be the worst solution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Cracking RSA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Low-reward problems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Small, non-time-constrained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346767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Linear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Basic linear approach to problem solving</a:t>
            </a: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1139194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68671</TotalTime>
  <Words>2462</Words>
  <Application>Microsoft Macintosh PowerPoint</Application>
  <PresentationFormat>On-screen Show (4:3)</PresentationFormat>
  <Paragraphs>298</Paragraphs>
  <Slides>73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4" baseType="lpstr">
      <vt:lpstr>Essential</vt:lpstr>
      <vt:lpstr>Cse 373</vt:lpstr>
      <vt:lpstr>Assorted Minutiae</vt:lpstr>
      <vt:lpstr>Assorted Minutiae</vt:lpstr>
      <vt:lpstr>Algorithm Design</vt:lpstr>
      <vt:lpstr>Algorithm Design</vt:lpstr>
      <vt:lpstr>Brute Force</vt:lpstr>
      <vt:lpstr>Brute Force</vt:lpstr>
      <vt:lpstr>Brute Force</vt:lpstr>
      <vt:lpstr>Linear solving</vt:lpstr>
      <vt:lpstr>Linear solving</vt:lpstr>
      <vt:lpstr>Linear solving</vt:lpstr>
      <vt:lpstr>Linear solving</vt:lpstr>
      <vt:lpstr>Linear solving</vt:lpstr>
      <vt:lpstr>Divide and conquer</vt:lpstr>
      <vt:lpstr>Divide and conquer</vt:lpstr>
      <vt:lpstr>Divide and conquer</vt:lpstr>
      <vt:lpstr>Greedy-first</vt:lpstr>
      <vt:lpstr>Algorithm Design</vt:lpstr>
      <vt:lpstr>Algorithm Design</vt:lpstr>
      <vt:lpstr>Algorithm Design</vt:lpstr>
      <vt:lpstr>Algorithm Design</vt:lpstr>
      <vt:lpstr>Algorithm Design</vt:lpstr>
      <vt:lpstr>Algorithm Design</vt:lpstr>
      <vt:lpstr>Algorithm Design</vt:lpstr>
      <vt:lpstr>Algorithm Design</vt:lpstr>
      <vt:lpstr>Approximation design</vt:lpstr>
      <vt:lpstr>Approximation design</vt:lpstr>
      <vt:lpstr>Approximation design</vt:lpstr>
      <vt:lpstr>Approximation design</vt:lpstr>
      <vt:lpstr>Approximation design</vt:lpstr>
      <vt:lpstr>Approximation design</vt:lpstr>
      <vt:lpstr>Approximation design</vt:lpstr>
      <vt:lpstr>Randomization design</vt:lpstr>
      <vt:lpstr>Randomization design</vt:lpstr>
      <vt:lpstr>Randomization design</vt:lpstr>
      <vt:lpstr>Randomization design</vt:lpstr>
      <vt:lpstr>Randomization design</vt:lpstr>
      <vt:lpstr>Randomization design</vt:lpstr>
      <vt:lpstr>Randomization design</vt:lpstr>
      <vt:lpstr>Randomization design</vt:lpstr>
      <vt:lpstr>Randomization design</vt:lpstr>
      <vt:lpstr>Randomization design</vt:lpstr>
      <vt:lpstr>Randomization design</vt:lpstr>
      <vt:lpstr>Randomization design</vt:lpstr>
      <vt:lpstr>Randomization design</vt:lpstr>
      <vt:lpstr>Randomization</vt:lpstr>
      <vt:lpstr>Randomization</vt:lpstr>
      <vt:lpstr>Randomization</vt:lpstr>
      <vt:lpstr>Randomization</vt:lpstr>
      <vt:lpstr>Randomization</vt:lpstr>
      <vt:lpstr>Randomization</vt:lpstr>
      <vt:lpstr>Randomization</vt:lpstr>
      <vt:lpstr>Randomization</vt:lpstr>
      <vt:lpstr>Randomization</vt:lpstr>
      <vt:lpstr>Randomization</vt:lpstr>
      <vt:lpstr>Randomization</vt:lpstr>
      <vt:lpstr>Randomization</vt:lpstr>
      <vt:lpstr>Randomization</vt:lpstr>
      <vt:lpstr>Randomization</vt:lpstr>
      <vt:lpstr>Randomization</vt:lpstr>
      <vt:lpstr>Randomization</vt:lpstr>
      <vt:lpstr>Randomization</vt:lpstr>
      <vt:lpstr>Randomization</vt:lpstr>
      <vt:lpstr>Randomization</vt:lpstr>
      <vt:lpstr>Randomization</vt:lpstr>
      <vt:lpstr>Randomization</vt:lpstr>
      <vt:lpstr>Randomization</vt:lpstr>
      <vt:lpstr>Randomization</vt:lpstr>
      <vt:lpstr>Randomization conclusion</vt:lpstr>
      <vt:lpstr>Randomization conclusion</vt:lpstr>
      <vt:lpstr>Randomization conclusion</vt:lpstr>
      <vt:lpstr>conclusion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Evan McCarty</cp:lastModifiedBy>
  <cp:revision>230</cp:revision>
  <dcterms:created xsi:type="dcterms:W3CDTF">2017-03-27T18:12:41Z</dcterms:created>
  <dcterms:modified xsi:type="dcterms:W3CDTF">2017-12-04T19:58:56Z</dcterms:modified>
</cp:coreProperties>
</file>