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7"/>
  </p:notesMasterIdLst>
  <p:sldIdLst>
    <p:sldId id="256" r:id="rId2"/>
    <p:sldId id="1090" r:id="rId3"/>
    <p:sldId id="1091" r:id="rId4"/>
    <p:sldId id="1092" r:id="rId5"/>
    <p:sldId id="1093" r:id="rId6"/>
    <p:sldId id="1126" r:id="rId7"/>
    <p:sldId id="1121" r:id="rId8"/>
    <p:sldId id="1127" r:id="rId9"/>
    <p:sldId id="1122" r:id="rId10"/>
    <p:sldId id="1123" r:id="rId11"/>
    <p:sldId id="1125" r:id="rId12"/>
    <p:sldId id="1128" r:id="rId13"/>
    <p:sldId id="1132" r:id="rId14"/>
    <p:sldId id="1094" r:id="rId15"/>
    <p:sldId id="1095" r:id="rId16"/>
    <p:sldId id="1096" r:id="rId17"/>
    <p:sldId id="1097" r:id="rId18"/>
    <p:sldId id="1098" r:id="rId19"/>
    <p:sldId id="1099" r:id="rId20"/>
    <p:sldId id="1100" r:id="rId21"/>
    <p:sldId id="1101" r:id="rId22"/>
    <p:sldId id="1102" r:id="rId23"/>
    <p:sldId id="1103" r:id="rId24"/>
    <p:sldId id="1104" r:id="rId25"/>
    <p:sldId id="1105" r:id="rId26"/>
    <p:sldId id="1106" r:id="rId27"/>
    <p:sldId id="1107" r:id="rId28"/>
    <p:sldId id="1108" r:id="rId29"/>
    <p:sldId id="1109" r:id="rId30"/>
    <p:sldId id="1110" r:id="rId31"/>
    <p:sldId id="1111" r:id="rId32"/>
    <p:sldId id="1112" r:id="rId33"/>
    <p:sldId id="1113" r:id="rId34"/>
    <p:sldId id="1114" r:id="rId35"/>
    <p:sldId id="1115" r:id="rId36"/>
    <p:sldId id="1116" r:id="rId37"/>
    <p:sldId id="1117" r:id="rId38"/>
    <p:sldId id="1118" r:id="rId39"/>
    <p:sldId id="1119" r:id="rId40"/>
    <p:sldId id="1129" r:id="rId41"/>
    <p:sldId id="1130" r:id="rId42"/>
    <p:sldId id="1131" r:id="rId43"/>
    <p:sldId id="1133" r:id="rId44"/>
    <p:sldId id="1134" r:id="rId45"/>
    <p:sldId id="1120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DC3378-B32F-E44B-8F69-0284602C3475}">
          <p14:sldIdLst>
            <p14:sldId id="256"/>
            <p14:sldId id="1090"/>
            <p14:sldId id="1091"/>
            <p14:sldId id="1092"/>
            <p14:sldId id="1093"/>
            <p14:sldId id="1126"/>
            <p14:sldId id="1121"/>
            <p14:sldId id="1127"/>
            <p14:sldId id="1122"/>
            <p14:sldId id="1123"/>
            <p14:sldId id="1125"/>
            <p14:sldId id="1128"/>
            <p14:sldId id="1132"/>
            <p14:sldId id="1094"/>
            <p14:sldId id="1095"/>
            <p14:sldId id="1096"/>
            <p14:sldId id="1097"/>
            <p14:sldId id="1098"/>
            <p14:sldId id="1099"/>
            <p14:sldId id="1100"/>
            <p14:sldId id="1101"/>
            <p14:sldId id="1102"/>
            <p14:sldId id="1103"/>
            <p14:sldId id="1104"/>
            <p14:sldId id="1105"/>
            <p14:sldId id="1106"/>
            <p14:sldId id="1107"/>
            <p14:sldId id="1108"/>
            <p14:sldId id="1109"/>
            <p14:sldId id="1110"/>
            <p14:sldId id="1111"/>
            <p14:sldId id="1112"/>
            <p14:sldId id="1113"/>
            <p14:sldId id="1114"/>
            <p14:sldId id="1115"/>
            <p14:sldId id="1116"/>
            <p14:sldId id="1117"/>
            <p14:sldId id="1118"/>
            <p14:sldId id="1119"/>
            <p14:sldId id="1129"/>
            <p14:sldId id="1130"/>
            <p14:sldId id="1131"/>
            <p14:sldId id="1133"/>
            <p14:sldId id="1134"/>
            <p14:sldId id="112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98" d="100"/>
          <a:sy n="98" d="100"/>
        </p:scale>
        <p:origin x="-12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December 1</a:t>
            </a:r>
            <a:r>
              <a:rPr lang="en-US" baseline="30000" dirty="0" smtClean="0"/>
              <a:t>st</a:t>
            </a:r>
            <a:r>
              <a:rPr lang="en-US" dirty="0" smtClean="0"/>
              <a:t> – Graph Madness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are the same graph, i.e. they are </a:t>
            </a:r>
            <a:r>
              <a:rPr lang="en-US" sz="2800" i="1" dirty="0" smtClean="0"/>
              <a:t>isomorphic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G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is not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00" y="3539230"/>
            <a:ext cx="81280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4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are the same graph, i.e. they are </a:t>
            </a:r>
            <a:r>
              <a:rPr lang="en-US" sz="2800" i="1" dirty="0" smtClean="0"/>
              <a:t>isomorphic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G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is not. Can you prove it?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00" y="3539230"/>
            <a:ext cx="81280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5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Graphs have a sneaky way of appearing different all the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This isn’t just true of the graph itself, but it can also be true of graph problems that we want to solve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3584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Graphs have a sneaky way of appearing different all the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This isn’t just true of the graph itself, but it can also be true of graph problems that we want to solve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Makes graph theory incredibly interesting, but difficult to discuss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894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Network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Determine the maximum flow from a source vertex to </a:t>
            </a:r>
            <a:r>
              <a:rPr lang="en-US" sz="2800" dirty="0" smtClean="0"/>
              <a:t>a sink in a graph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8749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Network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Determine the maximum flow from a source vertex to </a:t>
            </a:r>
            <a:r>
              <a:rPr lang="en-US" sz="2800" dirty="0" smtClean="0"/>
              <a:t>a sink in a graph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Graph: G(V,E)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Source vertex, </a:t>
            </a:r>
            <a:r>
              <a:rPr lang="en-US" sz="2800" i="1" dirty="0" smtClean="0"/>
              <a:t>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Sink vertex, </a:t>
            </a:r>
            <a:r>
              <a:rPr lang="en-US" sz="2800" i="1" dirty="0" smtClean="0"/>
              <a:t>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Each edge’s weight represents the traffic a particular edge can carry (must be non-negative)</a:t>
            </a:r>
          </a:p>
        </p:txBody>
      </p:sp>
    </p:spTree>
    <p:extLst>
      <p:ext uri="{BB962C8B-B14F-4D97-AF65-F5344CB8AC3E}">
        <p14:creationId xmlns:p14="http://schemas.microsoft.com/office/powerpoint/2010/main" val="6662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breaking graph into two </a:t>
            </a:r>
            <a:r>
              <a:rPr lang="en-US" sz="2800" dirty="0" err="1" smtClean="0"/>
              <a:t>subgraphs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G(V,E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and G(V,E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where |E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| = |E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|, but their weights are different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For each weight in E, E</a:t>
            </a:r>
            <a:r>
              <a:rPr lang="en-US" sz="2800" baseline="-25000" dirty="0" smtClean="0"/>
              <a:t>1w</a:t>
            </a:r>
            <a:r>
              <a:rPr lang="en-US" sz="2800" dirty="0" smtClean="0"/>
              <a:t>+E</a:t>
            </a:r>
            <a:r>
              <a:rPr lang="en-US" sz="2800" baseline="-25000" dirty="0" smtClean="0"/>
              <a:t>2w</a:t>
            </a:r>
            <a:r>
              <a:rPr lang="en-US" sz="2800" dirty="0" smtClean="0"/>
              <a:t> = 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w</a:t>
            </a:r>
            <a:endParaRPr lang="en-US" sz="2800" baseline="-25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first is the </a:t>
            </a:r>
            <a:r>
              <a:rPr lang="en-US" sz="2800" b="1" dirty="0" smtClean="0"/>
              <a:t>flow graph </a:t>
            </a:r>
            <a:r>
              <a:rPr lang="en-US" sz="2800" dirty="0" smtClean="0"/>
              <a:t>and the second is the </a:t>
            </a:r>
            <a:r>
              <a:rPr lang="en-US" sz="2800" b="1" dirty="0" smtClean="0"/>
              <a:t>residual graph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0688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breaking graph into two </a:t>
            </a:r>
            <a:r>
              <a:rPr lang="en-US" sz="2800" dirty="0" err="1" smtClean="0"/>
              <a:t>subgraphs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G(V,E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and G(V,E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where |E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| = |E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|, but their weights are different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For each weight in E, E</a:t>
            </a:r>
            <a:r>
              <a:rPr lang="en-US" sz="2800" baseline="-25000" dirty="0" smtClean="0"/>
              <a:t>1w</a:t>
            </a:r>
            <a:r>
              <a:rPr lang="en-US" sz="2800" dirty="0" smtClean="0"/>
              <a:t>+E</a:t>
            </a:r>
            <a:r>
              <a:rPr lang="en-US" sz="2800" baseline="-25000" dirty="0" smtClean="0"/>
              <a:t>2w</a:t>
            </a:r>
            <a:r>
              <a:rPr lang="en-US" sz="2800" dirty="0" smtClean="0"/>
              <a:t> = 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w</a:t>
            </a:r>
            <a:endParaRPr lang="en-US" sz="2800" baseline="-25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first is the </a:t>
            </a:r>
            <a:r>
              <a:rPr lang="en-US" sz="2800" b="1" dirty="0" smtClean="0"/>
              <a:t>flow graph </a:t>
            </a:r>
            <a:r>
              <a:rPr lang="en-US" sz="2800" dirty="0" smtClean="0"/>
              <a:t>and the second is the </a:t>
            </a:r>
            <a:r>
              <a:rPr lang="en-US" sz="2800" b="1" dirty="0" smtClean="0"/>
              <a:t>residual graph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0576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breaking graph into two </a:t>
            </a:r>
            <a:r>
              <a:rPr lang="en-US" sz="2800" dirty="0" err="1" smtClean="0"/>
              <a:t>subgraphs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For the flow graph, except the source and sink, the weights of all edges in must equal the weight of edges out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residual graph can never have negative weights</a:t>
            </a:r>
          </a:p>
        </p:txBody>
      </p:sp>
    </p:spTree>
    <p:extLst>
      <p:ext uri="{BB962C8B-B14F-4D97-AF65-F5344CB8AC3E}">
        <p14:creationId xmlns:p14="http://schemas.microsoft.com/office/powerpoint/2010/main" val="301447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1" r="-305"/>
          <a:stretch/>
        </p:blipFill>
        <p:spPr>
          <a:xfrm>
            <a:off x="868234" y="2603926"/>
            <a:ext cx="7295763" cy="2900255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752600"/>
            <a:ext cx="7620000" cy="4656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         Graph	        Flow		   Residual</a:t>
            </a:r>
          </a:p>
        </p:txBody>
      </p:sp>
    </p:spTree>
    <p:extLst>
      <p:ext uri="{BB962C8B-B14F-4D97-AF65-F5344CB8AC3E}">
        <p14:creationId xmlns:p14="http://schemas.microsoft.com/office/powerpoint/2010/main" val="740375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Project 3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Maximum of 3 late days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Resubmission for all 3 parts by next Wednesday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Written Assignment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Extra Credit 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Next week: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Monday office hours: 12:00-2:00 in my office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No office hours next Friday: email me to make an appointment</a:t>
            </a:r>
          </a:p>
        </p:txBody>
      </p:sp>
    </p:spTree>
    <p:extLst>
      <p:ext uri="{BB962C8B-B14F-4D97-AF65-F5344CB8AC3E}">
        <p14:creationId xmlns:p14="http://schemas.microsoft.com/office/powerpoint/2010/main" val="2354754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Naïve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Start where the the residual is the graph and the flow is empty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While there is a path from </a:t>
            </a:r>
            <a:r>
              <a:rPr lang="en-US" sz="2400" i="1" dirty="0" smtClean="0"/>
              <a:t>s</a:t>
            </a:r>
            <a:r>
              <a:rPr lang="en-US" sz="2400" dirty="0" smtClean="0"/>
              <a:t> to </a:t>
            </a:r>
            <a:r>
              <a:rPr lang="en-US" sz="2400" i="1" dirty="0" smtClean="0"/>
              <a:t>t </a:t>
            </a:r>
            <a:r>
              <a:rPr lang="en-US" sz="2400" dirty="0" smtClean="0"/>
              <a:t>in the residual</a:t>
            </a:r>
            <a:endParaRPr lang="en-US" sz="2400" i="1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Find the minimum edge weight along the path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For each in the path</a:t>
            </a:r>
          </a:p>
          <a:p>
            <a:pPr marL="1485900" lvl="2" indent="-342900">
              <a:buFont typeface="Arial"/>
              <a:buChar char="•"/>
            </a:pPr>
            <a:r>
              <a:rPr lang="en-US" sz="1600" dirty="0" smtClean="0"/>
              <a:t>Add the minimum weight for each edge in the path to the flow</a:t>
            </a:r>
          </a:p>
          <a:p>
            <a:pPr marL="1485900" lvl="2" indent="-342900">
              <a:buFont typeface="Arial"/>
              <a:buChar char="•"/>
            </a:pPr>
            <a:r>
              <a:rPr lang="en-US" sz="1600" dirty="0" smtClean="0"/>
              <a:t>Subtract the minimum weight for each edge from the residual</a:t>
            </a:r>
            <a:endParaRPr lang="en-US" sz="1600" dirty="0"/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59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800100" lvl="1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42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went wrong?</a:t>
            </a:r>
            <a:endParaRPr lang="en-US" sz="1600" dirty="0" smtClean="0"/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2744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went wrong?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we select paths in the wrong order, we might not get the correct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is an example of a greedy-first algorithm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Need to have an opportunity to back-track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Well, let’s add a reversal (augmenting) edge into the residual!</a:t>
            </a:r>
          </a:p>
        </p:txBody>
      </p:sp>
    </p:spTree>
    <p:extLst>
      <p:ext uri="{BB962C8B-B14F-4D97-AF65-F5344CB8AC3E}">
        <p14:creationId xmlns:p14="http://schemas.microsoft.com/office/powerpoint/2010/main" val="405325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Ford-Fulkerson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  <p:pic>
        <p:nvPicPr>
          <p:cNvPr id="5" name="Picture 4" descr="Screen Shot 2017-05-31 at 2.20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18" y="1752600"/>
            <a:ext cx="8261520" cy="492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1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Oh boy, that got complicated really quickly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O(|V||E|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837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Oh boy, that got complicated really quickly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O(|V||E|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Can we solve this problem a different way?</a:t>
            </a:r>
          </a:p>
        </p:txBody>
      </p:sp>
    </p:spTree>
    <p:extLst>
      <p:ext uri="{BB962C8B-B14F-4D97-AF65-F5344CB8AC3E}">
        <p14:creationId xmlns:p14="http://schemas.microsoft.com/office/powerpoint/2010/main" val="422215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Oh boy, that got complicated really quickly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O(|V||E|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Can we solve this problem a different way?</a:t>
            </a:r>
          </a:p>
        </p:txBody>
      </p:sp>
    </p:spTree>
    <p:extLst>
      <p:ext uri="{BB962C8B-B14F-4D97-AF65-F5344CB8AC3E}">
        <p14:creationId xmlns:p14="http://schemas.microsoft.com/office/powerpoint/2010/main" val="63574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Mincut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25" y="381000"/>
            <a:ext cx="8102600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0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Problem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Solving max-flow is the same as solving the min-cut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algorithm do we use to solve the min-cut?</a:t>
            </a:r>
          </a:p>
        </p:txBody>
      </p:sp>
    </p:spTree>
    <p:extLst>
      <p:ext uri="{BB962C8B-B14F-4D97-AF65-F5344CB8AC3E}">
        <p14:creationId xmlns:p14="http://schemas.microsoft.com/office/powerpoint/2010/main" val="130359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Isometric Graphs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Last graphs problem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Network Flow (</a:t>
            </a:r>
            <a:r>
              <a:rPr lang="en-US" sz="2600" dirty="0" smtClean="0"/>
              <a:t>Disclaimer)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Graph problem symmetry</a:t>
            </a:r>
          </a:p>
          <a:p>
            <a:pPr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6290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Ford-Fulkerson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baseline="300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  <p:pic>
        <p:nvPicPr>
          <p:cNvPr id="5" name="Picture 4" descr="Screen Shot 2017-05-31 at 2.20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18" y="1752600"/>
            <a:ext cx="8261520" cy="492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99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Ford-Fulkerson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Bleh</a:t>
            </a:r>
            <a:r>
              <a:rPr lang="en-US" sz="2400" dirty="0" smtClean="0"/>
              <a:t>. Garbage. Who has the time?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8227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Ford-Fulkerson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Bleh</a:t>
            </a:r>
            <a:r>
              <a:rPr lang="en-US" sz="2400" dirty="0" smtClean="0"/>
              <a:t>. Garbage. Who has the time?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Can we estimate the min-cut?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6265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Ford-Fulkerson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Bleh</a:t>
            </a:r>
            <a:r>
              <a:rPr lang="en-US" sz="2400" dirty="0" smtClean="0"/>
              <a:t>. Garbage. Who has the time?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Can we estimate the min-cut?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might be an easy estimator?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94486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Ford-Fulkerson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Bleh</a:t>
            </a:r>
            <a:r>
              <a:rPr lang="en-US" sz="2400" dirty="0" smtClean="0"/>
              <a:t>. Garbage. Who has the time?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Can we estimate the min-cut?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might be an easy estimator?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13163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b="1" dirty="0" err="1"/>
              <a:t>Karger's</a:t>
            </a:r>
            <a:r>
              <a:rPr lang="en-US" b="1" dirty="0"/>
              <a:t> algorithm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0210" y="5249590"/>
            <a:ext cx="9144000" cy="1207008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Bleh</a:t>
            </a:r>
            <a:r>
              <a:rPr lang="en-US" sz="2400" dirty="0" smtClean="0"/>
              <a:t>. Garbage. Who has the time?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Can we estimate the min-cut?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might be an easy estimator?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Contract edges at random!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How many edges will you contract to get two </a:t>
            </a:r>
            <a:r>
              <a:rPr lang="en-US" sz="2400" dirty="0" err="1" smtClean="0"/>
              <a:t>subgraphs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488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b="1" dirty="0" err="1"/>
              <a:t>Karger's</a:t>
            </a:r>
            <a:r>
              <a:rPr lang="en-US" b="1" dirty="0"/>
              <a:t> algorithm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0210" y="5249590"/>
            <a:ext cx="9144000" cy="1207008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Bleh</a:t>
            </a:r>
            <a:r>
              <a:rPr lang="en-US" sz="2400" dirty="0" smtClean="0"/>
              <a:t>. Garbage. Who has the time?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Can we estimate the min-cut?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might be an easy estimator?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Contract edges at random!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How many edges will you contract to get two </a:t>
            </a:r>
            <a:r>
              <a:rPr lang="en-US" sz="2400" dirty="0" err="1" smtClean="0"/>
              <a:t>subgraphs</a:t>
            </a:r>
            <a:r>
              <a:rPr lang="en-US" sz="2400" dirty="0" smtClean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Only |V|-2</a:t>
            </a:r>
          </a:p>
        </p:txBody>
      </p:sp>
    </p:spTree>
    <p:extLst>
      <p:ext uri="{BB962C8B-B14F-4D97-AF65-F5344CB8AC3E}">
        <p14:creationId xmlns:p14="http://schemas.microsoft.com/office/powerpoint/2010/main" val="320803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b="1" dirty="0" err="1"/>
              <a:t>Karger's</a:t>
            </a:r>
            <a:r>
              <a:rPr lang="en-US" b="1" dirty="0"/>
              <a:t> algorithm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Does this work?</a:t>
            </a:r>
          </a:p>
        </p:txBody>
      </p:sp>
    </p:spTree>
    <p:extLst>
      <p:ext uri="{BB962C8B-B14F-4D97-AF65-F5344CB8AC3E}">
        <p14:creationId xmlns:p14="http://schemas.microsoft.com/office/powerpoint/2010/main" val="10837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b="1" dirty="0" err="1"/>
              <a:t>Karger's</a:t>
            </a:r>
            <a:r>
              <a:rPr lang="en-US" b="1" dirty="0"/>
              <a:t> algorithm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Does this work?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Success probability of 2/|E|</a:t>
            </a:r>
          </a:p>
        </p:txBody>
      </p:sp>
    </p:spTree>
    <p:extLst>
      <p:ext uri="{BB962C8B-B14F-4D97-AF65-F5344CB8AC3E}">
        <p14:creationId xmlns:p14="http://schemas.microsoft.com/office/powerpoint/2010/main" val="292206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b="1" dirty="0" err="1"/>
              <a:t>Karger's</a:t>
            </a:r>
            <a:r>
              <a:rPr lang="en-US" b="1" dirty="0"/>
              <a:t> algorithm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Does this work?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Success probability of 2/|E|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Run it O(E) times, and you have a bounded success rate</a:t>
            </a:r>
            <a:r>
              <a:rPr lang="en-US" sz="2400" dirty="0" smtClean="0"/>
              <a:t>!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O(|V||E|)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0796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Algorithm Design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Computability and Complexity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 Review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6290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Anytime you can use one algorithm to solve another, this is called a reduction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3584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Anytime you can use one algorithm to solve another, this is called a reduction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Suppose we have an </a:t>
            </a:r>
            <a:r>
              <a:rPr lang="en-US" sz="2800" dirty="0" err="1" smtClean="0"/>
              <a:t>unweighted</a:t>
            </a:r>
            <a:r>
              <a:rPr lang="en-US" sz="2800" dirty="0" smtClean="0"/>
              <a:t> graph, how might we find the max-cut?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88137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Anytime you can use one algorithm to solve another, this is called a reduction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Suppose we have an </a:t>
            </a:r>
            <a:r>
              <a:rPr lang="en-US" sz="2800" dirty="0" err="1" smtClean="0"/>
              <a:t>unweighted</a:t>
            </a:r>
            <a:r>
              <a:rPr lang="en-US" sz="2800" dirty="0" smtClean="0"/>
              <a:t> graph, how might we find the max-cut?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Swap all the edges in the graph and solve the min-cut!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8332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Anytime you can use one algorithm to solve another, this is called a reduction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What if we wanted to find the graph of maximum flow that also has minimum weight?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91302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Anytime you can use one algorithm to solve another, this is called a reduction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What if we wanted to find the graph of maximum flow that also has minimum weight?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This </a:t>
            </a:r>
            <a:r>
              <a:rPr lang="en-US" sz="2800" dirty="0" smtClean="0"/>
              <a:t>problem is so difficult, no one has found a way to solve it efficiently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1323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Take 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We’ll talk about ap</a:t>
            </a:r>
            <a:r>
              <a:rPr lang="en-US" sz="2800" dirty="0" smtClean="0"/>
              <a:t>proximation and algorithm design more next week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Graph problems can get very difficult very quickly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Many problems are related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Proving that solving one problem gives a solution to another is called a </a:t>
            </a:r>
            <a:r>
              <a:rPr lang="en-US" sz="2400" i="1" dirty="0" smtClean="0"/>
              <a:t>reduction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1983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Topics list out this weekend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Tue; December 12, 2017, 2:30-4:20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Kane 220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Section, exam review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Next Friday, exam review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Practice Exam by nex</a:t>
            </a:r>
            <a:r>
              <a:rPr lang="en-US" sz="2800" dirty="0" smtClean="0"/>
              <a:t>t Tuesday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0348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Talked a lot about graph representations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Runtimes and memory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difficult can graphs be?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Is it easier or more difficult to understand certain parts?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4330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Which of these 3 graphs do you think would be easiest to run </a:t>
            </a:r>
            <a:r>
              <a:rPr lang="en-US" sz="2800" dirty="0" err="1" smtClean="0"/>
              <a:t>Dijkstra’s</a:t>
            </a:r>
            <a:r>
              <a:rPr lang="en-US" sz="2800" dirty="0" smtClean="0"/>
              <a:t> algorithm on?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00" y="3539230"/>
            <a:ext cx="81280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879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Which of these 3 graphs do you think would be easiest (for the computer) to run </a:t>
            </a:r>
            <a:r>
              <a:rPr lang="en-US" sz="2800" dirty="0" err="1" smtClean="0"/>
              <a:t>Dijkstra’s</a:t>
            </a:r>
            <a:r>
              <a:rPr lang="en-US" sz="2800" dirty="0" smtClean="0"/>
              <a:t> algorithm on?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00" y="3539230"/>
            <a:ext cx="81280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44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are the same graph, i.e. they are </a:t>
            </a:r>
            <a:r>
              <a:rPr lang="en-US" sz="2800" i="1" dirty="0" smtClean="0"/>
              <a:t>isomorphic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00" y="3539230"/>
            <a:ext cx="81280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4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54752</TotalTime>
  <Words>1229</Words>
  <Application>Microsoft Macintosh PowerPoint</Application>
  <PresentationFormat>On-screen Show (4:3)</PresentationFormat>
  <Paragraphs>168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Essential</vt:lpstr>
      <vt:lpstr>Cse 373</vt:lpstr>
      <vt:lpstr>Assorted Minutiae</vt:lpstr>
      <vt:lpstr>Today’s lecture</vt:lpstr>
      <vt:lpstr>Next week</vt:lpstr>
      <vt:lpstr>Final Exam</vt:lpstr>
      <vt:lpstr>Graphs</vt:lpstr>
      <vt:lpstr>Graphs</vt:lpstr>
      <vt:lpstr>Graphs</vt:lpstr>
      <vt:lpstr>Graphs</vt:lpstr>
      <vt:lpstr>Graphs</vt:lpstr>
      <vt:lpstr>Graphs</vt:lpstr>
      <vt:lpstr>Graphs</vt:lpstr>
      <vt:lpstr>Graphs</vt:lpstr>
      <vt:lpstr>Network Flow</vt:lpstr>
      <vt:lpstr>Network Flow</vt:lpstr>
      <vt:lpstr>Maximum flow</vt:lpstr>
      <vt:lpstr>Maximum flow</vt:lpstr>
      <vt:lpstr>Maximum flow</vt:lpstr>
      <vt:lpstr>Maximum flow</vt:lpstr>
      <vt:lpstr>Naïve Algorithm</vt:lpstr>
      <vt:lpstr>Example</vt:lpstr>
      <vt:lpstr>Example</vt:lpstr>
      <vt:lpstr>Example</vt:lpstr>
      <vt:lpstr>Ford-Fulkerson</vt:lpstr>
      <vt:lpstr>Example</vt:lpstr>
      <vt:lpstr>Example</vt:lpstr>
      <vt:lpstr>Example</vt:lpstr>
      <vt:lpstr>Mincut</vt:lpstr>
      <vt:lpstr>Problem symmetry</vt:lpstr>
      <vt:lpstr>Ford-Fulkerson</vt:lpstr>
      <vt:lpstr>Ford-Fulkerson</vt:lpstr>
      <vt:lpstr>Ford-Fulkerson</vt:lpstr>
      <vt:lpstr>Ford-Fulkerson</vt:lpstr>
      <vt:lpstr>Ford-Fulkerson</vt:lpstr>
      <vt:lpstr>Karger's algorithm</vt:lpstr>
      <vt:lpstr>Karger's algorithm</vt:lpstr>
      <vt:lpstr>Karger's algorithm</vt:lpstr>
      <vt:lpstr>Karger's algorithm</vt:lpstr>
      <vt:lpstr>Karger's algorithm</vt:lpstr>
      <vt:lpstr>Reductions</vt:lpstr>
      <vt:lpstr>Reductions</vt:lpstr>
      <vt:lpstr>Reductions</vt:lpstr>
      <vt:lpstr>Reductions</vt:lpstr>
      <vt:lpstr>Reductions</vt:lpstr>
      <vt:lpstr>Take 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185</cp:revision>
  <dcterms:created xsi:type="dcterms:W3CDTF">2017-03-27T18:12:41Z</dcterms:created>
  <dcterms:modified xsi:type="dcterms:W3CDTF">2017-12-02T02:22:30Z</dcterms:modified>
</cp:coreProperties>
</file>