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8.xml" ContentType="application/vnd.openxmlformats-officedocument.presentationml.notesSlide+xml"/>
  <Override PartName="/ppt/tags/tag134.xml" ContentType="application/vnd.openxmlformats-officedocument.presentationml.tags+xml"/>
  <Override PartName="/ppt/notesSlides/notesSlide19.xml" ContentType="application/vnd.openxmlformats-officedocument.presentationml.notesSlide+xml"/>
  <Override PartName="/ppt/tags/tag135.xml" ContentType="application/vnd.openxmlformats-officedocument.presentationml.tags+xml"/>
  <Override PartName="/ppt/notesSlides/notesSlide20.xml" ContentType="application/vnd.openxmlformats-officedocument.presentationml.notesSlide+xml"/>
  <Override PartName="/ppt/tags/tag136.xml" ContentType="application/vnd.openxmlformats-officedocument.presentationml.tags+xml"/>
  <Override PartName="/ppt/notesSlides/notesSlide21.xml" ContentType="application/vnd.openxmlformats-officedocument.presentationml.notesSlide+xml"/>
  <Override PartName="/ppt/tags/tag137.xml" ContentType="application/vnd.openxmlformats-officedocument.presentationml.tags+xml"/>
  <Override PartName="/ppt/notesSlides/notesSlide22.xml" ContentType="application/vnd.openxmlformats-officedocument.presentationml.notesSlide+xml"/>
  <Override PartName="/ppt/tags/tag138.xml" ContentType="application/vnd.openxmlformats-officedocument.presentationml.tags+xml"/>
  <Override PartName="/ppt/notesSlides/notesSlide23.xml" ContentType="application/vnd.openxmlformats-officedocument.presentationml.notesSlide+xml"/>
  <Override PartName="/ppt/tags/tag139.xml" ContentType="application/vnd.openxmlformats-officedocument.presentationml.tags+xml"/>
  <Override PartName="/ppt/notesSlides/notesSlide24.xml" ContentType="application/vnd.openxmlformats-officedocument.presentationml.notesSlide+xml"/>
  <Override PartName="/ppt/tags/tag14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1093" r:id="rId3"/>
    <p:sldId id="969" r:id="rId4"/>
    <p:sldId id="1029" r:id="rId5"/>
    <p:sldId id="1034" r:id="rId6"/>
    <p:sldId id="1052" r:id="rId7"/>
    <p:sldId id="1054" r:id="rId8"/>
    <p:sldId id="1056" r:id="rId9"/>
    <p:sldId id="1055" r:id="rId10"/>
    <p:sldId id="1057" r:id="rId11"/>
    <p:sldId id="1058" r:id="rId12"/>
    <p:sldId id="1059" r:id="rId13"/>
    <p:sldId id="1060" r:id="rId14"/>
    <p:sldId id="1061" r:id="rId15"/>
    <p:sldId id="1062" r:id="rId16"/>
    <p:sldId id="1063" r:id="rId17"/>
    <p:sldId id="1064" r:id="rId18"/>
    <p:sldId id="1065" r:id="rId19"/>
    <p:sldId id="1066" r:id="rId20"/>
    <p:sldId id="1067" r:id="rId21"/>
    <p:sldId id="1068" r:id="rId22"/>
    <p:sldId id="1069" r:id="rId23"/>
    <p:sldId id="1070" r:id="rId24"/>
    <p:sldId id="1071" r:id="rId25"/>
    <p:sldId id="1072" r:id="rId26"/>
    <p:sldId id="1073" r:id="rId27"/>
    <p:sldId id="1074" r:id="rId28"/>
    <p:sldId id="1075" r:id="rId29"/>
    <p:sldId id="1076" r:id="rId30"/>
    <p:sldId id="1077" r:id="rId31"/>
    <p:sldId id="1078" r:id="rId32"/>
    <p:sldId id="1079" r:id="rId33"/>
    <p:sldId id="1080" r:id="rId34"/>
    <p:sldId id="1081" r:id="rId35"/>
    <p:sldId id="1082" r:id="rId36"/>
    <p:sldId id="1083" r:id="rId37"/>
    <p:sldId id="1084" r:id="rId38"/>
    <p:sldId id="1085" r:id="rId39"/>
    <p:sldId id="1086" r:id="rId40"/>
    <p:sldId id="1087" r:id="rId41"/>
    <p:sldId id="1088" r:id="rId42"/>
    <p:sldId id="1113" r:id="rId43"/>
    <p:sldId id="1114" r:id="rId44"/>
    <p:sldId id="10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1093"/>
            <p14:sldId id="969"/>
            <p14:sldId id="1029"/>
            <p14:sldId id="1034"/>
            <p14:sldId id="1052"/>
            <p14:sldId id="1054"/>
            <p14:sldId id="1056"/>
            <p14:sldId id="1055"/>
            <p14:sldId id="1057"/>
            <p14:sldId id="1058"/>
            <p14:sldId id="1059"/>
            <p14:sldId id="1060"/>
            <p14:sldId id="1061"/>
            <p14:sldId id="1062"/>
            <p14:sldId id="1063"/>
            <p14:sldId id="1064"/>
            <p14:sldId id="1065"/>
            <p14:sldId id="1066"/>
            <p14:sldId id="1067"/>
            <p14:sldId id="1068"/>
            <p14:sldId id="1069"/>
            <p14:sldId id="1070"/>
            <p14:sldId id="1071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80"/>
            <p14:sldId id="1081"/>
            <p14:sldId id="1082"/>
            <p14:sldId id="1083"/>
            <p14:sldId id="1084"/>
            <p14:sldId id="1085"/>
            <p14:sldId id="1086"/>
            <p14:sldId id="1087"/>
            <p14:sldId id="1088"/>
            <p14:sldId id="1113"/>
            <p14:sldId id="1114"/>
            <p14:sldId id="10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46" Type="http://schemas.openxmlformats.org/officeDocument/2006/relationships/tags" Target="../tags/tag127.xml"/><Relationship Id="rId47" Type="http://schemas.openxmlformats.org/officeDocument/2006/relationships/tags" Target="../tags/tag128.xml"/><Relationship Id="rId48" Type="http://schemas.openxmlformats.org/officeDocument/2006/relationships/tags" Target="../tags/tag129.xml"/><Relationship Id="rId49" Type="http://schemas.openxmlformats.org/officeDocument/2006/relationships/tags" Target="../tags/tag130.xml"/><Relationship Id="rId20" Type="http://schemas.openxmlformats.org/officeDocument/2006/relationships/tags" Target="../tags/tag101.xml"/><Relationship Id="rId21" Type="http://schemas.openxmlformats.org/officeDocument/2006/relationships/tags" Target="../tags/tag102.xml"/><Relationship Id="rId22" Type="http://schemas.openxmlformats.org/officeDocument/2006/relationships/tags" Target="../tags/tag103.xml"/><Relationship Id="rId23" Type="http://schemas.openxmlformats.org/officeDocument/2006/relationships/tags" Target="../tags/tag104.xml"/><Relationship Id="rId24" Type="http://schemas.openxmlformats.org/officeDocument/2006/relationships/tags" Target="../tags/tag105.xml"/><Relationship Id="rId25" Type="http://schemas.openxmlformats.org/officeDocument/2006/relationships/tags" Target="../tags/tag106.xml"/><Relationship Id="rId26" Type="http://schemas.openxmlformats.org/officeDocument/2006/relationships/tags" Target="../tags/tag107.xml"/><Relationship Id="rId27" Type="http://schemas.openxmlformats.org/officeDocument/2006/relationships/tags" Target="../tags/tag108.xml"/><Relationship Id="rId28" Type="http://schemas.openxmlformats.org/officeDocument/2006/relationships/tags" Target="../tags/tag109.xml"/><Relationship Id="rId29" Type="http://schemas.openxmlformats.org/officeDocument/2006/relationships/tags" Target="../tags/tag110.xml"/><Relationship Id="rId50" Type="http://schemas.openxmlformats.org/officeDocument/2006/relationships/tags" Target="../tags/tag131.xml"/><Relationship Id="rId51" Type="http://schemas.openxmlformats.org/officeDocument/2006/relationships/tags" Target="../tags/tag132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tags" Target="../tags/tag86.xml"/><Relationship Id="rId30" Type="http://schemas.openxmlformats.org/officeDocument/2006/relationships/tags" Target="../tags/tag111.xml"/><Relationship Id="rId31" Type="http://schemas.openxmlformats.org/officeDocument/2006/relationships/tags" Target="../tags/tag112.xml"/><Relationship Id="rId32" Type="http://schemas.openxmlformats.org/officeDocument/2006/relationships/tags" Target="../tags/tag113.xml"/><Relationship Id="rId9" Type="http://schemas.openxmlformats.org/officeDocument/2006/relationships/tags" Target="../tags/tag90.xml"/><Relationship Id="rId6" Type="http://schemas.openxmlformats.org/officeDocument/2006/relationships/tags" Target="../tags/tag87.xml"/><Relationship Id="rId7" Type="http://schemas.openxmlformats.org/officeDocument/2006/relationships/tags" Target="../tags/tag88.xml"/><Relationship Id="rId8" Type="http://schemas.openxmlformats.org/officeDocument/2006/relationships/tags" Target="../tags/tag89.xml"/><Relationship Id="rId33" Type="http://schemas.openxmlformats.org/officeDocument/2006/relationships/tags" Target="../tags/tag114.xml"/><Relationship Id="rId34" Type="http://schemas.openxmlformats.org/officeDocument/2006/relationships/tags" Target="../tags/tag115.xml"/><Relationship Id="rId35" Type="http://schemas.openxmlformats.org/officeDocument/2006/relationships/tags" Target="../tags/tag116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1" Type="http://schemas.openxmlformats.org/officeDocument/2006/relationships/tags" Target="../tags/tag92.xml"/><Relationship Id="rId12" Type="http://schemas.openxmlformats.org/officeDocument/2006/relationships/tags" Target="../tags/tag93.xml"/><Relationship Id="rId13" Type="http://schemas.openxmlformats.org/officeDocument/2006/relationships/tags" Target="../tags/tag94.xml"/><Relationship Id="rId14" Type="http://schemas.openxmlformats.org/officeDocument/2006/relationships/tags" Target="../tags/tag95.xml"/><Relationship Id="rId15" Type="http://schemas.openxmlformats.org/officeDocument/2006/relationships/tags" Target="../tags/tag96.xml"/><Relationship Id="rId16" Type="http://schemas.openxmlformats.org/officeDocument/2006/relationships/tags" Target="../tags/tag97.xml"/><Relationship Id="rId17" Type="http://schemas.openxmlformats.org/officeDocument/2006/relationships/tags" Target="../tags/tag98.xml"/><Relationship Id="rId18" Type="http://schemas.openxmlformats.org/officeDocument/2006/relationships/tags" Target="../tags/tag99.xml"/><Relationship Id="rId19" Type="http://schemas.openxmlformats.org/officeDocument/2006/relationships/tags" Target="../tags/tag100.xml"/><Relationship Id="rId37" Type="http://schemas.openxmlformats.org/officeDocument/2006/relationships/tags" Target="../tags/tag118.xml"/><Relationship Id="rId38" Type="http://schemas.openxmlformats.org/officeDocument/2006/relationships/tags" Target="../tags/tag119.xml"/><Relationship Id="rId39" Type="http://schemas.openxmlformats.org/officeDocument/2006/relationships/tags" Target="../tags/tag120.xml"/><Relationship Id="rId40" Type="http://schemas.openxmlformats.org/officeDocument/2006/relationships/tags" Target="../tags/tag121.xml"/><Relationship Id="rId41" Type="http://schemas.openxmlformats.org/officeDocument/2006/relationships/tags" Target="../tags/tag122.xml"/><Relationship Id="rId42" Type="http://schemas.openxmlformats.org/officeDocument/2006/relationships/tags" Target="../tags/tag123.xml"/><Relationship Id="rId43" Type="http://schemas.openxmlformats.org/officeDocument/2006/relationships/tags" Target="../tags/tag124.xml"/><Relationship Id="rId44" Type="http://schemas.openxmlformats.org/officeDocument/2006/relationships/tags" Target="../tags/tag125.xml"/><Relationship Id="rId45" Type="http://schemas.openxmlformats.org/officeDocument/2006/relationships/tags" Target="../tags/tag1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3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3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8130776" cy="2632913"/>
          </a:xfrm>
        </p:spPr>
        <p:txBody>
          <a:bodyPr/>
          <a:lstStyle/>
          <a:p>
            <a:r>
              <a:rPr lang="en-US" dirty="0" smtClean="0"/>
              <a:t>November 22</a:t>
            </a:r>
            <a:r>
              <a:rPr lang="en-US" baseline="30000" dirty="0" smtClean="0"/>
              <a:t>nd</a:t>
            </a:r>
            <a:r>
              <a:rPr lang="en-US" dirty="0" smtClean="0"/>
              <a:t>   </a:t>
            </a:r>
            <a:r>
              <a:rPr lang="en-US" dirty="0" smtClean="0"/>
              <a:t>– </a:t>
            </a:r>
            <a:r>
              <a:rPr lang="en-US" dirty="0" err="1" smtClean="0"/>
              <a:t>Dijkstras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Algorithm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7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Important features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8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350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49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255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335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60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93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35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54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baseline="-25000" dirty="0" smtClean="0"/>
              <a:t>P3P1 compiler problems fixed for most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Check Generic typing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Eclipse is smarter than we are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Please only zip “</a:t>
            </a:r>
            <a:r>
              <a:rPr lang="en-US" sz="3200" baseline="-25000" dirty="0" err="1" smtClean="0"/>
              <a:t>src</a:t>
            </a:r>
            <a:r>
              <a:rPr lang="en-US" sz="3200" baseline="-25000" dirty="0" smtClean="0"/>
              <a:t>”</a:t>
            </a:r>
            <a:endParaRPr lang="en-US" sz="3200" baseline="-25000" dirty="0" smtClean="0"/>
          </a:p>
          <a:p>
            <a:pPr marL="342900" indent="-342900">
              <a:buFont typeface="Arial"/>
              <a:buChar char="•"/>
            </a:pPr>
            <a:r>
              <a:rPr lang="en-US" sz="3200" baseline="-25000" dirty="0" smtClean="0"/>
              <a:t>Thanksgiving!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Please take the day off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Friday – 1 late day, Saturday – 2 late days</a:t>
            </a:r>
          </a:p>
          <a:p>
            <a:pPr marL="342900" indent="-342900">
              <a:buFont typeface="Arial"/>
              <a:buChar char="•"/>
            </a:pPr>
            <a:r>
              <a:rPr lang="en-US" sz="3200" baseline="-25000" dirty="0" smtClean="0"/>
              <a:t>Next Tuesday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err="1" smtClean="0"/>
              <a:t>Topo</a:t>
            </a:r>
            <a:r>
              <a:rPr lang="en-US" sz="3200" baseline="-25000" dirty="0" smtClean="0"/>
              <a:t>, </a:t>
            </a:r>
            <a:r>
              <a:rPr lang="en-US" sz="3200" baseline="-25000" dirty="0" err="1" smtClean="0"/>
              <a:t>Dijkstras</a:t>
            </a:r>
            <a:r>
              <a:rPr lang="en-US" sz="3200" baseline="-25000" dirty="0" smtClean="0"/>
              <a:t>, MST “section”</a:t>
            </a:r>
          </a:p>
          <a:p>
            <a:pPr marL="342900" indent="-342900">
              <a:buFont typeface="Arial"/>
              <a:buChar char="•"/>
            </a:pPr>
            <a:r>
              <a:rPr lang="en-US" sz="3200" baseline="-25000" dirty="0" smtClean="0"/>
              <a:t>Style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baseline="-25000" dirty="0" smtClean="0"/>
              <a:t>Exempt test files, 100% earn back</a:t>
            </a:r>
            <a:endParaRPr lang="en-US" sz="3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23646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D1282E"/>
                </a:solidFill>
              </a:rPr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1"/>
                </a:solidFill>
              </a:rPr>
              <a:t>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</p:spTree>
    <p:extLst>
      <p:ext uri="{BB962C8B-B14F-4D97-AF65-F5344CB8AC3E}">
        <p14:creationId xmlns:p14="http://schemas.microsoft.com/office/powerpoint/2010/main" val="245051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199" y="-168561"/>
            <a:ext cx="8245475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1282E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464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414106" y="880147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would this have worked differently if we were only interested in:</a:t>
            </a:r>
          </a:p>
          <a:p>
            <a:pPr lvl="1"/>
            <a:r>
              <a:rPr lang="en-US" sz="2000" dirty="0" smtClean="0"/>
              <a:t>The path from A to G?</a:t>
            </a:r>
          </a:p>
          <a:p>
            <a:pPr lvl="1" eaLnBrk="1" hangingPunct="1"/>
            <a:r>
              <a:rPr lang="en-US" sz="2000" dirty="0" smtClean="0"/>
              <a:t>The path from A to E?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2407503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5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19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2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4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4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0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9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142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0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53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466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8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some of the terminology for graphs and what do those terms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Vertices and Edges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Directed v. Undirected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In-degree and out-degree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Connected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Weighted v. </a:t>
            </a:r>
            <a:r>
              <a:rPr lang="en-US" sz="2400" dirty="0" err="1" smtClean="0"/>
              <a:t>unweighted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Cyclic v. acyclic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DAG: Directed Acyclic Graph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99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1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478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keep track of which vertex should be added next, we use a priority queue.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Each of the |V| vertices will need to be added into the queue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9687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keep track of which vertex should be added next, we use a priority queue.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Each of the |V| vertices will need to be added into the queue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Together this is O(|V| log |V|)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34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keep track of which vertex should be added next, we use a priority queue.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Each of the |V| vertices will need to be added into the queue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Together this is O(|V| log |V|)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Each edge has an opportunity to change the value in the heap (notice this means we need the change priority function)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each edge, change priority is a </a:t>
            </a:r>
            <a:r>
              <a:rPr lang="en-US" sz="2400" dirty="0" err="1" smtClean="0"/>
              <a:t>log|V</a:t>
            </a:r>
            <a:r>
              <a:rPr lang="en-US" sz="2400" dirty="0" smtClean="0"/>
              <a:t>| operation, so this is total O(|E| log |V|)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5066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Together then, we have that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algorithm, if smartly implemented using a priority queue is O(|V| log |V| + |E| log |V|)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graph is connected, however (which is reasonable to assume since we’re trying to find a path from a single source to all other nodes, then there must be at least |V|-1 edges.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952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Together then, we have that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algorithm, if smartly implemented using a priority queue is O(|V| log |V| + |E| log </a:t>
            </a:r>
            <a:r>
              <a:rPr lang="en-US" sz="2800" dirty="0" smtClean="0"/>
              <a:t>|V|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graph is connected, however (which is reasonable to assume since we’re trying to find a path from a single source to all other nodes, then there must be at least |V|-1 edges.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This algorithm is O(|E| log |V|) time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9208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Together then, we have that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algorithm, if smartly implemented using a priority queue is O(|V| log |V| + |E| log </a:t>
            </a:r>
            <a:r>
              <a:rPr lang="en-US" sz="2800" dirty="0" smtClean="0"/>
              <a:t>|V|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graph is connected, however (which is reasonable to assume since we’re trying to find a path from a single source to all other nodes, then there must be at least |V|-1 edges.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This algorithm is O(|E| log |V|)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Without the priority queue, it runs in O(|E||V|) time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10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Dijkstra’s</a:t>
            </a:r>
            <a:r>
              <a:rPr lang="en-US" sz="2800" dirty="0" smtClean="0"/>
              <a:t> algorithm is an example of a greedy-first approach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270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Dijkstra’s</a:t>
            </a:r>
            <a:r>
              <a:rPr lang="en-US" sz="2800" dirty="0" smtClean="0"/>
              <a:t> algorithm is an example of a greedy-first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Take the closest next available vertex and add it to the known cloud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940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an arbitrary graph and starting node v, find all nodes </a:t>
            </a:r>
            <a:r>
              <a:rPr lang="en-US" sz="2800" i="1" dirty="0" smtClean="0"/>
              <a:t>reachable</a:t>
            </a:r>
            <a:r>
              <a:rPr lang="en-US" sz="2800" b="0" dirty="0" smtClean="0"/>
              <a:t> </a:t>
            </a:r>
            <a:r>
              <a:rPr lang="en-US" sz="2800" dirty="0" smtClean="0"/>
              <a:t>from v.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here exists a path from v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Doing something or “processing” each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Determines if an undirected graph is connected? If a traversal goes through all vertices, then it is connected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Basic idea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Traverse through the nodes like a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Mark the nodes as visited to prevent cycles and from processing the same node twice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166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Dijkstra’s</a:t>
            </a:r>
            <a:r>
              <a:rPr lang="en-US" sz="2800" dirty="0" smtClean="0"/>
              <a:t> algorithm is an example of a greedy-first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Take the closest next available vertex and add it to the known cloud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Since we do not allow negative weights, we know that there cannot be a way from A to v that is shorter if it is currently the shortest available path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13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Dijkstra’s</a:t>
            </a:r>
            <a:r>
              <a:rPr lang="en-US" sz="2800" dirty="0" smtClean="0"/>
              <a:t> algorithm is an example of a greedy-first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Take the closest next available vertex and add it to the known cloud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Since we do not allow negative weights, we know that there cannot be a way from A to v that is shorter if it is currently the shortest available path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Recursively path-finds, the last element only knows what vertex came before us, and how to optimally reach that—single source to ALL other vertices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492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845300" cy="1371600"/>
          </a:xfrm>
        </p:spPr>
        <p:txBody>
          <a:bodyPr/>
          <a:lstStyle/>
          <a:p>
            <a:r>
              <a:rPr lang="en-US" dirty="0" smtClean="0"/>
              <a:t>New Graph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</a:t>
            </a:r>
            <a:r>
              <a:rPr lang="en-US" sz="2800" dirty="0" smtClean="0"/>
              <a:t>trees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107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845300" cy="1371600"/>
          </a:xfrm>
        </p:spPr>
        <p:txBody>
          <a:bodyPr/>
          <a:lstStyle/>
          <a:p>
            <a:r>
              <a:rPr lang="en-US" dirty="0" smtClean="0"/>
              <a:t>New Graph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</a:t>
            </a:r>
            <a:r>
              <a:rPr lang="en-US" sz="2800" dirty="0" smtClean="0"/>
              <a:t>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Given an undirected graph G(V,E), find a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</a:t>
            </a:r>
            <a:r>
              <a:rPr lang="en-US" sz="2800" dirty="0" err="1" smtClean="0"/>
              <a:t>V,E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) such that: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G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is connected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err="1" smtClean="0"/>
              <a:t>E</a:t>
            </a:r>
            <a:r>
              <a:rPr lang="en-US" sz="2600" baseline="-25000" dirty="0" err="1" smtClean="0"/>
              <a:t>min</a:t>
            </a:r>
            <a:r>
              <a:rPr lang="en-US" sz="2600" dirty="0" smtClean="0"/>
              <a:t> is a subset of 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The sum of the weights of </a:t>
            </a:r>
            <a:r>
              <a:rPr lang="en-US" sz="2600" dirty="0" err="1" smtClean="0"/>
              <a:t>E</a:t>
            </a:r>
            <a:r>
              <a:rPr lang="en-US" sz="2600" baseline="-25000" dirty="0" err="1" smtClean="0"/>
              <a:t>min</a:t>
            </a:r>
            <a:r>
              <a:rPr lang="en-US" sz="2600" dirty="0" smtClean="0"/>
              <a:t> is minimal</a:t>
            </a:r>
          </a:p>
          <a:p>
            <a:pPr marL="1485900" lvl="2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3373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Comparison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Breadth-first always finds shortest length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</a:t>
            </a:r>
            <a:r>
              <a:rPr lang="en-US" dirty="0"/>
              <a:t> </a:t>
            </a:r>
            <a:r>
              <a:rPr lang="en-US" dirty="0" smtClean="0"/>
              <a:t>(useful in Artificial Intelligence)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Single source shortest paths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Given a weighted graph and node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find the minimum-cost path from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 -&gt; only looks at path length.</a:t>
            </a:r>
          </a:p>
        </p:txBody>
      </p:sp>
    </p:spTree>
    <p:extLst>
      <p:ext uri="{BB962C8B-B14F-4D97-AF65-F5344CB8AC3E}">
        <p14:creationId xmlns:p14="http://schemas.microsoft.com/office/powerpoint/2010/main" val="103789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Not as easy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algorithm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is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wrong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00174" y="1809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6628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635709" cy="13716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Dijkstra’s</a:t>
            </a:r>
            <a:r>
              <a:rPr lang="en-US" dirty="0" smtClean="0">
                <a:solidFill>
                  <a:srgbClr val="D1282E"/>
                </a:solidFill>
              </a:rPr>
              <a:t> algorithm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3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9757"/>
            <a:ext cx="8305800" cy="13716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Dijkstra’s</a:t>
            </a:r>
            <a:r>
              <a:rPr lang="en-US" dirty="0" smtClean="0">
                <a:solidFill>
                  <a:srgbClr val="D1282E"/>
                </a:solidFill>
              </a:rPr>
              <a:t> </a:t>
            </a:r>
            <a:r>
              <a:rPr lang="en-US" dirty="0" err="1" smtClean="0">
                <a:solidFill>
                  <a:srgbClr val="D1282E"/>
                </a:solidFill>
              </a:rPr>
              <a:t>AlgorithM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9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47552</TotalTime>
  <Words>2911</Words>
  <Application>Microsoft Macintosh PowerPoint</Application>
  <PresentationFormat>On-screen Show (4:3)</PresentationFormat>
  <Paragraphs>1391</Paragraphs>
  <Slides>44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Essential</vt:lpstr>
      <vt:lpstr>Cse 373</vt:lpstr>
      <vt:lpstr>Administrivia</vt:lpstr>
      <vt:lpstr>Graphs review</vt:lpstr>
      <vt:lpstr>Traversals</vt:lpstr>
      <vt:lpstr>Comparison</vt:lpstr>
      <vt:lpstr>Single source shortest paths</vt:lpstr>
      <vt:lpstr>Not as easy</vt:lpstr>
      <vt:lpstr>Dijkstra’s algorithm</vt:lpstr>
      <vt:lpstr>Dijkstra’s AlgorithM</vt:lpstr>
      <vt:lpstr>The Algorithm</vt:lpstr>
      <vt:lpstr>Important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Features</vt:lpstr>
      <vt:lpstr>Interpreting the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Runtime and implementation</vt:lpstr>
      <vt:lpstr>Runtime and implementation</vt:lpstr>
      <vt:lpstr>Runtime and implementation</vt:lpstr>
      <vt:lpstr>Runtime and implementation</vt:lpstr>
      <vt:lpstr>Runtime and implementation</vt:lpstr>
      <vt:lpstr>Runtime and implementation</vt:lpstr>
      <vt:lpstr>CORRECTNESS</vt:lpstr>
      <vt:lpstr>CORRECTNESS</vt:lpstr>
      <vt:lpstr>CORRECTNESS</vt:lpstr>
      <vt:lpstr>CORRECTNESS</vt:lpstr>
      <vt:lpstr>New Graph Problem</vt:lpstr>
      <vt:lpstr>New Graph Problem</vt:lpstr>
      <vt:lpstr>Problem Statement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168</cp:revision>
  <dcterms:created xsi:type="dcterms:W3CDTF">2017-03-27T18:12:41Z</dcterms:created>
  <dcterms:modified xsi:type="dcterms:W3CDTF">2017-11-23T00:00:06Z</dcterms:modified>
</cp:coreProperties>
</file>