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4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6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1"/>
  </p:notesMasterIdLst>
  <p:sldIdLst>
    <p:sldId id="256" r:id="rId2"/>
    <p:sldId id="2219" r:id="rId3"/>
    <p:sldId id="2092" r:id="rId4"/>
    <p:sldId id="2120" r:id="rId5"/>
    <p:sldId id="2218" r:id="rId6"/>
    <p:sldId id="2214" r:id="rId7"/>
    <p:sldId id="2131" r:id="rId8"/>
    <p:sldId id="2153" r:id="rId9"/>
    <p:sldId id="2132" r:id="rId10"/>
    <p:sldId id="2226" r:id="rId11"/>
    <p:sldId id="2222" r:id="rId12"/>
    <p:sldId id="2227" r:id="rId13"/>
    <p:sldId id="2154" r:id="rId14"/>
    <p:sldId id="2135" r:id="rId15"/>
    <p:sldId id="2136" r:id="rId16"/>
    <p:sldId id="2204" r:id="rId17"/>
    <p:sldId id="2205" r:id="rId18"/>
    <p:sldId id="2207" r:id="rId19"/>
    <p:sldId id="2223" r:id="rId20"/>
    <p:sldId id="2225" r:id="rId21"/>
    <p:sldId id="2155" r:id="rId22"/>
    <p:sldId id="2229" r:id="rId23"/>
    <p:sldId id="2230" r:id="rId24"/>
    <p:sldId id="2231" r:id="rId25"/>
    <p:sldId id="2232" r:id="rId26"/>
    <p:sldId id="2233" r:id="rId27"/>
    <p:sldId id="2234" r:id="rId28"/>
    <p:sldId id="2235" r:id="rId29"/>
    <p:sldId id="2236" r:id="rId30"/>
    <p:sldId id="2237" r:id="rId31"/>
    <p:sldId id="2156" r:id="rId32"/>
    <p:sldId id="2157" r:id="rId33"/>
    <p:sldId id="2158" r:id="rId34"/>
    <p:sldId id="2161" r:id="rId35"/>
    <p:sldId id="2238" r:id="rId36"/>
    <p:sldId id="2240" r:id="rId37"/>
    <p:sldId id="2239" r:id="rId38"/>
    <p:sldId id="2162" r:id="rId39"/>
    <p:sldId id="2163" r:id="rId40"/>
    <p:sldId id="2164" r:id="rId41"/>
    <p:sldId id="2165" r:id="rId42"/>
    <p:sldId id="2166" r:id="rId43"/>
    <p:sldId id="2167" r:id="rId44"/>
    <p:sldId id="2168" r:id="rId45"/>
    <p:sldId id="2169" r:id="rId46"/>
    <p:sldId id="2170" r:id="rId47"/>
    <p:sldId id="2171" r:id="rId48"/>
    <p:sldId id="2172" r:id="rId49"/>
    <p:sldId id="2173" r:id="rId50"/>
    <p:sldId id="2174" r:id="rId51"/>
    <p:sldId id="2175" r:id="rId52"/>
    <p:sldId id="2176" r:id="rId53"/>
    <p:sldId id="2177" r:id="rId54"/>
    <p:sldId id="2178" r:id="rId55"/>
    <p:sldId id="2179" r:id="rId56"/>
    <p:sldId id="2180" r:id="rId57"/>
    <p:sldId id="2181" r:id="rId58"/>
    <p:sldId id="2182" r:id="rId59"/>
    <p:sldId id="2183" r:id="rId60"/>
    <p:sldId id="2184" r:id="rId61"/>
    <p:sldId id="2185" r:id="rId62"/>
    <p:sldId id="2186" r:id="rId63"/>
    <p:sldId id="2187" r:id="rId64"/>
    <p:sldId id="2188" r:id="rId65"/>
    <p:sldId id="2189" r:id="rId66"/>
    <p:sldId id="2190" r:id="rId67"/>
    <p:sldId id="2191" r:id="rId68"/>
    <p:sldId id="2192" r:id="rId69"/>
    <p:sldId id="2193" r:id="rId70"/>
    <p:sldId id="2194" r:id="rId71"/>
    <p:sldId id="2195" r:id="rId72"/>
    <p:sldId id="2196" r:id="rId73"/>
    <p:sldId id="2197" r:id="rId74"/>
    <p:sldId id="2198" r:id="rId75"/>
    <p:sldId id="2199" r:id="rId76"/>
    <p:sldId id="2200" r:id="rId77"/>
    <p:sldId id="2201" r:id="rId78"/>
    <p:sldId id="2202" r:id="rId79"/>
    <p:sldId id="2203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3" autoAdjust="0"/>
    <p:restoredTop sz="99488" autoAdjust="0"/>
  </p:normalViewPr>
  <p:slideViewPr>
    <p:cSldViewPr snapToGrid="0" snapToObjects="1">
      <p:cViewPr varScale="1">
        <p:scale>
          <a:sx n="72" d="100"/>
          <a:sy n="72" d="100"/>
        </p:scale>
        <p:origin x="-1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52905-340A-7446-B80D-69FC56D9E8B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1FBE-1983-C046-8E08-A3F9DF0B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12779B1-49FA-AE40-A30D-0FBD14D02E5A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20" Type="http://schemas.openxmlformats.org/officeDocument/2006/relationships/tags" Target="../tags/tag21.xml"/><Relationship Id="rId21" Type="http://schemas.openxmlformats.org/officeDocument/2006/relationships/tags" Target="../tags/tag22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tags" Target="../tags/tag13.xml"/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tags" Target="../tags/tag19.xml"/><Relationship Id="rId19" Type="http://schemas.openxmlformats.org/officeDocument/2006/relationships/tags" Target="../tags/tag20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4.xml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Relationship Id="rId9" Type="http://schemas.openxmlformats.org/officeDocument/2006/relationships/tags" Target="../tags/tag31.xml"/><Relationship Id="rId10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tags" Target="../tags/tag52.xml"/><Relationship Id="rId21" Type="http://schemas.openxmlformats.org/officeDocument/2006/relationships/tags" Target="../tags/tag53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Relationship Id="rId13" Type="http://schemas.openxmlformats.org/officeDocument/2006/relationships/tags" Target="../tags/tag45.xml"/><Relationship Id="rId14" Type="http://schemas.openxmlformats.org/officeDocument/2006/relationships/tags" Target="../tags/tag46.xml"/><Relationship Id="rId15" Type="http://schemas.openxmlformats.org/officeDocument/2006/relationships/tags" Target="../tags/tag47.xml"/><Relationship Id="rId16" Type="http://schemas.openxmlformats.org/officeDocument/2006/relationships/tags" Target="../tags/tag48.xml"/><Relationship Id="rId17" Type="http://schemas.openxmlformats.org/officeDocument/2006/relationships/tags" Target="../tags/tag49.xml"/><Relationship Id="rId18" Type="http://schemas.openxmlformats.org/officeDocument/2006/relationships/tags" Target="../tags/tag50.xml"/><Relationship Id="rId19" Type="http://schemas.openxmlformats.org/officeDocument/2006/relationships/tags" Target="../tags/tag51.xml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20" Type="http://schemas.openxmlformats.org/officeDocument/2006/relationships/tags" Target="../tags/tag73.xml"/><Relationship Id="rId21" Type="http://schemas.openxmlformats.org/officeDocument/2006/relationships/tags" Target="../tags/tag74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63.xml"/><Relationship Id="rId11" Type="http://schemas.openxmlformats.org/officeDocument/2006/relationships/tags" Target="../tags/tag64.xml"/><Relationship Id="rId12" Type="http://schemas.openxmlformats.org/officeDocument/2006/relationships/tags" Target="../tags/tag65.xml"/><Relationship Id="rId13" Type="http://schemas.openxmlformats.org/officeDocument/2006/relationships/tags" Target="../tags/tag66.xml"/><Relationship Id="rId14" Type="http://schemas.openxmlformats.org/officeDocument/2006/relationships/tags" Target="../tags/tag67.xml"/><Relationship Id="rId15" Type="http://schemas.openxmlformats.org/officeDocument/2006/relationships/tags" Target="../tags/tag68.xml"/><Relationship Id="rId16" Type="http://schemas.openxmlformats.org/officeDocument/2006/relationships/tags" Target="../tags/tag69.xml"/><Relationship Id="rId17" Type="http://schemas.openxmlformats.org/officeDocument/2006/relationships/tags" Target="../tags/tag70.xml"/><Relationship Id="rId18" Type="http://schemas.openxmlformats.org/officeDocument/2006/relationships/tags" Target="../tags/tag71.xml"/><Relationship Id="rId19" Type="http://schemas.openxmlformats.org/officeDocument/2006/relationships/tags" Target="../tags/tag72.xml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20" Type="http://schemas.openxmlformats.org/officeDocument/2006/relationships/tags" Target="../tags/tag94.xml"/><Relationship Id="rId21" Type="http://schemas.openxmlformats.org/officeDocument/2006/relationships/tags" Target="../tags/tag95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84.xml"/><Relationship Id="rId11" Type="http://schemas.openxmlformats.org/officeDocument/2006/relationships/tags" Target="../tags/tag85.xml"/><Relationship Id="rId12" Type="http://schemas.openxmlformats.org/officeDocument/2006/relationships/tags" Target="../tags/tag86.xml"/><Relationship Id="rId13" Type="http://schemas.openxmlformats.org/officeDocument/2006/relationships/tags" Target="../tags/tag87.xml"/><Relationship Id="rId14" Type="http://schemas.openxmlformats.org/officeDocument/2006/relationships/tags" Target="../tags/tag88.xml"/><Relationship Id="rId15" Type="http://schemas.openxmlformats.org/officeDocument/2006/relationships/tags" Target="../tags/tag89.xml"/><Relationship Id="rId16" Type="http://schemas.openxmlformats.org/officeDocument/2006/relationships/tags" Target="../tags/tag90.xml"/><Relationship Id="rId17" Type="http://schemas.openxmlformats.org/officeDocument/2006/relationships/tags" Target="../tags/tag91.xml"/><Relationship Id="rId18" Type="http://schemas.openxmlformats.org/officeDocument/2006/relationships/tags" Target="../tags/tag92.xml"/><Relationship Id="rId19" Type="http://schemas.openxmlformats.org/officeDocument/2006/relationships/tags" Target="../tags/tag93.xml"/><Relationship Id="rId1" Type="http://schemas.openxmlformats.org/officeDocument/2006/relationships/tags" Target="../tags/tag75.xml"/><Relationship Id="rId2" Type="http://schemas.openxmlformats.org/officeDocument/2006/relationships/tags" Target="../tags/tag76.xml"/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tags" Target="../tags/tag80.xml"/><Relationship Id="rId7" Type="http://schemas.openxmlformats.org/officeDocument/2006/relationships/tags" Target="../tags/tag81.xml"/><Relationship Id="rId8" Type="http://schemas.openxmlformats.org/officeDocument/2006/relationships/tags" Target="../tags/tag82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20" Type="http://schemas.openxmlformats.org/officeDocument/2006/relationships/tags" Target="../tags/tag115.xml"/><Relationship Id="rId21" Type="http://schemas.openxmlformats.org/officeDocument/2006/relationships/tags" Target="../tags/tag116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05.xml"/><Relationship Id="rId11" Type="http://schemas.openxmlformats.org/officeDocument/2006/relationships/tags" Target="../tags/tag106.xml"/><Relationship Id="rId12" Type="http://schemas.openxmlformats.org/officeDocument/2006/relationships/tags" Target="../tags/tag107.xml"/><Relationship Id="rId13" Type="http://schemas.openxmlformats.org/officeDocument/2006/relationships/tags" Target="../tags/tag108.xml"/><Relationship Id="rId14" Type="http://schemas.openxmlformats.org/officeDocument/2006/relationships/tags" Target="../tags/tag109.xml"/><Relationship Id="rId15" Type="http://schemas.openxmlformats.org/officeDocument/2006/relationships/tags" Target="../tags/tag110.xml"/><Relationship Id="rId16" Type="http://schemas.openxmlformats.org/officeDocument/2006/relationships/tags" Target="../tags/tag111.xml"/><Relationship Id="rId17" Type="http://schemas.openxmlformats.org/officeDocument/2006/relationships/tags" Target="../tags/tag112.xml"/><Relationship Id="rId18" Type="http://schemas.openxmlformats.org/officeDocument/2006/relationships/tags" Target="../tags/tag113.xml"/><Relationship Id="rId19" Type="http://schemas.openxmlformats.org/officeDocument/2006/relationships/tags" Target="../tags/tag114.xml"/><Relationship Id="rId1" Type="http://schemas.openxmlformats.org/officeDocument/2006/relationships/tags" Target="../tags/tag96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tags" Target="../tags/tag101.xml"/><Relationship Id="rId7" Type="http://schemas.openxmlformats.org/officeDocument/2006/relationships/tags" Target="../tags/tag102.xml"/><Relationship Id="rId8" Type="http://schemas.openxmlformats.org/officeDocument/2006/relationships/tags" Target="../tags/tag103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20" Type="http://schemas.openxmlformats.org/officeDocument/2006/relationships/tags" Target="../tags/tag136.xml"/><Relationship Id="rId21" Type="http://schemas.openxmlformats.org/officeDocument/2006/relationships/tags" Target="../tags/tag137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26.xml"/><Relationship Id="rId11" Type="http://schemas.openxmlformats.org/officeDocument/2006/relationships/tags" Target="../tags/tag127.xml"/><Relationship Id="rId12" Type="http://schemas.openxmlformats.org/officeDocument/2006/relationships/tags" Target="../tags/tag128.xml"/><Relationship Id="rId13" Type="http://schemas.openxmlformats.org/officeDocument/2006/relationships/tags" Target="../tags/tag129.xml"/><Relationship Id="rId14" Type="http://schemas.openxmlformats.org/officeDocument/2006/relationships/tags" Target="../tags/tag130.xml"/><Relationship Id="rId15" Type="http://schemas.openxmlformats.org/officeDocument/2006/relationships/tags" Target="../tags/tag131.xml"/><Relationship Id="rId16" Type="http://schemas.openxmlformats.org/officeDocument/2006/relationships/tags" Target="../tags/tag132.xml"/><Relationship Id="rId17" Type="http://schemas.openxmlformats.org/officeDocument/2006/relationships/tags" Target="../tags/tag133.xml"/><Relationship Id="rId18" Type="http://schemas.openxmlformats.org/officeDocument/2006/relationships/tags" Target="../tags/tag134.xml"/><Relationship Id="rId19" Type="http://schemas.openxmlformats.org/officeDocument/2006/relationships/tags" Target="../tags/tag135.xml"/><Relationship Id="rId1" Type="http://schemas.openxmlformats.org/officeDocument/2006/relationships/tags" Target="../tags/tag117.xml"/><Relationship Id="rId2" Type="http://schemas.openxmlformats.org/officeDocument/2006/relationships/tags" Target="../tags/tag118.xml"/><Relationship Id="rId3" Type="http://schemas.openxmlformats.org/officeDocument/2006/relationships/tags" Target="../tags/tag119.xml"/><Relationship Id="rId4" Type="http://schemas.openxmlformats.org/officeDocument/2006/relationships/tags" Target="../tags/tag120.xml"/><Relationship Id="rId5" Type="http://schemas.openxmlformats.org/officeDocument/2006/relationships/tags" Target="../tags/tag121.xml"/><Relationship Id="rId6" Type="http://schemas.openxmlformats.org/officeDocument/2006/relationships/tags" Target="../tags/tag122.xml"/><Relationship Id="rId7" Type="http://schemas.openxmlformats.org/officeDocument/2006/relationships/tags" Target="../tags/tag123.xml"/><Relationship Id="rId8" Type="http://schemas.openxmlformats.org/officeDocument/2006/relationships/tags" Target="../tags/tag12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20" Type="http://schemas.openxmlformats.org/officeDocument/2006/relationships/tags" Target="../tags/tag157.xml"/><Relationship Id="rId21" Type="http://schemas.openxmlformats.org/officeDocument/2006/relationships/tags" Target="../tags/tag158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147.xml"/><Relationship Id="rId11" Type="http://schemas.openxmlformats.org/officeDocument/2006/relationships/tags" Target="../tags/tag148.xml"/><Relationship Id="rId12" Type="http://schemas.openxmlformats.org/officeDocument/2006/relationships/tags" Target="../tags/tag149.xml"/><Relationship Id="rId13" Type="http://schemas.openxmlformats.org/officeDocument/2006/relationships/tags" Target="../tags/tag150.xml"/><Relationship Id="rId14" Type="http://schemas.openxmlformats.org/officeDocument/2006/relationships/tags" Target="../tags/tag151.xml"/><Relationship Id="rId15" Type="http://schemas.openxmlformats.org/officeDocument/2006/relationships/tags" Target="../tags/tag152.xml"/><Relationship Id="rId16" Type="http://schemas.openxmlformats.org/officeDocument/2006/relationships/tags" Target="../tags/tag153.xml"/><Relationship Id="rId17" Type="http://schemas.openxmlformats.org/officeDocument/2006/relationships/tags" Target="../tags/tag154.xml"/><Relationship Id="rId18" Type="http://schemas.openxmlformats.org/officeDocument/2006/relationships/tags" Target="../tags/tag155.xml"/><Relationship Id="rId19" Type="http://schemas.openxmlformats.org/officeDocument/2006/relationships/tags" Target="../tags/tag156.xml"/><Relationship Id="rId1" Type="http://schemas.openxmlformats.org/officeDocument/2006/relationships/tags" Target="../tags/tag138.xml"/><Relationship Id="rId2" Type="http://schemas.openxmlformats.org/officeDocument/2006/relationships/tags" Target="../tags/tag139.xml"/><Relationship Id="rId3" Type="http://schemas.openxmlformats.org/officeDocument/2006/relationships/tags" Target="../tags/tag140.xml"/><Relationship Id="rId4" Type="http://schemas.openxmlformats.org/officeDocument/2006/relationships/tags" Target="../tags/tag141.xml"/><Relationship Id="rId5" Type="http://schemas.openxmlformats.org/officeDocument/2006/relationships/tags" Target="../tags/tag142.xml"/><Relationship Id="rId6" Type="http://schemas.openxmlformats.org/officeDocument/2006/relationships/tags" Target="../tags/tag143.xml"/><Relationship Id="rId7" Type="http://schemas.openxmlformats.org/officeDocument/2006/relationships/tags" Target="../tags/tag144.xml"/><Relationship Id="rId8" Type="http://schemas.openxmlformats.org/officeDocument/2006/relationships/tags" Target="../tags/tag145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20" Type="http://schemas.openxmlformats.org/officeDocument/2006/relationships/tags" Target="../tags/tag178.xml"/><Relationship Id="rId21" Type="http://schemas.openxmlformats.org/officeDocument/2006/relationships/tags" Target="../tags/tag179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168.xml"/><Relationship Id="rId11" Type="http://schemas.openxmlformats.org/officeDocument/2006/relationships/tags" Target="../tags/tag169.xml"/><Relationship Id="rId12" Type="http://schemas.openxmlformats.org/officeDocument/2006/relationships/tags" Target="../tags/tag170.xml"/><Relationship Id="rId13" Type="http://schemas.openxmlformats.org/officeDocument/2006/relationships/tags" Target="../tags/tag171.xml"/><Relationship Id="rId14" Type="http://schemas.openxmlformats.org/officeDocument/2006/relationships/tags" Target="../tags/tag172.xml"/><Relationship Id="rId15" Type="http://schemas.openxmlformats.org/officeDocument/2006/relationships/tags" Target="../tags/tag173.xml"/><Relationship Id="rId16" Type="http://schemas.openxmlformats.org/officeDocument/2006/relationships/tags" Target="../tags/tag174.xml"/><Relationship Id="rId17" Type="http://schemas.openxmlformats.org/officeDocument/2006/relationships/tags" Target="../tags/tag175.xml"/><Relationship Id="rId18" Type="http://schemas.openxmlformats.org/officeDocument/2006/relationships/tags" Target="../tags/tag176.xml"/><Relationship Id="rId19" Type="http://schemas.openxmlformats.org/officeDocument/2006/relationships/tags" Target="../tags/tag177.xml"/><Relationship Id="rId1" Type="http://schemas.openxmlformats.org/officeDocument/2006/relationships/tags" Target="../tags/tag159.xml"/><Relationship Id="rId2" Type="http://schemas.openxmlformats.org/officeDocument/2006/relationships/tags" Target="../tags/tag160.xml"/><Relationship Id="rId3" Type="http://schemas.openxmlformats.org/officeDocument/2006/relationships/tags" Target="../tags/tag161.xml"/><Relationship Id="rId4" Type="http://schemas.openxmlformats.org/officeDocument/2006/relationships/tags" Target="../tags/tag162.xml"/><Relationship Id="rId5" Type="http://schemas.openxmlformats.org/officeDocument/2006/relationships/tags" Target="../tags/tag163.xml"/><Relationship Id="rId6" Type="http://schemas.openxmlformats.org/officeDocument/2006/relationships/tags" Target="../tags/tag164.xml"/><Relationship Id="rId7" Type="http://schemas.openxmlformats.org/officeDocument/2006/relationships/tags" Target="../tags/tag165.xml"/><Relationship Id="rId8" Type="http://schemas.openxmlformats.org/officeDocument/2006/relationships/tags" Target="../tags/tag166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20" Type="http://schemas.openxmlformats.org/officeDocument/2006/relationships/tags" Target="../tags/tag199.xml"/><Relationship Id="rId21" Type="http://schemas.openxmlformats.org/officeDocument/2006/relationships/tags" Target="../tags/tag200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189.xml"/><Relationship Id="rId11" Type="http://schemas.openxmlformats.org/officeDocument/2006/relationships/tags" Target="../tags/tag190.xml"/><Relationship Id="rId12" Type="http://schemas.openxmlformats.org/officeDocument/2006/relationships/tags" Target="../tags/tag191.xml"/><Relationship Id="rId13" Type="http://schemas.openxmlformats.org/officeDocument/2006/relationships/tags" Target="../tags/tag192.xml"/><Relationship Id="rId14" Type="http://schemas.openxmlformats.org/officeDocument/2006/relationships/tags" Target="../tags/tag193.xml"/><Relationship Id="rId15" Type="http://schemas.openxmlformats.org/officeDocument/2006/relationships/tags" Target="../tags/tag194.xml"/><Relationship Id="rId16" Type="http://schemas.openxmlformats.org/officeDocument/2006/relationships/tags" Target="../tags/tag195.xml"/><Relationship Id="rId17" Type="http://schemas.openxmlformats.org/officeDocument/2006/relationships/tags" Target="../tags/tag196.xml"/><Relationship Id="rId18" Type="http://schemas.openxmlformats.org/officeDocument/2006/relationships/tags" Target="../tags/tag197.xml"/><Relationship Id="rId19" Type="http://schemas.openxmlformats.org/officeDocument/2006/relationships/tags" Target="../tags/tag198.xml"/><Relationship Id="rId1" Type="http://schemas.openxmlformats.org/officeDocument/2006/relationships/tags" Target="../tags/tag180.xml"/><Relationship Id="rId2" Type="http://schemas.openxmlformats.org/officeDocument/2006/relationships/tags" Target="../tags/tag181.xml"/><Relationship Id="rId3" Type="http://schemas.openxmlformats.org/officeDocument/2006/relationships/tags" Target="../tags/tag182.xml"/><Relationship Id="rId4" Type="http://schemas.openxmlformats.org/officeDocument/2006/relationships/tags" Target="../tags/tag183.xml"/><Relationship Id="rId5" Type="http://schemas.openxmlformats.org/officeDocument/2006/relationships/tags" Target="../tags/tag184.xml"/><Relationship Id="rId6" Type="http://schemas.openxmlformats.org/officeDocument/2006/relationships/tags" Target="../tags/tag185.xml"/><Relationship Id="rId7" Type="http://schemas.openxmlformats.org/officeDocument/2006/relationships/tags" Target="../tags/tag186.xml"/><Relationship Id="rId8" Type="http://schemas.openxmlformats.org/officeDocument/2006/relationships/tags" Target="../tags/tag1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20" Type="http://schemas.openxmlformats.org/officeDocument/2006/relationships/tags" Target="../tags/tag220.xml"/><Relationship Id="rId21" Type="http://schemas.openxmlformats.org/officeDocument/2006/relationships/tags" Target="../tags/tag221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210.xml"/><Relationship Id="rId11" Type="http://schemas.openxmlformats.org/officeDocument/2006/relationships/tags" Target="../tags/tag211.xml"/><Relationship Id="rId12" Type="http://schemas.openxmlformats.org/officeDocument/2006/relationships/tags" Target="../tags/tag212.xml"/><Relationship Id="rId13" Type="http://schemas.openxmlformats.org/officeDocument/2006/relationships/tags" Target="../tags/tag213.xml"/><Relationship Id="rId14" Type="http://schemas.openxmlformats.org/officeDocument/2006/relationships/tags" Target="../tags/tag214.xml"/><Relationship Id="rId15" Type="http://schemas.openxmlformats.org/officeDocument/2006/relationships/tags" Target="../tags/tag215.xml"/><Relationship Id="rId16" Type="http://schemas.openxmlformats.org/officeDocument/2006/relationships/tags" Target="../tags/tag216.xml"/><Relationship Id="rId17" Type="http://schemas.openxmlformats.org/officeDocument/2006/relationships/tags" Target="../tags/tag217.xml"/><Relationship Id="rId18" Type="http://schemas.openxmlformats.org/officeDocument/2006/relationships/tags" Target="../tags/tag218.xml"/><Relationship Id="rId19" Type="http://schemas.openxmlformats.org/officeDocument/2006/relationships/tags" Target="../tags/tag219.xml"/><Relationship Id="rId1" Type="http://schemas.openxmlformats.org/officeDocument/2006/relationships/tags" Target="../tags/tag201.xml"/><Relationship Id="rId2" Type="http://schemas.openxmlformats.org/officeDocument/2006/relationships/tags" Target="../tags/tag202.xml"/><Relationship Id="rId3" Type="http://schemas.openxmlformats.org/officeDocument/2006/relationships/tags" Target="../tags/tag203.xml"/><Relationship Id="rId4" Type="http://schemas.openxmlformats.org/officeDocument/2006/relationships/tags" Target="../tags/tag204.xml"/><Relationship Id="rId5" Type="http://schemas.openxmlformats.org/officeDocument/2006/relationships/tags" Target="../tags/tag205.xml"/><Relationship Id="rId6" Type="http://schemas.openxmlformats.org/officeDocument/2006/relationships/tags" Target="../tags/tag206.xml"/><Relationship Id="rId7" Type="http://schemas.openxmlformats.org/officeDocument/2006/relationships/tags" Target="../tags/tag207.xml"/><Relationship Id="rId8" Type="http://schemas.openxmlformats.org/officeDocument/2006/relationships/tags" Target="../tags/tag208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20" Type="http://schemas.openxmlformats.org/officeDocument/2006/relationships/tags" Target="../tags/tag241.xml"/><Relationship Id="rId21" Type="http://schemas.openxmlformats.org/officeDocument/2006/relationships/tags" Target="../tags/tag242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231.xml"/><Relationship Id="rId11" Type="http://schemas.openxmlformats.org/officeDocument/2006/relationships/tags" Target="../tags/tag232.xml"/><Relationship Id="rId12" Type="http://schemas.openxmlformats.org/officeDocument/2006/relationships/tags" Target="../tags/tag233.xml"/><Relationship Id="rId13" Type="http://schemas.openxmlformats.org/officeDocument/2006/relationships/tags" Target="../tags/tag234.xml"/><Relationship Id="rId14" Type="http://schemas.openxmlformats.org/officeDocument/2006/relationships/tags" Target="../tags/tag235.xml"/><Relationship Id="rId15" Type="http://schemas.openxmlformats.org/officeDocument/2006/relationships/tags" Target="../tags/tag236.xml"/><Relationship Id="rId16" Type="http://schemas.openxmlformats.org/officeDocument/2006/relationships/tags" Target="../tags/tag237.xml"/><Relationship Id="rId17" Type="http://schemas.openxmlformats.org/officeDocument/2006/relationships/tags" Target="../tags/tag238.xml"/><Relationship Id="rId18" Type="http://schemas.openxmlformats.org/officeDocument/2006/relationships/tags" Target="../tags/tag239.xml"/><Relationship Id="rId19" Type="http://schemas.openxmlformats.org/officeDocument/2006/relationships/tags" Target="../tags/tag240.xml"/><Relationship Id="rId1" Type="http://schemas.openxmlformats.org/officeDocument/2006/relationships/tags" Target="../tags/tag222.xml"/><Relationship Id="rId2" Type="http://schemas.openxmlformats.org/officeDocument/2006/relationships/tags" Target="../tags/tag223.xml"/><Relationship Id="rId3" Type="http://schemas.openxmlformats.org/officeDocument/2006/relationships/tags" Target="../tags/tag224.xml"/><Relationship Id="rId4" Type="http://schemas.openxmlformats.org/officeDocument/2006/relationships/tags" Target="../tags/tag225.xml"/><Relationship Id="rId5" Type="http://schemas.openxmlformats.org/officeDocument/2006/relationships/tags" Target="../tags/tag226.xml"/><Relationship Id="rId6" Type="http://schemas.openxmlformats.org/officeDocument/2006/relationships/tags" Target="../tags/tag227.xml"/><Relationship Id="rId7" Type="http://schemas.openxmlformats.org/officeDocument/2006/relationships/tags" Target="../tags/tag228.xml"/><Relationship Id="rId8" Type="http://schemas.openxmlformats.org/officeDocument/2006/relationships/tags" Target="../tags/tag229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20" Type="http://schemas.openxmlformats.org/officeDocument/2006/relationships/tags" Target="../tags/tag262.xml"/><Relationship Id="rId21" Type="http://schemas.openxmlformats.org/officeDocument/2006/relationships/tags" Target="../tags/tag263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52.xml"/><Relationship Id="rId11" Type="http://schemas.openxmlformats.org/officeDocument/2006/relationships/tags" Target="../tags/tag253.xml"/><Relationship Id="rId12" Type="http://schemas.openxmlformats.org/officeDocument/2006/relationships/tags" Target="../tags/tag254.xml"/><Relationship Id="rId13" Type="http://schemas.openxmlformats.org/officeDocument/2006/relationships/tags" Target="../tags/tag255.xml"/><Relationship Id="rId14" Type="http://schemas.openxmlformats.org/officeDocument/2006/relationships/tags" Target="../tags/tag256.xml"/><Relationship Id="rId15" Type="http://schemas.openxmlformats.org/officeDocument/2006/relationships/tags" Target="../tags/tag257.xml"/><Relationship Id="rId16" Type="http://schemas.openxmlformats.org/officeDocument/2006/relationships/tags" Target="../tags/tag258.xml"/><Relationship Id="rId17" Type="http://schemas.openxmlformats.org/officeDocument/2006/relationships/tags" Target="../tags/tag259.xml"/><Relationship Id="rId18" Type="http://schemas.openxmlformats.org/officeDocument/2006/relationships/tags" Target="../tags/tag260.xml"/><Relationship Id="rId19" Type="http://schemas.openxmlformats.org/officeDocument/2006/relationships/tags" Target="../tags/tag261.xml"/><Relationship Id="rId1" Type="http://schemas.openxmlformats.org/officeDocument/2006/relationships/tags" Target="../tags/tag243.xml"/><Relationship Id="rId2" Type="http://schemas.openxmlformats.org/officeDocument/2006/relationships/tags" Target="../tags/tag244.xml"/><Relationship Id="rId3" Type="http://schemas.openxmlformats.org/officeDocument/2006/relationships/tags" Target="../tags/tag245.xml"/><Relationship Id="rId4" Type="http://schemas.openxmlformats.org/officeDocument/2006/relationships/tags" Target="../tags/tag246.xml"/><Relationship Id="rId5" Type="http://schemas.openxmlformats.org/officeDocument/2006/relationships/tags" Target="../tags/tag247.xml"/><Relationship Id="rId6" Type="http://schemas.openxmlformats.org/officeDocument/2006/relationships/tags" Target="../tags/tag248.xml"/><Relationship Id="rId7" Type="http://schemas.openxmlformats.org/officeDocument/2006/relationships/tags" Target="../tags/tag249.xml"/><Relationship Id="rId8" Type="http://schemas.openxmlformats.org/officeDocument/2006/relationships/tags" Target="../tags/tag2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20" Type="http://schemas.openxmlformats.org/officeDocument/2006/relationships/notesSlide" Target="../notesSlides/notesSlide19.xml"/><Relationship Id="rId10" Type="http://schemas.openxmlformats.org/officeDocument/2006/relationships/tags" Target="../tags/tag273.xml"/><Relationship Id="rId11" Type="http://schemas.openxmlformats.org/officeDocument/2006/relationships/tags" Target="../tags/tag274.xml"/><Relationship Id="rId12" Type="http://schemas.openxmlformats.org/officeDocument/2006/relationships/tags" Target="../tags/tag275.xml"/><Relationship Id="rId13" Type="http://schemas.openxmlformats.org/officeDocument/2006/relationships/tags" Target="../tags/tag276.xml"/><Relationship Id="rId14" Type="http://schemas.openxmlformats.org/officeDocument/2006/relationships/tags" Target="../tags/tag277.xml"/><Relationship Id="rId15" Type="http://schemas.openxmlformats.org/officeDocument/2006/relationships/tags" Target="../tags/tag278.xml"/><Relationship Id="rId16" Type="http://schemas.openxmlformats.org/officeDocument/2006/relationships/tags" Target="../tags/tag279.xml"/><Relationship Id="rId17" Type="http://schemas.openxmlformats.org/officeDocument/2006/relationships/tags" Target="../tags/tag280.xml"/><Relationship Id="rId18" Type="http://schemas.openxmlformats.org/officeDocument/2006/relationships/tags" Target="../tags/tag281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64.xml"/><Relationship Id="rId2" Type="http://schemas.openxmlformats.org/officeDocument/2006/relationships/tags" Target="../tags/tag265.xml"/><Relationship Id="rId3" Type="http://schemas.openxmlformats.org/officeDocument/2006/relationships/tags" Target="../tags/tag266.xml"/><Relationship Id="rId4" Type="http://schemas.openxmlformats.org/officeDocument/2006/relationships/tags" Target="../tags/tag267.xml"/><Relationship Id="rId5" Type="http://schemas.openxmlformats.org/officeDocument/2006/relationships/tags" Target="../tags/tag268.xml"/><Relationship Id="rId6" Type="http://schemas.openxmlformats.org/officeDocument/2006/relationships/tags" Target="../tags/tag269.xml"/><Relationship Id="rId7" Type="http://schemas.openxmlformats.org/officeDocument/2006/relationships/tags" Target="../tags/tag270.xml"/><Relationship Id="rId8" Type="http://schemas.openxmlformats.org/officeDocument/2006/relationships/tags" Target="../tags/tag27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Cse</a:t>
            </a:r>
            <a:r>
              <a:rPr lang="en-US" sz="4800" dirty="0" smtClean="0"/>
              <a:t> 373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224" y="3082087"/>
            <a:ext cx="6301975" cy="2632913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Topological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we consider graphs, we determine them to be either dense or sparse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Dense graphs are very connected, each vertex is connected to a fraction of the total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Sparse graphs are less connected and can be more clustered, each vertex is connected to some constant number of vertices</a:t>
            </a:r>
          </a:p>
        </p:txBody>
      </p:sp>
    </p:spTree>
    <p:extLst>
      <p:ext uri="{BB962C8B-B14F-4D97-AF65-F5344CB8AC3E}">
        <p14:creationId xmlns:p14="http://schemas.microsoft.com/office/powerpoint/2010/main" val="172341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eft-righ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0" r="-3112"/>
          <a:stretch/>
        </p:blipFill>
        <p:spPr>
          <a:xfrm>
            <a:off x="-317524" y="1652718"/>
            <a:ext cx="9461524" cy="4373563"/>
          </a:xfrm>
        </p:spPr>
      </p:pic>
    </p:spTree>
    <p:extLst>
      <p:ext uri="{BB962C8B-B14F-4D97-AF65-F5344CB8AC3E}">
        <p14:creationId xmlns:p14="http://schemas.microsoft.com/office/powerpoint/2010/main" val="135666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80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graphs are small, it is difficult to distinguish between the two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we represent Facebook as a graph, where users are vertices and “friendships” are edges, what can we say about the graph?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Directed?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Connected?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Cyclic?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Sparse/Dense?</a:t>
            </a:r>
          </a:p>
        </p:txBody>
      </p:sp>
    </p:spTree>
    <p:extLst>
      <p:ext uri="{BB962C8B-B14F-4D97-AF65-F5344CB8AC3E}">
        <p14:creationId xmlns:p14="http://schemas.microsoft.com/office/powerpoint/2010/main" val="188560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graphs are small, it is difficult to distinguish between the two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we represent Facebook as a graph, where users are vertices and “friendships” are edges, what can we say about the graph?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Directed? </a:t>
            </a:r>
            <a:r>
              <a:rPr lang="en-US" sz="2600" b="1" dirty="0" smtClean="0"/>
              <a:t>No, (A,B) means (B,A)</a:t>
            </a:r>
            <a:endParaRPr lang="en-US" sz="26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Connected? </a:t>
            </a:r>
            <a:r>
              <a:rPr lang="en-US" sz="2600" b="1" dirty="0" smtClean="0"/>
              <a:t>Maybe not!</a:t>
            </a:r>
            <a:endParaRPr lang="en-US" sz="26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Cyclic? </a:t>
            </a:r>
            <a:r>
              <a:rPr lang="en-US" sz="2600" b="1" dirty="0" smtClean="0"/>
              <a:t>Yes, mutual friends</a:t>
            </a:r>
            <a:endParaRPr lang="en-US" sz="26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Sparse/Dense? </a:t>
            </a:r>
            <a:r>
              <a:rPr lang="en-US" sz="2600" b="1" dirty="0" smtClean="0"/>
              <a:t>Sparse! 338 average!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2418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This “value” is called the degree of the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you have 338 friends, then that vertex has degree 338.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directed graph, we separate this into in-degree and out-degree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Consider Twitter, where friendship isn’t symmetric. The number of followers you have is your in-degree and the number of people you follow is your out degree</a:t>
            </a:r>
          </a:p>
        </p:txBody>
      </p:sp>
    </p:spTree>
    <p:extLst>
      <p:ext uri="{BB962C8B-B14F-4D97-AF65-F5344CB8AC3E}">
        <p14:creationId xmlns:p14="http://schemas.microsoft.com/office/powerpoint/2010/main" val="133267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do we represent graphs on a computer?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Two main approaches</a:t>
            </a:r>
          </a:p>
        </p:txBody>
      </p:sp>
    </p:spTree>
    <p:extLst>
      <p:ext uri="{BB962C8B-B14F-4D97-AF65-F5344CB8AC3E}">
        <p14:creationId xmlns:p14="http://schemas.microsoft.com/office/powerpoint/2010/main" val="75420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do we represent graphs on a computer?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Two main approaches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Adjacency List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Adjacency Matrix</a:t>
            </a:r>
          </a:p>
        </p:txBody>
      </p:sp>
    </p:spTree>
    <p:extLst>
      <p:ext uri="{BB962C8B-B14F-4D97-AF65-F5344CB8AC3E}">
        <p14:creationId xmlns:p14="http://schemas.microsoft.com/office/powerpoint/2010/main" val="335185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If </a:t>
            </a:r>
            <a:r>
              <a:rPr lang="en-US" sz="2400" b="0" i="1" dirty="0" smtClean="0"/>
              <a:t>(</a:t>
            </a:r>
            <a:r>
              <a:rPr lang="en-US" sz="2400" b="0" i="1" dirty="0" err="1" smtClean="0"/>
              <a:t>u,v</a:t>
            </a:r>
            <a:r>
              <a:rPr lang="en-US" sz="2400" b="0" i="1" dirty="0" smtClean="0"/>
              <a:t>) </a:t>
            </a:r>
            <a:r>
              <a:rPr lang="en-US" sz="2400" b="0" dirty="0" smtClean="0"/>
              <a:t>is an edge, then we say </a:t>
            </a:r>
            <a:r>
              <a:rPr lang="en-US" sz="2400" b="0" i="1" dirty="0" smtClean="0"/>
              <a:t>v</a:t>
            </a:r>
            <a:r>
              <a:rPr lang="en-US" sz="2400" b="0" dirty="0" smtClean="0"/>
              <a:t> is </a:t>
            </a:r>
            <a:r>
              <a:rPr lang="en-US" sz="2400" i="1" dirty="0" smtClean="0"/>
              <a:t>adjacent </a:t>
            </a:r>
            <a:r>
              <a:rPr lang="en-US" sz="2400" b="0" dirty="0" smtClean="0"/>
              <a:t>to </a:t>
            </a:r>
            <a:r>
              <a:rPr lang="en-US" sz="2400" b="0" i="1" dirty="0" smtClean="0"/>
              <a:t>u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If we want to store these edges then,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For each vertex, we maintain a list of all edges coming </a:t>
            </a:r>
            <a:r>
              <a:rPr lang="en-US" sz="2400" i="1" dirty="0" smtClean="0"/>
              <a:t>out </a:t>
            </a:r>
            <a:r>
              <a:rPr lang="en-US" sz="2400" dirty="0" smtClean="0"/>
              <a:t>of that vertex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The number of elements coming out of the vertex is called the </a:t>
            </a:r>
            <a:r>
              <a:rPr lang="en-US" sz="2400" b="0" i="1" dirty="0" smtClean="0"/>
              <a:t>out-degree</a:t>
            </a:r>
            <a:endParaRPr lang="en-US" sz="2400" b="0" dirty="0" smtClean="0"/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The number of elements coming into the vertex is the </a:t>
            </a:r>
            <a:r>
              <a:rPr lang="en-US" sz="2400" b="0" i="1" dirty="0" smtClean="0"/>
              <a:t>in-degree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5416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Imagine a two dimensional |V|</a:t>
            </a:r>
            <a:r>
              <a:rPr lang="en-US" sz="2400" b="0" dirty="0"/>
              <a:t> </a:t>
            </a:r>
            <a:r>
              <a:rPr lang="en-US" sz="2400" b="0" dirty="0" smtClean="0"/>
              <a:t>x |V| matrix.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Let the rows be source vertices, and let the rows be destination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If the edge (</a:t>
            </a:r>
            <a:r>
              <a:rPr lang="en-US" sz="2400" dirty="0" err="1" smtClean="0"/>
              <a:t>u,v</a:t>
            </a:r>
            <a:r>
              <a:rPr lang="en-US" sz="2400" dirty="0" smtClean="0"/>
              <a:t>) is in the graph, then matrix[u][v] is set to true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Alternatively, </a:t>
            </a:r>
            <a:r>
              <a:rPr lang="en-US" sz="2400" dirty="0" smtClean="0"/>
              <a:t>we can set matrix[u][v] to be the weight of the edge</a:t>
            </a:r>
            <a:endParaRPr lang="en-US" sz="2400" b="0" dirty="0" smtClean="0"/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63137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500 Internal Error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Hopefully all resolved (or close to)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P3P1 grades are up (but muted)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Leave canvas comment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Emails tomorrow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End of quarter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800100" lvl="1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69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Imagine a two dimensional |V|</a:t>
            </a:r>
            <a:r>
              <a:rPr lang="en-US" sz="2400" b="0" dirty="0"/>
              <a:t> </a:t>
            </a:r>
            <a:r>
              <a:rPr lang="en-US" sz="2400" b="0" dirty="0" smtClean="0"/>
              <a:t>x |V| matrix.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Let the rows be source vertices, and let the rows be destination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If the edge (</a:t>
            </a:r>
            <a:r>
              <a:rPr lang="en-US" sz="2400" dirty="0" err="1" smtClean="0"/>
              <a:t>u,v</a:t>
            </a:r>
            <a:r>
              <a:rPr lang="en-US" sz="2400" dirty="0" smtClean="0"/>
              <a:t>) is in the graph, then matrix[u][v] is set to true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Alternatively, </a:t>
            </a:r>
            <a:r>
              <a:rPr lang="en-US" sz="2400" dirty="0" smtClean="0"/>
              <a:t>we can set matrix[u][v] to be the weight of the edge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What is the memory consumption?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O(|V|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), but it implicitly stores in and out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If the graph is dense, then this is more efficient</a:t>
            </a:r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0269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Know the following terms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Vertices and Edges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Directed v. Undirected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In-degree and out-degree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Connected (Strongly connected)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Weighted v. </a:t>
            </a:r>
            <a:r>
              <a:rPr lang="en-US" sz="2400" dirty="0" err="1" smtClean="0"/>
              <a:t>unweighted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Cyclic v. acyclic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DAG: Directed Acyclic Graph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688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Since graphs are abstractions similar to trees, we can also perform traversals.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connected, i.e. there is a path between all pairs of vertices, then a traversal can output all nodes if you do it cleverly</a:t>
            </a:r>
          </a:p>
        </p:txBody>
      </p:sp>
    </p:spTree>
    <p:extLst>
      <p:ext uri="{BB962C8B-B14F-4D97-AF65-F5344CB8AC3E}">
        <p14:creationId xmlns:p14="http://schemas.microsoft.com/office/powerpoint/2010/main" val="427917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Depth-first search (</a:t>
            </a:r>
            <a:r>
              <a:rPr lang="en-US" dirty="0" err="1" smtClean="0"/>
              <a:t>prev</a:t>
            </a:r>
            <a:r>
              <a:rPr lang="en-US" dirty="0" smtClean="0"/>
              <a:t> graph with (D,G) added to make it connected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Traverse the tree with DFS, if there are multiple nodes to choose from, go alphabetically. Start at A.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10" idx="2"/>
            <a:endCxn id="23" idx="6"/>
          </p:cNvCxnSpPr>
          <p:nvPr/>
        </p:nvCxnSpPr>
        <p:spPr>
          <a:xfrm flipH="1" flipV="1">
            <a:off x="2397269" y="4238302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2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</a:t>
            </a:r>
          </a:p>
          <a:p>
            <a:r>
              <a:rPr lang="en-US" b="0" dirty="0" smtClean="0"/>
              <a:t>Current Node: A</a:t>
            </a:r>
          </a:p>
          <a:p>
            <a:r>
              <a:rPr lang="en-US" b="0" dirty="0" smtClean="0"/>
              <a:t>Out-vertices: B, D, E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70204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3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</a:t>
            </a:r>
          </a:p>
          <a:p>
            <a:r>
              <a:rPr lang="en-US" b="0" dirty="0" smtClean="0"/>
              <a:t>Current Node: B</a:t>
            </a:r>
          </a:p>
          <a:p>
            <a:r>
              <a:rPr lang="en-US" b="0" dirty="0" smtClean="0"/>
              <a:t>Out-vertices: D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70204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A,B, D</a:t>
            </a:r>
          </a:p>
          <a:p>
            <a:r>
              <a:rPr lang="en-US" b="0" dirty="0" smtClean="0"/>
              <a:t>Current Node: D</a:t>
            </a:r>
          </a:p>
          <a:p>
            <a:r>
              <a:rPr lang="en-US" b="0" dirty="0" smtClean="0"/>
              <a:t>Out-vertices: A,G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56399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A,B, D, A</a:t>
            </a:r>
          </a:p>
          <a:p>
            <a:r>
              <a:rPr lang="en-US" b="0" dirty="0" smtClean="0"/>
              <a:t>Current Node: A</a:t>
            </a:r>
          </a:p>
          <a:p>
            <a:r>
              <a:rPr lang="en-US" b="0" dirty="0" smtClean="0"/>
              <a:t>Out-vertices: B,D,E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56399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A,B, D, A	</a:t>
            </a:r>
            <a:r>
              <a:rPr lang="en-US" dirty="0" smtClean="0"/>
              <a:t>Oh, no! We have repeated output!</a:t>
            </a:r>
            <a:endParaRPr lang="en-US" b="0" dirty="0" smtClean="0"/>
          </a:p>
          <a:p>
            <a:r>
              <a:rPr lang="en-US" b="0" dirty="0" smtClean="0"/>
              <a:t>Current Node: A</a:t>
            </a:r>
          </a:p>
          <a:p>
            <a:r>
              <a:rPr lang="en-US" b="0" dirty="0" smtClean="0"/>
              <a:t>Out-vertices: B,D,E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56399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Depth first search needs to check which nodes have been output or else it can get stuck in loops.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This increases the runtime and memory constraints of the traversal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a connected graph, a BFS will print all nodes, but it will repeat if there are cycles and may not terminate</a:t>
            </a:r>
          </a:p>
        </p:txBody>
      </p:sp>
    </p:spTree>
    <p:extLst>
      <p:ext uri="{BB962C8B-B14F-4D97-AF65-F5344CB8AC3E}">
        <p14:creationId xmlns:p14="http://schemas.microsoft.com/office/powerpoint/2010/main" val="358593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graph is composed of two things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edges (which are ordered vertex tuples)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Trees are types of graphs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of the nodes is a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pointer from parent to child is an edge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Represented as G(V,E) to indicate that V is the set of vertices and E is the set of edges</a:t>
            </a:r>
          </a:p>
        </p:txBody>
      </p:sp>
    </p:spTree>
    <p:extLst>
      <p:ext uri="{BB962C8B-B14F-4D97-AF65-F5344CB8AC3E}">
        <p14:creationId xmlns:p14="http://schemas.microsoft.com/office/powerpoint/2010/main" val="91401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As an aside, in-order, pre-order</a:t>
            </a:r>
            <a:r>
              <a:rPr lang="en-US" sz="2800" dirty="0"/>
              <a:t> </a:t>
            </a:r>
            <a:r>
              <a:rPr lang="en-US" sz="2800" dirty="0" smtClean="0"/>
              <a:t>and post-order traversals only make sense in binary trees, so they aren’t important for graphs. However, we do need some way to order our out-vertices (left and right in BST).</a:t>
            </a:r>
          </a:p>
        </p:txBody>
      </p:sp>
    </p:spTree>
    <p:extLst>
      <p:ext uri="{BB962C8B-B14F-4D97-AF65-F5344CB8AC3E}">
        <p14:creationId xmlns:p14="http://schemas.microsoft.com/office/powerpoint/2010/main" val="702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For an arbitrary graph and starting node v, find all nodes </a:t>
            </a:r>
            <a:r>
              <a:rPr lang="en-US" sz="2800" i="1" dirty="0" smtClean="0"/>
              <a:t>reachable</a:t>
            </a:r>
            <a:r>
              <a:rPr lang="en-US" sz="2800" b="0" dirty="0" smtClean="0"/>
              <a:t> </a:t>
            </a:r>
            <a:r>
              <a:rPr lang="en-US" sz="2800" dirty="0" smtClean="0"/>
              <a:t>from v.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here exists a path from v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Doing something or “processing” each node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Determines if an undirected graph is connected? If a traversal goes through all vertices, then it is connected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Basic idea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Traverse through the nodes like a tree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Mark the nodes as visited to prevent cycles and from processing the same node twice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675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 Idea in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24000"/>
            <a:ext cx="6553200" cy="434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traverseGraph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pending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emptySet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8064A2"/>
                </a:solidFill>
                <a:latin typeface="Courier New" pitchFamily="49" charset="0"/>
              </a:rPr>
              <a:t>	</a:t>
            </a:r>
            <a:r>
              <a:rPr lang="en-US" sz="2000" kern="0" dirty="0" smtClean="0">
                <a:solidFill>
                  <a:srgbClr val="8064A2"/>
                </a:solidFill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rgbClr val="8064A2"/>
                </a:solidFill>
                <a:latin typeface="Courier New" pitchFamily="49" charset="0"/>
              </a:rPr>
              <a:t>pending.add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6"/>
                </a:solidFill>
                <a:latin typeface="Courier New" pitchFamily="49" charset="0"/>
              </a:rPr>
              <a:t>start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as visited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</a:t>
            </a:r>
            <a:r>
              <a:rPr lang="en-US" sz="2000" kern="0" baseline="0" dirty="0" smtClean="0">
                <a:solidFill>
                  <a:srgbClr val="119F33"/>
                </a:solidFill>
                <a:latin typeface="Courier New" pitchFamily="49" charset="0"/>
              </a:rPr>
              <a:t>while</a:t>
            </a:r>
            <a:r>
              <a:rPr lang="en-US" sz="2000" kern="0" baseline="0" dirty="0" smtClean="0">
                <a:latin typeface="Courier New" pitchFamily="49" charset="0"/>
              </a:rPr>
              <a:t>(</a:t>
            </a:r>
            <a:r>
              <a:rPr lang="en-US" sz="2000" kern="0" baseline="0" dirty="0" smtClean="0">
                <a:solidFill>
                  <a:srgbClr val="8064A2"/>
                </a:solidFill>
                <a:latin typeface="Courier New" pitchFamily="49" charset="0"/>
              </a:rPr>
              <a:t>pending</a:t>
            </a:r>
            <a:r>
              <a:rPr lang="en-US" sz="2000" kern="0" dirty="0" smtClean="0">
                <a:latin typeface="Courier New" pitchFamily="49" charset="0"/>
              </a:rPr>
              <a:t>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next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pending.remove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</a:rPr>
              <a:t> each node </a:t>
            </a:r>
            <a:r>
              <a:rPr lang="en-US" sz="2000" kern="0" dirty="0" smtClean="0">
                <a:solidFill>
                  <a:srgbClr val="F79646"/>
                </a:solidFill>
                <a:latin typeface="Courier New" pitchFamily="49" charset="0"/>
              </a:rPr>
              <a:t>u</a:t>
            </a:r>
            <a:r>
              <a:rPr lang="en-US" sz="2000" kern="0" dirty="0" smtClean="0">
                <a:latin typeface="Courier New" pitchFamily="49" charset="0"/>
              </a:rPr>
              <a:t> adjacent to next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is not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marked visited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   </a:t>
            </a:r>
            <a:r>
              <a:rPr lang="en-US" sz="2000" kern="0" dirty="0" smtClean="0">
                <a:solidFill>
                  <a:srgbClr val="000000"/>
                </a:solidFill>
                <a:latin typeface="Courier New" pitchFamily="49" charset="0"/>
              </a:rPr>
              <a:t>mark </a:t>
            </a:r>
            <a:r>
              <a:rPr lang="en-US" sz="2000" kern="0" dirty="0" smtClean="0">
                <a:solidFill>
                  <a:srgbClr val="F79646"/>
                </a:solidFill>
                <a:latin typeface="Courier New" pitchFamily="49" charset="0"/>
              </a:rPr>
              <a:t>u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.add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0850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9319861" cy="1371600"/>
          </a:xfrm>
        </p:spPr>
        <p:txBody>
          <a:bodyPr/>
          <a:lstStyle/>
          <a:p>
            <a:r>
              <a:rPr lang="en-US" dirty="0" smtClean="0"/>
              <a:t>Runtime and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Assuming we can add and remove from our “pending” DS in O(1) time, the entire traversal is O(|E|)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Our traversal order depends on what we use for our pending DS.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Stack : DFS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Queue: BFS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These are the main traversal techniques in CS, but there are others!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099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Comparison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Breadth-first always finds shortest length paths, i.e., “optimal solutions”</a:t>
            </a:r>
          </a:p>
          <a:p>
            <a:pPr lvl="1"/>
            <a:r>
              <a:rPr lang="en-US" dirty="0" smtClean="0"/>
              <a:t>Better for “what is the shortest path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y</a:t>
            </a:r>
            <a:r>
              <a:rPr lang="en-US" dirty="0" smtClean="0"/>
              <a:t>”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But depth-first can use less space in finding a path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longest path</a:t>
            </a:r>
            <a:r>
              <a:rPr lang="en-US" dirty="0" smtClean="0"/>
              <a:t> in the graph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/>
              <a:t> and highest out-degree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/>
              <a:t> then DFS stack never has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d*p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But a queue for BFS may hold </a:t>
            </a:r>
            <a:r>
              <a:rPr lang="en-US" i="1" dirty="0" smtClean="0"/>
              <a:t>O</a:t>
            </a:r>
            <a:r>
              <a:rPr lang="en-US" dirty="0" smtClean="0"/>
              <a:t>(|V|) nodes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third approach</a:t>
            </a:r>
            <a:r>
              <a:rPr lang="en-US" dirty="0"/>
              <a:t> </a:t>
            </a:r>
            <a:r>
              <a:rPr lang="en-US" dirty="0" smtClean="0"/>
              <a:t>(useful in Artificial Intelligence)</a:t>
            </a:r>
          </a:p>
          <a:p>
            <a:pPr lvl="1"/>
            <a:r>
              <a:rPr lang="en-US" i="1" dirty="0" smtClean="0"/>
              <a:t>Iterative deepening (IDFS)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Try DFS but disallow recursion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levels deep</a:t>
            </a:r>
          </a:p>
          <a:p>
            <a:pPr lvl="2"/>
            <a:r>
              <a:rPr lang="en-US" dirty="0" smtClean="0"/>
              <a:t>If that fails, increment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and start the entire search over</a:t>
            </a:r>
          </a:p>
          <a:p>
            <a:pPr lvl="1"/>
            <a:r>
              <a:rPr lang="en-US" dirty="0" smtClean="0"/>
              <a:t>Like BFS, finds shortest paths.  Like DFS, less space.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9" y="2140338"/>
            <a:ext cx="8399025" cy="22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9" y="2140338"/>
            <a:ext cx="8399025" cy="229196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9908" y="4763342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It’s never too late to start your </a:t>
            </a:r>
            <a:r>
              <a:rPr lang="en-US" sz="2400" dirty="0" err="1" smtClean="0"/>
              <a:t>xkcd</a:t>
            </a:r>
            <a:r>
              <a:rPr lang="en-US" sz="2400" dirty="0" smtClean="0"/>
              <a:t> addiction</a:t>
            </a:r>
          </a:p>
        </p:txBody>
      </p:sp>
    </p:spTree>
    <p:extLst>
      <p:ext uri="{BB962C8B-B14F-4D97-AF65-F5344CB8AC3E}">
        <p14:creationId xmlns:p14="http://schemas.microsoft.com/office/powerpoint/2010/main" val="144070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Topological ordering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One final ordering for graphs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Ordering with a focus on dependency resolutions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Example, consider a graph where courses are vertices and prerequisites are edges.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 topological ordering is any valid class order</a:t>
            </a:r>
          </a:p>
        </p:txBody>
      </p:sp>
    </p:spTree>
    <p:extLst>
      <p:ext uri="{BB962C8B-B14F-4D97-AF65-F5344CB8AC3E}">
        <p14:creationId xmlns:p14="http://schemas.microsoft.com/office/powerpoint/2010/main" val="317775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48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Topological Sort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 Given a DAG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 smtClean="0"/>
              <a:t>, output all vertices in an order such that no vertex appears before another vertex that has an edge to 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Example input: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One example output:</a:t>
            </a:r>
          </a:p>
          <a:p>
            <a:pPr>
              <a:buNone/>
            </a:pPr>
            <a:r>
              <a:rPr lang="en-US" dirty="0" smtClean="0"/>
              <a:t>     126, 142, 143, 374, 373, 417, 410, 413, XYZ, 415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143000" y="2590800"/>
            <a:ext cx="6858000" cy="2895600"/>
            <a:chOff x="1143000" y="2590800"/>
            <a:chExt cx="6858000" cy="2895600"/>
          </a:xfrm>
        </p:grpSpPr>
        <p:sp>
          <p:nvSpPr>
            <p:cNvPr id="7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  <a:stCxn id="7" idx="6"/>
              <a:endCxn id="8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8" idx="6"/>
              <a:endCxn id="10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8" idx="6"/>
              <a:endCxn id="9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28" name="AutoShape 26"/>
            <p:cNvCxnSpPr>
              <a:cxnSpLocks noChangeShapeType="1"/>
              <a:stCxn id="10" idx="6"/>
              <a:endCxn id="2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7" name="AutoShape 16"/>
            <p:cNvCxnSpPr>
              <a:cxnSpLocks noChangeShapeType="1"/>
              <a:stCxn id="36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9" name="AutoShape 26"/>
            <p:cNvCxnSpPr>
              <a:cxnSpLocks noChangeShapeType="1"/>
              <a:stCxn id="10" idx="6"/>
              <a:endCxn id="38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1" name="AutoShape 26"/>
            <p:cNvCxnSpPr>
              <a:cxnSpLocks noChangeShapeType="1"/>
              <a:stCxn id="10" idx="6"/>
              <a:endCxn id="40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4" name="AutoShape 26"/>
            <p:cNvCxnSpPr>
              <a:cxnSpLocks noChangeShapeType="1"/>
              <a:stCxn id="10" idx="6"/>
              <a:endCxn id="42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8" name="AutoShape 18"/>
            <p:cNvCxnSpPr>
              <a:cxnSpLocks noChangeShapeType="1"/>
              <a:endCxn id="47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42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33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Questions and comments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Why do we perform topological sorts only on DAGs?</a:t>
            </a:r>
          </a:p>
          <a:p>
            <a:pPr lvl="1"/>
            <a:r>
              <a:rPr lang="en-US" dirty="0" smtClean="0"/>
              <a:t>Because a cycle means there is no correct answer</a:t>
            </a:r>
          </a:p>
          <a:p>
            <a:endParaRPr lang="en-US" dirty="0" smtClean="0"/>
          </a:p>
          <a:p>
            <a:r>
              <a:rPr lang="en-US" b="1" dirty="0" smtClean="0"/>
              <a:t>Is there always a unique answer?</a:t>
            </a:r>
          </a:p>
          <a:p>
            <a:pPr lvl="1"/>
            <a:r>
              <a:rPr lang="en-US" dirty="0" smtClean="0"/>
              <a:t>No, there can be 1 or more answers; depends on the graph</a:t>
            </a:r>
          </a:p>
          <a:p>
            <a:pPr lvl="1"/>
            <a:r>
              <a:rPr lang="en-US" dirty="0" smtClean="0"/>
              <a:t>Graph with 5 topological orders: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Do some DAGs have exactly 1 answer?</a:t>
            </a:r>
          </a:p>
          <a:p>
            <a:pPr lvl="1"/>
            <a:r>
              <a:rPr lang="en-US" dirty="0" smtClean="0"/>
              <a:t>Yes, including all lists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Terminology: A DAG represents a </a:t>
            </a:r>
            <a:r>
              <a:rPr lang="en-US" dirty="0" smtClean="0">
                <a:solidFill>
                  <a:srgbClr val="4F81BD"/>
                </a:solidFill>
              </a:rPr>
              <a:t>partial order </a:t>
            </a:r>
            <a:r>
              <a:rPr lang="en-US" dirty="0" smtClean="0"/>
              <a:t>and a topological sort produces a </a:t>
            </a:r>
            <a:r>
              <a:rPr lang="en-US" dirty="0" smtClean="0">
                <a:solidFill>
                  <a:schemeClr val="accent1"/>
                </a:solidFill>
              </a:rPr>
              <a:t>total order </a:t>
            </a:r>
            <a:r>
              <a:rPr lang="en-US" dirty="0" smtClean="0"/>
              <a:t>that is consistent with it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6000" y="342900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2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are not an ADT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There is no “functions” that a graph supports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Rather, graphs are a theoretical framework for understanding certain types of problems.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Travelling salesman, path finding, resource allocating</a:t>
            </a:r>
          </a:p>
        </p:txBody>
      </p:sp>
    </p:spTree>
    <p:extLst>
      <p:ext uri="{BB962C8B-B14F-4D97-AF65-F5344CB8AC3E}">
        <p14:creationId xmlns:p14="http://schemas.microsoft.com/office/powerpoint/2010/main" val="278024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Uses of Topological Sort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Figuring out how to graduate</a:t>
            </a:r>
          </a:p>
          <a:p>
            <a:endParaRPr lang="en-US" dirty="0" smtClean="0"/>
          </a:p>
          <a:p>
            <a:r>
              <a:rPr lang="en-US" dirty="0" smtClean="0"/>
              <a:t>Computing an order in which to </a:t>
            </a:r>
            <a:r>
              <a:rPr lang="en-US" dirty="0" err="1" smtClean="0"/>
              <a:t>recompute</a:t>
            </a:r>
            <a:r>
              <a:rPr lang="en-US" dirty="0" smtClean="0"/>
              <a:t> cells in a spreadsheet</a:t>
            </a:r>
          </a:p>
          <a:p>
            <a:endParaRPr lang="en-US" dirty="0" smtClean="0"/>
          </a:p>
          <a:p>
            <a:r>
              <a:rPr lang="en-US" dirty="0" smtClean="0"/>
              <a:t>Determining an order to compile files using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general, </a:t>
            </a:r>
            <a:r>
              <a:rPr lang="en-US" dirty="0" smtClean="0"/>
              <a:t>taking </a:t>
            </a:r>
            <a:r>
              <a:rPr lang="en-US" dirty="0"/>
              <a:t>a dependency graph </a:t>
            </a:r>
            <a:r>
              <a:rPr lang="en-US" dirty="0" smtClean="0"/>
              <a:t>and finding </a:t>
            </a:r>
            <a:r>
              <a:rPr lang="en-US" dirty="0"/>
              <a:t>an order of execution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282E"/>
                </a:solidFill>
              </a:rPr>
              <a:t>Topological Sort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(“mark”) each vertex with its in-degree</a:t>
            </a:r>
          </a:p>
          <a:p>
            <a:pPr marL="857250" lvl="1" indent="-457200"/>
            <a:r>
              <a:rPr lang="en-US" dirty="0" smtClean="0"/>
              <a:t>Think “write in a field in the vertex”</a:t>
            </a:r>
          </a:p>
          <a:p>
            <a:pPr marL="857250" lvl="1" indent="-457200"/>
            <a:r>
              <a:rPr lang="en-US" dirty="0" smtClean="0"/>
              <a:t>Could also do this via a data structure (e.g., array) on the side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Choose a vertex </a:t>
            </a:r>
            <a:r>
              <a:rPr lang="en-US" b="1" dirty="0" smtClean="0"/>
              <a:t>v</a:t>
            </a:r>
            <a:r>
              <a:rPr lang="en-US" dirty="0" smtClean="0"/>
              <a:t> with labeled with 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/>
              <a:t>conceptually</a:t>
            </a:r>
            <a:r>
              <a:rPr lang="en-US" dirty="0" smtClean="0"/>
              <a:t>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solidFill>
                  <a:schemeClr val="accent1"/>
                </a:solidFill>
              </a:rPr>
              <a:t>decrement the in-degree </a:t>
            </a:r>
            <a:r>
              <a:rPr lang="en-US" dirty="0" smtClean="0"/>
              <a:t>of </a:t>
            </a:r>
            <a:r>
              <a:rPr lang="en-US" b="1" dirty="0" smtClean="0"/>
              <a:t>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6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28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126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</a:t>
            </a:r>
            <a:r>
              <a:rPr lang="en-US" sz="2000" kern="0" dirty="0" smtClean="0">
                <a:solidFill>
                  <a:srgbClr val="F79646"/>
                </a:solidFill>
                <a:latin typeface="Calibri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8" name="Straight Connector 7"/>
          <p:cNvCxnSpPr/>
          <p:nvPr/>
        </p:nvCxnSpPr>
        <p:spPr bwMode="auto">
          <a:xfrm flipV="1">
            <a:off x="2592388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46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142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5908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12905" y="5791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34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143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670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67000" y="5791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242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73044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96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374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1      0       0                                      2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55765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3385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09105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70065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056312" y="5306388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73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373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2667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26675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600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7696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168704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57569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932814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60556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4864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07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>
                <a:solidFill>
                  <a:srgbClr val="F7964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</a:rPr>
              <a:t>  417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x      x      x       x                                </a:t>
            </a:r>
            <a:r>
              <a:rPr lang="en-US" sz="2000" kern="0" dirty="0" smtClean="0">
                <a:solidFill>
                  <a:srgbClr val="F79646"/>
                </a:solidFill>
                <a:latin typeface="Calibri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670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527117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13159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148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599576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70691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1466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6029492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588499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62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>
                <a:solidFill>
                  <a:srgbClr val="F7964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</a:rPr>
              <a:t>  410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0                                                       1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9" name="Straight Connector 38"/>
          <p:cNvCxnSpPr/>
          <p:nvPr/>
        </p:nvCxnSpPr>
        <p:spPr bwMode="auto">
          <a:xfrm flipV="1">
            <a:off x="261287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261287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04963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365923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3796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459516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02529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55869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60198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5903529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06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graphs, there are two important variables,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Our analysis can now have two inputs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Before, our input size was </a:t>
            </a:r>
            <a:r>
              <a:rPr lang="en-US" sz="2800" i="1" dirty="0" smtClean="0"/>
              <a:t>n</a:t>
            </a:r>
            <a:r>
              <a:rPr lang="en-US" sz="2800" dirty="0" smtClean="0"/>
              <a:t>, now we use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is the maximum size of |E|? </a:t>
            </a:r>
            <a:r>
              <a:rPr lang="en-US" sz="2800" b="1" dirty="0" smtClean="0"/>
              <a:t>O(|V|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</a:t>
            </a:r>
            <a:endParaRPr lang="en-US" sz="2800" baseline="300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For any vertices </a:t>
            </a:r>
            <a:r>
              <a:rPr lang="en-US" sz="2600" dirty="0" err="1" smtClean="0"/>
              <a:t>a,b</a:t>
            </a:r>
            <a:r>
              <a:rPr lang="en-US" sz="2600" dirty="0" smtClean="0"/>
              <a:t>, there can exist at most one edge (</a:t>
            </a:r>
            <a:r>
              <a:rPr lang="en-US" sz="2600" dirty="0" err="1" smtClean="0"/>
              <a:t>a,b</a:t>
            </a:r>
            <a:r>
              <a:rPr lang="en-US" sz="2600" dirty="0" smtClean="0"/>
              <a:t>)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 can equal B (this is a self loop)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There can be (</a:t>
            </a:r>
            <a:r>
              <a:rPr lang="en-US" sz="2600" dirty="0" err="1" smtClean="0"/>
              <a:t>b,a</a:t>
            </a:r>
            <a:r>
              <a:rPr lang="en-US" sz="2600" dirty="0" smtClean="0"/>
              <a:t>) -- directed</a:t>
            </a:r>
          </a:p>
        </p:txBody>
      </p:sp>
    </p:spTree>
    <p:extLst>
      <p:ext uri="{BB962C8B-B14F-4D97-AF65-F5344CB8AC3E}">
        <p14:creationId xmlns:p14="http://schemas.microsoft.com/office/powerpoint/2010/main" val="277555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413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592388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59080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242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148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599576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84496" y="5388648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14667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523702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056312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5923756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828502" y="6096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62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XYZ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x      x      x       x       x      x               x       </a:t>
            </a:r>
            <a:r>
              <a:rPr lang="en-US" sz="2000" kern="0" dirty="0" smtClean="0">
                <a:solidFill>
                  <a:srgbClr val="F79646"/>
                </a:solidFill>
                <a:latin typeface="Calibri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0                                                        1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4048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4048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7388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7304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5307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2224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06062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3654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97502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051225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975025" y="6096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42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XYZ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415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0                                                         1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2667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26675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0220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316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140236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30725" y="54864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060953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51728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01644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019800" y="5785601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6003512" y="6014201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74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Notice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Needed a vertex with in-degree 0 to start</a:t>
            </a:r>
          </a:p>
          <a:p>
            <a:pPr lvl="1"/>
            <a:r>
              <a:rPr lang="en-US" sz="2400" dirty="0" smtClean="0"/>
              <a:t>Will always have at least 1 because no cycles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Ties among vertices with in-degrees of 0 can be broken arbitrarily</a:t>
            </a:r>
          </a:p>
          <a:p>
            <a:pPr lvl="1"/>
            <a:r>
              <a:rPr lang="en-US" sz="2400" dirty="0" smtClean="0"/>
              <a:t>Can be more than one correct answer, by definition, depending on the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Implementation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trick is to avoid searching for a zero-degree node every time!</a:t>
            </a:r>
          </a:p>
          <a:p>
            <a:pPr lvl="1"/>
            <a:r>
              <a:rPr lang="en-US" dirty="0" smtClean="0"/>
              <a:t>Keep the “pending” zero-degree nodes in a list, stack, queue, bag, table, or something</a:t>
            </a:r>
          </a:p>
          <a:p>
            <a:pPr lvl="1"/>
            <a:r>
              <a:rPr lang="en-US" dirty="0" smtClean="0"/>
              <a:t>Order we process them affects output but not correctness or efficiency provided add/remove are both 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Using a queue: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each vertex with its in-degree, </a:t>
            </a:r>
            <a:r>
              <a:rPr lang="en-US" dirty="0" err="1" smtClean="0">
                <a:solidFill>
                  <a:schemeClr val="accent1"/>
                </a:solidFill>
              </a:rPr>
              <a:t>enqueue</a:t>
            </a:r>
            <a:r>
              <a:rPr lang="en-US" dirty="0" smtClean="0">
                <a:solidFill>
                  <a:schemeClr val="accent1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queue is not empty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4F81BD"/>
                </a:solidFill>
              </a:rPr>
              <a:t>v</a:t>
            </a:r>
            <a:r>
              <a:rPr lang="en-US" dirty="0" smtClean="0">
                <a:solidFill>
                  <a:srgbClr val="4F81BD"/>
                </a:solidFill>
              </a:rPr>
              <a:t> = </a:t>
            </a:r>
            <a:r>
              <a:rPr lang="en-US" dirty="0" err="1" smtClean="0">
                <a:solidFill>
                  <a:srgbClr val="4F81BD"/>
                </a:solidFill>
              </a:rPr>
              <a:t>dequeue</a:t>
            </a:r>
            <a:r>
              <a:rPr lang="en-US" dirty="0" smtClean="0">
                <a:solidFill>
                  <a:srgbClr val="4F81BD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decrement the in-degree of </a:t>
            </a:r>
            <a:r>
              <a:rPr lang="en-US" b="1" dirty="0" smtClean="0"/>
              <a:t>u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1"/>
                </a:solidFill>
              </a:rPr>
              <a:t> if new degree is 0, </a:t>
            </a:r>
            <a:r>
              <a:rPr lang="en-US" dirty="0" err="1" smtClean="0">
                <a:solidFill>
                  <a:schemeClr val="accent1"/>
                </a:solidFill>
              </a:rPr>
              <a:t>enqueue</a:t>
            </a:r>
            <a:r>
              <a:rPr lang="en-US" dirty="0" smtClean="0">
                <a:solidFill>
                  <a:schemeClr val="accent1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the nodes that have in-degree 0 (no </a:t>
            </a:r>
            <a:r>
              <a:rPr lang="en-US" dirty="0" err="1" smtClean="0"/>
              <a:t>prereqs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Then eliminate that vertex (print it out) and eliminate its out edges.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64977" y="2824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2" idx="4"/>
            <a:endCxn id="23" idx="1"/>
          </p:cNvCxnSpPr>
          <p:nvPr/>
        </p:nvCxnSpPr>
        <p:spPr>
          <a:xfrm>
            <a:off x="765739" y="3425729"/>
            <a:ext cx="1118097" cy="599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7"/>
            <a:endCxn id="7" idx="3"/>
          </p:cNvCxnSpPr>
          <p:nvPr/>
        </p:nvCxnSpPr>
        <p:spPr>
          <a:xfrm flipV="1">
            <a:off x="978410" y="2558638"/>
            <a:ext cx="1656050" cy="35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1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dirty="0" smtClean="0"/>
              <a:t>What is a valid topological sort of this graph?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64977" y="2824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2" idx="4"/>
            <a:endCxn id="23" idx="1"/>
          </p:cNvCxnSpPr>
          <p:nvPr/>
        </p:nvCxnSpPr>
        <p:spPr>
          <a:xfrm>
            <a:off x="765739" y="3425729"/>
            <a:ext cx="1118097" cy="599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7"/>
            <a:endCxn id="7" idx="3"/>
          </p:cNvCxnSpPr>
          <p:nvPr/>
        </p:nvCxnSpPr>
        <p:spPr>
          <a:xfrm flipV="1">
            <a:off x="978410" y="2558638"/>
            <a:ext cx="1656050" cy="35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5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dirty="0" smtClean="0"/>
              <a:t>What is a valid topological sort of this graph?</a:t>
            </a:r>
          </a:p>
          <a:p>
            <a:r>
              <a:rPr lang="en-US" b="0" dirty="0" smtClean="0"/>
              <a:t>F,C,G,D,A,E,B		F,G,D,C,A,E,B</a:t>
            </a:r>
          </a:p>
          <a:p>
            <a:r>
              <a:rPr lang="en-US" b="0" dirty="0" smtClean="0"/>
              <a:t>F,G,C,D,A,E,B		</a:t>
            </a:r>
            <a:r>
              <a:rPr lang="en-US" dirty="0" smtClean="0"/>
              <a:t>Are these all the valid solutions?</a:t>
            </a:r>
            <a:endParaRPr lang="en-US" b="0" dirty="0" smtClean="0"/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64977" y="2824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2" idx="4"/>
            <a:endCxn id="23" idx="1"/>
          </p:cNvCxnSpPr>
          <p:nvPr/>
        </p:nvCxnSpPr>
        <p:spPr>
          <a:xfrm>
            <a:off x="765739" y="3425729"/>
            <a:ext cx="1118097" cy="599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7"/>
            <a:endCxn id="7" idx="3"/>
          </p:cNvCxnSpPr>
          <p:nvPr/>
        </p:nvCxnSpPr>
        <p:spPr>
          <a:xfrm flipV="1">
            <a:off x="978410" y="2558638"/>
            <a:ext cx="1656050" cy="35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87947" y="5439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6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</p:txBody>
      </p:sp>
    </p:spTree>
    <p:extLst>
      <p:ext uri="{BB962C8B-B14F-4D97-AF65-F5344CB8AC3E}">
        <p14:creationId xmlns:p14="http://schemas.microsoft.com/office/powerpoint/2010/main" val="428053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172963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Paths and Cycles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path: a set of edges connecting two vertices where all of the edges are connected and neither edges nor vertices are repeated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cycle: a path that starts and ends on the same </a:t>
            </a:r>
          </a:p>
        </p:txBody>
      </p:sp>
    </p:spTree>
    <p:extLst>
      <p:ext uri="{BB962C8B-B14F-4D97-AF65-F5344CB8AC3E}">
        <p14:creationId xmlns:p14="http://schemas.microsoft.com/office/powerpoint/2010/main" val="79185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Can also be used for cycle detection</a:t>
            </a:r>
          </a:p>
        </p:txBody>
      </p:sp>
    </p:spTree>
    <p:extLst>
      <p:ext uri="{BB962C8B-B14F-4D97-AF65-F5344CB8AC3E}">
        <p14:creationId xmlns:p14="http://schemas.microsoft.com/office/powerpoint/2010/main" val="254803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Can also be used for cycle detection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could we find cycles in an undirected graph?</a:t>
            </a:r>
          </a:p>
        </p:txBody>
      </p:sp>
    </p:spTree>
    <p:extLst>
      <p:ext uri="{BB962C8B-B14F-4D97-AF65-F5344CB8AC3E}">
        <p14:creationId xmlns:p14="http://schemas.microsoft.com/office/powerpoint/2010/main" val="16791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Can also be used for cycle detection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could we find cycles in an undirected graph?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Any traversal that visits a node more than once has a cycle.</a:t>
            </a:r>
          </a:p>
        </p:txBody>
      </p:sp>
    </p:spTree>
    <p:extLst>
      <p:ext uri="{BB962C8B-B14F-4D97-AF65-F5344CB8AC3E}">
        <p14:creationId xmlns:p14="http://schemas.microsoft.com/office/powerpoint/2010/main" val="408777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</p:txBody>
      </p:sp>
    </p:spTree>
    <p:extLst>
      <p:ext uri="{BB962C8B-B14F-4D97-AF65-F5344CB8AC3E}">
        <p14:creationId xmlns:p14="http://schemas.microsoft.com/office/powerpoint/2010/main" val="294590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Topological sort: </a:t>
            </a:r>
          </a:p>
        </p:txBody>
      </p:sp>
    </p:spTree>
    <p:extLst>
      <p:ext uri="{BB962C8B-B14F-4D97-AF65-F5344CB8AC3E}">
        <p14:creationId xmlns:p14="http://schemas.microsoft.com/office/powerpoint/2010/main" val="258785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Topological sort: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Programs and dependencies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Courses and </a:t>
            </a:r>
            <a:r>
              <a:rPr lang="en-US" sz="2600" dirty="0" err="1" smtClean="0"/>
              <a:t>prereqs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8152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Topological sort: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Programs and dependencies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Courses and </a:t>
            </a:r>
            <a:r>
              <a:rPr lang="en-US" sz="2600" dirty="0" err="1" smtClean="0"/>
              <a:t>prereqs</a:t>
            </a:r>
            <a:endParaRPr lang="en-US" sz="2600" dirty="0" smtClean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the vertices and edges are impact what the “solution” </a:t>
            </a:r>
            <a:r>
              <a:rPr lang="en-US" sz="2800" dirty="0" smtClean="0"/>
              <a:t>is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5726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8" b="318"/>
          <a:stretch>
            <a:fillRect/>
          </a:stretch>
        </p:blipFill>
        <p:spPr>
          <a:xfrm>
            <a:off x="704018" y="627921"/>
            <a:ext cx="7620000" cy="5483225"/>
          </a:xfrm>
        </p:spPr>
      </p:pic>
    </p:spTree>
    <p:extLst>
      <p:ext uri="{BB962C8B-B14F-4D97-AF65-F5344CB8AC3E}">
        <p14:creationId xmlns:p14="http://schemas.microsoft.com/office/powerpoint/2010/main" val="103663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</p:txBody>
      </p:sp>
    </p:spTree>
    <p:extLst>
      <p:ext uri="{BB962C8B-B14F-4D97-AF65-F5344CB8AC3E}">
        <p14:creationId xmlns:p14="http://schemas.microsoft.com/office/powerpoint/2010/main" val="44125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Same as a lot of network problems</a:t>
            </a:r>
          </a:p>
        </p:txBody>
      </p:sp>
    </p:spTree>
    <p:extLst>
      <p:ext uri="{BB962C8B-B14F-4D97-AF65-F5344CB8AC3E}">
        <p14:creationId xmlns:p14="http://schemas.microsoft.com/office/powerpoint/2010/main" val="16575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Paths and cycles can not have repeated vertices or edges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path that can repeat vertices or edges is called a walk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path that can repeat vertices but not edges is called a trail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circuit is a trail that starts and ends at the same vertex</a:t>
            </a:r>
          </a:p>
        </p:txBody>
      </p:sp>
    </p:spTree>
    <p:extLst>
      <p:ext uri="{BB962C8B-B14F-4D97-AF65-F5344CB8AC3E}">
        <p14:creationId xmlns:p14="http://schemas.microsoft.com/office/powerpoint/2010/main" val="273863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Same as a lot of network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“Traffic” networks</a:t>
            </a:r>
          </a:p>
        </p:txBody>
      </p:sp>
    </p:spTree>
    <p:extLst>
      <p:ext uri="{BB962C8B-B14F-4D97-AF65-F5344CB8AC3E}">
        <p14:creationId xmlns:p14="http://schemas.microsoft.com/office/powerpoint/2010/main" val="91672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Same as a lot of network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“Traffic” networks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do our edges represent?</a:t>
            </a:r>
          </a:p>
        </p:txBody>
      </p:sp>
    </p:spTree>
    <p:extLst>
      <p:ext uri="{BB962C8B-B14F-4D97-AF65-F5344CB8AC3E}">
        <p14:creationId xmlns:p14="http://schemas.microsoft.com/office/powerpoint/2010/main" val="27339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</p:txBody>
      </p:sp>
    </p:spTree>
    <p:extLst>
      <p:ext uri="{BB962C8B-B14F-4D97-AF65-F5344CB8AC3E}">
        <p14:creationId xmlns:p14="http://schemas.microsoft.com/office/powerpoint/2010/main" val="79267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</p:txBody>
      </p:sp>
    </p:spTree>
    <p:extLst>
      <p:ext uri="{BB962C8B-B14F-4D97-AF65-F5344CB8AC3E}">
        <p14:creationId xmlns:p14="http://schemas.microsoft.com/office/powerpoint/2010/main" val="7388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Do a BFS traversal of the tree and keep track of paths!</a:t>
            </a:r>
          </a:p>
        </p:txBody>
      </p:sp>
    </p:spTree>
    <p:extLst>
      <p:ext uri="{BB962C8B-B14F-4D97-AF65-F5344CB8AC3E}">
        <p14:creationId xmlns:p14="http://schemas.microsoft.com/office/powerpoint/2010/main" val="158577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Do a BFS traversal of the tree and keep track of paths!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Path-keeping is non-trivial, we’ll talk about it on Wednesday</a:t>
            </a:r>
          </a:p>
        </p:txBody>
      </p:sp>
    </p:spTree>
    <p:extLst>
      <p:ext uri="{BB962C8B-B14F-4D97-AF65-F5344CB8AC3E}">
        <p14:creationId xmlns:p14="http://schemas.microsoft.com/office/powerpoint/2010/main" val="46135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Do a BFS traversal of the tree and keep track of paths!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Path-keeping is non-trivial, we’ll talk about it on Wednesday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if the graph has weights?</a:t>
            </a:r>
          </a:p>
        </p:txBody>
      </p:sp>
    </p:spTree>
    <p:extLst>
      <p:ext uri="{BB962C8B-B14F-4D97-AF65-F5344CB8AC3E}">
        <p14:creationId xmlns:p14="http://schemas.microsoft.com/office/powerpoint/2010/main" val="291668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Path-finding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7772400" cy="83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Why BFS won’t work: Shortest path may not have the fewest edges</a:t>
            </a:r>
          </a:p>
          <a:p>
            <a:pPr lvl="1"/>
            <a:r>
              <a:rPr lang="en-US" dirty="0" smtClean="0"/>
              <a:t>Annoying when this happens with costs of flights</a:t>
            </a:r>
            <a:endParaRPr lang="en-US" dirty="0"/>
          </a:p>
        </p:txBody>
      </p:sp>
      <p:sp>
        <p:nvSpPr>
          <p:cNvPr id="16" name="Oval 4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7" name="Oval 4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18" name="AutoShape 47"/>
          <p:cNvCxnSpPr>
            <a:cxnSpLocks noChangeShapeType="1"/>
            <a:stCxn id="16" idx="6"/>
            <a:endCxn id="27" idx="2"/>
          </p:cNvCxnSpPr>
          <p:nvPr>
            <p:custDataLst>
              <p:tags r:id="rId3"/>
            </p:custDataLst>
          </p:nvPr>
        </p:nvCxnSpPr>
        <p:spPr bwMode="auto">
          <a:xfrm>
            <a:off x="1256727" y="2400240"/>
            <a:ext cx="28205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9" name="AutoShape 48"/>
          <p:cNvCxnSpPr>
            <a:cxnSpLocks noChangeShapeType="1"/>
            <a:stCxn id="17" idx="6"/>
            <a:endCxn id="28" idx="2"/>
          </p:cNvCxnSpPr>
          <p:nvPr>
            <p:custDataLst>
              <p:tags r:id="rId4"/>
            </p:custDataLst>
          </p:nvPr>
        </p:nvCxnSpPr>
        <p:spPr bwMode="auto">
          <a:xfrm>
            <a:off x="2094927" y="1943040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1" name="AutoShape 50"/>
          <p:cNvCxnSpPr>
            <a:cxnSpLocks noChangeShapeType="1"/>
            <a:endCxn id="17" idx="2"/>
          </p:cNvCxnSpPr>
          <p:nvPr>
            <p:custDataLst>
              <p:tags r:id="rId5"/>
            </p:custDataLst>
          </p:nvPr>
        </p:nvCxnSpPr>
        <p:spPr bwMode="auto">
          <a:xfrm flipV="1">
            <a:off x="1143000" y="1943040"/>
            <a:ext cx="609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Oval 5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7" name="Oval 5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077273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8" name="Oval 5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553273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5146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500</a:t>
            </a:r>
          </a:p>
        </p:txBody>
      </p:sp>
      <p:cxnSp>
        <p:nvCxnSpPr>
          <p:cNvPr id="40" name="AutoShape 4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94454" y="1960502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1" name="AutoShape 48"/>
          <p:cNvCxnSpPr>
            <a:cxnSpLocks noChangeShapeType="1"/>
            <a:stCxn id="22" idx="6"/>
            <a:endCxn id="27" idx="1"/>
          </p:cNvCxnSpPr>
          <p:nvPr>
            <p:custDataLst>
              <p:tags r:id="rId10"/>
            </p:custDataLst>
          </p:nvPr>
        </p:nvCxnSpPr>
        <p:spPr bwMode="auto">
          <a:xfrm>
            <a:off x="3695127" y="1943040"/>
            <a:ext cx="432279" cy="3359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14400" y="1809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8132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9400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0732" y="17334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09600" y="4343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Problem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ill-defined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 there are negative-cost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latin typeface="+mn-lt"/>
              </a:rPr>
              <a:t>Wednesday’s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0" i="1" kern="0" dirty="0" smtClean="0">
                <a:solidFill>
                  <a:srgbClr val="4F81BD"/>
                </a:solidFill>
                <a:latin typeface="+mn-lt"/>
              </a:rPr>
              <a:t>algorithm</a:t>
            </a:r>
            <a:r>
              <a:rPr lang="en-US" sz="2000" b="0" kern="0" dirty="0" smtClean="0">
                <a:solidFill>
                  <a:srgbClr val="4F81BD"/>
                </a:solidFill>
                <a:latin typeface="+mn-lt"/>
              </a:rPr>
              <a:t> is </a:t>
            </a:r>
            <a:r>
              <a:rPr lang="en-US" sz="2000" b="0" i="1" kern="0" dirty="0" smtClean="0">
                <a:solidFill>
                  <a:srgbClr val="4F81BD"/>
                </a:solidFill>
                <a:latin typeface="+mn-lt"/>
              </a:rPr>
              <a:t>wrong</a:t>
            </a:r>
            <a:r>
              <a:rPr lang="en-US" sz="2000" b="0" kern="0" dirty="0" smtClean="0">
                <a:solidFill>
                  <a:srgbClr val="4F81BD"/>
                </a:solidFill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if </a:t>
            </a:r>
            <a:r>
              <a:rPr lang="en-US" sz="2000" b="0" i="1" kern="0" dirty="0" smtClean="0">
                <a:latin typeface="+mn-lt"/>
              </a:rPr>
              <a:t>edges</a:t>
            </a:r>
            <a:r>
              <a:rPr lang="en-US" sz="2000" b="0" kern="0" dirty="0" smtClean="0">
                <a:latin typeface="+mn-lt"/>
              </a:rPr>
              <a:t> can be negative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other, slower (but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not terrible)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Oval 4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9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629400" y="1295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2" name="AutoShape 50"/>
          <p:cNvCxnSpPr>
            <a:cxnSpLocks noChangeShapeType="1"/>
            <a:endCxn id="49" idx="2"/>
          </p:cNvCxnSpPr>
          <p:nvPr>
            <p:custDataLst>
              <p:tags r:id="rId13"/>
            </p:custDataLst>
          </p:nvPr>
        </p:nvCxnSpPr>
        <p:spPr bwMode="auto">
          <a:xfrm flipV="1">
            <a:off x="5715000" y="146685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" name="Oval 5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696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5" name="Oval 5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2438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934200" y="1905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1219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14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cxnSp>
        <p:nvCxnSpPr>
          <p:cNvPr id="68" name="AutoShape 50"/>
          <p:cNvCxnSpPr>
            <a:cxnSpLocks noChangeShapeType="1"/>
            <a:stCxn id="49" idx="6"/>
            <a:endCxn id="54" idx="1"/>
          </p:cNvCxnSpPr>
          <p:nvPr>
            <p:custDataLst>
              <p:tags r:id="rId16"/>
            </p:custDataLst>
          </p:nvPr>
        </p:nvCxnSpPr>
        <p:spPr bwMode="auto">
          <a:xfrm>
            <a:off x="6971727" y="1466850"/>
            <a:ext cx="774606" cy="4121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0" name="AutoShape 50"/>
          <p:cNvCxnSpPr>
            <a:cxnSpLocks noChangeShapeType="1"/>
            <a:stCxn id="49" idx="5"/>
            <a:endCxn id="55" idx="7"/>
          </p:cNvCxnSpPr>
          <p:nvPr>
            <p:custDataLst>
              <p:tags r:id="rId17"/>
            </p:custDataLst>
          </p:nvPr>
        </p:nvCxnSpPr>
        <p:spPr bwMode="auto">
          <a:xfrm rot="5400000">
            <a:off x="6471327" y="2038350"/>
            <a:ext cx="90053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4" name="AutoShape 5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V="1">
            <a:off x="6172994" y="20566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172200" y="1905000"/>
            <a:ext cx="53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-11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00174" y="18096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63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4390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P3 checkpoint 2</a:t>
            </a:r>
          </a:p>
        </p:txBody>
      </p:sp>
    </p:spTree>
    <p:extLst>
      <p:ext uri="{BB962C8B-B14F-4D97-AF65-F5344CB8AC3E}">
        <p14:creationId xmlns:p14="http://schemas.microsoft.com/office/powerpoint/2010/main" val="32846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either directed or undirected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Undirected graph, if (A,B) is in the set of edges, (B,A) must be in the set of edges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Directed graphs, both can be in the set of edges, but those graphs have different connectivity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We call a graph </a:t>
            </a:r>
            <a:r>
              <a:rPr lang="en-US" sz="2800" i="1" dirty="0"/>
              <a:t>connected </a:t>
            </a:r>
            <a:r>
              <a:rPr lang="en-US" sz="2800" dirty="0"/>
              <a:t>if there is a path between every </a:t>
            </a:r>
            <a:r>
              <a:rPr lang="en-US" sz="2800" dirty="0" smtClean="0"/>
              <a:t>pair of vertices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482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Edges can have weights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This becomes important when we consider path finding algorithms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Usually, we consider the weights to be the </a:t>
            </a:r>
            <a:r>
              <a:rPr lang="en-US" sz="2800" dirty="0" smtClean="0"/>
              <a:t>some attribute pertaining to the edge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Each edge has exactly one weight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7264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85484</TotalTime>
  <Words>3855</Words>
  <Application>Microsoft Macintosh PowerPoint</Application>
  <PresentationFormat>On-screen Show (4:3)</PresentationFormat>
  <Paragraphs>719</Paragraphs>
  <Slides>79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Essential</vt:lpstr>
      <vt:lpstr>Cse 373</vt:lpstr>
      <vt:lpstr>Project 3</vt:lpstr>
      <vt:lpstr>Graphs</vt:lpstr>
      <vt:lpstr>Graphs</vt:lpstr>
      <vt:lpstr>Analyzing graphs</vt:lpstr>
      <vt:lpstr>Graphs</vt:lpstr>
      <vt:lpstr>Graphs</vt:lpstr>
      <vt:lpstr>Graphs</vt:lpstr>
      <vt:lpstr>Graphs</vt:lpstr>
      <vt:lpstr>Graphs</vt:lpstr>
      <vt:lpstr>PowerPoint Presentation</vt:lpstr>
      <vt:lpstr>PowerPoint Presentation</vt:lpstr>
      <vt:lpstr>Graphs</vt:lpstr>
      <vt:lpstr>Graphs</vt:lpstr>
      <vt:lpstr>Graphs</vt:lpstr>
      <vt:lpstr>Representation</vt:lpstr>
      <vt:lpstr>Representation</vt:lpstr>
      <vt:lpstr>Adjacency List</vt:lpstr>
      <vt:lpstr>Adjacency Matrix</vt:lpstr>
      <vt:lpstr>Adjacency Matrix</vt:lpstr>
      <vt:lpstr>Terminology</vt:lpstr>
      <vt:lpstr>Traversals</vt:lpstr>
      <vt:lpstr>Traversal</vt:lpstr>
      <vt:lpstr>Traversal</vt:lpstr>
      <vt:lpstr>Traversal</vt:lpstr>
      <vt:lpstr>Traversal</vt:lpstr>
      <vt:lpstr>Traversal</vt:lpstr>
      <vt:lpstr>Traversal</vt:lpstr>
      <vt:lpstr>Traversal</vt:lpstr>
      <vt:lpstr>Traversal</vt:lpstr>
      <vt:lpstr>Traversals</vt:lpstr>
      <vt:lpstr>Abstract Idea in Pseudocode</vt:lpstr>
      <vt:lpstr>Runtime and options</vt:lpstr>
      <vt:lpstr>Comparison</vt:lpstr>
      <vt:lpstr>Topological sort</vt:lpstr>
      <vt:lpstr>Topological sort</vt:lpstr>
      <vt:lpstr>Topological sort</vt:lpstr>
      <vt:lpstr>Topological Sort</vt:lpstr>
      <vt:lpstr>Questions and comments</vt:lpstr>
      <vt:lpstr>Uses of Topological Sort</vt:lpstr>
      <vt:lpstr>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Notice</vt:lpstr>
      <vt:lpstr>Implementation</vt:lpstr>
      <vt:lpstr>Traversal</vt:lpstr>
      <vt:lpstr>Traversal</vt:lpstr>
      <vt:lpstr>Traversal</vt:lpstr>
      <vt:lpstr>Topological sort</vt:lpstr>
      <vt:lpstr>Topological sort</vt:lpstr>
      <vt:lpstr>Topological sort</vt:lpstr>
      <vt:lpstr>Topological sort</vt:lpstr>
      <vt:lpstr>Topological sort</vt:lpstr>
      <vt:lpstr>Graph problems</vt:lpstr>
      <vt:lpstr>Graph problems</vt:lpstr>
      <vt:lpstr>Graph problems</vt:lpstr>
      <vt:lpstr>Graph problems</vt:lpstr>
      <vt:lpstr>PowerPoint Presentation</vt:lpstr>
      <vt:lpstr>Graph problems</vt:lpstr>
      <vt:lpstr>Graph problems</vt:lpstr>
      <vt:lpstr>Graph problems</vt:lpstr>
      <vt:lpstr>Graph problems</vt:lpstr>
      <vt:lpstr>Single source shortest path</vt:lpstr>
      <vt:lpstr>Single source shortest path</vt:lpstr>
      <vt:lpstr>Single source shortest path</vt:lpstr>
      <vt:lpstr>Single source shortest path</vt:lpstr>
      <vt:lpstr>Single source shortest path</vt:lpstr>
      <vt:lpstr>Path-finding</vt:lpstr>
      <vt:lpstr>Next class</vt:lpstr>
      <vt:lpstr>Next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373</dc:title>
  <dc:creator>Evan McCarty</dc:creator>
  <cp:lastModifiedBy>Evan McCarty</cp:lastModifiedBy>
  <cp:revision>253</cp:revision>
  <dcterms:created xsi:type="dcterms:W3CDTF">2017-03-27T18:12:41Z</dcterms:created>
  <dcterms:modified xsi:type="dcterms:W3CDTF">2017-11-20T23:39:28Z</dcterms:modified>
</cp:coreProperties>
</file>