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2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0"/>
  </p:notesMasterIdLst>
  <p:sldIdLst>
    <p:sldId id="256" r:id="rId2"/>
    <p:sldId id="1555" r:id="rId3"/>
    <p:sldId id="1629" r:id="rId4"/>
    <p:sldId id="1628" r:id="rId5"/>
    <p:sldId id="1630" r:id="rId6"/>
    <p:sldId id="1631" r:id="rId7"/>
    <p:sldId id="1632" r:id="rId8"/>
    <p:sldId id="1633" r:id="rId9"/>
    <p:sldId id="1637" r:id="rId10"/>
    <p:sldId id="1638" r:id="rId11"/>
    <p:sldId id="1639" r:id="rId12"/>
    <p:sldId id="1640" r:id="rId13"/>
    <p:sldId id="1641" r:id="rId14"/>
    <p:sldId id="1642" r:id="rId15"/>
    <p:sldId id="1627" r:id="rId16"/>
    <p:sldId id="1556" r:id="rId17"/>
    <p:sldId id="1557" r:id="rId18"/>
    <p:sldId id="1558" r:id="rId19"/>
    <p:sldId id="1559" r:id="rId20"/>
    <p:sldId id="1560" r:id="rId21"/>
    <p:sldId id="1561" r:id="rId22"/>
    <p:sldId id="1562" r:id="rId23"/>
    <p:sldId id="1563" r:id="rId24"/>
    <p:sldId id="1564" r:id="rId25"/>
    <p:sldId id="1565" r:id="rId26"/>
    <p:sldId id="1566" r:id="rId27"/>
    <p:sldId id="1567" r:id="rId28"/>
    <p:sldId id="1485" r:id="rId29"/>
    <p:sldId id="1486" r:id="rId30"/>
    <p:sldId id="1487" r:id="rId31"/>
    <p:sldId id="1488" r:id="rId32"/>
    <p:sldId id="1489" r:id="rId33"/>
    <p:sldId id="1490" r:id="rId34"/>
    <p:sldId id="1491" r:id="rId35"/>
    <p:sldId id="1492" r:id="rId36"/>
    <p:sldId id="1493" r:id="rId37"/>
    <p:sldId id="1494" r:id="rId38"/>
    <p:sldId id="1495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23" autoAdjust="0"/>
    <p:restoredTop sz="99488" autoAdjust="0"/>
  </p:normalViewPr>
  <p:slideViewPr>
    <p:cSldViewPr snapToGrid="0" snapToObjects="1">
      <p:cViewPr varScale="1">
        <p:scale>
          <a:sx n="72" d="100"/>
          <a:sy n="72" d="100"/>
        </p:scale>
        <p:origin x="-11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9" Type="http://schemas.openxmlformats.org/officeDocument/2006/relationships/tags" Target="../tags/tag9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2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20" Type="http://schemas.openxmlformats.org/officeDocument/2006/relationships/tags" Target="../tags/tag52.xml"/><Relationship Id="rId21" Type="http://schemas.openxmlformats.org/officeDocument/2006/relationships/tags" Target="../tags/tag53.xml"/><Relationship Id="rId22" Type="http://schemas.openxmlformats.org/officeDocument/2006/relationships/tags" Target="../tags/tag54.xml"/><Relationship Id="rId23" Type="http://schemas.openxmlformats.org/officeDocument/2006/relationships/tags" Target="../tags/tag55.xml"/><Relationship Id="rId24" Type="http://schemas.openxmlformats.org/officeDocument/2006/relationships/tags" Target="../tags/tag56.xml"/><Relationship Id="rId25" Type="http://schemas.openxmlformats.org/officeDocument/2006/relationships/tags" Target="../tags/tag57.xml"/><Relationship Id="rId26" Type="http://schemas.openxmlformats.org/officeDocument/2006/relationships/tags" Target="../tags/tag58.xml"/><Relationship Id="rId27" Type="http://schemas.openxmlformats.org/officeDocument/2006/relationships/tags" Target="../tags/tag59.xml"/><Relationship Id="rId28" Type="http://schemas.openxmlformats.org/officeDocument/2006/relationships/tags" Target="../tags/tag60.xml"/><Relationship Id="rId29" Type="http://schemas.openxmlformats.org/officeDocument/2006/relationships/tags" Target="../tags/tag61.xml"/><Relationship Id="rId1" Type="http://schemas.openxmlformats.org/officeDocument/2006/relationships/tags" Target="../tags/tag33.xml"/><Relationship Id="rId2" Type="http://schemas.openxmlformats.org/officeDocument/2006/relationships/tags" Target="../tags/tag34.xml"/><Relationship Id="rId3" Type="http://schemas.openxmlformats.org/officeDocument/2006/relationships/tags" Target="../tags/tag35.xml"/><Relationship Id="rId4" Type="http://schemas.openxmlformats.org/officeDocument/2006/relationships/tags" Target="../tags/tag36.xml"/><Relationship Id="rId5" Type="http://schemas.openxmlformats.org/officeDocument/2006/relationships/tags" Target="../tags/tag37.xml"/><Relationship Id="rId30" Type="http://schemas.openxmlformats.org/officeDocument/2006/relationships/tags" Target="../tags/tag62.xml"/><Relationship Id="rId31" Type="http://schemas.openxmlformats.org/officeDocument/2006/relationships/tags" Target="../tags/tag63.xml"/><Relationship Id="rId32" Type="http://schemas.openxmlformats.org/officeDocument/2006/relationships/slideLayout" Target="../slideLayouts/slideLayout2.xml"/><Relationship Id="rId9" Type="http://schemas.openxmlformats.org/officeDocument/2006/relationships/tags" Target="../tags/tag41.xml"/><Relationship Id="rId6" Type="http://schemas.openxmlformats.org/officeDocument/2006/relationships/tags" Target="../tags/tag38.xml"/><Relationship Id="rId7" Type="http://schemas.openxmlformats.org/officeDocument/2006/relationships/tags" Target="../tags/tag39.xml"/><Relationship Id="rId8" Type="http://schemas.openxmlformats.org/officeDocument/2006/relationships/tags" Target="../tags/tag40.xml"/><Relationship Id="rId33" Type="http://schemas.openxmlformats.org/officeDocument/2006/relationships/notesSlide" Target="../notesSlides/notesSlide3.xml"/><Relationship Id="rId10" Type="http://schemas.openxmlformats.org/officeDocument/2006/relationships/tags" Target="../tags/tag42.xml"/><Relationship Id="rId11" Type="http://schemas.openxmlformats.org/officeDocument/2006/relationships/tags" Target="../tags/tag43.xml"/><Relationship Id="rId12" Type="http://schemas.openxmlformats.org/officeDocument/2006/relationships/tags" Target="../tags/tag44.xml"/><Relationship Id="rId13" Type="http://schemas.openxmlformats.org/officeDocument/2006/relationships/tags" Target="../tags/tag45.xml"/><Relationship Id="rId14" Type="http://schemas.openxmlformats.org/officeDocument/2006/relationships/tags" Target="../tags/tag46.xml"/><Relationship Id="rId15" Type="http://schemas.openxmlformats.org/officeDocument/2006/relationships/tags" Target="../tags/tag47.xml"/><Relationship Id="rId16" Type="http://schemas.openxmlformats.org/officeDocument/2006/relationships/tags" Target="../tags/tag48.xml"/><Relationship Id="rId17" Type="http://schemas.openxmlformats.org/officeDocument/2006/relationships/tags" Target="../tags/tag49.xml"/><Relationship Id="rId18" Type="http://schemas.openxmlformats.org/officeDocument/2006/relationships/tags" Target="../tags/tag50.xml"/><Relationship Id="rId19" Type="http://schemas.openxmlformats.org/officeDocument/2006/relationships/tags" Target="../tags/tag5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6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1" Type="http://schemas.openxmlformats.org/officeDocument/2006/relationships/tags" Target="../tags/tag75.xml"/><Relationship Id="rId12" Type="http://schemas.openxmlformats.org/officeDocument/2006/relationships/tags" Target="../tags/tag76.xml"/><Relationship Id="rId13" Type="http://schemas.openxmlformats.org/officeDocument/2006/relationships/tags" Target="../tags/tag77.xml"/><Relationship Id="rId14" Type="http://schemas.openxmlformats.org/officeDocument/2006/relationships/tags" Target="../tags/tag78.xml"/><Relationship Id="rId15" Type="http://schemas.openxmlformats.org/officeDocument/2006/relationships/slideLayout" Target="../slideLayouts/slideLayout2.xml"/><Relationship Id="rId1" Type="http://schemas.openxmlformats.org/officeDocument/2006/relationships/tags" Target="../tags/tag65.xml"/><Relationship Id="rId2" Type="http://schemas.openxmlformats.org/officeDocument/2006/relationships/tags" Target="../tags/tag66.xml"/><Relationship Id="rId3" Type="http://schemas.openxmlformats.org/officeDocument/2006/relationships/tags" Target="../tags/tag67.xml"/><Relationship Id="rId4" Type="http://schemas.openxmlformats.org/officeDocument/2006/relationships/tags" Target="../tags/tag68.xml"/><Relationship Id="rId5" Type="http://schemas.openxmlformats.org/officeDocument/2006/relationships/tags" Target="../tags/tag69.xml"/><Relationship Id="rId6" Type="http://schemas.openxmlformats.org/officeDocument/2006/relationships/tags" Target="../tags/tag70.xml"/><Relationship Id="rId7" Type="http://schemas.openxmlformats.org/officeDocument/2006/relationships/tags" Target="../tags/tag71.xml"/><Relationship Id="rId8" Type="http://schemas.openxmlformats.org/officeDocument/2006/relationships/tags" Target="../tags/tag72.xml"/><Relationship Id="rId9" Type="http://schemas.openxmlformats.org/officeDocument/2006/relationships/tags" Target="../tags/tag73.xml"/><Relationship Id="rId10" Type="http://schemas.openxmlformats.org/officeDocument/2006/relationships/tags" Target="../tags/tag7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15th  </a:t>
            </a:r>
            <a:r>
              <a:rPr lang="en-US" dirty="0" smtClean="0"/>
              <a:t>– </a:t>
            </a:r>
            <a:r>
              <a:rPr lang="en-US" dirty="0" smtClean="0"/>
              <a:t>Non-Comparison Sorts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Decision Tree for n = 3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42627" y="1450915"/>
            <a:ext cx="2242922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c, b &lt; c &lt; a,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b, c &lt; a &lt; b,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a &lt; c, c &lt; b &lt; a 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5443" y="2555815"/>
            <a:ext cx="1117614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a &lt; </a:t>
            </a:r>
            <a:r>
              <a:rPr lang="en-US" sz="2000" dirty="0" smtClean="0">
                <a:latin typeface="Times New Roman" pitchFamily="18" charset="0"/>
              </a:rPr>
              <a:t>b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84646" y="2566927"/>
            <a:ext cx="1181735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  <a:p>
            <a:pPr algn="ctr"/>
            <a:r>
              <a:rPr lang="en-US" sz="2000">
                <a:latin typeface="Times New Roman" pitchFamily="18" charset="0"/>
              </a:rPr>
              <a:t>b &lt; c &lt; a</a:t>
            </a:r>
          </a:p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3319" y="3994090"/>
            <a:ext cx="1117614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82844" y="4005202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a &lt; b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8144" y="5162490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97056" y="5132327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c &lt; b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4748" y="3963927"/>
            <a:ext cx="1245855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 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56494" y="3978215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49584" y="5098990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c &lt; a </a:t>
            </a:r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60884" y="5102165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814638" y="2392302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rot="13048408" flipH="1">
            <a:off x="5811838" y="2370077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797050" y="3511490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60600" y="3522602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089025" y="4662427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36725" y="4662427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172200" y="4608452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819900" y="4608452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819900" y="3519427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83450" y="353054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8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33725" y="2495490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18163" y="2462152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30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46350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31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09688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1988" y="4638615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33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55813" y="4648140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34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56350" y="346386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24750" y="348291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9613" y="455130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43750" y="457035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39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00200" y="5762523"/>
            <a:ext cx="550663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800" b="0" dirty="0">
                <a:latin typeface="+mn-lt"/>
              </a:rPr>
              <a:t>The leaves contain all the possible orderings of a, b, </a:t>
            </a:r>
            <a:r>
              <a:rPr lang="en-US" sz="1800" b="0" dirty="0" smtClean="0">
                <a:latin typeface="+mn-lt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40971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10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 if a &lt; c &lt; b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4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42627" y="1450915"/>
            <a:ext cx="2242922" cy="1015663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c, b &lt; c &lt; a,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b, c &lt; a &lt; b,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a &lt; c, c &lt; b &lt; a </a:t>
            </a:r>
          </a:p>
        </p:txBody>
      </p:sp>
      <p:sp>
        <p:nvSpPr>
          <p:cNvPr id="4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5443" y="2555815"/>
            <a:ext cx="1117615" cy="1015663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a &lt; </a:t>
            </a:r>
            <a:r>
              <a:rPr lang="en-US" sz="2000" dirty="0" smtClean="0">
                <a:latin typeface="Times New Roman" pitchFamily="18" charset="0"/>
              </a:rPr>
              <a:t>b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84646" y="2566927"/>
            <a:ext cx="1181735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b &lt; a</a:t>
            </a:r>
          </a:p>
        </p:txBody>
      </p:sp>
      <p:sp>
        <p:nvSpPr>
          <p:cNvPr id="45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3319" y="3994090"/>
            <a:ext cx="1117614" cy="707886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46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82844" y="4005202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c &lt; a &lt; b</a:t>
            </a:r>
          </a:p>
        </p:txBody>
      </p:sp>
      <p:sp>
        <p:nvSpPr>
          <p:cNvPr id="4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8144" y="5162490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b &lt; c</a:t>
            </a:r>
          </a:p>
        </p:txBody>
      </p:sp>
      <p:sp>
        <p:nvSpPr>
          <p:cNvPr id="4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97056" y="5132327"/>
            <a:ext cx="1117614" cy="400110"/>
          </a:xfrm>
          <a:prstGeom prst="rect">
            <a:avLst/>
          </a:prstGeom>
          <a:solidFill>
            <a:srgbClr val="CCECFF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4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4748" y="3963927"/>
            <a:ext cx="1245855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 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</p:txBody>
      </p:sp>
      <p:sp>
        <p:nvSpPr>
          <p:cNvPr id="5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56494" y="3978215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49584" y="5098990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c &lt; a </a:t>
            </a:r>
          </a:p>
        </p:txBody>
      </p:sp>
      <p:sp>
        <p:nvSpPr>
          <p:cNvPr id="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60884" y="5102165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</p:txBody>
      </p:sp>
      <p:sp>
        <p:nvSpPr>
          <p:cNvPr id="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814638" y="2392302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rot="13048408" flipH="1">
            <a:off x="5811838" y="2370077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797050" y="3511490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60600" y="3522602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089025" y="4662427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36725" y="4662427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172200" y="4608452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819900" y="4608452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819900" y="3519427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83450" y="353054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3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33725" y="2495490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64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18163" y="2462152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65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46350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66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09688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67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1988" y="4638615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68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55813" y="4648140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69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56350" y="346386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70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24750" y="348291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71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9613" y="455130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72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43750" y="457035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74" name="Text Box 34"/>
          <p:cNvSpPr txBox="1">
            <a:spLocks noChangeArrowheads="1"/>
          </p:cNvSpPr>
          <p:nvPr/>
        </p:nvSpPr>
        <p:spPr bwMode="auto">
          <a:xfrm>
            <a:off x="6781800" y="914400"/>
            <a:ext cx="1827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possible orders</a:t>
            </a:r>
          </a:p>
        </p:txBody>
      </p:sp>
      <p:cxnSp>
        <p:nvCxnSpPr>
          <p:cNvPr id="75" name="AutoShape 35"/>
          <p:cNvCxnSpPr>
            <a:cxnSpLocks noChangeShapeType="1"/>
            <a:stCxn id="74" idx="1"/>
          </p:cNvCxnSpPr>
          <p:nvPr/>
        </p:nvCxnSpPr>
        <p:spPr bwMode="auto">
          <a:xfrm rot="10800000" flipV="1">
            <a:off x="5943600" y="1114455"/>
            <a:ext cx="838200" cy="638144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Text Box 34"/>
          <p:cNvSpPr txBox="1">
            <a:spLocks noChangeArrowheads="1"/>
          </p:cNvSpPr>
          <p:nvPr/>
        </p:nvSpPr>
        <p:spPr bwMode="auto">
          <a:xfrm>
            <a:off x="3353856" y="5715000"/>
            <a:ext cx="1827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actual order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35"/>
          <p:cNvCxnSpPr>
            <a:cxnSpLocks noChangeShapeType="1"/>
            <a:endCxn id="48" idx="3"/>
          </p:cNvCxnSpPr>
          <p:nvPr/>
        </p:nvCxnSpPr>
        <p:spPr bwMode="auto">
          <a:xfrm rot="16200000" flipV="1">
            <a:off x="2916226" y="5430826"/>
            <a:ext cx="611218" cy="41433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37142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Decision Tree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0772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sz="2900" dirty="0" smtClean="0"/>
              <a:t>A binary tree because each comparison has 2 outcomes  (we’re comparing 2 elements at a time)</a:t>
            </a:r>
          </a:p>
          <a:p>
            <a:r>
              <a:rPr lang="en-US" sz="2900" dirty="0" smtClean="0"/>
              <a:t>Because any data is possible, any algorithm needs to ask enough questions to produce all orderings.</a:t>
            </a:r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r>
              <a:rPr lang="en-US" b="1" dirty="0" smtClean="0"/>
              <a:t>The facts we can get from that: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Each ordering is a different leaf (only one is correct)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Running </a:t>
            </a:r>
            <a:r>
              <a:rPr lang="en-US" i="1" dirty="0" smtClean="0"/>
              <a:t>any</a:t>
            </a:r>
            <a:r>
              <a:rPr lang="en-US" dirty="0" smtClean="0"/>
              <a:t> algorithm on </a:t>
            </a:r>
            <a:r>
              <a:rPr lang="en-US" i="1" dirty="0" smtClean="0"/>
              <a:t>any</a:t>
            </a:r>
            <a:r>
              <a:rPr lang="en-US" dirty="0" smtClean="0"/>
              <a:t> input will </a:t>
            </a:r>
            <a:r>
              <a:rPr lang="en-US" i="1" dirty="0" smtClean="0"/>
              <a:t>at best</a:t>
            </a:r>
            <a:r>
              <a:rPr lang="en-US" dirty="0" smtClean="0"/>
              <a:t> correspond to a root-to-leaf path in </a:t>
            </a:r>
            <a:r>
              <a:rPr lang="en-US" i="1" dirty="0" smtClean="0"/>
              <a:t>some</a:t>
            </a:r>
            <a:r>
              <a:rPr lang="en-US" dirty="0" smtClean="0"/>
              <a:t> decision tree.  Worst number of comparisons is the longest path from root-to-leaf in the decision tree for input size 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There is no worst-case running time better than the height of a tree with </a:t>
            </a:r>
            <a:r>
              <a:rPr lang="en-US" i="1" dirty="0" smtClean="0">
                <a:solidFill>
                  <a:schemeClr val="accent2"/>
                </a:solidFill>
              </a:rPr>
              <a:t>&lt;</a:t>
            </a:r>
            <a:r>
              <a:rPr lang="en-US" i="1" dirty="0" err="1" smtClean="0">
                <a:solidFill>
                  <a:schemeClr val="accent2"/>
                </a:solidFill>
              </a:rPr>
              <a:t>num</a:t>
            </a:r>
            <a:r>
              <a:rPr lang="en-US" i="1" dirty="0" smtClean="0">
                <a:solidFill>
                  <a:schemeClr val="accent2"/>
                </a:solidFill>
              </a:rPr>
              <a:t> possible orderings&gt; </a:t>
            </a:r>
            <a:r>
              <a:rPr lang="en-US" dirty="0" smtClean="0">
                <a:solidFill>
                  <a:schemeClr val="accent2"/>
                </a:solidFill>
              </a:rPr>
              <a:t>leaves</a:t>
            </a:r>
          </a:p>
        </p:txBody>
      </p:sp>
    </p:spTree>
    <p:extLst>
      <p:ext uri="{BB962C8B-B14F-4D97-AF65-F5344CB8AC3E}">
        <p14:creationId xmlns:p14="http://schemas.microsoft.com/office/powerpoint/2010/main" val="331758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44867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possible orderings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Assume we have </a:t>
            </a:r>
            <a:r>
              <a:rPr lang="en-US" i="1" dirty="0" smtClean="0"/>
              <a:t>n</a:t>
            </a:r>
            <a:r>
              <a:rPr lang="en-US" dirty="0" smtClean="0"/>
              <a:t> elements to </a:t>
            </a:r>
            <a:r>
              <a:rPr lang="en-US" dirty="0"/>
              <a:t>sort. How many </a:t>
            </a:r>
            <a:r>
              <a:rPr lang="en-US" i="1" dirty="0"/>
              <a:t>permutations</a:t>
            </a:r>
            <a:r>
              <a:rPr lang="en-US" dirty="0"/>
              <a:t> of the elements (possible orderings)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For simplicity, assume none are equal (no duplicates)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Example,</a:t>
            </a:r>
            <a:r>
              <a:rPr lang="en-US" b="1" dirty="0" smtClean="0"/>
              <a:t> </a:t>
            </a:r>
            <a:r>
              <a:rPr lang="en-US" b="1" i="1" dirty="0" smtClean="0"/>
              <a:t>n</a:t>
            </a:r>
            <a:r>
              <a:rPr lang="en-US" b="1" dirty="0" smtClean="0"/>
              <a:t>=3</a:t>
            </a:r>
          </a:p>
          <a:p>
            <a:pPr>
              <a:buNone/>
            </a:pPr>
            <a:r>
              <a:rPr lang="en-US" sz="3100" dirty="0" smtClean="0"/>
              <a:t>		a[0]&lt;a[1]&lt;a[2]			a[0]&lt;a[2]&lt;a[1]			a[1]&lt;a[0]&lt;a[2]</a:t>
            </a:r>
          </a:p>
          <a:p>
            <a:pPr>
              <a:buNone/>
            </a:pPr>
            <a:r>
              <a:rPr lang="en-US" sz="3100" dirty="0" smtClean="0"/>
              <a:t>     	  	a[1]&lt;a[2]&lt;a[0]			a[2]&lt;a[0]&lt;a[1]			a[2]&lt;a[1]&lt;a[0]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general, </a:t>
            </a:r>
            <a:r>
              <a:rPr lang="en-US" i="1" dirty="0" smtClean="0"/>
              <a:t>n</a:t>
            </a:r>
            <a:r>
              <a:rPr lang="en-US" dirty="0" smtClean="0"/>
              <a:t> choices for least element, </a:t>
            </a:r>
            <a:r>
              <a:rPr lang="en-US" i="1" dirty="0" smtClean="0"/>
              <a:t>n</a:t>
            </a:r>
            <a:r>
              <a:rPr lang="en-US" dirty="0" smtClean="0"/>
              <a:t>-1 for next, </a:t>
            </a:r>
            <a:r>
              <a:rPr lang="en-US" i="1" dirty="0" smtClean="0"/>
              <a:t>n</a:t>
            </a:r>
            <a:r>
              <a:rPr lang="en-US" dirty="0" smtClean="0"/>
              <a:t>-2 for next, …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-1)(</a:t>
            </a:r>
            <a:r>
              <a:rPr lang="en-US" i="1" dirty="0" smtClean="0"/>
              <a:t>n</a:t>
            </a:r>
            <a:r>
              <a:rPr lang="en-US" dirty="0" smtClean="0"/>
              <a:t>-2)…(2)(1) = </a:t>
            </a:r>
            <a:r>
              <a:rPr lang="en-US" b="1" i="1" dirty="0" smtClean="0"/>
              <a:t>n</a:t>
            </a:r>
            <a:r>
              <a:rPr lang="en-US" b="1" dirty="0" smtClean="0"/>
              <a:t>!</a:t>
            </a:r>
            <a:r>
              <a:rPr lang="en-US" dirty="0" smtClean="0"/>
              <a:t>  possible orderings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That means with n! possible leaves, </a:t>
            </a:r>
            <a:r>
              <a:rPr lang="en-US" b="1" dirty="0" smtClean="0"/>
              <a:t>best height for tree is log(n!)</a:t>
            </a:r>
            <a:r>
              <a:rPr lang="en-US" dirty="0" smtClean="0"/>
              <a:t>, given that </a:t>
            </a:r>
            <a:r>
              <a:rPr lang="en-US" b="1" dirty="0" smtClean="0"/>
              <a:t>best case tree </a:t>
            </a:r>
            <a:r>
              <a:rPr lang="en-US" dirty="0" smtClean="0"/>
              <a:t>splits leaves in half at each branch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43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33725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runtime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4" name="Picture 3" descr="Screen Shot 2017-03-01 at 1.47.1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11" y="1952628"/>
            <a:ext cx="7051293" cy="37768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0314" y="1423905"/>
            <a:ext cx="10769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0">
              <a:buNone/>
            </a:pPr>
            <a:r>
              <a:rPr lang="en-US" dirty="0"/>
              <a:t>That proves runtime is at least </a:t>
            </a:r>
            <a:r>
              <a:rPr lang="en-US" b="1" dirty="0">
                <a:sym typeface="Symbol" pitchFamily="18" charset="2"/>
              </a:rPr>
              <a:t>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(</a:t>
            </a:r>
            <a:r>
              <a:rPr lang="en-US" i="1" dirty="0"/>
              <a:t>n!)</a:t>
            </a:r>
            <a:r>
              <a:rPr lang="en-US" dirty="0"/>
              <a:t>).  </a:t>
            </a:r>
            <a:r>
              <a:rPr lang="en-US" dirty="0" smtClean="0"/>
              <a:t>Can we write that more clearly?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978" y="5858868"/>
            <a:ext cx="9033420" cy="3847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Nice! Any </a:t>
            </a:r>
            <a:r>
              <a:rPr lang="en-US" sz="1800" dirty="0"/>
              <a:t>sorting algorithm must do </a:t>
            </a:r>
            <a:r>
              <a:rPr lang="en-US" sz="1800" i="1" dirty="0"/>
              <a:t>at </a:t>
            </a:r>
            <a:r>
              <a:rPr lang="en-US" sz="1800" i="1" dirty="0" smtClean="0"/>
              <a:t>best </a:t>
            </a:r>
            <a:r>
              <a:rPr lang="en-US" sz="1800" dirty="0" smtClean="0"/>
              <a:t>(</a:t>
            </a:r>
            <a:r>
              <a:rPr lang="en-US" sz="1800" dirty="0"/>
              <a:t>1/2</a:t>
            </a:r>
            <a:r>
              <a:rPr lang="en-US" sz="1800" dirty="0" smtClean="0"/>
              <a:t>)*(</a:t>
            </a:r>
            <a:r>
              <a:rPr lang="en-US" sz="1800" i="1" dirty="0" err="1" smtClean="0"/>
              <a:t>n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800" i="1" dirty="0" smtClean="0"/>
              <a:t> 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sz="1800" i="1" dirty="0" smtClean="0">
                <a:cs typeface="Courier New" pitchFamily="49" charset="0"/>
              </a:rPr>
              <a:t>n) </a:t>
            </a:r>
            <a:r>
              <a:rPr lang="en-US" sz="1800" dirty="0" smtClean="0"/>
              <a:t>comparisons: </a:t>
            </a:r>
            <a:r>
              <a:rPr lang="en-US" sz="1800" b="1" dirty="0">
                <a:sym typeface="Symbol" pitchFamily="18" charset="2"/>
              </a:rPr>
              <a:t></a:t>
            </a:r>
            <a:r>
              <a:rPr lang="en-US" sz="1800" dirty="0" smtClean="0">
                <a:sym typeface="Symbol" pitchFamily="18" charset="2"/>
              </a:rPr>
              <a:t>(</a:t>
            </a:r>
            <a:r>
              <a:rPr lang="en-US" sz="1800" i="1" dirty="0" err="1" smtClean="0"/>
              <a:t>n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800" dirty="0" smtClean="0"/>
              <a:t> </a:t>
            </a:r>
            <a:r>
              <a:rPr lang="en-US" sz="1800" i="1" dirty="0" smtClean="0"/>
              <a:t>n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2105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“Slow” sorts</a:t>
            </a:r>
          </a:p>
        </p:txBody>
      </p:sp>
    </p:spTree>
    <p:extLst>
      <p:ext uri="{BB962C8B-B14F-4D97-AF65-F5344CB8AC3E}">
        <p14:creationId xmlns:p14="http://schemas.microsoft.com/office/powerpoint/2010/main" val="2851594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“Slow”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Selection</a:t>
            </a:r>
          </a:p>
        </p:txBody>
      </p:sp>
    </p:spTree>
    <p:extLst>
      <p:ext uri="{BB962C8B-B14F-4D97-AF65-F5344CB8AC3E}">
        <p14:creationId xmlns:p14="http://schemas.microsoft.com/office/powerpoint/2010/main" val="4006609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“Slow”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Selection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“Fast” sorts</a:t>
            </a:r>
          </a:p>
        </p:txBody>
      </p:sp>
    </p:spTree>
    <p:extLst>
      <p:ext uri="{BB962C8B-B14F-4D97-AF65-F5344CB8AC3E}">
        <p14:creationId xmlns:p14="http://schemas.microsoft.com/office/powerpoint/2010/main" val="239808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“Slow”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Selection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“Fast”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Quick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Merge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Heap</a:t>
            </a:r>
          </a:p>
        </p:txBody>
      </p:sp>
    </p:spTree>
    <p:extLst>
      <p:ext uri="{BB962C8B-B14F-4D97-AF65-F5344CB8AC3E}">
        <p14:creationId xmlns:p14="http://schemas.microsoft.com/office/powerpoint/2010/main" val="2976498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“Slow”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Selection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“Fast”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Quick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Merge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Heap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These are all comparison sorts, can’t do better than O(n log n)</a:t>
            </a:r>
          </a:p>
        </p:txBody>
      </p:sp>
    </p:spTree>
    <p:extLst>
      <p:ext uri="{BB962C8B-B14F-4D97-AF65-F5344CB8AC3E}">
        <p14:creationId xmlns:p14="http://schemas.microsoft.com/office/powerpoint/2010/main" val="1429175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P3 part 1 due 11:30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538019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Non-comparison sorts</a:t>
            </a:r>
          </a:p>
        </p:txBody>
      </p:sp>
    </p:spTree>
    <p:extLst>
      <p:ext uri="{BB962C8B-B14F-4D97-AF65-F5344CB8AC3E}">
        <p14:creationId xmlns:p14="http://schemas.microsoft.com/office/powerpoint/2010/main" val="3239014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Non-comparison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we know something about the data, we don’t strictly need to compare objects to each other</a:t>
            </a:r>
          </a:p>
        </p:txBody>
      </p:sp>
    </p:spTree>
    <p:extLst>
      <p:ext uri="{BB962C8B-B14F-4D97-AF65-F5344CB8AC3E}">
        <p14:creationId xmlns:p14="http://schemas.microsoft.com/office/powerpoint/2010/main" val="2365722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Non-comparison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we know something about the data, we don’t strictly need to compare objects to each other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there are only a few possible values and we know what they are, we can just sort by identifying the value</a:t>
            </a:r>
          </a:p>
        </p:txBody>
      </p:sp>
    </p:spTree>
    <p:extLst>
      <p:ext uri="{BB962C8B-B14F-4D97-AF65-F5344CB8AC3E}">
        <p14:creationId xmlns:p14="http://schemas.microsoft.com/office/powerpoint/2010/main" val="612188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Non-comparison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we know something about the data, we don’t strictly need to compare objects to each other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there are only a few possible values and we know what they are, we can just sort by identifying the value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the data are strings and </a:t>
            </a:r>
            <a:r>
              <a:rPr lang="en-US" sz="2600" dirty="0" err="1" smtClean="0"/>
              <a:t>ints</a:t>
            </a:r>
            <a:r>
              <a:rPr lang="en-US" sz="2600" dirty="0" smtClean="0"/>
              <a:t> of finite length, then we can take advantage of their sorted order.</a:t>
            </a:r>
          </a:p>
        </p:txBody>
      </p:sp>
    </p:spTree>
    <p:extLst>
      <p:ext uri="{BB962C8B-B14F-4D97-AF65-F5344CB8AC3E}">
        <p14:creationId xmlns:p14="http://schemas.microsoft.com/office/powerpoint/2010/main" val="2990322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Two sorting techniques we use to this end</a:t>
            </a:r>
          </a:p>
        </p:txBody>
      </p:sp>
    </p:spTree>
    <p:extLst>
      <p:ext uri="{BB962C8B-B14F-4D97-AF65-F5344CB8AC3E}">
        <p14:creationId xmlns:p14="http://schemas.microsoft.com/office/powerpoint/2010/main" val="1928658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Two sorting techniques we use to this end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Bucket sort</a:t>
            </a:r>
          </a:p>
        </p:txBody>
      </p:sp>
    </p:spTree>
    <p:extLst>
      <p:ext uri="{BB962C8B-B14F-4D97-AF65-F5344CB8AC3E}">
        <p14:creationId xmlns:p14="http://schemas.microsoft.com/office/powerpoint/2010/main" val="2666863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Two sorting techniques we use to this end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Bucket sort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Radix sort</a:t>
            </a:r>
          </a:p>
        </p:txBody>
      </p:sp>
    </p:spTree>
    <p:extLst>
      <p:ext uri="{BB962C8B-B14F-4D97-AF65-F5344CB8AC3E}">
        <p14:creationId xmlns:p14="http://schemas.microsoft.com/office/powerpoint/2010/main" val="2318797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Two sorting techniques we use to this end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Bucket sort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Radix sort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If the data is sufficiently structured, we can get O(n) runtimes</a:t>
            </a:r>
          </a:p>
        </p:txBody>
      </p:sp>
    </p:spTree>
    <p:extLst>
      <p:ext uri="{BB962C8B-B14F-4D97-AF65-F5344CB8AC3E}">
        <p14:creationId xmlns:p14="http://schemas.microsoft.com/office/powerpoint/2010/main" val="2971275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107"/>
            <a:ext cx="5791200" cy="1371600"/>
          </a:xfrm>
        </p:spPr>
        <p:txBody>
          <a:bodyPr/>
          <a:lstStyle/>
          <a:p>
            <a:r>
              <a:rPr lang="en-US" dirty="0" err="1" smtClean="0">
                <a:solidFill>
                  <a:srgbClr val="D1282E"/>
                </a:solidFill>
              </a:rPr>
              <a:t>BucketSort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If all values to be sorted are known to be integers between 1 and </a:t>
            </a:r>
            <a:r>
              <a:rPr lang="en-US" i="1" dirty="0" smtClean="0"/>
              <a:t>K </a:t>
            </a:r>
            <a:r>
              <a:rPr lang="en-US" dirty="0" smtClean="0"/>
              <a:t>(or any small range):</a:t>
            </a:r>
          </a:p>
          <a:p>
            <a:pPr lvl="1"/>
            <a:r>
              <a:rPr lang="en-US" dirty="0" smtClean="0"/>
              <a:t>Create an array of size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Put each element in its proper bucket (a.k.a. bin)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data is only integers, no need to store more than a </a:t>
            </a:r>
            <a:r>
              <a:rPr lang="en-US" i="1" dirty="0" smtClean="0"/>
              <a:t>count</a:t>
            </a:r>
            <a:r>
              <a:rPr lang="en-US" dirty="0" smtClean="0"/>
              <a:t> of how times that bucket has been used</a:t>
            </a:r>
            <a:endParaRPr lang="en-US" sz="1000" dirty="0" smtClean="0"/>
          </a:p>
          <a:p>
            <a:r>
              <a:rPr lang="en-US" dirty="0" smtClean="0"/>
              <a:t>Output result via linear pass through array of buckets</a:t>
            </a:r>
            <a:endParaRPr lang="en-US" dirty="0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23946362"/>
              </p:ext>
            </p:extLst>
          </p:nvPr>
        </p:nvGraphicFramePr>
        <p:xfrm>
          <a:off x="609600" y="4038600"/>
          <a:ext cx="1600200" cy="2514600"/>
        </p:xfrm>
        <a:graphic>
          <a:graphicData uri="http://schemas.openxmlformats.org/drawingml/2006/table">
            <a:tbl>
              <a:tblPr/>
              <a:tblGrid>
                <a:gridCol w="666750"/>
                <a:gridCol w="933450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90800" y="41148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K=5</a:t>
            </a:r>
            <a:endParaRPr lang="en-US" sz="2000" b="0" kern="0" noProof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(5,1,3,4,3,2,1,1,5,4,5)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output: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1,1,1,2,3,3,4,4,5,5,5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087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62934" cy="1371600"/>
          </a:xfrm>
        </p:spPr>
        <p:txBody>
          <a:bodyPr/>
          <a:lstStyle/>
          <a:p>
            <a:r>
              <a:rPr lang="en-US" dirty="0" smtClean="0"/>
              <a:t>Analyzing Bucket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US" b="1" dirty="0"/>
              <a:t>Overall: </a:t>
            </a:r>
            <a:r>
              <a:rPr lang="en-US" b="1" i="1" dirty="0"/>
              <a:t>O</a:t>
            </a:r>
            <a:r>
              <a:rPr lang="en-US" b="1" dirty="0"/>
              <a:t>(</a:t>
            </a:r>
            <a:r>
              <a:rPr lang="en-US" b="1" i="1" dirty="0" err="1"/>
              <a:t>n</a:t>
            </a:r>
            <a:r>
              <a:rPr lang="en-US" b="1" dirty="0" err="1"/>
              <a:t>+</a:t>
            </a:r>
            <a:r>
              <a:rPr lang="en-US" b="1" i="1" dirty="0" err="1"/>
              <a:t>K</a:t>
            </a:r>
            <a:r>
              <a:rPr lang="en-US" b="1" dirty="0"/>
              <a:t>)</a:t>
            </a:r>
          </a:p>
          <a:p>
            <a:pPr lvl="1"/>
            <a:r>
              <a:rPr lang="en-US" dirty="0"/>
              <a:t>Linear in </a:t>
            </a:r>
            <a:r>
              <a:rPr lang="en-US" i="1" dirty="0"/>
              <a:t>n</a:t>
            </a:r>
            <a:r>
              <a:rPr lang="en-US" dirty="0"/>
              <a:t>, but also linear in </a:t>
            </a:r>
            <a:r>
              <a:rPr lang="en-US" i="1" dirty="0"/>
              <a:t>K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Good when </a:t>
            </a:r>
            <a:r>
              <a:rPr lang="en-US" i="1" dirty="0" smtClean="0"/>
              <a:t>K</a:t>
            </a:r>
            <a:r>
              <a:rPr lang="en-US" dirty="0" smtClean="0"/>
              <a:t> is smaller (or not much larger)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We don’t spend time doing comparisons of duplicates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Bad when </a:t>
            </a:r>
            <a:r>
              <a:rPr lang="en-US" i="1" dirty="0" smtClean="0"/>
              <a:t>K</a:t>
            </a:r>
            <a:r>
              <a:rPr lang="en-US" dirty="0" smtClean="0"/>
              <a:t> is much larger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Wasted space; wasted time during linear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pass</a:t>
            </a:r>
          </a:p>
          <a:p>
            <a:pPr marL="457200" lvl="1" indent="0">
              <a:buNone/>
            </a:pPr>
            <a:endParaRPr lang="en-US" dirty="0" smtClean="0">
              <a:latin typeface="+mj-lt"/>
              <a:sym typeface="Symbol" pitchFamily="18" charset="2"/>
            </a:endParaRPr>
          </a:p>
          <a:p>
            <a:r>
              <a:rPr lang="en-US" dirty="0" smtClean="0">
                <a:latin typeface="+mj-lt"/>
                <a:sym typeface="Symbol" pitchFamily="18" charset="2"/>
              </a:rPr>
              <a:t>For data in addition to integer keys, use list at each bucket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5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P3 part 1 due 11:30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Make sure partners names are in code and on canvas for submissions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50% awarded back on part 2 submissions</a:t>
            </a:r>
            <a:r>
              <a:rPr lang="en-US" sz="2600" dirty="0"/>
              <a:t> </a:t>
            </a:r>
            <a:r>
              <a:rPr lang="en-US" sz="2600" dirty="0" smtClean="0"/>
              <a:t>next Wednesday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EC added, due with part 3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961750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199" y="-93072"/>
            <a:ext cx="10153050" cy="1371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D1282E"/>
                </a:solidFill>
              </a:rPr>
              <a:t>Bucket Sort</a:t>
            </a:r>
          </a:p>
        </p:txBody>
      </p:sp>
      <p:sp>
        <p:nvSpPr>
          <p:cNvPr id="51202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1524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Most real lists aren’t just keys; we have data</a:t>
            </a:r>
          </a:p>
          <a:p>
            <a:pPr eaLnBrk="1" hangingPunct="1"/>
            <a:r>
              <a:rPr lang="en-US" dirty="0" smtClean="0"/>
              <a:t>Each bucket is a list (say, linked list)</a:t>
            </a:r>
          </a:p>
          <a:p>
            <a:pPr eaLnBrk="1" hangingPunct="1"/>
            <a:r>
              <a:rPr lang="en-US" dirty="0" smtClean="0"/>
              <a:t>To add to a bucket, insert in </a:t>
            </a:r>
            <a:r>
              <a:rPr lang="en-US" i="1" dirty="0" smtClean="0"/>
              <a:t>O</a:t>
            </a:r>
            <a:r>
              <a:rPr lang="en-US" dirty="0" smtClean="0"/>
              <a:t>(1) (at beginning, or keep pointer to last element)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33400" y="2895600"/>
          <a:ext cx="1371600" cy="2514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1501"/>
                <a:gridCol w="800099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count array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4358767" y="2667000"/>
            <a:ext cx="433461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Example</a:t>
            </a:r>
            <a:r>
              <a:rPr lang="en-US" sz="2000" b="0" kern="0" dirty="0">
                <a:latin typeface="+mn-lt"/>
              </a:rPr>
              <a:t>: Movie ratings; scale 1</a:t>
            </a:r>
            <a:r>
              <a:rPr lang="en-US" sz="2000" b="0" kern="0" dirty="0" smtClean="0">
                <a:latin typeface="+mn-lt"/>
              </a:rPr>
              <a:t>-5</a:t>
            </a:r>
            <a:endParaRPr lang="en-US" sz="2000" b="0" kern="0" dirty="0">
              <a:latin typeface="+mn-lt"/>
            </a:endParaRP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1" kern="0" dirty="0" smtClean="0">
                <a:latin typeface="+mn-lt"/>
              </a:rPr>
              <a:t>Input</a:t>
            </a:r>
            <a:r>
              <a:rPr lang="en-US" sz="2000" b="0" kern="0" dirty="0" smtClean="0">
                <a:latin typeface="+mn-lt"/>
              </a:rPr>
              <a:t>:</a:t>
            </a:r>
            <a:endParaRPr lang="en-US" sz="2000" b="0" kern="0" dirty="0">
              <a:latin typeface="+mn-lt"/>
            </a:endParaRP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kern="0" dirty="0">
                <a:latin typeface="+mn-lt"/>
              </a:rPr>
              <a:t>5</a:t>
            </a:r>
            <a:r>
              <a:rPr lang="en-US" sz="2000" b="0" kern="0" dirty="0">
                <a:latin typeface="+mn-lt"/>
              </a:rPr>
              <a:t>: Casablanca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kern="0" dirty="0">
                <a:latin typeface="+mn-lt"/>
              </a:rPr>
              <a:t>3</a:t>
            </a:r>
            <a:r>
              <a:rPr lang="en-US" sz="2000" b="0" kern="0" dirty="0">
                <a:latin typeface="+mn-lt"/>
              </a:rPr>
              <a:t>: Harry Potter movies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kern="0" dirty="0">
                <a:latin typeface="+mn-lt"/>
              </a:rPr>
              <a:t>5</a:t>
            </a:r>
            <a:r>
              <a:rPr lang="en-US" sz="2000" b="0" kern="0" dirty="0">
                <a:latin typeface="+mn-lt"/>
              </a:rPr>
              <a:t>: Star Wars Original Trilogy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kern="0" dirty="0">
                <a:latin typeface="+mn-lt"/>
              </a:rPr>
              <a:t>1</a:t>
            </a:r>
            <a:r>
              <a:rPr lang="en-US" sz="2000" b="0" kern="0" dirty="0">
                <a:latin typeface="+mn-lt"/>
              </a:rPr>
              <a:t>: Rocky V</a:t>
            </a:r>
          </a:p>
        </p:txBody>
      </p:sp>
      <p:grpSp>
        <p:nvGrpSpPr>
          <p:cNvPr id="7" name="Group 1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600200" y="3276600"/>
            <a:ext cx="4038600" cy="2076450"/>
            <a:chOff x="1600200" y="3276600"/>
            <a:chExt cx="4038600" cy="2076510"/>
          </a:xfrm>
        </p:grpSpPr>
        <p:grpSp>
          <p:nvGrpSpPr>
            <p:cNvPr id="51230" name="Group 15"/>
            <p:cNvGrpSpPr>
              <a:grpSpLocks/>
            </p:cNvGrpSpPr>
            <p:nvPr/>
          </p:nvGrpSpPr>
          <p:grpSpPr bwMode="auto">
            <a:xfrm>
              <a:off x="1600200" y="3276600"/>
              <a:ext cx="2438400" cy="2076510"/>
              <a:chOff x="1600200" y="3276600"/>
              <a:chExt cx="2438400" cy="2076510"/>
            </a:xfrm>
          </p:grpSpPr>
          <p:cxnSp>
            <p:nvCxnSpPr>
              <p:cNvPr id="8" name="Straight Arrow Connector 7"/>
              <p:cNvCxnSpPr/>
              <p:nvPr>
                <p:custDataLst>
                  <p:tags r:id="rId8"/>
                </p:custDataLst>
              </p:nvPr>
            </p:nvCxnSpPr>
            <p:spPr>
              <a:xfrm>
                <a:off x="1600200" y="3505207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3" name="TextBox 9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286000" y="32766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Rocky V</a:t>
                </a:r>
              </a:p>
            </p:txBody>
          </p:sp>
          <p:cxnSp>
            <p:nvCxnSpPr>
              <p:cNvPr id="11" name="Straight Arrow Connector 10"/>
              <p:cNvCxnSpPr/>
              <p:nvPr>
                <p:custDataLst>
                  <p:tags r:id="rId10"/>
                </p:custDataLst>
              </p:nvPr>
            </p:nvCxnSpPr>
            <p:spPr>
              <a:xfrm>
                <a:off x="1600200" y="4343431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5" name="TextBox 11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286000" y="41148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Harry Potter</a:t>
                </a:r>
              </a:p>
            </p:txBody>
          </p:sp>
          <p:cxnSp>
            <p:nvCxnSpPr>
              <p:cNvPr id="13" name="Straight Arrow Connector 12"/>
              <p:cNvCxnSpPr/>
              <p:nvPr>
                <p:custDataLst>
                  <p:tags r:id="rId12"/>
                </p:custDataLst>
              </p:nvPr>
            </p:nvCxnSpPr>
            <p:spPr>
              <a:xfrm>
                <a:off x="1600200" y="5181655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7" name="TextBox 13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133600" y="49530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Casablanca</a:t>
                </a:r>
              </a:p>
            </p:txBody>
          </p:sp>
          <p:cxnSp>
            <p:nvCxnSpPr>
              <p:cNvPr id="18" name="Straight Arrow Connector 17"/>
              <p:cNvCxnSpPr/>
              <p:nvPr>
                <p:custDataLst>
                  <p:tags r:id="rId14"/>
                </p:custDataLst>
              </p:nvPr>
            </p:nvCxnSpPr>
            <p:spPr>
              <a:xfrm>
                <a:off x="3581400" y="5181655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231" name="TextBox 1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38600" y="4953000"/>
              <a:ext cx="1600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Star Wars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562600"/>
            <a:ext cx="784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200" b="0" dirty="0"/>
              <a:t>Result: 1: Rocky V, 3: Harry Potter, 5: Casablanca, 5: Star Wars</a:t>
            </a:r>
          </a:p>
          <a:p>
            <a:pPr>
              <a:buFont typeface="Arial" charset="0"/>
              <a:buChar char="•"/>
            </a:pPr>
            <a:r>
              <a:rPr lang="en-US" sz="2200" b="0" dirty="0" smtClean="0"/>
              <a:t>Easy to keep </a:t>
            </a:r>
            <a:r>
              <a:rPr lang="en-US" sz="2200" b="0" dirty="0"/>
              <a:t>‘stable’; Casablanca still before Star Wars</a:t>
            </a:r>
          </a:p>
        </p:txBody>
      </p:sp>
    </p:spTree>
    <p:extLst>
      <p:ext uri="{BB962C8B-B14F-4D97-AF65-F5344CB8AC3E}">
        <p14:creationId xmlns:p14="http://schemas.microsoft.com/office/powerpoint/2010/main" val="3656033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10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Radix 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59" y="1306702"/>
            <a:ext cx="8361961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Radix = “the base of a number system”</a:t>
            </a:r>
          </a:p>
          <a:p>
            <a:pPr lvl="1"/>
            <a:r>
              <a:rPr lang="en-US" dirty="0" smtClean="0"/>
              <a:t>Examples will use base 10 because we are used to that</a:t>
            </a:r>
          </a:p>
          <a:p>
            <a:pPr lvl="1"/>
            <a:r>
              <a:rPr lang="en-US" dirty="0" smtClean="0"/>
              <a:t>In implementations use larger numbers</a:t>
            </a:r>
          </a:p>
          <a:p>
            <a:pPr lvl="2"/>
            <a:r>
              <a:rPr lang="en-US" dirty="0" smtClean="0"/>
              <a:t>For example, for ASCII strings, might use 128</a:t>
            </a:r>
          </a:p>
          <a:p>
            <a:pPr lvl="1"/>
            <a:endParaRPr lang="en-US" sz="1400" dirty="0" smtClean="0"/>
          </a:p>
          <a:p>
            <a:r>
              <a:rPr lang="en-US" b="1" dirty="0" smtClean="0"/>
              <a:t>Idea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Bucket sort on one digit at a time</a:t>
            </a:r>
          </a:p>
          <a:p>
            <a:pPr lvl="2"/>
            <a:r>
              <a:rPr lang="en-US" dirty="0" smtClean="0"/>
              <a:t>Number of buckets = radix</a:t>
            </a:r>
          </a:p>
          <a:p>
            <a:pPr lvl="2"/>
            <a:r>
              <a:rPr lang="en-US" dirty="0" smtClean="0"/>
              <a:t>Starting with </a:t>
            </a:r>
            <a:r>
              <a:rPr lang="en-US" i="1" dirty="0" smtClean="0">
                <a:solidFill>
                  <a:schemeClr val="accent2"/>
                </a:solidFill>
              </a:rPr>
              <a:t>least</a:t>
            </a:r>
            <a:r>
              <a:rPr lang="en-US" dirty="0" smtClean="0"/>
              <a:t> significant digit</a:t>
            </a:r>
          </a:p>
          <a:p>
            <a:pPr lvl="2"/>
            <a:r>
              <a:rPr lang="en-US" dirty="0" smtClean="0"/>
              <a:t>Keeping sort </a:t>
            </a:r>
            <a:r>
              <a:rPr lang="en-US" i="1" dirty="0" smtClean="0">
                <a:solidFill>
                  <a:schemeClr val="accent2"/>
                </a:solidFill>
              </a:rPr>
              <a:t>stable</a:t>
            </a:r>
          </a:p>
          <a:p>
            <a:pPr lvl="1"/>
            <a:r>
              <a:rPr lang="en-US" dirty="0" smtClean="0"/>
              <a:t>Do one pass per digit</a:t>
            </a:r>
          </a:p>
          <a:p>
            <a:pPr lvl="1"/>
            <a:r>
              <a:rPr lang="en-US" b="1" dirty="0" smtClean="0"/>
              <a:t>Invariant</a:t>
            </a:r>
            <a:r>
              <a:rPr lang="en-US" dirty="0" smtClean="0"/>
              <a:t>:</a:t>
            </a:r>
            <a:r>
              <a:rPr lang="en-US" sz="2400" dirty="0" smtClean="0"/>
              <a:t> After </a:t>
            </a:r>
            <a:r>
              <a:rPr lang="en-US" sz="2400" i="1" dirty="0" smtClean="0"/>
              <a:t>k</a:t>
            </a:r>
            <a:r>
              <a:rPr lang="en-US" sz="2400" dirty="0" smtClean="0"/>
              <a:t> passes (digits), the last </a:t>
            </a:r>
            <a:r>
              <a:rPr lang="en-US" sz="2400" i="1" dirty="0" smtClean="0"/>
              <a:t>k</a:t>
            </a:r>
            <a:r>
              <a:rPr lang="en-US" sz="2400" dirty="0" smtClean="0"/>
              <a:t> digits are sorted</a:t>
            </a:r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23120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7307214" y="3258493"/>
            <a:ext cx="152866" cy="2333701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61535" y="3223219"/>
            <a:ext cx="152866" cy="2333701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0668" y="3234977"/>
            <a:ext cx="152866" cy="2333701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96910" y="3223219"/>
            <a:ext cx="152866" cy="2333701"/>
          </a:xfrm>
          <a:prstGeom prst="rect">
            <a:avLst/>
          </a:prstGeom>
          <a:solidFill>
            <a:srgbClr val="FFFA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86043" y="3223219"/>
            <a:ext cx="152866" cy="2333701"/>
          </a:xfrm>
          <a:prstGeom prst="rect">
            <a:avLst/>
          </a:prstGeom>
          <a:solidFill>
            <a:srgbClr val="FFFA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99158" y="3223219"/>
            <a:ext cx="152866" cy="2333701"/>
          </a:xfrm>
          <a:prstGeom prst="rect">
            <a:avLst/>
          </a:prstGeom>
          <a:solidFill>
            <a:srgbClr val="FFFA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68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Radix </a:t>
            </a:r>
            <a:r>
              <a:rPr lang="en-US" dirty="0">
                <a:solidFill>
                  <a:srgbClr val="D1282E"/>
                </a:solidFill>
              </a:rPr>
              <a:t>S</a:t>
            </a:r>
            <a:r>
              <a:rPr lang="en-US" dirty="0" smtClean="0">
                <a:solidFill>
                  <a:srgbClr val="D1282E"/>
                </a:solidFill>
              </a:rPr>
              <a:t>ort 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2766" y="1305167"/>
            <a:ext cx="8583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/>
              <a:t>Radix</a:t>
            </a:r>
            <a:r>
              <a:rPr lang="en-US" dirty="0"/>
              <a:t> = </a:t>
            </a:r>
            <a:r>
              <a:rPr lang="en-US" dirty="0" smtClean="0"/>
              <a:t>10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Input</a:t>
            </a:r>
            <a:r>
              <a:rPr lang="en-US" dirty="0"/>
              <a:t>:   </a:t>
            </a:r>
            <a:r>
              <a:rPr lang="en-US" dirty="0" smtClean="0"/>
              <a:t>478, 537, 9, 721, 3, 38, 143, 67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 passes (input is 3 digits at max), on each pass, stable sort the input highlighted in yellow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198910" y="4115385"/>
            <a:ext cx="952470" cy="2586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115142" y="4115385"/>
            <a:ext cx="952470" cy="2586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185172" y="4127141"/>
            <a:ext cx="952470" cy="2586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60080" y="3258493"/>
            <a:ext cx="152866" cy="23337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614401" y="3227691"/>
            <a:ext cx="152866" cy="2333701"/>
          </a:xfrm>
          <a:prstGeom prst="rect">
            <a:avLst/>
          </a:prstGeom>
          <a:solidFill>
            <a:srgbClr val="C3D69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612946" y="3258493"/>
            <a:ext cx="152866" cy="23337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5995" y="3204176"/>
            <a:ext cx="8098856" cy="3139321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pPr algn="ctr"/>
            <a:r>
              <a:rPr lang="en-US" dirty="0"/>
              <a:t>4 7 8</a:t>
            </a:r>
          </a:p>
          <a:p>
            <a:pPr algn="ctr"/>
            <a:r>
              <a:rPr lang="en-US" dirty="0"/>
              <a:t>5 3 7</a:t>
            </a:r>
          </a:p>
          <a:p>
            <a:pPr algn="ctr"/>
            <a:r>
              <a:rPr lang="en-US" dirty="0"/>
              <a:t>0 0 9</a:t>
            </a:r>
          </a:p>
          <a:p>
            <a:pPr algn="ctr"/>
            <a:r>
              <a:rPr lang="en-US" dirty="0"/>
              <a:t>7 2 1</a:t>
            </a:r>
          </a:p>
          <a:p>
            <a:pPr algn="ctr"/>
            <a:r>
              <a:rPr lang="en-US" dirty="0"/>
              <a:t>0 0 3</a:t>
            </a:r>
          </a:p>
          <a:p>
            <a:pPr algn="ctr"/>
            <a:r>
              <a:rPr lang="en-US" dirty="0"/>
              <a:t>0 3 8</a:t>
            </a:r>
          </a:p>
          <a:p>
            <a:pPr algn="ctr"/>
            <a:r>
              <a:rPr lang="en-US" dirty="0"/>
              <a:t>1 4 3</a:t>
            </a:r>
          </a:p>
          <a:p>
            <a:pPr algn="ctr"/>
            <a:r>
              <a:rPr lang="en-US" dirty="0"/>
              <a:t>0 6 </a:t>
            </a:r>
            <a:r>
              <a:rPr lang="en-US" dirty="0" smtClean="0"/>
              <a:t>7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7 </a:t>
            </a:r>
            <a:r>
              <a:rPr lang="en-US" dirty="0"/>
              <a:t>2 1</a:t>
            </a:r>
          </a:p>
          <a:p>
            <a:pPr algn="ctr"/>
            <a:r>
              <a:rPr lang="en-US" dirty="0"/>
              <a:t>0 0 3</a:t>
            </a:r>
          </a:p>
          <a:p>
            <a:pPr algn="ctr"/>
            <a:r>
              <a:rPr lang="en-US" dirty="0"/>
              <a:t>1 4 3</a:t>
            </a:r>
          </a:p>
          <a:p>
            <a:pPr algn="ctr"/>
            <a:r>
              <a:rPr lang="en-US" dirty="0"/>
              <a:t>5 3 7</a:t>
            </a:r>
          </a:p>
          <a:p>
            <a:pPr algn="ctr"/>
            <a:r>
              <a:rPr lang="en-US" dirty="0"/>
              <a:t>0 6 7</a:t>
            </a:r>
          </a:p>
          <a:p>
            <a:pPr algn="ctr"/>
            <a:r>
              <a:rPr lang="en-US" dirty="0"/>
              <a:t>4 7 8</a:t>
            </a:r>
          </a:p>
          <a:p>
            <a:pPr algn="ctr"/>
            <a:r>
              <a:rPr lang="en-US" dirty="0"/>
              <a:t>0 3 8</a:t>
            </a:r>
          </a:p>
          <a:p>
            <a:pPr algn="ctr"/>
            <a:r>
              <a:rPr lang="en-US" dirty="0"/>
              <a:t>0 0 9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0 0 3</a:t>
            </a:r>
          </a:p>
          <a:p>
            <a:pPr algn="ctr"/>
            <a:r>
              <a:rPr lang="en-US" dirty="0"/>
              <a:t>0 0 9</a:t>
            </a:r>
          </a:p>
          <a:p>
            <a:pPr algn="ctr"/>
            <a:r>
              <a:rPr lang="en-US" dirty="0"/>
              <a:t>7 2 1</a:t>
            </a:r>
          </a:p>
          <a:p>
            <a:pPr algn="ctr"/>
            <a:r>
              <a:rPr lang="en-US" dirty="0"/>
              <a:t>5 3 7</a:t>
            </a:r>
          </a:p>
          <a:p>
            <a:pPr algn="ctr"/>
            <a:r>
              <a:rPr lang="en-US" dirty="0"/>
              <a:t>0 3 8</a:t>
            </a:r>
          </a:p>
          <a:p>
            <a:pPr algn="ctr"/>
            <a:r>
              <a:rPr lang="en-US" dirty="0"/>
              <a:t>1 4 3</a:t>
            </a:r>
          </a:p>
          <a:p>
            <a:pPr algn="ctr"/>
            <a:r>
              <a:rPr lang="en-US" dirty="0"/>
              <a:t>0 6 7</a:t>
            </a:r>
          </a:p>
          <a:p>
            <a:pPr algn="ctr"/>
            <a:r>
              <a:rPr lang="en-US" dirty="0"/>
              <a:t>4 7 8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0 </a:t>
            </a:r>
            <a:r>
              <a:rPr lang="en-US" dirty="0"/>
              <a:t>0 3</a:t>
            </a:r>
          </a:p>
          <a:p>
            <a:pPr algn="ctr"/>
            <a:r>
              <a:rPr lang="en-US" dirty="0"/>
              <a:t>0 0 9</a:t>
            </a:r>
          </a:p>
          <a:p>
            <a:pPr algn="ctr"/>
            <a:r>
              <a:rPr lang="en-US" dirty="0"/>
              <a:t>0 3 8</a:t>
            </a:r>
          </a:p>
          <a:p>
            <a:pPr algn="ctr"/>
            <a:r>
              <a:rPr lang="en-US" dirty="0"/>
              <a:t>0 6 7</a:t>
            </a:r>
          </a:p>
          <a:p>
            <a:pPr algn="ctr"/>
            <a:r>
              <a:rPr lang="en-US" dirty="0"/>
              <a:t>1 4 3</a:t>
            </a:r>
          </a:p>
          <a:p>
            <a:pPr algn="ctr"/>
            <a:r>
              <a:rPr lang="en-US" dirty="0"/>
              <a:t>4 7 8</a:t>
            </a:r>
          </a:p>
          <a:p>
            <a:pPr algn="ctr"/>
            <a:r>
              <a:rPr lang="en-US" dirty="0"/>
              <a:t>5 3 7</a:t>
            </a:r>
          </a:p>
          <a:p>
            <a:pPr algn="ctr"/>
            <a:r>
              <a:rPr lang="en-US" dirty="0"/>
              <a:t>7 2 1</a:t>
            </a:r>
          </a:p>
        </p:txBody>
      </p:sp>
    </p:spTree>
    <p:extLst>
      <p:ext uri="{BB962C8B-B14F-4D97-AF65-F5344CB8AC3E}">
        <p14:creationId xmlns:p14="http://schemas.microsoft.com/office/powerpoint/2010/main" val="378459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68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Analysis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Input size</a:t>
            </a:r>
            <a:r>
              <a:rPr lang="en-US" dirty="0" smtClean="0"/>
              <a:t>: </a:t>
            </a:r>
            <a:r>
              <a:rPr lang="en-US" i="1" dirty="0" smtClean="0"/>
              <a:t>n</a:t>
            </a:r>
          </a:p>
          <a:p>
            <a:pPr>
              <a:buNone/>
            </a:pPr>
            <a:r>
              <a:rPr lang="en-US" b="1" dirty="0" smtClean="0"/>
              <a:t>Number of buckets </a:t>
            </a:r>
            <a:r>
              <a:rPr lang="en-US" dirty="0" smtClean="0"/>
              <a:t>= Radix: </a:t>
            </a:r>
            <a:r>
              <a:rPr lang="en-US" i="1" dirty="0" smtClean="0"/>
              <a:t>B</a:t>
            </a:r>
          </a:p>
          <a:p>
            <a:pPr>
              <a:buNone/>
            </a:pPr>
            <a:r>
              <a:rPr lang="en-US" b="1" dirty="0" smtClean="0"/>
              <a:t>Number of passes </a:t>
            </a:r>
            <a:r>
              <a:rPr lang="en-US" dirty="0" smtClean="0"/>
              <a:t>= “Digits”: </a:t>
            </a:r>
            <a:r>
              <a:rPr lang="en-US" i="1" dirty="0" smtClean="0"/>
              <a:t>P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Work per pass is 1 bucket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Total work is </a:t>
            </a:r>
            <a:r>
              <a:rPr lang="en-US" b="1" i="1" dirty="0" smtClean="0"/>
              <a:t>O</a:t>
            </a:r>
            <a:r>
              <a:rPr lang="en-US" b="1" dirty="0" smtClean="0"/>
              <a:t>(</a:t>
            </a:r>
            <a:r>
              <a:rPr lang="en-US" b="1" i="1" dirty="0" smtClean="0"/>
              <a:t>P</a:t>
            </a:r>
            <a:r>
              <a:rPr lang="en-US" b="1" dirty="0" smtClean="0"/>
              <a:t>(</a:t>
            </a:r>
            <a:r>
              <a:rPr lang="en-US" b="1" i="1" dirty="0" err="1" smtClean="0"/>
              <a:t>B</a:t>
            </a:r>
            <a:r>
              <a:rPr lang="en-US" b="1" dirty="0" err="1" smtClean="0"/>
              <a:t>+</a:t>
            </a:r>
            <a:r>
              <a:rPr lang="en-US" b="1" i="1" dirty="0" err="1" smtClean="0"/>
              <a:t>n</a:t>
            </a:r>
            <a:r>
              <a:rPr lang="en-US" b="1" dirty="0" smtClean="0"/>
              <a:t>))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Compared to comparison sorts, sometimes a win, but often not</a:t>
            </a:r>
          </a:p>
          <a:p>
            <a:pPr lvl="1"/>
            <a:r>
              <a:rPr lang="en-US" dirty="0" smtClean="0"/>
              <a:t>Example: Strings of English letters up to length 15</a:t>
            </a:r>
          </a:p>
          <a:p>
            <a:pPr lvl="2"/>
            <a:r>
              <a:rPr lang="en-US" dirty="0" smtClean="0"/>
              <a:t>Run-time proportional to: 15*(52 +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 This is less than </a:t>
            </a:r>
            <a:r>
              <a:rPr lang="en-US" i="1" dirty="0" smtClean="0"/>
              <a:t>n</a:t>
            </a:r>
            <a:r>
              <a:rPr lang="en-US" dirty="0" smtClean="0"/>
              <a:t> log n only if </a:t>
            </a:r>
            <a:r>
              <a:rPr lang="en-US" i="1" dirty="0" smtClean="0"/>
              <a:t>n</a:t>
            </a:r>
            <a:r>
              <a:rPr lang="en-US" dirty="0" smtClean="0"/>
              <a:t> &gt; 33,000</a:t>
            </a:r>
          </a:p>
          <a:p>
            <a:pPr lvl="2"/>
            <a:r>
              <a:rPr lang="en-US" dirty="0" smtClean="0"/>
              <a:t>Of course, cross-over point depends on constant factors of the 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278422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10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Sorting Takeaways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election sort, Insertion 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for “below a cut-off” to help divide-and-conquer sorts</a:t>
            </a:r>
          </a:p>
        </p:txBody>
      </p:sp>
    </p:spTree>
    <p:extLst>
      <p:ext uri="{BB962C8B-B14F-4D97-AF65-F5344CB8AC3E}">
        <p14:creationId xmlns:p14="http://schemas.microsoft.com/office/powerpoint/2010/main" val="40340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10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Sorting Takeaways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election sort, Insertion 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for “below a cut-off” to help divide-and-conquer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sort, in-place but not stable nor parallelizable</a:t>
            </a:r>
          </a:p>
          <a:p>
            <a:pPr lvl="1"/>
            <a:r>
              <a:rPr lang="en-US" dirty="0" smtClean="0"/>
              <a:t>Merge sort, not in place but stable and works as external sort</a:t>
            </a:r>
          </a:p>
          <a:p>
            <a:pPr lvl="1"/>
            <a:r>
              <a:rPr lang="en-US" dirty="0" smtClean="0"/>
              <a:t>Quick sort, in place but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fastest, but depends on costs of comparisons/copies</a:t>
            </a:r>
          </a:p>
        </p:txBody>
      </p:sp>
    </p:spTree>
    <p:extLst>
      <p:ext uri="{BB962C8B-B14F-4D97-AF65-F5344CB8AC3E}">
        <p14:creationId xmlns:p14="http://schemas.microsoft.com/office/powerpoint/2010/main" val="393369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10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Sorting Takeaways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election sort, Insertion 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for “below a cut-off” to help divide-and-conquer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sort, in-place but not stable nor parallelizable</a:t>
            </a:r>
          </a:p>
          <a:p>
            <a:pPr lvl="1"/>
            <a:r>
              <a:rPr lang="en-US" dirty="0" smtClean="0"/>
              <a:t>Merge sort, not in place but stable and works as external sort</a:t>
            </a:r>
          </a:p>
          <a:p>
            <a:pPr lvl="1"/>
            <a:r>
              <a:rPr lang="en-US" dirty="0" smtClean="0"/>
              <a:t>Quick sort, in place but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fastest, but depends on costs of comparisons/copies</a:t>
            </a:r>
          </a:p>
          <a:p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worst-case and average lower-bound for sorting by comparisons</a:t>
            </a:r>
          </a:p>
        </p:txBody>
      </p:sp>
    </p:spTree>
    <p:extLst>
      <p:ext uri="{BB962C8B-B14F-4D97-AF65-F5344CB8AC3E}">
        <p14:creationId xmlns:p14="http://schemas.microsoft.com/office/powerpoint/2010/main" val="324991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10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Sorting Takeaways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election sort, Insertion 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for “below a cut-off” to help divide-and-conquer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sort, in-place but not stable nor parallelizable</a:t>
            </a:r>
          </a:p>
          <a:p>
            <a:pPr lvl="1"/>
            <a:r>
              <a:rPr lang="en-US" dirty="0" smtClean="0"/>
              <a:t>Merge sort, not in place but stable and works as external sort</a:t>
            </a:r>
          </a:p>
          <a:p>
            <a:pPr lvl="1"/>
            <a:r>
              <a:rPr lang="en-US" dirty="0" smtClean="0"/>
              <a:t>Quick sort, in place but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fastest, but depends on costs of comparisons/copies</a:t>
            </a:r>
          </a:p>
          <a:p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worst-case and average lower-bound for sorting by comparisons</a:t>
            </a:r>
          </a:p>
          <a:p>
            <a:r>
              <a:rPr lang="en-US" dirty="0" smtClean="0"/>
              <a:t>Non-comparison sorts</a:t>
            </a:r>
          </a:p>
          <a:p>
            <a:pPr lvl="1"/>
            <a:r>
              <a:rPr lang="en-US" dirty="0" smtClean="0"/>
              <a:t>Bucket sort good for small number of possible key values</a:t>
            </a:r>
          </a:p>
          <a:p>
            <a:pPr lvl="1"/>
            <a:r>
              <a:rPr lang="en-US" dirty="0" smtClean="0"/>
              <a:t>Radix sort uses fewer buckets and more phases</a:t>
            </a:r>
          </a:p>
          <a:p>
            <a:r>
              <a:rPr lang="en-US" dirty="0" smtClean="0"/>
              <a:t>Best way to sort?  It depends!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32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10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Sorting Takeaways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election sort, Insertion 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for “below a cut-off” to help divide-and-conquer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sort, in-place but not stable nor parallelizable</a:t>
            </a:r>
          </a:p>
          <a:p>
            <a:pPr lvl="1"/>
            <a:r>
              <a:rPr lang="en-US" dirty="0" smtClean="0"/>
              <a:t>Merge sort, not in place but stable and works as external sort</a:t>
            </a:r>
          </a:p>
          <a:p>
            <a:pPr lvl="1"/>
            <a:r>
              <a:rPr lang="en-US" dirty="0" smtClean="0"/>
              <a:t>Quick sort, in place but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fastest, but depends on costs of comparisons/copies</a:t>
            </a:r>
          </a:p>
          <a:p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worst-case and average lower-bound for sorting by comparisons</a:t>
            </a:r>
          </a:p>
          <a:p>
            <a:r>
              <a:rPr lang="en-US" dirty="0" smtClean="0"/>
              <a:t>Non-comparison sorts</a:t>
            </a:r>
          </a:p>
          <a:p>
            <a:pPr lvl="1"/>
            <a:r>
              <a:rPr lang="en-US" dirty="0" smtClean="0"/>
              <a:t>Bucket sort good for small number of possible key values</a:t>
            </a:r>
          </a:p>
          <a:p>
            <a:pPr lvl="1"/>
            <a:r>
              <a:rPr lang="en-US" dirty="0" smtClean="0"/>
              <a:t>Radix sort uses fewer buckets and more phases</a:t>
            </a:r>
          </a:p>
          <a:p>
            <a:r>
              <a:rPr lang="en-US" dirty="0" smtClean="0"/>
              <a:t>Best way to sort?  It depends!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7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P3 part 1 due 11:30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Make sure partners names are in code and on canvas for submissions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50% awarded back on part 2 submissions</a:t>
            </a:r>
            <a:r>
              <a:rPr lang="en-US" sz="2600" dirty="0"/>
              <a:t> </a:t>
            </a:r>
            <a:r>
              <a:rPr lang="en-US" sz="2600" dirty="0" smtClean="0"/>
              <a:t>next Wednesday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EC added, due with part 3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Last Written Assignment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Out Nov 29, Due December 6 </a:t>
            </a:r>
            <a:r>
              <a:rPr lang="en-US" sz="2600" b="1" dirty="0" smtClean="0"/>
              <a:t>No late days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Extra credit opportunity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043857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Unless you’ve talked with me and set up a meeting, midterm grades are final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460745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Unless you’ve talked with me and set up a meeting, midterm grades are final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25% for lower exam score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35% for higher exam score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125232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Unless you’ve talked with me and set up a meeting, midterm grades are final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25% for lower exam score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35% for higher exam score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Final Exam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December 12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, 2:30 – 4:20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Twice the time, more critical thought</a:t>
            </a:r>
          </a:p>
        </p:txBody>
      </p:sp>
    </p:spTree>
    <p:extLst>
      <p:ext uri="{BB962C8B-B14F-4D97-AF65-F5344CB8AC3E}">
        <p14:creationId xmlns:p14="http://schemas.microsoft.com/office/powerpoint/2010/main" val="2522496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Recap from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Partitioning and Merging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N log N – Lower bound for comparison sorts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Cutoffs</a:t>
            </a:r>
            <a:endParaRPr lang="en-US" sz="2600" dirty="0" smtClean="0"/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Section07 solutions are posted and show how to show work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10110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Counting Comparisons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matter what the algorithm is, it cannot make progress without doing comparisons</a:t>
            </a:r>
          </a:p>
          <a:p>
            <a:pPr marL="0" indent="0">
              <a:buNone/>
            </a:pP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b="1" dirty="0"/>
              <a:t>Intuition</a:t>
            </a:r>
            <a:r>
              <a:rPr lang="en-US" dirty="0"/>
              <a:t>: Each comparison can </a:t>
            </a:r>
            <a:r>
              <a:rPr lang="en-US" i="1" dirty="0"/>
              <a:t>at best</a:t>
            </a:r>
            <a:r>
              <a:rPr lang="en-US" dirty="0"/>
              <a:t> eliminate </a:t>
            </a:r>
            <a:r>
              <a:rPr lang="en-US" i="1" dirty="0"/>
              <a:t>half</a:t>
            </a:r>
            <a:r>
              <a:rPr lang="en-US" dirty="0"/>
              <a:t>  the remaining </a:t>
            </a:r>
            <a:r>
              <a:rPr lang="en-US" dirty="0" smtClean="0"/>
              <a:t>possibilities of possible orderings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represent this process as a </a:t>
            </a:r>
            <a:r>
              <a:rPr lang="en-US" i="1" dirty="0" smtClean="0"/>
              <a:t>decision tree</a:t>
            </a:r>
          </a:p>
          <a:p>
            <a:pPr lvl="1"/>
            <a:r>
              <a:rPr lang="en-US" dirty="0" smtClean="0"/>
              <a:t>Nodes contain “set of remaining possibilities”</a:t>
            </a:r>
          </a:p>
          <a:p>
            <a:pPr lvl="1"/>
            <a:r>
              <a:rPr lang="en-US" dirty="0" smtClean="0"/>
              <a:t>Edges are “answers from a comparison”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The algorithm does not actually build the tree; it’s what our </a:t>
            </a:r>
            <a:r>
              <a:rPr lang="en-US" i="1" dirty="0" smtClean="0">
                <a:solidFill>
                  <a:schemeClr val="accent1"/>
                </a:solidFill>
              </a:rPr>
              <a:t>proof</a:t>
            </a:r>
            <a:r>
              <a:rPr lang="en-US" dirty="0" smtClean="0">
                <a:solidFill>
                  <a:schemeClr val="accent1"/>
                </a:solidFill>
              </a:rPr>
              <a:t> uses to represent “the most the algorithm could know so far” as the algorithm progresses</a:t>
            </a:r>
          </a:p>
        </p:txBody>
      </p:sp>
    </p:spTree>
    <p:extLst>
      <p:ext uri="{BB962C8B-B14F-4D97-AF65-F5344CB8AC3E}">
        <p14:creationId xmlns:p14="http://schemas.microsoft.com/office/powerpoint/2010/main" val="247072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56555</TotalTime>
  <Words>2310</Words>
  <Application>Microsoft Macintosh PowerPoint</Application>
  <PresentationFormat>On-screen Show (4:3)</PresentationFormat>
  <Paragraphs>384</Paragraphs>
  <Slides>38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Essential</vt:lpstr>
      <vt:lpstr>Cse 373</vt:lpstr>
      <vt:lpstr>Assorted minutiae</vt:lpstr>
      <vt:lpstr>Assorted minutiae</vt:lpstr>
      <vt:lpstr>Assorted minutiae</vt:lpstr>
      <vt:lpstr>Assorted minutiae</vt:lpstr>
      <vt:lpstr>Assorted minutiae</vt:lpstr>
      <vt:lpstr>Assorted minutiae</vt:lpstr>
      <vt:lpstr>Recap from Monday</vt:lpstr>
      <vt:lpstr>Counting Comparisons</vt:lpstr>
      <vt:lpstr>Decision Tree for n = 3</vt:lpstr>
      <vt:lpstr>Example if a &lt; c &lt; b</vt:lpstr>
      <vt:lpstr>Decision Tree</vt:lpstr>
      <vt:lpstr>possible orderings</vt:lpstr>
      <vt:lpstr>runtime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BucketSort</vt:lpstr>
      <vt:lpstr>Analyzing Bucket Sort</vt:lpstr>
      <vt:lpstr>Bucket Sort</vt:lpstr>
      <vt:lpstr>Radix sort</vt:lpstr>
      <vt:lpstr>Radix Sort Example</vt:lpstr>
      <vt:lpstr>Analysis</vt:lpstr>
      <vt:lpstr>Sorting Takeaways</vt:lpstr>
      <vt:lpstr>Sorting Takeaways</vt:lpstr>
      <vt:lpstr>Sorting Takeaways</vt:lpstr>
      <vt:lpstr>Sorting Takeaways</vt:lpstr>
      <vt:lpstr>Sorting Takeaways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208</cp:revision>
  <dcterms:created xsi:type="dcterms:W3CDTF">2017-03-27T18:12:41Z</dcterms:created>
  <dcterms:modified xsi:type="dcterms:W3CDTF">2017-11-15T23:40:18Z</dcterms:modified>
</cp:coreProperties>
</file>